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36" r:id="rId2"/>
  </p:sldIdLst>
  <p:sldSz cx="9906000" cy="6858000" type="A4"/>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26" autoAdjust="0"/>
    <p:restoredTop sz="96370" autoAdjust="0"/>
  </p:normalViewPr>
  <p:slideViewPr>
    <p:cSldViewPr snapToGrid="0">
      <p:cViewPr varScale="1">
        <p:scale>
          <a:sx n="74" d="100"/>
          <a:sy n="74" d="100"/>
        </p:scale>
        <p:origin x="978" y="72"/>
      </p:cViewPr>
      <p:guideLst/>
    </p:cSldViewPr>
  </p:slideViewPr>
  <p:outlineViewPr>
    <p:cViewPr>
      <p:scale>
        <a:sx n="33" d="100"/>
        <a:sy n="33" d="100"/>
      </p:scale>
      <p:origin x="0" y="-3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71800" cy="499012"/>
          </a:xfrm>
          <a:prstGeom prst="rect">
            <a:avLst/>
          </a:prstGeom>
        </p:spPr>
        <p:txBody>
          <a:bodyPr vert="horz" lIns="91718" tIns="45859" rIns="91718" bIns="4585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7" y="1"/>
            <a:ext cx="2971800" cy="499012"/>
          </a:xfrm>
          <a:prstGeom prst="rect">
            <a:avLst/>
          </a:prstGeom>
        </p:spPr>
        <p:txBody>
          <a:bodyPr vert="horz" lIns="91718" tIns="45859" rIns="91718" bIns="45859" rtlCol="0"/>
          <a:lstStyle>
            <a:lvl1pPr algn="r">
              <a:defRPr sz="1200"/>
            </a:lvl1pPr>
          </a:lstStyle>
          <a:p>
            <a:fld id="{12745938-00C2-4AFC-BF25-CF576AD8B5AC}" type="datetimeFigureOut">
              <a:rPr kumimoji="1" lang="ja-JP" altLang="en-US" smtClean="0"/>
              <a:t>2021/3/22</a:t>
            </a:fld>
            <a:endParaRPr kumimoji="1" lang="ja-JP" altLang="en-US"/>
          </a:p>
        </p:txBody>
      </p:sp>
      <p:sp>
        <p:nvSpPr>
          <p:cNvPr id="4" name="スライド イメージ プレースホルダー 3"/>
          <p:cNvSpPr>
            <a:spLocks noGrp="1" noRot="1" noChangeAspect="1"/>
          </p:cNvSpPr>
          <p:nvPr>
            <p:ph type="sldImg" idx="2"/>
          </p:nvPr>
        </p:nvSpPr>
        <p:spPr>
          <a:xfrm>
            <a:off x="1004888" y="1244600"/>
            <a:ext cx="4848225" cy="3355975"/>
          </a:xfrm>
          <a:prstGeom prst="rect">
            <a:avLst/>
          </a:prstGeom>
          <a:noFill/>
          <a:ln w="12700">
            <a:solidFill>
              <a:prstClr val="black"/>
            </a:solidFill>
          </a:ln>
        </p:spPr>
        <p:txBody>
          <a:bodyPr vert="horz" lIns="91718" tIns="45859" rIns="91718" bIns="45859" rtlCol="0" anchor="ctr"/>
          <a:lstStyle/>
          <a:p>
            <a:endParaRPr lang="ja-JP" altLang="en-US"/>
          </a:p>
        </p:txBody>
      </p:sp>
      <p:sp>
        <p:nvSpPr>
          <p:cNvPr id="5" name="ノート プレースホルダー 4"/>
          <p:cNvSpPr>
            <a:spLocks noGrp="1"/>
          </p:cNvSpPr>
          <p:nvPr>
            <p:ph type="body" sz="quarter" idx="3"/>
          </p:nvPr>
        </p:nvSpPr>
        <p:spPr>
          <a:xfrm>
            <a:off x="685801" y="4786363"/>
            <a:ext cx="5486400" cy="3916114"/>
          </a:xfrm>
          <a:prstGeom prst="rect">
            <a:avLst/>
          </a:prstGeom>
        </p:spPr>
        <p:txBody>
          <a:bodyPr vert="horz" lIns="91718" tIns="45859" rIns="91718" bIns="458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6680"/>
            <a:ext cx="2971800" cy="499011"/>
          </a:xfrm>
          <a:prstGeom prst="rect">
            <a:avLst/>
          </a:prstGeom>
        </p:spPr>
        <p:txBody>
          <a:bodyPr vert="horz" lIns="91718" tIns="45859" rIns="91718" bIns="4585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7" y="9446680"/>
            <a:ext cx="2971800" cy="499011"/>
          </a:xfrm>
          <a:prstGeom prst="rect">
            <a:avLst/>
          </a:prstGeom>
        </p:spPr>
        <p:txBody>
          <a:bodyPr vert="horz" lIns="91718" tIns="45859" rIns="91718" bIns="45859" rtlCol="0" anchor="b"/>
          <a:lstStyle>
            <a:lvl1pPr algn="r">
              <a:defRPr sz="1200"/>
            </a:lvl1pPr>
          </a:lstStyle>
          <a:p>
            <a:fld id="{EF649B63-F909-46C6-AA75-8B534F0F0F74}" type="slidenum">
              <a:rPr kumimoji="1" lang="ja-JP" altLang="en-US" smtClean="0"/>
              <a:t>‹#›</a:t>
            </a:fld>
            <a:endParaRPr kumimoji="1" lang="ja-JP" altLang="en-US"/>
          </a:p>
        </p:txBody>
      </p:sp>
    </p:spTree>
    <p:extLst>
      <p:ext uri="{BB962C8B-B14F-4D97-AF65-F5344CB8AC3E}">
        <p14:creationId xmlns:p14="http://schemas.microsoft.com/office/powerpoint/2010/main" val="18331099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normAutofit/>
          </a:bodyPr>
          <a:lstStyle>
            <a:lvl1pPr algn="ctr">
              <a:defRPr sz="4800">
                <a:latin typeface="UD デジタル 教科書体 NK-R" panose="02020400000000000000" pitchFamily="18" charset="-128"/>
                <a:ea typeface="UD デジタル 教科書体 NK-R" panose="02020400000000000000" pitchFamily="18"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atin typeface="UD デジタル 教科書体 NK-R" panose="02020400000000000000" pitchFamily="18" charset="-128"/>
                <a:ea typeface="UD デジタル 教科書体 NK-R" panose="02020400000000000000" pitchFamily="18"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20DF87B-F4F7-4754-A90E-269C0D6E7217}" type="datetime1">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cxnSp>
        <p:nvCxnSpPr>
          <p:cNvPr id="7" name="直線コネクタ 6">
            <a:extLst>
              <a:ext uri="{FF2B5EF4-FFF2-40B4-BE49-F238E27FC236}">
                <a16:creationId xmlns:a16="http://schemas.microsoft.com/office/drawing/2014/main" id="{980F7C4D-6101-4D3E-A744-8451E557CB46}"/>
              </a:ext>
            </a:extLst>
          </p:cNvPr>
          <p:cNvCxnSpPr/>
          <p:nvPr userDrawn="1"/>
        </p:nvCxnSpPr>
        <p:spPr>
          <a:xfrm>
            <a:off x="207034" y="3509963"/>
            <a:ext cx="9506309" cy="0"/>
          </a:xfrm>
          <a:prstGeom prst="line">
            <a:avLst/>
          </a:prstGeom>
          <a:ln w="38100"/>
        </p:spPr>
        <p:style>
          <a:lnRef idx="3">
            <a:schemeClr val="accent2"/>
          </a:lnRef>
          <a:fillRef idx="0">
            <a:schemeClr val="accent2"/>
          </a:fillRef>
          <a:effectRef idx="2">
            <a:schemeClr val="accent2"/>
          </a:effectRef>
          <a:fontRef idx="minor">
            <a:schemeClr val="tx1"/>
          </a:fontRef>
        </p:style>
      </p:cxnSp>
      <p:sp>
        <p:nvSpPr>
          <p:cNvPr id="8" name="Slide Number Placeholder 5"/>
          <p:cNvSpPr txBox="1">
            <a:spLocks/>
          </p:cNvSpPr>
          <p:nvPr userDrawn="1"/>
        </p:nvSpPr>
        <p:spPr>
          <a:xfrm>
            <a:off x="7579384" y="6408019"/>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b="1"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181914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52BDD0-5024-4C5A-A51C-07AED2CDCF8F}" type="datetime1">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418533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A0DB38-3E0F-4893-86CE-48AC7FEED160}" type="datetime1">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121900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07034" y="327806"/>
            <a:ext cx="9506309" cy="338192"/>
          </a:xfrm>
        </p:spPr>
        <p:txBody>
          <a:bodyPr anchor="b">
            <a:normAutofit/>
          </a:bodyPr>
          <a:lstStyle>
            <a:lvl1pPr>
              <a:defRPr sz="1600" b="0">
                <a:latin typeface="UD デジタル 教科書体 NK-R" panose="02020400000000000000" pitchFamily="18" charset="-128"/>
                <a:ea typeface="UD デジタル 教科書体 NK-R" panose="02020400000000000000" pitchFamily="18"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207034" y="857704"/>
            <a:ext cx="9506309" cy="5732878"/>
          </a:xfrm>
        </p:spPr>
        <p:txBody>
          <a:bodyPr>
            <a:normAutofit/>
          </a:bodyPr>
          <a:lstStyle>
            <a:lvl1pPr>
              <a:defRPr sz="1600">
                <a:latin typeface="UD デジタル 教科書体 NK-R" panose="02020400000000000000" pitchFamily="18" charset="-128"/>
                <a:ea typeface="UD デジタル 教科書体 NK-R" panose="02020400000000000000" pitchFamily="18" charset="-128"/>
              </a:defRPr>
            </a:lvl1pPr>
            <a:lvl2pPr>
              <a:defRPr sz="1400">
                <a:latin typeface="UD デジタル 教科書体 NK-R" panose="02020400000000000000" pitchFamily="18" charset="-128"/>
                <a:ea typeface="UD デジタル 教科書体 NK-R" panose="02020400000000000000" pitchFamily="18" charset="-128"/>
              </a:defRPr>
            </a:lvl2pPr>
            <a:lvl3pPr>
              <a:defRPr sz="1200">
                <a:latin typeface="UD デジタル 教科書体 NK-R" panose="02020400000000000000" pitchFamily="18" charset="-128"/>
                <a:ea typeface="UD デジタル 教科書体 NK-R" panose="02020400000000000000" pitchFamily="18" charset="-128"/>
              </a:defRPr>
            </a:lvl3pPr>
            <a:lvl4pPr>
              <a:defRPr sz="1100">
                <a:latin typeface="UD デジタル 教科書体 NK-R" panose="02020400000000000000" pitchFamily="18" charset="-128"/>
                <a:ea typeface="UD デジタル 教科書体 NK-R" panose="02020400000000000000" pitchFamily="18" charset="-128"/>
              </a:defRPr>
            </a:lvl4pPr>
            <a:lvl5pPr>
              <a:defRPr sz="1100">
                <a:latin typeface="UD デジタル 教科書体 NK-R" panose="02020400000000000000" pitchFamily="18" charset="-128"/>
                <a:ea typeface="UD デジタル 教科書体 NK-R" panose="02020400000000000000" pitchFamily="18"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AB5BD76A-1AA8-4DCB-B138-26770EEC2884}" type="datetime1">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cxnSp>
        <p:nvCxnSpPr>
          <p:cNvPr id="8" name="直線コネクタ 7">
            <a:extLst>
              <a:ext uri="{FF2B5EF4-FFF2-40B4-BE49-F238E27FC236}">
                <a16:creationId xmlns:a16="http://schemas.microsoft.com/office/drawing/2014/main" id="{980F7C4D-6101-4D3E-A744-8451E557CB46}"/>
              </a:ext>
            </a:extLst>
          </p:cNvPr>
          <p:cNvCxnSpPr/>
          <p:nvPr userDrawn="1"/>
        </p:nvCxnSpPr>
        <p:spPr>
          <a:xfrm>
            <a:off x="207034" y="691878"/>
            <a:ext cx="9506309" cy="0"/>
          </a:xfrm>
          <a:prstGeom prst="line">
            <a:avLst/>
          </a:prstGeom>
          <a:ln w="38100"/>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070760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4EA3A5-F210-49A6-9E3D-6E2C09C72BD0}" type="datetime1">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2468959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349EB5-97BD-4D34-AF04-0DD66AABE82D}" type="datetime1">
              <a:rPr kumimoji="1" lang="ja-JP" altLang="en-US" smtClean="0"/>
              <a:t>2021/3/22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222463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30988F-EB56-4470-ACC9-BB60C6C4F4F6}" type="datetime1">
              <a:rPr kumimoji="1" lang="ja-JP" altLang="en-US" smtClean="0"/>
              <a:t>2021/3/22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216139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B135496-337E-462B-AE3C-A4CDCCD1FDBE}" type="datetime1">
              <a:rPr kumimoji="1" lang="ja-JP" altLang="en-US" smtClean="0"/>
              <a:t>2021/3/22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1215836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CB2931-280F-4CB3-9B1C-288EB532172C}" type="datetime1">
              <a:rPr kumimoji="1" lang="ja-JP" altLang="en-US" smtClean="0"/>
              <a:t>2021/3/22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62184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5D1036-34E6-45F7-A8B3-9D93E6BC0563}" type="datetime1">
              <a:rPr kumimoji="1" lang="ja-JP" altLang="en-US" smtClean="0"/>
              <a:t>2021/3/22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3459195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059AB7-86FD-441F-95AF-7356168FC3E0}" type="datetime1">
              <a:rPr kumimoji="1" lang="ja-JP" altLang="en-US" smtClean="0"/>
              <a:t>2021/3/22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66681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9704B-4778-4E70-8ECC-313455AB73F8}" type="datetime1">
              <a:rPr kumimoji="1" lang="ja-JP" altLang="en-US" smtClean="0"/>
              <a:t>2021/3/22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1173623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232788" y="2406523"/>
            <a:ext cx="4815464" cy="2493254"/>
          </a:xfrm>
          <a:prstGeom prst="roundRect">
            <a:avLst>
              <a:gd name="adj" fmla="val 3809"/>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211006" y="191990"/>
            <a:ext cx="9506309" cy="338192"/>
          </a:xfrm>
        </p:spPr>
        <p:txBody>
          <a:bodyPr/>
          <a:lstStyle/>
          <a:p>
            <a:r>
              <a:rPr lang="ja-JP" altLang="en-US" dirty="0">
                <a:latin typeface="Meiryo UI" panose="020B0604030504040204" pitchFamily="50" charset="-128"/>
                <a:ea typeface="Meiryo UI" panose="020B0604030504040204" pitchFamily="50" charset="-128"/>
              </a:rPr>
              <a:t>大阪府商店街感染症対策等支援事業　事業報告書（概要）</a:t>
            </a:r>
            <a:endParaRPr kumimoji="1" lang="ja-JP" altLang="en-US"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6691172" y="185090"/>
            <a:ext cx="3214827" cy="33855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令和３年１月　　大阪府商店街感染症対策等支援事業事務局</a:t>
            </a:r>
          </a:p>
          <a:p>
            <a:pPr algn="ctr"/>
            <a:r>
              <a:rPr kumimoji="1" lang="ja-JP" altLang="en-US" sz="800" dirty="0">
                <a:latin typeface="Meiryo UI" panose="020B0604030504040204" pitchFamily="50" charset="-128"/>
                <a:ea typeface="Meiryo UI" panose="020B0604030504040204" pitchFamily="50" charset="-128"/>
              </a:rPr>
              <a:t>（大阪府商店街振興組合連合会・株式会社産經アドス共同企業体）</a:t>
            </a:r>
          </a:p>
        </p:txBody>
      </p:sp>
      <p:grpSp>
        <p:nvGrpSpPr>
          <p:cNvPr id="5" name="グループ化 4">
            <a:extLst>
              <a:ext uri="{FF2B5EF4-FFF2-40B4-BE49-F238E27FC236}">
                <a16:creationId xmlns:a16="http://schemas.microsoft.com/office/drawing/2014/main" id="{2F7BC829-0521-4851-9DED-6E27A0774A55}"/>
              </a:ext>
            </a:extLst>
          </p:cNvPr>
          <p:cNvGrpSpPr/>
          <p:nvPr/>
        </p:nvGrpSpPr>
        <p:grpSpPr>
          <a:xfrm>
            <a:off x="232787" y="794325"/>
            <a:ext cx="9534487" cy="701872"/>
            <a:chOff x="232787" y="905518"/>
            <a:chExt cx="9534487" cy="701872"/>
          </a:xfrm>
        </p:grpSpPr>
        <p:sp>
          <p:nvSpPr>
            <p:cNvPr id="7" name="角丸四角形 6"/>
            <p:cNvSpPr/>
            <p:nvPr/>
          </p:nvSpPr>
          <p:spPr>
            <a:xfrm>
              <a:off x="232787" y="905518"/>
              <a:ext cx="9469869" cy="678891"/>
            </a:xfrm>
            <a:prstGeom prst="roundRect">
              <a:avLst>
                <a:gd name="adj" fmla="val 8933"/>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6C8F21D4-B328-428B-919B-1D6B07A6586D}"/>
                </a:ext>
              </a:extLst>
            </p:cNvPr>
            <p:cNvSpPr txBox="1"/>
            <p:nvPr/>
          </p:nvSpPr>
          <p:spPr>
            <a:xfrm>
              <a:off x="260966" y="953365"/>
              <a:ext cx="9506308" cy="654025"/>
            </a:xfrm>
            <a:prstGeom prst="rect">
              <a:avLst/>
            </a:prstGeom>
            <a:noFill/>
          </p:spPr>
          <p:txBody>
            <a:bodyPr wrap="square" rtlCol="0">
              <a:spAutoFit/>
            </a:bodyPr>
            <a:lstStyle/>
            <a:p>
              <a:pPr>
                <a:spcAft>
                  <a:spcPts val="300"/>
                </a:spcAft>
              </a:pPr>
              <a:r>
                <a:rPr lang="ja-JP" altLang="en-US" sz="900" dirty="0">
                  <a:latin typeface="Meiryo UI" panose="020B0604030504040204" pitchFamily="50" charset="-128"/>
                  <a:ea typeface="Meiryo UI" panose="020B0604030504040204" pitchFamily="50" charset="-128"/>
                </a:rPr>
                <a:t>　新型コロナウイルスと共存しながら社会経済活動を取り戻すため、日常生活を支える商店街とそこに訪れる府民の皆さまの不安を払拭し、安心して買い物をしていただけるよう、「みんなで守ろう。おおさか」をスローガンに、「新しい生活様式」を踏まえた「感染症対策」と「啓発」の様々な取組みを実施した。</a:t>
              </a:r>
            </a:p>
            <a:p>
              <a:r>
                <a:rPr lang="ja-JP" altLang="en-US" sz="800" dirty="0">
                  <a:latin typeface="Meiryo UI" panose="020B0604030504040204" pitchFamily="50" charset="-128"/>
                  <a:ea typeface="Meiryo UI" panose="020B0604030504040204" pitchFamily="50" charset="-128"/>
                </a:rPr>
                <a:t>　　①本事業実施モデル商店街の選定（</a:t>
              </a:r>
              <a:r>
                <a:rPr lang="en-US" altLang="ja-JP" sz="800" dirty="0">
                  <a:latin typeface="Meiryo UI" panose="020B0604030504040204" pitchFamily="50" charset="-128"/>
                  <a:ea typeface="Meiryo UI" panose="020B0604030504040204" pitchFamily="50" charset="-128"/>
                </a:rPr>
                <a:t>107</a:t>
              </a:r>
              <a:r>
                <a:rPr lang="ja-JP" altLang="en-US" sz="800" dirty="0">
                  <a:latin typeface="Meiryo UI" panose="020B0604030504040204" pitchFamily="50" charset="-128"/>
                  <a:ea typeface="Meiryo UI" panose="020B0604030504040204" pitchFamily="50" charset="-128"/>
                </a:rPr>
                <a:t>商店街（単組</a:t>
              </a:r>
              <a:r>
                <a:rPr lang="en-US" altLang="ja-JP" sz="800" dirty="0">
                  <a:latin typeface="Meiryo UI" panose="020B0604030504040204" pitchFamily="50" charset="-128"/>
                  <a:ea typeface="Meiryo UI" panose="020B0604030504040204" pitchFamily="50" charset="-128"/>
                </a:rPr>
                <a:t>158</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②感染症対策の啓発素材や消毒液を配布（クリーン化プロジェクト）</a:t>
              </a:r>
              <a:r>
                <a:rPr lang="en-US" altLang="ja-JP" sz="8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③ニューノーマルに沿った４つのチャレンジプロジェクトメニューを提示・実施　　　　</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④特設ウェブサイトを開設しモデル商店街等の取組事例などを情報発信</a:t>
              </a:r>
              <a:r>
                <a:rPr lang="en-US" altLang="ja-JP" sz="800" dirty="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⑤モデル商店街及び来街者アンケート調査を実施</a:t>
              </a:r>
            </a:p>
          </p:txBody>
        </p:sp>
      </p:grpSp>
      <p:sp>
        <p:nvSpPr>
          <p:cNvPr id="9" name="正方形/長方形 8">
            <a:extLst>
              <a:ext uri="{FF2B5EF4-FFF2-40B4-BE49-F238E27FC236}">
                <a16:creationId xmlns:a16="http://schemas.microsoft.com/office/drawing/2014/main" id="{3FBABB39-C138-409C-8E9B-551DDC4201E6}"/>
              </a:ext>
            </a:extLst>
          </p:cNvPr>
          <p:cNvSpPr/>
          <p:nvPr/>
        </p:nvSpPr>
        <p:spPr>
          <a:xfrm>
            <a:off x="211006" y="705529"/>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r>
              <a:rPr kumimoji="1" lang="ja-JP" altLang="en-US" sz="900" b="1" smtClean="0">
                <a:latin typeface="Meiryo UI" panose="020B0604030504040204" pitchFamily="50" charset="-128"/>
                <a:ea typeface="Meiryo UI" panose="020B0604030504040204" pitchFamily="50" charset="-128"/>
              </a:rPr>
              <a:t>１．事業</a:t>
            </a:r>
            <a:r>
              <a:rPr kumimoji="1" lang="ja-JP" altLang="en-US" sz="900" b="1" dirty="0">
                <a:latin typeface="Meiryo UI" panose="020B0604030504040204" pitchFamily="50" charset="-128"/>
                <a:ea typeface="Meiryo UI" panose="020B0604030504040204" pitchFamily="50" charset="-128"/>
              </a:rPr>
              <a:t>総括</a:t>
            </a:r>
          </a:p>
        </p:txBody>
      </p:sp>
      <p:grpSp>
        <p:nvGrpSpPr>
          <p:cNvPr id="8" name="グループ化 7">
            <a:extLst>
              <a:ext uri="{FF2B5EF4-FFF2-40B4-BE49-F238E27FC236}">
                <a16:creationId xmlns:a16="http://schemas.microsoft.com/office/drawing/2014/main" id="{8F125AD3-0E29-48F5-8961-263C0FD3394E}"/>
              </a:ext>
            </a:extLst>
          </p:cNvPr>
          <p:cNvGrpSpPr/>
          <p:nvPr/>
        </p:nvGrpSpPr>
        <p:grpSpPr>
          <a:xfrm>
            <a:off x="218066" y="1513263"/>
            <a:ext cx="9506309" cy="820342"/>
            <a:chOff x="218066" y="1513263"/>
            <a:chExt cx="9506309" cy="820342"/>
          </a:xfrm>
        </p:grpSpPr>
        <p:sp>
          <p:nvSpPr>
            <p:cNvPr id="55" name="角丸四角形 54"/>
            <p:cNvSpPr/>
            <p:nvPr/>
          </p:nvSpPr>
          <p:spPr>
            <a:xfrm>
              <a:off x="232787" y="1593006"/>
              <a:ext cx="9469869" cy="701917"/>
            </a:xfrm>
            <a:prstGeom prst="roundRect">
              <a:avLst>
                <a:gd name="adj" fmla="val 12596"/>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Meiryo UI" panose="020B0604030504040204" pitchFamily="50" charset="-128"/>
                <a:ea typeface="Meiryo UI" panose="020B0604030504040204" pitchFamily="50" charset="-128"/>
              </a:endParaRPr>
            </a:p>
          </p:txBody>
        </p:sp>
        <p:sp>
          <p:nvSpPr>
            <p:cNvPr id="118" name="テキスト ボックス 117">
              <a:extLst>
                <a:ext uri="{FF2B5EF4-FFF2-40B4-BE49-F238E27FC236}">
                  <a16:creationId xmlns:a16="http://schemas.microsoft.com/office/drawing/2014/main" id="{E425B348-83D5-487A-9592-5AFC22451D2A}"/>
                </a:ext>
              </a:extLst>
            </p:cNvPr>
            <p:cNvSpPr txBox="1"/>
            <p:nvPr/>
          </p:nvSpPr>
          <p:spPr>
            <a:xfrm>
              <a:off x="280016" y="1687274"/>
              <a:ext cx="9444359" cy="646331"/>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　新型コロナウイルス感染症拡大に伴うインバウンドの急減や外出自粛等の影響により、府内商店街はこれまでにない打撃を受けた。また、感染症クラスター発生地点の周辺にある商店街などは、風評被害の影響もあって来街者・売上が激減した。さらに、「緊急事態宣言」発令時も、府民の日常生活を支えるため奮闘した商店街の経営は厳しさを増しており、今後、大阪の経済・雇用および府民生活への大きな影響が不可避となった。このため、商店街が組織的に「</a:t>
              </a:r>
              <a:r>
                <a:rPr lang="en-US" altLang="ja-JP" sz="900" dirty="0">
                  <a:latin typeface="Meiryo UI" panose="020B0604030504040204" pitchFamily="50" charset="-128"/>
                  <a:ea typeface="Meiryo UI" panose="020B0604030504040204" pitchFamily="50" charset="-128"/>
                </a:rPr>
                <a:t>3 </a:t>
              </a:r>
              <a:r>
                <a:rPr lang="ja-JP" altLang="en-US" sz="900" dirty="0">
                  <a:latin typeface="Meiryo UI" panose="020B0604030504040204" pitchFamily="50" charset="-128"/>
                  <a:ea typeface="Meiryo UI" panose="020B0604030504040204" pitchFamily="50" charset="-128"/>
                </a:rPr>
                <a:t>密」を回避する感染症対策を実施するとともに、風評被害を払拭し府民が安心して買い物できるクリーンな場であることを広く発信するための事業を実施する。</a:t>
              </a:r>
            </a:p>
          </p:txBody>
        </p:sp>
        <p:sp>
          <p:nvSpPr>
            <p:cNvPr id="173" name="正方形/長方形 172">
              <a:extLst>
                <a:ext uri="{FF2B5EF4-FFF2-40B4-BE49-F238E27FC236}">
                  <a16:creationId xmlns:a16="http://schemas.microsoft.com/office/drawing/2014/main" id="{85DD19D0-5AB4-4C95-A5F0-9A1A323E9A35}"/>
                </a:ext>
              </a:extLst>
            </p:cNvPr>
            <p:cNvSpPr/>
            <p:nvPr/>
          </p:nvSpPr>
          <p:spPr>
            <a:xfrm>
              <a:off x="218066" y="1513263"/>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Meiryo UI" panose="020B0604030504040204" pitchFamily="50" charset="-128"/>
                  <a:ea typeface="Meiryo UI" panose="020B0604030504040204" pitchFamily="50" charset="-128"/>
                </a:rPr>
                <a:t>２．（１）事業目的</a:t>
              </a:r>
            </a:p>
          </p:txBody>
        </p:sp>
      </p:grpSp>
      <p:sp>
        <p:nvSpPr>
          <p:cNvPr id="174" name="正方形/長方形 173">
            <a:extLst>
              <a:ext uri="{FF2B5EF4-FFF2-40B4-BE49-F238E27FC236}">
                <a16:creationId xmlns:a16="http://schemas.microsoft.com/office/drawing/2014/main" id="{5505D52D-697C-45C7-8AA5-A346B2EF5F7E}"/>
              </a:ext>
            </a:extLst>
          </p:cNvPr>
          <p:cNvSpPr/>
          <p:nvPr/>
        </p:nvSpPr>
        <p:spPr>
          <a:xfrm>
            <a:off x="202380" y="2348794"/>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Meiryo UI" panose="020B0604030504040204" pitchFamily="50" charset="-128"/>
                <a:ea typeface="Meiryo UI" panose="020B0604030504040204" pitchFamily="50" charset="-128"/>
              </a:rPr>
              <a:t>２．（２）事業スキーム</a:t>
            </a:r>
          </a:p>
        </p:txBody>
      </p:sp>
      <p:sp>
        <p:nvSpPr>
          <p:cNvPr id="177" name="正方形/長方形 176">
            <a:extLst>
              <a:ext uri="{FF2B5EF4-FFF2-40B4-BE49-F238E27FC236}">
                <a16:creationId xmlns:a16="http://schemas.microsoft.com/office/drawing/2014/main" id="{2538B671-9A4A-4811-BCA9-653342539F38}"/>
              </a:ext>
            </a:extLst>
          </p:cNvPr>
          <p:cNvSpPr/>
          <p:nvPr/>
        </p:nvSpPr>
        <p:spPr>
          <a:xfrm>
            <a:off x="196348" y="5748370"/>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Meiryo UI" panose="020B0604030504040204" pitchFamily="50" charset="-128"/>
                <a:ea typeface="Meiryo UI" panose="020B0604030504040204" pitchFamily="50" charset="-128"/>
              </a:rPr>
              <a:t>４．スケジュール</a:t>
            </a:r>
          </a:p>
        </p:txBody>
      </p:sp>
      <p:graphicFrame>
        <p:nvGraphicFramePr>
          <p:cNvPr id="10" name="表 11">
            <a:extLst>
              <a:ext uri="{FF2B5EF4-FFF2-40B4-BE49-F238E27FC236}">
                <a16:creationId xmlns:a16="http://schemas.microsoft.com/office/drawing/2014/main" id="{0913424F-A397-47FE-985C-FED3C6CE7F8A}"/>
              </a:ext>
            </a:extLst>
          </p:cNvPr>
          <p:cNvGraphicFramePr>
            <a:graphicFrameLocks noGrp="1"/>
          </p:cNvGraphicFramePr>
          <p:nvPr>
            <p:extLst>
              <p:ext uri="{D42A27DB-BD31-4B8C-83A1-F6EECF244321}">
                <p14:modId xmlns:p14="http://schemas.microsoft.com/office/powerpoint/2010/main" val="4178064417"/>
              </p:ext>
            </p:extLst>
          </p:nvPr>
        </p:nvGraphicFramePr>
        <p:xfrm>
          <a:off x="5280226" y="2492163"/>
          <a:ext cx="4436292" cy="2462742"/>
        </p:xfrm>
        <a:graphic>
          <a:graphicData uri="http://schemas.openxmlformats.org/drawingml/2006/table">
            <a:tbl>
              <a:tblPr firstRow="1">
                <a:tableStyleId>{5DA37D80-6434-44D0-A028-1B22A696006F}</a:tableStyleId>
              </a:tblPr>
              <a:tblGrid>
                <a:gridCol w="2640644">
                  <a:extLst>
                    <a:ext uri="{9D8B030D-6E8A-4147-A177-3AD203B41FA5}">
                      <a16:colId xmlns:a16="http://schemas.microsoft.com/office/drawing/2014/main" val="4196487380"/>
                    </a:ext>
                  </a:extLst>
                </a:gridCol>
                <a:gridCol w="1795648">
                  <a:extLst>
                    <a:ext uri="{9D8B030D-6E8A-4147-A177-3AD203B41FA5}">
                      <a16:colId xmlns:a16="http://schemas.microsoft.com/office/drawing/2014/main" val="2181614860"/>
                    </a:ext>
                  </a:extLst>
                </a:gridCol>
              </a:tblGrid>
              <a:tr h="2224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支援業務メニュー等</a:t>
                      </a:r>
                    </a:p>
                  </a:txBody>
                  <a:tcPr marT="0" marB="0" anchor="ctr">
                    <a:solidFill>
                      <a:schemeClr val="accent2">
                        <a:lumMod val="20000"/>
                        <a:lumOff val="80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実績</a:t>
                      </a:r>
                    </a:p>
                  </a:txBody>
                  <a:tcPr marT="0" marB="0" anchor="ctr">
                    <a:solidFill>
                      <a:schemeClr val="accent2">
                        <a:lumMod val="20000"/>
                        <a:lumOff val="80000"/>
                      </a:schemeClr>
                    </a:solidFill>
                  </a:tcPr>
                </a:tc>
                <a:extLst>
                  <a:ext uri="{0D108BD9-81ED-4DB2-BD59-A6C34878D82A}">
                    <a16:rowId xmlns:a16="http://schemas.microsoft.com/office/drawing/2014/main" val="616688887"/>
                  </a:ext>
                </a:extLst>
              </a:tr>
              <a:tr h="992143">
                <a:tc>
                  <a:txBody>
                    <a:bodyPr/>
                    <a:lstStyle/>
                    <a:p>
                      <a:r>
                        <a:rPr kumimoji="1" lang="ja-JP" altLang="en-US" sz="900" dirty="0">
                          <a:latin typeface="Meiryo UI" panose="020B0604030504040204" pitchFamily="50" charset="-128"/>
                          <a:ea typeface="Meiryo UI" panose="020B0604030504040204" pitchFamily="50" charset="-128"/>
                        </a:rPr>
                        <a:t>１　感染症対策（クリーン化プロジェクト）</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①ポスター等啓発素材・消毒液の配布</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②感染症対策マニュアルの公表</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③啓発イベント及びキャラバンの実施</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④</a:t>
                      </a:r>
                      <a:r>
                        <a:rPr kumimoji="1" lang="en-US" altLang="ja-JP" sz="900" dirty="0">
                          <a:latin typeface="Meiryo UI" panose="020B0604030504040204" pitchFamily="50" charset="-128"/>
                          <a:ea typeface="Meiryo UI" panose="020B0604030504040204" pitchFamily="50" charset="-128"/>
                        </a:rPr>
                        <a:t>CO2</a:t>
                      </a:r>
                      <a:r>
                        <a:rPr kumimoji="1" lang="ja-JP" altLang="en-US" sz="900" dirty="0">
                          <a:latin typeface="Meiryo UI" panose="020B0604030504040204" pitchFamily="50" charset="-128"/>
                          <a:ea typeface="Meiryo UI" panose="020B0604030504040204" pitchFamily="50" charset="-128"/>
                        </a:rPr>
                        <a:t>濃度センサー設置・換気デモンストレーション</a:t>
                      </a:r>
                    </a:p>
                    <a:p>
                      <a:r>
                        <a:rPr kumimoji="1" lang="ja-JP" altLang="en-US" sz="900" dirty="0">
                          <a:latin typeface="Meiryo UI" panose="020B0604030504040204" pitchFamily="50" charset="-128"/>
                          <a:ea typeface="Meiryo UI" panose="020B0604030504040204" pitchFamily="50" charset="-128"/>
                        </a:rPr>
                        <a:t>２　テイクアウト・デリバリー導入促進プロジェクト</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３　キャッシュレス決済導入促進プロジェクト</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４　クラウドファンディング活用促進プロジェクト</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５　</a:t>
                      </a:r>
                      <a:r>
                        <a:rPr kumimoji="1" lang="en-US" altLang="ja-JP" sz="900" dirty="0">
                          <a:latin typeface="Meiryo UI" panose="020B0604030504040204" pitchFamily="50" charset="-128"/>
                          <a:ea typeface="Meiryo UI" panose="020B0604030504040204" pitchFamily="50" charset="-128"/>
                        </a:rPr>
                        <a:t>SNS</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LINE</a:t>
                      </a:r>
                      <a:r>
                        <a:rPr kumimoji="1" lang="ja-JP" altLang="en-US" sz="900" dirty="0">
                          <a:latin typeface="Meiryo UI" panose="020B0604030504040204" pitchFamily="50" charset="-128"/>
                          <a:ea typeface="Meiryo UI" panose="020B0604030504040204" pitchFamily="50" charset="-128"/>
                        </a:rPr>
                        <a:t>・インスタ）活用促進プロジェクト</a:t>
                      </a:r>
                    </a:p>
                  </a:txBody>
                  <a:tcPr/>
                </a:tc>
                <a:tc>
                  <a:txBody>
                    <a:bodyPr/>
                    <a:lstStyle/>
                    <a:p>
                      <a:r>
                        <a:rPr kumimoji="1" lang="ja-JP" altLang="en-US" sz="900" dirty="0">
                          <a:latin typeface="Meiryo UI" panose="020B0604030504040204" pitchFamily="50" charset="-128"/>
                          <a:ea typeface="Meiryo UI" panose="020B0604030504040204" pitchFamily="50" charset="-128"/>
                        </a:rPr>
                        <a:t>１</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①</a:t>
                      </a:r>
                      <a:r>
                        <a:rPr lang="en-US" altLang="ja-JP" sz="900" dirty="0">
                          <a:latin typeface="Meiryo UI" panose="020B0604030504040204" pitchFamily="50" charset="-128"/>
                          <a:ea typeface="Meiryo UI" panose="020B0604030504040204" pitchFamily="50" charset="-128"/>
                        </a:rPr>
                        <a:t>107</a:t>
                      </a:r>
                      <a:r>
                        <a:rPr lang="ja-JP" altLang="en-US" sz="900" dirty="0">
                          <a:latin typeface="Meiryo UI" panose="020B0604030504040204" pitchFamily="50" charset="-128"/>
                          <a:ea typeface="Meiryo UI" panose="020B0604030504040204" pitchFamily="50" charset="-128"/>
                        </a:rPr>
                        <a:t>商店街（単組</a:t>
                      </a:r>
                      <a:r>
                        <a:rPr lang="en-US" altLang="ja-JP" sz="900" dirty="0">
                          <a:latin typeface="Meiryo UI" panose="020B0604030504040204" pitchFamily="50" charset="-128"/>
                          <a:ea typeface="Meiryo UI" panose="020B0604030504040204" pitchFamily="50" charset="-128"/>
                        </a:rPr>
                        <a:t>158</a:t>
                      </a:r>
                      <a:r>
                        <a:rPr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②府内全商店街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③</a:t>
                      </a:r>
                      <a:r>
                        <a:rPr kumimoji="1" lang="en-US" altLang="ja-JP" sz="900" dirty="0">
                          <a:latin typeface="Meiryo UI" panose="020B0604030504040204" pitchFamily="50" charset="-128"/>
                          <a:ea typeface="Meiryo UI" panose="020B0604030504040204" pitchFamily="50" charset="-128"/>
                        </a:rPr>
                        <a:t>14</a:t>
                      </a:r>
                      <a:r>
                        <a:rPr kumimoji="1" lang="ja-JP" altLang="en-US" sz="900" dirty="0">
                          <a:latin typeface="Meiryo UI" panose="020B0604030504040204" pitchFamily="50" charset="-128"/>
                          <a:ea typeface="Meiryo UI" panose="020B0604030504040204" pitchFamily="50" charset="-128"/>
                        </a:rPr>
                        <a:t>か所</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④大阪市内２か所（</a:t>
                      </a:r>
                      <a:r>
                        <a:rPr kumimoji="1" lang="en-US" altLang="ja-JP" sz="900" dirty="0">
                          <a:latin typeface="Meiryo UI" panose="020B0604030504040204" pitchFamily="50" charset="-128"/>
                          <a:ea typeface="Meiryo UI" panose="020B0604030504040204" pitchFamily="50" charset="-128"/>
                        </a:rPr>
                        <a:t>40</a:t>
                      </a:r>
                      <a:r>
                        <a:rPr kumimoji="1" lang="ja-JP" altLang="en-US" sz="900" dirty="0">
                          <a:latin typeface="Meiryo UI" panose="020B0604030504040204" pitchFamily="50" charset="-128"/>
                          <a:ea typeface="Meiryo UI" panose="020B0604030504040204" pitchFamily="50" charset="-128"/>
                        </a:rPr>
                        <a:t>店舗）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２　６商店街（単組６）</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３　</a:t>
                      </a:r>
                      <a:r>
                        <a:rPr kumimoji="1" lang="en-US" altLang="ja-JP" sz="900" dirty="0">
                          <a:latin typeface="Meiryo UI" panose="020B0604030504040204" pitchFamily="50" charset="-128"/>
                          <a:ea typeface="Meiryo UI" panose="020B0604030504040204" pitchFamily="50" charset="-128"/>
                        </a:rPr>
                        <a:t>12</a:t>
                      </a:r>
                      <a:r>
                        <a:rPr kumimoji="1" lang="ja-JP" altLang="en-US" sz="900" dirty="0">
                          <a:latin typeface="Meiryo UI" panose="020B0604030504040204" pitchFamily="50" charset="-128"/>
                          <a:ea typeface="Meiryo UI" panose="020B0604030504040204" pitchFamily="50" charset="-128"/>
                        </a:rPr>
                        <a:t>商店街（単組</a:t>
                      </a:r>
                      <a:r>
                        <a:rPr kumimoji="1" lang="en-US" altLang="ja-JP" sz="900" dirty="0">
                          <a:latin typeface="Meiryo UI" panose="020B0604030504040204" pitchFamily="50" charset="-128"/>
                          <a:ea typeface="Meiryo UI" panose="020B0604030504040204" pitchFamily="50" charset="-128"/>
                        </a:rPr>
                        <a:t>17</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４　２商店街（単組２）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５　</a:t>
                      </a:r>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商店街（単組</a:t>
                      </a:r>
                      <a:r>
                        <a:rPr kumimoji="1" lang="en-US" altLang="ja-JP" sz="900" dirty="0">
                          <a:latin typeface="Meiryo UI" panose="020B0604030504040204" pitchFamily="50" charset="-128"/>
                          <a:ea typeface="Meiryo UI" panose="020B0604030504040204" pitchFamily="50" charset="-128"/>
                        </a:rPr>
                        <a:t>76</a:t>
                      </a:r>
                      <a:r>
                        <a:rPr kumimoji="1" lang="ja-JP" altLang="en-US" sz="9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958563251"/>
                  </a:ext>
                </a:extLst>
              </a:tr>
              <a:tr h="846860">
                <a:tc>
                  <a:txBody>
                    <a:bodyPr/>
                    <a:lstStyle/>
                    <a:p>
                      <a:pPr marL="0" indent="0">
                        <a:buNone/>
                      </a:pPr>
                      <a:r>
                        <a:rPr kumimoji="1" lang="ja-JP" altLang="en-US" sz="900" dirty="0">
                          <a:latin typeface="Meiryo UI" panose="020B0604030504040204" pitchFamily="50" charset="-128"/>
                          <a:ea typeface="Meiryo UI" panose="020B0604030504040204" pitchFamily="50" charset="-128"/>
                        </a:rPr>
                        <a:t>６　情報発信（特設ウェブサイト等）</a:t>
                      </a:r>
                      <a:endParaRPr kumimoji="1" lang="en-US" altLang="ja-JP" sz="900" dirty="0">
                        <a:latin typeface="Meiryo UI" panose="020B0604030504040204" pitchFamily="50" charset="-128"/>
                        <a:ea typeface="Meiryo UI" panose="020B0604030504040204" pitchFamily="50" charset="-128"/>
                      </a:endParaRPr>
                    </a:p>
                    <a:p>
                      <a:pPr marL="0" indent="0">
                        <a:buNone/>
                      </a:pPr>
                      <a:r>
                        <a:rPr kumimoji="1" lang="ja-JP" altLang="en-US" sz="900" dirty="0">
                          <a:latin typeface="Meiryo UI" panose="020B0604030504040204" pitchFamily="50" charset="-128"/>
                          <a:ea typeface="Meiryo UI" panose="020B0604030504040204" pitchFamily="50" charset="-128"/>
                        </a:rPr>
                        <a:t>　①ニュースリリース・商店街レポートのサイト掲載</a:t>
                      </a:r>
                      <a:endParaRPr kumimoji="1" lang="en-US" altLang="ja-JP" sz="900" dirty="0">
                        <a:latin typeface="Meiryo UI" panose="020B0604030504040204" pitchFamily="50" charset="-128"/>
                        <a:ea typeface="Meiryo UI" panose="020B0604030504040204" pitchFamily="50" charset="-128"/>
                      </a:endParaRPr>
                    </a:p>
                    <a:p>
                      <a:pPr marL="0" indent="0">
                        <a:buNone/>
                      </a:pPr>
                      <a:r>
                        <a:rPr kumimoji="1" lang="ja-JP" altLang="en-US" sz="900" dirty="0">
                          <a:latin typeface="Meiryo UI" panose="020B0604030504040204" pitchFamily="50" charset="-128"/>
                          <a:ea typeface="Meiryo UI" panose="020B0604030504040204" pitchFamily="50" charset="-128"/>
                        </a:rPr>
                        <a:t>　②広報記事作成・動画作成</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７　商店街選定・事業管理委員会の開催</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８　啓発素材使用承認（モデル以外への横展開）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９　商工会議所・民間企業等との連携</a:t>
                      </a:r>
                      <a:endParaRPr kumimoji="1" lang="en-US" altLang="ja-JP" sz="900" dirty="0">
                        <a:latin typeface="Meiryo UI" panose="020B0604030504040204" pitchFamily="50" charset="-128"/>
                        <a:ea typeface="Meiryo UI" panose="020B0604030504040204" pitchFamily="50" charset="-128"/>
                      </a:endParaRPr>
                    </a:p>
                  </a:txBody>
                  <a:tcPr/>
                </a:tc>
                <a:tc>
                  <a:txBody>
                    <a:bodyPr/>
                    <a:lstStyle/>
                    <a:p>
                      <a:r>
                        <a:rPr kumimoji="1" lang="ja-JP" altLang="en-US" sz="900" dirty="0">
                          <a:latin typeface="Meiryo UI" panose="020B0604030504040204" pitchFamily="50" charset="-128"/>
                          <a:ea typeface="Meiryo UI" panose="020B0604030504040204" pitchFamily="50" charset="-128"/>
                        </a:rPr>
                        <a:t>６</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①ニュース</a:t>
                      </a:r>
                      <a:r>
                        <a:rPr kumimoji="1" lang="en-US" altLang="ja-JP" sz="900" dirty="0">
                          <a:latin typeface="Meiryo UI" panose="020B0604030504040204" pitchFamily="50" charset="-128"/>
                          <a:ea typeface="Meiryo UI" panose="020B0604030504040204" pitchFamily="50" charset="-128"/>
                        </a:rPr>
                        <a:t>28</a:t>
                      </a:r>
                      <a:r>
                        <a:rPr kumimoji="1" lang="ja-JP" altLang="en-US" sz="900" dirty="0">
                          <a:latin typeface="Meiryo UI" panose="020B0604030504040204" pitchFamily="50" charset="-128"/>
                          <a:ea typeface="Meiryo UI" panose="020B0604030504040204" pitchFamily="50" charset="-128"/>
                        </a:rPr>
                        <a:t>件・レポート</a:t>
                      </a:r>
                      <a:r>
                        <a:rPr kumimoji="1" lang="en-US" altLang="ja-JP" sz="900" dirty="0">
                          <a:latin typeface="Meiryo UI" panose="020B0604030504040204" pitchFamily="50" charset="-128"/>
                          <a:ea typeface="Meiryo UI" panose="020B0604030504040204" pitchFamily="50" charset="-128"/>
                        </a:rPr>
                        <a:t>46</a:t>
                      </a:r>
                      <a:r>
                        <a:rPr kumimoji="1" lang="ja-JP" altLang="en-US" sz="900" dirty="0">
                          <a:latin typeface="Meiryo UI" panose="020B0604030504040204" pitchFamily="50" charset="-128"/>
                          <a:ea typeface="Meiryo UI" panose="020B0604030504040204" pitchFamily="50" charset="-128"/>
                        </a:rPr>
                        <a:t>件</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②記事４件・動画２種類</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７　５回開催</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８　</a:t>
                      </a:r>
                      <a:r>
                        <a:rPr kumimoji="1" lang="en-US" altLang="ja-JP" sz="900" dirty="0">
                          <a:latin typeface="Meiryo UI" panose="020B0604030504040204" pitchFamily="50" charset="-128"/>
                          <a:ea typeface="Meiryo UI" panose="020B0604030504040204" pitchFamily="50" charset="-128"/>
                        </a:rPr>
                        <a:t>11</a:t>
                      </a:r>
                      <a:r>
                        <a:rPr kumimoji="1" lang="ja-JP" altLang="en-US" sz="900" dirty="0">
                          <a:latin typeface="Meiryo UI" panose="020B0604030504040204" pitchFamily="50" charset="-128"/>
                          <a:ea typeface="Meiryo UI" panose="020B0604030504040204" pitchFamily="50" charset="-128"/>
                        </a:rPr>
                        <a:t>商店街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９　商工会議所３件・企業４件</a:t>
                      </a:r>
                    </a:p>
                  </a:txBody>
                  <a:tcPr/>
                </a:tc>
                <a:extLst>
                  <a:ext uri="{0D108BD9-81ED-4DB2-BD59-A6C34878D82A}">
                    <a16:rowId xmlns:a16="http://schemas.microsoft.com/office/drawing/2014/main" val="2073024816"/>
                  </a:ext>
                </a:extLst>
              </a:tr>
            </a:tbl>
          </a:graphicData>
        </a:graphic>
      </p:graphicFrame>
      <p:sp>
        <p:nvSpPr>
          <p:cNvPr id="13" name="正方形/長方形 12">
            <a:extLst>
              <a:ext uri="{FF2B5EF4-FFF2-40B4-BE49-F238E27FC236}">
                <a16:creationId xmlns:a16="http://schemas.microsoft.com/office/drawing/2014/main" id="{EBA428FC-66F0-435C-9335-141BB3C8CB71}"/>
              </a:ext>
            </a:extLst>
          </p:cNvPr>
          <p:cNvSpPr/>
          <p:nvPr/>
        </p:nvSpPr>
        <p:spPr>
          <a:xfrm>
            <a:off x="280017" y="2633484"/>
            <a:ext cx="2958838" cy="232410"/>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Meiryo UI" panose="020B0604030504040204" pitchFamily="50" charset="-128"/>
                <a:ea typeface="Meiryo UI" panose="020B0604030504040204" pitchFamily="50" charset="-128"/>
              </a:rPr>
              <a:t>大阪府（商業・サービス産業課）</a:t>
            </a:r>
          </a:p>
        </p:txBody>
      </p:sp>
      <p:sp>
        <p:nvSpPr>
          <p:cNvPr id="181" name="正方形/長方形 180">
            <a:extLst>
              <a:ext uri="{FF2B5EF4-FFF2-40B4-BE49-F238E27FC236}">
                <a16:creationId xmlns:a16="http://schemas.microsoft.com/office/drawing/2014/main" id="{5AACABF3-0EFC-4C33-A849-C1FAC7BD5108}"/>
              </a:ext>
            </a:extLst>
          </p:cNvPr>
          <p:cNvSpPr/>
          <p:nvPr/>
        </p:nvSpPr>
        <p:spPr>
          <a:xfrm>
            <a:off x="280018" y="3071687"/>
            <a:ext cx="2958837" cy="914385"/>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Meiryo UI" panose="020B0604030504040204" pitchFamily="50" charset="-128"/>
                <a:ea typeface="Meiryo UI" panose="020B0604030504040204" pitchFamily="50" charset="-128"/>
              </a:rPr>
              <a:t>事務局</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（大阪府商店街振興組合連合会と</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株</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産経アドスの</a:t>
            </a:r>
            <a:r>
              <a:rPr kumimoji="1" lang="en-US" altLang="ja-JP" sz="900" dirty="0">
                <a:latin typeface="Meiryo UI" panose="020B0604030504040204" pitchFamily="50" charset="-128"/>
                <a:ea typeface="Meiryo UI" panose="020B0604030504040204" pitchFamily="50" charset="-128"/>
              </a:rPr>
              <a:t>JV</a:t>
            </a:r>
            <a:r>
              <a:rPr kumimoji="1" lang="ja-JP" altLang="en-US" sz="900" dirty="0">
                <a:latin typeface="Meiryo UI" panose="020B0604030504040204" pitchFamily="50" charset="-128"/>
                <a:ea typeface="Meiryo UI" panose="020B0604030504040204" pitchFamily="50" charset="-128"/>
              </a:rPr>
              <a:t>）</a:t>
            </a:r>
          </a:p>
        </p:txBody>
      </p:sp>
      <p:sp>
        <p:nvSpPr>
          <p:cNvPr id="182" name="正方形/長方形 181">
            <a:extLst>
              <a:ext uri="{FF2B5EF4-FFF2-40B4-BE49-F238E27FC236}">
                <a16:creationId xmlns:a16="http://schemas.microsoft.com/office/drawing/2014/main" id="{398BE99D-F790-4046-A500-10CF403A6050}"/>
              </a:ext>
            </a:extLst>
          </p:cNvPr>
          <p:cNvSpPr/>
          <p:nvPr/>
        </p:nvSpPr>
        <p:spPr>
          <a:xfrm>
            <a:off x="280016" y="4197930"/>
            <a:ext cx="1282878" cy="636673"/>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Meiryo UI" panose="020B0604030504040204" pitchFamily="50" charset="-128"/>
                <a:ea typeface="Meiryo UI" panose="020B0604030504040204" pitchFamily="50" charset="-128"/>
              </a:rPr>
              <a:t>地域商業連合会</a:t>
            </a:r>
          </a:p>
        </p:txBody>
      </p:sp>
      <p:sp>
        <p:nvSpPr>
          <p:cNvPr id="183" name="大かっこ 182">
            <a:extLst>
              <a:ext uri="{FF2B5EF4-FFF2-40B4-BE49-F238E27FC236}">
                <a16:creationId xmlns:a16="http://schemas.microsoft.com/office/drawing/2014/main" id="{DF0F2A57-2189-4377-8063-0DDBEE5464F5}"/>
              </a:ext>
            </a:extLst>
          </p:cNvPr>
          <p:cNvSpPr/>
          <p:nvPr/>
        </p:nvSpPr>
        <p:spPr>
          <a:xfrm>
            <a:off x="359545" y="4430867"/>
            <a:ext cx="1123820" cy="320876"/>
          </a:xfrm>
          <a:prstGeom prst="bracketPair">
            <a:avLst/>
          </a:prstGeom>
          <a:ln>
            <a:solidFill>
              <a:schemeClr val="accent2"/>
            </a:solidFill>
          </a:ln>
        </p:spPr>
        <p:style>
          <a:lnRef idx="1">
            <a:schemeClr val="dk1"/>
          </a:lnRef>
          <a:fillRef idx="0">
            <a:schemeClr val="dk1"/>
          </a:fillRef>
          <a:effectRef idx="0">
            <a:schemeClr val="dk1"/>
          </a:effectRef>
          <a:fontRef idx="minor">
            <a:schemeClr val="tx1"/>
          </a:fontRef>
        </p:style>
        <p:txBody>
          <a:bodyPr lIns="0" rIns="0" rtlCol="0" anchor="ctr"/>
          <a:lstStyle/>
          <a:p>
            <a:pPr algn="ctr"/>
            <a:r>
              <a:rPr kumimoji="1" lang="ja-JP" altLang="en-US" sz="700" dirty="0">
                <a:solidFill>
                  <a:prstClr val="black"/>
                </a:solidFill>
                <a:latin typeface="Meiryo UI" panose="020B0604030504040204" pitchFamily="50" charset="-128"/>
                <a:ea typeface="Meiryo UI" panose="020B0604030504040204" pitchFamily="50" charset="-128"/>
              </a:rPr>
              <a:t>大阪市商店会総連盟</a:t>
            </a:r>
            <a:endParaRPr kumimoji="1" lang="en-US" altLang="ja-JP" sz="700" dirty="0">
              <a:solidFill>
                <a:prstClr val="black"/>
              </a:solidFill>
              <a:latin typeface="Meiryo UI" panose="020B0604030504040204" pitchFamily="50" charset="-128"/>
              <a:ea typeface="Meiryo UI" panose="020B0604030504040204" pitchFamily="50" charset="-128"/>
            </a:endParaRPr>
          </a:p>
          <a:p>
            <a:pPr algn="ctr"/>
            <a:r>
              <a:rPr kumimoji="1" lang="ja-JP" altLang="en-US" sz="700" dirty="0">
                <a:solidFill>
                  <a:prstClr val="black"/>
                </a:solidFill>
                <a:latin typeface="Meiryo UI" panose="020B0604030504040204" pitchFamily="50" charset="-128"/>
                <a:ea typeface="Meiryo UI" panose="020B0604030504040204" pitchFamily="50" charset="-128"/>
              </a:rPr>
              <a:t>堺市商店連合会</a:t>
            </a:r>
            <a:endParaRPr kumimoji="1" lang="en-US" altLang="ja-JP" sz="700" dirty="0">
              <a:solidFill>
                <a:prstClr val="black"/>
              </a:solidFill>
              <a:latin typeface="Meiryo UI" panose="020B0604030504040204" pitchFamily="50" charset="-128"/>
              <a:ea typeface="Meiryo UI" panose="020B0604030504040204" pitchFamily="50" charset="-128"/>
            </a:endParaRPr>
          </a:p>
          <a:p>
            <a:pPr algn="ctr"/>
            <a:r>
              <a:rPr kumimoji="1" lang="ja-JP" altLang="en-US" sz="700" dirty="0">
                <a:solidFill>
                  <a:prstClr val="black"/>
                </a:solidFill>
                <a:latin typeface="Meiryo UI" panose="020B0604030504040204" pitchFamily="50" charset="-128"/>
                <a:ea typeface="Meiryo UI" panose="020B0604030504040204" pitchFamily="50" charset="-128"/>
              </a:rPr>
              <a:t>衛星都市商店会連合会</a:t>
            </a:r>
            <a:endParaRPr kumimoji="1" lang="ja-JP" altLang="en-US" sz="700" dirty="0">
              <a:latin typeface="Meiryo UI" panose="020B0604030504040204" pitchFamily="50" charset="-128"/>
              <a:ea typeface="Meiryo UI" panose="020B0604030504040204" pitchFamily="50" charset="-128"/>
            </a:endParaRPr>
          </a:p>
        </p:txBody>
      </p:sp>
      <p:sp>
        <p:nvSpPr>
          <p:cNvPr id="184" name="正方形/長方形 183">
            <a:extLst>
              <a:ext uri="{FF2B5EF4-FFF2-40B4-BE49-F238E27FC236}">
                <a16:creationId xmlns:a16="http://schemas.microsoft.com/office/drawing/2014/main" id="{81B3264A-52C2-413B-B5EC-A5E3B7F7907F}"/>
              </a:ext>
            </a:extLst>
          </p:cNvPr>
          <p:cNvSpPr/>
          <p:nvPr/>
        </p:nvSpPr>
        <p:spPr>
          <a:xfrm>
            <a:off x="1963420" y="4194965"/>
            <a:ext cx="1283339" cy="621951"/>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900" dirty="0">
                <a:latin typeface="Meiryo UI" panose="020B0604030504040204" pitchFamily="50" charset="-128"/>
                <a:ea typeface="Meiryo UI" panose="020B0604030504040204" pitchFamily="50" charset="-128"/>
              </a:rPr>
              <a:t>モデル商店街</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７商店街</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（単組１５８）</a:t>
            </a:r>
          </a:p>
        </p:txBody>
      </p:sp>
      <p:sp>
        <p:nvSpPr>
          <p:cNvPr id="185" name="正方形/長方形 184">
            <a:extLst>
              <a:ext uri="{FF2B5EF4-FFF2-40B4-BE49-F238E27FC236}">
                <a16:creationId xmlns:a16="http://schemas.microsoft.com/office/drawing/2014/main" id="{944CA3C5-FBEF-4E5F-B47F-69530EC0421F}"/>
              </a:ext>
            </a:extLst>
          </p:cNvPr>
          <p:cNvSpPr/>
          <p:nvPr/>
        </p:nvSpPr>
        <p:spPr>
          <a:xfrm>
            <a:off x="3649736" y="4194965"/>
            <a:ext cx="1283339" cy="424038"/>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Meiryo UI" panose="020B0604030504040204" pitchFamily="50" charset="-128"/>
                <a:ea typeface="Meiryo UI" panose="020B0604030504040204" pitchFamily="50" charset="-128"/>
              </a:rPr>
              <a:t>市町村</a:t>
            </a:r>
            <a:endParaRPr kumimoji="1" lang="en-US" altLang="ja-JP" sz="9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・支援表明書作成</a:t>
            </a:r>
            <a:endParaRPr kumimoji="1" lang="en-US" altLang="ja-JP" sz="7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・他商店街へ成果普及</a:t>
            </a:r>
            <a:endParaRPr kumimoji="1" lang="ja-JP" altLang="en-US" sz="600" dirty="0">
              <a:latin typeface="Meiryo UI" panose="020B0604030504040204" pitchFamily="50" charset="-128"/>
              <a:ea typeface="Meiryo UI" panose="020B0604030504040204" pitchFamily="50" charset="-128"/>
            </a:endParaRPr>
          </a:p>
        </p:txBody>
      </p:sp>
      <p:sp>
        <p:nvSpPr>
          <p:cNvPr id="186" name="正方形/長方形 185">
            <a:extLst>
              <a:ext uri="{FF2B5EF4-FFF2-40B4-BE49-F238E27FC236}">
                <a16:creationId xmlns:a16="http://schemas.microsoft.com/office/drawing/2014/main" id="{999C027A-D789-43C2-92B6-E03486EA9240}"/>
              </a:ext>
            </a:extLst>
          </p:cNvPr>
          <p:cNvSpPr/>
          <p:nvPr/>
        </p:nvSpPr>
        <p:spPr>
          <a:xfrm>
            <a:off x="3649736" y="4619003"/>
            <a:ext cx="1283339" cy="189612"/>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Meiryo UI" panose="020B0604030504040204" pitchFamily="50" charset="-128"/>
                <a:ea typeface="Meiryo UI" panose="020B0604030504040204" pitchFamily="50" charset="-128"/>
              </a:rPr>
              <a:t>商工会議所等</a:t>
            </a:r>
          </a:p>
        </p:txBody>
      </p:sp>
      <p:sp>
        <p:nvSpPr>
          <p:cNvPr id="187" name="正方形/長方形 186">
            <a:extLst>
              <a:ext uri="{FF2B5EF4-FFF2-40B4-BE49-F238E27FC236}">
                <a16:creationId xmlns:a16="http://schemas.microsoft.com/office/drawing/2014/main" id="{B046FB9E-5564-451F-9C6F-84ED92430F3E}"/>
              </a:ext>
            </a:extLst>
          </p:cNvPr>
          <p:cNvSpPr/>
          <p:nvPr/>
        </p:nvSpPr>
        <p:spPr>
          <a:xfrm>
            <a:off x="3660840" y="2633874"/>
            <a:ext cx="1272237" cy="1358737"/>
          </a:xfrm>
          <a:prstGeom prst="rect">
            <a:avLst/>
          </a:prstGeom>
          <a:ln w="38100" cmpd="dbl"/>
        </p:spPr>
        <p:style>
          <a:lnRef idx="2">
            <a:schemeClr val="accent2"/>
          </a:lnRef>
          <a:fillRef idx="1">
            <a:schemeClr val="lt1"/>
          </a:fillRef>
          <a:effectRef idx="0">
            <a:schemeClr val="accent2"/>
          </a:effectRef>
          <a:fontRef idx="minor">
            <a:schemeClr val="dk1"/>
          </a:fontRef>
        </p:style>
        <p:txBody>
          <a:bodyPr lIns="36000" rIns="0" rtlCol="0" anchor="t"/>
          <a:lstStyle/>
          <a:p>
            <a:pPr algn="ctr"/>
            <a:r>
              <a:rPr kumimoji="1" lang="ja-JP" altLang="en-US" sz="900" dirty="0">
                <a:latin typeface="Meiryo UI" panose="020B0604030504040204" pitchFamily="50" charset="-128"/>
                <a:ea typeface="Meiryo UI" panose="020B0604030504040204" pitchFamily="50" charset="-128"/>
              </a:rPr>
              <a:t>選定・管理委員会</a:t>
            </a:r>
            <a:endParaRPr kumimoji="1" lang="en-US" altLang="ja-JP" sz="9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pPr>
              <a:spcAft>
                <a:spcPts val="300"/>
              </a:spcAft>
            </a:pPr>
            <a:endParaRPr kumimoji="1" lang="en-US" altLang="ja-JP" sz="6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・実施商店街の選定</a:t>
            </a:r>
            <a:endParaRPr kumimoji="1" lang="en-US" altLang="ja-JP" sz="7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・事業の進捗管理</a:t>
            </a:r>
            <a:endParaRPr kumimoji="1" lang="en-US" altLang="ja-JP" sz="7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・事業の効果検証　など</a:t>
            </a:r>
          </a:p>
        </p:txBody>
      </p:sp>
      <p:sp>
        <p:nvSpPr>
          <p:cNvPr id="188" name="大かっこ 187">
            <a:extLst>
              <a:ext uri="{FF2B5EF4-FFF2-40B4-BE49-F238E27FC236}">
                <a16:creationId xmlns:a16="http://schemas.microsoft.com/office/drawing/2014/main" id="{8AFA720B-235B-4720-BD8C-1604C079EFFF}"/>
              </a:ext>
            </a:extLst>
          </p:cNvPr>
          <p:cNvSpPr/>
          <p:nvPr/>
        </p:nvSpPr>
        <p:spPr>
          <a:xfrm>
            <a:off x="3740593" y="2865219"/>
            <a:ext cx="1152058" cy="631385"/>
          </a:xfrm>
          <a:prstGeom prst="bracketPair">
            <a:avLst>
              <a:gd name="adj" fmla="val 6691"/>
            </a:avLst>
          </a:prstGeom>
          <a:ln>
            <a:solidFill>
              <a:schemeClr val="accent2"/>
            </a:solidFill>
          </a:ln>
        </p:spPr>
        <p:style>
          <a:lnRef idx="1">
            <a:schemeClr val="dk1"/>
          </a:lnRef>
          <a:fillRef idx="0">
            <a:schemeClr val="dk1"/>
          </a:fillRef>
          <a:effectRef idx="0">
            <a:schemeClr val="dk1"/>
          </a:effectRef>
          <a:fontRef idx="minor">
            <a:schemeClr val="tx1"/>
          </a:fontRef>
        </p:style>
        <p:txBody>
          <a:bodyPr lIns="36000" rIns="0" rtlCol="0" anchor="ctr"/>
          <a:lstStyle/>
          <a:p>
            <a:r>
              <a:rPr kumimoji="1" lang="ja-JP" altLang="en-US" sz="900" dirty="0">
                <a:solidFill>
                  <a:prstClr val="black"/>
                </a:solidFill>
                <a:latin typeface="Meiryo UI" panose="020B0604030504040204" pitchFamily="50" charset="-128"/>
                <a:ea typeface="Meiryo UI" panose="020B0604030504040204" pitchFamily="50" charset="-128"/>
              </a:rPr>
              <a:t>有識者</a:t>
            </a:r>
            <a:r>
              <a:rPr kumimoji="1" lang="ja-JP" altLang="en-US" sz="800" dirty="0">
                <a:solidFill>
                  <a:prstClr val="black"/>
                </a:solidFill>
                <a:latin typeface="Meiryo UI" panose="020B0604030504040204" pitchFamily="50" charset="-128"/>
                <a:ea typeface="Meiryo UI" panose="020B0604030504040204" pitchFamily="50" charset="-128"/>
              </a:rPr>
              <a:t>（大商大教授）</a:t>
            </a:r>
            <a:endParaRPr kumimoji="1" lang="en-US" altLang="ja-JP" sz="900" dirty="0">
              <a:solidFill>
                <a:prstClr val="black"/>
              </a:solidFill>
              <a:latin typeface="Meiryo UI" panose="020B0604030504040204" pitchFamily="50" charset="-128"/>
              <a:ea typeface="Meiryo UI" panose="020B0604030504040204" pitchFamily="50" charset="-128"/>
            </a:endParaRPr>
          </a:p>
          <a:p>
            <a:r>
              <a:rPr kumimoji="1" lang="ja-JP" altLang="en-US" sz="900" dirty="0">
                <a:solidFill>
                  <a:prstClr val="black"/>
                </a:solidFill>
                <a:latin typeface="Meiryo UI" panose="020B0604030504040204" pitchFamily="50" charset="-128"/>
                <a:ea typeface="Meiryo UI" panose="020B0604030504040204" pitchFamily="50" charset="-128"/>
              </a:rPr>
              <a:t>大阪府</a:t>
            </a:r>
            <a:r>
              <a:rPr kumimoji="1" lang="ja-JP" altLang="en-US" sz="800" dirty="0">
                <a:solidFill>
                  <a:prstClr val="black"/>
                </a:solidFill>
                <a:latin typeface="Meiryo UI" panose="020B0604030504040204" pitchFamily="50" charset="-128"/>
                <a:ea typeface="Meiryo UI" panose="020B0604030504040204" pitchFamily="50" charset="-128"/>
              </a:rPr>
              <a:t>（商・サ課長）</a:t>
            </a:r>
            <a:endParaRPr kumimoji="1" lang="en-US" altLang="ja-JP" sz="800" dirty="0">
              <a:solidFill>
                <a:prstClr val="black"/>
              </a:solidFill>
              <a:latin typeface="Meiryo UI" panose="020B0604030504040204" pitchFamily="50" charset="-128"/>
              <a:ea typeface="Meiryo UI" panose="020B0604030504040204" pitchFamily="50" charset="-128"/>
            </a:endParaRPr>
          </a:p>
          <a:p>
            <a:r>
              <a:rPr kumimoji="1" lang="ja-JP" altLang="en-US" sz="900" spc="-150" dirty="0">
                <a:solidFill>
                  <a:prstClr val="black"/>
                </a:solidFill>
                <a:latin typeface="Meiryo UI" panose="020B0604030504040204" pitchFamily="50" charset="-128"/>
                <a:ea typeface="Meiryo UI" panose="020B0604030504040204" pitchFamily="50" charset="-128"/>
              </a:rPr>
              <a:t>大阪府商店街連合会</a:t>
            </a:r>
          </a:p>
          <a:p>
            <a:r>
              <a:rPr kumimoji="1" lang="ja-JP" altLang="en-US" sz="800" spc="-150" dirty="0">
                <a:solidFill>
                  <a:prstClr val="black"/>
                </a:solidFill>
                <a:latin typeface="Meiryo UI" panose="020B0604030504040204" pitchFamily="50" charset="-128"/>
                <a:ea typeface="Meiryo UI" panose="020B0604030504040204" pitchFamily="50" charset="-128"/>
              </a:rPr>
              <a:t>　　　　　　　（会長・副会長）</a:t>
            </a:r>
            <a:endParaRPr kumimoji="1" lang="ja-JP" altLang="en-US" sz="800" spc="-15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7C295FFD-47AC-4121-85A6-97F6F68EB847}"/>
              </a:ext>
            </a:extLst>
          </p:cNvPr>
          <p:cNvSpPr txBox="1"/>
          <p:nvPr/>
        </p:nvSpPr>
        <p:spPr>
          <a:xfrm>
            <a:off x="1831960" y="2928987"/>
            <a:ext cx="609600" cy="92333"/>
          </a:xfrm>
          <a:prstGeom prst="rect">
            <a:avLst/>
          </a:prstGeom>
          <a:noFill/>
        </p:spPr>
        <p:txBody>
          <a:bodyPr wrap="square" lIns="0" tIns="0" rIns="0" bIns="0" rtlCol="0">
            <a:spAutoFit/>
          </a:bodyPr>
          <a:lstStyle/>
          <a:p>
            <a:r>
              <a:rPr kumimoji="1" lang="ja-JP" altLang="en-US" sz="600" dirty="0">
                <a:latin typeface="Meiryo UI" panose="020B0604030504040204" pitchFamily="50" charset="-128"/>
                <a:ea typeface="Meiryo UI" panose="020B0604030504040204" pitchFamily="50" charset="-128"/>
              </a:rPr>
              <a:t>委託</a:t>
            </a:r>
          </a:p>
        </p:txBody>
      </p:sp>
      <p:sp>
        <p:nvSpPr>
          <p:cNvPr id="189" name="テキスト ボックス 188">
            <a:extLst>
              <a:ext uri="{FF2B5EF4-FFF2-40B4-BE49-F238E27FC236}">
                <a16:creationId xmlns:a16="http://schemas.microsoft.com/office/drawing/2014/main" id="{BD901585-5D73-408A-9435-DF27122CAE98}"/>
              </a:ext>
            </a:extLst>
          </p:cNvPr>
          <p:cNvSpPr txBox="1"/>
          <p:nvPr/>
        </p:nvSpPr>
        <p:spPr>
          <a:xfrm>
            <a:off x="1287492" y="4065117"/>
            <a:ext cx="609600" cy="92333"/>
          </a:xfrm>
          <a:prstGeom prst="rect">
            <a:avLst/>
          </a:prstGeom>
          <a:noFill/>
        </p:spPr>
        <p:txBody>
          <a:bodyPr wrap="square" lIns="0" tIns="0" rIns="0" bIns="0" rtlCol="0">
            <a:spAutoFit/>
          </a:bodyPr>
          <a:lstStyle/>
          <a:p>
            <a:r>
              <a:rPr kumimoji="1" lang="ja-JP" altLang="en-US" sz="600" dirty="0">
                <a:latin typeface="Meiryo UI" panose="020B0604030504040204" pitchFamily="50" charset="-128"/>
                <a:ea typeface="Meiryo UI" panose="020B0604030504040204" pitchFamily="50" charset="-128"/>
              </a:rPr>
              <a:t>商店街提案</a:t>
            </a:r>
          </a:p>
        </p:txBody>
      </p:sp>
      <p:sp>
        <p:nvSpPr>
          <p:cNvPr id="190" name="テキスト ボックス 189">
            <a:extLst>
              <a:ext uri="{FF2B5EF4-FFF2-40B4-BE49-F238E27FC236}">
                <a16:creationId xmlns:a16="http://schemas.microsoft.com/office/drawing/2014/main" id="{6AB47BFC-13C8-4E46-81C4-F22358C053A9}"/>
              </a:ext>
            </a:extLst>
          </p:cNvPr>
          <p:cNvSpPr txBox="1"/>
          <p:nvPr/>
        </p:nvSpPr>
        <p:spPr>
          <a:xfrm>
            <a:off x="1594941" y="4609785"/>
            <a:ext cx="325743" cy="92333"/>
          </a:xfrm>
          <a:prstGeom prst="rect">
            <a:avLst/>
          </a:prstGeom>
          <a:noFill/>
        </p:spPr>
        <p:txBody>
          <a:bodyPr wrap="square" lIns="0" tIns="0" rIns="0" bIns="0" rtlCol="0">
            <a:spAutoFit/>
          </a:bodyPr>
          <a:lstStyle/>
          <a:p>
            <a:pPr algn="ctr"/>
            <a:r>
              <a:rPr kumimoji="1" lang="ja-JP" altLang="en-US" sz="600" dirty="0">
                <a:latin typeface="Meiryo UI" panose="020B0604030504040204" pitchFamily="50" charset="-128"/>
                <a:ea typeface="Meiryo UI" panose="020B0604030504040204" pitchFamily="50" charset="-128"/>
              </a:rPr>
              <a:t>調整</a:t>
            </a:r>
          </a:p>
        </p:txBody>
      </p:sp>
      <p:sp>
        <p:nvSpPr>
          <p:cNvPr id="191" name="テキスト ボックス 190">
            <a:extLst>
              <a:ext uri="{FF2B5EF4-FFF2-40B4-BE49-F238E27FC236}">
                <a16:creationId xmlns:a16="http://schemas.microsoft.com/office/drawing/2014/main" id="{CDCECEA0-730F-4123-97DB-2C410C3EE365}"/>
              </a:ext>
            </a:extLst>
          </p:cNvPr>
          <p:cNvSpPr txBox="1"/>
          <p:nvPr/>
        </p:nvSpPr>
        <p:spPr>
          <a:xfrm>
            <a:off x="722416" y="4065117"/>
            <a:ext cx="609600" cy="92333"/>
          </a:xfrm>
          <a:prstGeom prst="rect">
            <a:avLst/>
          </a:prstGeom>
          <a:noFill/>
        </p:spPr>
        <p:txBody>
          <a:bodyPr wrap="square" lIns="0" tIns="0" rIns="0" bIns="0" rtlCol="0">
            <a:spAutoFit/>
          </a:bodyPr>
          <a:lstStyle/>
          <a:p>
            <a:r>
              <a:rPr kumimoji="1" lang="ja-JP" altLang="en-US" sz="600" dirty="0">
                <a:latin typeface="Meiryo UI" panose="020B0604030504040204" pitchFamily="50" charset="-128"/>
                <a:ea typeface="Meiryo UI" panose="020B0604030504040204" pitchFamily="50" charset="-128"/>
              </a:rPr>
              <a:t>支援提示</a:t>
            </a:r>
          </a:p>
        </p:txBody>
      </p:sp>
      <p:sp>
        <p:nvSpPr>
          <p:cNvPr id="192" name="テキスト ボックス 191">
            <a:extLst>
              <a:ext uri="{FF2B5EF4-FFF2-40B4-BE49-F238E27FC236}">
                <a16:creationId xmlns:a16="http://schemas.microsoft.com/office/drawing/2014/main" id="{6660547A-2AED-47B1-922C-EA70686C5BD6}"/>
              </a:ext>
            </a:extLst>
          </p:cNvPr>
          <p:cNvSpPr txBox="1"/>
          <p:nvPr/>
        </p:nvSpPr>
        <p:spPr>
          <a:xfrm>
            <a:off x="2423024" y="4064791"/>
            <a:ext cx="609600" cy="92333"/>
          </a:xfrm>
          <a:prstGeom prst="rect">
            <a:avLst/>
          </a:prstGeom>
          <a:noFill/>
        </p:spPr>
        <p:txBody>
          <a:bodyPr wrap="square" lIns="0" tIns="0" rIns="0" bIns="0" rtlCol="0">
            <a:spAutoFit/>
          </a:bodyPr>
          <a:lstStyle/>
          <a:p>
            <a:r>
              <a:rPr kumimoji="1" lang="ja-JP" altLang="en-US" sz="600" dirty="0">
                <a:latin typeface="Meiryo UI" panose="020B0604030504040204" pitchFamily="50" charset="-128"/>
                <a:ea typeface="Meiryo UI" panose="020B0604030504040204" pitchFamily="50" charset="-128"/>
              </a:rPr>
              <a:t>調整・支援</a:t>
            </a:r>
          </a:p>
        </p:txBody>
      </p:sp>
      <p:sp>
        <p:nvSpPr>
          <p:cNvPr id="193" name="テキスト ボックス 192">
            <a:extLst>
              <a:ext uri="{FF2B5EF4-FFF2-40B4-BE49-F238E27FC236}">
                <a16:creationId xmlns:a16="http://schemas.microsoft.com/office/drawing/2014/main" id="{999F1B6A-05FA-4433-8292-236988C7A6F3}"/>
              </a:ext>
            </a:extLst>
          </p:cNvPr>
          <p:cNvSpPr txBox="1"/>
          <p:nvPr/>
        </p:nvSpPr>
        <p:spPr>
          <a:xfrm>
            <a:off x="2991440" y="4072174"/>
            <a:ext cx="609600" cy="92333"/>
          </a:xfrm>
          <a:prstGeom prst="rect">
            <a:avLst/>
          </a:prstGeom>
          <a:noFill/>
        </p:spPr>
        <p:txBody>
          <a:bodyPr wrap="square" lIns="0" tIns="0" rIns="0" bIns="0" rtlCol="0">
            <a:spAutoFit/>
          </a:bodyPr>
          <a:lstStyle/>
          <a:p>
            <a:r>
              <a:rPr kumimoji="1" lang="ja-JP" altLang="en-US" sz="600" dirty="0">
                <a:latin typeface="Meiryo UI" panose="020B0604030504040204" pitchFamily="50" charset="-128"/>
                <a:ea typeface="Meiryo UI" panose="020B0604030504040204" pitchFamily="50" charset="-128"/>
              </a:rPr>
              <a:t>メニュー選択</a:t>
            </a:r>
            <a:endParaRPr kumimoji="1" lang="en-US" altLang="ja-JP" sz="600" dirty="0">
              <a:latin typeface="Meiryo UI" panose="020B0604030504040204" pitchFamily="50" charset="-128"/>
              <a:ea typeface="Meiryo UI" panose="020B0604030504040204" pitchFamily="50" charset="-128"/>
            </a:endParaRPr>
          </a:p>
        </p:txBody>
      </p:sp>
      <p:sp>
        <p:nvSpPr>
          <p:cNvPr id="195" name="正方形/長方形 194">
            <a:extLst>
              <a:ext uri="{FF2B5EF4-FFF2-40B4-BE49-F238E27FC236}">
                <a16:creationId xmlns:a16="http://schemas.microsoft.com/office/drawing/2014/main" id="{EEC8CBFE-AB89-4B6C-A804-636C3EC376E7}"/>
              </a:ext>
            </a:extLst>
          </p:cNvPr>
          <p:cNvSpPr/>
          <p:nvPr/>
        </p:nvSpPr>
        <p:spPr>
          <a:xfrm>
            <a:off x="359546" y="3429702"/>
            <a:ext cx="2775312" cy="472556"/>
          </a:xfrm>
          <a:prstGeom prst="rect">
            <a:avLst/>
          </a:prstGeom>
          <a:ln>
            <a:prstDash val="sysDot"/>
          </a:ln>
        </p:spPr>
        <p:style>
          <a:lnRef idx="2">
            <a:schemeClr val="accent2"/>
          </a:lnRef>
          <a:fillRef idx="1">
            <a:schemeClr val="lt1"/>
          </a:fillRef>
          <a:effectRef idx="0">
            <a:schemeClr val="accent2"/>
          </a:effectRef>
          <a:fontRef idx="minor">
            <a:schemeClr val="dk1"/>
          </a:fontRef>
        </p:style>
        <p:txBody>
          <a:bodyPr lIns="0" rIns="0" rtlCol="0" anchor="t"/>
          <a:lstStyle/>
          <a:p>
            <a:pPr algn="ctr">
              <a:spcAft>
                <a:spcPts val="300"/>
              </a:spcAft>
            </a:pPr>
            <a:r>
              <a:rPr kumimoji="1" lang="ja-JP" altLang="en-US" sz="900" dirty="0">
                <a:latin typeface="Meiryo UI" panose="020B0604030504040204" pitchFamily="50" charset="-128"/>
                <a:ea typeface="Meiryo UI" panose="020B0604030504040204" pitchFamily="50" charset="-128"/>
              </a:rPr>
              <a:t>支援プロジェクト</a:t>
            </a:r>
            <a:endParaRPr kumimoji="1" lang="en-US" altLang="ja-JP" sz="600" dirty="0">
              <a:latin typeface="Meiryo UI" panose="020B0604030504040204" pitchFamily="50" charset="-128"/>
              <a:ea typeface="Meiryo UI" panose="020B0604030504040204" pitchFamily="50" charset="-128"/>
            </a:endParaRPr>
          </a:p>
          <a:p>
            <a:r>
              <a:rPr kumimoji="1" lang="ja-JP" altLang="en-US" sz="60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①クリーン化Ｐ　②テイクアウト・デリバリー</a:t>
            </a:r>
            <a:r>
              <a:rPr kumimoji="1" lang="en-US" altLang="ja-JP" sz="700" dirty="0">
                <a:latin typeface="Meiryo UI" panose="020B0604030504040204" pitchFamily="50" charset="-128"/>
                <a:ea typeface="Meiryo UI" panose="020B0604030504040204" pitchFamily="50" charset="-128"/>
              </a:rPr>
              <a:t>P</a:t>
            </a:r>
            <a:r>
              <a:rPr kumimoji="1" lang="ja-JP" altLang="en-US" sz="700" dirty="0">
                <a:latin typeface="Meiryo UI" panose="020B0604030504040204" pitchFamily="50" charset="-128"/>
                <a:ea typeface="Meiryo UI" panose="020B0604030504040204" pitchFamily="50" charset="-128"/>
              </a:rPr>
              <a:t>　③キャッシュレス</a:t>
            </a:r>
            <a:r>
              <a:rPr kumimoji="1" lang="en-US" altLang="ja-JP" sz="700" dirty="0">
                <a:latin typeface="Meiryo UI" panose="020B0604030504040204" pitchFamily="50" charset="-128"/>
                <a:ea typeface="Meiryo UI" panose="020B0604030504040204" pitchFamily="50" charset="-128"/>
              </a:rPr>
              <a:t>P</a:t>
            </a:r>
            <a:r>
              <a:rPr kumimoji="1" lang="ja-JP" altLang="en-US" sz="700" dirty="0">
                <a:latin typeface="Meiryo UI" panose="020B0604030504040204" pitchFamily="50" charset="-128"/>
                <a:ea typeface="Meiryo UI" panose="020B0604030504040204" pitchFamily="50" charset="-128"/>
              </a:rPr>
              <a:t>　④クラウドファンディング</a:t>
            </a:r>
            <a:r>
              <a:rPr kumimoji="1" lang="en-US" altLang="ja-JP" sz="700" dirty="0">
                <a:latin typeface="Meiryo UI" panose="020B0604030504040204" pitchFamily="50" charset="-128"/>
                <a:ea typeface="Meiryo UI" panose="020B0604030504040204" pitchFamily="50" charset="-128"/>
              </a:rPr>
              <a:t>P</a:t>
            </a:r>
            <a:r>
              <a:rPr kumimoji="1" lang="ja-JP" altLang="en-US" sz="700" dirty="0">
                <a:latin typeface="Meiryo UI" panose="020B0604030504040204" pitchFamily="50" charset="-128"/>
                <a:ea typeface="Meiryo UI" panose="020B0604030504040204" pitchFamily="50" charset="-128"/>
              </a:rPr>
              <a:t>　⑤</a:t>
            </a:r>
            <a:r>
              <a:rPr kumimoji="1" lang="en-US" altLang="ja-JP" sz="700" dirty="0">
                <a:latin typeface="Meiryo UI" panose="020B0604030504040204" pitchFamily="50" charset="-128"/>
                <a:ea typeface="Meiryo UI" panose="020B0604030504040204" pitchFamily="50" charset="-128"/>
              </a:rPr>
              <a:t>SNS(LINE</a:t>
            </a:r>
            <a:r>
              <a:rPr kumimoji="1" lang="ja-JP" altLang="en-US" sz="700" dirty="0">
                <a:latin typeface="Meiryo UI" panose="020B0604030504040204" pitchFamily="50" charset="-128"/>
                <a:ea typeface="Meiryo UI" panose="020B0604030504040204" pitchFamily="50" charset="-128"/>
              </a:rPr>
              <a:t>・インスタ）</a:t>
            </a:r>
            <a:r>
              <a:rPr kumimoji="1" lang="en-US" altLang="ja-JP" sz="700" dirty="0">
                <a:latin typeface="Meiryo UI" panose="020B0604030504040204" pitchFamily="50" charset="-128"/>
                <a:ea typeface="Meiryo UI" panose="020B0604030504040204" pitchFamily="50" charset="-128"/>
              </a:rPr>
              <a:t>P</a:t>
            </a:r>
            <a:r>
              <a:rPr kumimoji="1" lang="ja-JP" altLang="en-US" sz="700" dirty="0">
                <a:latin typeface="Meiryo UI" panose="020B0604030504040204" pitchFamily="50" charset="-128"/>
                <a:ea typeface="Meiryo UI" panose="020B0604030504040204" pitchFamily="50" charset="-128"/>
              </a:rPr>
              <a:t>　 ⑥取組みの情報発信　など</a:t>
            </a:r>
            <a:endParaRPr kumimoji="1" lang="en-US" altLang="ja-JP" sz="700" dirty="0">
              <a:latin typeface="Meiryo UI" panose="020B0604030504040204" pitchFamily="50" charset="-128"/>
              <a:ea typeface="Meiryo UI" panose="020B0604030504040204" pitchFamily="50" charset="-128"/>
            </a:endParaRPr>
          </a:p>
        </p:txBody>
      </p:sp>
      <p:cxnSp>
        <p:nvCxnSpPr>
          <p:cNvPr id="21" name="直線矢印コネクタ 20">
            <a:extLst>
              <a:ext uri="{FF2B5EF4-FFF2-40B4-BE49-F238E27FC236}">
                <a16:creationId xmlns:a16="http://schemas.microsoft.com/office/drawing/2014/main" id="{4EF5DD52-CF9B-4166-B453-740E22D4D905}"/>
              </a:ext>
            </a:extLst>
          </p:cNvPr>
          <p:cNvCxnSpPr>
            <a:cxnSpLocks/>
            <a:stCxn id="13" idx="2"/>
            <a:endCxn id="181" idx="0"/>
          </p:cNvCxnSpPr>
          <p:nvPr/>
        </p:nvCxnSpPr>
        <p:spPr>
          <a:xfrm>
            <a:off x="1759436" y="2865894"/>
            <a:ext cx="1" cy="205793"/>
          </a:xfrm>
          <a:prstGeom prst="straightConnector1">
            <a:avLst/>
          </a:prstGeom>
          <a:ln w="190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7" name="直線矢印コネクタ 196">
            <a:extLst>
              <a:ext uri="{FF2B5EF4-FFF2-40B4-BE49-F238E27FC236}">
                <a16:creationId xmlns:a16="http://schemas.microsoft.com/office/drawing/2014/main" id="{48463A21-036E-4F9E-8953-64A0194D3BAA}"/>
              </a:ext>
            </a:extLst>
          </p:cNvPr>
          <p:cNvCxnSpPr>
            <a:cxnSpLocks/>
          </p:cNvCxnSpPr>
          <p:nvPr/>
        </p:nvCxnSpPr>
        <p:spPr>
          <a:xfrm>
            <a:off x="650455" y="3986510"/>
            <a:ext cx="0" cy="205793"/>
          </a:xfrm>
          <a:prstGeom prst="straightConnector1">
            <a:avLst/>
          </a:prstGeom>
          <a:ln w="190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8" name="直線矢印コネクタ 197">
            <a:extLst>
              <a:ext uri="{FF2B5EF4-FFF2-40B4-BE49-F238E27FC236}">
                <a16:creationId xmlns:a16="http://schemas.microsoft.com/office/drawing/2014/main" id="{E855D50F-3E21-4239-BBC1-9C4EDCB24731}"/>
              </a:ext>
            </a:extLst>
          </p:cNvPr>
          <p:cNvCxnSpPr>
            <a:cxnSpLocks/>
          </p:cNvCxnSpPr>
          <p:nvPr/>
        </p:nvCxnSpPr>
        <p:spPr>
          <a:xfrm>
            <a:off x="1209748" y="3986510"/>
            <a:ext cx="0" cy="205793"/>
          </a:xfrm>
          <a:prstGeom prst="straightConnector1">
            <a:avLst/>
          </a:prstGeom>
          <a:ln w="19050">
            <a:solidFill>
              <a:schemeClr val="accent2"/>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201" name="直線矢印コネクタ 200">
            <a:extLst>
              <a:ext uri="{FF2B5EF4-FFF2-40B4-BE49-F238E27FC236}">
                <a16:creationId xmlns:a16="http://schemas.microsoft.com/office/drawing/2014/main" id="{414A2C99-99E6-47A7-AABD-E7C2AE0285B4}"/>
              </a:ext>
            </a:extLst>
          </p:cNvPr>
          <p:cNvCxnSpPr>
            <a:cxnSpLocks/>
          </p:cNvCxnSpPr>
          <p:nvPr/>
        </p:nvCxnSpPr>
        <p:spPr>
          <a:xfrm>
            <a:off x="1562894" y="4500524"/>
            <a:ext cx="397741" cy="0"/>
          </a:xfrm>
          <a:prstGeom prst="straightConnector1">
            <a:avLst/>
          </a:prstGeom>
          <a:ln w="19050">
            <a:solidFill>
              <a:schemeClr val="accent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03" name="テキスト ボックス 202">
            <a:extLst>
              <a:ext uri="{FF2B5EF4-FFF2-40B4-BE49-F238E27FC236}">
                <a16:creationId xmlns:a16="http://schemas.microsoft.com/office/drawing/2014/main" id="{2E46ADF2-9297-40FE-9A8D-C41497DB75F5}"/>
              </a:ext>
            </a:extLst>
          </p:cNvPr>
          <p:cNvSpPr txBox="1"/>
          <p:nvPr/>
        </p:nvSpPr>
        <p:spPr>
          <a:xfrm>
            <a:off x="3228199" y="4609785"/>
            <a:ext cx="442197" cy="184666"/>
          </a:xfrm>
          <a:prstGeom prst="rect">
            <a:avLst/>
          </a:prstGeom>
          <a:noFill/>
        </p:spPr>
        <p:txBody>
          <a:bodyPr wrap="square" lIns="0" tIns="0" rIns="0" bIns="0" rtlCol="0">
            <a:spAutoFit/>
          </a:bodyPr>
          <a:lstStyle/>
          <a:p>
            <a:pPr algn="ctr"/>
            <a:r>
              <a:rPr kumimoji="1" lang="ja-JP" altLang="en-US" sz="600" dirty="0">
                <a:latin typeface="Meiryo UI" panose="020B0604030504040204" pitchFamily="50" charset="-128"/>
                <a:ea typeface="Meiryo UI" panose="020B0604030504040204" pitchFamily="50" charset="-128"/>
              </a:rPr>
              <a:t>広報協力等</a:t>
            </a:r>
            <a:endParaRPr kumimoji="1" lang="en-US" altLang="ja-JP" sz="600" dirty="0">
              <a:latin typeface="Meiryo UI" panose="020B0604030504040204" pitchFamily="50" charset="-128"/>
              <a:ea typeface="Meiryo UI" panose="020B0604030504040204" pitchFamily="50" charset="-128"/>
            </a:endParaRPr>
          </a:p>
          <a:p>
            <a:pPr algn="ctr"/>
            <a:r>
              <a:rPr kumimoji="1" lang="ja-JP" altLang="en-US" sz="600" dirty="0">
                <a:latin typeface="Meiryo UI" panose="020B0604030504040204" pitchFamily="50" charset="-128"/>
                <a:ea typeface="Meiryo UI" panose="020B0604030504040204" pitchFamily="50" charset="-128"/>
              </a:rPr>
              <a:t>連携</a:t>
            </a:r>
          </a:p>
        </p:txBody>
      </p:sp>
      <p:sp>
        <p:nvSpPr>
          <p:cNvPr id="205" name="テキスト ボックス 204">
            <a:extLst>
              <a:ext uri="{FF2B5EF4-FFF2-40B4-BE49-F238E27FC236}">
                <a16:creationId xmlns:a16="http://schemas.microsoft.com/office/drawing/2014/main" id="{267E8177-ABCF-4F0F-BC37-BA17B07497B5}"/>
              </a:ext>
            </a:extLst>
          </p:cNvPr>
          <p:cNvSpPr txBox="1"/>
          <p:nvPr/>
        </p:nvSpPr>
        <p:spPr>
          <a:xfrm>
            <a:off x="3218643" y="3628424"/>
            <a:ext cx="442197" cy="184666"/>
          </a:xfrm>
          <a:prstGeom prst="rect">
            <a:avLst/>
          </a:prstGeom>
          <a:noFill/>
        </p:spPr>
        <p:txBody>
          <a:bodyPr wrap="square" lIns="0" tIns="0" rIns="0" bIns="0" rtlCol="0">
            <a:spAutoFit/>
          </a:bodyPr>
          <a:lstStyle/>
          <a:p>
            <a:pPr algn="ctr"/>
            <a:r>
              <a:rPr kumimoji="1" lang="ja-JP" altLang="en-US" sz="600" dirty="0">
                <a:latin typeface="Meiryo UI" panose="020B0604030504040204" pitchFamily="50" charset="-128"/>
                <a:ea typeface="Meiryo UI" panose="020B0604030504040204" pitchFamily="50" charset="-128"/>
              </a:rPr>
              <a:t>組織設置</a:t>
            </a:r>
            <a:endParaRPr kumimoji="1" lang="en-US" altLang="ja-JP" sz="600" dirty="0">
              <a:latin typeface="Meiryo UI" panose="020B0604030504040204" pitchFamily="50" charset="-128"/>
              <a:ea typeface="Meiryo UI" panose="020B0604030504040204" pitchFamily="50" charset="-128"/>
            </a:endParaRPr>
          </a:p>
          <a:p>
            <a:pPr algn="ctr"/>
            <a:r>
              <a:rPr kumimoji="1" lang="ja-JP" altLang="en-US" sz="600" dirty="0">
                <a:latin typeface="Meiryo UI" panose="020B0604030504040204" pitchFamily="50" charset="-128"/>
                <a:ea typeface="Meiryo UI" panose="020B0604030504040204" pitchFamily="50" charset="-128"/>
              </a:rPr>
              <a:t>運営</a:t>
            </a:r>
          </a:p>
        </p:txBody>
      </p:sp>
      <p:cxnSp>
        <p:nvCxnSpPr>
          <p:cNvPr id="206" name="直線矢印コネクタ 205">
            <a:extLst>
              <a:ext uri="{FF2B5EF4-FFF2-40B4-BE49-F238E27FC236}">
                <a16:creationId xmlns:a16="http://schemas.microsoft.com/office/drawing/2014/main" id="{FD0192E7-AA92-470D-9DF3-FAE162009791}"/>
              </a:ext>
            </a:extLst>
          </p:cNvPr>
          <p:cNvCxnSpPr>
            <a:cxnSpLocks/>
            <a:stCxn id="13" idx="3"/>
          </p:cNvCxnSpPr>
          <p:nvPr/>
        </p:nvCxnSpPr>
        <p:spPr>
          <a:xfrm>
            <a:off x="3238855" y="2749689"/>
            <a:ext cx="429717" cy="1795"/>
          </a:xfrm>
          <a:prstGeom prst="straightConnector1">
            <a:avLst/>
          </a:prstGeom>
          <a:ln w="19050">
            <a:solidFill>
              <a:schemeClr val="accent2"/>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207" name="テキスト ボックス 206">
            <a:extLst>
              <a:ext uri="{FF2B5EF4-FFF2-40B4-BE49-F238E27FC236}">
                <a16:creationId xmlns:a16="http://schemas.microsoft.com/office/drawing/2014/main" id="{DBC89C04-1EF4-48CC-B63B-F9EB0BE6B2C6}"/>
              </a:ext>
            </a:extLst>
          </p:cNvPr>
          <p:cNvSpPr txBox="1"/>
          <p:nvPr/>
        </p:nvSpPr>
        <p:spPr>
          <a:xfrm>
            <a:off x="3218643" y="2827827"/>
            <a:ext cx="442197" cy="92333"/>
          </a:xfrm>
          <a:prstGeom prst="rect">
            <a:avLst/>
          </a:prstGeom>
          <a:noFill/>
        </p:spPr>
        <p:txBody>
          <a:bodyPr wrap="square" lIns="0" tIns="0" rIns="0" bIns="0" rtlCol="0">
            <a:spAutoFit/>
          </a:bodyPr>
          <a:lstStyle/>
          <a:p>
            <a:pPr algn="ctr"/>
            <a:r>
              <a:rPr kumimoji="1" lang="ja-JP" altLang="en-US" sz="600" dirty="0">
                <a:latin typeface="Meiryo UI" panose="020B0604030504040204" pitchFamily="50" charset="-128"/>
                <a:ea typeface="Meiryo UI" panose="020B0604030504040204" pitchFamily="50" charset="-128"/>
              </a:rPr>
              <a:t>基準提示</a:t>
            </a:r>
          </a:p>
        </p:txBody>
      </p:sp>
      <p:cxnSp>
        <p:nvCxnSpPr>
          <p:cNvPr id="217" name="直線矢印コネクタ 216">
            <a:extLst>
              <a:ext uri="{FF2B5EF4-FFF2-40B4-BE49-F238E27FC236}">
                <a16:creationId xmlns:a16="http://schemas.microsoft.com/office/drawing/2014/main" id="{D6136D61-D3F4-4750-BE98-1F1DB3F3F0DB}"/>
              </a:ext>
            </a:extLst>
          </p:cNvPr>
          <p:cNvCxnSpPr>
            <a:cxnSpLocks/>
          </p:cNvCxnSpPr>
          <p:nvPr/>
        </p:nvCxnSpPr>
        <p:spPr>
          <a:xfrm>
            <a:off x="3246475" y="4500524"/>
            <a:ext cx="397741" cy="0"/>
          </a:xfrm>
          <a:prstGeom prst="straightConnector1">
            <a:avLst/>
          </a:prstGeom>
          <a:ln w="19050">
            <a:solidFill>
              <a:schemeClr val="accent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19" name="直線矢印コネクタ 218">
            <a:extLst>
              <a:ext uri="{FF2B5EF4-FFF2-40B4-BE49-F238E27FC236}">
                <a16:creationId xmlns:a16="http://schemas.microsoft.com/office/drawing/2014/main" id="{1EC68EEF-EB9E-4550-BD6F-EF564B431992}"/>
              </a:ext>
            </a:extLst>
          </p:cNvPr>
          <p:cNvCxnSpPr>
            <a:cxnSpLocks/>
          </p:cNvCxnSpPr>
          <p:nvPr/>
        </p:nvCxnSpPr>
        <p:spPr>
          <a:xfrm>
            <a:off x="3238855" y="3494139"/>
            <a:ext cx="397741" cy="0"/>
          </a:xfrm>
          <a:prstGeom prst="straightConnector1">
            <a:avLst/>
          </a:prstGeom>
          <a:ln w="19050">
            <a:solidFill>
              <a:schemeClr val="accent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23" name="直線矢印コネクタ 222">
            <a:extLst>
              <a:ext uri="{FF2B5EF4-FFF2-40B4-BE49-F238E27FC236}">
                <a16:creationId xmlns:a16="http://schemas.microsoft.com/office/drawing/2014/main" id="{67A333BE-6375-4ADE-A9E4-ADCB460CD6B9}"/>
              </a:ext>
            </a:extLst>
          </p:cNvPr>
          <p:cNvCxnSpPr>
            <a:cxnSpLocks/>
          </p:cNvCxnSpPr>
          <p:nvPr/>
        </p:nvCxnSpPr>
        <p:spPr>
          <a:xfrm>
            <a:off x="2342095" y="3986510"/>
            <a:ext cx="0" cy="205793"/>
          </a:xfrm>
          <a:prstGeom prst="straightConnector1">
            <a:avLst/>
          </a:prstGeom>
          <a:ln w="190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4" name="直線矢印コネクタ 223">
            <a:extLst>
              <a:ext uri="{FF2B5EF4-FFF2-40B4-BE49-F238E27FC236}">
                <a16:creationId xmlns:a16="http://schemas.microsoft.com/office/drawing/2014/main" id="{3751A3A5-82A7-4B80-BBC0-18B905373C28}"/>
              </a:ext>
            </a:extLst>
          </p:cNvPr>
          <p:cNvCxnSpPr>
            <a:cxnSpLocks/>
          </p:cNvCxnSpPr>
          <p:nvPr/>
        </p:nvCxnSpPr>
        <p:spPr>
          <a:xfrm>
            <a:off x="2901388" y="3986510"/>
            <a:ext cx="0" cy="205793"/>
          </a:xfrm>
          <a:prstGeom prst="straightConnector1">
            <a:avLst/>
          </a:prstGeom>
          <a:ln w="19050">
            <a:solidFill>
              <a:schemeClr val="accent2"/>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grpSp>
        <p:nvGrpSpPr>
          <p:cNvPr id="12" name="グループ化 11">
            <a:extLst>
              <a:ext uri="{FF2B5EF4-FFF2-40B4-BE49-F238E27FC236}">
                <a16:creationId xmlns:a16="http://schemas.microsoft.com/office/drawing/2014/main" id="{A77AA5F4-9919-40B9-9627-9CFEB01C9CED}"/>
              </a:ext>
            </a:extLst>
          </p:cNvPr>
          <p:cNvGrpSpPr/>
          <p:nvPr/>
        </p:nvGrpSpPr>
        <p:grpSpPr>
          <a:xfrm>
            <a:off x="199766" y="4969898"/>
            <a:ext cx="4924325" cy="718954"/>
            <a:chOff x="199766" y="4992758"/>
            <a:chExt cx="4924325" cy="718954"/>
          </a:xfrm>
        </p:grpSpPr>
        <p:sp>
          <p:nvSpPr>
            <p:cNvPr id="58" name="角丸四角形 57"/>
            <p:cNvSpPr/>
            <p:nvPr/>
          </p:nvSpPr>
          <p:spPr>
            <a:xfrm>
              <a:off x="232788" y="5088712"/>
              <a:ext cx="4815464" cy="623000"/>
            </a:xfrm>
            <a:prstGeom prst="roundRect">
              <a:avLst>
                <a:gd name="adj" fmla="val 13677"/>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Meiryo UI" panose="020B0604030504040204" pitchFamily="50" charset="-128"/>
                <a:ea typeface="Meiryo UI" panose="020B0604030504040204" pitchFamily="50" charset="-128"/>
              </a:endParaRPr>
            </a:p>
          </p:txBody>
        </p:sp>
        <p:sp>
          <p:nvSpPr>
            <p:cNvPr id="175" name="正方形/長方形 174">
              <a:extLst>
                <a:ext uri="{FF2B5EF4-FFF2-40B4-BE49-F238E27FC236}">
                  <a16:creationId xmlns:a16="http://schemas.microsoft.com/office/drawing/2014/main" id="{5ABC3FE0-230B-4AEB-B367-89B553EE7827}"/>
                </a:ext>
              </a:extLst>
            </p:cNvPr>
            <p:cNvSpPr/>
            <p:nvPr/>
          </p:nvSpPr>
          <p:spPr>
            <a:xfrm>
              <a:off x="199766" y="4992758"/>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Meiryo UI" panose="020B0604030504040204" pitchFamily="50" charset="-128"/>
                  <a:ea typeface="Meiryo UI" panose="020B0604030504040204" pitchFamily="50" charset="-128"/>
                </a:rPr>
                <a:t>３．モデル商店街</a:t>
              </a:r>
            </a:p>
          </p:txBody>
        </p:sp>
        <p:sp>
          <p:nvSpPr>
            <p:cNvPr id="208" name="テキスト ボックス 207">
              <a:extLst>
                <a:ext uri="{FF2B5EF4-FFF2-40B4-BE49-F238E27FC236}">
                  <a16:creationId xmlns:a16="http://schemas.microsoft.com/office/drawing/2014/main" id="{D35FA8DC-5B17-423C-B3FA-0FC2F11D2136}"/>
                </a:ext>
              </a:extLst>
            </p:cNvPr>
            <p:cNvSpPr txBox="1"/>
            <p:nvPr/>
          </p:nvSpPr>
          <p:spPr>
            <a:xfrm>
              <a:off x="280016" y="5197394"/>
              <a:ext cx="4844075" cy="507831"/>
            </a:xfrm>
            <a:prstGeom prst="rect">
              <a:avLst/>
            </a:prstGeom>
            <a:noFill/>
          </p:spPr>
          <p:txBody>
            <a:bodyPr wrap="square" rIns="0" rtlCol="0">
              <a:spAutoFit/>
            </a:bodyPr>
            <a:lstStyle/>
            <a:p>
              <a:r>
                <a:rPr lang="ja-JP" altLang="en-US" sz="900" dirty="0">
                  <a:latin typeface="Meiryo UI" panose="020B0604030504040204" pitchFamily="50" charset="-128"/>
                  <a:ea typeface="Meiryo UI" panose="020B0604030504040204" pitchFamily="50" charset="-128"/>
                </a:rPr>
                <a:t>組織的に感染症対策に取り組む意欲が高く、回復期に賑わい創出に取り組む意向がある商店街等</a:t>
              </a:r>
              <a:endParaRPr lang="en-US" altLang="ja-JP" sz="900" dirty="0">
                <a:latin typeface="Meiryo UI" panose="020B0604030504040204" pitchFamily="50" charset="-128"/>
                <a:ea typeface="Meiryo UI" panose="020B0604030504040204" pitchFamily="50" charset="-128"/>
              </a:endParaRPr>
            </a:p>
            <a:p>
              <a:pPr marL="180975" indent="-180975"/>
              <a:r>
                <a:rPr lang="ja-JP" altLang="en-US" sz="900" dirty="0">
                  <a:latin typeface="Meiryo UI" panose="020B0604030504040204" pitchFamily="50" charset="-128"/>
                  <a:ea typeface="Meiryo UI" panose="020B0604030504040204" pitchFamily="50" charset="-128"/>
                </a:rPr>
                <a:t>　①　雇用や府民の日常生活を守り大阪経済を支える商店街等</a:t>
              </a:r>
            </a:p>
            <a:p>
              <a:r>
                <a:rPr lang="ja-JP" altLang="en-US" sz="900" dirty="0">
                  <a:latin typeface="Meiryo UI" panose="020B0604030504040204" pitchFamily="50" charset="-128"/>
                  <a:ea typeface="Meiryo UI" panose="020B0604030504040204" pitchFamily="50" charset="-128"/>
                </a:rPr>
                <a:t>　②　密集、風評被害、インバウンド減少など、特に影響を大きく受けている商店街等</a:t>
              </a:r>
            </a:p>
          </p:txBody>
        </p:sp>
        <p:sp>
          <p:nvSpPr>
            <p:cNvPr id="62" name="テキスト ボックス 61">
              <a:extLst>
                <a:ext uri="{FF2B5EF4-FFF2-40B4-BE49-F238E27FC236}">
                  <a16:creationId xmlns:a16="http://schemas.microsoft.com/office/drawing/2014/main" id="{A31BAEB7-6734-4832-8018-E1C0E70DBA57}"/>
                </a:ext>
              </a:extLst>
            </p:cNvPr>
            <p:cNvSpPr txBox="1"/>
            <p:nvPr/>
          </p:nvSpPr>
          <p:spPr>
            <a:xfrm>
              <a:off x="1897092" y="5075948"/>
              <a:ext cx="2862778"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（予定）</a:t>
              </a:r>
              <a:r>
                <a:rPr kumimoji="1" lang="en-US" altLang="ja-JP" sz="700" dirty="0">
                  <a:latin typeface="Meiryo UI" panose="020B0604030504040204" pitchFamily="50" charset="-128"/>
                  <a:ea typeface="Meiryo UI" panose="020B0604030504040204" pitchFamily="50" charset="-128"/>
                </a:rPr>
                <a:t>100</a:t>
              </a:r>
              <a:r>
                <a:rPr kumimoji="1" lang="ja-JP" altLang="en-US" sz="700" dirty="0">
                  <a:latin typeface="Meiryo UI" panose="020B0604030504040204" pitchFamily="50" charset="-128"/>
                  <a:ea typeface="Meiryo UI" panose="020B0604030504040204" pitchFamily="50" charset="-128"/>
                </a:rPr>
                <a:t>商店街　→　</a:t>
              </a:r>
              <a:r>
                <a:rPr kumimoji="1" lang="en-US" altLang="ja-JP" sz="700" dirty="0">
                  <a:latin typeface="Meiryo UI" panose="020B0604030504040204" pitchFamily="50" charset="-128"/>
                  <a:ea typeface="Meiryo UI" panose="020B0604030504040204" pitchFamily="50" charset="-128"/>
                </a:rPr>
                <a:t>107</a:t>
              </a:r>
              <a:r>
                <a:rPr kumimoji="1" lang="ja-JP" altLang="en-US" sz="700" dirty="0">
                  <a:latin typeface="Meiryo UI" panose="020B0604030504040204" pitchFamily="50" charset="-128"/>
                  <a:ea typeface="Meiryo UI" panose="020B0604030504040204" pitchFamily="50" charset="-128"/>
                </a:rPr>
                <a:t>商店街選定（</a:t>
              </a:r>
              <a:r>
                <a:rPr kumimoji="1" lang="en-US" altLang="ja-JP" sz="700" dirty="0">
                  <a:latin typeface="Meiryo UI" panose="020B0604030504040204" pitchFamily="50" charset="-128"/>
                  <a:ea typeface="Meiryo UI" panose="020B0604030504040204" pitchFamily="50" charset="-128"/>
                </a:rPr>
                <a:t>158</a:t>
              </a:r>
              <a:r>
                <a:rPr kumimoji="1" lang="ja-JP" altLang="en-US" sz="700" dirty="0">
                  <a:latin typeface="Meiryo UI" panose="020B0604030504040204" pitchFamily="50" charset="-128"/>
                  <a:ea typeface="Meiryo UI" panose="020B0604030504040204" pitchFamily="50" charset="-128"/>
                </a:rPr>
                <a:t>単組）</a:t>
              </a:r>
            </a:p>
          </p:txBody>
        </p:sp>
      </p:grpSp>
      <p:graphicFrame>
        <p:nvGraphicFramePr>
          <p:cNvPr id="64" name="表 11">
            <a:extLst>
              <a:ext uri="{FF2B5EF4-FFF2-40B4-BE49-F238E27FC236}">
                <a16:creationId xmlns:a16="http://schemas.microsoft.com/office/drawing/2014/main" id="{5474395A-2686-4D3E-9501-71AD29FDF74F}"/>
              </a:ext>
            </a:extLst>
          </p:cNvPr>
          <p:cNvGraphicFramePr>
            <a:graphicFrameLocks noGrp="1"/>
          </p:cNvGraphicFramePr>
          <p:nvPr>
            <p:extLst>
              <p:ext uri="{D42A27DB-BD31-4B8C-83A1-F6EECF244321}">
                <p14:modId xmlns:p14="http://schemas.microsoft.com/office/powerpoint/2010/main" val="1733005905"/>
              </p:ext>
            </p:extLst>
          </p:nvPr>
        </p:nvGraphicFramePr>
        <p:xfrm>
          <a:off x="5280721" y="5129627"/>
          <a:ext cx="4443653" cy="731520"/>
        </p:xfrm>
        <a:graphic>
          <a:graphicData uri="http://schemas.openxmlformats.org/drawingml/2006/table">
            <a:tbl>
              <a:tblPr>
                <a:tableStyleId>{5DA37D80-6434-44D0-A028-1B22A696006F}</a:tableStyleId>
              </a:tblPr>
              <a:tblGrid>
                <a:gridCol w="2057339">
                  <a:extLst>
                    <a:ext uri="{9D8B030D-6E8A-4147-A177-3AD203B41FA5}">
                      <a16:colId xmlns:a16="http://schemas.microsoft.com/office/drawing/2014/main" val="4196487380"/>
                    </a:ext>
                  </a:extLst>
                </a:gridCol>
                <a:gridCol w="2386314">
                  <a:extLst>
                    <a:ext uri="{9D8B030D-6E8A-4147-A177-3AD203B41FA5}">
                      <a16:colId xmlns:a16="http://schemas.microsoft.com/office/drawing/2014/main" val="2181614860"/>
                    </a:ext>
                  </a:extLst>
                </a:gridCol>
              </a:tblGrid>
              <a:tr h="265045">
                <a:tc>
                  <a:txBody>
                    <a:bodyPr/>
                    <a:lstStyle/>
                    <a:p>
                      <a:r>
                        <a:rPr kumimoji="1" lang="ja-JP" altLang="en-US" sz="900" b="0" dirty="0">
                          <a:latin typeface="Meiryo UI" panose="020B0604030504040204" pitchFamily="50" charset="-128"/>
                          <a:ea typeface="Meiryo UI" panose="020B0604030504040204" pitchFamily="50" charset="-128"/>
                        </a:rPr>
                        <a:t>（成果目標）</a:t>
                      </a:r>
                      <a:endParaRPr kumimoji="1" lang="en-US" altLang="ja-JP" sz="900" b="0" dirty="0">
                        <a:latin typeface="Meiryo UI" panose="020B0604030504040204" pitchFamily="50" charset="-128"/>
                        <a:ea typeface="Meiryo UI" panose="020B0604030504040204" pitchFamily="50" charset="-128"/>
                      </a:endParaRPr>
                    </a:p>
                    <a:p>
                      <a:r>
                        <a:rPr kumimoji="1" lang="en-US" altLang="ja-JP" sz="900" b="0" dirty="0">
                          <a:latin typeface="Meiryo UI" panose="020B0604030504040204" pitchFamily="50" charset="-128"/>
                          <a:ea typeface="Meiryo UI" panose="020B0604030504040204" pitchFamily="50" charset="-128"/>
                        </a:rPr>
                        <a:t>100</a:t>
                      </a:r>
                      <a:r>
                        <a:rPr kumimoji="1" lang="ja-JP" altLang="en-US" sz="900" b="0" dirty="0">
                          <a:latin typeface="Meiryo UI" panose="020B0604030504040204" pitchFamily="50" charset="-128"/>
                          <a:ea typeface="Meiryo UI" panose="020B0604030504040204" pitchFamily="50" charset="-128"/>
                        </a:rPr>
                        <a:t>商店街等組織でクリーン化等実施</a:t>
                      </a:r>
                    </a:p>
                  </a:txBody>
                  <a:tcPr/>
                </a:tc>
                <a:tc>
                  <a:txBody>
                    <a:bodyPr/>
                    <a:lstStyle/>
                    <a:p>
                      <a:r>
                        <a:rPr kumimoji="1" lang="en-US" altLang="ja-JP" sz="900" b="0" dirty="0">
                          <a:latin typeface="Meiryo UI" panose="020B0604030504040204" pitchFamily="50" charset="-128"/>
                          <a:ea typeface="Meiryo UI" panose="020B0604030504040204" pitchFamily="50" charset="-128"/>
                        </a:rPr>
                        <a:t>107</a:t>
                      </a:r>
                      <a:r>
                        <a:rPr kumimoji="1" lang="ja-JP" altLang="en-US" sz="900" b="0" dirty="0">
                          <a:latin typeface="Meiryo UI" panose="020B0604030504040204" pitchFamily="50" charset="-128"/>
                          <a:ea typeface="Meiryo UI" panose="020B0604030504040204" pitchFamily="50" charset="-128"/>
                        </a:rPr>
                        <a:t>モデル商店街（</a:t>
                      </a:r>
                      <a:r>
                        <a:rPr kumimoji="1" lang="en-US" altLang="ja-JP" sz="900" b="0" dirty="0">
                          <a:latin typeface="Meiryo UI" panose="020B0604030504040204" pitchFamily="50" charset="-128"/>
                          <a:ea typeface="Meiryo UI" panose="020B0604030504040204" pitchFamily="50" charset="-128"/>
                        </a:rPr>
                        <a:t>158</a:t>
                      </a:r>
                      <a:r>
                        <a:rPr kumimoji="1" lang="ja-JP" altLang="en-US" sz="900" b="0" dirty="0">
                          <a:latin typeface="Meiryo UI" panose="020B0604030504040204" pitchFamily="50" charset="-128"/>
                          <a:ea typeface="Meiryo UI" panose="020B0604030504040204" pitchFamily="50" charset="-128"/>
                        </a:rPr>
                        <a:t>単組）で事業実施</a:t>
                      </a:r>
                    </a:p>
                  </a:txBody>
                  <a:tcPr anchor="ctr"/>
                </a:tc>
                <a:extLst>
                  <a:ext uri="{0D108BD9-81ED-4DB2-BD59-A6C34878D82A}">
                    <a16:rowId xmlns:a16="http://schemas.microsoft.com/office/drawing/2014/main" val="958563251"/>
                  </a:ext>
                </a:extLst>
              </a:tr>
              <a:tr h="0">
                <a:tc>
                  <a:txBody>
                    <a:bodyPr/>
                    <a:lstStyle/>
                    <a:p>
                      <a:pPr marL="0" indent="0">
                        <a:buNone/>
                      </a:pPr>
                      <a:r>
                        <a:rPr kumimoji="1" lang="ja-JP" altLang="en-US" sz="900" b="0" dirty="0">
                          <a:latin typeface="Meiryo UI" panose="020B0604030504040204" pitchFamily="50" charset="-128"/>
                          <a:ea typeface="Meiryo UI" panose="020B0604030504040204" pitchFamily="50" charset="-128"/>
                        </a:rPr>
                        <a:t>（効果検証）</a:t>
                      </a:r>
                      <a:endParaRPr kumimoji="1" lang="en-US" altLang="ja-JP" sz="900" b="0" dirty="0">
                        <a:latin typeface="Meiryo UI" panose="020B0604030504040204" pitchFamily="50" charset="-128"/>
                        <a:ea typeface="Meiryo UI" panose="020B0604030504040204" pitchFamily="50" charset="-128"/>
                      </a:endParaRPr>
                    </a:p>
                    <a:p>
                      <a:pPr marL="0" indent="0">
                        <a:buNone/>
                      </a:pPr>
                      <a:r>
                        <a:rPr kumimoji="1" lang="ja-JP" altLang="en-US" sz="900" b="0" dirty="0">
                          <a:latin typeface="Meiryo UI" panose="020B0604030504040204" pitchFamily="50" charset="-128"/>
                          <a:ea typeface="Meiryo UI" panose="020B0604030504040204" pitchFamily="50" charset="-128"/>
                        </a:rPr>
                        <a:t>商店街・来街者アンケート調査実施</a:t>
                      </a:r>
                      <a:endParaRPr kumimoji="1" lang="en-US" altLang="ja-JP" sz="900" b="0" dirty="0">
                        <a:latin typeface="Meiryo UI" panose="020B0604030504040204" pitchFamily="50" charset="-128"/>
                        <a:ea typeface="Meiryo UI" panose="020B0604030504040204" pitchFamily="50" charset="-128"/>
                      </a:endParaRPr>
                    </a:p>
                  </a:txBody>
                  <a:tcPr/>
                </a:tc>
                <a:tc>
                  <a:txBody>
                    <a:bodyPr/>
                    <a:lstStyle/>
                    <a:p>
                      <a:r>
                        <a:rPr kumimoji="1" lang="ja-JP" altLang="en-US" sz="900" b="0" dirty="0">
                          <a:latin typeface="Meiryo UI" panose="020B0604030504040204" pitchFamily="50" charset="-128"/>
                          <a:ea typeface="Meiryo UI" panose="020B0604030504040204" pitchFamily="50" charset="-128"/>
                        </a:rPr>
                        <a:t>感染症対策の評価が高く来街者の安心感の獲得にも繋がっているなど</a:t>
                      </a:r>
                    </a:p>
                  </a:txBody>
                  <a:tcPr anchor="ctr"/>
                </a:tc>
                <a:extLst>
                  <a:ext uri="{0D108BD9-81ED-4DB2-BD59-A6C34878D82A}">
                    <a16:rowId xmlns:a16="http://schemas.microsoft.com/office/drawing/2014/main" val="2073024816"/>
                  </a:ext>
                </a:extLst>
              </a:tr>
            </a:tbl>
          </a:graphicData>
        </a:graphic>
      </p:graphicFrame>
      <p:graphicFrame>
        <p:nvGraphicFramePr>
          <p:cNvPr id="65" name="表 4">
            <a:extLst>
              <a:ext uri="{FF2B5EF4-FFF2-40B4-BE49-F238E27FC236}">
                <a16:creationId xmlns:a16="http://schemas.microsoft.com/office/drawing/2014/main" id="{10177526-F820-4737-9D94-72A2134C357F}"/>
              </a:ext>
            </a:extLst>
          </p:cNvPr>
          <p:cNvGraphicFramePr>
            <a:graphicFrameLocks noGrp="1"/>
          </p:cNvGraphicFramePr>
          <p:nvPr>
            <p:extLst>
              <p:ext uri="{D42A27DB-BD31-4B8C-83A1-F6EECF244321}">
                <p14:modId xmlns:p14="http://schemas.microsoft.com/office/powerpoint/2010/main" val="589553206"/>
              </p:ext>
            </p:extLst>
          </p:nvPr>
        </p:nvGraphicFramePr>
        <p:xfrm>
          <a:off x="234966" y="5967477"/>
          <a:ext cx="9481552" cy="850711"/>
        </p:xfrm>
        <a:graphic>
          <a:graphicData uri="http://schemas.openxmlformats.org/drawingml/2006/table">
            <a:tbl>
              <a:tblPr firstRow="1">
                <a:tableStyleId>{5DA37D80-6434-44D0-A028-1B22A696006F}</a:tableStyleId>
              </a:tblPr>
              <a:tblGrid>
                <a:gridCol w="2370388">
                  <a:extLst>
                    <a:ext uri="{9D8B030D-6E8A-4147-A177-3AD203B41FA5}">
                      <a16:colId xmlns:a16="http://schemas.microsoft.com/office/drawing/2014/main" val="2653438758"/>
                    </a:ext>
                  </a:extLst>
                </a:gridCol>
                <a:gridCol w="2370388">
                  <a:extLst>
                    <a:ext uri="{9D8B030D-6E8A-4147-A177-3AD203B41FA5}">
                      <a16:colId xmlns:a16="http://schemas.microsoft.com/office/drawing/2014/main" val="2294186681"/>
                    </a:ext>
                  </a:extLst>
                </a:gridCol>
                <a:gridCol w="2370388">
                  <a:extLst>
                    <a:ext uri="{9D8B030D-6E8A-4147-A177-3AD203B41FA5}">
                      <a16:colId xmlns:a16="http://schemas.microsoft.com/office/drawing/2014/main" val="3626407731"/>
                    </a:ext>
                  </a:extLst>
                </a:gridCol>
                <a:gridCol w="2370388">
                  <a:extLst>
                    <a:ext uri="{9D8B030D-6E8A-4147-A177-3AD203B41FA5}">
                      <a16:colId xmlns:a16="http://schemas.microsoft.com/office/drawing/2014/main" val="2917581717"/>
                    </a:ext>
                  </a:extLst>
                </a:gridCol>
              </a:tblGrid>
              <a:tr h="178738">
                <a:tc>
                  <a:txBody>
                    <a:bodyPr/>
                    <a:lstStyle/>
                    <a:p>
                      <a:pPr algn="ctr"/>
                      <a:r>
                        <a:rPr kumimoji="1" lang="en-US" altLang="ja-JP" sz="900" dirty="0">
                          <a:latin typeface="Meiryo UI" panose="020B0604030504040204" pitchFamily="50" charset="-128"/>
                          <a:ea typeface="Meiryo UI" panose="020B0604030504040204" pitchFamily="50" charset="-128"/>
                        </a:rPr>
                        <a:t>R</a:t>
                      </a:r>
                      <a:r>
                        <a:rPr kumimoji="1" lang="ja-JP" altLang="en-US" sz="900" dirty="0">
                          <a:latin typeface="Meiryo UI" panose="020B0604030504040204" pitchFamily="50" charset="-128"/>
                          <a:ea typeface="Meiryo UI" panose="020B0604030504040204" pitchFamily="50" charset="-128"/>
                        </a:rPr>
                        <a:t>２．４～６月</a:t>
                      </a:r>
                    </a:p>
                  </a:txBody>
                  <a:tcPr marL="0" marR="0" marT="0" marB="0" anchor="ctr">
                    <a:solidFill>
                      <a:schemeClr val="accent2">
                        <a:lumMod val="20000"/>
                        <a:lumOff val="80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７～８月</a:t>
                      </a:r>
                    </a:p>
                  </a:txBody>
                  <a:tcPr marL="0" marR="0" marT="0" marB="0" anchor="ctr">
                    <a:solidFill>
                      <a:schemeClr val="accent2">
                        <a:lumMod val="20000"/>
                        <a:lumOff val="80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９～１０月</a:t>
                      </a:r>
                    </a:p>
                  </a:txBody>
                  <a:tcPr marL="0" marR="0" marT="0" marB="0" anchor="ctr">
                    <a:solidFill>
                      <a:schemeClr val="accent2">
                        <a:lumMod val="20000"/>
                        <a:lumOff val="80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１１～１２月</a:t>
                      </a:r>
                    </a:p>
                  </a:txBody>
                  <a:tcPr marL="0" marR="0" marT="0" marB="0" anchor="ctr">
                    <a:solidFill>
                      <a:schemeClr val="accent2">
                        <a:lumMod val="20000"/>
                        <a:lumOff val="80000"/>
                      </a:schemeClr>
                    </a:solidFill>
                  </a:tcPr>
                </a:tc>
                <a:extLst>
                  <a:ext uri="{0D108BD9-81ED-4DB2-BD59-A6C34878D82A}">
                    <a16:rowId xmlns:a16="http://schemas.microsoft.com/office/drawing/2014/main" val="3880732363"/>
                  </a:ext>
                </a:extLst>
              </a:tr>
              <a:tr h="671973">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900" u="dbl" baseline="0" dirty="0">
                        <a:uFill>
                          <a:solidFill>
                            <a:schemeClr val="accent2"/>
                          </a:solidFill>
                        </a:uFill>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0" marR="0" anchor="ctr"/>
                </a:tc>
                <a:extLst>
                  <a:ext uri="{0D108BD9-81ED-4DB2-BD59-A6C34878D82A}">
                    <a16:rowId xmlns:a16="http://schemas.microsoft.com/office/drawing/2014/main" val="3480429860"/>
                  </a:ext>
                </a:extLst>
              </a:tr>
            </a:tbl>
          </a:graphicData>
        </a:graphic>
      </p:graphicFrame>
      <p:grpSp>
        <p:nvGrpSpPr>
          <p:cNvPr id="14" name="グループ化 13">
            <a:extLst>
              <a:ext uri="{FF2B5EF4-FFF2-40B4-BE49-F238E27FC236}">
                <a16:creationId xmlns:a16="http://schemas.microsoft.com/office/drawing/2014/main" id="{31A56A62-4BAE-4B68-A6AF-55D071E640C8}"/>
              </a:ext>
            </a:extLst>
          </p:cNvPr>
          <p:cNvGrpSpPr/>
          <p:nvPr/>
        </p:nvGrpSpPr>
        <p:grpSpPr>
          <a:xfrm>
            <a:off x="187067" y="6160732"/>
            <a:ext cx="9594930" cy="628879"/>
            <a:chOff x="187067" y="6160732"/>
            <a:chExt cx="9594930" cy="628879"/>
          </a:xfrm>
        </p:grpSpPr>
        <p:sp>
          <p:nvSpPr>
            <p:cNvPr id="66" name="テキスト ボックス 65">
              <a:extLst>
                <a:ext uri="{FF2B5EF4-FFF2-40B4-BE49-F238E27FC236}">
                  <a16:creationId xmlns:a16="http://schemas.microsoft.com/office/drawing/2014/main" id="{1E306075-4AA8-41AA-97C9-8B54C0C7F7D9}"/>
                </a:ext>
              </a:extLst>
            </p:cNvPr>
            <p:cNvSpPr txBox="1"/>
            <p:nvPr/>
          </p:nvSpPr>
          <p:spPr>
            <a:xfrm>
              <a:off x="3141040" y="6340839"/>
              <a:ext cx="1426609"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rPr>
                <a:t>4</a:t>
              </a:r>
              <a:r>
                <a:rPr lang="ja-JP" altLang="en-US" sz="800" dirty="0">
                  <a:solidFill>
                    <a:prstClr val="black"/>
                  </a:solidFill>
                  <a:latin typeface="Meiryo UI" panose="020B0604030504040204" pitchFamily="50" charset="-128"/>
                  <a:ea typeface="Meiryo UI" panose="020B0604030504040204" pitchFamily="50" charset="-128"/>
                </a:rPr>
                <a:t>商店街で啓発イベント</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40565CA2-E61A-4EED-BD4B-DE1F9D12BEB1}"/>
                </a:ext>
              </a:extLst>
            </p:cNvPr>
            <p:cNvSpPr txBox="1"/>
            <p:nvPr/>
          </p:nvSpPr>
          <p:spPr>
            <a:xfrm>
              <a:off x="1186053" y="6639758"/>
              <a:ext cx="1482714" cy="135743"/>
            </a:xfrm>
            <a:prstGeom prst="rect">
              <a:avLst/>
            </a:prstGeom>
            <a:noFill/>
          </p:spPr>
          <p:txBody>
            <a:bodyPr wrap="square" tIns="0" bIns="0" rtlCol="0">
              <a:spAutoFit/>
            </a:bodyPr>
            <a:lstStyle/>
            <a:p>
              <a:pPr algn="r">
                <a:lnSpc>
                  <a:spcPts val="1214"/>
                </a:lnSpc>
              </a:pPr>
              <a:r>
                <a:rPr lang="ja-JP" altLang="en-US" sz="800" dirty="0">
                  <a:solidFill>
                    <a:prstClr val="black"/>
                  </a:solidFill>
                  <a:latin typeface="Meiryo UI" panose="020B0604030504040204" pitchFamily="50" charset="-128"/>
                  <a:ea typeface="Meiryo UI" panose="020B0604030504040204" pitchFamily="50" charset="-128"/>
                </a:rPr>
                <a:t>特設ウェブサイトオープン▲</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EA00AD44-B88C-4B81-ADBE-744261F54258}"/>
                </a:ext>
              </a:extLst>
            </p:cNvPr>
            <p:cNvSpPr txBox="1"/>
            <p:nvPr/>
          </p:nvSpPr>
          <p:spPr>
            <a:xfrm>
              <a:off x="2568469" y="6492866"/>
              <a:ext cx="1482714"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感染症対策マニュアル公表▲</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70" name="テキスト ボックス 69">
              <a:extLst>
                <a:ext uri="{FF2B5EF4-FFF2-40B4-BE49-F238E27FC236}">
                  <a16:creationId xmlns:a16="http://schemas.microsoft.com/office/drawing/2014/main" id="{7243566C-5E05-491C-9983-D295266BA6E0}"/>
                </a:ext>
              </a:extLst>
            </p:cNvPr>
            <p:cNvSpPr txBox="1"/>
            <p:nvPr/>
          </p:nvSpPr>
          <p:spPr>
            <a:xfrm>
              <a:off x="5046121" y="6346126"/>
              <a:ext cx="1879986"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▲府内各地で啓発キャラバン実施</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79" name="テキスト ボックス 78">
              <a:extLst>
                <a:ext uri="{FF2B5EF4-FFF2-40B4-BE49-F238E27FC236}">
                  <a16:creationId xmlns:a16="http://schemas.microsoft.com/office/drawing/2014/main" id="{327EFB27-F8D0-4DC0-9B7A-962590C9667F}"/>
                </a:ext>
              </a:extLst>
            </p:cNvPr>
            <p:cNvSpPr txBox="1"/>
            <p:nvPr/>
          </p:nvSpPr>
          <p:spPr>
            <a:xfrm>
              <a:off x="187067" y="6170850"/>
              <a:ext cx="1759387"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委員会（１回）▲</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0" name="テキスト ボックス 79">
              <a:extLst>
                <a:ext uri="{FF2B5EF4-FFF2-40B4-BE49-F238E27FC236}">
                  <a16:creationId xmlns:a16="http://schemas.microsoft.com/office/drawing/2014/main" id="{C641AA78-5699-43F5-8665-62E4BE8F7245}"/>
                </a:ext>
              </a:extLst>
            </p:cNvPr>
            <p:cNvSpPr txBox="1"/>
            <p:nvPr/>
          </p:nvSpPr>
          <p:spPr>
            <a:xfrm>
              <a:off x="966329" y="6170849"/>
              <a:ext cx="1037732"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▲委員会（２回）</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1" name="テキスト ボックス 80">
              <a:extLst>
                <a:ext uri="{FF2B5EF4-FFF2-40B4-BE49-F238E27FC236}">
                  <a16:creationId xmlns:a16="http://schemas.microsoft.com/office/drawing/2014/main" id="{74B302E2-BAEE-4712-B7A8-2D05874AFBC6}"/>
                </a:ext>
              </a:extLst>
            </p:cNvPr>
            <p:cNvSpPr txBox="1"/>
            <p:nvPr/>
          </p:nvSpPr>
          <p:spPr>
            <a:xfrm>
              <a:off x="702604" y="6331857"/>
              <a:ext cx="1426609"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モデル商店街募集・選定▲</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F565EF22-0A59-4AC4-A8B7-034A80C92585}"/>
                </a:ext>
              </a:extLst>
            </p:cNvPr>
            <p:cNvSpPr txBox="1"/>
            <p:nvPr/>
          </p:nvSpPr>
          <p:spPr>
            <a:xfrm>
              <a:off x="1743569" y="6170849"/>
              <a:ext cx="1037732"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委員会（３回）▲</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F15EF444-5EF1-4FF7-A8A5-C355C1E1E82D}"/>
                </a:ext>
              </a:extLst>
            </p:cNvPr>
            <p:cNvSpPr txBox="1"/>
            <p:nvPr/>
          </p:nvSpPr>
          <p:spPr>
            <a:xfrm>
              <a:off x="600706" y="6494847"/>
              <a:ext cx="1923134" cy="135743"/>
            </a:xfrm>
            <a:prstGeom prst="rect">
              <a:avLst/>
            </a:prstGeom>
            <a:noFill/>
          </p:spPr>
          <p:txBody>
            <a:bodyPr wrap="square" tIns="0" bIns="0" rtlCol="0">
              <a:spAutoFit/>
            </a:bodyPr>
            <a:lstStyle/>
            <a:p>
              <a:pPr algn="r">
                <a:lnSpc>
                  <a:spcPts val="1214"/>
                </a:lnSpc>
              </a:pPr>
              <a:r>
                <a:rPr lang="ja-JP" altLang="en-US" sz="800" dirty="0">
                  <a:solidFill>
                    <a:prstClr val="black"/>
                  </a:solidFill>
                  <a:latin typeface="Meiryo UI" panose="020B0604030504040204" pitchFamily="50" charset="-128"/>
                  <a:ea typeface="Meiryo UI" panose="020B0604030504040204" pitchFamily="50" charset="-128"/>
                </a:rPr>
                <a:t>先行実施４商店街クリーン化</a:t>
              </a:r>
              <a:r>
                <a:rPr lang="en-US" altLang="ja-JP" sz="800" dirty="0">
                  <a:solidFill>
                    <a:prstClr val="black"/>
                  </a:solidFill>
                  <a:latin typeface="Meiryo UI" panose="020B0604030504040204" pitchFamily="50" charset="-128"/>
                  <a:ea typeface="Meiryo UI" panose="020B0604030504040204" pitchFamily="50" charset="-128"/>
                </a:rPr>
                <a:t>P</a:t>
              </a:r>
              <a:r>
                <a:rPr lang="ja-JP" altLang="en-US" sz="800" dirty="0">
                  <a:solidFill>
                    <a:prstClr val="black"/>
                  </a:solidFill>
                  <a:latin typeface="Meiryo UI" panose="020B0604030504040204" pitchFamily="50" charset="-128"/>
                  <a:ea typeface="Meiryo UI" panose="020B0604030504040204" pitchFamily="50" charset="-128"/>
                </a:rPr>
                <a:t>▲</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4" name="テキスト ボックス 83">
              <a:extLst>
                <a:ext uri="{FF2B5EF4-FFF2-40B4-BE49-F238E27FC236}">
                  <a16:creationId xmlns:a16="http://schemas.microsoft.com/office/drawing/2014/main" id="{B8C69369-8397-49C2-9FCF-12FB7B81F094}"/>
                </a:ext>
              </a:extLst>
            </p:cNvPr>
            <p:cNvSpPr txBox="1"/>
            <p:nvPr/>
          </p:nvSpPr>
          <p:spPr>
            <a:xfrm>
              <a:off x="2560786" y="6170849"/>
              <a:ext cx="1923134"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▲先行実施</a:t>
              </a:r>
              <a:r>
                <a:rPr lang="en-US" altLang="ja-JP" sz="800" dirty="0">
                  <a:solidFill>
                    <a:prstClr val="black"/>
                  </a:solidFill>
                  <a:latin typeface="Meiryo UI" panose="020B0604030504040204" pitchFamily="50" charset="-128"/>
                  <a:ea typeface="Meiryo UI" panose="020B0604030504040204" pitchFamily="50" charset="-128"/>
                </a:rPr>
                <a:t>103</a:t>
              </a:r>
              <a:r>
                <a:rPr lang="ja-JP" altLang="en-US" sz="800" dirty="0">
                  <a:solidFill>
                    <a:prstClr val="black"/>
                  </a:solidFill>
                  <a:latin typeface="Meiryo UI" panose="020B0604030504040204" pitchFamily="50" charset="-128"/>
                  <a:ea typeface="Meiryo UI" panose="020B0604030504040204" pitchFamily="50" charset="-128"/>
                </a:rPr>
                <a:t>商店街クリーン化</a:t>
              </a:r>
              <a:r>
                <a:rPr lang="en-US" altLang="ja-JP" sz="800" dirty="0">
                  <a:solidFill>
                    <a:prstClr val="black"/>
                  </a:solidFill>
                  <a:latin typeface="Meiryo UI" panose="020B0604030504040204" pitchFamily="50" charset="-128"/>
                  <a:ea typeface="Meiryo UI" panose="020B0604030504040204" pitchFamily="50" charset="-128"/>
                </a:rPr>
                <a:t>P</a:t>
              </a:r>
              <a:r>
                <a:rPr lang="ja-JP" altLang="en-US" sz="800" dirty="0">
                  <a:solidFill>
                    <a:prstClr val="black"/>
                  </a:solidFill>
                  <a:latin typeface="Meiryo UI" panose="020B0604030504040204" pitchFamily="50" charset="-128"/>
                  <a:ea typeface="Meiryo UI" panose="020B0604030504040204" pitchFamily="50" charset="-128"/>
                </a:rPr>
                <a:t>開始</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5" name="テキスト ボックス 84">
              <a:extLst>
                <a:ext uri="{FF2B5EF4-FFF2-40B4-BE49-F238E27FC236}">
                  <a16:creationId xmlns:a16="http://schemas.microsoft.com/office/drawing/2014/main" id="{642B6B41-AE0A-46D2-B018-99082ECF1D48}"/>
                </a:ext>
              </a:extLst>
            </p:cNvPr>
            <p:cNvSpPr txBox="1"/>
            <p:nvPr/>
          </p:nvSpPr>
          <p:spPr>
            <a:xfrm>
              <a:off x="2142987" y="6647907"/>
              <a:ext cx="2182516" cy="135743"/>
            </a:xfrm>
            <a:prstGeom prst="rect">
              <a:avLst/>
            </a:prstGeom>
            <a:noFill/>
          </p:spPr>
          <p:txBody>
            <a:bodyPr wrap="square" tIns="0" bIns="0" rtlCol="0">
              <a:spAutoFit/>
            </a:bodyPr>
            <a:lstStyle/>
            <a:p>
              <a:pPr algn="r">
                <a:lnSpc>
                  <a:spcPts val="1214"/>
                </a:lnSpc>
              </a:pPr>
              <a:r>
                <a:rPr lang="ja-JP" altLang="en-US" sz="800" dirty="0">
                  <a:solidFill>
                    <a:prstClr val="black"/>
                  </a:solidFill>
                  <a:latin typeface="Meiryo UI" panose="020B0604030504040204" pitchFamily="50" charset="-128"/>
                  <a:ea typeface="Meiryo UI" panose="020B0604030504040204" pitchFamily="50" charset="-128"/>
                </a:rPr>
                <a:t>モデル商店街巡回</a:t>
              </a:r>
              <a:r>
                <a:rPr lang="ja-JP" altLang="en-US" sz="600" dirty="0">
                  <a:solidFill>
                    <a:prstClr val="black"/>
                  </a:solidFill>
                  <a:latin typeface="Meiryo UI" panose="020B0604030504040204" pitchFamily="50" charset="-128"/>
                  <a:ea typeface="Meiryo UI" panose="020B0604030504040204" pitchFamily="50" charset="-128"/>
                </a:rPr>
                <a:t>（対策の見える化等）</a:t>
              </a:r>
              <a:r>
                <a:rPr lang="ja-JP" altLang="en-US" sz="800" dirty="0">
                  <a:solidFill>
                    <a:prstClr val="black"/>
                  </a:solidFill>
                  <a:latin typeface="Meiryo UI" panose="020B0604030504040204" pitchFamily="50" charset="-128"/>
                  <a:ea typeface="Meiryo UI" panose="020B0604030504040204" pitchFamily="50" charset="-128"/>
                </a:rPr>
                <a:t>▲</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6" name="テキスト ボックス 85">
              <a:extLst>
                <a:ext uri="{FF2B5EF4-FFF2-40B4-BE49-F238E27FC236}">
                  <a16:creationId xmlns:a16="http://schemas.microsoft.com/office/drawing/2014/main" id="{998577C2-243B-4AF1-9C8A-B1DBF60D4E6E}"/>
                </a:ext>
              </a:extLst>
            </p:cNvPr>
            <p:cNvSpPr txBox="1"/>
            <p:nvPr/>
          </p:nvSpPr>
          <p:spPr>
            <a:xfrm>
              <a:off x="5252181" y="6180426"/>
              <a:ext cx="1037732"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委員会（４回）▲</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7" name="テキスト ボックス 86">
              <a:extLst>
                <a:ext uri="{FF2B5EF4-FFF2-40B4-BE49-F238E27FC236}">
                  <a16:creationId xmlns:a16="http://schemas.microsoft.com/office/drawing/2014/main" id="{771423C3-A318-4EE2-9E59-7780473D3E98}"/>
                </a:ext>
              </a:extLst>
            </p:cNvPr>
            <p:cNvSpPr txBox="1"/>
            <p:nvPr/>
          </p:nvSpPr>
          <p:spPr>
            <a:xfrm>
              <a:off x="5524403" y="6637740"/>
              <a:ext cx="1930938"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▲広報記事（１回）　（２・３回）▲</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8" name="テキスト ボックス 87">
              <a:extLst>
                <a:ext uri="{FF2B5EF4-FFF2-40B4-BE49-F238E27FC236}">
                  <a16:creationId xmlns:a16="http://schemas.microsoft.com/office/drawing/2014/main" id="{E6EA6FBC-9CF5-457D-92CF-552B19887C58}"/>
                </a:ext>
              </a:extLst>
            </p:cNvPr>
            <p:cNvSpPr txBox="1"/>
            <p:nvPr/>
          </p:nvSpPr>
          <p:spPr>
            <a:xfrm>
              <a:off x="3991929" y="6492337"/>
              <a:ext cx="1482714"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▲４チャレンジ</a:t>
              </a:r>
              <a:r>
                <a:rPr lang="en-US" altLang="ja-JP" sz="800" dirty="0">
                  <a:solidFill>
                    <a:prstClr val="black"/>
                  </a:solidFill>
                  <a:latin typeface="Meiryo UI" panose="020B0604030504040204" pitchFamily="50" charset="-128"/>
                  <a:ea typeface="Meiryo UI" panose="020B0604030504040204" pitchFamily="50" charset="-128"/>
                </a:rPr>
                <a:t>P</a:t>
              </a:r>
              <a:r>
                <a:rPr lang="ja-JP" altLang="en-US" sz="800" dirty="0">
                  <a:solidFill>
                    <a:prstClr val="black"/>
                  </a:solidFill>
                  <a:latin typeface="Meiryo UI" panose="020B0604030504040204" pitchFamily="50" charset="-128"/>
                  <a:ea typeface="Meiryo UI" panose="020B0604030504040204" pitchFamily="50" charset="-128"/>
                </a:rPr>
                <a:t>開始</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9" name="テキスト ボックス 88">
              <a:extLst>
                <a:ext uri="{FF2B5EF4-FFF2-40B4-BE49-F238E27FC236}">
                  <a16:creationId xmlns:a16="http://schemas.microsoft.com/office/drawing/2014/main" id="{FC88D0E5-3513-47FA-9F76-B3073C726595}"/>
                </a:ext>
              </a:extLst>
            </p:cNvPr>
            <p:cNvSpPr txBox="1"/>
            <p:nvPr/>
          </p:nvSpPr>
          <p:spPr>
            <a:xfrm>
              <a:off x="5952800" y="6501026"/>
              <a:ext cx="1218463"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▲モデル商店街再巡回</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91" name="テキスト ボックス 90">
              <a:extLst>
                <a:ext uri="{FF2B5EF4-FFF2-40B4-BE49-F238E27FC236}">
                  <a16:creationId xmlns:a16="http://schemas.microsoft.com/office/drawing/2014/main" id="{FA74E4EC-5D3B-473A-997D-5A4C1E894FCA}"/>
                </a:ext>
              </a:extLst>
            </p:cNvPr>
            <p:cNvSpPr txBox="1"/>
            <p:nvPr/>
          </p:nvSpPr>
          <p:spPr>
            <a:xfrm>
              <a:off x="8641728" y="6170189"/>
              <a:ext cx="1037732" cy="135743"/>
            </a:xfrm>
            <a:prstGeom prst="rect">
              <a:avLst/>
            </a:prstGeom>
            <a:noFill/>
          </p:spPr>
          <p:txBody>
            <a:bodyPr wrap="square" tIns="0" bIns="0" rtlCol="0">
              <a:spAutoFit/>
            </a:bodyPr>
            <a:lstStyle/>
            <a:p>
              <a:pPr algn="r">
                <a:lnSpc>
                  <a:spcPts val="1214"/>
                </a:lnSpc>
              </a:pPr>
              <a:r>
                <a:rPr lang="ja-JP" altLang="en-US" sz="800" dirty="0">
                  <a:solidFill>
                    <a:prstClr val="black"/>
                  </a:solidFill>
                  <a:latin typeface="Meiryo UI" panose="020B0604030504040204" pitchFamily="50" charset="-128"/>
                  <a:ea typeface="Meiryo UI" panose="020B0604030504040204" pitchFamily="50" charset="-128"/>
                </a:rPr>
                <a:t>委員会（５回）▲</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92" name="テキスト ボックス 91">
              <a:extLst>
                <a:ext uri="{FF2B5EF4-FFF2-40B4-BE49-F238E27FC236}">
                  <a16:creationId xmlns:a16="http://schemas.microsoft.com/office/drawing/2014/main" id="{89701E26-AC39-4F2A-8FCE-1DCEF67FA6D0}"/>
                </a:ext>
              </a:extLst>
            </p:cNvPr>
            <p:cNvSpPr txBox="1"/>
            <p:nvPr/>
          </p:nvSpPr>
          <p:spPr>
            <a:xfrm>
              <a:off x="7151699" y="6599472"/>
              <a:ext cx="1426609"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▲商店街・来街者アンケート</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93" name="テキスト ボックス 92">
              <a:extLst>
                <a:ext uri="{FF2B5EF4-FFF2-40B4-BE49-F238E27FC236}">
                  <a16:creationId xmlns:a16="http://schemas.microsoft.com/office/drawing/2014/main" id="{FAEE22EE-F17B-458E-9982-A257BEA70D91}"/>
                </a:ext>
              </a:extLst>
            </p:cNvPr>
            <p:cNvSpPr txBox="1"/>
            <p:nvPr/>
          </p:nvSpPr>
          <p:spPr>
            <a:xfrm>
              <a:off x="7309661" y="6160732"/>
              <a:ext cx="1315737"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民間企業との連携告知▲</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94" name="テキスト ボックス 93">
              <a:extLst>
                <a:ext uri="{FF2B5EF4-FFF2-40B4-BE49-F238E27FC236}">
                  <a16:creationId xmlns:a16="http://schemas.microsoft.com/office/drawing/2014/main" id="{E8DD709B-08FE-4655-8FD0-4DEB35C6B060}"/>
                </a:ext>
              </a:extLst>
            </p:cNvPr>
            <p:cNvSpPr txBox="1"/>
            <p:nvPr/>
          </p:nvSpPr>
          <p:spPr>
            <a:xfrm>
              <a:off x="7451766" y="6322592"/>
              <a:ext cx="1315737" cy="135743"/>
            </a:xfrm>
            <a:prstGeom prst="rect">
              <a:avLst/>
            </a:prstGeom>
            <a:noFill/>
          </p:spPr>
          <p:txBody>
            <a:bodyPr wrap="square" tIns="0" bIns="0" rtlCol="0">
              <a:spAutoFit/>
            </a:bodyPr>
            <a:lstStyle/>
            <a:p>
              <a:pPr>
                <a:lnSpc>
                  <a:spcPts val="1214"/>
                </a:lnSpc>
              </a:pPr>
              <a:r>
                <a:rPr lang="ja-JP" altLang="en-US" sz="800" dirty="0">
                  <a:solidFill>
                    <a:prstClr val="black"/>
                  </a:solidFill>
                  <a:latin typeface="Meiryo UI" panose="020B0604030504040204" pitchFamily="50" charset="-128"/>
                  <a:ea typeface="Meiryo UI" panose="020B0604030504040204" pitchFamily="50" charset="-128"/>
                </a:rPr>
                <a:t>緊急追加感染症対策▲</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3820B0F8-1B24-4EA1-908B-43C9DAD4D65D}"/>
                </a:ext>
              </a:extLst>
            </p:cNvPr>
            <p:cNvSpPr txBox="1"/>
            <p:nvPr/>
          </p:nvSpPr>
          <p:spPr>
            <a:xfrm>
              <a:off x="8284422" y="6325685"/>
              <a:ext cx="1296688" cy="135743"/>
            </a:xfrm>
            <a:prstGeom prst="rect">
              <a:avLst/>
            </a:prstGeom>
            <a:noFill/>
          </p:spPr>
          <p:txBody>
            <a:bodyPr wrap="square" tIns="0" bIns="0" rtlCol="0">
              <a:spAutoFit/>
            </a:bodyPr>
            <a:lstStyle/>
            <a:p>
              <a:pPr algn="r">
                <a:lnSpc>
                  <a:spcPts val="1214"/>
                </a:lnSpc>
              </a:pPr>
              <a:r>
                <a:rPr lang="ja-JP" altLang="en-US" sz="800" dirty="0">
                  <a:solidFill>
                    <a:prstClr val="black"/>
                  </a:solidFill>
                  <a:latin typeface="Meiryo UI" panose="020B0604030504040204" pitchFamily="50" charset="-128"/>
                  <a:ea typeface="Meiryo UI" panose="020B0604030504040204" pitchFamily="50" charset="-128"/>
                </a:rPr>
                <a:t>広報記事（４回）▲</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F892F7B7-3371-4AF9-9B1D-182E4FD71E8A}"/>
                </a:ext>
              </a:extLst>
            </p:cNvPr>
            <p:cNvSpPr txBox="1"/>
            <p:nvPr/>
          </p:nvSpPr>
          <p:spPr>
            <a:xfrm>
              <a:off x="7517419" y="6473246"/>
              <a:ext cx="1970147" cy="135743"/>
            </a:xfrm>
            <a:prstGeom prst="rect">
              <a:avLst/>
            </a:prstGeom>
            <a:noFill/>
          </p:spPr>
          <p:txBody>
            <a:bodyPr wrap="square" tIns="0" bIns="0" rtlCol="0">
              <a:spAutoFit/>
            </a:bodyPr>
            <a:lstStyle/>
            <a:p>
              <a:pPr algn="r">
                <a:lnSpc>
                  <a:spcPts val="1214"/>
                </a:lnSpc>
              </a:pPr>
              <a:r>
                <a:rPr kumimoji="1" lang="en-US" altLang="ja-JP" sz="800" dirty="0">
                  <a:latin typeface="Meiryo UI" panose="020B0604030504040204" pitchFamily="50" charset="-128"/>
                  <a:ea typeface="Meiryo UI" panose="020B0604030504040204" pitchFamily="50" charset="-128"/>
                </a:rPr>
                <a:t>CO2</a:t>
              </a:r>
              <a:r>
                <a:rPr kumimoji="1" lang="ja-JP" altLang="en-US" sz="800" dirty="0">
                  <a:latin typeface="Meiryo UI" panose="020B0604030504040204" pitchFamily="50" charset="-128"/>
                  <a:ea typeface="Meiryo UI" panose="020B0604030504040204" pitchFamily="50" charset="-128"/>
                </a:rPr>
                <a:t>濃度センサー設置・換気デモ</a:t>
              </a:r>
              <a:r>
                <a:rPr lang="ja-JP" altLang="en-US" sz="800" dirty="0">
                  <a:solidFill>
                    <a:prstClr val="black"/>
                  </a:solidFill>
                  <a:latin typeface="Meiryo UI" panose="020B0604030504040204" pitchFamily="50" charset="-128"/>
                  <a:ea typeface="Meiryo UI" panose="020B0604030504040204" pitchFamily="50" charset="-128"/>
                </a:rPr>
                <a:t>▲</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97" name="テキスト ボックス 96">
              <a:extLst>
                <a:ext uri="{FF2B5EF4-FFF2-40B4-BE49-F238E27FC236}">
                  <a16:creationId xmlns:a16="http://schemas.microsoft.com/office/drawing/2014/main" id="{FCE42F73-BA7F-48DC-8D61-D69F5865097D}"/>
                </a:ext>
              </a:extLst>
            </p:cNvPr>
            <p:cNvSpPr txBox="1"/>
            <p:nvPr/>
          </p:nvSpPr>
          <p:spPr>
            <a:xfrm>
              <a:off x="8314902" y="6656369"/>
              <a:ext cx="1467095" cy="133242"/>
            </a:xfrm>
            <a:prstGeom prst="rect">
              <a:avLst/>
            </a:prstGeom>
            <a:noFill/>
          </p:spPr>
          <p:txBody>
            <a:bodyPr wrap="square" tIns="0" bIns="0" rtlCol="0">
              <a:spAutoFit/>
            </a:bodyPr>
            <a:lstStyle/>
            <a:p>
              <a:pPr algn="r">
                <a:lnSpc>
                  <a:spcPts val="1214"/>
                </a:lnSpc>
              </a:pPr>
              <a:r>
                <a:rPr lang="ja-JP" altLang="en-US" sz="700" dirty="0">
                  <a:solidFill>
                    <a:prstClr val="black"/>
                  </a:solidFill>
                  <a:latin typeface="Meiryo UI" panose="020B0604030504040204" pitchFamily="50" charset="-128"/>
                  <a:ea typeface="Meiryo UI" panose="020B0604030504040204" pitchFamily="50" charset="-128"/>
                </a:rPr>
                <a:t>（</a:t>
              </a:r>
              <a:r>
                <a:rPr lang="en-US" altLang="ja-JP" sz="700" dirty="0">
                  <a:solidFill>
                    <a:prstClr val="black"/>
                  </a:solidFill>
                  <a:latin typeface="Meiryo UI" panose="020B0604030504040204" pitchFamily="50" charset="-128"/>
                  <a:ea typeface="Meiryo UI" panose="020B0604030504040204" pitchFamily="50" charset="-128"/>
                </a:rPr>
                <a:t>R3</a:t>
              </a:r>
              <a:r>
                <a:rPr lang="ja-JP" altLang="en-US" sz="700" dirty="0">
                  <a:solidFill>
                    <a:prstClr val="black"/>
                  </a:solidFill>
                  <a:latin typeface="Meiryo UI" panose="020B0604030504040204" pitchFamily="50" charset="-128"/>
                  <a:ea typeface="Meiryo UI" panose="020B0604030504040204" pitchFamily="50" charset="-128"/>
                </a:rPr>
                <a:t>年</a:t>
              </a:r>
              <a:r>
                <a:rPr lang="en-US" altLang="ja-JP" sz="700" dirty="0">
                  <a:solidFill>
                    <a:prstClr val="black"/>
                  </a:solidFill>
                  <a:latin typeface="Meiryo UI" panose="020B0604030504040204" pitchFamily="50" charset="-128"/>
                  <a:ea typeface="Meiryo UI" panose="020B0604030504040204" pitchFamily="50" charset="-128"/>
                </a:rPr>
                <a:t>1</a:t>
              </a:r>
              <a:r>
                <a:rPr lang="ja-JP" altLang="en-US" sz="700" dirty="0">
                  <a:solidFill>
                    <a:prstClr val="black"/>
                  </a:solidFill>
                  <a:latin typeface="Meiryo UI" panose="020B0604030504040204" pitchFamily="50" charset="-128"/>
                  <a:ea typeface="Meiryo UI" panose="020B0604030504040204" pitchFamily="50" charset="-128"/>
                </a:rPr>
                <a:t>月事業完了報告▲）</a:t>
              </a:r>
              <a:endParaRPr lang="en-US" altLang="ja-JP" sz="700" dirty="0">
                <a:solidFill>
                  <a:prstClr val="black"/>
                </a:solidFill>
                <a:latin typeface="Meiryo UI" panose="020B0604030504040204" pitchFamily="50" charset="-128"/>
                <a:ea typeface="Meiryo UI" panose="020B0604030504040204" pitchFamily="50" charset="-128"/>
              </a:endParaRPr>
            </a:p>
          </p:txBody>
        </p:sp>
      </p:grpSp>
      <p:sp>
        <p:nvSpPr>
          <p:cNvPr id="176" name="正方形/長方形 175">
            <a:extLst>
              <a:ext uri="{FF2B5EF4-FFF2-40B4-BE49-F238E27FC236}">
                <a16:creationId xmlns:a16="http://schemas.microsoft.com/office/drawing/2014/main" id="{E9F7D60A-7F81-4A3C-AE04-F0CDC9B2F878}"/>
              </a:ext>
            </a:extLst>
          </p:cNvPr>
          <p:cNvSpPr/>
          <p:nvPr/>
        </p:nvSpPr>
        <p:spPr>
          <a:xfrm>
            <a:off x="5259186" y="2352290"/>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Meiryo UI" panose="020B0604030504040204" pitchFamily="50" charset="-128"/>
                <a:ea typeface="Meiryo UI" panose="020B0604030504040204" pitchFamily="50" charset="-128"/>
              </a:rPr>
              <a:t>５．実施内容</a:t>
            </a:r>
          </a:p>
        </p:txBody>
      </p:sp>
      <p:sp>
        <p:nvSpPr>
          <p:cNvPr id="178" name="正方形/長方形 177">
            <a:extLst>
              <a:ext uri="{FF2B5EF4-FFF2-40B4-BE49-F238E27FC236}">
                <a16:creationId xmlns:a16="http://schemas.microsoft.com/office/drawing/2014/main" id="{2E8C84A8-A3FA-4CE6-AC2A-0557770119FF}"/>
              </a:ext>
            </a:extLst>
          </p:cNvPr>
          <p:cNvSpPr/>
          <p:nvPr/>
        </p:nvSpPr>
        <p:spPr>
          <a:xfrm>
            <a:off x="5259186" y="4996944"/>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Meiryo UI" panose="020B0604030504040204" pitchFamily="50" charset="-128"/>
                <a:ea typeface="Meiryo UI" panose="020B0604030504040204" pitchFamily="50" charset="-128"/>
              </a:rPr>
              <a:t>６．目標・効果検証</a:t>
            </a:r>
          </a:p>
        </p:txBody>
      </p:sp>
    </p:spTree>
    <p:extLst>
      <p:ext uri="{BB962C8B-B14F-4D97-AF65-F5344CB8AC3E}">
        <p14:creationId xmlns:p14="http://schemas.microsoft.com/office/powerpoint/2010/main" val="37472579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t"/>
      <a:lstStyle>
        <a:defPPr algn="l">
          <a:defRPr kumimoji="1" sz="1200" dirty="0" smtClean="0">
            <a:latin typeface="UD デジタル 教科書体 NK-R" panose="02020400000000000000" pitchFamily="18" charset="-128"/>
            <a:ea typeface="UD デジタル 教科書体 NK-R" panose="02020400000000000000" pitchFamily="18" charset="-128"/>
          </a:defRPr>
        </a:defPPr>
      </a:lstStyle>
      <a:style>
        <a:lnRef idx="2">
          <a:schemeClr val="accent2"/>
        </a:lnRef>
        <a:fillRef idx="1">
          <a:schemeClr val="lt1"/>
        </a:fillRef>
        <a:effectRef idx="0">
          <a:schemeClr val="accent2"/>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6949</TotalTime>
  <Words>1055</Words>
  <Application>Microsoft Office PowerPoint</Application>
  <PresentationFormat>A4 210 x 297 mm</PresentationFormat>
  <Paragraphs>125</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UD デジタル 教科書体 NK-R</vt:lpstr>
      <vt:lpstr>游ゴシック</vt:lpstr>
      <vt:lpstr>游ゴシック Light</vt:lpstr>
      <vt:lpstr>Arial</vt:lpstr>
      <vt:lpstr>Calibri</vt:lpstr>
      <vt:lpstr>Calibri Light</vt:lpstr>
      <vt:lpstr>Office テーマ</vt:lpstr>
      <vt:lpstr>大阪府商店街感染症対策等支援事業　事業報告書（概要）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事業内容</dc:title>
  <dc:creator>masa</dc:creator>
  <cp:lastModifiedBy>石原　明日絵</cp:lastModifiedBy>
  <cp:revision>420</cp:revision>
  <cp:lastPrinted>2021-02-16T23:25:03Z</cp:lastPrinted>
  <dcterms:created xsi:type="dcterms:W3CDTF">2019-10-06T00:58:21Z</dcterms:created>
  <dcterms:modified xsi:type="dcterms:W3CDTF">2021-03-22T02:56:41Z</dcterms:modified>
</cp:coreProperties>
</file>