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3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96370" autoAdjust="0"/>
  </p:normalViewPr>
  <p:slideViewPr>
    <p:cSldViewPr snapToGrid="0">
      <p:cViewPr varScale="1">
        <p:scale>
          <a:sx n="53" d="100"/>
          <a:sy n="53" d="100"/>
        </p:scale>
        <p:origin x="1368" y="96"/>
      </p:cViewPr>
      <p:guideLst/>
    </p:cSldViewPr>
  </p:slideViewPr>
  <p:outlineViewPr>
    <p:cViewPr>
      <p:scale>
        <a:sx n="33" d="100"/>
        <a:sy n="33" d="100"/>
      </p:scale>
      <p:origin x="0" y="-3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787" cy="498693"/>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4" y="3"/>
            <a:ext cx="2949787" cy="498693"/>
          </a:xfrm>
          <a:prstGeom prst="rect">
            <a:avLst/>
          </a:prstGeom>
        </p:spPr>
        <p:txBody>
          <a:bodyPr vert="horz" lIns="91383" tIns="45692" rIns="91383" bIns="45692" rtlCol="0"/>
          <a:lstStyle>
            <a:lvl1pPr algn="r">
              <a:defRPr sz="1200"/>
            </a:lvl1pPr>
          </a:lstStyle>
          <a:p>
            <a:fld id="{12745938-00C2-4AFC-BF25-CF576AD8B5AC}"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383" tIns="45692" rIns="91383" bIns="4569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383" tIns="45692" rIns="91383" bIns="456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9"/>
            <a:ext cx="2949787" cy="498692"/>
          </a:xfrm>
          <a:prstGeom prst="rect">
            <a:avLst/>
          </a:prstGeom>
        </p:spPr>
        <p:txBody>
          <a:bodyPr vert="horz" lIns="91383" tIns="45692" rIns="91383"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4" y="9440649"/>
            <a:ext cx="2949787" cy="498692"/>
          </a:xfrm>
          <a:prstGeom prst="rect">
            <a:avLst/>
          </a:prstGeom>
        </p:spPr>
        <p:txBody>
          <a:bodyPr vert="horz" lIns="91383" tIns="45692" rIns="91383" bIns="45692" rtlCol="0" anchor="b"/>
          <a:lstStyle>
            <a:lvl1pPr algn="r">
              <a:defRPr sz="1200"/>
            </a:lvl1pPr>
          </a:lstStyle>
          <a:p>
            <a:fld id="{EF649B63-F909-46C6-AA75-8B534F0F0F74}" type="slidenum">
              <a:rPr kumimoji="1" lang="ja-JP" altLang="en-US" smtClean="0"/>
              <a:t>‹#›</a:t>
            </a:fld>
            <a:endParaRPr kumimoji="1" lang="ja-JP" altLang="en-US"/>
          </a:p>
        </p:txBody>
      </p:sp>
    </p:spTree>
    <p:extLst>
      <p:ext uri="{BB962C8B-B14F-4D97-AF65-F5344CB8AC3E}">
        <p14:creationId xmlns:p14="http://schemas.microsoft.com/office/powerpoint/2010/main" val="1833109915"/>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0DF87B-F4F7-4754-A90E-269C0D6E7217}"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cxnSp>
        <p:nvCxnSpPr>
          <p:cNvPr id="7" name="直線コネクタ 6">
            <a:extLst>
              <a:ext uri="{FF2B5EF4-FFF2-40B4-BE49-F238E27FC236}">
                <a16:creationId xmlns:a16="http://schemas.microsoft.com/office/drawing/2014/main" id="{1C48D13B-A49A-4DEC-8480-EA4CAF63C292}"/>
              </a:ext>
            </a:extLst>
          </p:cNvPr>
          <p:cNvCxnSpPr/>
          <p:nvPr userDrawn="1"/>
        </p:nvCxnSpPr>
        <p:spPr>
          <a:xfrm>
            <a:off x="267552" y="4913948"/>
            <a:ext cx="12285076" cy="0"/>
          </a:xfrm>
          <a:prstGeom prst="line">
            <a:avLst/>
          </a:prstGeom>
          <a:ln w="38100"/>
        </p:spPr>
        <p:style>
          <a:lnRef idx="3">
            <a:schemeClr val="accent2"/>
          </a:lnRef>
          <a:fillRef idx="0">
            <a:schemeClr val="accent2"/>
          </a:fillRef>
          <a:effectRef idx="2">
            <a:schemeClr val="accent2"/>
          </a:effectRef>
          <a:fontRef idx="minor">
            <a:schemeClr val="tx1"/>
          </a:fontRef>
        </p:style>
      </p:cxnSp>
      <p:sp>
        <p:nvSpPr>
          <p:cNvPr id="8" name="Slide Number Placeholder 5">
            <a:extLst>
              <a:ext uri="{FF2B5EF4-FFF2-40B4-BE49-F238E27FC236}">
                <a16:creationId xmlns:a16="http://schemas.microsoft.com/office/drawing/2014/main" id="{58C2D057-E8AF-4F84-8038-668DA4F1F7C2}"/>
              </a:ext>
            </a:extLst>
          </p:cNvPr>
          <p:cNvSpPr txBox="1">
            <a:spLocks/>
          </p:cNvSpPr>
          <p:nvPr userDrawn="1"/>
        </p:nvSpPr>
        <p:spPr>
          <a:xfrm>
            <a:off x="9794896" y="8971227"/>
            <a:ext cx="2880360" cy="511175"/>
          </a:xfrm>
          <a:prstGeom prst="rect">
            <a:avLst/>
          </a:prstGeom>
        </p:spPr>
        <p:txBody>
          <a:bodyPr vert="horz" lIns="118169" tIns="59084" rIns="118169" bIns="59084" rtlCol="0" anchor="ctr"/>
          <a:lstStyle>
            <a:defPPr>
              <a:defRPr lang="en-US"/>
            </a:defPPr>
            <a:lvl1pPr marL="0" algn="r" defTabSz="457200" rtl="0" eaLnBrk="1" latinLnBrk="0" hangingPunct="1">
              <a:defRPr sz="1200" b="1"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33FD9C5-E3FB-427C-9CE1-9FEF27C5EAC6}" type="slidenum">
              <a:rPr kumimoji="1" lang="ja-JP" altLang="en-US" sz="1551" smtClean="0"/>
              <a:pPr/>
              <a:t>‹#›</a:t>
            </a:fld>
            <a:endParaRPr kumimoji="1" lang="ja-JP" altLang="en-US" sz="1551" dirty="0"/>
          </a:p>
        </p:txBody>
      </p:sp>
    </p:spTree>
    <p:extLst>
      <p:ext uri="{BB962C8B-B14F-4D97-AF65-F5344CB8AC3E}">
        <p14:creationId xmlns:p14="http://schemas.microsoft.com/office/powerpoint/2010/main" val="42438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52BDD0-5024-4C5A-A51C-07AED2CDCF8F}"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414748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A0DB38-3E0F-4893-86CE-48AC7FEED160}"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22826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BD76A-1AA8-4DCB-B138-26770EEC2884}"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pPr/>
              <a:t>‹#›</a:t>
            </a:fld>
            <a:endParaRPr kumimoji="1" lang="ja-JP" altLang="en-US" dirty="0"/>
          </a:p>
        </p:txBody>
      </p:sp>
      <p:cxnSp>
        <p:nvCxnSpPr>
          <p:cNvPr id="7" name="直線コネクタ 6">
            <a:extLst>
              <a:ext uri="{FF2B5EF4-FFF2-40B4-BE49-F238E27FC236}">
                <a16:creationId xmlns:a16="http://schemas.microsoft.com/office/drawing/2014/main" id="{C1D0377D-79FF-4F2B-A4A1-5F48E077FCA3}"/>
              </a:ext>
            </a:extLst>
          </p:cNvPr>
          <p:cNvCxnSpPr/>
          <p:nvPr userDrawn="1"/>
        </p:nvCxnSpPr>
        <p:spPr>
          <a:xfrm>
            <a:off x="267552" y="968629"/>
            <a:ext cx="12285076"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1328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4EA3A5-F210-49A6-9E3D-6E2C09C72BD0}"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222275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349EB5-97BD-4D34-AF04-0DD66AABE82D}"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592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30988F-EB56-4470-ACC9-BB60C6C4F4F6}" type="datetime1">
              <a:rPr kumimoji="1" lang="ja-JP" altLang="en-US" smtClean="0"/>
              <a:t>2021/3/23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53011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B135496-337E-462B-AE3C-A4CDCCD1FDBE}" type="datetime1">
              <a:rPr kumimoji="1" lang="ja-JP" altLang="en-US" smtClean="0"/>
              <a:t>2021/3/23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262885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B2931-280F-4CB3-9B1C-288EB532172C}" type="datetime1">
              <a:rPr kumimoji="1" lang="ja-JP" altLang="en-US" smtClean="0"/>
              <a:t>2021/3/23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797051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5D1036-34E6-45F7-A8B3-9D93E6BC0563}"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94928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059AB7-86FD-441F-95AF-7356168FC3E0}"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2541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F29704B-4778-4E70-8ECC-313455AB73F8}" type="datetime1">
              <a:rPr kumimoji="1" lang="ja-JP" altLang="en-US" smtClean="0"/>
              <a:t>2021/3/23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758559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00834" y="3479245"/>
            <a:ext cx="6223061" cy="3222051"/>
          </a:xfrm>
          <a:prstGeom prst="roundRect">
            <a:avLst>
              <a:gd name="adj" fmla="val 3809"/>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551"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272685" y="503087"/>
            <a:ext cx="12285076" cy="437048"/>
          </a:xfrm>
        </p:spPr>
        <p:txBody>
          <a:bodyPr>
            <a:normAutofit/>
          </a:bodyPr>
          <a:lstStyle/>
          <a:p>
            <a:r>
              <a:rPr lang="ja-JP" altLang="en-US" sz="2100" dirty="0">
                <a:latin typeface="Meiryo UI" panose="020B0604030504040204" pitchFamily="50" charset="-128"/>
                <a:ea typeface="Meiryo UI" panose="020B0604030504040204" pitchFamily="50" charset="-128"/>
              </a:rPr>
              <a:t>大阪府商店街感染症対策等支援事業（需要喚起）　事業報告書（概要）</a:t>
            </a:r>
            <a:endParaRPr kumimoji="1" lang="ja-JP" altLang="en-US" sz="21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647054" y="494171"/>
            <a:ext cx="4154546" cy="410625"/>
          </a:xfrm>
          <a:prstGeom prst="rect">
            <a:avLst/>
          </a:prstGeom>
          <a:noFill/>
        </p:spPr>
        <p:txBody>
          <a:bodyPr wrap="square" rtlCol="0">
            <a:spAutoFit/>
          </a:bodyPr>
          <a:lstStyle/>
          <a:p>
            <a:pPr algn="ctr"/>
            <a:r>
              <a:rPr kumimoji="1" lang="ja-JP" altLang="en-US" sz="1034" dirty="0">
                <a:latin typeface="Meiryo UI" panose="020B0604030504040204" pitchFamily="50" charset="-128"/>
                <a:ea typeface="Meiryo UI" panose="020B0604030504040204" pitchFamily="50" charset="-128"/>
              </a:rPr>
              <a:t>令和</a:t>
            </a:r>
            <a:r>
              <a:rPr kumimoji="1" lang="en-US" altLang="ja-JP" sz="1034" dirty="0">
                <a:latin typeface="Meiryo UI" panose="020B0604030504040204" pitchFamily="50" charset="-128"/>
                <a:ea typeface="Meiryo UI" panose="020B0604030504040204" pitchFamily="50" charset="-128"/>
              </a:rPr>
              <a:t>3</a:t>
            </a:r>
            <a:r>
              <a:rPr kumimoji="1" lang="ja-JP" altLang="en-US" sz="1034" dirty="0">
                <a:latin typeface="Meiryo UI" panose="020B0604030504040204" pitchFamily="50" charset="-128"/>
                <a:ea typeface="Meiryo UI" panose="020B0604030504040204" pitchFamily="50" charset="-128"/>
              </a:rPr>
              <a:t>年</a:t>
            </a:r>
            <a:r>
              <a:rPr kumimoji="1" lang="en-US" altLang="ja-JP" sz="1034" dirty="0">
                <a:latin typeface="Meiryo UI" panose="020B0604030504040204" pitchFamily="50" charset="-128"/>
                <a:ea typeface="Meiryo UI" panose="020B0604030504040204" pitchFamily="50" charset="-128"/>
              </a:rPr>
              <a:t>3</a:t>
            </a:r>
            <a:r>
              <a:rPr kumimoji="1" lang="ja-JP" altLang="en-US" sz="1034" dirty="0">
                <a:latin typeface="Meiryo UI" panose="020B0604030504040204" pitchFamily="50" charset="-128"/>
                <a:ea typeface="Meiryo UI" panose="020B0604030504040204" pitchFamily="50" charset="-128"/>
              </a:rPr>
              <a:t>月　　大阪府商店街感染症対策等支援事業事務局</a:t>
            </a:r>
          </a:p>
          <a:p>
            <a:pPr algn="ctr"/>
            <a:r>
              <a:rPr kumimoji="1" lang="ja-JP" altLang="en-US" sz="1034" dirty="0">
                <a:latin typeface="Meiryo UI" panose="020B0604030504040204" pitchFamily="50" charset="-128"/>
                <a:ea typeface="Meiryo UI" panose="020B0604030504040204" pitchFamily="50" charset="-128"/>
              </a:rPr>
              <a:t>（大阪府商店街振興組合連合会・株式会社産經アドス共同企業体）</a:t>
            </a:r>
          </a:p>
        </p:txBody>
      </p:sp>
      <p:sp>
        <p:nvSpPr>
          <p:cNvPr id="7" name="角丸四角形 6"/>
          <p:cNvSpPr/>
          <p:nvPr/>
        </p:nvSpPr>
        <p:spPr>
          <a:xfrm>
            <a:off x="300833" y="1395790"/>
            <a:ext cx="12237985" cy="877337"/>
          </a:xfrm>
          <a:prstGeom prst="roundRect">
            <a:avLst>
              <a:gd name="adj" fmla="val 8933"/>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55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C8F21D4-B328-428B-919B-1D6B07A6586D}"/>
              </a:ext>
            </a:extLst>
          </p:cNvPr>
          <p:cNvSpPr txBox="1"/>
          <p:nvPr/>
        </p:nvSpPr>
        <p:spPr>
          <a:xfrm>
            <a:off x="337249" y="1483023"/>
            <a:ext cx="12058147" cy="819840"/>
          </a:xfrm>
          <a:prstGeom prst="rect">
            <a:avLst/>
          </a:prstGeom>
          <a:noFill/>
        </p:spPr>
        <p:txBody>
          <a:bodyPr wrap="square" rtlCol="0">
            <a:spAutoFit/>
          </a:bodyPr>
          <a:lstStyle/>
          <a:p>
            <a:pPr>
              <a:spcAft>
                <a:spcPts val="388"/>
              </a:spcAft>
            </a:pPr>
            <a:r>
              <a:rPr lang="ja-JP" altLang="en-US" sz="1163" dirty="0">
                <a:latin typeface="Meiryo UI" panose="020B0604030504040204" pitchFamily="50" charset="-128"/>
                <a:ea typeface="Meiryo UI" panose="020B0604030504040204" pitchFamily="50" charset="-128"/>
              </a:rPr>
              <a:t>　新型コロナウイルスと共存しながら社会経済活動を取り戻すため、日常生活を支える商店街とそこに訪れる府民の皆さまの不安を払拭し、安心して買い物をしていただけるよう、「みんなで守ろう。おおさか」をスローガンに、「新しい生活様式」を踏まえた「需要喚起の準備と実施」の様々な取組みを実施した。</a:t>
            </a:r>
          </a:p>
          <a:p>
            <a:r>
              <a:rPr lang="ja-JP" altLang="en-US" sz="1034" dirty="0">
                <a:latin typeface="Meiryo UI" panose="020B0604030504040204" pitchFamily="50" charset="-128"/>
                <a:ea typeface="Meiryo UI" panose="020B0604030504040204" pitchFamily="50" charset="-128"/>
              </a:rPr>
              <a:t>　　①本事業実施モデル商店街の選定（</a:t>
            </a:r>
            <a:r>
              <a:rPr lang="en-US" altLang="ja-JP" sz="1034" dirty="0">
                <a:latin typeface="Meiryo UI" panose="020B0604030504040204" pitchFamily="50" charset="-128"/>
                <a:ea typeface="Meiryo UI" panose="020B0604030504040204" pitchFamily="50" charset="-128"/>
              </a:rPr>
              <a:t>107</a:t>
            </a:r>
            <a:r>
              <a:rPr lang="ja-JP" altLang="en-US" sz="1034" dirty="0">
                <a:latin typeface="Meiryo UI" panose="020B0604030504040204" pitchFamily="50" charset="-128"/>
                <a:ea typeface="Meiryo UI" panose="020B0604030504040204" pitchFamily="50" charset="-128"/>
              </a:rPr>
              <a:t>商店街（単組</a:t>
            </a:r>
            <a:r>
              <a:rPr lang="en-US" altLang="ja-JP" sz="1034" dirty="0">
                <a:latin typeface="Meiryo UI" panose="020B0604030504040204" pitchFamily="50" charset="-128"/>
                <a:ea typeface="Meiryo UI" panose="020B0604030504040204" pitchFamily="50" charset="-128"/>
              </a:rPr>
              <a:t>158</a:t>
            </a:r>
            <a:r>
              <a:rPr lang="ja-JP" altLang="en-US" sz="1034" dirty="0">
                <a:latin typeface="Meiryo UI" panose="020B0604030504040204" pitchFamily="50" charset="-128"/>
                <a:ea typeface="Meiryo UI" panose="020B0604030504040204" pitchFamily="50" charset="-128"/>
              </a:rPr>
              <a:t>））　　　②感染症対策を踏まえたイベント等実施マニュアルの作成・周知　　　　　　　 ③活性化のノウハウ等を有する商店街サポーター（専門家）の派遣　　　　</a:t>
            </a:r>
            <a:endParaRPr lang="en-US" altLang="ja-JP" sz="1034" dirty="0">
              <a:latin typeface="Meiryo UI" panose="020B0604030504040204" pitchFamily="50" charset="-128"/>
              <a:ea typeface="Meiryo UI" panose="020B0604030504040204" pitchFamily="50" charset="-128"/>
            </a:endParaRPr>
          </a:p>
          <a:p>
            <a:r>
              <a:rPr lang="ja-JP" altLang="en-US" sz="1034" dirty="0">
                <a:latin typeface="Meiryo UI" panose="020B0604030504040204" pitchFamily="50" charset="-128"/>
                <a:ea typeface="Meiryo UI" panose="020B0604030504040204" pitchFamily="50" charset="-128"/>
              </a:rPr>
              <a:t>　　④国</a:t>
            </a:r>
            <a:r>
              <a:rPr lang="en-US" altLang="ja-JP" sz="1034" dirty="0" err="1">
                <a:latin typeface="Meiryo UI" panose="020B0604030504040204" pitchFamily="50" charset="-128"/>
                <a:ea typeface="Meiryo UI" panose="020B0604030504040204" pitchFamily="50" charset="-128"/>
              </a:rPr>
              <a:t>GoTo</a:t>
            </a:r>
            <a:r>
              <a:rPr lang="ja-JP" altLang="en-US" sz="1034" dirty="0">
                <a:latin typeface="Meiryo UI" panose="020B0604030504040204" pitchFamily="50" charset="-128"/>
                <a:ea typeface="Meiryo UI" panose="020B0604030504040204" pitchFamily="50" charset="-128"/>
              </a:rPr>
              <a:t>商店街事業と連動した取組みの支援</a:t>
            </a:r>
            <a:r>
              <a:rPr lang="en-US" altLang="ja-JP" sz="1034" dirty="0">
                <a:latin typeface="Meiryo UI" panose="020B0604030504040204" pitchFamily="50" charset="-128"/>
                <a:ea typeface="Meiryo UI" panose="020B0604030504040204" pitchFamily="50" charset="-128"/>
              </a:rPr>
              <a:t>			</a:t>
            </a:r>
            <a:r>
              <a:rPr lang="ja-JP" altLang="en-US" sz="1034" dirty="0">
                <a:latin typeface="Meiryo UI" panose="020B0604030504040204" pitchFamily="50" charset="-128"/>
                <a:ea typeface="Meiryo UI" panose="020B0604030504040204" pitchFamily="50" charset="-128"/>
              </a:rPr>
              <a:t>　　　 ⑤特設ウェブサイトを開設しモデル商店街等の取組事例などを情報発信　　　⑥モデル商店街及び来街者アンケート調査を実施</a:t>
            </a:r>
          </a:p>
        </p:txBody>
      </p:sp>
      <p:sp>
        <p:nvSpPr>
          <p:cNvPr id="9" name="正方形/長方形 8">
            <a:extLst>
              <a:ext uri="{FF2B5EF4-FFF2-40B4-BE49-F238E27FC236}">
                <a16:creationId xmlns:a16="http://schemas.microsoft.com/office/drawing/2014/main" id="{3FBABB39-C138-409C-8E9B-551DDC4201E6}"/>
              </a:ext>
            </a:extLst>
          </p:cNvPr>
          <p:cNvSpPr/>
          <p:nvPr/>
        </p:nvSpPr>
        <p:spPr>
          <a:xfrm>
            <a:off x="272685" y="1281037"/>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r>
              <a:rPr kumimoji="1" lang="ja-JP" altLang="en-US" sz="1163" b="1" dirty="0">
                <a:latin typeface="Meiryo UI" panose="020B0604030504040204" pitchFamily="50" charset="-128"/>
                <a:ea typeface="Meiryo UI" panose="020B0604030504040204" pitchFamily="50" charset="-128"/>
              </a:rPr>
              <a:t>１．事業総括</a:t>
            </a:r>
          </a:p>
        </p:txBody>
      </p:sp>
      <p:sp>
        <p:nvSpPr>
          <p:cNvPr id="55" name="角丸四角形 54"/>
          <p:cNvSpPr/>
          <p:nvPr/>
        </p:nvSpPr>
        <p:spPr>
          <a:xfrm>
            <a:off x="300833" y="2427931"/>
            <a:ext cx="12237984" cy="907093"/>
          </a:xfrm>
          <a:prstGeom prst="roundRect">
            <a:avLst>
              <a:gd name="adj" fmla="val 12596"/>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551" dirty="0">
              <a:latin typeface="Meiryo UI" panose="020B0604030504040204" pitchFamily="50" charset="-128"/>
              <a:ea typeface="Meiryo UI" panose="020B0604030504040204" pitchFamily="50" charset="-128"/>
            </a:endParaRPr>
          </a:p>
        </p:txBody>
      </p:sp>
      <p:sp>
        <p:nvSpPr>
          <p:cNvPr id="118" name="テキスト ボックス 117">
            <a:extLst>
              <a:ext uri="{FF2B5EF4-FFF2-40B4-BE49-F238E27FC236}">
                <a16:creationId xmlns:a16="http://schemas.microsoft.com/office/drawing/2014/main" id="{E425B348-83D5-487A-9592-5AFC22451D2A}"/>
              </a:ext>
            </a:extLst>
          </p:cNvPr>
          <p:cNvSpPr txBox="1"/>
          <p:nvPr/>
        </p:nvSpPr>
        <p:spPr>
          <a:xfrm>
            <a:off x="361867" y="2600555"/>
            <a:ext cx="12205018" cy="629210"/>
          </a:xfrm>
          <a:prstGeom prst="rect">
            <a:avLst/>
          </a:prstGeom>
          <a:noFill/>
        </p:spPr>
        <p:txBody>
          <a:bodyPr wrap="square" rtlCol="0">
            <a:spAutoFit/>
          </a:bodyPr>
          <a:lstStyle/>
          <a:p>
            <a:r>
              <a:rPr lang="ja-JP" altLang="en-US" sz="1163" dirty="0">
                <a:latin typeface="Meiryo UI" panose="020B0604030504040204" pitchFamily="50" charset="-128"/>
                <a:ea typeface="Meiryo UI" panose="020B0604030504040204" pitchFamily="50" charset="-128"/>
              </a:rPr>
              <a:t>　新型コロナウイルス感染症拡大に伴うインバウンドの急減や外出自粛等の影響により、府内商店街はこれまでにない打撃を受けた。また、感染症クラスター発生地点の周辺にある商店街などは、風評被害の影響もあって来街者・売上が激減した。さらに、「緊急事態宣言」発令時も、府民の日常生活を支えるため奮闘した商店街の経営は厳しさを増しており、今後、大阪の経済・雇用および府民生活への大きな影響が不可避となった。このため、府内商店街における需要喚起のための準備を進めるとともに、府内の人の流れと街の賑わいを創出し、大阪経済を再活性化するための事業を実施する。</a:t>
            </a:r>
          </a:p>
        </p:txBody>
      </p:sp>
      <p:sp>
        <p:nvSpPr>
          <p:cNvPr id="173" name="正方形/長方形 172">
            <a:extLst>
              <a:ext uri="{FF2B5EF4-FFF2-40B4-BE49-F238E27FC236}">
                <a16:creationId xmlns:a16="http://schemas.microsoft.com/office/drawing/2014/main" id="{85DD19D0-5AB4-4C95-A5F0-9A1A323E9A35}"/>
              </a:ext>
            </a:extLst>
          </p:cNvPr>
          <p:cNvSpPr/>
          <p:nvPr/>
        </p:nvSpPr>
        <p:spPr>
          <a:xfrm>
            <a:off x="281809" y="2324879"/>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latin typeface="Meiryo UI" panose="020B0604030504040204" pitchFamily="50" charset="-128"/>
                <a:ea typeface="Meiryo UI" panose="020B0604030504040204" pitchFamily="50" charset="-128"/>
              </a:rPr>
              <a:t>２．（１）事業目的</a:t>
            </a:r>
          </a:p>
        </p:txBody>
      </p:sp>
      <p:sp>
        <p:nvSpPr>
          <p:cNvPr id="174" name="正方形/長方形 173">
            <a:extLst>
              <a:ext uri="{FF2B5EF4-FFF2-40B4-BE49-F238E27FC236}">
                <a16:creationId xmlns:a16="http://schemas.microsoft.com/office/drawing/2014/main" id="{5505D52D-697C-45C7-8AA5-A346B2EF5F7E}"/>
              </a:ext>
            </a:extLst>
          </p:cNvPr>
          <p:cNvSpPr/>
          <p:nvPr/>
        </p:nvSpPr>
        <p:spPr>
          <a:xfrm>
            <a:off x="261537" y="3404641"/>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latin typeface="Meiryo UI" panose="020B0604030504040204" pitchFamily="50" charset="-128"/>
                <a:ea typeface="Meiryo UI" panose="020B0604030504040204" pitchFamily="50" charset="-128"/>
              </a:rPr>
              <a:t>２．（２）事業スキーム</a:t>
            </a:r>
          </a:p>
        </p:txBody>
      </p:sp>
      <p:graphicFrame>
        <p:nvGraphicFramePr>
          <p:cNvPr id="10" name="表 11">
            <a:extLst>
              <a:ext uri="{FF2B5EF4-FFF2-40B4-BE49-F238E27FC236}">
                <a16:creationId xmlns:a16="http://schemas.microsoft.com/office/drawing/2014/main" id="{0913424F-A397-47FE-985C-FED3C6CE7F8A}"/>
              </a:ext>
            </a:extLst>
          </p:cNvPr>
          <p:cNvGraphicFramePr>
            <a:graphicFrameLocks noGrp="1"/>
          </p:cNvGraphicFramePr>
          <p:nvPr>
            <p:extLst>
              <p:ext uri="{D42A27DB-BD31-4B8C-83A1-F6EECF244321}">
                <p14:modId xmlns:p14="http://schemas.microsoft.com/office/powerpoint/2010/main" val="3009550227"/>
              </p:ext>
            </p:extLst>
          </p:nvPr>
        </p:nvGraphicFramePr>
        <p:xfrm>
          <a:off x="6823677" y="3634144"/>
          <a:ext cx="5742567" cy="3152464"/>
        </p:xfrm>
        <a:graphic>
          <a:graphicData uri="http://schemas.openxmlformats.org/drawingml/2006/table">
            <a:tbl>
              <a:tblPr firstRow="1">
                <a:tableStyleId>{5DA37D80-6434-44D0-A028-1B22A696006F}</a:tableStyleId>
              </a:tblPr>
              <a:tblGrid>
                <a:gridCol w="3272823">
                  <a:extLst>
                    <a:ext uri="{9D8B030D-6E8A-4147-A177-3AD203B41FA5}">
                      <a16:colId xmlns:a16="http://schemas.microsoft.com/office/drawing/2014/main" val="4196487380"/>
                    </a:ext>
                  </a:extLst>
                </a:gridCol>
                <a:gridCol w="2469744">
                  <a:extLst>
                    <a:ext uri="{9D8B030D-6E8A-4147-A177-3AD203B41FA5}">
                      <a16:colId xmlns:a16="http://schemas.microsoft.com/office/drawing/2014/main" val="2181614860"/>
                    </a:ext>
                  </a:extLst>
                </a:gridCol>
              </a:tblGrid>
              <a:tr h="269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rPr>
                        <a:t>支援業務メニュー等</a:t>
                      </a:r>
                    </a:p>
                  </a:txBody>
                  <a:tcPr marL="118169" marR="118169" marT="0" marB="0" anchor="ctr">
                    <a:solidFill>
                      <a:schemeClr val="accent2">
                        <a:lumMod val="20000"/>
                        <a:lumOff val="80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実績</a:t>
                      </a:r>
                    </a:p>
                  </a:txBody>
                  <a:tcPr marL="118169" marR="118169" marT="0" marB="0" anchor="ctr">
                    <a:solidFill>
                      <a:schemeClr val="accent2">
                        <a:lumMod val="20000"/>
                        <a:lumOff val="80000"/>
                      </a:schemeClr>
                    </a:solidFill>
                  </a:tcPr>
                </a:tc>
                <a:extLst>
                  <a:ext uri="{0D108BD9-81ED-4DB2-BD59-A6C34878D82A}">
                    <a16:rowId xmlns:a16="http://schemas.microsoft.com/office/drawing/2014/main" val="616688887"/>
                  </a:ext>
                </a:extLst>
              </a:tr>
              <a:tr h="1713445">
                <a:tc>
                  <a:txBody>
                    <a:bodyPr/>
                    <a:lstStyle/>
                    <a:p>
                      <a:r>
                        <a:rPr kumimoji="1" lang="ja-JP" altLang="en-US" sz="1150" dirty="0">
                          <a:solidFill>
                            <a:schemeClr val="tx1"/>
                          </a:solidFill>
                          <a:latin typeface="Meiryo UI" panose="020B0604030504040204" pitchFamily="50" charset="-128"/>
                          <a:ea typeface="Meiryo UI" panose="020B0604030504040204" pitchFamily="50" charset="-128"/>
                        </a:rPr>
                        <a:t>１　感染症対策を踏まえたイベント等実施マニュアル</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２　商店街サポーターの派遣</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①－１　イベント等の企画・準備</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①－２　イベント等実施の支援及び効果検証</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②－１　国事業の一時停止に伴う事業計画変更</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②－２　国事業の＜延長＞に伴う再準備</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３　需要喚起の取組みの支援</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①　上乗せ支援</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②　プレ事業の実施支援</a:t>
                      </a:r>
                    </a:p>
                  </a:txBody>
                  <a:tcPr marL="118169" marR="118169" marT="59084" marB="59084"/>
                </a:tc>
                <a:tc>
                  <a:txBody>
                    <a:bodyPr/>
                    <a:lstStyle/>
                    <a:p>
                      <a:r>
                        <a:rPr kumimoji="1" lang="ja-JP" altLang="en-US" sz="1150" dirty="0">
                          <a:solidFill>
                            <a:schemeClr val="tx1"/>
                          </a:solidFill>
                          <a:latin typeface="Meiryo UI" panose="020B0604030504040204" pitchFamily="50" charset="-128"/>
                          <a:ea typeface="Meiryo UI" panose="020B0604030504040204" pitchFamily="50" charset="-128"/>
                        </a:rPr>
                        <a:t>１　</a:t>
                      </a:r>
                      <a:r>
                        <a:rPr kumimoji="1" lang="en-US" altLang="ja-JP" sz="1150" dirty="0">
                          <a:solidFill>
                            <a:schemeClr val="tx1"/>
                          </a:solidFill>
                          <a:latin typeface="Meiryo UI" panose="020B0604030504040204" pitchFamily="50" charset="-128"/>
                          <a:ea typeface="Meiryo UI" panose="020B0604030504040204" pitchFamily="50" charset="-128"/>
                        </a:rPr>
                        <a:t>107</a:t>
                      </a:r>
                      <a:r>
                        <a:rPr kumimoji="1" lang="ja-JP" altLang="en-US" sz="1150" dirty="0">
                          <a:solidFill>
                            <a:schemeClr val="tx1"/>
                          </a:solidFill>
                          <a:latin typeface="Meiryo UI" panose="020B0604030504040204" pitchFamily="50" charset="-128"/>
                          <a:ea typeface="Meiryo UI" panose="020B0604030504040204" pitchFamily="50" charset="-128"/>
                        </a:rPr>
                        <a:t>商店街（</a:t>
                      </a:r>
                      <a:r>
                        <a:rPr kumimoji="1" lang="en-US" altLang="ja-JP" sz="1150" dirty="0">
                          <a:solidFill>
                            <a:schemeClr val="tx1"/>
                          </a:solidFill>
                          <a:latin typeface="Meiryo UI" panose="020B0604030504040204" pitchFamily="50" charset="-128"/>
                          <a:ea typeface="Meiryo UI" panose="020B0604030504040204" pitchFamily="50" charset="-128"/>
                        </a:rPr>
                        <a:t>158</a:t>
                      </a:r>
                      <a:r>
                        <a:rPr kumimoji="1" lang="ja-JP" altLang="en-US" sz="1150" dirty="0">
                          <a:solidFill>
                            <a:schemeClr val="tx1"/>
                          </a:solidFill>
                          <a:latin typeface="Meiryo UI" panose="020B0604030504040204" pitchFamily="50" charset="-128"/>
                          <a:ea typeface="Meiryo UI" panose="020B0604030504040204" pitchFamily="50" charset="-128"/>
                        </a:rPr>
                        <a:t>単組）に周知</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２</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①－１　</a:t>
                      </a:r>
                      <a:r>
                        <a:rPr kumimoji="1" lang="en-US" altLang="ja-JP" sz="1150" dirty="0">
                          <a:solidFill>
                            <a:schemeClr val="tx1"/>
                          </a:solidFill>
                          <a:latin typeface="Meiryo UI" panose="020B0604030504040204" pitchFamily="50" charset="-128"/>
                          <a:ea typeface="Meiryo UI" panose="020B0604030504040204" pitchFamily="50" charset="-128"/>
                        </a:rPr>
                        <a:t>79</a:t>
                      </a:r>
                      <a:r>
                        <a:rPr kumimoji="1" lang="ja-JP" altLang="en-US" sz="1150" dirty="0">
                          <a:solidFill>
                            <a:schemeClr val="tx1"/>
                          </a:solidFill>
                          <a:latin typeface="Meiryo UI" panose="020B0604030504040204" pitchFamily="50" charset="-128"/>
                          <a:ea typeface="Meiryo UI" panose="020B0604030504040204" pitchFamily="50" charset="-128"/>
                        </a:rPr>
                        <a:t>商店街（</a:t>
                      </a:r>
                      <a:r>
                        <a:rPr kumimoji="1" lang="en-US" altLang="ja-JP" sz="1150" dirty="0">
                          <a:solidFill>
                            <a:schemeClr val="tx1"/>
                          </a:solidFill>
                          <a:latin typeface="Meiryo UI" panose="020B0604030504040204" pitchFamily="50" charset="-128"/>
                          <a:ea typeface="Meiryo UI" panose="020B0604030504040204" pitchFamily="50" charset="-128"/>
                        </a:rPr>
                        <a:t>111</a:t>
                      </a:r>
                      <a:r>
                        <a:rPr kumimoji="1" lang="ja-JP" altLang="en-US" sz="1150" dirty="0">
                          <a:solidFill>
                            <a:schemeClr val="tx1"/>
                          </a:solidFill>
                          <a:latin typeface="Meiryo UI" panose="020B0604030504040204" pitchFamily="50" charset="-128"/>
                          <a:ea typeface="Meiryo UI" panose="020B0604030504040204" pitchFamily="50" charset="-128"/>
                        </a:rPr>
                        <a:t>単組）</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dirty="0">
                          <a:solidFill>
                            <a:schemeClr val="tx1"/>
                          </a:solidFill>
                          <a:latin typeface="Meiryo UI" panose="020B0604030504040204" pitchFamily="50" charset="-128"/>
                          <a:ea typeface="Meiryo UI" panose="020B0604030504040204" pitchFamily="50" charset="-128"/>
                        </a:rPr>
                        <a:t>　①－２　</a:t>
                      </a:r>
                      <a:r>
                        <a:rPr kumimoji="1" lang="en-US" altLang="ja-JP" sz="1150" dirty="0">
                          <a:solidFill>
                            <a:schemeClr val="tx1"/>
                          </a:solidFill>
                          <a:latin typeface="Meiryo UI" panose="020B0604030504040204" pitchFamily="50" charset="-128"/>
                          <a:ea typeface="Meiryo UI" panose="020B0604030504040204" pitchFamily="50" charset="-128"/>
                        </a:rPr>
                        <a:t>31</a:t>
                      </a:r>
                      <a:r>
                        <a:rPr kumimoji="1" lang="ja-JP" altLang="en-US" sz="1150" dirty="0">
                          <a:solidFill>
                            <a:schemeClr val="tx1"/>
                          </a:solidFill>
                          <a:latin typeface="Meiryo UI" panose="020B0604030504040204" pitchFamily="50" charset="-128"/>
                          <a:ea typeface="Meiryo UI" panose="020B0604030504040204" pitchFamily="50" charset="-128"/>
                        </a:rPr>
                        <a:t>商店街（</a:t>
                      </a:r>
                      <a:r>
                        <a:rPr kumimoji="1" lang="en-US" altLang="ja-JP" sz="1150" dirty="0">
                          <a:solidFill>
                            <a:schemeClr val="tx1"/>
                          </a:solidFill>
                          <a:latin typeface="Meiryo UI" panose="020B0604030504040204" pitchFamily="50" charset="-128"/>
                          <a:ea typeface="Meiryo UI" panose="020B0604030504040204" pitchFamily="50" charset="-128"/>
                        </a:rPr>
                        <a:t>34</a:t>
                      </a:r>
                      <a:r>
                        <a:rPr kumimoji="1" lang="ja-JP" altLang="en-US" sz="1150" dirty="0">
                          <a:solidFill>
                            <a:schemeClr val="tx1"/>
                          </a:solidFill>
                          <a:latin typeface="Meiryo UI" panose="020B0604030504040204" pitchFamily="50" charset="-128"/>
                          <a:ea typeface="Meiryo UI" panose="020B0604030504040204" pitchFamily="50" charset="-128"/>
                        </a:rPr>
                        <a:t>単組）</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dirty="0">
                          <a:solidFill>
                            <a:schemeClr val="tx1"/>
                          </a:solidFill>
                          <a:latin typeface="Meiryo UI" panose="020B0604030504040204" pitchFamily="50" charset="-128"/>
                          <a:ea typeface="Meiryo UI" panose="020B0604030504040204" pitchFamily="50" charset="-128"/>
                        </a:rPr>
                        <a:t>　②－１　</a:t>
                      </a:r>
                      <a:r>
                        <a:rPr kumimoji="1" lang="en-US" altLang="ja-JP" sz="1150" dirty="0">
                          <a:solidFill>
                            <a:schemeClr val="tx1"/>
                          </a:solidFill>
                          <a:latin typeface="Meiryo UI" panose="020B0604030504040204" pitchFamily="50" charset="-128"/>
                          <a:ea typeface="Meiryo UI" panose="020B0604030504040204" pitchFamily="50" charset="-128"/>
                        </a:rPr>
                        <a:t>23</a:t>
                      </a:r>
                      <a:r>
                        <a:rPr kumimoji="1" lang="ja-JP" altLang="en-US" sz="1150" dirty="0">
                          <a:solidFill>
                            <a:schemeClr val="tx1"/>
                          </a:solidFill>
                          <a:latin typeface="Meiryo UI" panose="020B0604030504040204" pitchFamily="50" charset="-128"/>
                          <a:ea typeface="Meiryo UI" panose="020B0604030504040204" pitchFamily="50" charset="-128"/>
                        </a:rPr>
                        <a:t>商店街（</a:t>
                      </a:r>
                      <a:r>
                        <a:rPr kumimoji="1" lang="en-US" altLang="ja-JP" sz="1150" dirty="0">
                          <a:solidFill>
                            <a:schemeClr val="tx1"/>
                          </a:solidFill>
                          <a:latin typeface="Meiryo UI" panose="020B0604030504040204" pitchFamily="50" charset="-128"/>
                          <a:ea typeface="Meiryo UI" panose="020B0604030504040204" pitchFamily="50" charset="-128"/>
                        </a:rPr>
                        <a:t>31</a:t>
                      </a:r>
                      <a:r>
                        <a:rPr kumimoji="1" lang="ja-JP" altLang="en-US" sz="1150" dirty="0">
                          <a:solidFill>
                            <a:schemeClr val="tx1"/>
                          </a:solidFill>
                          <a:latin typeface="Meiryo UI" panose="020B0604030504040204" pitchFamily="50" charset="-128"/>
                          <a:ea typeface="Meiryo UI" panose="020B0604030504040204" pitchFamily="50" charset="-128"/>
                        </a:rPr>
                        <a:t>単組）</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dirty="0">
                          <a:solidFill>
                            <a:schemeClr val="tx1"/>
                          </a:solidFill>
                          <a:latin typeface="Meiryo UI" panose="020B0604030504040204" pitchFamily="50" charset="-128"/>
                          <a:ea typeface="Meiryo UI" panose="020B0604030504040204" pitchFamily="50" charset="-128"/>
                        </a:rPr>
                        <a:t>　②－２　４</a:t>
                      </a:r>
                      <a:r>
                        <a:rPr kumimoji="1" lang="ja-JP" altLang="en-US" sz="1150" dirty="0" smtClean="0">
                          <a:solidFill>
                            <a:schemeClr val="tx1"/>
                          </a:solidFill>
                          <a:latin typeface="Meiryo UI" panose="020B0604030504040204" pitchFamily="50" charset="-128"/>
                          <a:ea typeface="Meiryo UI" panose="020B0604030504040204" pitchFamily="50" charset="-128"/>
                        </a:rPr>
                        <a:t>商店街 （９単組</a:t>
                      </a:r>
                      <a:r>
                        <a:rPr kumimoji="1" lang="ja-JP" altLang="en-US" sz="1150" dirty="0">
                          <a:solidFill>
                            <a:schemeClr val="tx1"/>
                          </a:solidFill>
                          <a:latin typeface="Meiryo UI" panose="020B0604030504040204" pitchFamily="50" charset="-128"/>
                          <a:ea typeface="Meiryo UI" panose="020B0604030504040204" pitchFamily="50" charset="-128"/>
                        </a:rPr>
                        <a:t>）</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３</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dirty="0">
                          <a:solidFill>
                            <a:srgbClr val="FF0000"/>
                          </a:solidFill>
                          <a:latin typeface="Meiryo UI" panose="020B0604030504040204" pitchFamily="50" charset="-128"/>
                          <a:ea typeface="Meiryo UI" panose="020B0604030504040204" pitchFamily="50" charset="-128"/>
                        </a:rPr>
                        <a:t>　</a:t>
                      </a:r>
                      <a:r>
                        <a:rPr kumimoji="1" lang="ja-JP" altLang="en-US" sz="1150" dirty="0">
                          <a:solidFill>
                            <a:schemeClr val="tx1"/>
                          </a:solidFill>
                          <a:latin typeface="Meiryo UI" panose="020B0604030504040204" pitchFamily="50" charset="-128"/>
                          <a:ea typeface="Meiryo UI" panose="020B0604030504040204" pitchFamily="50" charset="-128"/>
                        </a:rPr>
                        <a:t>①　　　　</a:t>
                      </a:r>
                      <a:r>
                        <a:rPr kumimoji="1" lang="en-US" altLang="ja-JP" sz="1150" dirty="0">
                          <a:solidFill>
                            <a:schemeClr val="tx1"/>
                          </a:solidFill>
                          <a:latin typeface="Meiryo UI" panose="020B0604030504040204" pitchFamily="50" charset="-128"/>
                          <a:ea typeface="Meiryo UI" panose="020B0604030504040204" pitchFamily="50" charset="-128"/>
                        </a:rPr>
                        <a:t>21</a:t>
                      </a:r>
                      <a:r>
                        <a:rPr kumimoji="1" lang="ja-JP" altLang="en-US" sz="1150" dirty="0">
                          <a:solidFill>
                            <a:schemeClr val="tx1"/>
                          </a:solidFill>
                          <a:latin typeface="Meiryo UI" panose="020B0604030504040204" pitchFamily="50" charset="-128"/>
                          <a:ea typeface="Meiryo UI" panose="020B0604030504040204" pitchFamily="50" charset="-128"/>
                        </a:rPr>
                        <a:t>商店街（</a:t>
                      </a:r>
                      <a:r>
                        <a:rPr kumimoji="1" lang="en-US" altLang="ja-JP" sz="1150" dirty="0">
                          <a:solidFill>
                            <a:schemeClr val="tx1"/>
                          </a:solidFill>
                          <a:latin typeface="Meiryo UI" panose="020B0604030504040204" pitchFamily="50" charset="-128"/>
                          <a:ea typeface="Meiryo UI" panose="020B0604030504040204" pitchFamily="50" charset="-128"/>
                        </a:rPr>
                        <a:t>29</a:t>
                      </a:r>
                      <a:r>
                        <a:rPr kumimoji="1" lang="ja-JP" altLang="en-US" sz="1150" dirty="0">
                          <a:solidFill>
                            <a:schemeClr val="tx1"/>
                          </a:solidFill>
                          <a:latin typeface="Meiryo UI" panose="020B0604030504040204" pitchFamily="50" charset="-128"/>
                          <a:ea typeface="Meiryo UI" panose="020B0604030504040204" pitchFamily="50" charset="-128"/>
                        </a:rPr>
                        <a:t>単組）</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dirty="0">
                          <a:solidFill>
                            <a:schemeClr val="tx1"/>
                          </a:solidFill>
                          <a:latin typeface="Meiryo UI" panose="020B0604030504040204" pitchFamily="50" charset="-128"/>
                          <a:ea typeface="Meiryo UI" panose="020B0604030504040204" pitchFamily="50" charset="-128"/>
                        </a:rPr>
                        <a:t>　②　　　　</a:t>
                      </a:r>
                      <a:r>
                        <a:rPr kumimoji="1" lang="ja-JP" altLang="en-US" sz="1150" dirty="0" smtClean="0">
                          <a:solidFill>
                            <a:schemeClr val="tx1"/>
                          </a:solidFill>
                          <a:latin typeface="Meiryo UI" panose="020B0604030504040204" pitchFamily="50" charset="-128"/>
                          <a:ea typeface="Meiryo UI" panose="020B0604030504040204" pitchFamily="50" charset="-128"/>
                        </a:rPr>
                        <a:t>１商店街 （１単組</a:t>
                      </a:r>
                      <a:r>
                        <a:rPr kumimoji="1" lang="ja-JP" altLang="en-US" sz="1150" dirty="0">
                          <a:solidFill>
                            <a:schemeClr val="tx1"/>
                          </a:solidFill>
                          <a:latin typeface="Meiryo UI" panose="020B0604030504040204" pitchFamily="50" charset="-128"/>
                          <a:ea typeface="Meiryo UI" panose="020B0604030504040204" pitchFamily="50" charset="-128"/>
                        </a:rPr>
                        <a:t>）</a:t>
                      </a:r>
                    </a:p>
                  </a:txBody>
                  <a:tcPr marL="118169" marR="118169" marT="59084" marB="59084"/>
                </a:tc>
                <a:extLst>
                  <a:ext uri="{0D108BD9-81ED-4DB2-BD59-A6C34878D82A}">
                    <a16:rowId xmlns:a16="http://schemas.microsoft.com/office/drawing/2014/main" val="958563251"/>
                  </a:ext>
                </a:extLst>
              </a:tr>
              <a:tr h="1024352">
                <a:tc>
                  <a:txBody>
                    <a:bodyPr/>
                    <a:lstStyle/>
                    <a:p>
                      <a:pPr marL="0" indent="0">
                        <a:buNone/>
                      </a:pPr>
                      <a:r>
                        <a:rPr kumimoji="1" lang="ja-JP" altLang="en-US" sz="1150" dirty="0">
                          <a:solidFill>
                            <a:schemeClr val="tx1"/>
                          </a:solidFill>
                          <a:latin typeface="Meiryo UI" panose="020B0604030504040204" pitchFamily="50" charset="-128"/>
                          <a:ea typeface="Meiryo UI" panose="020B0604030504040204" pitchFamily="50" charset="-128"/>
                        </a:rPr>
                        <a:t>４　情報発信（特設ウェブサイト等）</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150" dirty="0">
                          <a:solidFill>
                            <a:schemeClr val="tx1"/>
                          </a:solidFill>
                          <a:latin typeface="Meiryo UI" panose="020B0604030504040204" pitchFamily="50" charset="-128"/>
                          <a:ea typeface="Meiryo UI" panose="020B0604030504040204" pitchFamily="50" charset="-128"/>
                        </a:rPr>
                        <a:t>　　　①ニュースリリース・商店街レポートのサイト掲載</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150" dirty="0">
                          <a:solidFill>
                            <a:schemeClr val="tx1"/>
                          </a:solidFill>
                          <a:latin typeface="Meiryo UI" panose="020B0604030504040204" pitchFamily="50" charset="-128"/>
                          <a:ea typeface="Meiryo UI" panose="020B0604030504040204" pitchFamily="50" charset="-128"/>
                        </a:rPr>
                        <a:t>　　　②広報記事作成・動画作成</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５　商店街選定・事業管理委員会の</a:t>
                      </a:r>
                      <a:r>
                        <a:rPr kumimoji="1" lang="ja-JP" altLang="en-US" sz="1150" dirty="0" smtClean="0">
                          <a:solidFill>
                            <a:schemeClr val="tx1"/>
                          </a:solidFill>
                          <a:latin typeface="Meiryo UI" panose="020B0604030504040204" pitchFamily="50" charset="-128"/>
                          <a:ea typeface="Meiryo UI" panose="020B0604030504040204" pitchFamily="50" charset="-128"/>
                        </a:rPr>
                        <a:t>開催</a:t>
                      </a:r>
                      <a:endParaRPr kumimoji="1" lang="en-US" altLang="ja-JP" sz="1150" dirty="0" smtClean="0">
                        <a:solidFill>
                          <a:schemeClr val="tx1"/>
                        </a:solidFill>
                        <a:latin typeface="Meiryo UI" panose="020B0604030504040204" pitchFamily="50" charset="-128"/>
                        <a:ea typeface="Meiryo UI" panose="020B0604030504040204" pitchFamily="50" charset="-128"/>
                      </a:endParaRPr>
                    </a:p>
                    <a:p>
                      <a:r>
                        <a:rPr kumimoji="1" lang="ja-JP" altLang="en-US" sz="1150" dirty="0" smtClean="0">
                          <a:solidFill>
                            <a:schemeClr val="tx1"/>
                          </a:solidFill>
                          <a:latin typeface="Meiryo UI" panose="020B0604030504040204" pitchFamily="50" charset="-128"/>
                          <a:ea typeface="Meiryo UI" panose="020B0604030504040204" pitchFamily="50" charset="-128"/>
                        </a:rPr>
                        <a:t>６　啓発素材使用承認（モデル以外への横展開）</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smtClean="0">
                          <a:solidFill>
                            <a:schemeClr val="tx1"/>
                          </a:solidFill>
                          <a:latin typeface="Meiryo UI" panose="020B0604030504040204" pitchFamily="50" charset="-128"/>
                          <a:ea typeface="Meiryo UI" panose="020B0604030504040204" pitchFamily="50" charset="-128"/>
                        </a:rPr>
                        <a:t>７</a:t>
                      </a:r>
                      <a:r>
                        <a:rPr kumimoji="1" lang="ja-JP" altLang="en-US" sz="1150" dirty="0">
                          <a:solidFill>
                            <a:schemeClr val="tx1"/>
                          </a:solidFill>
                          <a:latin typeface="Meiryo UI" panose="020B0604030504040204" pitchFamily="50" charset="-128"/>
                          <a:ea typeface="Meiryo UI" panose="020B0604030504040204" pitchFamily="50" charset="-128"/>
                        </a:rPr>
                        <a:t>　商工会議所・民間企業等との連携</a:t>
                      </a:r>
                      <a:endParaRPr kumimoji="1" lang="en-US" altLang="ja-JP" sz="1150" dirty="0">
                        <a:solidFill>
                          <a:schemeClr val="tx1"/>
                        </a:solidFill>
                        <a:latin typeface="Meiryo UI" panose="020B0604030504040204" pitchFamily="50" charset="-128"/>
                        <a:ea typeface="Meiryo UI" panose="020B0604030504040204" pitchFamily="50" charset="-128"/>
                      </a:endParaRPr>
                    </a:p>
                  </a:txBody>
                  <a:tcPr marL="118169" marR="118169" marT="59084" marB="59084"/>
                </a:tc>
                <a:tc>
                  <a:txBody>
                    <a:bodyPr/>
                    <a:lstStyle/>
                    <a:p>
                      <a:r>
                        <a:rPr kumimoji="1" lang="ja-JP" altLang="en-US" sz="1150" dirty="0">
                          <a:solidFill>
                            <a:schemeClr val="tx1"/>
                          </a:solidFill>
                          <a:latin typeface="Meiryo UI" panose="020B0604030504040204" pitchFamily="50" charset="-128"/>
                          <a:ea typeface="Meiryo UI" panose="020B0604030504040204" pitchFamily="50" charset="-128"/>
                        </a:rPr>
                        <a:t>４</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①</a:t>
                      </a:r>
                      <a:r>
                        <a:rPr kumimoji="1" lang="ja-JP" altLang="en-US" sz="1150" dirty="0" smtClean="0">
                          <a:solidFill>
                            <a:schemeClr val="tx1"/>
                          </a:solidFill>
                          <a:latin typeface="Meiryo UI" panose="020B0604030504040204" pitchFamily="50" charset="-128"/>
                          <a:ea typeface="Meiryo UI" panose="020B0604030504040204" pitchFamily="50" charset="-128"/>
                        </a:rPr>
                        <a:t>ニュース</a:t>
                      </a:r>
                      <a:r>
                        <a:rPr kumimoji="1" lang="en-US" altLang="ja-JP" sz="1150" dirty="0" smtClean="0">
                          <a:solidFill>
                            <a:schemeClr val="tx1"/>
                          </a:solidFill>
                          <a:latin typeface="Meiryo UI" panose="020B0604030504040204" pitchFamily="50" charset="-128"/>
                          <a:ea typeface="Meiryo UI" panose="020B0604030504040204" pitchFamily="50" charset="-128"/>
                        </a:rPr>
                        <a:t>22</a:t>
                      </a:r>
                      <a:r>
                        <a:rPr kumimoji="1" lang="ja-JP" altLang="en-US" sz="1150" dirty="0" smtClean="0">
                          <a:solidFill>
                            <a:schemeClr val="tx1"/>
                          </a:solidFill>
                          <a:latin typeface="Meiryo UI" panose="020B0604030504040204" pitchFamily="50" charset="-128"/>
                          <a:ea typeface="Meiryo UI" panose="020B0604030504040204" pitchFamily="50" charset="-128"/>
                        </a:rPr>
                        <a:t>件</a:t>
                      </a:r>
                      <a:r>
                        <a:rPr kumimoji="1" lang="ja-JP" altLang="en-US" sz="1150" dirty="0">
                          <a:solidFill>
                            <a:schemeClr val="tx1"/>
                          </a:solidFill>
                          <a:latin typeface="Meiryo UI" panose="020B0604030504040204" pitchFamily="50" charset="-128"/>
                          <a:ea typeface="Meiryo UI" panose="020B0604030504040204" pitchFamily="50" charset="-128"/>
                        </a:rPr>
                        <a:t>・レポート</a:t>
                      </a:r>
                      <a:r>
                        <a:rPr kumimoji="1" lang="en-US" altLang="ja-JP" sz="1150" dirty="0">
                          <a:solidFill>
                            <a:schemeClr val="tx1"/>
                          </a:solidFill>
                          <a:latin typeface="Meiryo UI" panose="020B0604030504040204" pitchFamily="50" charset="-128"/>
                          <a:ea typeface="Meiryo UI" panose="020B0604030504040204" pitchFamily="50" charset="-128"/>
                        </a:rPr>
                        <a:t>65</a:t>
                      </a:r>
                      <a:r>
                        <a:rPr kumimoji="1" lang="ja-JP" altLang="en-US" sz="1150" dirty="0">
                          <a:solidFill>
                            <a:schemeClr val="tx1"/>
                          </a:solidFill>
                          <a:latin typeface="Meiryo UI" panose="020B0604030504040204" pitchFamily="50" charset="-128"/>
                          <a:ea typeface="Meiryo UI" panose="020B0604030504040204" pitchFamily="50" charset="-128"/>
                        </a:rPr>
                        <a:t>件</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　②記事２件・動画１種類</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a:solidFill>
                            <a:schemeClr val="tx1"/>
                          </a:solidFill>
                          <a:latin typeface="Meiryo UI" panose="020B0604030504040204" pitchFamily="50" charset="-128"/>
                          <a:ea typeface="Meiryo UI" panose="020B0604030504040204" pitchFamily="50" charset="-128"/>
                        </a:rPr>
                        <a:t>５　５回</a:t>
                      </a:r>
                      <a:r>
                        <a:rPr kumimoji="1" lang="ja-JP" altLang="en-US" sz="1150" dirty="0" smtClean="0">
                          <a:solidFill>
                            <a:schemeClr val="tx1"/>
                          </a:solidFill>
                          <a:latin typeface="Meiryo UI" panose="020B0604030504040204" pitchFamily="50" charset="-128"/>
                          <a:ea typeface="Meiryo UI" panose="020B0604030504040204" pitchFamily="50" charset="-128"/>
                        </a:rPr>
                        <a:t>開催</a:t>
                      </a:r>
                      <a:endParaRPr kumimoji="1" lang="en-US" altLang="ja-JP" sz="1150" dirty="0" smtClean="0">
                        <a:solidFill>
                          <a:schemeClr val="tx1"/>
                        </a:solidFill>
                        <a:latin typeface="Meiryo UI" panose="020B0604030504040204" pitchFamily="50" charset="-128"/>
                        <a:ea typeface="Meiryo UI" panose="020B0604030504040204" pitchFamily="50" charset="-128"/>
                      </a:endParaRPr>
                    </a:p>
                    <a:p>
                      <a:r>
                        <a:rPr kumimoji="1" lang="ja-JP" altLang="en-US" sz="1150" dirty="0" smtClean="0">
                          <a:solidFill>
                            <a:schemeClr val="tx1"/>
                          </a:solidFill>
                          <a:latin typeface="Meiryo UI" panose="020B0604030504040204" pitchFamily="50" charset="-128"/>
                          <a:ea typeface="Meiryo UI" panose="020B0604030504040204" pitchFamily="50" charset="-128"/>
                        </a:rPr>
                        <a:t>６　２商店街（合計</a:t>
                      </a:r>
                      <a:r>
                        <a:rPr kumimoji="1" lang="en-US" altLang="ja-JP" sz="1150" dirty="0" smtClean="0">
                          <a:solidFill>
                            <a:schemeClr val="tx1"/>
                          </a:solidFill>
                          <a:latin typeface="Meiryo UI" panose="020B0604030504040204" pitchFamily="50" charset="-128"/>
                          <a:ea typeface="Meiryo UI" panose="020B0604030504040204" pitchFamily="50" charset="-128"/>
                        </a:rPr>
                        <a:t>13</a:t>
                      </a:r>
                      <a:r>
                        <a:rPr kumimoji="1" lang="ja-JP" altLang="en-US" sz="1150" dirty="0" smtClean="0">
                          <a:solidFill>
                            <a:schemeClr val="tx1"/>
                          </a:solidFill>
                          <a:latin typeface="Meiryo UI" panose="020B0604030504040204" pitchFamily="50" charset="-128"/>
                          <a:ea typeface="Meiryo UI" panose="020B0604030504040204" pitchFamily="50" charset="-128"/>
                        </a:rPr>
                        <a:t>商店街）</a:t>
                      </a:r>
                      <a:endParaRPr kumimoji="1" lang="en-US" altLang="ja-JP" sz="1150" dirty="0">
                        <a:solidFill>
                          <a:schemeClr val="tx1"/>
                        </a:solidFill>
                        <a:latin typeface="Meiryo UI" panose="020B0604030504040204" pitchFamily="50" charset="-128"/>
                        <a:ea typeface="Meiryo UI" panose="020B0604030504040204" pitchFamily="50" charset="-128"/>
                      </a:endParaRPr>
                    </a:p>
                    <a:p>
                      <a:r>
                        <a:rPr kumimoji="1" lang="ja-JP" altLang="en-US" sz="1150" dirty="0" smtClean="0">
                          <a:solidFill>
                            <a:schemeClr val="tx1"/>
                          </a:solidFill>
                          <a:latin typeface="Meiryo UI" panose="020B0604030504040204" pitchFamily="50" charset="-128"/>
                          <a:ea typeface="Meiryo UI" panose="020B0604030504040204" pitchFamily="50" charset="-128"/>
                        </a:rPr>
                        <a:t>７</a:t>
                      </a:r>
                      <a:r>
                        <a:rPr kumimoji="1" lang="ja-JP" altLang="en-US" sz="1150" dirty="0">
                          <a:solidFill>
                            <a:schemeClr val="tx1"/>
                          </a:solidFill>
                          <a:latin typeface="Meiryo UI" panose="020B0604030504040204" pitchFamily="50" charset="-128"/>
                          <a:ea typeface="Meiryo UI" panose="020B0604030504040204" pitchFamily="50" charset="-128"/>
                        </a:rPr>
                        <a:t>　商工</a:t>
                      </a:r>
                      <a:r>
                        <a:rPr kumimoji="1" lang="ja-JP" altLang="en-US" sz="1150" dirty="0" smtClean="0">
                          <a:solidFill>
                            <a:schemeClr val="tx1"/>
                          </a:solidFill>
                          <a:latin typeface="Meiryo UI" panose="020B0604030504040204" pitchFamily="50" charset="-128"/>
                          <a:ea typeface="Meiryo UI" panose="020B0604030504040204" pitchFamily="50" charset="-128"/>
                        </a:rPr>
                        <a:t>会議所３件</a:t>
                      </a:r>
                      <a:r>
                        <a:rPr kumimoji="1" lang="ja-JP" altLang="en-US" sz="1150" dirty="0">
                          <a:solidFill>
                            <a:schemeClr val="tx1"/>
                          </a:solidFill>
                          <a:latin typeface="Meiryo UI" panose="020B0604030504040204" pitchFamily="50" charset="-128"/>
                          <a:ea typeface="Meiryo UI" panose="020B0604030504040204" pitchFamily="50" charset="-128"/>
                        </a:rPr>
                        <a:t>・</a:t>
                      </a:r>
                      <a:r>
                        <a:rPr kumimoji="1" lang="ja-JP" altLang="en-US" sz="1150" dirty="0" smtClean="0">
                          <a:solidFill>
                            <a:schemeClr val="tx1"/>
                          </a:solidFill>
                          <a:latin typeface="Meiryo UI" panose="020B0604030504040204" pitchFamily="50" charset="-128"/>
                          <a:ea typeface="Meiryo UI" panose="020B0604030504040204" pitchFamily="50" charset="-128"/>
                        </a:rPr>
                        <a:t>企業</a:t>
                      </a:r>
                      <a:r>
                        <a:rPr kumimoji="1" lang="ja-JP" altLang="en-US" sz="1150" dirty="0">
                          <a:solidFill>
                            <a:schemeClr val="tx1"/>
                          </a:solidFill>
                          <a:latin typeface="Meiryo UI" panose="020B0604030504040204" pitchFamily="50" charset="-128"/>
                          <a:ea typeface="Meiryo UI" panose="020B0604030504040204" pitchFamily="50" charset="-128"/>
                        </a:rPr>
                        <a:t>２</a:t>
                      </a:r>
                      <a:r>
                        <a:rPr kumimoji="1" lang="ja-JP" altLang="en-US" sz="1150" dirty="0" smtClean="0">
                          <a:solidFill>
                            <a:schemeClr val="tx1"/>
                          </a:solidFill>
                          <a:latin typeface="Meiryo UI" panose="020B0604030504040204" pitchFamily="50" charset="-128"/>
                          <a:ea typeface="Meiryo UI" panose="020B0604030504040204" pitchFamily="50" charset="-128"/>
                        </a:rPr>
                        <a:t>件</a:t>
                      </a:r>
                      <a:endParaRPr kumimoji="1" lang="ja-JP" altLang="en-US" sz="1150" dirty="0">
                        <a:solidFill>
                          <a:schemeClr val="tx1"/>
                        </a:solidFill>
                        <a:latin typeface="Meiryo UI" panose="020B0604030504040204" pitchFamily="50" charset="-128"/>
                        <a:ea typeface="Meiryo UI" panose="020B0604030504040204" pitchFamily="50" charset="-128"/>
                      </a:endParaRPr>
                    </a:p>
                  </a:txBody>
                  <a:tcPr marL="118169" marR="118169" marT="59084" marB="59084"/>
                </a:tc>
                <a:extLst>
                  <a:ext uri="{0D108BD9-81ED-4DB2-BD59-A6C34878D82A}">
                    <a16:rowId xmlns:a16="http://schemas.microsoft.com/office/drawing/2014/main" val="2073024816"/>
                  </a:ext>
                </a:extLst>
              </a:tr>
            </a:tbl>
          </a:graphicData>
        </a:graphic>
      </p:graphicFrame>
      <p:grpSp>
        <p:nvGrpSpPr>
          <p:cNvPr id="12" name="グループ化 11">
            <a:extLst>
              <a:ext uri="{FF2B5EF4-FFF2-40B4-BE49-F238E27FC236}">
                <a16:creationId xmlns:a16="http://schemas.microsoft.com/office/drawing/2014/main" id="{A77AA5F4-9919-40B9-9627-9CFEB01C9CED}"/>
              </a:ext>
            </a:extLst>
          </p:cNvPr>
          <p:cNvGrpSpPr/>
          <p:nvPr/>
        </p:nvGrpSpPr>
        <p:grpSpPr>
          <a:xfrm>
            <a:off x="258160" y="6830018"/>
            <a:ext cx="6363743" cy="929110"/>
            <a:chOff x="199766" y="4992758"/>
            <a:chExt cx="4924325" cy="718954"/>
          </a:xfrm>
        </p:grpSpPr>
        <p:sp>
          <p:nvSpPr>
            <p:cNvPr id="58" name="角丸四角形 57"/>
            <p:cNvSpPr/>
            <p:nvPr/>
          </p:nvSpPr>
          <p:spPr>
            <a:xfrm>
              <a:off x="232788" y="5088712"/>
              <a:ext cx="4815464" cy="623000"/>
            </a:xfrm>
            <a:prstGeom prst="roundRect">
              <a:avLst>
                <a:gd name="adj" fmla="val 13677"/>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551" dirty="0">
                <a:latin typeface="Meiryo UI" panose="020B0604030504040204" pitchFamily="50" charset="-128"/>
                <a:ea typeface="Meiryo UI" panose="020B0604030504040204" pitchFamily="50" charset="-128"/>
              </a:endParaRPr>
            </a:p>
          </p:txBody>
        </p:sp>
        <p:sp>
          <p:nvSpPr>
            <p:cNvPr id="175" name="正方形/長方形 174">
              <a:extLst>
                <a:ext uri="{FF2B5EF4-FFF2-40B4-BE49-F238E27FC236}">
                  <a16:creationId xmlns:a16="http://schemas.microsoft.com/office/drawing/2014/main" id="{5ABC3FE0-230B-4AEB-B367-89B553EE7827}"/>
                </a:ext>
              </a:extLst>
            </p:cNvPr>
            <p:cNvSpPr/>
            <p:nvPr/>
          </p:nvSpPr>
          <p:spPr>
            <a:xfrm>
              <a:off x="199766" y="4992758"/>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latin typeface="Meiryo UI" panose="020B0604030504040204" pitchFamily="50" charset="-128"/>
                  <a:ea typeface="Meiryo UI" panose="020B0604030504040204" pitchFamily="50" charset="-128"/>
                </a:rPr>
                <a:t>３．モデル商店街</a:t>
              </a:r>
            </a:p>
          </p:txBody>
        </p:sp>
        <p:sp>
          <p:nvSpPr>
            <p:cNvPr id="208" name="テキスト ボックス 207">
              <a:extLst>
                <a:ext uri="{FF2B5EF4-FFF2-40B4-BE49-F238E27FC236}">
                  <a16:creationId xmlns:a16="http://schemas.microsoft.com/office/drawing/2014/main" id="{D35FA8DC-5B17-423C-B3FA-0FC2F11D2136}"/>
                </a:ext>
              </a:extLst>
            </p:cNvPr>
            <p:cNvSpPr txBox="1"/>
            <p:nvPr/>
          </p:nvSpPr>
          <p:spPr>
            <a:xfrm>
              <a:off x="280016" y="5197394"/>
              <a:ext cx="4844075" cy="486890"/>
            </a:xfrm>
            <a:prstGeom prst="rect">
              <a:avLst/>
            </a:prstGeom>
            <a:noFill/>
          </p:spPr>
          <p:txBody>
            <a:bodyPr wrap="square" rIns="0" rtlCol="0">
              <a:spAutoFit/>
            </a:bodyPr>
            <a:lstStyle/>
            <a:p>
              <a:r>
                <a:rPr lang="ja-JP" altLang="en-US" sz="1163" dirty="0">
                  <a:latin typeface="Meiryo UI" panose="020B0604030504040204" pitchFamily="50" charset="-128"/>
                  <a:ea typeface="Meiryo UI" panose="020B0604030504040204" pitchFamily="50" charset="-128"/>
                </a:rPr>
                <a:t>組織的に感染症対策に取り組む意欲が高く、回復期に賑わい創出に取り組む意向がある商店街等</a:t>
              </a:r>
              <a:endParaRPr lang="en-US" altLang="ja-JP" sz="1163" dirty="0">
                <a:latin typeface="Meiryo UI" panose="020B0604030504040204" pitchFamily="50" charset="-128"/>
                <a:ea typeface="Meiryo UI" panose="020B0604030504040204" pitchFamily="50" charset="-128"/>
              </a:endParaRPr>
            </a:p>
            <a:p>
              <a:pPr marL="233874" indent="-233874"/>
              <a:r>
                <a:rPr lang="ja-JP" altLang="en-US" sz="1163" dirty="0">
                  <a:latin typeface="Meiryo UI" panose="020B0604030504040204" pitchFamily="50" charset="-128"/>
                  <a:ea typeface="Meiryo UI" panose="020B0604030504040204" pitchFamily="50" charset="-128"/>
                </a:rPr>
                <a:t>　①　雇用や府民の日常生活を守り大阪経済を支える商店街等</a:t>
              </a:r>
            </a:p>
            <a:p>
              <a:r>
                <a:rPr lang="ja-JP" altLang="en-US" sz="1163" dirty="0">
                  <a:latin typeface="Meiryo UI" panose="020B0604030504040204" pitchFamily="50" charset="-128"/>
                  <a:ea typeface="Meiryo UI" panose="020B0604030504040204" pitchFamily="50" charset="-128"/>
                </a:rPr>
                <a:t>　②　密集、風評被害、インバウンド減少など、特に影響を大きく受けている商店街等</a:t>
              </a:r>
            </a:p>
          </p:txBody>
        </p:sp>
        <p:sp>
          <p:nvSpPr>
            <p:cNvPr id="62" name="テキスト ボックス 61">
              <a:extLst>
                <a:ext uri="{FF2B5EF4-FFF2-40B4-BE49-F238E27FC236}">
                  <a16:creationId xmlns:a16="http://schemas.microsoft.com/office/drawing/2014/main" id="{A31BAEB7-6734-4832-8018-E1C0E70DBA57}"/>
                </a:ext>
              </a:extLst>
            </p:cNvPr>
            <p:cNvSpPr txBox="1"/>
            <p:nvPr/>
          </p:nvSpPr>
          <p:spPr>
            <a:xfrm>
              <a:off x="1897092" y="5075948"/>
              <a:ext cx="2862778" cy="179216"/>
            </a:xfrm>
            <a:prstGeom prst="rect">
              <a:avLst/>
            </a:prstGeom>
            <a:noFill/>
          </p:spPr>
          <p:txBody>
            <a:bodyPr wrap="square" rtlCol="0">
              <a:spAutoFit/>
            </a:bodyPr>
            <a:lstStyle/>
            <a:p>
              <a:r>
                <a:rPr kumimoji="1" lang="ja-JP" altLang="en-US" sz="905" dirty="0">
                  <a:latin typeface="Meiryo UI" panose="020B0604030504040204" pitchFamily="50" charset="-128"/>
                  <a:ea typeface="Meiryo UI" panose="020B0604030504040204" pitchFamily="50" charset="-128"/>
                </a:rPr>
                <a:t>（予定）</a:t>
              </a:r>
              <a:r>
                <a:rPr kumimoji="1" lang="en-US" altLang="ja-JP" sz="905" dirty="0">
                  <a:latin typeface="Meiryo UI" panose="020B0604030504040204" pitchFamily="50" charset="-128"/>
                  <a:ea typeface="Meiryo UI" panose="020B0604030504040204" pitchFamily="50" charset="-128"/>
                </a:rPr>
                <a:t>100</a:t>
              </a:r>
              <a:r>
                <a:rPr kumimoji="1" lang="ja-JP" altLang="en-US" sz="905" dirty="0">
                  <a:latin typeface="Meiryo UI" panose="020B0604030504040204" pitchFamily="50" charset="-128"/>
                  <a:ea typeface="Meiryo UI" panose="020B0604030504040204" pitchFamily="50" charset="-128"/>
                </a:rPr>
                <a:t>商店街　→　</a:t>
              </a:r>
              <a:r>
                <a:rPr kumimoji="1" lang="en-US" altLang="ja-JP" sz="905" dirty="0">
                  <a:latin typeface="Meiryo UI" panose="020B0604030504040204" pitchFamily="50" charset="-128"/>
                  <a:ea typeface="Meiryo UI" panose="020B0604030504040204" pitchFamily="50" charset="-128"/>
                </a:rPr>
                <a:t>107</a:t>
              </a:r>
              <a:r>
                <a:rPr kumimoji="1" lang="ja-JP" altLang="en-US" sz="905" dirty="0">
                  <a:latin typeface="Meiryo UI" panose="020B0604030504040204" pitchFamily="50" charset="-128"/>
                  <a:ea typeface="Meiryo UI" panose="020B0604030504040204" pitchFamily="50" charset="-128"/>
                </a:rPr>
                <a:t>商店街選定（</a:t>
              </a:r>
              <a:r>
                <a:rPr kumimoji="1" lang="en-US" altLang="ja-JP" sz="905" dirty="0">
                  <a:latin typeface="Meiryo UI" panose="020B0604030504040204" pitchFamily="50" charset="-128"/>
                  <a:ea typeface="Meiryo UI" panose="020B0604030504040204" pitchFamily="50" charset="-128"/>
                </a:rPr>
                <a:t>158</a:t>
              </a:r>
              <a:r>
                <a:rPr kumimoji="1" lang="ja-JP" altLang="en-US" sz="905" dirty="0">
                  <a:latin typeface="Meiryo UI" panose="020B0604030504040204" pitchFamily="50" charset="-128"/>
                  <a:ea typeface="Meiryo UI" panose="020B0604030504040204" pitchFamily="50" charset="-128"/>
                </a:rPr>
                <a:t>単組）</a:t>
              </a:r>
            </a:p>
          </p:txBody>
        </p:sp>
      </p:grpSp>
      <p:graphicFrame>
        <p:nvGraphicFramePr>
          <p:cNvPr id="64" name="表 11">
            <a:extLst>
              <a:ext uri="{FF2B5EF4-FFF2-40B4-BE49-F238E27FC236}">
                <a16:creationId xmlns:a16="http://schemas.microsoft.com/office/drawing/2014/main" id="{5474395A-2686-4D3E-9501-71AD29FDF74F}"/>
              </a:ext>
            </a:extLst>
          </p:cNvPr>
          <p:cNvGraphicFramePr>
            <a:graphicFrameLocks noGrp="1"/>
          </p:cNvGraphicFramePr>
          <p:nvPr>
            <p:extLst>
              <p:ext uri="{D42A27DB-BD31-4B8C-83A1-F6EECF244321}">
                <p14:modId xmlns:p14="http://schemas.microsoft.com/office/powerpoint/2010/main" val="3025902656"/>
              </p:ext>
            </p:extLst>
          </p:nvPr>
        </p:nvGraphicFramePr>
        <p:xfrm>
          <a:off x="6824317" y="7040478"/>
          <a:ext cx="5742567" cy="967856"/>
        </p:xfrm>
        <a:graphic>
          <a:graphicData uri="http://schemas.openxmlformats.org/drawingml/2006/table">
            <a:tbl>
              <a:tblPr>
                <a:tableStyleId>{5DA37D80-6434-44D0-A028-1B22A696006F}</a:tableStyleId>
              </a:tblPr>
              <a:tblGrid>
                <a:gridCol w="2658715">
                  <a:extLst>
                    <a:ext uri="{9D8B030D-6E8A-4147-A177-3AD203B41FA5}">
                      <a16:colId xmlns:a16="http://schemas.microsoft.com/office/drawing/2014/main" val="4196487380"/>
                    </a:ext>
                  </a:extLst>
                </a:gridCol>
                <a:gridCol w="3083852">
                  <a:extLst>
                    <a:ext uri="{9D8B030D-6E8A-4147-A177-3AD203B41FA5}">
                      <a16:colId xmlns:a16="http://schemas.microsoft.com/office/drawing/2014/main" val="2181614860"/>
                    </a:ext>
                  </a:extLst>
                </a:gridCol>
              </a:tblGrid>
              <a:tr h="472674">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（成果目標）</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100</a:t>
                      </a:r>
                      <a:r>
                        <a:rPr kumimoji="1" lang="ja-JP" altLang="en-US" sz="1200" b="0" dirty="0">
                          <a:solidFill>
                            <a:schemeClr val="tx1"/>
                          </a:solidFill>
                          <a:latin typeface="Meiryo UI" panose="020B0604030504040204" pitchFamily="50" charset="-128"/>
                          <a:ea typeface="Meiryo UI" panose="020B0604030504040204" pitchFamily="50" charset="-128"/>
                        </a:rPr>
                        <a:t>商店街等組織</a:t>
                      </a:r>
                      <a:r>
                        <a:rPr kumimoji="1" lang="ja-JP" altLang="en-US" sz="1200" b="0" dirty="0" smtClean="0">
                          <a:solidFill>
                            <a:schemeClr val="tx1"/>
                          </a:solidFill>
                          <a:latin typeface="Meiryo UI" panose="020B0604030504040204" pitchFamily="50" charset="-128"/>
                          <a:ea typeface="Meiryo UI" panose="020B0604030504040204" pitchFamily="50" charset="-128"/>
                        </a:rPr>
                        <a:t>で需要喚起等実施</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18169" marR="118169" marT="59084" marB="59084"/>
                </a:tc>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107</a:t>
                      </a:r>
                      <a:r>
                        <a:rPr kumimoji="1" lang="ja-JP" altLang="en-US" sz="1200" b="0" dirty="0">
                          <a:solidFill>
                            <a:schemeClr val="tx1"/>
                          </a:solidFill>
                          <a:latin typeface="Meiryo UI" panose="020B0604030504040204" pitchFamily="50" charset="-128"/>
                          <a:ea typeface="Meiryo UI" panose="020B0604030504040204" pitchFamily="50" charset="-128"/>
                        </a:rPr>
                        <a:t>モデル商店街（</a:t>
                      </a:r>
                      <a:r>
                        <a:rPr kumimoji="1" lang="en-US" altLang="ja-JP" sz="1200" b="0" dirty="0">
                          <a:solidFill>
                            <a:schemeClr val="tx1"/>
                          </a:solidFill>
                          <a:latin typeface="Meiryo UI" panose="020B0604030504040204" pitchFamily="50" charset="-128"/>
                          <a:ea typeface="Meiryo UI" panose="020B0604030504040204" pitchFamily="50" charset="-128"/>
                        </a:rPr>
                        <a:t>158</a:t>
                      </a:r>
                      <a:r>
                        <a:rPr kumimoji="1" lang="ja-JP" altLang="en-US" sz="1200" b="0" dirty="0">
                          <a:solidFill>
                            <a:schemeClr val="tx1"/>
                          </a:solidFill>
                          <a:latin typeface="Meiryo UI" panose="020B0604030504040204" pitchFamily="50" charset="-128"/>
                          <a:ea typeface="Meiryo UI" panose="020B0604030504040204" pitchFamily="50" charset="-128"/>
                        </a:rPr>
                        <a:t>単組）で事業</a:t>
                      </a:r>
                      <a:r>
                        <a:rPr kumimoji="1" lang="ja-JP" altLang="en-US" sz="1200" b="0" dirty="0" smtClean="0">
                          <a:solidFill>
                            <a:schemeClr val="tx1"/>
                          </a:solidFill>
                          <a:latin typeface="Meiryo UI" panose="020B0604030504040204" pitchFamily="50" charset="-128"/>
                          <a:ea typeface="Meiryo UI" panose="020B0604030504040204" pitchFamily="50" charset="-128"/>
                        </a:rPr>
                        <a:t>実施</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 (99</a:t>
                      </a:r>
                      <a:r>
                        <a:rPr kumimoji="1" lang="ja-JP" altLang="en-US" sz="1200" b="0" dirty="0" smtClean="0">
                          <a:solidFill>
                            <a:schemeClr val="tx1"/>
                          </a:solidFill>
                          <a:latin typeface="Meiryo UI" panose="020B0604030504040204" pitchFamily="50" charset="-128"/>
                          <a:ea typeface="Meiryo UI" panose="020B0604030504040204" pitchFamily="50" charset="-128"/>
                        </a:rPr>
                        <a:t>商店街（</a:t>
                      </a:r>
                      <a:r>
                        <a:rPr kumimoji="1" lang="en-US" altLang="ja-JP" sz="1200" b="0" dirty="0" smtClean="0">
                          <a:solidFill>
                            <a:schemeClr val="tx1"/>
                          </a:solidFill>
                          <a:latin typeface="Meiryo UI" panose="020B0604030504040204" pitchFamily="50" charset="-128"/>
                          <a:ea typeface="Meiryo UI" panose="020B0604030504040204" pitchFamily="50" charset="-128"/>
                        </a:rPr>
                        <a:t>138</a:t>
                      </a:r>
                      <a:r>
                        <a:rPr kumimoji="1" lang="ja-JP" altLang="en-US" sz="1200" b="0" dirty="0" smtClean="0">
                          <a:solidFill>
                            <a:schemeClr val="tx1"/>
                          </a:solidFill>
                          <a:latin typeface="Meiryo UI" panose="020B0604030504040204" pitchFamily="50" charset="-128"/>
                          <a:ea typeface="Meiryo UI" panose="020B0604030504040204" pitchFamily="50" charset="-128"/>
                        </a:rPr>
                        <a:t>単組）が国事業に申請</a:t>
                      </a: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958563251"/>
                  </a:ext>
                </a:extLst>
              </a:tr>
              <a:tr h="472674">
                <a:tc>
                  <a:txBody>
                    <a:bodyPr/>
                    <a:lstStyle/>
                    <a:p>
                      <a:pPr marL="0" indent="0">
                        <a:buNone/>
                      </a:pPr>
                      <a:r>
                        <a:rPr kumimoji="1" lang="ja-JP" altLang="en-US" sz="1200" b="0" dirty="0">
                          <a:solidFill>
                            <a:schemeClr val="tx1"/>
                          </a:solidFill>
                          <a:latin typeface="Meiryo UI" panose="020B0604030504040204" pitchFamily="50" charset="-128"/>
                          <a:ea typeface="Meiryo UI" panose="020B0604030504040204" pitchFamily="50" charset="-128"/>
                        </a:rPr>
                        <a:t>（効果検証）</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200" b="0" dirty="0" smtClean="0">
                          <a:solidFill>
                            <a:schemeClr val="tx1"/>
                          </a:solidFill>
                          <a:latin typeface="Meiryo UI" panose="020B0604030504040204" pitchFamily="50" charset="-128"/>
                          <a:ea typeface="Meiryo UI" panose="020B0604030504040204" pitchFamily="50" charset="-128"/>
                        </a:rPr>
                        <a:t>商店街・来街者アンケート</a:t>
                      </a:r>
                      <a:r>
                        <a:rPr kumimoji="1" lang="ja-JP" altLang="en-US" sz="1200" b="0" dirty="0">
                          <a:solidFill>
                            <a:schemeClr val="tx1"/>
                          </a:solidFill>
                          <a:latin typeface="Meiryo UI" panose="020B0604030504040204" pitchFamily="50" charset="-128"/>
                          <a:ea typeface="Meiryo UI" panose="020B0604030504040204" pitchFamily="50" charset="-128"/>
                        </a:rPr>
                        <a:t>調査実施</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18169" marR="118169" marT="59084" marB="59084"/>
                </a:tc>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需要喚起の組織的な取組みがなされており、持続的な活性化への基礎作りに繋がった</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18169" marR="118169" marT="59084" marB="59084" anchor="ctr"/>
                </a:tc>
                <a:extLst>
                  <a:ext uri="{0D108BD9-81ED-4DB2-BD59-A6C34878D82A}">
                    <a16:rowId xmlns:a16="http://schemas.microsoft.com/office/drawing/2014/main" val="2073024816"/>
                  </a:ext>
                </a:extLst>
              </a:tr>
            </a:tbl>
          </a:graphicData>
        </a:graphic>
      </p:graphicFrame>
      <p:graphicFrame>
        <p:nvGraphicFramePr>
          <p:cNvPr id="65" name="表 4">
            <a:extLst>
              <a:ext uri="{FF2B5EF4-FFF2-40B4-BE49-F238E27FC236}">
                <a16:creationId xmlns:a16="http://schemas.microsoft.com/office/drawing/2014/main" id="{10177526-F820-4737-9D94-72A2134C357F}"/>
              </a:ext>
            </a:extLst>
          </p:cNvPr>
          <p:cNvGraphicFramePr>
            <a:graphicFrameLocks noGrp="1"/>
          </p:cNvGraphicFramePr>
          <p:nvPr>
            <p:extLst>
              <p:ext uri="{D42A27DB-BD31-4B8C-83A1-F6EECF244321}">
                <p14:modId xmlns:p14="http://schemas.microsoft.com/office/powerpoint/2010/main" val="592942532"/>
              </p:ext>
            </p:extLst>
          </p:nvPr>
        </p:nvGraphicFramePr>
        <p:xfrm>
          <a:off x="303648" y="8081094"/>
          <a:ext cx="12253084" cy="1099380"/>
        </p:xfrm>
        <a:graphic>
          <a:graphicData uri="http://schemas.openxmlformats.org/drawingml/2006/table">
            <a:tbl>
              <a:tblPr firstRow="1">
                <a:tableStyleId>{5DA37D80-6434-44D0-A028-1B22A696006F}</a:tableStyleId>
              </a:tblPr>
              <a:tblGrid>
                <a:gridCol w="3063271">
                  <a:extLst>
                    <a:ext uri="{9D8B030D-6E8A-4147-A177-3AD203B41FA5}">
                      <a16:colId xmlns:a16="http://schemas.microsoft.com/office/drawing/2014/main" val="2653438758"/>
                    </a:ext>
                  </a:extLst>
                </a:gridCol>
                <a:gridCol w="3063271">
                  <a:extLst>
                    <a:ext uri="{9D8B030D-6E8A-4147-A177-3AD203B41FA5}">
                      <a16:colId xmlns:a16="http://schemas.microsoft.com/office/drawing/2014/main" val="2294186681"/>
                    </a:ext>
                  </a:extLst>
                </a:gridCol>
                <a:gridCol w="3063271">
                  <a:extLst>
                    <a:ext uri="{9D8B030D-6E8A-4147-A177-3AD203B41FA5}">
                      <a16:colId xmlns:a16="http://schemas.microsoft.com/office/drawing/2014/main" val="3626407731"/>
                    </a:ext>
                  </a:extLst>
                </a:gridCol>
                <a:gridCol w="3063271">
                  <a:extLst>
                    <a:ext uri="{9D8B030D-6E8A-4147-A177-3AD203B41FA5}">
                      <a16:colId xmlns:a16="http://schemas.microsoft.com/office/drawing/2014/main" val="2917581717"/>
                    </a:ext>
                  </a:extLst>
                </a:gridCol>
              </a:tblGrid>
              <a:tr h="230984">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２．５～７月</a:t>
                      </a:r>
                    </a:p>
                  </a:txBody>
                  <a:tcPr marL="0" marR="0" marT="0" marB="0" anchor="ctr">
                    <a:solidFill>
                      <a:schemeClr val="accent2">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８～９月</a:t>
                      </a:r>
                    </a:p>
                  </a:txBody>
                  <a:tcPr marL="0" marR="0" marT="0" marB="0" anchor="ctr">
                    <a:solidFill>
                      <a:schemeClr val="accent2">
                        <a:lumMod val="20000"/>
                        <a:lumOff val="80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月</a:t>
                      </a:r>
                    </a:p>
                  </a:txBody>
                  <a:tcPr marL="0" marR="0" marT="0" marB="0" anchor="ctr">
                    <a:solidFill>
                      <a:schemeClr val="accent2">
                        <a:lumMod val="20000"/>
                        <a:lumOff val="80000"/>
                      </a:schemeClr>
                    </a:solidFill>
                  </a:tcPr>
                </a:tc>
                <a:tc>
                  <a:txBody>
                    <a:bodyPr/>
                    <a:lstStyle/>
                    <a:p>
                      <a:pPr algn="ctr"/>
                      <a:r>
                        <a:rPr kumimoji="1" lang="en-US" altLang="ja-JP" sz="1200" dirty="0" err="1">
                          <a:solidFill>
                            <a:schemeClr val="tx1"/>
                          </a:solidFill>
                          <a:latin typeface="Meiryo UI" panose="020B0604030504040204" pitchFamily="50" charset="-128"/>
                          <a:ea typeface="Meiryo UI" panose="020B0604030504040204" pitchFamily="50" charset="-128"/>
                        </a:rPr>
                        <a:t>R3</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１～３月</a:t>
                      </a:r>
                    </a:p>
                  </a:txBody>
                  <a:tcPr marL="0" marR="0" marT="0" marB="0" anchor="ctr">
                    <a:solidFill>
                      <a:schemeClr val="accent2">
                        <a:lumMod val="20000"/>
                        <a:lumOff val="80000"/>
                      </a:schemeClr>
                    </a:solidFill>
                  </a:tcPr>
                </a:tc>
                <a:extLst>
                  <a:ext uri="{0D108BD9-81ED-4DB2-BD59-A6C34878D82A}">
                    <a16:rowId xmlns:a16="http://schemas.microsoft.com/office/drawing/2014/main" val="3880732363"/>
                  </a:ext>
                </a:extLst>
              </a:tr>
              <a:tr h="868396">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0" marR="0" marT="59084" marB="59084"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0" marR="0" marT="59084" marB="59084" anchor="ctr"/>
                </a:tc>
                <a:tc>
                  <a:txBody>
                    <a:bodyPr/>
                    <a:lstStyle/>
                    <a:p>
                      <a:pPr algn="ctr"/>
                      <a:endParaRPr kumimoji="1" lang="ja-JP" altLang="en-US" sz="1200" u="dbl" baseline="0" dirty="0">
                        <a:solidFill>
                          <a:schemeClr val="tx1"/>
                        </a:solidFill>
                        <a:uFill>
                          <a:solidFill>
                            <a:schemeClr val="accent2"/>
                          </a:solidFill>
                        </a:uFill>
                        <a:latin typeface="Meiryo UI" panose="020B0604030504040204" pitchFamily="50" charset="-128"/>
                        <a:ea typeface="Meiryo UI" panose="020B0604030504040204" pitchFamily="50" charset="-128"/>
                      </a:endParaRPr>
                    </a:p>
                  </a:txBody>
                  <a:tcPr marL="0" marR="0" marT="59084" marB="59084"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0" marR="0" marT="59084" marB="59084" anchor="ctr"/>
                </a:tc>
                <a:extLst>
                  <a:ext uri="{0D108BD9-81ED-4DB2-BD59-A6C34878D82A}">
                    <a16:rowId xmlns:a16="http://schemas.microsoft.com/office/drawing/2014/main" val="3480429860"/>
                  </a:ext>
                </a:extLst>
              </a:tr>
            </a:tbl>
          </a:graphicData>
        </a:graphic>
      </p:graphicFrame>
      <p:sp>
        <p:nvSpPr>
          <p:cNvPr id="66" name="テキスト ボックス 65">
            <a:extLst>
              <a:ext uri="{FF2B5EF4-FFF2-40B4-BE49-F238E27FC236}">
                <a16:creationId xmlns:a16="http://schemas.microsoft.com/office/drawing/2014/main" id="{1E306075-4AA8-41AA-97C9-8B54C0C7F7D9}"/>
              </a:ext>
            </a:extLst>
          </p:cNvPr>
          <p:cNvSpPr txBox="1"/>
          <p:nvPr/>
        </p:nvSpPr>
        <p:spPr>
          <a:xfrm>
            <a:off x="730942" y="8731673"/>
            <a:ext cx="1957562"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イベント等実施マニュアル公表▲</a:t>
            </a:r>
            <a:endParaRPr lang="en-US" altLang="ja-JP" sz="1034" dirty="0">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40565CA2-E61A-4EED-BD4B-DE1F9D12BEB1}"/>
              </a:ext>
            </a:extLst>
          </p:cNvPr>
          <p:cNvSpPr txBox="1"/>
          <p:nvPr/>
        </p:nvSpPr>
        <p:spPr>
          <a:xfrm>
            <a:off x="1350757" y="8947606"/>
            <a:ext cx="1916123"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▲特設ウェブサイトオープン</a:t>
            </a:r>
            <a:endParaRPr lang="en-US" altLang="ja-JP" sz="1034" dirty="0">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C641AA78-5699-43F5-8665-62E4BE8F7245}"/>
              </a:ext>
            </a:extLst>
          </p:cNvPr>
          <p:cNvSpPr txBox="1"/>
          <p:nvPr/>
        </p:nvSpPr>
        <p:spPr>
          <a:xfrm>
            <a:off x="553950" y="8343913"/>
            <a:ext cx="1341069"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▲委員会（１回）</a:t>
            </a:r>
            <a:endParaRPr lang="en-US" altLang="ja-JP" sz="1034" dirty="0">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74B302E2-BAEE-4712-B7A8-2D05874AFBC6}"/>
              </a:ext>
            </a:extLst>
          </p:cNvPr>
          <p:cNvSpPr txBox="1"/>
          <p:nvPr/>
        </p:nvSpPr>
        <p:spPr>
          <a:xfrm>
            <a:off x="556320" y="8521677"/>
            <a:ext cx="1843618"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▲モデル商店街募集・選定</a:t>
            </a:r>
            <a:endParaRPr lang="en-US" altLang="ja-JP" sz="1034" dirty="0">
              <a:latin typeface="Meiryo UI" panose="020B0604030504040204" pitchFamily="50" charset="-128"/>
              <a:ea typeface="Meiryo UI" panose="020B0604030504040204" pitchFamily="50" charset="-128"/>
            </a:endParaRPr>
          </a:p>
        </p:txBody>
      </p:sp>
      <p:sp>
        <p:nvSpPr>
          <p:cNvPr id="85" name="テキスト ボックス 84">
            <a:extLst>
              <a:ext uri="{FF2B5EF4-FFF2-40B4-BE49-F238E27FC236}">
                <a16:creationId xmlns:a16="http://schemas.microsoft.com/office/drawing/2014/main" id="{642B6B41-AE0A-46D2-B018-99082ECF1D48}"/>
              </a:ext>
            </a:extLst>
          </p:cNvPr>
          <p:cNvSpPr txBox="1"/>
          <p:nvPr/>
        </p:nvSpPr>
        <p:spPr>
          <a:xfrm>
            <a:off x="2688505" y="8526771"/>
            <a:ext cx="2552278"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▲モデル商店街巡回</a:t>
            </a:r>
            <a:r>
              <a:rPr lang="ja-JP" altLang="en-US" sz="775" dirty="0">
                <a:latin typeface="Meiryo UI" panose="020B0604030504040204" pitchFamily="50" charset="-128"/>
                <a:ea typeface="Meiryo UI" panose="020B0604030504040204" pitchFamily="50" charset="-128"/>
              </a:rPr>
              <a:t>（需要喚起の予定確認等）</a:t>
            </a:r>
            <a:endParaRPr lang="en-US" altLang="ja-JP" sz="1034" dirty="0">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FC88D0E5-3513-47FA-9F76-B3073C726595}"/>
              </a:ext>
            </a:extLst>
          </p:cNvPr>
          <p:cNvSpPr txBox="1"/>
          <p:nvPr/>
        </p:nvSpPr>
        <p:spPr>
          <a:xfrm>
            <a:off x="8187555" y="8918747"/>
            <a:ext cx="1916123"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▲民間企業との連携告知</a:t>
            </a:r>
            <a:endParaRPr lang="en-US" altLang="ja-JP" sz="1034" dirty="0">
              <a:latin typeface="Meiryo UI" panose="020B0604030504040204" pitchFamily="50" charset="-128"/>
              <a:ea typeface="Meiryo UI" panose="020B0604030504040204" pitchFamily="50" charset="-128"/>
            </a:endParaRPr>
          </a:p>
        </p:txBody>
      </p:sp>
      <p:sp>
        <p:nvSpPr>
          <p:cNvPr id="91" name="テキスト ボックス 90">
            <a:extLst>
              <a:ext uri="{FF2B5EF4-FFF2-40B4-BE49-F238E27FC236}">
                <a16:creationId xmlns:a16="http://schemas.microsoft.com/office/drawing/2014/main" id="{FA74E4EC-5D3B-473A-997D-5A4C1E894FCA}"/>
              </a:ext>
            </a:extLst>
          </p:cNvPr>
          <p:cNvSpPr txBox="1"/>
          <p:nvPr/>
        </p:nvSpPr>
        <p:spPr>
          <a:xfrm>
            <a:off x="10882271" y="8343060"/>
            <a:ext cx="1341069" cy="180178"/>
          </a:xfrm>
          <a:prstGeom prst="rect">
            <a:avLst/>
          </a:prstGeom>
          <a:noFill/>
        </p:spPr>
        <p:txBody>
          <a:bodyPr wrap="square" tIns="0" bIns="0" rtlCol="0">
            <a:spAutoFit/>
          </a:bodyPr>
          <a:lstStyle/>
          <a:p>
            <a:pPr algn="r">
              <a:lnSpc>
                <a:spcPts val="1569"/>
              </a:lnSpc>
            </a:pPr>
            <a:r>
              <a:rPr lang="ja-JP" altLang="en-US" sz="1034" dirty="0">
                <a:latin typeface="Meiryo UI" panose="020B0604030504040204" pitchFamily="50" charset="-128"/>
                <a:ea typeface="Meiryo UI" panose="020B0604030504040204" pitchFamily="50" charset="-128"/>
              </a:rPr>
              <a:t>委員会（５回）▲</a:t>
            </a:r>
            <a:endParaRPr lang="en-US" altLang="ja-JP" sz="1034"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3820B0F8-1B24-4EA1-908B-43C9DAD4D65D}"/>
              </a:ext>
            </a:extLst>
          </p:cNvPr>
          <p:cNvSpPr txBox="1"/>
          <p:nvPr/>
        </p:nvSpPr>
        <p:spPr>
          <a:xfrm>
            <a:off x="10200291" y="8947374"/>
            <a:ext cx="1675720"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▲広報記事（２回）</a:t>
            </a:r>
            <a:endParaRPr lang="en-US" altLang="ja-JP" sz="1034" dirty="0">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FCE42F73-BA7F-48DC-8D61-D69F5865097D}"/>
              </a:ext>
            </a:extLst>
          </p:cNvPr>
          <p:cNvSpPr txBox="1"/>
          <p:nvPr/>
        </p:nvSpPr>
        <p:spPr>
          <a:xfrm>
            <a:off x="10745413" y="8971354"/>
            <a:ext cx="1895938" cy="176908"/>
          </a:xfrm>
          <a:prstGeom prst="rect">
            <a:avLst/>
          </a:prstGeom>
          <a:noFill/>
        </p:spPr>
        <p:txBody>
          <a:bodyPr wrap="square" tIns="0" bIns="0" rtlCol="0">
            <a:spAutoFit/>
          </a:bodyPr>
          <a:lstStyle/>
          <a:p>
            <a:pPr algn="r">
              <a:lnSpc>
                <a:spcPts val="1569"/>
              </a:lnSpc>
            </a:pPr>
            <a:r>
              <a:rPr lang="ja-JP" altLang="en-US" sz="905" dirty="0">
                <a:latin typeface="Meiryo UI" panose="020B0604030504040204" pitchFamily="50" charset="-128"/>
                <a:ea typeface="Meiryo UI" panose="020B0604030504040204" pitchFamily="50" charset="-128"/>
              </a:rPr>
              <a:t>（事業完了報告▲）</a:t>
            </a:r>
            <a:endParaRPr lang="en-US" altLang="ja-JP" sz="905" dirty="0">
              <a:latin typeface="Meiryo UI" panose="020B0604030504040204" pitchFamily="50" charset="-128"/>
              <a:ea typeface="Meiryo UI" panose="020B0604030504040204" pitchFamily="50" charset="-128"/>
            </a:endParaRPr>
          </a:p>
        </p:txBody>
      </p:sp>
      <p:sp>
        <p:nvSpPr>
          <p:cNvPr id="177" name="正方形/長方形 176">
            <a:extLst>
              <a:ext uri="{FF2B5EF4-FFF2-40B4-BE49-F238E27FC236}">
                <a16:creationId xmlns:a16="http://schemas.microsoft.com/office/drawing/2014/main" id="{2538B671-9A4A-4811-BCA9-653342539F38}"/>
              </a:ext>
            </a:extLst>
          </p:cNvPr>
          <p:cNvSpPr/>
          <p:nvPr/>
        </p:nvSpPr>
        <p:spPr>
          <a:xfrm>
            <a:off x="253742" y="7866055"/>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solidFill>
                  <a:schemeClr val="bg1"/>
                </a:solidFill>
                <a:latin typeface="Meiryo UI" panose="020B0604030504040204" pitchFamily="50" charset="-128"/>
                <a:ea typeface="Meiryo UI" panose="020B0604030504040204" pitchFamily="50" charset="-128"/>
              </a:rPr>
              <a:t>４．スケジュール</a:t>
            </a:r>
          </a:p>
        </p:txBody>
      </p:sp>
      <p:sp>
        <p:nvSpPr>
          <p:cNvPr id="176" name="正方形/長方形 175">
            <a:extLst>
              <a:ext uri="{FF2B5EF4-FFF2-40B4-BE49-F238E27FC236}">
                <a16:creationId xmlns:a16="http://schemas.microsoft.com/office/drawing/2014/main" id="{E9F7D60A-7F81-4A3C-AE04-F0CDC9B2F878}"/>
              </a:ext>
            </a:extLst>
          </p:cNvPr>
          <p:cNvSpPr/>
          <p:nvPr/>
        </p:nvSpPr>
        <p:spPr>
          <a:xfrm>
            <a:off x="6781997" y="3409159"/>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latin typeface="Meiryo UI" panose="020B0604030504040204" pitchFamily="50" charset="-128"/>
                <a:ea typeface="Meiryo UI" panose="020B0604030504040204" pitchFamily="50" charset="-128"/>
              </a:rPr>
              <a:t>５．実施内容</a:t>
            </a:r>
          </a:p>
        </p:txBody>
      </p:sp>
      <p:sp>
        <p:nvSpPr>
          <p:cNvPr id="90" name="テキスト ボックス 89">
            <a:extLst>
              <a:ext uri="{FF2B5EF4-FFF2-40B4-BE49-F238E27FC236}">
                <a16:creationId xmlns:a16="http://schemas.microsoft.com/office/drawing/2014/main" id="{1537D2F3-70EF-495D-B60F-3089FD3E258C}"/>
              </a:ext>
            </a:extLst>
          </p:cNvPr>
          <p:cNvSpPr txBox="1"/>
          <p:nvPr/>
        </p:nvSpPr>
        <p:spPr>
          <a:xfrm>
            <a:off x="3023596" y="8343913"/>
            <a:ext cx="1341069"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▲委員会（２回）</a:t>
            </a:r>
            <a:endParaRPr lang="en-US" altLang="ja-JP" sz="1034" dirty="0">
              <a:latin typeface="Meiryo UI" panose="020B0604030504040204" pitchFamily="50" charset="-128"/>
              <a:ea typeface="Meiryo UI" panose="020B0604030504040204" pitchFamily="50" charset="-128"/>
            </a:endParaRPr>
          </a:p>
        </p:txBody>
      </p:sp>
      <p:sp>
        <p:nvSpPr>
          <p:cNvPr id="98" name="テキスト ボックス 97">
            <a:extLst>
              <a:ext uri="{FF2B5EF4-FFF2-40B4-BE49-F238E27FC236}">
                <a16:creationId xmlns:a16="http://schemas.microsoft.com/office/drawing/2014/main" id="{F3F16C27-6EDA-4809-B065-F9E628F1DC55}"/>
              </a:ext>
            </a:extLst>
          </p:cNvPr>
          <p:cNvSpPr txBox="1"/>
          <p:nvPr/>
        </p:nvSpPr>
        <p:spPr>
          <a:xfrm>
            <a:off x="6116899" y="8343913"/>
            <a:ext cx="1341069"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▲委員会（３回）</a:t>
            </a:r>
            <a:endParaRPr lang="en-US" altLang="ja-JP" sz="1034" dirty="0">
              <a:latin typeface="Meiryo UI" panose="020B0604030504040204" pitchFamily="50" charset="-128"/>
              <a:ea typeface="Meiryo UI" panose="020B0604030504040204" pitchFamily="50" charset="-128"/>
            </a:endParaRPr>
          </a:p>
        </p:txBody>
      </p:sp>
      <p:sp>
        <p:nvSpPr>
          <p:cNvPr id="99" name="テキスト ボックス 98">
            <a:extLst>
              <a:ext uri="{FF2B5EF4-FFF2-40B4-BE49-F238E27FC236}">
                <a16:creationId xmlns:a16="http://schemas.microsoft.com/office/drawing/2014/main" id="{9AF442C1-121F-4851-A55B-3E2241996B3F}"/>
              </a:ext>
            </a:extLst>
          </p:cNvPr>
          <p:cNvSpPr txBox="1"/>
          <p:nvPr/>
        </p:nvSpPr>
        <p:spPr>
          <a:xfrm>
            <a:off x="9145616" y="8343913"/>
            <a:ext cx="1341069"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▲委員会（４回）</a:t>
            </a:r>
            <a:endParaRPr lang="en-US" altLang="ja-JP" sz="1034" dirty="0">
              <a:latin typeface="Meiryo UI" panose="020B0604030504040204" pitchFamily="50" charset="-128"/>
              <a:ea typeface="Meiryo UI" panose="020B0604030504040204" pitchFamily="50" charset="-128"/>
            </a:endParaRPr>
          </a:p>
        </p:txBody>
      </p:sp>
      <p:sp>
        <p:nvSpPr>
          <p:cNvPr id="100" name="テキスト ボックス 99">
            <a:extLst>
              <a:ext uri="{FF2B5EF4-FFF2-40B4-BE49-F238E27FC236}">
                <a16:creationId xmlns:a16="http://schemas.microsoft.com/office/drawing/2014/main" id="{A6AD25FF-0989-44C8-BE6A-5882C9C6406A}"/>
              </a:ext>
            </a:extLst>
          </p:cNvPr>
          <p:cNvSpPr txBox="1"/>
          <p:nvPr/>
        </p:nvSpPr>
        <p:spPr>
          <a:xfrm>
            <a:off x="10551778" y="8521677"/>
            <a:ext cx="1843618"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　商店街アンケート</a:t>
            </a:r>
            <a:endParaRPr lang="en-US" altLang="ja-JP" sz="1034"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EB8E6629-0408-4629-A79A-3B9C364A9CAE}"/>
              </a:ext>
            </a:extLst>
          </p:cNvPr>
          <p:cNvSpPr txBox="1"/>
          <p:nvPr/>
        </p:nvSpPr>
        <p:spPr>
          <a:xfrm>
            <a:off x="3020266" y="8760997"/>
            <a:ext cx="1957562"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▲商店街サポーター候補者公募</a:t>
            </a:r>
            <a:endParaRPr lang="en-US" altLang="ja-JP" sz="1034" dirty="0">
              <a:latin typeface="Meiryo UI" panose="020B0604030504040204" pitchFamily="50" charset="-128"/>
              <a:ea typeface="Meiryo UI" panose="020B0604030504040204" pitchFamily="50" charset="-128"/>
            </a:endParaRPr>
          </a:p>
        </p:txBody>
      </p:sp>
      <p:sp>
        <p:nvSpPr>
          <p:cNvPr id="102" name="テキスト ボックス 101">
            <a:extLst>
              <a:ext uri="{FF2B5EF4-FFF2-40B4-BE49-F238E27FC236}">
                <a16:creationId xmlns:a16="http://schemas.microsoft.com/office/drawing/2014/main" id="{5601FB41-517E-4A97-AA7E-206F1081B3BE}"/>
              </a:ext>
            </a:extLst>
          </p:cNvPr>
          <p:cNvSpPr txBox="1"/>
          <p:nvPr/>
        </p:nvSpPr>
        <p:spPr>
          <a:xfrm>
            <a:off x="5029982" y="8534209"/>
            <a:ext cx="1957562"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▲商店街向け説明会</a:t>
            </a:r>
            <a:endParaRPr lang="en-US" altLang="ja-JP" sz="1034" dirty="0">
              <a:latin typeface="Meiryo UI" panose="020B0604030504040204" pitchFamily="50" charset="-128"/>
              <a:ea typeface="Meiryo UI" panose="020B0604030504040204" pitchFamily="50" charset="-128"/>
            </a:endParaRPr>
          </a:p>
        </p:txBody>
      </p:sp>
      <p:sp>
        <p:nvSpPr>
          <p:cNvPr id="103" name="テキスト ボックス 102">
            <a:extLst>
              <a:ext uri="{FF2B5EF4-FFF2-40B4-BE49-F238E27FC236}">
                <a16:creationId xmlns:a16="http://schemas.microsoft.com/office/drawing/2014/main" id="{9721484B-F2E3-44D0-82E6-BC11429E6167}"/>
              </a:ext>
            </a:extLst>
          </p:cNvPr>
          <p:cNvSpPr txBox="1"/>
          <p:nvPr/>
        </p:nvSpPr>
        <p:spPr>
          <a:xfrm>
            <a:off x="5029982" y="8751734"/>
            <a:ext cx="1957562"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▲派遣依頼受付開始</a:t>
            </a:r>
            <a:endParaRPr lang="en-US" altLang="ja-JP" sz="1034" dirty="0">
              <a:latin typeface="Meiryo UI" panose="020B0604030504040204" pitchFamily="50" charset="-128"/>
              <a:ea typeface="Meiryo UI" panose="020B0604030504040204" pitchFamily="50" charset="-128"/>
            </a:endParaRPr>
          </a:p>
        </p:txBody>
      </p:sp>
      <p:sp>
        <p:nvSpPr>
          <p:cNvPr id="104" name="テキスト ボックス 103">
            <a:extLst>
              <a:ext uri="{FF2B5EF4-FFF2-40B4-BE49-F238E27FC236}">
                <a16:creationId xmlns:a16="http://schemas.microsoft.com/office/drawing/2014/main" id="{E61BAA27-70A9-474C-AA45-3A06469FF051}"/>
              </a:ext>
            </a:extLst>
          </p:cNvPr>
          <p:cNvSpPr txBox="1"/>
          <p:nvPr/>
        </p:nvSpPr>
        <p:spPr>
          <a:xfrm>
            <a:off x="6415222" y="8751138"/>
            <a:ext cx="1957562"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▲需要喚起支援申請受付開始</a:t>
            </a:r>
            <a:endParaRPr lang="en-US" altLang="ja-JP" sz="1034" dirty="0">
              <a:latin typeface="Meiryo UI" panose="020B0604030504040204" pitchFamily="50" charset="-128"/>
              <a:ea typeface="Meiryo UI" panose="020B0604030504040204" pitchFamily="50" charset="-128"/>
            </a:endParaRPr>
          </a:p>
        </p:txBody>
      </p:sp>
      <p:sp>
        <p:nvSpPr>
          <p:cNvPr id="105" name="テキスト ボックス 104">
            <a:extLst>
              <a:ext uri="{FF2B5EF4-FFF2-40B4-BE49-F238E27FC236}">
                <a16:creationId xmlns:a16="http://schemas.microsoft.com/office/drawing/2014/main" id="{44DF9544-580E-4E4F-B530-D2B0F875B92D}"/>
              </a:ext>
            </a:extLst>
          </p:cNvPr>
          <p:cNvSpPr txBox="1"/>
          <p:nvPr/>
        </p:nvSpPr>
        <p:spPr>
          <a:xfrm>
            <a:off x="8187555" y="8753488"/>
            <a:ext cx="1916123"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▲商店街イベント情報を掲載</a:t>
            </a:r>
            <a:endParaRPr lang="en-US" altLang="ja-JP" sz="1034" dirty="0">
              <a:latin typeface="Meiryo UI" panose="020B0604030504040204" pitchFamily="50" charset="-128"/>
              <a:ea typeface="Meiryo UI" panose="020B0604030504040204" pitchFamily="50" charset="-128"/>
            </a:endParaRPr>
          </a:p>
        </p:txBody>
      </p:sp>
      <p:sp>
        <p:nvSpPr>
          <p:cNvPr id="106" name="テキスト ボックス 105">
            <a:extLst>
              <a:ext uri="{FF2B5EF4-FFF2-40B4-BE49-F238E27FC236}">
                <a16:creationId xmlns:a16="http://schemas.microsoft.com/office/drawing/2014/main" id="{0D16ADF6-4FC3-4397-83BB-CA8BA674CFD6}"/>
              </a:ext>
            </a:extLst>
          </p:cNvPr>
          <p:cNvSpPr txBox="1"/>
          <p:nvPr/>
        </p:nvSpPr>
        <p:spPr>
          <a:xfrm>
            <a:off x="9816151" y="8751734"/>
            <a:ext cx="1916123" cy="180178"/>
          </a:xfrm>
          <a:prstGeom prst="rect">
            <a:avLst/>
          </a:prstGeom>
          <a:noFill/>
        </p:spPr>
        <p:txBody>
          <a:bodyPr wrap="square" tIns="0" bIns="0" rtlCol="0">
            <a:spAutoFit/>
          </a:bodyPr>
          <a:lstStyle/>
          <a:p>
            <a:pPr>
              <a:lnSpc>
                <a:spcPts val="1569"/>
              </a:lnSpc>
            </a:pPr>
            <a:r>
              <a:rPr lang="ja-JP" altLang="en-US" sz="1034" dirty="0">
                <a:latin typeface="Meiryo UI" panose="020B0604030504040204" pitchFamily="50" charset="-128"/>
                <a:ea typeface="Meiryo UI" panose="020B0604030504040204" pitchFamily="50" charset="-128"/>
              </a:rPr>
              <a:t>▲再派遣依頼受付開始</a:t>
            </a:r>
            <a:endParaRPr lang="en-US" altLang="ja-JP" sz="1034" dirty="0">
              <a:latin typeface="Meiryo UI" panose="020B0604030504040204" pitchFamily="50" charset="-128"/>
              <a:ea typeface="Meiryo UI" panose="020B0604030504040204" pitchFamily="50" charset="-128"/>
            </a:endParaRPr>
          </a:p>
        </p:txBody>
      </p:sp>
      <p:pic>
        <p:nvPicPr>
          <p:cNvPr id="327" name="図 326">
            <a:extLst>
              <a:ext uri="{FF2B5EF4-FFF2-40B4-BE49-F238E27FC236}">
                <a16:creationId xmlns:a16="http://schemas.microsoft.com/office/drawing/2014/main" id="{B796D15E-B26D-441C-8318-4EE86893B4DA}"/>
              </a:ext>
            </a:extLst>
          </p:cNvPr>
          <p:cNvPicPr>
            <a:picLocks noChangeAspect="1"/>
          </p:cNvPicPr>
          <p:nvPr/>
        </p:nvPicPr>
        <p:blipFill>
          <a:blip r:embed="rId2"/>
          <a:stretch>
            <a:fillRect/>
          </a:stretch>
        </p:blipFill>
        <p:spPr>
          <a:xfrm>
            <a:off x="400064" y="3473148"/>
            <a:ext cx="6024599" cy="3023829"/>
          </a:xfrm>
          <a:prstGeom prst="rect">
            <a:avLst/>
          </a:prstGeom>
        </p:spPr>
      </p:pic>
      <p:sp>
        <p:nvSpPr>
          <p:cNvPr id="178" name="正方形/長方形 177">
            <a:extLst>
              <a:ext uri="{FF2B5EF4-FFF2-40B4-BE49-F238E27FC236}">
                <a16:creationId xmlns:a16="http://schemas.microsoft.com/office/drawing/2014/main" id="{2E8C84A8-A3FA-4CE6-AC2A-0557770119FF}"/>
              </a:ext>
            </a:extLst>
          </p:cNvPr>
          <p:cNvSpPr/>
          <p:nvPr/>
        </p:nvSpPr>
        <p:spPr>
          <a:xfrm>
            <a:off x="6796487" y="6848335"/>
            <a:ext cx="2036134" cy="22950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1163" b="1" dirty="0">
                <a:latin typeface="Meiryo UI" panose="020B0604030504040204" pitchFamily="50" charset="-128"/>
                <a:ea typeface="Meiryo UI" panose="020B0604030504040204" pitchFamily="50" charset="-128"/>
              </a:rPr>
              <a:t>６．目標・効果検証</a:t>
            </a:r>
          </a:p>
        </p:txBody>
      </p:sp>
    </p:spTree>
    <p:extLst>
      <p:ext uri="{BB962C8B-B14F-4D97-AF65-F5344CB8AC3E}">
        <p14:creationId xmlns:p14="http://schemas.microsoft.com/office/powerpoint/2010/main" val="3747257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6822</TotalTime>
  <Words>941</Words>
  <Application>Microsoft Office PowerPoint</Application>
  <PresentationFormat>A3 297x420 mm</PresentationFormat>
  <Paragraphs>80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游ゴシック Light</vt:lpstr>
      <vt:lpstr>Arial</vt:lpstr>
      <vt:lpstr>Calibri</vt:lpstr>
      <vt:lpstr>Calibri Light</vt:lpstr>
      <vt:lpstr>Office テーマ</vt:lpstr>
      <vt:lpstr>大阪府商店街感染症対策等支援事業（需要喚起）　事業報告書（概要）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事業内容</dc:title>
  <dc:creator>masa</dc:creator>
  <cp:lastModifiedBy>石原　明日絵</cp:lastModifiedBy>
  <cp:revision>486</cp:revision>
  <cp:lastPrinted>2021-03-11T01:52:00Z</cp:lastPrinted>
  <dcterms:created xsi:type="dcterms:W3CDTF">2019-10-06T00:58:21Z</dcterms:created>
  <dcterms:modified xsi:type="dcterms:W3CDTF">2021-03-23T01:30:53Z</dcterms:modified>
</cp:coreProperties>
</file>