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6"/>
  </p:notesMasterIdLst>
  <p:sldIdLst>
    <p:sldId id="256" r:id="rId2"/>
    <p:sldId id="257" r:id="rId3"/>
    <p:sldId id="284" r:id="rId4"/>
    <p:sldId id="270" r:id="rId5"/>
    <p:sldId id="259" r:id="rId6"/>
    <p:sldId id="285" r:id="rId7"/>
    <p:sldId id="286" r:id="rId8"/>
    <p:sldId id="281" r:id="rId9"/>
    <p:sldId id="263" r:id="rId10"/>
    <p:sldId id="280" r:id="rId11"/>
    <p:sldId id="265" r:id="rId12"/>
    <p:sldId id="287" r:id="rId13"/>
    <p:sldId id="288" r:id="rId14"/>
    <p:sldId id="289" r:id="rId15"/>
    <p:sldId id="290" r:id="rId16"/>
    <p:sldId id="291" r:id="rId17"/>
    <p:sldId id="292" r:id="rId18"/>
    <p:sldId id="296" r:id="rId19"/>
    <p:sldId id="293" r:id="rId20"/>
    <p:sldId id="297" r:id="rId21"/>
    <p:sldId id="295" r:id="rId22"/>
    <p:sldId id="282" r:id="rId23"/>
    <p:sldId id="283" r:id="rId24"/>
    <p:sldId id="269" r:id="rId2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44" autoAdjust="0"/>
  </p:normalViewPr>
  <p:slideViewPr>
    <p:cSldViewPr snapToGrid="0">
      <p:cViewPr varScale="1">
        <p:scale>
          <a:sx n="71" d="100"/>
          <a:sy n="71"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6"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6" cy="498475"/>
          </a:xfrm>
          <a:prstGeom prst="rect">
            <a:avLst/>
          </a:prstGeom>
        </p:spPr>
        <p:txBody>
          <a:bodyPr vert="horz" lIns="91425" tIns="45714" rIns="91425" bIns="45714" rtlCol="0"/>
          <a:lstStyle>
            <a:lvl1pPr algn="r">
              <a:defRPr sz="1200"/>
            </a:lvl1pPr>
          </a:lstStyle>
          <a:p>
            <a:fld id="{9CA4D13C-48EC-4D94-9BBF-C30BE3CB9F88}" type="datetimeFigureOut">
              <a:rPr kumimoji="1" lang="ja-JP" altLang="en-US" smtClean="0"/>
              <a:t>2020/9/1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9" y="4783138"/>
            <a:ext cx="5445124" cy="3913188"/>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6"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6" cy="498475"/>
          </a:xfrm>
          <a:prstGeom prst="rect">
            <a:avLst/>
          </a:prstGeom>
        </p:spPr>
        <p:txBody>
          <a:bodyPr vert="horz" lIns="91425" tIns="45714" rIns="91425" bIns="45714" rtlCol="0" anchor="b"/>
          <a:lstStyle>
            <a:lvl1pPr algn="r">
              <a:defRPr sz="1200"/>
            </a:lvl1pPr>
          </a:lstStyle>
          <a:p>
            <a:fld id="{E83A7D27-233C-42CB-8A4D-07E4D5AAC12D}" type="slidenum">
              <a:rPr kumimoji="1" lang="ja-JP" altLang="en-US" smtClean="0"/>
              <a:t>‹#›</a:t>
            </a:fld>
            <a:endParaRPr kumimoji="1" lang="ja-JP" altLang="en-US"/>
          </a:p>
        </p:txBody>
      </p:sp>
    </p:spTree>
    <p:extLst>
      <p:ext uri="{BB962C8B-B14F-4D97-AF65-F5344CB8AC3E}">
        <p14:creationId xmlns:p14="http://schemas.microsoft.com/office/powerpoint/2010/main" val="3050925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D12C928-1DA4-44B8-A46E-C6B1C94A22EA}"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291817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329BAA-E733-4828-8E20-B0982D57A98C}"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115242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1AA898-B26B-4B94-A107-2988F1529A73}"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57381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634BE6-6642-4E81-A757-CE115BDE3727}"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216756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FEFAF9-0C73-4FC1-B042-FD73CD4EA137}" type="datetime1">
              <a:rPr kumimoji="1" lang="ja-JP" altLang="en-US" smtClean="0"/>
              <a:t>2020/9/1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192258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87D7E9F-8CBA-4E69-86C2-A1E225E170DA}" type="datetime1">
              <a:rPr kumimoji="1" lang="ja-JP" altLang="en-US" smtClean="0"/>
              <a:t>2020/9/1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33672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69835D7-E750-4E50-8600-B2B175C04A0B}" type="datetime1">
              <a:rPr kumimoji="1" lang="ja-JP" altLang="en-US" smtClean="0"/>
              <a:t>2020/9/1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204665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8AD46D0-7A73-4B25-A3D8-B292D8517FC2}" type="datetime1">
              <a:rPr kumimoji="1" lang="ja-JP" altLang="en-US" smtClean="0"/>
              <a:t>2020/9/1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269894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B48593-4067-49D6-A72E-796F95EC49BD}" type="datetime1">
              <a:rPr kumimoji="1" lang="ja-JP" altLang="en-US" smtClean="0"/>
              <a:t>2020/9/1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375296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8AF13-46FA-4C0C-B28A-01E1320713BC}" type="datetime1">
              <a:rPr kumimoji="1" lang="ja-JP" altLang="en-US" smtClean="0"/>
              <a:t>2020/9/1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377866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1255533-30CC-469C-9F05-ADADD518D569}" type="datetime1">
              <a:rPr kumimoji="1" lang="ja-JP" altLang="en-US" smtClean="0"/>
              <a:t>2020/9/1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22677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E2DA736-A9B3-4C11-A212-BB718113D24F}" type="datetime1">
              <a:rPr kumimoji="1" lang="ja-JP" altLang="en-US" smtClean="0"/>
              <a:t>2020/9/1</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FE9D9A0-8B53-4321-B139-9C796E0709F6}" type="slidenum">
              <a:rPr kumimoji="1" lang="ja-JP" altLang="en-US" smtClean="0"/>
              <a:t>‹#›</a:t>
            </a:fld>
            <a:endParaRPr kumimoji="1" lang="ja-JP" altLang="en-US"/>
          </a:p>
        </p:txBody>
      </p:sp>
    </p:spTree>
    <p:extLst>
      <p:ext uri="{BB962C8B-B14F-4D97-AF65-F5344CB8AC3E}">
        <p14:creationId xmlns:p14="http://schemas.microsoft.com/office/powerpoint/2010/main" val="6819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51.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5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44.jpe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5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62.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55.jpe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67.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44.jpeg"/><Relationship Id="rId7"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hyperlink" Target="http://www.pref.osaka.lg.jp/shokuhin/shinntyaku/osakatakuhai.html" TargetMode="External"/><Relationship Id="rId5" Type="http://schemas.openxmlformats.org/officeDocument/2006/relationships/image" Target="../media/image55.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2.jpg"/><Relationship Id="rId7" Type="http://schemas.openxmlformats.org/officeDocument/2006/relationships/image" Target="../media/image76.jp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png"/><Relationship Id="rId4" Type="http://schemas.openxmlformats.org/officeDocument/2006/relationships/image" Target="../media/image73.jp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64342" y="1262742"/>
            <a:ext cx="7170057" cy="1754326"/>
          </a:xfrm>
          <a:prstGeom prst="rect">
            <a:avLst/>
          </a:prstGeom>
          <a:noFill/>
        </p:spPr>
        <p:txBody>
          <a:bodyPr wrap="square" rtlCol="0">
            <a:spAutoFit/>
          </a:bodyPr>
          <a:lstStyle/>
          <a:p>
            <a:pPr algn="ctr"/>
            <a:r>
              <a:rPr kumimoji="1" lang="ja-JP" altLang="en-US" sz="3600" b="1" dirty="0">
                <a:latin typeface="Meiryo UI" panose="020B0604030504040204" pitchFamily="50" charset="-128"/>
                <a:ea typeface="Meiryo UI" panose="020B0604030504040204" pitchFamily="50" charset="-128"/>
              </a:rPr>
              <a:t>商店街向け</a:t>
            </a:r>
            <a:endParaRPr kumimoji="1" lang="en-US" altLang="ja-JP" sz="3600" b="1" dirty="0">
              <a:latin typeface="Meiryo UI" panose="020B0604030504040204" pitchFamily="50" charset="-128"/>
              <a:ea typeface="Meiryo UI" panose="020B0604030504040204" pitchFamily="50" charset="-128"/>
            </a:endParaRPr>
          </a:p>
          <a:p>
            <a:pPr algn="ctr"/>
            <a:r>
              <a:rPr kumimoji="1" lang="ja-JP" altLang="en-US" sz="3600" b="1" dirty="0">
                <a:latin typeface="Meiryo UI" panose="020B0604030504040204" pitchFamily="50" charset="-128"/>
                <a:ea typeface="Meiryo UI" panose="020B0604030504040204" pitchFamily="50" charset="-128"/>
              </a:rPr>
              <a:t>感染症対策を踏まえた</a:t>
            </a:r>
            <a:endParaRPr kumimoji="1" lang="en-US" altLang="ja-JP" sz="3600" b="1" dirty="0">
              <a:latin typeface="Meiryo UI" panose="020B0604030504040204" pitchFamily="50" charset="-128"/>
              <a:ea typeface="Meiryo UI" panose="020B0604030504040204" pitchFamily="50" charset="-128"/>
            </a:endParaRPr>
          </a:p>
          <a:p>
            <a:pPr algn="ctr"/>
            <a:r>
              <a:rPr kumimoji="1" lang="ja-JP" altLang="en-US" sz="3600" b="1" dirty="0">
                <a:latin typeface="Meiryo UI" panose="020B0604030504040204" pitchFamily="50" charset="-128"/>
                <a:ea typeface="Meiryo UI" panose="020B0604030504040204" pitchFamily="50" charset="-128"/>
              </a:rPr>
              <a:t>イベント等実施マニュアル</a:t>
            </a:r>
            <a:endParaRPr kumimoji="1" lang="en-US" altLang="ja-JP" sz="36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4342" y="5264113"/>
            <a:ext cx="7170057" cy="1200329"/>
          </a:xfrm>
          <a:prstGeom prst="rect">
            <a:avLst/>
          </a:prstGeom>
          <a:noFill/>
        </p:spPr>
        <p:txBody>
          <a:bodyPr wrap="square" rtlCol="0">
            <a:spAutoFit/>
          </a:bodyPr>
          <a:lstStyle/>
          <a:p>
            <a:pPr algn="ctr"/>
            <a:r>
              <a:rPr kumimoji="1" lang="ja-JP" altLang="en-US" spc="300" dirty="0">
                <a:latin typeface="Meiryo UI" panose="020B0604030504040204" pitchFamily="50" charset="-128"/>
                <a:ea typeface="Meiryo UI" panose="020B0604030504040204" pitchFamily="50" charset="-128"/>
              </a:rPr>
              <a:t>令和２年７月</a:t>
            </a:r>
            <a:endParaRPr kumimoji="1" lang="en-US" altLang="ja-JP" spc="3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（８月</a:t>
            </a:r>
            <a:r>
              <a:rPr kumimoji="1" lang="en-US" altLang="ja-JP" sz="1600" dirty="0">
                <a:latin typeface="Meiryo UI" panose="020B0604030504040204" pitchFamily="50" charset="-128"/>
                <a:ea typeface="Meiryo UI" panose="020B0604030504040204" pitchFamily="50" charset="-128"/>
              </a:rPr>
              <a:t>28</a:t>
            </a:r>
            <a:r>
              <a:rPr kumimoji="1" lang="ja-JP" altLang="en-US" sz="1600" dirty="0">
                <a:latin typeface="Meiryo UI" panose="020B0604030504040204" pitchFamily="50" charset="-128"/>
                <a:ea typeface="Meiryo UI" panose="020B0604030504040204" pitchFamily="50" charset="-128"/>
              </a:rPr>
              <a:t>日改訂）</a:t>
            </a:r>
            <a:endParaRPr kumimoji="1" lang="en-US" altLang="ja-JP" dirty="0">
              <a:latin typeface="Meiryo UI" panose="020B0604030504040204" pitchFamily="50" charset="-128"/>
              <a:ea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大阪府商店街感染症対策等支援事業事務局</a:t>
            </a:r>
            <a:endParaRPr kumimoji="1" lang="en-US" altLang="ja-JP"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885373" y="6464442"/>
            <a:ext cx="8694057" cy="253916"/>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本マニュアルは、今後様々な取組み事例を加えながら、バージョンアップしていきます。</a:t>
            </a:r>
          </a:p>
        </p:txBody>
      </p:sp>
      <p:pic>
        <p:nvPicPr>
          <p:cNvPr id="9" name="図 8"/>
          <p:cNvPicPr>
            <a:picLocks noChangeAspect="1"/>
          </p:cNvPicPr>
          <p:nvPr/>
        </p:nvPicPr>
        <p:blipFill rotWithShape="1">
          <a:blip r:embed="rId2"/>
          <a:srcRect l="56270" t="53826" r="25747" b="15184"/>
          <a:stretch/>
        </p:blipFill>
        <p:spPr>
          <a:xfrm>
            <a:off x="4010614" y="3184823"/>
            <a:ext cx="1882186" cy="1752379"/>
          </a:xfrm>
          <a:prstGeom prst="rect">
            <a:avLst/>
          </a:prstGeom>
          <a:ln w="12700">
            <a:noFill/>
          </a:ln>
        </p:spPr>
      </p:pic>
    </p:spTree>
    <p:extLst>
      <p:ext uri="{BB962C8B-B14F-4D97-AF65-F5344CB8AC3E}">
        <p14:creationId xmlns:p14="http://schemas.microsoft.com/office/powerpoint/2010/main" val="24534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964" y="5034138"/>
            <a:ext cx="2215250" cy="1641298"/>
          </a:xfrm>
          <a:prstGeom prst="rect">
            <a:avLst/>
          </a:prstGeom>
        </p:spPr>
      </p:pic>
      <p:sp>
        <p:nvSpPr>
          <p:cNvPr id="2" name="テキスト ボックス 1"/>
          <p:cNvSpPr txBox="1"/>
          <p:nvPr/>
        </p:nvSpPr>
        <p:spPr>
          <a:xfrm>
            <a:off x="275771" y="203200"/>
            <a:ext cx="7991836"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大阪府における感染症対策の主な取組み　大阪府</a:t>
            </a:r>
            <a:r>
              <a:rPr kumimoji="1" lang="zh-TW" altLang="en-US" b="1" dirty="0">
                <a:latin typeface="Meiryo UI" panose="020B0604030504040204" pitchFamily="50" charset="-128"/>
                <a:ea typeface="Meiryo UI" panose="020B0604030504040204" pitchFamily="50" charset="-128"/>
              </a:rPr>
              <a:t>商店街感染症対策等支援事業</a:t>
            </a:r>
            <a:endParaRPr kumimoji="1" lang="ja-JP" altLang="en-US"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75772" y="725714"/>
            <a:ext cx="9303657" cy="13643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1440000" rtlCol="0" anchor="ctr"/>
          <a:lstStyle/>
          <a:p>
            <a:pPr marL="285750" indent="-192088">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本事業では、雇用や府民の日常生活を守り大阪経済を支える商店街の新型コロナウイルス感染症対策、風評被害の払拭の取組みを支援します。</a:t>
            </a:r>
          </a:p>
          <a:p>
            <a:pPr marL="285750" indent="-192088">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また、需要喚起のための準備を進めるとともに、府内の人の流れと街の賑わいを創出し、大阪経済を再活性化するための事業を実施します。</a:t>
            </a:r>
          </a:p>
        </p:txBody>
      </p:sp>
      <p:sp>
        <p:nvSpPr>
          <p:cNvPr id="9"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eiryo UI" panose="020B0604030504040204" pitchFamily="50" charset="-128"/>
              <a:ea typeface="Meiryo UI" panose="020B0604030504040204" pitchFamily="50" charset="-128"/>
            </a:endParaRPr>
          </a:p>
        </p:txBody>
      </p:sp>
      <p:sp>
        <p:nvSpPr>
          <p:cNvPr id="10" name="Rectangle 4"/>
          <p:cNvSpPr>
            <a:spLocks noChangeArrowheads="1"/>
          </p:cNvSpPr>
          <p:nvPr/>
        </p:nvSpPr>
        <p:spPr bwMode="auto">
          <a:xfrm>
            <a:off x="3761814" y="572532"/>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6"/>
          <p:cNvSpPr>
            <a:spLocks noChangeArrowheads="1"/>
          </p:cNvSpPr>
          <p:nvPr/>
        </p:nvSpPr>
        <p:spPr bwMode="auto">
          <a:xfrm>
            <a:off x="5636079" y="152489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A293DB32-C103-4B87-858F-1F98A5453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518" y="781063"/>
            <a:ext cx="1008000" cy="1008000"/>
          </a:xfrm>
          <a:prstGeom prst="rect">
            <a:avLst/>
          </a:prstGeom>
        </p:spPr>
      </p:pic>
      <p:sp>
        <p:nvSpPr>
          <p:cNvPr id="8" name="スライド番号プレースホルダー 7">
            <a:extLst>
              <a:ext uri="{FF2B5EF4-FFF2-40B4-BE49-F238E27FC236}">
                <a16:creationId xmlns:a16="http://schemas.microsoft.com/office/drawing/2014/main" id="{A9BE0EA6-DC1B-4571-90D0-6F7D7E85B52D}"/>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9</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9CC88CE6-BAF1-4122-8C63-75D49BFD2C82}"/>
              </a:ext>
            </a:extLst>
          </p:cNvPr>
          <p:cNvSpPr/>
          <p:nvPr/>
        </p:nvSpPr>
        <p:spPr>
          <a:xfrm>
            <a:off x="470146" y="2496068"/>
            <a:ext cx="4953000" cy="523220"/>
          </a:xfrm>
          <a:prstGeom prst="rect">
            <a:avLst/>
          </a:prstGeom>
        </p:spPr>
        <p:txBody>
          <a:bodyPr>
            <a:spAutoFit/>
          </a:bodyPr>
          <a:lstStyle/>
          <a:p>
            <a:pPr algn="ctr"/>
            <a:r>
              <a:rPr lang="ja-JP" altLang="en-US" sz="1600" dirty="0">
                <a:latin typeface="Meiryo UI" panose="020B0604030504040204" pitchFamily="50" charset="-128"/>
                <a:ea typeface="Meiryo UI" panose="020B0604030504040204" pitchFamily="50" charset="-128"/>
              </a:rPr>
              <a:t>メッセージ</a:t>
            </a:r>
            <a:endParaRPr lang="en-US" altLang="ja-JP" sz="16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（大阪府商店街感染症対策等支援事業について）</a:t>
            </a:r>
            <a:endParaRPr lang="en-US" altLang="ja-JP" sz="12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A9B4ACC4-EE9E-4E92-8569-CF598BA08FB6}"/>
              </a:ext>
            </a:extLst>
          </p:cNvPr>
          <p:cNvSpPr/>
          <p:nvPr/>
        </p:nvSpPr>
        <p:spPr>
          <a:xfrm>
            <a:off x="5885072" y="5067383"/>
            <a:ext cx="3639260" cy="120032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ロゴ上部のアーチは、商店街のアーケード、星はクリーン・</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清潔さと希望を、カラフルな線は商店街の特色ある店舗や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歩くさまざまな人々をイメージしています。</a:t>
            </a:r>
          </a:p>
          <a:p>
            <a:r>
              <a:rPr lang="ja-JP" altLang="en-US" sz="1200" dirty="0">
                <a:latin typeface="Meiryo UI" panose="020B0604030504040204" pitchFamily="50" charset="-128"/>
                <a:ea typeface="Meiryo UI" panose="020B0604030504040204" pitchFamily="50" charset="-128"/>
              </a:rPr>
              <a:t>「みんなで守ろう。おおさか」は、新型コロナウイルス感染症</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による影響から、府民のみなさんを守る、商い（経済）を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守る、そして、おおさかを守るといった思いを込めています。</a:t>
            </a:r>
          </a:p>
        </p:txBody>
      </p:sp>
      <p:sp>
        <p:nvSpPr>
          <p:cNvPr id="14" name="正方形/長方形 13">
            <a:extLst>
              <a:ext uri="{FF2B5EF4-FFF2-40B4-BE49-F238E27FC236}">
                <a16:creationId xmlns:a16="http://schemas.microsoft.com/office/drawing/2014/main" id="{ECC25277-E462-4779-B5AE-B40AA3FA8984}"/>
              </a:ext>
            </a:extLst>
          </p:cNvPr>
          <p:cNvSpPr/>
          <p:nvPr/>
        </p:nvSpPr>
        <p:spPr>
          <a:xfrm>
            <a:off x="6291956" y="2496068"/>
            <a:ext cx="2826415" cy="338554"/>
          </a:xfrm>
          <a:prstGeom prst="rect">
            <a:avLst/>
          </a:prstGeom>
        </p:spPr>
        <p:txBody>
          <a:bodyPr wrap="none">
            <a:spAutoFit/>
          </a:bodyPr>
          <a:lstStyle/>
          <a:p>
            <a:pPr algn="ctr"/>
            <a:r>
              <a:rPr lang="ja-JP" altLang="en-US" sz="1600" dirty="0">
                <a:latin typeface="Meiryo UI" panose="020B0604030504040204" pitchFamily="50" charset="-128"/>
                <a:ea typeface="Meiryo UI" panose="020B0604030504040204" pitchFamily="50" charset="-128"/>
              </a:rPr>
              <a:t>本事業のロゴ・スローガンについて</a:t>
            </a:r>
          </a:p>
        </p:txBody>
      </p:sp>
      <p:pic>
        <p:nvPicPr>
          <p:cNvPr id="16" name="図 15">
            <a:extLst>
              <a:ext uri="{FF2B5EF4-FFF2-40B4-BE49-F238E27FC236}">
                <a16:creationId xmlns:a16="http://schemas.microsoft.com/office/drawing/2014/main" id="{C6CF1A66-35E7-4530-8B0D-E8F3FEA839D2}"/>
              </a:ext>
            </a:extLst>
          </p:cNvPr>
          <p:cNvPicPr>
            <a:picLocks noChangeAspect="1"/>
          </p:cNvPicPr>
          <p:nvPr/>
        </p:nvPicPr>
        <p:blipFill rotWithShape="1">
          <a:blip r:embed="rId4"/>
          <a:srcRect l="56270" t="53826" r="25747" b="15184"/>
          <a:stretch/>
        </p:blipFill>
        <p:spPr>
          <a:xfrm>
            <a:off x="6764071" y="2992665"/>
            <a:ext cx="1882186" cy="1752379"/>
          </a:xfrm>
          <a:prstGeom prst="rect">
            <a:avLst/>
          </a:prstGeom>
          <a:ln w="12700">
            <a:noFill/>
          </a:ln>
        </p:spPr>
      </p:pic>
      <p:sp>
        <p:nvSpPr>
          <p:cNvPr id="5" name="正方形/長方形 4">
            <a:extLst>
              <a:ext uri="{FF2B5EF4-FFF2-40B4-BE49-F238E27FC236}">
                <a16:creationId xmlns:a16="http://schemas.microsoft.com/office/drawing/2014/main" id="{704D4FED-F034-4706-A281-66979176F54D}"/>
              </a:ext>
            </a:extLst>
          </p:cNvPr>
          <p:cNvSpPr/>
          <p:nvPr/>
        </p:nvSpPr>
        <p:spPr>
          <a:xfrm>
            <a:off x="470146" y="3019708"/>
            <a:ext cx="4953000" cy="3539430"/>
          </a:xfrm>
          <a:prstGeom prst="rect">
            <a:avLst/>
          </a:prstGeom>
        </p:spPr>
        <p:txBody>
          <a:bodyPr>
            <a:spAutoFit/>
          </a:bodyPr>
          <a:lstStyle/>
          <a:p>
            <a:r>
              <a:rPr lang="ja-JP" altLang="en-US" sz="1400" dirty="0">
                <a:latin typeface="Meiryo UI" panose="020B0604030504040204" pitchFamily="50" charset="-128"/>
                <a:ea typeface="Meiryo UI" panose="020B0604030504040204" pitchFamily="50" charset="-128"/>
              </a:rPr>
              <a:t>府民の暮らしや雇用を支える商店街は、地域のインフラとして重要な役割を果たすとともに、地域の方々の交流の場としての魅力を備えています。</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大阪府では、商店街で安心して買い物いただける環境を整えるため、「みんなで守ろうおおさか」をスローガンに、感染症対策の徹底や周知を進めています。</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その上で、商いをされている方や府民のみなさまの支えになるよう、商店街の活性化につながる需要喚起の支援なども行います。</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こうした取組みにより、感染症対策と経済活動が両立できる社会の実現をめざします。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令和</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日</a:t>
            </a:r>
          </a:p>
          <a:p>
            <a:r>
              <a:rPr lang="ja-JP" altLang="en-US" sz="1400" dirty="0">
                <a:latin typeface="Meiryo UI" panose="020B0604030504040204" pitchFamily="50" charset="-128"/>
                <a:ea typeface="Meiryo UI" panose="020B0604030504040204" pitchFamily="50" charset="-128"/>
              </a:rPr>
              <a:t>　　　　　大阪府知事　吉村 洋文</a:t>
            </a:r>
          </a:p>
        </p:txBody>
      </p:sp>
      <p:sp>
        <p:nvSpPr>
          <p:cNvPr id="17" name="テキスト ボックス 16"/>
          <p:cNvSpPr txBox="1"/>
          <p:nvPr/>
        </p:nvSpPr>
        <p:spPr>
          <a:xfrm>
            <a:off x="8402469" y="1789063"/>
            <a:ext cx="1025049" cy="276999"/>
          </a:xfrm>
          <a:prstGeom prst="rect">
            <a:avLst/>
          </a:prstGeom>
          <a:noFill/>
          <a:ln>
            <a:no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本事業</a:t>
            </a:r>
            <a:r>
              <a:rPr kumimoji="1" lang="en-US" altLang="ja-JP" sz="1200" dirty="0">
                <a:latin typeface="Meiryo UI" panose="020B0604030504040204" pitchFamily="50" charset="-128"/>
                <a:ea typeface="Meiryo UI" panose="020B0604030504040204" pitchFamily="50" charset="-128"/>
              </a:rPr>
              <a:t>HP</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512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2" y="203200"/>
            <a:ext cx="670325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（参考）新しい生活様式の実践を踏まえた啓発素材</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2"/>
          <a:stretch>
            <a:fillRect/>
          </a:stretch>
        </p:blipFill>
        <p:spPr>
          <a:xfrm>
            <a:off x="593849" y="1125154"/>
            <a:ext cx="3778829" cy="5333510"/>
          </a:xfrm>
          <a:prstGeom prst="rect">
            <a:avLst/>
          </a:prstGeom>
        </p:spPr>
      </p:pic>
      <p:sp>
        <p:nvSpPr>
          <p:cNvPr id="11" name="テキスト ボックス 10"/>
          <p:cNvSpPr txBox="1"/>
          <p:nvPr/>
        </p:nvSpPr>
        <p:spPr>
          <a:xfrm>
            <a:off x="5524828" y="3739764"/>
            <a:ext cx="3778829" cy="2554545"/>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男女ナレーション</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   「商店街行動宣言！」</a:t>
            </a:r>
          </a:p>
          <a:p>
            <a:r>
              <a:rPr kumimoji="1" lang="ja-JP" altLang="en-US" sz="1000" dirty="0">
                <a:latin typeface="Meiryo UI" panose="020B0604030504040204" pitchFamily="50" charset="-128"/>
                <a:ea typeface="Meiryo UI" panose="020B0604030504040204" pitchFamily="50" charset="-128"/>
              </a:rPr>
              <a:t>   本日は商店街をご利用いただき、ありがとうございます。</a:t>
            </a: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男性ナレーション</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   新型コロナウィルスなどの感染拡大を防ぐため、</a:t>
            </a:r>
          </a:p>
          <a:p>
            <a:r>
              <a:rPr kumimoji="1" lang="ja-JP" altLang="en-US" sz="1000" dirty="0">
                <a:latin typeface="Meiryo UI" panose="020B0604030504040204" pitchFamily="50" charset="-128"/>
                <a:ea typeface="Meiryo UI" panose="020B0604030504040204" pitchFamily="50" charset="-128"/>
              </a:rPr>
              <a:t>   商店街ではお客様に安心してご利用いただけるよう、</a:t>
            </a:r>
          </a:p>
          <a:p>
            <a:r>
              <a:rPr kumimoji="1" lang="ja-JP" altLang="en-US" sz="1000" dirty="0">
                <a:latin typeface="Meiryo UI" panose="020B0604030504040204" pitchFamily="50" charset="-128"/>
                <a:ea typeface="Meiryo UI" panose="020B0604030504040204" pitchFamily="50" charset="-128"/>
              </a:rPr>
              <a:t>   各店舗での手洗い・うがいの徹底などの感染症対策に努めています。</a:t>
            </a: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女性ナレーション</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  またお客様におかれましても、手洗いやうがい、</a:t>
            </a:r>
          </a:p>
          <a:p>
            <a:r>
              <a:rPr kumimoji="1" lang="ja-JP" altLang="en-US" sz="1000" dirty="0">
                <a:latin typeface="Meiryo UI" panose="020B0604030504040204" pitchFamily="50" charset="-128"/>
                <a:ea typeface="Meiryo UI" panose="020B0604030504040204" pitchFamily="50" charset="-128"/>
              </a:rPr>
              <a:t>    マスク着用、そして、街路や店舗内での「</a:t>
            </a: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密」を避ける、</a:t>
            </a:r>
          </a:p>
          <a:p>
            <a:r>
              <a:rPr kumimoji="1" lang="ja-JP" altLang="en-US" sz="1000" dirty="0">
                <a:latin typeface="Meiryo UI" panose="020B0604030504040204" pitchFamily="50" charset="-128"/>
                <a:ea typeface="Meiryo UI" panose="020B0604030504040204" pitchFamily="50" charset="-128"/>
              </a:rPr>
              <a:t>   「新しい生活様式」を意識していただくなど、ご協力をお願いいたします。</a:t>
            </a:r>
          </a:p>
          <a:p>
            <a:r>
              <a:rPr kumimoji="1" lang="ja-JP" altLang="en-US" sz="1000" dirty="0">
                <a:latin typeface="Meiryo UI" panose="020B0604030504040204" pitchFamily="50" charset="-128"/>
                <a:ea typeface="Meiryo UI" panose="020B0604030504040204" pitchFamily="50" charset="-128"/>
              </a:rPr>
              <a:t>   そしておうちに帰ったら、もう一度。手洗い・うがいを忘れずに！</a:t>
            </a:r>
          </a:p>
          <a:p>
            <a:r>
              <a:rPr kumimoji="1" lang="ja-JP" altLang="en-US" sz="1000" dirty="0">
                <a:latin typeface="Meiryo UI" panose="020B0604030504040204" pitchFamily="50" charset="-128"/>
                <a:ea typeface="Meiryo UI" panose="020B0604030504040204" pitchFamily="50" charset="-128"/>
              </a:rPr>
              <a:t>   一日も早く、当たり前の日常を取り戻すために</a:t>
            </a:r>
          </a:p>
          <a:p>
            <a:r>
              <a:rPr kumimoji="1" lang="ja-JP" altLang="en-US" sz="1000" dirty="0">
                <a:latin typeface="Meiryo UI" panose="020B0604030504040204" pitchFamily="50" charset="-128"/>
                <a:ea typeface="Meiryo UI" panose="020B0604030504040204" pitchFamily="50" charset="-128"/>
              </a:rPr>
              <a:t>   一緒に頑張りましょう！</a:t>
            </a: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男女ナレーション</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   「みんなで守ろう！お・お・さ・か！」</a:t>
            </a:r>
          </a:p>
        </p:txBody>
      </p:sp>
      <p:sp>
        <p:nvSpPr>
          <p:cNvPr id="15" name="テキスト ボックス 14"/>
          <p:cNvSpPr txBox="1"/>
          <p:nvPr/>
        </p:nvSpPr>
        <p:spPr>
          <a:xfrm>
            <a:off x="593849" y="755820"/>
            <a:ext cx="3854950" cy="338554"/>
          </a:xfrm>
          <a:prstGeom prst="rect">
            <a:avLst/>
          </a:prstGeom>
          <a:solidFill>
            <a:schemeClr val="bg1"/>
          </a:solid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啓発ポスター</a:t>
            </a:r>
          </a:p>
        </p:txBody>
      </p:sp>
      <p:sp>
        <p:nvSpPr>
          <p:cNvPr id="16" name="テキスト ボックス 15"/>
          <p:cNvSpPr txBox="1"/>
          <p:nvPr/>
        </p:nvSpPr>
        <p:spPr>
          <a:xfrm>
            <a:off x="6485997" y="755820"/>
            <a:ext cx="1856488" cy="338554"/>
          </a:xfrm>
          <a:prstGeom prst="rect">
            <a:avLst/>
          </a:prstGeom>
          <a:solidFill>
            <a:schemeClr val="bg1"/>
          </a:solid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のぼり</a:t>
            </a:r>
          </a:p>
        </p:txBody>
      </p:sp>
      <p:sp>
        <p:nvSpPr>
          <p:cNvPr id="17" name="テキスト ボックス 16"/>
          <p:cNvSpPr txBox="1"/>
          <p:nvPr/>
        </p:nvSpPr>
        <p:spPr>
          <a:xfrm>
            <a:off x="5444997" y="3546661"/>
            <a:ext cx="3938490"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街内放送原稿</a:t>
            </a:r>
          </a:p>
        </p:txBody>
      </p:sp>
      <p:sp>
        <p:nvSpPr>
          <p:cNvPr id="2" name="スライド番号プレースホルダー 1">
            <a:extLst>
              <a:ext uri="{FF2B5EF4-FFF2-40B4-BE49-F238E27FC236}">
                <a16:creationId xmlns:a16="http://schemas.microsoft.com/office/drawing/2014/main" id="{50F23471-8328-4E03-ADBD-85A68C30A039}"/>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10</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76641" y="1125152"/>
            <a:ext cx="2675201" cy="2224089"/>
          </a:xfrm>
          <a:prstGeom prst="rect">
            <a:avLst/>
          </a:prstGeom>
        </p:spPr>
      </p:pic>
      <p:sp>
        <p:nvSpPr>
          <p:cNvPr id="12" name="テキスト ボックス 11"/>
          <p:cNvSpPr txBox="1"/>
          <p:nvPr/>
        </p:nvSpPr>
        <p:spPr>
          <a:xfrm>
            <a:off x="3802743" y="6510496"/>
            <a:ext cx="5776686" cy="261610"/>
          </a:xfrm>
          <a:prstGeom prst="rect">
            <a:avLst/>
          </a:prstGeom>
          <a:noFill/>
        </p:spPr>
        <p:txBody>
          <a:bodyPr wrap="square" rtlCol="0">
            <a:spAutoFit/>
          </a:bodyPr>
          <a:lstStyle/>
          <a:p>
            <a:pPr algn="r"/>
            <a:r>
              <a:rPr lang="ja-JP" altLang="en-US" sz="1050" dirty="0">
                <a:latin typeface="Meiryo UI" panose="020B0604030504040204" pitchFamily="50" charset="-128"/>
                <a:ea typeface="Meiryo UI" panose="020B0604030504040204" pitchFamily="50" charset="-128"/>
              </a:rPr>
              <a:t>商店街等組織の方へ：啓発素材のデータは特設ウェブサイト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会員限定ページ</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からダウンロードできます。</a:t>
            </a:r>
          </a:p>
        </p:txBody>
      </p:sp>
    </p:spTree>
    <p:extLst>
      <p:ext uri="{BB962C8B-B14F-4D97-AF65-F5344CB8AC3E}">
        <p14:creationId xmlns:p14="http://schemas.microsoft.com/office/powerpoint/2010/main" val="155112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5460" y="3064649"/>
            <a:ext cx="8606116" cy="646331"/>
          </a:xfrm>
          <a:prstGeom prst="rect">
            <a:avLst/>
          </a:prstGeom>
          <a:noFill/>
        </p:spPr>
        <p:txBody>
          <a:bodyPr wrap="square" rtlCol="0">
            <a:spAutoFit/>
          </a:bodyPr>
          <a:lstStyle/>
          <a:p>
            <a:pPr algn="ctr"/>
            <a:r>
              <a:rPr kumimoji="1" lang="ja-JP" altLang="en-US" sz="3600" b="1" dirty="0">
                <a:latin typeface="Meiryo UI" panose="020B0604030504040204" pitchFamily="50" charset="-128"/>
                <a:ea typeface="Meiryo UI" panose="020B0604030504040204" pitchFamily="50" charset="-128"/>
              </a:rPr>
              <a:t>２．イベント等の取組み事例編</a:t>
            </a:r>
          </a:p>
        </p:txBody>
      </p:sp>
    </p:spTree>
    <p:extLst>
      <p:ext uri="{BB962C8B-B14F-4D97-AF65-F5344CB8AC3E}">
        <p14:creationId xmlns:p14="http://schemas.microsoft.com/office/powerpoint/2010/main" val="252698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国の</a:t>
            </a:r>
            <a:r>
              <a:rPr kumimoji="1" lang="en-US" altLang="ja-JP" b="1" dirty="0" err="1">
                <a:latin typeface="Meiryo UI" panose="020B0604030504040204" pitchFamily="50" charset="-128"/>
                <a:ea typeface="Meiryo UI" panose="020B0604030504040204" pitchFamily="50" charset="-128"/>
              </a:rPr>
              <a:t>GoTo</a:t>
            </a:r>
            <a:r>
              <a:rPr kumimoji="1" lang="ja-JP" altLang="en-US" b="1" dirty="0">
                <a:latin typeface="Meiryo UI" panose="020B0604030504040204" pitchFamily="50" charset="-128"/>
                <a:ea typeface="Meiryo UI" panose="020B0604030504040204" pitchFamily="50" charset="-128"/>
              </a:rPr>
              <a:t>キャンペーン事業について</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75772" y="725714"/>
            <a:ext cx="9303657" cy="197714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0" indent="-192088">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全国的に地域を再活性化させるため、商店街をはじめ、観光・運輸、飲食、イベント・エンターテイメント業を対象とした需要喚起のための「</a:t>
            </a:r>
            <a:r>
              <a:rPr kumimoji="1" lang="en-US" altLang="ja-JP" sz="1600" dirty="0" err="1">
                <a:solidFill>
                  <a:schemeClr val="tx1"/>
                </a:solidFill>
                <a:latin typeface="Meiryo UI" panose="020B0604030504040204" pitchFamily="50" charset="-128"/>
                <a:ea typeface="Meiryo UI" panose="020B0604030504040204" pitchFamily="50" charset="-128"/>
              </a:rPr>
              <a:t>GoTo</a:t>
            </a: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キャンペーン事業」が行われます。</a:t>
            </a:r>
          </a:p>
          <a:p>
            <a:pPr marL="285750" indent="-192088">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この事例編では、商店街における「</a:t>
            </a:r>
            <a:r>
              <a:rPr kumimoji="1" lang="en-US" altLang="ja-JP" sz="1600" dirty="0" err="1">
                <a:solidFill>
                  <a:schemeClr val="tx1"/>
                </a:solidFill>
                <a:latin typeface="Meiryo UI" panose="020B0604030504040204" pitchFamily="50" charset="-128"/>
                <a:ea typeface="Meiryo UI" panose="020B0604030504040204" pitchFamily="50" charset="-128"/>
              </a:rPr>
              <a:t>GoTo</a:t>
            </a: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商店街キャンペーン」の企画・実施の際に活用いただけるように、以下の</a:t>
            </a:r>
            <a:r>
              <a:rPr kumimoji="1" lang="en-US" altLang="ja-JP" sz="1600" dirty="0">
                <a:solidFill>
                  <a:schemeClr val="tx1"/>
                </a:solidFill>
                <a:latin typeface="Meiryo UI" panose="020B0604030504040204" pitchFamily="50" charset="-128"/>
                <a:ea typeface="Meiryo UI" panose="020B0604030504040204" pitchFamily="50" charset="-128"/>
              </a:rPr>
              <a:t>4</a:t>
            </a:r>
            <a:r>
              <a:rPr kumimoji="1" lang="ja-JP" altLang="en-US" sz="1600" dirty="0" err="1">
                <a:solidFill>
                  <a:schemeClr val="tx1"/>
                </a:solidFill>
                <a:latin typeface="Meiryo UI" panose="020B0604030504040204" pitchFamily="50" charset="-128"/>
                <a:ea typeface="Meiryo UI" panose="020B0604030504040204" pitchFamily="50" charset="-128"/>
              </a:rPr>
              <a:t>つの</a:t>
            </a:r>
            <a:r>
              <a:rPr kumimoji="1" lang="ja-JP" altLang="en-US" sz="1600" dirty="0">
                <a:solidFill>
                  <a:schemeClr val="tx1"/>
                </a:solidFill>
                <a:latin typeface="Meiryo UI" panose="020B0604030504040204" pitchFamily="50" charset="-128"/>
                <a:ea typeface="Meiryo UI" panose="020B0604030504040204" pitchFamily="50" charset="-128"/>
              </a:rPr>
              <a:t>パッケージの取組み事例をとりまとめました。</a:t>
            </a: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b="1" dirty="0">
                <a:solidFill>
                  <a:schemeClr val="tx1"/>
                </a:solidFill>
                <a:latin typeface="Meiryo UI" panose="020B0604030504040204" pitchFamily="50" charset="-128"/>
                <a:ea typeface="Meiryo UI" panose="020B0604030504040204" pitchFamily="50" charset="-128"/>
              </a:rPr>
              <a:t>(1)</a:t>
            </a:r>
            <a:r>
              <a:rPr kumimoji="1" lang="ja-JP" altLang="en-US" sz="1600" b="1" dirty="0">
                <a:solidFill>
                  <a:schemeClr val="tx1"/>
                </a:solidFill>
                <a:latin typeface="Meiryo UI" panose="020B0604030504040204" pitchFamily="50" charset="-128"/>
                <a:ea typeface="Meiryo UI" panose="020B0604030504040204" pitchFamily="50" charset="-128"/>
              </a:rPr>
              <a:t> 人の流れと街のにぎわいを創出するイベント</a:t>
            </a:r>
            <a:r>
              <a:rPr kumimoji="1" lang="en-US" altLang="ja-JP" sz="1600" b="1" dirty="0">
                <a:solidFill>
                  <a:schemeClr val="tx1"/>
                </a:solidFill>
                <a:latin typeface="Meiryo UI" panose="020B0604030504040204" pitchFamily="50" charset="-128"/>
                <a:ea typeface="Meiryo UI" panose="020B0604030504040204" pitchFamily="50" charset="-128"/>
              </a:rPr>
              <a:t>	(2)</a:t>
            </a:r>
            <a:r>
              <a:rPr kumimoji="1" lang="ja-JP" altLang="en-US" sz="1600" b="1" dirty="0">
                <a:solidFill>
                  <a:schemeClr val="tx1"/>
                </a:solidFill>
                <a:latin typeface="Meiryo UI" panose="020B0604030504040204" pitchFamily="50" charset="-128"/>
                <a:ea typeface="Meiryo UI" panose="020B0604030504040204" pitchFamily="50" charset="-128"/>
              </a:rPr>
              <a:t> インバウンド等の呼び込み、商品開発 </a:t>
            </a: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b="1" dirty="0">
                <a:solidFill>
                  <a:schemeClr val="tx1"/>
                </a:solidFill>
                <a:latin typeface="Meiryo UI" panose="020B0604030504040204" pitchFamily="50" charset="-128"/>
                <a:ea typeface="Meiryo UI" panose="020B0604030504040204" pitchFamily="50" charset="-128"/>
              </a:rPr>
              <a:t>(3)</a:t>
            </a:r>
            <a:r>
              <a:rPr kumimoji="1" lang="ja-JP" altLang="en-US" sz="1600" b="1" dirty="0">
                <a:solidFill>
                  <a:schemeClr val="tx1"/>
                </a:solidFill>
                <a:latin typeface="Meiryo UI" panose="020B0604030504040204" pitchFamily="50" charset="-128"/>
                <a:ea typeface="Meiryo UI" panose="020B0604030504040204" pitchFamily="50" charset="-128"/>
              </a:rPr>
              <a:t> スマート化等の取組み促進、プロモーション</a:t>
            </a:r>
            <a:r>
              <a:rPr kumimoji="1" lang="en-US" altLang="ja-JP" sz="1600" b="1" dirty="0">
                <a:solidFill>
                  <a:schemeClr val="tx1"/>
                </a:solidFill>
                <a:latin typeface="Meiryo UI" panose="020B0604030504040204" pitchFamily="50" charset="-128"/>
                <a:ea typeface="Meiryo UI" panose="020B0604030504040204" pitchFamily="50" charset="-128"/>
              </a:rPr>
              <a:t>	(4)</a:t>
            </a:r>
            <a:r>
              <a:rPr kumimoji="1" lang="ja-JP" altLang="en-US" sz="1600" b="1" dirty="0">
                <a:solidFill>
                  <a:schemeClr val="tx1"/>
                </a:solidFill>
                <a:latin typeface="Meiryo UI" panose="020B0604030504040204" pitchFamily="50" charset="-128"/>
                <a:ea typeface="Meiryo UI" panose="020B0604030504040204" pitchFamily="50" charset="-128"/>
              </a:rPr>
              <a:t> 若者等のチャレンジや新規出店の促進</a:t>
            </a:r>
          </a:p>
          <a:p>
            <a:pPr marL="285750" indent="-192088">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さらに、事業実施にあたっては、他のキャンペーンと連携することでさらに大きな相乗効果が期待できます。</a:t>
            </a:r>
          </a:p>
        </p:txBody>
      </p:sp>
      <p:sp>
        <p:nvSpPr>
          <p:cNvPr id="7" name="角丸四角形 6"/>
          <p:cNvSpPr/>
          <p:nvPr/>
        </p:nvSpPr>
        <p:spPr>
          <a:xfrm>
            <a:off x="275771" y="2901099"/>
            <a:ext cx="9303658" cy="3745969"/>
          </a:xfrm>
          <a:prstGeom prst="roundRect">
            <a:avLst>
              <a:gd name="adj" fmla="val 542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 name="楕円 7"/>
          <p:cNvSpPr/>
          <p:nvPr/>
        </p:nvSpPr>
        <p:spPr>
          <a:xfrm>
            <a:off x="7017196" y="3183984"/>
            <a:ext cx="1372292" cy="5894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旅行業者</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ホテル・民泊</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飲食施設等</a:t>
            </a:r>
            <a:endParaRPr kumimoji="1" lang="en-US" altLang="ja-JP" sz="1000" dirty="0">
              <a:latin typeface="Meiryo UI" panose="020B0604030504040204" pitchFamily="50" charset="-128"/>
              <a:ea typeface="Meiryo UI" panose="020B0604030504040204" pitchFamily="50" charset="-128"/>
            </a:endParaRPr>
          </a:p>
        </p:txBody>
      </p:sp>
      <p:sp>
        <p:nvSpPr>
          <p:cNvPr id="9" name="角丸四角形 8"/>
          <p:cNvSpPr/>
          <p:nvPr/>
        </p:nvSpPr>
        <p:spPr>
          <a:xfrm>
            <a:off x="4737574" y="3109170"/>
            <a:ext cx="2229754" cy="7023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Go To Travel</a:t>
            </a:r>
          </a:p>
          <a:p>
            <a:pPr algn="ctr"/>
            <a:r>
              <a:rPr kumimoji="1" lang="ja-JP" altLang="en-US" sz="1400" b="1" dirty="0">
                <a:solidFill>
                  <a:schemeClr val="tx1"/>
                </a:solidFill>
                <a:latin typeface="Meiryo UI" panose="020B0604030504040204" pitchFamily="50" charset="-128"/>
                <a:ea typeface="Meiryo UI" panose="020B0604030504040204" pitchFamily="50" charset="-128"/>
              </a:rPr>
              <a:t>キャンペーン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最大</a:t>
            </a:r>
            <a:r>
              <a:rPr kumimoji="1" lang="en-US" altLang="ja-JP" sz="1100" dirty="0">
                <a:solidFill>
                  <a:schemeClr val="tx1"/>
                </a:solidFill>
                <a:latin typeface="Meiryo UI" panose="020B0604030504040204" pitchFamily="50" charset="-128"/>
                <a:ea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rPr>
              <a:t>万円分の</a:t>
            </a:r>
            <a:r>
              <a:rPr lang="ja-JP" altLang="en-US" sz="1100" dirty="0">
                <a:solidFill>
                  <a:schemeClr val="tx1"/>
                </a:solidFill>
                <a:latin typeface="Meiryo UI" panose="020B0604030504040204" pitchFamily="50" charset="-128"/>
                <a:ea typeface="Meiryo UI" panose="020B0604030504040204" pitchFamily="50" charset="-128"/>
              </a:rPr>
              <a:t>クーポン券</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楕円 9"/>
          <p:cNvSpPr/>
          <p:nvPr/>
        </p:nvSpPr>
        <p:spPr>
          <a:xfrm>
            <a:off x="7017196" y="5537161"/>
            <a:ext cx="1372292" cy="58946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イベント・</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エンターテイメント会社</a:t>
            </a:r>
            <a:endParaRPr kumimoji="1" lang="ja-JP" altLang="en-US" sz="1400" dirty="0">
              <a:latin typeface="Meiryo UI" panose="020B0604030504040204" pitchFamily="50" charset="-128"/>
              <a:ea typeface="Meiryo UI" panose="020B0604030504040204" pitchFamily="50" charset="-128"/>
            </a:endParaRPr>
          </a:p>
        </p:txBody>
      </p:sp>
      <p:sp>
        <p:nvSpPr>
          <p:cNvPr id="11" name="角丸四角形 10"/>
          <p:cNvSpPr/>
          <p:nvPr/>
        </p:nvSpPr>
        <p:spPr>
          <a:xfrm>
            <a:off x="4748113" y="4351953"/>
            <a:ext cx="2229754" cy="6138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Go To Eat</a:t>
            </a:r>
          </a:p>
          <a:p>
            <a:pPr algn="ctr"/>
            <a:r>
              <a:rPr kumimoji="1" lang="ja-JP" altLang="en-US" sz="1400" b="1" dirty="0">
                <a:solidFill>
                  <a:schemeClr val="tx1"/>
                </a:solidFill>
                <a:latin typeface="Meiryo UI" panose="020B0604030504040204" pitchFamily="50" charset="-128"/>
                <a:ea typeface="Meiryo UI" panose="020B0604030504040204" pitchFamily="50" charset="-128"/>
              </a:rPr>
              <a:t>キャンペーン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最大</a:t>
            </a:r>
            <a:r>
              <a:rPr kumimoji="1" lang="en-US" altLang="ja-JP" sz="1100" dirty="0">
                <a:solidFill>
                  <a:schemeClr val="tx1"/>
                </a:solidFill>
                <a:latin typeface="Meiryo UI" panose="020B0604030504040204" pitchFamily="50" charset="-128"/>
                <a:ea typeface="Meiryo UI" panose="020B0604030504040204" pitchFamily="50" charset="-128"/>
              </a:rPr>
              <a:t>1,000</a:t>
            </a:r>
            <a:r>
              <a:rPr kumimoji="1" lang="ja-JP" altLang="en-US" sz="1100" dirty="0">
                <a:solidFill>
                  <a:schemeClr val="tx1"/>
                </a:solidFill>
                <a:latin typeface="Meiryo UI" panose="020B0604030504040204" pitchFamily="50" charset="-128"/>
                <a:ea typeface="Meiryo UI" panose="020B0604030504040204" pitchFamily="50" charset="-128"/>
              </a:rPr>
              <a:t>円分のポイント</a:t>
            </a:r>
          </a:p>
        </p:txBody>
      </p:sp>
      <p:sp>
        <p:nvSpPr>
          <p:cNvPr id="12" name="角丸四角形 11"/>
          <p:cNvSpPr/>
          <p:nvPr/>
        </p:nvSpPr>
        <p:spPr>
          <a:xfrm>
            <a:off x="4737574" y="5565935"/>
            <a:ext cx="2229754" cy="6116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Go To Event</a:t>
            </a:r>
          </a:p>
          <a:p>
            <a:pPr algn="ctr"/>
            <a:r>
              <a:rPr kumimoji="1" lang="ja-JP" altLang="en-US" sz="1400" b="1" dirty="0">
                <a:solidFill>
                  <a:schemeClr val="tx1"/>
                </a:solidFill>
                <a:latin typeface="Meiryo UI" panose="020B0604030504040204" pitchFamily="50" charset="-128"/>
                <a:ea typeface="Meiryo UI" panose="020B0604030504040204" pitchFamily="50" charset="-128"/>
              </a:rPr>
              <a:t>キャンペーン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最大</a:t>
            </a:r>
            <a:r>
              <a:rPr lang="en-US" altLang="ja-JP" sz="1100" dirty="0">
                <a:solidFill>
                  <a:schemeClr val="tx1"/>
                </a:solidFill>
                <a:latin typeface="Meiryo UI" panose="020B0604030504040204" pitchFamily="50" charset="-128"/>
                <a:ea typeface="Meiryo UI" panose="020B0604030504040204" pitchFamily="50" charset="-128"/>
              </a:rPr>
              <a:t>2</a:t>
            </a:r>
            <a:r>
              <a:rPr lang="ja-JP" altLang="en-US" sz="1100" dirty="0">
                <a:solidFill>
                  <a:schemeClr val="tx1"/>
                </a:solidFill>
                <a:latin typeface="Meiryo UI" panose="020B0604030504040204" pitchFamily="50" charset="-128"/>
                <a:ea typeface="Meiryo UI" panose="020B0604030504040204" pitchFamily="50" charset="-128"/>
              </a:rPr>
              <a:t>割の割引・クーポン</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025A6FB-C9CE-447C-AAA3-96B4EA858EEB}"/>
              </a:ext>
            </a:extLst>
          </p:cNvPr>
          <p:cNvSpPr txBox="1"/>
          <p:nvPr/>
        </p:nvSpPr>
        <p:spPr>
          <a:xfrm>
            <a:off x="6111380" y="3836711"/>
            <a:ext cx="3020379" cy="461665"/>
          </a:xfrm>
          <a:prstGeom prst="rect">
            <a:avLst/>
          </a:prstGeom>
          <a:noFill/>
        </p:spPr>
        <p:txBody>
          <a:bodyPr wrap="none" rtlCol="0">
            <a:spAutoFit/>
          </a:bodyPr>
          <a:lstStyle/>
          <a:p>
            <a:r>
              <a:rPr kumimoji="1" lang="ja-JP" altLang="en-US" sz="1200" b="1" u="sng" dirty="0">
                <a:solidFill>
                  <a:schemeClr val="accent6">
                    <a:lumMod val="75000"/>
                  </a:schemeClr>
                </a:solidFill>
                <a:latin typeface="Meiryo UI" panose="020B0604030504040204" pitchFamily="50" charset="-128"/>
                <a:ea typeface="Meiryo UI" panose="020B0604030504040204" pitchFamily="50" charset="-128"/>
              </a:rPr>
              <a:t>周辺に観光地・ホテル・民泊がある</a:t>
            </a:r>
            <a:endParaRPr kumimoji="1" lang="en-US" altLang="ja-JP" sz="1200" b="1" u="sng"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b="1" u="sng" dirty="0">
                <a:solidFill>
                  <a:schemeClr val="accent6">
                    <a:lumMod val="75000"/>
                  </a:schemeClr>
                </a:solidFill>
                <a:latin typeface="Meiryo UI" panose="020B0604030504040204" pitchFamily="50" charset="-128"/>
                <a:ea typeface="Meiryo UI" panose="020B0604030504040204" pitchFamily="50" charset="-128"/>
              </a:rPr>
              <a:t>商店街は、観光客誘致の企画も考えられます</a:t>
            </a:r>
            <a:endParaRPr kumimoji="1" lang="ja-JP" altLang="en-US" sz="1200" b="1" u="sng" dirty="0">
              <a:solidFill>
                <a:schemeClr val="accent6">
                  <a:lumMod val="75000"/>
                </a:schemeClr>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9E1A7D85-413B-4CB9-B7E5-552339FDEE11}"/>
              </a:ext>
            </a:extLst>
          </p:cNvPr>
          <p:cNvPicPr>
            <a:picLocks noChangeAspect="1"/>
          </p:cNvPicPr>
          <p:nvPr/>
        </p:nvPicPr>
        <p:blipFill>
          <a:blip r:embed="rId2"/>
          <a:stretch>
            <a:fillRect/>
          </a:stretch>
        </p:blipFill>
        <p:spPr>
          <a:xfrm>
            <a:off x="5122321" y="3839086"/>
            <a:ext cx="895252" cy="480845"/>
          </a:xfrm>
          <a:prstGeom prst="rect">
            <a:avLst/>
          </a:prstGeom>
        </p:spPr>
      </p:pic>
      <p:pic>
        <p:nvPicPr>
          <p:cNvPr id="15" name="図 14">
            <a:extLst>
              <a:ext uri="{FF2B5EF4-FFF2-40B4-BE49-F238E27FC236}">
                <a16:creationId xmlns:a16="http://schemas.microsoft.com/office/drawing/2014/main" id="{26D1AE2D-B454-4DEF-BB02-D3077252C488}"/>
              </a:ext>
            </a:extLst>
          </p:cNvPr>
          <p:cNvPicPr>
            <a:picLocks noChangeAspect="1"/>
          </p:cNvPicPr>
          <p:nvPr/>
        </p:nvPicPr>
        <p:blipFill>
          <a:blip r:embed="rId3"/>
          <a:stretch>
            <a:fillRect/>
          </a:stretch>
        </p:blipFill>
        <p:spPr>
          <a:xfrm>
            <a:off x="2055767" y="3228898"/>
            <a:ext cx="628459" cy="356995"/>
          </a:xfrm>
          <a:prstGeom prst="rect">
            <a:avLst/>
          </a:prstGeom>
        </p:spPr>
      </p:pic>
      <p:pic>
        <p:nvPicPr>
          <p:cNvPr id="16" name="図 15">
            <a:extLst>
              <a:ext uri="{FF2B5EF4-FFF2-40B4-BE49-F238E27FC236}">
                <a16:creationId xmlns:a16="http://schemas.microsoft.com/office/drawing/2014/main" id="{A2C89DE6-8BBC-4CF9-B59E-0795EC312B20}"/>
              </a:ext>
            </a:extLst>
          </p:cNvPr>
          <p:cNvPicPr>
            <a:picLocks noChangeAspect="1"/>
          </p:cNvPicPr>
          <p:nvPr/>
        </p:nvPicPr>
        <p:blipFill>
          <a:blip r:embed="rId4"/>
          <a:stretch>
            <a:fillRect/>
          </a:stretch>
        </p:blipFill>
        <p:spPr>
          <a:xfrm>
            <a:off x="8491364" y="3147608"/>
            <a:ext cx="600075" cy="666750"/>
          </a:xfrm>
          <a:prstGeom prst="rect">
            <a:avLst/>
          </a:prstGeom>
        </p:spPr>
      </p:pic>
      <p:pic>
        <p:nvPicPr>
          <p:cNvPr id="17" name="図 16">
            <a:extLst>
              <a:ext uri="{FF2B5EF4-FFF2-40B4-BE49-F238E27FC236}">
                <a16:creationId xmlns:a16="http://schemas.microsoft.com/office/drawing/2014/main" id="{FF9FC66D-8E24-417A-90AE-04971FEDF094}"/>
              </a:ext>
            </a:extLst>
          </p:cNvPr>
          <p:cNvPicPr>
            <a:picLocks noChangeAspect="1"/>
          </p:cNvPicPr>
          <p:nvPr/>
        </p:nvPicPr>
        <p:blipFill>
          <a:blip r:embed="rId5"/>
          <a:stretch>
            <a:fillRect/>
          </a:stretch>
        </p:blipFill>
        <p:spPr>
          <a:xfrm>
            <a:off x="723114" y="2972329"/>
            <a:ext cx="1347963" cy="1347963"/>
          </a:xfrm>
          <a:prstGeom prst="rect">
            <a:avLst/>
          </a:prstGeom>
        </p:spPr>
      </p:pic>
      <p:sp>
        <p:nvSpPr>
          <p:cNvPr id="19" name="楕円 18"/>
          <p:cNvSpPr/>
          <p:nvPr/>
        </p:nvSpPr>
        <p:spPr>
          <a:xfrm>
            <a:off x="7036554" y="4373929"/>
            <a:ext cx="1333576" cy="4409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飲食店</a:t>
            </a:r>
          </a:p>
        </p:txBody>
      </p:sp>
      <p:pic>
        <p:nvPicPr>
          <p:cNvPr id="20" name="図 19">
            <a:extLst>
              <a:ext uri="{FF2B5EF4-FFF2-40B4-BE49-F238E27FC236}">
                <a16:creationId xmlns:a16="http://schemas.microsoft.com/office/drawing/2014/main" id="{BCA83310-80FF-4101-931C-180B35B5F0E4}"/>
              </a:ext>
            </a:extLst>
          </p:cNvPr>
          <p:cNvPicPr>
            <a:picLocks noChangeAspect="1"/>
          </p:cNvPicPr>
          <p:nvPr/>
        </p:nvPicPr>
        <p:blipFill>
          <a:blip r:embed="rId6"/>
          <a:stretch>
            <a:fillRect/>
          </a:stretch>
        </p:blipFill>
        <p:spPr>
          <a:xfrm>
            <a:off x="5160372" y="4987058"/>
            <a:ext cx="819150" cy="511788"/>
          </a:xfrm>
          <a:prstGeom prst="rect">
            <a:avLst/>
          </a:prstGeom>
        </p:spPr>
      </p:pic>
      <p:pic>
        <p:nvPicPr>
          <p:cNvPr id="21" name="図 20">
            <a:extLst>
              <a:ext uri="{FF2B5EF4-FFF2-40B4-BE49-F238E27FC236}">
                <a16:creationId xmlns:a16="http://schemas.microsoft.com/office/drawing/2014/main" id="{1A986D15-6D41-433A-B1A6-7D4CA648A499}"/>
              </a:ext>
            </a:extLst>
          </p:cNvPr>
          <p:cNvPicPr>
            <a:picLocks noChangeAspect="1"/>
          </p:cNvPicPr>
          <p:nvPr/>
        </p:nvPicPr>
        <p:blipFill>
          <a:blip r:embed="rId7"/>
          <a:stretch>
            <a:fillRect/>
          </a:stretch>
        </p:blipFill>
        <p:spPr>
          <a:xfrm>
            <a:off x="2148571" y="3847014"/>
            <a:ext cx="624110" cy="391233"/>
          </a:xfrm>
          <a:prstGeom prst="rect">
            <a:avLst/>
          </a:prstGeom>
        </p:spPr>
      </p:pic>
      <p:pic>
        <p:nvPicPr>
          <p:cNvPr id="22" name="図 21">
            <a:extLst>
              <a:ext uri="{FF2B5EF4-FFF2-40B4-BE49-F238E27FC236}">
                <a16:creationId xmlns:a16="http://schemas.microsoft.com/office/drawing/2014/main" id="{6B2092B0-0E78-4A73-B43F-1D2B7854CF58}"/>
              </a:ext>
            </a:extLst>
          </p:cNvPr>
          <p:cNvPicPr>
            <a:picLocks noChangeAspect="1"/>
          </p:cNvPicPr>
          <p:nvPr/>
        </p:nvPicPr>
        <p:blipFill>
          <a:blip r:embed="rId8"/>
          <a:stretch>
            <a:fillRect/>
          </a:stretch>
        </p:blipFill>
        <p:spPr>
          <a:xfrm>
            <a:off x="8485376" y="5585533"/>
            <a:ext cx="730180" cy="547635"/>
          </a:xfrm>
          <a:prstGeom prst="rect">
            <a:avLst/>
          </a:prstGeom>
        </p:spPr>
      </p:pic>
      <p:sp>
        <p:nvSpPr>
          <p:cNvPr id="23" name="テキスト ボックス 22">
            <a:extLst>
              <a:ext uri="{FF2B5EF4-FFF2-40B4-BE49-F238E27FC236}">
                <a16:creationId xmlns:a16="http://schemas.microsoft.com/office/drawing/2014/main" id="{AA7432CE-AC73-434F-B77C-0585EA7DE751}"/>
              </a:ext>
            </a:extLst>
          </p:cNvPr>
          <p:cNvSpPr txBox="1"/>
          <p:nvPr/>
        </p:nvSpPr>
        <p:spPr>
          <a:xfrm>
            <a:off x="5194657" y="6185403"/>
            <a:ext cx="3932487" cy="461665"/>
          </a:xfrm>
          <a:prstGeom prst="rect">
            <a:avLst/>
          </a:prstGeom>
          <a:noFill/>
        </p:spPr>
        <p:txBody>
          <a:bodyPr wrap="none" rtlCol="0">
            <a:spAutoFit/>
          </a:bodyPr>
          <a:lstStyle/>
          <a:p>
            <a:r>
              <a:rPr kumimoji="1" lang="ja-JP" altLang="en-US" sz="1200" b="1" u="sng" dirty="0">
                <a:solidFill>
                  <a:schemeClr val="accent6">
                    <a:lumMod val="75000"/>
                  </a:schemeClr>
                </a:solidFill>
                <a:latin typeface="Meiryo UI" panose="020B0604030504040204" pitchFamily="50" charset="-128"/>
                <a:ea typeface="Meiryo UI" panose="020B0604030504040204" pitchFamily="50" charset="-128"/>
              </a:rPr>
              <a:t>周辺にコンサートホール、ライブハウスなどイベント施設がある</a:t>
            </a:r>
            <a:endParaRPr kumimoji="1" lang="en-US" altLang="ja-JP" sz="1200" b="1" u="sng"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b="1" u="sng" dirty="0">
                <a:solidFill>
                  <a:schemeClr val="accent6">
                    <a:lumMod val="75000"/>
                  </a:schemeClr>
                </a:solidFill>
                <a:latin typeface="Meiryo UI" panose="020B0604030504040204" pitchFamily="50" charset="-128"/>
                <a:ea typeface="Meiryo UI" panose="020B0604030504040204" pitchFamily="50" charset="-128"/>
              </a:rPr>
              <a:t>商店街は、入場客誘致の企画も考えられます</a:t>
            </a:r>
            <a:endParaRPr kumimoji="1" lang="ja-JP" altLang="en-US" sz="1200" b="1" u="sng" dirty="0">
              <a:solidFill>
                <a:schemeClr val="accent6">
                  <a:lumMod val="75000"/>
                </a:schemeClr>
              </a:solidFill>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881A1B53-A000-4657-A65A-AB040DAF119B}"/>
              </a:ext>
            </a:extLst>
          </p:cNvPr>
          <p:cNvPicPr>
            <a:picLocks noChangeAspect="1"/>
          </p:cNvPicPr>
          <p:nvPr/>
        </p:nvPicPr>
        <p:blipFill>
          <a:blip r:embed="rId9"/>
          <a:stretch>
            <a:fillRect/>
          </a:stretch>
        </p:blipFill>
        <p:spPr>
          <a:xfrm>
            <a:off x="4522378" y="6201221"/>
            <a:ext cx="704850" cy="438150"/>
          </a:xfrm>
          <a:prstGeom prst="rect">
            <a:avLst/>
          </a:prstGeom>
        </p:spPr>
      </p:pic>
      <p:pic>
        <p:nvPicPr>
          <p:cNvPr id="25" name="図 24">
            <a:extLst>
              <a:ext uri="{FF2B5EF4-FFF2-40B4-BE49-F238E27FC236}">
                <a16:creationId xmlns:a16="http://schemas.microsoft.com/office/drawing/2014/main" id="{1AC37FDD-210E-4EC8-AFFF-157FD6D7A184}"/>
              </a:ext>
            </a:extLst>
          </p:cNvPr>
          <p:cNvPicPr>
            <a:picLocks noChangeAspect="1"/>
          </p:cNvPicPr>
          <p:nvPr/>
        </p:nvPicPr>
        <p:blipFill>
          <a:blip r:embed="rId9"/>
          <a:stretch>
            <a:fillRect/>
          </a:stretch>
        </p:blipFill>
        <p:spPr>
          <a:xfrm>
            <a:off x="2154348" y="4479897"/>
            <a:ext cx="617432" cy="383809"/>
          </a:xfrm>
          <a:prstGeom prst="rect">
            <a:avLst/>
          </a:prstGeom>
        </p:spPr>
      </p:pic>
      <p:sp>
        <p:nvSpPr>
          <p:cNvPr id="26" name="テキスト ボックス 25">
            <a:extLst>
              <a:ext uri="{FF2B5EF4-FFF2-40B4-BE49-F238E27FC236}">
                <a16:creationId xmlns:a16="http://schemas.microsoft.com/office/drawing/2014/main" id="{34965539-9BC5-4D0E-B03E-6170895FF46F}"/>
              </a:ext>
            </a:extLst>
          </p:cNvPr>
          <p:cNvSpPr txBox="1"/>
          <p:nvPr/>
        </p:nvSpPr>
        <p:spPr>
          <a:xfrm>
            <a:off x="6111380" y="4976860"/>
            <a:ext cx="3020379" cy="461665"/>
          </a:xfrm>
          <a:prstGeom prst="rect">
            <a:avLst/>
          </a:prstGeom>
          <a:noFill/>
        </p:spPr>
        <p:txBody>
          <a:bodyPr wrap="none" rtlCol="0">
            <a:spAutoFit/>
          </a:bodyPr>
          <a:lstStyle/>
          <a:p>
            <a:r>
              <a:rPr kumimoji="1" lang="ja-JP" altLang="en-US" sz="1200" b="1" u="sng" dirty="0">
                <a:solidFill>
                  <a:schemeClr val="accent6">
                    <a:lumMod val="75000"/>
                  </a:schemeClr>
                </a:solidFill>
                <a:latin typeface="Meiryo UI" panose="020B0604030504040204" pitchFamily="50" charset="-128"/>
                <a:ea typeface="Meiryo UI" panose="020B0604030504040204" pitchFamily="50" charset="-128"/>
              </a:rPr>
              <a:t>周辺に有名レストランやグルメスポットがある</a:t>
            </a:r>
            <a:endParaRPr kumimoji="1" lang="en-US" altLang="ja-JP" sz="1200" b="1" u="sng"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200" b="1" u="sng" dirty="0">
                <a:solidFill>
                  <a:schemeClr val="accent6">
                    <a:lumMod val="75000"/>
                  </a:schemeClr>
                </a:solidFill>
                <a:latin typeface="Meiryo UI" panose="020B0604030504040204" pitchFamily="50" charset="-128"/>
                <a:ea typeface="Meiryo UI" panose="020B0604030504040204" pitchFamily="50" charset="-128"/>
              </a:rPr>
              <a:t>商店街は、利用客誘致の企画も考えられます</a:t>
            </a:r>
            <a:endParaRPr kumimoji="1" lang="ja-JP" altLang="en-US" sz="1200" b="1" u="sng" dirty="0">
              <a:solidFill>
                <a:schemeClr val="accent6">
                  <a:lumMod val="75000"/>
                </a:schemeClr>
              </a:solidFill>
              <a:latin typeface="Meiryo UI" panose="020B0604030504040204" pitchFamily="50" charset="-128"/>
              <a:ea typeface="Meiryo UI" panose="020B0604030504040204" pitchFamily="50" charset="-128"/>
            </a:endParaRPr>
          </a:p>
        </p:txBody>
      </p:sp>
      <p:sp>
        <p:nvSpPr>
          <p:cNvPr id="27" name="楕円 26"/>
          <p:cNvSpPr/>
          <p:nvPr/>
        </p:nvSpPr>
        <p:spPr>
          <a:xfrm>
            <a:off x="589060" y="5101566"/>
            <a:ext cx="2488698" cy="1414212"/>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endParaRPr lang="en-US" altLang="ja-JP" sz="1400" dirty="0">
              <a:latin typeface="Meiryo UI" panose="020B0604030504040204" pitchFamily="50" charset="-128"/>
              <a:ea typeface="Meiryo UI" panose="020B0604030504040204" pitchFamily="50" charset="-128"/>
            </a:endParaRPr>
          </a:p>
          <a:p>
            <a:pPr algn="ctr"/>
            <a:endParaRPr lang="en-US" altLang="ja-JP" sz="1400" dirty="0">
              <a:latin typeface="Meiryo UI" panose="020B0604030504040204" pitchFamily="50" charset="-128"/>
              <a:ea typeface="Meiryo UI" panose="020B0604030504040204" pitchFamily="50" charset="-128"/>
            </a:endParaRPr>
          </a:p>
          <a:p>
            <a:pPr algn="ctr"/>
            <a:endParaRPr lang="en-US" altLang="ja-JP" sz="1400" dirty="0">
              <a:latin typeface="Meiryo UI" panose="020B0604030504040204" pitchFamily="50" charset="-128"/>
              <a:ea typeface="Meiryo UI" panose="020B0604030504040204" pitchFamily="50" charset="-128"/>
            </a:endParaRPr>
          </a:p>
          <a:p>
            <a:pPr algn="ctr"/>
            <a:r>
              <a:rPr lang="ja-JP" altLang="en-US" sz="1400" b="1" spc="300" dirty="0">
                <a:solidFill>
                  <a:srgbClr val="FF0000"/>
                </a:solidFill>
                <a:latin typeface="Meiryo UI" panose="020B0604030504040204" pitchFamily="50" charset="-128"/>
                <a:ea typeface="Meiryo UI" panose="020B0604030504040204" pitchFamily="50" charset="-128"/>
              </a:rPr>
              <a:t>商店街</a:t>
            </a:r>
            <a:endParaRPr lang="en-US" altLang="ja-JP" sz="1400" b="1" spc="300" dirty="0">
              <a:solidFill>
                <a:srgbClr val="FF0000"/>
              </a:solidFill>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a:t>
            </a:r>
          </a:p>
          <a:p>
            <a:pPr algn="ctr"/>
            <a:r>
              <a:rPr lang="ja-JP" altLang="en-US" sz="1000" dirty="0">
                <a:latin typeface="Meiryo UI" panose="020B0604030504040204" pitchFamily="50" charset="-128"/>
                <a:ea typeface="Meiryo UI" panose="020B0604030504040204" pitchFamily="50" charset="-128"/>
              </a:rPr>
              <a:t>コンサルタント、中小企業診断士、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広告代理店、イベント製作企業</a:t>
            </a:r>
          </a:p>
          <a:p>
            <a:pPr algn="ctr"/>
            <a:r>
              <a:rPr lang="ja-JP" altLang="en-US" sz="1000" dirty="0">
                <a:latin typeface="Meiryo UI" panose="020B0604030504040204" pitchFamily="50" charset="-128"/>
                <a:ea typeface="Meiryo UI" panose="020B0604030504040204" pitchFamily="50" charset="-128"/>
              </a:rPr>
              <a:t>商店街サポーター、</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スタートアップ企業　等</a:t>
            </a:r>
          </a:p>
          <a:p>
            <a:pPr algn="ctr"/>
            <a:endParaRPr lang="en-US" altLang="ja-JP" sz="1100"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p:txBody>
      </p:sp>
      <p:sp>
        <p:nvSpPr>
          <p:cNvPr id="29" name="角丸四角形 2">
            <a:extLst>
              <a:ext uri="{FF2B5EF4-FFF2-40B4-BE49-F238E27FC236}">
                <a16:creationId xmlns:a16="http://schemas.microsoft.com/office/drawing/2014/main" id="{38E7C3FD-580E-40A8-B920-6233D5F8F623}"/>
              </a:ext>
            </a:extLst>
          </p:cNvPr>
          <p:cNvSpPr/>
          <p:nvPr/>
        </p:nvSpPr>
        <p:spPr>
          <a:xfrm>
            <a:off x="605650" y="3946580"/>
            <a:ext cx="1481189" cy="10554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endParaRPr lang="en-US" altLang="ja-JP" sz="14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en-US" altLang="ja-JP" sz="1400" b="1" dirty="0">
                <a:solidFill>
                  <a:schemeClr val="tx1"/>
                </a:solidFill>
                <a:latin typeface="Meiryo UI" panose="020B0604030504040204" pitchFamily="50" charset="-128"/>
                <a:ea typeface="Meiryo UI" panose="020B0604030504040204" pitchFamily="50" charset="-128"/>
              </a:rPr>
              <a:t>Go To </a:t>
            </a:r>
            <a:r>
              <a:rPr lang="ja-JP" altLang="en-US" sz="1400" b="1" dirty="0">
                <a:solidFill>
                  <a:schemeClr val="tx1"/>
                </a:solidFill>
                <a:latin typeface="Meiryo UI" panose="020B0604030504040204" pitchFamily="50" charset="-128"/>
                <a:ea typeface="Meiryo UI" panose="020B0604030504040204" pitchFamily="50" charset="-128"/>
              </a:rPr>
              <a:t>商店街</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キャンペーン</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イベント</a:t>
            </a:r>
            <a:endParaRPr lang="en-US" altLang="ja-JP" sz="1100" dirty="0">
              <a:solidFill>
                <a:prstClr val="black"/>
              </a:solidFill>
              <a:latin typeface="Meiryo UI" panose="020B0604030504040204" pitchFamily="50" charset="-128"/>
              <a:ea typeface="Meiryo UI" panose="020B0604030504040204" pitchFamily="50" charset="-128"/>
            </a:endParaRPr>
          </a:p>
          <a:p>
            <a:pPr lvl="0" algn="ctr"/>
            <a:r>
              <a:rPr lang="ja-JP" altLang="en-US" sz="1100" dirty="0">
                <a:solidFill>
                  <a:prstClr val="black"/>
                </a:solidFill>
                <a:latin typeface="Meiryo UI" panose="020B0604030504040204" pitchFamily="50" charset="-128"/>
                <a:ea typeface="Meiryo UI" panose="020B0604030504040204" pitchFamily="50" charset="-128"/>
              </a:rPr>
              <a:t>プロモーション</a:t>
            </a:r>
            <a:endParaRPr lang="en-US" altLang="ja-JP" sz="1100" dirty="0">
              <a:solidFill>
                <a:prstClr val="black"/>
              </a:solidFill>
              <a:latin typeface="Meiryo UI" panose="020B0604030504040204" pitchFamily="50" charset="-128"/>
              <a:ea typeface="Meiryo UI" panose="020B0604030504040204" pitchFamily="50" charset="-128"/>
            </a:endParaRPr>
          </a:p>
          <a:p>
            <a:pPr lvl="0" algn="ctr"/>
            <a:r>
              <a:rPr lang="ja-JP" altLang="en-US" sz="1100" dirty="0">
                <a:solidFill>
                  <a:prstClr val="black"/>
                </a:solidFill>
                <a:latin typeface="Meiryo UI" panose="020B0604030504040204" pitchFamily="50" charset="-128"/>
                <a:ea typeface="Meiryo UI" panose="020B0604030504040204" pitchFamily="50" charset="-128"/>
              </a:rPr>
              <a:t>観光商品開発</a:t>
            </a:r>
            <a:endParaRPr lang="en-US" altLang="ja-JP" sz="1100" dirty="0">
              <a:solidFill>
                <a:prstClr val="black"/>
              </a:solidFill>
              <a:latin typeface="Meiryo UI" panose="020B0604030504040204" pitchFamily="50" charset="-128"/>
              <a:ea typeface="Meiryo UI" panose="020B0604030504040204" pitchFamily="50" charset="-128"/>
            </a:endParaRPr>
          </a:p>
          <a:p>
            <a:pPr algn="ct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0" name="下矢印 29"/>
          <p:cNvSpPr/>
          <p:nvPr/>
        </p:nvSpPr>
        <p:spPr>
          <a:xfrm rot="15000949">
            <a:off x="3914398" y="3444232"/>
            <a:ext cx="605481" cy="78586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下矢印 30"/>
          <p:cNvSpPr/>
          <p:nvPr/>
        </p:nvSpPr>
        <p:spPr>
          <a:xfrm rot="18152556">
            <a:off x="3889908" y="5418527"/>
            <a:ext cx="605481" cy="883654"/>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下矢印 32"/>
          <p:cNvSpPr/>
          <p:nvPr/>
        </p:nvSpPr>
        <p:spPr>
          <a:xfrm rot="16200000">
            <a:off x="4000069" y="4522895"/>
            <a:ext cx="605481" cy="558983"/>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4" name="下矢印 33"/>
          <p:cNvSpPr/>
          <p:nvPr/>
        </p:nvSpPr>
        <p:spPr>
          <a:xfrm rot="5400000">
            <a:off x="2298890" y="4194798"/>
            <a:ext cx="1601017" cy="558983"/>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5" name="角丸四角形 34"/>
          <p:cNvSpPr/>
          <p:nvPr/>
        </p:nvSpPr>
        <p:spPr>
          <a:xfrm>
            <a:off x="3328654" y="3418364"/>
            <a:ext cx="737122" cy="301238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468187" y="3944719"/>
            <a:ext cx="461665" cy="1851721"/>
          </a:xfrm>
          <a:prstGeom prst="rect">
            <a:avLst/>
          </a:prstGeom>
          <a:noFill/>
        </p:spPr>
        <p:txBody>
          <a:bodyPr vert="eaVert" wrap="square" rtlCol="0">
            <a:spAutoFit/>
          </a:bodyPr>
          <a:lstStyle/>
          <a:p>
            <a:pPr algn="ctr"/>
            <a:r>
              <a:rPr kumimoji="1" lang="ja-JP" altLang="en-US" dirty="0">
                <a:latin typeface="Meiryo UI" panose="020B0604030504040204" pitchFamily="50" charset="-128"/>
                <a:ea typeface="Meiryo UI" panose="020B0604030504040204" pitchFamily="50" charset="-128"/>
              </a:rPr>
              <a:t>連携・相乗効果</a:t>
            </a:r>
          </a:p>
        </p:txBody>
      </p:sp>
      <p:sp>
        <p:nvSpPr>
          <p:cNvPr id="37" name="テキスト ボックス 36"/>
          <p:cNvSpPr txBox="1"/>
          <p:nvPr/>
        </p:nvSpPr>
        <p:spPr>
          <a:xfrm>
            <a:off x="3307229" y="2742079"/>
            <a:ext cx="3240741" cy="338554"/>
          </a:xfrm>
          <a:prstGeom prst="rect">
            <a:avLst/>
          </a:prstGeom>
          <a:solidFill>
            <a:schemeClr val="bg1"/>
          </a:solidFill>
        </p:spPr>
        <p:txBody>
          <a:bodyPr wrap="square" rtlCol="0">
            <a:spAutoFit/>
          </a:bodyPr>
          <a:lstStyle/>
          <a:p>
            <a:pPr algn="ctr"/>
            <a:r>
              <a:rPr kumimoji="1" lang="en-US" altLang="ja-JP" sz="1600" dirty="0" err="1">
                <a:latin typeface="Meiryo UI" panose="020B0604030504040204" pitchFamily="50" charset="-128"/>
                <a:ea typeface="Meiryo UI" panose="020B0604030504040204" pitchFamily="50" charset="-128"/>
              </a:rPr>
              <a:t>GoTo</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キャンペーン事業</a:t>
            </a:r>
          </a:p>
        </p:txBody>
      </p:sp>
      <p:pic>
        <p:nvPicPr>
          <p:cNvPr id="18" name="図 17">
            <a:extLst>
              <a:ext uri="{FF2B5EF4-FFF2-40B4-BE49-F238E27FC236}">
                <a16:creationId xmlns:a16="http://schemas.microsoft.com/office/drawing/2014/main" id="{C0FE043E-2138-4AE4-A628-AFEE784E5107}"/>
              </a:ext>
            </a:extLst>
          </p:cNvPr>
          <p:cNvPicPr>
            <a:picLocks noChangeAspect="1"/>
          </p:cNvPicPr>
          <p:nvPr/>
        </p:nvPicPr>
        <p:blipFill>
          <a:blip r:embed="rId10"/>
          <a:stretch>
            <a:fillRect/>
          </a:stretch>
        </p:blipFill>
        <p:spPr>
          <a:xfrm>
            <a:off x="8390531" y="4514111"/>
            <a:ext cx="935909" cy="471582"/>
          </a:xfrm>
          <a:prstGeom prst="rect">
            <a:avLst/>
          </a:prstGeom>
        </p:spPr>
      </p:pic>
      <p:sp>
        <p:nvSpPr>
          <p:cNvPr id="2" name="スライド番号プレースホルダー 1">
            <a:extLst>
              <a:ext uri="{FF2B5EF4-FFF2-40B4-BE49-F238E27FC236}">
                <a16:creationId xmlns:a16="http://schemas.microsoft.com/office/drawing/2014/main" id="{ADCF03EF-1134-479E-953E-4AFA521250A6}"/>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12</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802743" y="6612309"/>
            <a:ext cx="5776686" cy="261610"/>
          </a:xfrm>
          <a:prstGeom prst="rect">
            <a:avLst/>
          </a:prstGeom>
          <a:noFill/>
        </p:spPr>
        <p:txBody>
          <a:bodyPr wrap="square" rtlCol="0">
            <a:spAutoFit/>
          </a:bodyPr>
          <a:lstStyle/>
          <a:p>
            <a:pPr algn="r"/>
            <a:r>
              <a:rPr lang="ja-JP" altLang="en-US" sz="1050" dirty="0">
                <a:latin typeface="Meiryo UI" panose="020B0604030504040204" pitchFamily="50" charset="-128"/>
                <a:ea typeface="Meiryo UI" panose="020B0604030504040204" pitchFamily="50" charset="-128"/>
              </a:rPr>
              <a:t>国の令和</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年度第</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次補正予算資料等を参考にしています。</a:t>
            </a:r>
          </a:p>
        </p:txBody>
      </p:sp>
    </p:spTree>
    <p:extLst>
      <p:ext uri="{BB962C8B-B14F-4D97-AF65-F5344CB8AC3E}">
        <p14:creationId xmlns:p14="http://schemas.microsoft.com/office/powerpoint/2010/main" val="238757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4</a:t>
            </a:r>
            <a:r>
              <a:rPr kumimoji="1" lang="ja-JP" altLang="en-US" b="1" dirty="0">
                <a:latin typeface="Meiryo UI" panose="020B0604030504040204" pitchFamily="50" charset="-128"/>
                <a:ea typeface="Meiryo UI" panose="020B0604030504040204" pitchFamily="50" charset="-128"/>
              </a:rPr>
              <a:t>つのパッケージ事例　</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人の流れと街のにぎわいを創出するイベント</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E78520AE-A84F-454F-83F1-AC93208B360A}"/>
              </a:ext>
            </a:extLst>
          </p:cNvPr>
          <p:cNvGrpSpPr/>
          <p:nvPr/>
        </p:nvGrpSpPr>
        <p:grpSpPr>
          <a:xfrm>
            <a:off x="3686914" y="1572089"/>
            <a:ext cx="1139574" cy="1277930"/>
            <a:chOff x="3686914" y="1572089"/>
            <a:chExt cx="1139574" cy="1277930"/>
          </a:xfrm>
        </p:grpSpPr>
        <p:pic>
          <p:nvPicPr>
            <p:cNvPr id="14" name="図 13">
              <a:extLst>
                <a:ext uri="{FF2B5EF4-FFF2-40B4-BE49-F238E27FC236}">
                  <a16:creationId xmlns:a16="http://schemas.microsoft.com/office/drawing/2014/main" id="{87071844-0A34-43FC-8F12-B672756D5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2291">
              <a:off x="3686914" y="1572089"/>
              <a:ext cx="1139574" cy="1277930"/>
            </a:xfrm>
            <a:prstGeom prst="rect">
              <a:avLst/>
            </a:prstGeom>
          </p:spPr>
        </p:pic>
        <p:pic>
          <p:nvPicPr>
            <p:cNvPr id="15" name="図 14">
              <a:extLst>
                <a:ext uri="{FF2B5EF4-FFF2-40B4-BE49-F238E27FC236}">
                  <a16:creationId xmlns:a16="http://schemas.microsoft.com/office/drawing/2014/main" id="{92D6B662-656F-484F-A71A-95577F2A6473}"/>
                </a:ext>
              </a:extLst>
            </p:cNvPr>
            <p:cNvPicPr>
              <a:picLocks noChangeAspect="1"/>
            </p:cNvPicPr>
            <p:nvPr/>
          </p:nvPicPr>
          <p:blipFill>
            <a:blip r:embed="rId3"/>
            <a:stretch>
              <a:fillRect/>
            </a:stretch>
          </p:blipFill>
          <p:spPr>
            <a:xfrm rot="1152419">
              <a:off x="4084561" y="2337879"/>
              <a:ext cx="165331" cy="229329"/>
            </a:xfrm>
            <a:prstGeom prst="rect">
              <a:avLst/>
            </a:prstGeom>
          </p:spPr>
        </p:pic>
      </p:grpSp>
      <p:sp>
        <p:nvSpPr>
          <p:cNvPr id="2" name="スライド番号プレースホルダー 1">
            <a:extLst>
              <a:ext uri="{FF2B5EF4-FFF2-40B4-BE49-F238E27FC236}">
                <a16:creationId xmlns:a16="http://schemas.microsoft.com/office/drawing/2014/main" id="{DB723AC1-A396-4CB7-AD3C-36B7CBAE24C4}"/>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13</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275770" y="2219185"/>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角丸四角形 28"/>
          <p:cNvSpPr/>
          <p:nvPr/>
        </p:nvSpPr>
        <p:spPr bwMode="auto">
          <a:xfrm>
            <a:off x="275770" y="1495255"/>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角丸四角形 29"/>
          <p:cNvSpPr/>
          <p:nvPr/>
        </p:nvSpPr>
        <p:spPr bwMode="auto">
          <a:xfrm>
            <a:off x="275770" y="328582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275770"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kumimoji="1" lang="en-US" altLang="ja-JP" sz="1600" dirty="0">
                <a:solidFill>
                  <a:schemeClr val="tx1"/>
                </a:solidFill>
                <a:latin typeface="Meiryo UI" panose="020B0604030504040204" pitchFamily="50" charset="-128"/>
                <a:ea typeface="Meiryo UI" panose="020B0604030504040204" pitchFamily="50" charset="-128"/>
              </a:rPr>
              <a:t>(1)-1</a:t>
            </a:r>
            <a:r>
              <a:rPr kumimoji="1" lang="ja-JP" altLang="en-US" sz="1600" dirty="0">
                <a:solidFill>
                  <a:schemeClr val="tx1"/>
                </a:solidFill>
                <a:latin typeface="Meiryo UI" panose="020B0604030504040204" pitchFamily="50" charset="-128"/>
                <a:ea typeface="Meiryo UI" panose="020B0604030504040204" pitchFamily="50" charset="-128"/>
              </a:rPr>
              <a:t>　フォトセッションやワークショップ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AC8A8D6-E5B8-48D4-A2BC-77525D87A14B}"/>
              </a:ext>
            </a:extLst>
          </p:cNvPr>
          <p:cNvSpPr txBox="1"/>
          <p:nvPr/>
        </p:nvSpPr>
        <p:spPr>
          <a:xfrm>
            <a:off x="356892" y="1755908"/>
            <a:ext cx="2922612"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来街者が</a:t>
            </a:r>
            <a:r>
              <a:rPr lang="ja-JP" altLang="en-US" sz="1000" dirty="0">
                <a:latin typeface="Meiryo UI" panose="020B0604030504040204" pitchFamily="50" charset="-128"/>
                <a:ea typeface="Meiryo UI" panose="020B0604030504040204" pitchFamily="50" charset="-128"/>
              </a:rPr>
              <a:t>楽しみながら、</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密を避ける行動啓発を共有できるイベントを開催。</a:t>
            </a:r>
            <a:endParaRPr lang="en-US" altLang="ja-JP" sz="10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AC8A8D6-E5B8-48D4-A2BC-77525D87A14B}"/>
              </a:ext>
            </a:extLst>
          </p:cNvPr>
          <p:cNvSpPr txBox="1"/>
          <p:nvPr/>
        </p:nvSpPr>
        <p:spPr>
          <a:xfrm>
            <a:off x="356891" y="2480668"/>
            <a:ext cx="4529434" cy="709656"/>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①感染対策をデザイン化したパネルの前でスマｰトフォンで</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来街者が撮影するコーナー設置。</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②自分だけのフェイスシールドを作るオリジナルワークショップ開催。</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③店舗と店舗利用者双方に対する 「大阪コロナ追跡システム」登録促進。　　</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CAC8A8D6-E5B8-48D4-A2BC-77525D87A14B}"/>
              </a:ext>
            </a:extLst>
          </p:cNvPr>
          <p:cNvSpPr txBox="1"/>
          <p:nvPr/>
        </p:nvSpPr>
        <p:spPr>
          <a:xfrm>
            <a:off x="356891" y="3539470"/>
            <a:ext cx="4401530" cy="545691"/>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①フォトセッションパネル（デザイン、データ制作、パネル製作と設営撤去）。</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②ワークショップ運営スタッフ、材料手配、イベント案内サイン製作。</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で発信）、賞品　など。</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CAC8A8D6-E5B8-48D4-A2BC-77525D87A14B}"/>
              </a:ext>
            </a:extLst>
          </p:cNvPr>
          <p:cNvSpPr txBox="1"/>
          <p:nvPr/>
        </p:nvSpPr>
        <p:spPr>
          <a:xfrm>
            <a:off x="356890" y="4407413"/>
            <a:ext cx="4506471" cy="1471226"/>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①各フォトセッション会場やワークショップ会場</a:t>
            </a:r>
            <a:r>
              <a:rPr lang="ja-JP" altLang="en-US" sz="1000" dirty="0">
                <a:latin typeface="Meiryo UI" panose="020B0604030504040204" pitchFamily="50" charset="-128"/>
                <a:ea typeface="Meiryo UI" panose="020B0604030504040204" pitchFamily="50" charset="-128"/>
              </a:rPr>
              <a:t>での</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密対策が必要。時間を指定した参加整理券配布、並び列の人との距離の確保、整理員配置など密にならないよう対策。</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②来街者から、スタッフがカメラ撮影を</a:t>
            </a:r>
            <a:r>
              <a:rPr lang="ja-JP" altLang="en-US" sz="1000" dirty="0">
                <a:latin typeface="Meiryo UI" panose="020B0604030504040204" pitchFamily="50" charset="-128"/>
                <a:ea typeface="Meiryo UI" panose="020B0604030504040204" pitchFamily="50" charset="-128"/>
              </a:rPr>
              <a:t>依頼された場合は、消毒液等で手指を拭くなどの除菌対策をしてから、撮影。また、撮影後も再度、手指消毒を心掛け。</a:t>
            </a:r>
            <a:endParaRPr lang="en-US" altLang="ja-JP" sz="1000" dirty="0">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latin typeface="Meiryo UI" panose="020B0604030504040204" pitchFamily="50" charset="-128"/>
                <a:ea typeface="Meiryo UI" panose="020B0604030504040204" pitchFamily="50" charset="-128"/>
              </a:rPr>
              <a:t>③ワークショップ会場のキャパシティ・動線などの事前チェックを基に、運営マニュアルを策定。ワークショップ参加希望者への案内やワークショップ用具</a:t>
            </a:r>
            <a:r>
              <a:rPr lang="ja-JP" altLang="en-US" sz="1000" dirty="0">
                <a:solidFill>
                  <a:prstClr val="black"/>
                </a:solidFill>
                <a:latin typeface="Meiryo UI" panose="020B0604030504040204" pitchFamily="50" charset="-128"/>
                <a:ea typeface="Meiryo UI" panose="020B0604030504040204" pitchFamily="50" charset="-128"/>
              </a:rPr>
              <a:t>の個別消毒、参加者への手指消毒励行などの配慮が必要。</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④参加者や運営スタッフのマスクやフェイスシールド着用を励行。</a:t>
            </a:r>
          </a:p>
        </p:txBody>
      </p:sp>
      <p:sp>
        <p:nvSpPr>
          <p:cNvPr id="39" name="正方形/長方形 38"/>
          <p:cNvSpPr/>
          <p:nvPr/>
        </p:nvSpPr>
        <p:spPr>
          <a:xfrm>
            <a:off x="4968874"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kumimoji="1" lang="en-US" altLang="ja-JP" sz="1600" dirty="0">
                <a:solidFill>
                  <a:schemeClr val="tx1"/>
                </a:solidFill>
                <a:latin typeface="Meiryo UI" panose="020B0604030504040204" pitchFamily="50" charset="-128"/>
                <a:ea typeface="Meiryo UI" panose="020B0604030504040204" pitchFamily="50" charset="-128"/>
              </a:rPr>
              <a:t>(1)-2</a:t>
            </a:r>
            <a:r>
              <a:rPr kumimoji="1" lang="ja-JP" altLang="en-US" sz="1600" dirty="0">
                <a:solidFill>
                  <a:schemeClr val="tx1"/>
                </a:solidFill>
                <a:latin typeface="Meiryo UI" panose="020B0604030504040204" pitchFamily="50" charset="-128"/>
                <a:ea typeface="Meiryo UI" panose="020B0604030504040204" pitchFamily="50" charset="-128"/>
              </a:rPr>
              <a:t>　</a:t>
            </a:r>
            <a:r>
              <a:rPr lang="ja-JP" altLang="en-US" sz="1500" dirty="0">
                <a:solidFill>
                  <a:schemeClr val="tx1"/>
                </a:solidFill>
                <a:latin typeface="Meiryo UI" panose="020B0604030504040204" pitchFamily="50" charset="-128"/>
                <a:ea typeface="Meiryo UI" panose="020B0604030504040204" pitchFamily="50" charset="-128"/>
              </a:rPr>
              <a:t>商店街と地域の旧所・名跡を巡るスタンプラリー　</a:t>
            </a:r>
            <a:endParaRPr lang="en-US" altLang="ja-JP" sz="1500" dirty="0">
              <a:solidFill>
                <a:schemeClr val="tx1"/>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CAC8A8D6-E5B8-48D4-A2BC-77525D87A14B}"/>
              </a:ext>
            </a:extLst>
          </p:cNvPr>
          <p:cNvSpPr txBox="1"/>
          <p:nvPr/>
        </p:nvSpPr>
        <p:spPr>
          <a:xfrm>
            <a:off x="275770" y="1089406"/>
            <a:ext cx="4610555" cy="385336"/>
          </a:xfrm>
          <a:prstGeom prst="rect">
            <a:avLst/>
          </a:prstGeom>
          <a:noFill/>
          <a:ln>
            <a:noFill/>
            <a:prstDash val="dashDot"/>
          </a:ln>
        </p:spPr>
        <p:txBody>
          <a:bodyPr wrap="square" rtlCol="0">
            <a:noAutofit/>
          </a:bodyPr>
          <a:lstStyle/>
          <a:p>
            <a:pPr marL="93662"/>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啓発活動は楽しく、学ぶ！</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　＝安心・安全確保に取り組む地域商店街＝</a:t>
            </a:r>
          </a:p>
        </p:txBody>
      </p:sp>
      <p:pic>
        <p:nvPicPr>
          <p:cNvPr id="8" name="図 7">
            <a:extLst>
              <a:ext uri="{FF2B5EF4-FFF2-40B4-BE49-F238E27FC236}">
                <a16:creationId xmlns:a16="http://schemas.microsoft.com/office/drawing/2014/main" id="{C9297E26-16F0-4A5E-9224-FDA0146C1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87" y="5753466"/>
            <a:ext cx="653143" cy="924850"/>
          </a:xfrm>
          <a:prstGeom prst="rect">
            <a:avLst/>
          </a:prstGeom>
        </p:spPr>
      </p:pic>
      <p:pic>
        <p:nvPicPr>
          <p:cNvPr id="10" name="図 9">
            <a:extLst>
              <a:ext uri="{FF2B5EF4-FFF2-40B4-BE49-F238E27FC236}">
                <a16:creationId xmlns:a16="http://schemas.microsoft.com/office/drawing/2014/main" id="{8048E6FB-5443-455F-9D38-1BEC9EB1C9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676" y="5755434"/>
            <a:ext cx="653143" cy="924850"/>
          </a:xfrm>
          <a:prstGeom prst="rect">
            <a:avLst/>
          </a:prstGeom>
        </p:spPr>
      </p:pic>
      <p:pic>
        <p:nvPicPr>
          <p:cNvPr id="12" name="図 11">
            <a:extLst>
              <a:ext uri="{FF2B5EF4-FFF2-40B4-BE49-F238E27FC236}">
                <a16:creationId xmlns:a16="http://schemas.microsoft.com/office/drawing/2014/main" id="{AC44A5A9-7A12-4542-8670-A884B03B5F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1636" y="5750340"/>
            <a:ext cx="653143" cy="924850"/>
          </a:xfrm>
          <a:prstGeom prst="rect">
            <a:avLst/>
          </a:prstGeom>
        </p:spPr>
      </p:pic>
      <p:sp>
        <p:nvSpPr>
          <p:cNvPr id="34" name="角丸四角形 25">
            <a:extLst>
              <a:ext uri="{FF2B5EF4-FFF2-40B4-BE49-F238E27FC236}">
                <a16:creationId xmlns:a16="http://schemas.microsoft.com/office/drawing/2014/main" id="{CA56B0C8-62C9-433A-8523-1F3B66CFB821}"/>
              </a:ext>
            </a:extLst>
          </p:cNvPr>
          <p:cNvSpPr/>
          <p:nvPr/>
        </p:nvSpPr>
        <p:spPr bwMode="auto">
          <a:xfrm>
            <a:off x="4962684" y="2517238"/>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1" name="角丸四角形 28">
            <a:extLst>
              <a:ext uri="{FF2B5EF4-FFF2-40B4-BE49-F238E27FC236}">
                <a16:creationId xmlns:a16="http://schemas.microsoft.com/office/drawing/2014/main" id="{B807C90D-98DA-4BCB-AA92-3935B3355AA4}"/>
              </a:ext>
            </a:extLst>
          </p:cNvPr>
          <p:cNvSpPr/>
          <p:nvPr/>
        </p:nvSpPr>
        <p:spPr bwMode="auto">
          <a:xfrm>
            <a:off x="4962684" y="149838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角丸四角形 29">
            <a:extLst>
              <a:ext uri="{FF2B5EF4-FFF2-40B4-BE49-F238E27FC236}">
                <a16:creationId xmlns:a16="http://schemas.microsoft.com/office/drawing/2014/main" id="{2F954DE1-57BF-4F72-B786-C9040FC5C08B}"/>
              </a:ext>
            </a:extLst>
          </p:cNvPr>
          <p:cNvSpPr/>
          <p:nvPr/>
        </p:nvSpPr>
        <p:spPr bwMode="auto">
          <a:xfrm>
            <a:off x="4962684" y="3410986"/>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45A5BC9C-4A33-448D-911E-503B7EF35569}"/>
              </a:ext>
            </a:extLst>
          </p:cNvPr>
          <p:cNvSpPr txBox="1"/>
          <p:nvPr/>
        </p:nvSpPr>
        <p:spPr>
          <a:xfrm>
            <a:off x="5043806" y="1750156"/>
            <a:ext cx="3193826" cy="758706"/>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商店街が地域社会と連携し、安全でかつ人に優しい商店街として地域の住民に「地域の魅力再発見」をテーマにスタンプ</a:t>
            </a:r>
          </a:p>
          <a:p>
            <a:pPr lvl="0">
              <a:defRPr/>
            </a:pPr>
            <a:r>
              <a:rPr lang="ja-JP" altLang="en-US" sz="1000" dirty="0">
                <a:solidFill>
                  <a:prstClr val="black"/>
                </a:solidFill>
                <a:latin typeface="Meiryo UI" panose="020B0604030504040204" pitchFamily="50" charset="-128"/>
                <a:ea typeface="Meiryo UI" panose="020B0604030504040204" pitchFamily="50" charset="-128"/>
              </a:rPr>
              <a:t>ラリーを実施。</a:t>
            </a:r>
          </a:p>
          <a:p>
            <a:pPr lvl="0">
              <a:defRPr/>
            </a:pPr>
            <a:r>
              <a:rPr lang="ja-JP" altLang="en-US" sz="1000" dirty="0">
                <a:solidFill>
                  <a:prstClr val="black"/>
                </a:solidFill>
                <a:latin typeface="Meiryo UI" panose="020B0604030504040204" pitchFamily="50" charset="-128"/>
                <a:ea typeface="Meiryo UI" panose="020B0604030504040204" pitchFamily="50" charset="-128"/>
              </a:rPr>
              <a:t>ラリーポイントとなる施設の管理者の協力を得て実施。</a:t>
            </a:r>
          </a:p>
        </p:txBody>
      </p:sp>
      <p:sp>
        <p:nvSpPr>
          <p:cNvPr id="45" name="テキスト ボックス 44">
            <a:extLst>
              <a:ext uri="{FF2B5EF4-FFF2-40B4-BE49-F238E27FC236}">
                <a16:creationId xmlns:a16="http://schemas.microsoft.com/office/drawing/2014/main" id="{219CFC95-7981-451B-B380-BE6E6E3BCC3A}"/>
              </a:ext>
            </a:extLst>
          </p:cNvPr>
          <p:cNvSpPr txBox="1"/>
          <p:nvPr/>
        </p:nvSpPr>
        <p:spPr>
          <a:xfrm>
            <a:off x="5043805" y="2778721"/>
            <a:ext cx="4529434" cy="599301"/>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①商店街をスタート･ゴールにした地域ウォーキングイベント。</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②マップ付き</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にて商店街を中心に周辺地域の魅力を紹介。</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③ガイドパンフレットを作成配布し、完歩者には商店街ならではの賞品をプレゼント！。</a:t>
            </a:r>
          </a:p>
        </p:txBody>
      </p:sp>
      <p:sp>
        <p:nvSpPr>
          <p:cNvPr id="46" name="テキスト ボックス 45">
            <a:extLst>
              <a:ext uri="{FF2B5EF4-FFF2-40B4-BE49-F238E27FC236}">
                <a16:creationId xmlns:a16="http://schemas.microsoft.com/office/drawing/2014/main" id="{9530F025-E727-4197-829A-4F727E31BDA5}"/>
              </a:ext>
            </a:extLst>
          </p:cNvPr>
          <p:cNvSpPr txBox="1"/>
          <p:nvPr/>
        </p:nvSpPr>
        <p:spPr>
          <a:xfrm>
            <a:off x="5043805" y="3673512"/>
            <a:ext cx="4401530" cy="545691"/>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a:t>
            </a:r>
            <a:r>
              <a:rPr lang="ja-JP" altLang="en-US" sz="1000" dirty="0">
                <a:latin typeface="Meiryo UI" panose="020B0604030504040204" pitchFamily="50" charset="-128"/>
                <a:ea typeface="Meiryo UI" panose="020B0604030504040204" pitchFamily="50" charset="-128"/>
              </a:rPr>
              <a:t>スタンプラリーポイントとなる施設の管理者の協力を得る。</a:t>
            </a:r>
            <a:endParaRPr lang="en-US" altLang="ja-JP" sz="1000" dirty="0">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latin typeface="Meiryo UI" panose="020B0604030504040204" pitchFamily="50" charset="-128"/>
                <a:ea typeface="Meiryo UI" panose="020B0604030504040204" pitchFamily="50" charset="-128"/>
              </a:rPr>
              <a:t>②スタンプラリー運営スタッフ、資材手配、イベント案内サイン製作。</a:t>
            </a:r>
            <a:endParaRPr lang="en-US" altLang="ja-JP" sz="1000" dirty="0">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latin typeface="Meiryo UI" panose="020B0604030504040204" pitchFamily="50" charset="-128"/>
                <a:ea typeface="Meiryo UI" panose="020B0604030504040204" pitchFamily="50" charset="-128"/>
              </a:rPr>
              <a:t>③事業広報（チラシ折り込み、</a:t>
            </a:r>
            <a:r>
              <a:rPr lang="en-US" altLang="ja-JP" sz="1000" dirty="0">
                <a:latin typeface="Meiryo UI" panose="020B0604030504040204" pitchFamily="50" charset="-128"/>
                <a:ea typeface="Meiryo UI" panose="020B0604030504040204" pitchFamily="50" charset="-128"/>
              </a:rPr>
              <a:t>SNS</a:t>
            </a:r>
            <a:r>
              <a:rPr lang="ja-JP" altLang="en-US" sz="1000" dirty="0">
                <a:latin typeface="Meiryo UI" panose="020B0604030504040204" pitchFamily="50" charset="-128"/>
                <a:ea typeface="Meiryo UI" panose="020B0604030504040204" pitchFamily="50" charset="-128"/>
              </a:rPr>
              <a:t>で発信）、賞品　など。</a:t>
            </a:r>
            <a:endParaRPr lang="en-US" altLang="ja-JP" sz="100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B53B3B3-3D56-47D1-9873-E44132F9DA7F}"/>
              </a:ext>
            </a:extLst>
          </p:cNvPr>
          <p:cNvSpPr txBox="1"/>
          <p:nvPr/>
        </p:nvSpPr>
        <p:spPr>
          <a:xfrm>
            <a:off x="5043805" y="4566092"/>
            <a:ext cx="4529434" cy="1085602"/>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①スタート時間を決めて参加者集合させるのは</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密に繋がる</a:t>
            </a:r>
            <a:r>
              <a:rPr lang="ja-JP" altLang="en-US" sz="1000" dirty="0">
                <a:latin typeface="Meiryo UI" panose="020B0604030504040204" pitchFamily="50" charset="-128"/>
                <a:ea typeface="Meiryo UI" panose="020B0604030504040204" pitchFamily="50" charset="-128"/>
              </a:rPr>
              <a:t>ため注意。</a:t>
            </a:r>
            <a:endParaRPr lang="en-US" altLang="ja-JP" sz="1000" dirty="0">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latin typeface="Meiryo UI" panose="020B0604030504040204" pitchFamily="50" charset="-128"/>
                <a:ea typeface="Meiryo UI" panose="020B0604030504040204" pitchFamily="50" charset="-128"/>
              </a:rPr>
              <a:t>②ラリーポイントでは常駐スタッフが参加者のラリーカードにスタンプを押す。</a:t>
            </a:r>
            <a:endParaRPr lang="en-US" altLang="ja-JP" sz="1000" dirty="0">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⇒スタンプを不特定多数に触らせないように注意。</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③雨天時実施も想定して、ラリーポイントなどではミニテント設置など可能な対応を。</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④参加者や運営スタッフのマスクやフェイスシールド着用を励行。</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⑤ラリー参加者を対象にした事業保険を掛ける。</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詳細は保険会社へ相談。</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⑥ラリーポイント敷地の管理者には必ず、事前に敷地借用を申請。　</a:t>
            </a:r>
          </a:p>
        </p:txBody>
      </p:sp>
      <p:sp>
        <p:nvSpPr>
          <p:cNvPr id="48" name="テキスト ボックス 47">
            <a:extLst>
              <a:ext uri="{FF2B5EF4-FFF2-40B4-BE49-F238E27FC236}">
                <a16:creationId xmlns:a16="http://schemas.microsoft.com/office/drawing/2014/main" id="{AA785937-A96E-4BE0-8222-02CCD12DBBAC}"/>
              </a:ext>
            </a:extLst>
          </p:cNvPr>
          <p:cNvSpPr txBox="1"/>
          <p:nvPr/>
        </p:nvSpPr>
        <p:spPr>
          <a:xfrm>
            <a:off x="4962684" y="1092532"/>
            <a:ext cx="4610555" cy="385336"/>
          </a:xfrm>
          <a:prstGeom prst="rect">
            <a:avLst/>
          </a:prstGeom>
          <a:noFill/>
          <a:ln>
            <a:noFill/>
            <a:prstDash val="dashDot"/>
          </a:ln>
        </p:spPr>
        <p:txBody>
          <a:bodyPr wrap="square" rtlCol="0">
            <a:noAutofit/>
          </a:bodyPr>
          <a:lstStyle/>
          <a:p>
            <a:pPr marL="93662"/>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周辺に寺社仏閣、旧所、名跡が点在する商店街に最適</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　＝顧客との親交関係構築と商店街魅力打ち出し＝</a:t>
            </a:r>
          </a:p>
        </p:txBody>
      </p:sp>
      <p:pic>
        <p:nvPicPr>
          <p:cNvPr id="49" name="図 48">
            <a:extLst>
              <a:ext uri="{FF2B5EF4-FFF2-40B4-BE49-F238E27FC236}">
                <a16:creationId xmlns:a16="http://schemas.microsoft.com/office/drawing/2014/main" id="{29E9706E-1B2E-4BC5-8F51-0CB4786F03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184" y="5744050"/>
            <a:ext cx="653143" cy="924850"/>
          </a:xfrm>
          <a:prstGeom prst="rect">
            <a:avLst/>
          </a:prstGeom>
        </p:spPr>
      </p:pic>
      <p:pic>
        <p:nvPicPr>
          <p:cNvPr id="51" name="図 50">
            <a:extLst>
              <a:ext uri="{FF2B5EF4-FFF2-40B4-BE49-F238E27FC236}">
                <a16:creationId xmlns:a16="http://schemas.microsoft.com/office/drawing/2014/main" id="{45C49953-2B67-4671-938F-87B4F633AD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995" y="5741709"/>
            <a:ext cx="653143" cy="924850"/>
          </a:xfrm>
          <a:prstGeom prst="rect">
            <a:avLst/>
          </a:prstGeom>
        </p:spPr>
      </p:pic>
      <p:pic>
        <p:nvPicPr>
          <p:cNvPr id="52" name="図 51">
            <a:extLst>
              <a:ext uri="{FF2B5EF4-FFF2-40B4-BE49-F238E27FC236}">
                <a16:creationId xmlns:a16="http://schemas.microsoft.com/office/drawing/2014/main" id="{073318EB-952E-434F-8A52-4567CD2838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5276" y="1474313"/>
            <a:ext cx="1583546" cy="1583546"/>
          </a:xfrm>
          <a:prstGeom prst="rect">
            <a:avLst/>
          </a:prstGeom>
        </p:spPr>
      </p:pic>
      <p:pic>
        <p:nvPicPr>
          <p:cNvPr id="53" name="図 52">
            <a:extLst>
              <a:ext uri="{FF2B5EF4-FFF2-40B4-BE49-F238E27FC236}">
                <a16:creationId xmlns:a16="http://schemas.microsoft.com/office/drawing/2014/main" id="{18E6B627-D884-4469-AFE0-0BF01E0056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0890" y="1532322"/>
            <a:ext cx="726647" cy="494623"/>
          </a:xfrm>
          <a:prstGeom prst="rect">
            <a:avLst/>
          </a:prstGeom>
        </p:spPr>
      </p:pic>
      <p:pic>
        <p:nvPicPr>
          <p:cNvPr id="18" name="図 17">
            <a:extLst>
              <a:ext uri="{FF2B5EF4-FFF2-40B4-BE49-F238E27FC236}">
                <a16:creationId xmlns:a16="http://schemas.microsoft.com/office/drawing/2014/main" id="{6A3A371E-F2BD-4C3A-A122-DBFE12E7B9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0601" y="5741709"/>
            <a:ext cx="653143" cy="924850"/>
          </a:xfrm>
          <a:prstGeom prst="rect">
            <a:avLst/>
          </a:prstGeom>
        </p:spPr>
      </p:pic>
      <p:sp>
        <p:nvSpPr>
          <p:cNvPr id="6" name="角丸四角形 30">
            <a:extLst>
              <a:ext uri="{FF2B5EF4-FFF2-40B4-BE49-F238E27FC236}">
                <a16:creationId xmlns:a16="http://schemas.microsoft.com/office/drawing/2014/main" id="{CF2DDAD5-61D3-4A8A-B36F-D7955121118D}"/>
              </a:ext>
            </a:extLst>
          </p:cNvPr>
          <p:cNvSpPr/>
          <p:nvPr/>
        </p:nvSpPr>
        <p:spPr bwMode="auto">
          <a:xfrm>
            <a:off x="4962684" y="4303980"/>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角丸四角形 30">
            <a:extLst>
              <a:ext uri="{FF2B5EF4-FFF2-40B4-BE49-F238E27FC236}">
                <a16:creationId xmlns:a16="http://schemas.microsoft.com/office/drawing/2014/main" id="{1EF626DE-1B1E-482E-9C6D-F561D0A9B58D}"/>
              </a:ext>
            </a:extLst>
          </p:cNvPr>
          <p:cNvSpPr/>
          <p:nvPr/>
        </p:nvSpPr>
        <p:spPr bwMode="auto">
          <a:xfrm>
            <a:off x="275770" y="4163057"/>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0885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4</a:t>
            </a:r>
            <a:r>
              <a:rPr kumimoji="1" lang="ja-JP" altLang="en-US" b="1" dirty="0" err="1">
                <a:latin typeface="Meiryo UI" panose="020B0604030504040204" pitchFamily="50" charset="-128"/>
                <a:ea typeface="Meiryo UI" panose="020B0604030504040204" pitchFamily="50" charset="-128"/>
              </a:rPr>
              <a:t>つの</a:t>
            </a:r>
            <a:r>
              <a:rPr kumimoji="1" lang="ja-JP" altLang="en-US" b="1" dirty="0">
                <a:latin typeface="Meiryo UI" panose="020B0604030504040204" pitchFamily="50" charset="-128"/>
                <a:ea typeface="Meiryo UI" panose="020B0604030504040204" pitchFamily="50" charset="-128"/>
              </a:rPr>
              <a:t>パッケージ事例　</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人の流れと街のにぎわいを創出するイベント</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B723AC1-A396-4CB7-AD3C-36B7CBAE24C4}"/>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14</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275770" y="2285026"/>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角丸四角形 28"/>
          <p:cNvSpPr/>
          <p:nvPr/>
        </p:nvSpPr>
        <p:spPr bwMode="auto">
          <a:xfrm>
            <a:off x="275770" y="1495255"/>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角丸四角形 29"/>
          <p:cNvSpPr/>
          <p:nvPr/>
        </p:nvSpPr>
        <p:spPr bwMode="auto">
          <a:xfrm>
            <a:off x="275770" y="3323756"/>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1" name="角丸四角形 30"/>
          <p:cNvSpPr/>
          <p:nvPr/>
        </p:nvSpPr>
        <p:spPr bwMode="auto">
          <a:xfrm>
            <a:off x="275770" y="451201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275770"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(1)-3</a:t>
            </a:r>
            <a:r>
              <a:rPr lang="ja-JP" altLang="en-US" sz="1600" dirty="0">
                <a:solidFill>
                  <a:schemeClr val="tx1"/>
                </a:solidFill>
                <a:latin typeface="Meiryo UI" panose="020B0604030504040204" pitchFamily="50" charset="-128"/>
                <a:ea typeface="Meiryo UI" panose="020B0604030504040204" pitchFamily="50" charset="-128"/>
              </a:rPr>
              <a:t>　商店街スポーツ縁日</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AC8A8D6-E5B8-48D4-A2BC-77525D87A14B}"/>
              </a:ext>
            </a:extLst>
          </p:cNvPr>
          <p:cNvSpPr txBox="1"/>
          <p:nvPr/>
        </p:nvSpPr>
        <p:spPr>
          <a:xfrm>
            <a:off x="356891" y="1755908"/>
            <a:ext cx="3442751"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商店街でファミリーが楽しめる「スポーツ」をテーマに</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した縁日を開催。</a:t>
            </a:r>
          </a:p>
        </p:txBody>
      </p:sp>
      <p:sp>
        <p:nvSpPr>
          <p:cNvPr id="36" name="テキスト ボックス 35">
            <a:extLst>
              <a:ext uri="{FF2B5EF4-FFF2-40B4-BE49-F238E27FC236}">
                <a16:creationId xmlns:a16="http://schemas.microsoft.com/office/drawing/2014/main" id="{CAC8A8D6-E5B8-48D4-A2BC-77525D87A14B}"/>
              </a:ext>
            </a:extLst>
          </p:cNvPr>
          <p:cNvSpPr txBox="1"/>
          <p:nvPr/>
        </p:nvSpPr>
        <p:spPr>
          <a:xfrm>
            <a:off x="356891" y="2546509"/>
            <a:ext cx="4529434" cy="709656"/>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①商店街の店舗を利用されるごとに「縁日参加券」を提供。　</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②商店街店前でスポーツ遊具を中心にした「スポーツ縁日」を実施。</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③各スポーツ遊具コーナーごとに入賞ルールを決め、入賞者には、商店街ならではの入賞品をプレゼント！。</a:t>
            </a:r>
          </a:p>
        </p:txBody>
      </p:sp>
      <p:sp>
        <p:nvSpPr>
          <p:cNvPr id="37" name="テキスト ボックス 36">
            <a:extLst>
              <a:ext uri="{FF2B5EF4-FFF2-40B4-BE49-F238E27FC236}">
                <a16:creationId xmlns:a16="http://schemas.microsoft.com/office/drawing/2014/main" id="{CAC8A8D6-E5B8-48D4-A2BC-77525D87A14B}"/>
              </a:ext>
            </a:extLst>
          </p:cNvPr>
          <p:cNvSpPr txBox="1"/>
          <p:nvPr/>
        </p:nvSpPr>
        <p:spPr>
          <a:xfrm>
            <a:off x="356891" y="3586282"/>
            <a:ext cx="4401530" cy="813608"/>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①スポーツ遊具レンタル。</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②運営スタッフ。</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③諸申請</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場所によっては公道使用許可申請必要。</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④縁日参加券制作・印刷。</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⑤事業広報（チラシ折り込み、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で発信）、賞品　など。</a:t>
            </a:r>
          </a:p>
        </p:txBody>
      </p:sp>
      <p:sp>
        <p:nvSpPr>
          <p:cNvPr id="38" name="テキスト ボックス 37">
            <a:extLst>
              <a:ext uri="{FF2B5EF4-FFF2-40B4-BE49-F238E27FC236}">
                <a16:creationId xmlns:a16="http://schemas.microsoft.com/office/drawing/2014/main" id="{CAC8A8D6-E5B8-48D4-A2BC-77525D87A14B}"/>
              </a:ext>
            </a:extLst>
          </p:cNvPr>
          <p:cNvSpPr txBox="1"/>
          <p:nvPr/>
        </p:nvSpPr>
        <p:spPr>
          <a:xfrm>
            <a:off x="356891" y="4765246"/>
            <a:ext cx="4432153" cy="1029362"/>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①各縁日に参加する受付などでの</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密対策が必要。</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時間を指定した参加整理券配布、並び列の</a:t>
            </a:r>
            <a:r>
              <a:rPr lang="ja-JP" altLang="en-US" sz="1000" dirty="0">
                <a:latin typeface="Meiryo UI" panose="020B0604030504040204" pitchFamily="50" charset="-128"/>
                <a:ea typeface="Meiryo UI" panose="020B0604030504040204" pitchFamily="50" charset="-128"/>
              </a:rPr>
              <a:t>人との距離の確保、整理員配置など密にならないよう心掛ける。</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②参加者、スタッフがスポーツ遊具に接触する際はその都度、スタッフが消毒液等で用具を拭くなどの除菌対策を実施。</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③参加者や運営スタッフのマスクやフェイスシールド着用を励行。</a:t>
            </a:r>
          </a:p>
        </p:txBody>
      </p:sp>
      <p:sp>
        <p:nvSpPr>
          <p:cNvPr id="39" name="正方形/長方形 38"/>
          <p:cNvSpPr/>
          <p:nvPr/>
        </p:nvSpPr>
        <p:spPr>
          <a:xfrm>
            <a:off x="4968874"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(1)-4 </a:t>
            </a:r>
            <a:r>
              <a:rPr lang="ja-JP" altLang="en-US" sz="1600" dirty="0">
                <a:solidFill>
                  <a:schemeClr val="tx1"/>
                </a:solidFill>
                <a:latin typeface="Meiryo UI" panose="020B0604030504040204" pitchFamily="50" charset="-128"/>
                <a:ea typeface="Meiryo UI" panose="020B0604030504040204" pitchFamily="50" charset="-128"/>
              </a:rPr>
              <a:t>　商店街みせゼミ</a:t>
            </a:r>
          </a:p>
        </p:txBody>
      </p:sp>
      <p:sp>
        <p:nvSpPr>
          <p:cNvPr id="40" name="テキスト ボックス 39">
            <a:extLst>
              <a:ext uri="{FF2B5EF4-FFF2-40B4-BE49-F238E27FC236}">
                <a16:creationId xmlns:a16="http://schemas.microsoft.com/office/drawing/2014/main" id="{CAC8A8D6-E5B8-48D4-A2BC-77525D87A14B}"/>
              </a:ext>
            </a:extLst>
          </p:cNvPr>
          <p:cNvSpPr txBox="1"/>
          <p:nvPr/>
        </p:nvSpPr>
        <p:spPr>
          <a:xfrm>
            <a:off x="275770" y="1089406"/>
            <a:ext cx="4610555" cy="385336"/>
          </a:xfrm>
          <a:prstGeom prst="rect">
            <a:avLst/>
          </a:prstGeom>
          <a:noFill/>
          <a:ln>
            <a:noFill/>
            <a:prstDash val="dashDot"/>
          </a:ln>
        </p:spPr>
        <p:txBody>
          <a:bodyPr wrap="square" rtlCol="0">
            <a:noAutofit/>
          </a:bodyPr>
          <a:lstStyle/>
          <a:p>
            <a:pPr marL="93662"/>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縁日をスポーツ大会にアレンジ！</a:t>
            </a:r>
          </a:p>
          <a:p>
            <a:pPr marL="93662"/>
            <a:r>
              <a:rPr lang="ja-JP" altLang="en-US" sz="1000" dirty="0">
                <a:latin typeface="Meiryo UI" panose="020B0604030504040204" pitchFamily="50" charset="-128"/>
                <a:ea typeface="Meiryo UI" panose="020B0604030504040204" pitchFamily="50" charset="-128"/>
              </a:rPr>
              <a:t>　＝地域と協働</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町・子ども会などとの連動＝</a:t>
            </a:r>
          </a:p>
        </p:txBody>
      </p:sp>
      <p:pic>
        <p:nvPicPr>
          <p:cNvPr id="8" name="図 7">
            <a:extLst>
              <a:ext uri="{FF2B5EF4-FFF2-40B4-BE49-F238E27FC236}">
                <a16:creationId xmlns:a16="http://schemas.microsoft.com/office/drawing/2014/main" id="{C9297E26-16F0-4A5E-9224-FDA0146C13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270" y="5810668"/>
            <a:ext cx="653143" cy="924850"/>
          </a:xfrm>
          <a:prstGeom prst="rect">
            <a:avLst/>
          </a:prstGeom>
        </p:spPr>
      </p:pic>
      <p:pic>
        <p:nvPicPr>
          <p:cNvPr id="12" name="図 11">
            <a:extLst>
              <a:ext uri="{FF2B5EF4-FFF2-40B4-BE49-F238E27FC236}">
                <a16:creationId xmlns:a16="http://schemas.microsoft.com/office/drawing/2014/main" id="{AC44A5A9-7A12-4542-8670-A884B03B5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696" y="5810668"/>
            <a:ext cx="653143" cy="924850"/>
          </a:xfrm>
          <a:prstGeom prst="rect">
            <a:avLst/>
          </a:prstGeom>
        </p:spPr>
      </p:pic>
      <p:sp>
        <p:nvSpPr>
          <p:cNvPr id="34" name="角丸四角形 25">
            <a:extLst>
              <a:ext uri="{FF2B5EF4-FFF2-40B4-BE49-F238E27FC236}">
                <a16:creationId xmlns:a16="http://schemas.microsoft.com/office/drawing/2014/main" id="{CA56B0C8-62C9-433A-8523-1F3B66CFB821}"/>
              </a:ext>
            </a:extLst>
          </p:cNvPr>
          <p:cNvSpPr/>
          <p:nvPr/>
        </p:nvSpPr>
        <p:spPr bwMode="auto">
          <a:xfrm>
            <a:off x="4962684" y="227101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1" name="角丸四角形 28">
            <a:extLst>
              <a:ext uri="{FF2B5EF4-FFF2-40B4-BE49-F238E27FC236}">
                <a16:creationId xmlns:a16="http://schemas.microsoft.com/office/drawing/2014/main" id="{B807C90D-98DA-4BCB-AA92-3935B3355AA4}"/>
              </a:ext>
            </a:extLst>
          </p:cNvPr>
          <p:cNvSpPr/>
          <p:nvPr/>
        </p:nvSpPr>
        <p:spPr bwMode="auto">
          <a:xfrm>
            <a:off x="4962684" y="149838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角丸四角形 29">
            <a:extLst>
              <a:ext uri="{FF2B5EF4-FFF2-40B4-BE49-F238E27FC236}">
                <a16:creationId xmlns:a16="http://schemas.microsoft.com/office/drawing/2014/main" id="{2F954DE1-57BF-4F72-B786-C9040FC5C08B}"/>
              </a:ext>
            </a:extLst>
          </p:cNvPr>
          <p:cNvSpPr/>
          <p:nvPr/>
        </p:nvSpPr>
        <p:spPr bwMode="auto">
          <a:xfrm>
            <a:off x="4962684" y="3510393"/>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角丸四角形 30">
            <a:extLst>
              <a:ext uri="{FF2B5EF4-FFF2-40B4-BE49-F238E27FC236}">
                <a16:creationId xmlns:a16="http://schemas.microsoft.com/office/drawing/2014/main" id="{60C853D9-3897-4DF6-B727-6EF43D6029D6}"/>
              </a:ext>
            </a:extLst>
          </p:cNvPr>
          <p:cNvSpPr/>
          <p:nvPr/>
        </p:nvSpPr>
        <p:spPr bwMode="auto">
          <a:xfrm>
            <a:off x="4962684" y="4501900"/>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45A5BC9C-4A33-448D-911E-503B7EF35569}"/>
              </a:ext>
            </a:extLst>
          </p:cNvPr>
          <p:cNvSpPr txBox="1"/>
          <p:nvPr/>
        </p:nvSpPr>
        <p:spPr>
          <a:xfrm>
            <a:off x="5043806" y="1759034"/>
            <a:ext cx="3193826" cy="417321"/>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多業種で構成される商店街の強みを活かして</a:t>
            </a:r>
          </a:p>
          <a:p>
            <a:pPr lvl="0">
              <a:defRPr/>
            </a:pPr>
            <a:r>
              <a:rPr lang="ja-JP" altLang="en-US" sz="1000" dirty="0">
                <a:solidFill>
                  <a:prstClr val="black"/>
                </a:solidFill>
                <a:latin typeface="Meiryo UI" panose="020B0604030504040204" pitchFamily="50" charset="-128"/>
                <a:ea typeface="Meiryo UI" panose="020B0604030504040204" pitchFamily="50" charset="-128"/>
              </a:rPr>
              <a:t>各店舗ごとに独自のミニゼミナールを開催。</a:t>
            </a:r>
          </a:p>
        </p:txBody>
      </p:sp>
      <p:sp>
        <p:nvSpPr>
          <p:cNvPr id="45" name="テキスト ボックス 44">
            <a:extLst>
              <a:ext uri="{FF2B5EF4-FFF2-40B4-BE49-F238E27FC236}">
                <a16:creationId xmlns:a16="http://schemas.microsoft.com/office/drawing/2014/main" id="{219CFC95-7981-451B-B380-BE6E6E3BCC3A}"/>
              </a:ext>
            </a:extLst>
          </p:cNvPr>
          <p:cNvSpPr txBox="1"/>
          <p:nvPr/>
        </p:nvSpPr>
        <p:spPr>
          <a:xfrm>
            <a:off x="5043805" y="2535601"/>
            <a:ext cx="4529434" cy="859036"/>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①期間を設定して、各店舗が取り組める体験型、聴講型の</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ゼミナールを企画・実施。</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②一人からでも参加できるゼミから、複数人が参加できる教室タイプまで、　　</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多種多様に魅力的な事業を実施。</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③オンライン会議ツールを活用したゼミの開催。</a:t>
            </a:r>
          </a:p>
        </p:txBody>
      </p:sp>
      <p:sp>
        <p:nvSpPr>
          <p:cNvPr id="46" name="テキスト ボックス 45">
            <a:extLst>
              <a:ext uri="{FF2B5EF4-FFF2-40B4-BE49-F238E27FC236}">
                <a16:creationId xmlns:a16="http://schemas.microsoft.com/office/drawing/2014/main" id="{9530F025-E727-4197-829A-4F727E31BDA5}"/>
              </a:ext>
            </a:extLst>
          </p:cNvPr>
          <p:cNvSpPr txBox="1"/>
          <p:nvPr/>
        </p:nvSpPr>
        <p:spPr>
          <a:xfrm>
            <a:off x="5043805" y="3772919"/>
            <a:ext cx="4401530" cy="545691"/>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①ゼミ講師、運営スタッフ。</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②ゼミ開催に伴う材料や講師代、会場装飾など。　　　　　　　　 </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B53B3B3-3D56-47D1-9873-E44132F9DA7F}"/>
              </a:ext>
            </a:extLst>
          </p:cNvPr>
          <p:cNvSpPr txBox="1"/>
          <p:nvPr/>
        </p:nvSpPr>
        <p:spPr>
          <a:xfrm>
            <a:off x="5043805" y="4764012"/>
            <a:ext cx="4529434" cy="729546"/>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①各ゼミに参加する人数制限など店舗</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ゼミ会場</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の広さに応じた</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密対策が必要。</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②参加者、スタッフがゼミ関連用品に接触する際はその都度、スタッフが消毒液等で用具を拭くなどの除菌対策をする。可能な限り、用具を共用しないゼミスタイルを検討。</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③参加者や運営スタッフのマスクやフェイスシールド着用を励行。</a:t>
            </a:r>
          </a:p>
        </p:txBody>
      </p:sp>
      <p:sp>
        <p:nvSpPr>
          <p:cNvPr id="48" name="テキスト ボックス 47">
            <a:extLst>
              <a:ext uri="{FF2B5EF4-FFF2-40B4-BE49-F238E27FC236}">
                <a16:creationId xmlns:a16="http://schemas.microsoft.com/office/drawing/2014/main" id="{AA785937-A96E-4BE0-8222-02CCD12DBBAC}"/>
              </a:ext>
            </a:extLst>
          </p:cNvPr>
          <p:cNvSpPr txBox="1"/>
          <p:nvPr/>
        </p:nvSpPr>
        <p:spPr>
          <a:xfrm>
            <a:off x="4962684" y="1092532"/>
            <a:ext cx="4610555" cy="385336"/>
          </a:xfrm>
          <a:prstGeom prst="rect">
            <a:avLst/>
          </a:prstGeom>
          <a:noFill/>
          <a:ln>
            <a:noFill/>
            <a:prstDash val="dashDot"/>
          </a:ln>
        </p:spPr>
        <p:txBody>
          <a:bodyPr wrap="square" rtlCol="0">
            <a:noAutofit/>
          </a:bodyPr>
          <a:lstStyle/>
          <a:p>
            <a:pPr marL="93662"/>
            <a:r>
              <a:rPr lang="ja-JP" altLang="en-US" sz="11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店舗と来街者をもっと身近な関係に。生活に役立つ商店街店舗の裏技教えます。</a:t>
            </a:r>
            <a:endParaRPr lang="en-US" altLang="ja-JP" sz="1100"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　＝顧客との親交関係構築と商店街魅力打ち出し＝</a:t>
            </a:r>
          </a:p>
        </p:txBody>
      </p:sp>
      <p:pic>
        <p:nvPicPr>
          <p:cNvPr id="49" name="図 48">
            <a:extLst>
              <a:ext uri="{FF2B5EF4-FFF2-40B4-BE49-F238E27FC236}">
                <a16:creationId xmlns:a16="http://schemas.microsoft.com/office/drawing/2014/main" id="{29E9706E-1B2E-4BC5-8F51-0CB4786F0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5976" y="5794608"/>
            <a:ext cx="653143" cy="924850"/>
          </a:xfrm>
          <a:prstGeom prst="rect">
            <a:avLst/>
          </a:prstGeom>
        </p:spPr>
      </p:pic>
      <p:pic>
        <p:nvPicPr>
          <p:cNvPr id="51" name="図 50">
            <a:extLst>
              <a:ext uri="{FF2B5EF4-FFF2-40B4-BE49-F238E27FC236}">
                <a16:creationId xmlns:a16="http://schemas.microsoft.com/office/drawing/2014/main" id="{45C49953-2B67-4671-938F-87B4F633A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278" y="5794608"/>
            <a:ext cx="653143" cy="924850"/>
          </a:xfrm>
          <a:prstGeom prst="rect">
            <a:avLst/>
          </a:prstGeom>
        </p:spPr>
      </p:pic>
      <p:pic>
        <p:nvPicPr>
          <p:cNvPr id="18" name="図 17">
            <a:extLst>
              <a:ext uri="{FF2B5EF4-FFF2-40B4-BE49-F238E27FC236}">
                <a16:creationId xmlns:a16="http://schemas.microsoft.com/office/drawing/2014/main" id="{6A3A371E-F2BD-4C3A-A122-DBFE12E7B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406" y="5794608"/>
            <a:ext cx="653143" cy="924850"/>
          </a:xfrm>
          <a:prstGeom prst="rect">
            <a:avLst/>
          </a:prstGeom>
        </p:spPr>
      </p:pic>
      <p:pic>
        <p:nvPicPr>
          <p:cNvPr id="50" name="図 49">
            <a:extLst>
              <a:ext uri="{FF2B5EF4-FFF2-40B4-BE49-F238E27FC236}">
                <a16:creationId xmlns:a16="http://schemas.microsoft.com/office/drawing/2014/main" id="{7909391D-1AA6-4B4D-941C-1D42204370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0592" y="1296006"/>
            <a:ext cx="1458452" cy="1185324"/>
          </a:xfrm>
          <a:prstGeom prst="rect">
            <a:avLst/>
          </a:prstGeom>
        </p:spPr>
      </p:pic>
      <p:pic>
        <p:nvPicPr>
          <p:cNvPr id="6" name="図 5">
            <a:extLst>
              <a:ext uri="{FF2B5EF4-FFF2-40B4-BE49-F238E27FC236}">
                <a16:creationId xmlns:a16="http://schemas.microsoft.com/office/drawing/2014/main" id="{0DA49233-E579-4205-9D42-34814F89D9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483" y="5810668"/>
            <a:ext cx="653143" cy="924850"/>
          </a:xfrm>
          <a:prstGeom prst="rect">
            <a:avLst/>
          </a:prstGeom>
        </p:spPr>
      </p:pic>
      <p:pic>
        <p:nvPicPr>
          <p:cNvPr id="54" name="図 53">
            <a:extLst>
              <a:ext uri="{FF2B5EF4-FFF2-40B4-BE49-F238E27FC236}">
                <a16:creationId xmlns:a16="http://schemas.microsoft.com/office/drawing/2014/main" id="{C6CB3523-43A8-4142-8AF5-A52EBD6558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5302" y="1395212"/>
            <a:ext cx="1187937" cy="1187937"/>
          </a:xfrm>
          <a:prstGeom prst="rect">
            <a:avLst/>
          </a:prstGeom>
        </p:spPr>
      </p:pic>
    </p:spTree>
    <p:extLst>
      <p:ext uri="{BB962C8B-B14F-4D97-AF65-F5344CB8AC3E}">
        <p14:creationId xmlns:p14="http://schemas.microsoft.com/office/powerpoint/2010/main" val="228220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つのパッケージ事例　</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インバウンド等の呼び込み、商品開発</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B723AC1-A396-4CB7-AD3C-36B7CBAE24C4}"/>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15</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275770" y="234874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角丸四角形 28"/>
          <p:cNvSpPr/>
          <p:nvPr/>
        </p:nvSpPr>
        <p:spPr bwMode="auto">
          <a:xfrm>
            <a:off x="275770" y="1548523"/>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角丸四角形 29"/>
          <p:cNvSpPr/>
          <p:nvPr/>
        </p:nvSpPr>
        <p:spPr bwMode="auto">
          <a:xfrm>
            <a:off x="275770" y="3153413"/>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1" name="角丸四角形 30"/>
          <p:cNvSpPr/>
          <p:nvPr/>
        </p:nvSpPr>
        <p:spPr bwMode="auto">
          <a:xfrm>
            <a:off x="275770" y="4242034"/>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275770"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rPr>
              <a:t>１　インスタ映え商店街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AC8A8D6-E5B8-48D4-A2BC-77525D87A14B}"/>
              </a:ext>
            </a:extLst>
          </p:cNvPr>
          <p:cNvSpPr txBox="1"/>
          <p:nvPr/>
        </p:nvSpPr>
        <p:spPr>
          <a:xfrm>
            <a:off x="356891" y="1809176"/>
            <a:ext cx="3442751"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外国人訪日客が「和の美：日本の魅力」を商店街で凝縮して</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楽しめる造作物の企画・製作・設置。</a:t>
            </a:r>
          </a:p>
        </p:txBody>
      </p:sp>
      <p:sp>
        <p:nvSpPr>
          <p:cNvPr id="36" name="テキスト ボックス 35">
            <a:extLst>
              <a:ext uri="{FF2B5EF4-FFF2-40B4-BE49-F238E27FC236}">
                <a16:creationId xmlns:a16="http://schemas.microsoft.com/office/drawing/2014/main" id="{CAC8A8D6-E5B8-48D4-A2BC-77525D87A14B}"/>
              </a:ext>
            </a:extLst>
          </p:cNvPr>
          <p:cNvSpPr txBox="1"/>
          <p:nvPr/>
        </p:nvSpPr>
        <p:spPr>
          <a:xfrm>
            <a:off x="356891" y="2610224"/>
            <a:ext cx="4529434" cy="406367"/>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①日本の美をテーマに写真パネルや造作物、衣装ヘアメイク</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en-US" altLang="ja-JP" sz="1000" dirty="0">
                <a:solidFill>
                  <a:prstClr val="black"/>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などを駆使して、商店街全体を日本風で統一。</a:t>
            </a:r>
          </a:p>
        </p:txBody>
      </p:sp>
      <p:sp>
        <p:nvSpPr>
          <p:cNvPr id="37" name="テキスト ボックス 36">
            <a:extLst>
              <a:ext uri="{FF2B5EF4-FFF2-40B4-BE49-F238E27FC236}">
                <a16:creationId xmlns:a16="http://schemas.microsoft.com/office/drawing/2014/main" id="{CAC8A8D6-E5B8-48D4-A2BC-77525D87A14B}"/>
              </a:ext>
            </a:extLst>
          </p:cNvPr>
          <p:cNvSpPr txBox="1"/>
          <p:nvPr/>
        </p:nvSpPr>
        <p:spPr>
          <a:xfrm>
            <a:off x="356891" y="3415939"/>
            <a:ext cx="4401530" cy="813608"/>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①各種画像版権使用料。</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②造作物企画・製作。</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③衣装、ヘアメイクなど手配。</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a:t>
            </a:r>
          </a:p>
        </p:txBody>
      </p:sp>
      <p:sp>
        <p:nvSpPr>
          <p:cNvPr id="38" name="テキスト ボックス 37">
            <a:extLst>
              <a:ext uri="{FF2B5EF4-FFF2-40B4-BE49-F238E27FC236}">
                <a16:creationId xmlns:a16="http://schemas.microsoft.com/office/drawing/2014/main" id="{CAC8A8D6-E5B8-48D4-A2BC-77525D87A14B}"/>
              </a:ext>
            </a:extLst>
          </p:cNvPr>
          <p:cNvSpPr txBox="1"/>
          <p:nvPr/>
        </p:nvSpPr>
        <p:spPr>
          <a:xfrm>
            <a:off x="356891" y="4495267"/>
            <a:ext cx="4401530" cy="1023340"/>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①各インスタ映えスポットでの</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密対策が必要。</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②時間を指定した参加整理券配布、</a:t>
            </a:r>
            <a:r>
              <a:rPr lang="ja-JP" altLang="en-US" sz="1000" dirty="0">
                <a:latin typeface="Meiryo UI" panose="020B0604030504040204" pitchFamily="50" charset="-128"/>
                <a:ea typeface="Meiryo UI" panose="020B0604030504040204" pitchFamily="50" charset="-128"/>
              </a:rPr>
              <a:t>並び列の人との距離の確保、整理員配置など密にならないよう対策が必要。</a:t>
            </a:r>
          </a:p>
          <a:p>
            <a:pPr marL="88900" lvl="0" indent="-88900" fontAlgn="base">
              <a:spcBef>
                <a:spcPct val="0"/>
              </a:spcBef>
              <a:spcAft>
                <a:spcPct val="0"/>
              </a:spcAft>
              <a:defRPr/>
            </a:pPr>
            <a:r>
              <a:rPr lang="ja-JP" altLang="en-US" sz="1000" dirty="0">
                <a:latin typeface="Meiryo UI" panose="020B0604030504040204" pitchFamily="50" charset="-128"/>
                <a:ea typeface="Meiryo UI" panose="020B0604030504040204" pitchFamily="50" charset="-128"/>
              </a:rPr>
              <a:t>③来街者から、スタッフがカメラ撮影を依頼された場合</a:t>
            </a:r>
            <a:r>
              <a:rPr lang="ja-JP" altLang="en-US" sz="1000" dirty="0">
                <a:solidFill>
                  <a:prstClr val="black"/>
                </a:solidFill>
                <a:latin typeface="Meiryo UI" panose="020B0604030504040204" pitchFamily="50" charset="-128"/>
                <a:ea typeface="Meiryo UI" panose="020B0604030504040204" pitchFamily="50" charset="-128"/>
              </a:rPr>
              <a:t>は消毒液等で手指を拭くなどの除菌対策をし撮影。また撮影後も再度、手指消毒を心掛け。　</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④参加者や運営スタッフのマスクやフェイスシールド着用を励行。</a:t>
            </a:r>
          </a:p>
        </p:txBody>
      </p:sp>
      <p:sp>
        <p:nvSpPr>
          <p:cNvPr id="39" name="正方形/長方形 38"/>
          <p:cNvSpPr/>
          <p:nvPr/>
        </p:nvSpPr>
        <p:spPr>
          <a:xfrm>
            <a:off x="4968874"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(2)-2</a:t>
            </a:r>
            <a:r>
              <a:rPr lang="ja-JP" altLang="en-US" sz="1600" dirty="0">
                <a:solidFill>
                  <a:schemeClr val="tx1"/>
                </a:solidFill>
                <a:latin typeface="Meiryo UI" panose="020B0604030504040204" pitchFamily="50" charset="-128"/>
                <a:ea typeface="Meiryo UI" panose="020B0604030504040204" pitchFamily="50" charset="-128"/>
              </a:rPr>
              <a:t>　伝統品マルシェ</a:t>
            </a:r>
          </a:p>
        </p:txBody>
      </p:sp>
      <p:sp>
        <p:nvSpPr>
          <p:cNvPr id="40" name="テキスト ボックス 39">
            <a:extLst>
              <a:ext uri="{FF2B5EF4-FFF2-40B4-BE49-F238E27FC236}">
                <a16:creationId xmlns:a16="http://schemas.microsoft.com/office/drawing/2014/main" id="{CAC8A8D6-E5B8-48D4-A2BC-77525D87A14B}"/>
              </a:ext>
            </a:extLst>
          </p:cNvPr>
          <p:cNvSpPr txBox="1"/>
          <p:nvPr/>
        </p:nvSpPr>
        <p:spPr>
          <a:xfrm>
            <a:off x="275770" y="1089406"/>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大阪の魅力を世界に人々に</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＝和の美！インスタ映え商店街＝</a:t>
            </a:r>
          </a:p>
        </p:txBody>
      </p:sp>
      <p:pic>
        <p:nvPicPr>
          <p:cNvPr id="8" name="図 7">
            <a:extLst>
              <a:ext uri="{FF2B5EF4-FFF2-40B4-BE49-F238E27FC236}">
                <a16:creationId xmlns:a16="http://schemas.microsoft.com/office/drawing/2014/main" id="{C9297E26-16F0-4A5E-9224-FDA0146C13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270" y="5633266"/>
            <a:ext cx="653143" cy="924850"/>
          </a:xfrm>
          <a:prstGeom prst="rect">
            <a:avLst/>
          </a:prstGeom>
        </p:spPr>
      </p:pic>
      <p:pic>
        <p:nvPicPr>
          <p:cNvPr id="12" name="図 11">
            <a:extLst>
              <a:ext uri="{FF2B5EF4-FFF2-40B4-BE49-F238E27FC236}">
                <a16:creationId xmlns:a16="http://schemas.microsoft.com/office/drawing/2014/main" id="{AC44A5A9-7A12-4542-8670-A884B03B5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962" y="5633266"/>
            <a:ext cx="653143" cy="924850"/>
          </a:xfrm>
          <a:prstGeom prst="rect">
            <a:avLst/>
          </a:prstGeom>
        </p:spPr>
      </p:pic>
      <p:sp>
        <p:nvSpPr>
          <p:cNvPr id="34" name="角丸四角形 25">
            <a:extLst>
              <a:ext uri="{FF2B5EF4-FFF2-40B4-BE49-F238E27FC236}">
                <a16:creationId xmlns:a16="http://schemas.microsoft.com/office/drawing/2014/main" id="{CA56B0C8-62C9-433A-8523-1F3B66CFB821}"/>
              </a:ext>
            </a:extLst>
          </p:cNvPr>
          <p:cNvSpPr/>
          <p:nvPr/>
        </p:nvSpPr>
        <p:spPr bwMode="auto">
          <a:xfrm>
            <a:off x="4962684" y="2301350"/>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1" name="角丸四角形 28">
            <a:extLst>
              <a:ext uri="{FF2B5EF4-FFF2-40B4-BE49-F238E27FC236}">
                <a16:creationId xmlns:a16="http://schemas.microsoft.com/office/drawing/2014/main" id="{B807C90D-98DA-4BCB-AA92-3935B3355AA4}"/>
              </a:ext>
            </a:extLst>
          </p:cNvPr>
          <p:cNvSpPr/>
          <p:nvPr/>
        </p:nvSpPr>
        <p:spPr bwMode="auto">
          <a:xfrm>
            <a:off x="4962684" y="151301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角丸四角形 29">
            <a:extLst>
              <a:ext uri="{FF2B5EF4-FFF2-40B4-BE49-F238E27FC236}">
                <a16:creationId xmlns:a16="http://schemas.microsoft.com/office/drawing/2014/main" id="{2F954DE1-57BF-4F72-B786-C9040FC5C08B}"/>
              </a:ext>
            </a:extLst>
          </p:cNvPr>
          <p:cNvSpPr/>
          <p:nvPr/>
        </p:nvSpPr>
        <p:spPr bwMode="auto">
          <a:xfrm>
            <a:off x="4962684" y="3295326"/>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角丸四角形 30">
            <a:extLst>
              <a:ext uri="{FF2B5EF4-FFF2-40B4-BE49-F238E27FC236}">
                <a16:creationId xmlns:a16="http://schemas.microsoft.com/office/drawing/2014/main" id="{60C853D9-3897-4DF6-B727-6EF43D6029D6}"/>
              </a:ext>
            </a:extLst>
          </p:cNvPr>
          <p:cNvSpPr/>
          <p:nvPr/>
        </p:nvSpPr>
        <p:spPr bwMode="auto">
          <a:xfrm>
            <a:off x="4962684" y="423192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45A5BC9C-4A33-448D-911E-503B7EF35569}"/>
              </a:ext>
            </a:extLst>
          </p:cNvPr>
          <p:cNvSpPr txBox="1"/>
          <p:nvPr/>
        </p:nvSpPr>
        <p:spPr>
          <a:xfrm>
            <a:off x="5043806" y="1767912"/>
            <a:ext cx="3193826" cy="417321"/>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商店街内にて外国人訪日客が好む</a:t>
            </a:r>
          </a:p>
          <a:p>
            <a:pPr lvl="0">
              <a:defRPr/>
            </a:pPr>
            <a:r>
              <a:rPr lang="ja-JP" altLang="en-US" sz="1000" dirty="0">
                <a:solidFill>
                  <a:prstClr val="black"/>
                </a:solidFill>
                <a:latin typeface="Meiryo UI" panose="020B0604030504040204" pitchFamily="50" charset="-128"/>
                <a:ea typeface="Meiryo UI" panose="020B0604030504040204" pitchFamily="50" charset="-128"/>
              </a:rPr>
              <a:t>日本伝統工芸品を販売。</a:t>
            </a:r>
          </a:p>
        </p:txBody>
      </p:sp>
      <p:sp>
        <p:nvSpPr>
          <p:cNvPr id="45" name="テキスト ボックス 44">
            <a:extLst>
              <a:ext uri="{FF2B5EF4-FFF2-40B4-BE49-F238E27FC236}">
                <a16:creationId xmlns:a16="http://schemas.microsoft.com/office/drawing/2014/main" id="{219CFC95-7981-451B-B380-BE6E6E3BCC3A}"/>
              </a:ext>
            </a:extLst>
          </p:cNvPr>
          <p:cNvSpPr txBox="1"/>
          <p:nvPr/>
        </p:nvSpPr>
        <p:spPr>
          <a:xfrm>
            <a:off x="5043805" y="2553955"/>
            <a:ext cx="4529434" cy="574219"/>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①関係団体・機関との連携により伝統工芸品の入手ルートを確保。</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②商店街内の空きスペース等で、日本の伝統工芸品などを販売</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委託販売も含む</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③新たな流通販路や観光誘致からの多角的事業を開拓。</a:t>
            </a:r>
          </a:p>
        </p:txBody>
      </p:sp>
      <p:sp>
        <p:nvSpPr>
          <p:cNvPr id="46" name="テキスト ボックス 45">
            <a:extLst>
              <a:ext uri="{FF2B5EF4-FFF2-40B4-BE49-F238E27FC236}">
                <a16:creationId xmlns:a16="http://schemas.microsoft.com/office/drawing/2014/main" id="{9530F025-E727-4197-829A-4F727E31BDA5}"/>
              </a:ext>
            </a:extLst>
          </p:cNvPr>
          <p:cNvSpPr txBox="1"/>
          <p:nvPr/>
        </p:nvSpPr>
        <p:spPr>
          <a:xfrm>
            <a:off x="5043805" y="3557852"/>
            <a:ext cx="4401530" cy="545691"/>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①当該商品を取り扱う店舗の出張依頼。</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②会場装飾など。　　　　　　　　　 </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B53B3B3-3D56-47D1-9873-E44132F9DA7F}"/>
              </a:ext>
            </a:extLst>
          </p:cNvPr>
          <p:cNvSpPr txBox="1"/>
          <p:nvPr/>
        </p:nvSpPr>
        <p:spPr>
          <a:xfrm>
            <a:off x="5043805" y="4494034"/>
            <a:ext cx="4529434" cy="772335"/>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①販売スペースでの</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密対策が必要。</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②時間を指定した参加整理券配布、</a:t>
            </a:r>
            <a:r>
              <a:rPr lang="ja-JP" altLang="en-US" sz="1000" dirty="0">
                <a:latin typeface="Meiryo UI" panose="020B0604030504040204" pitchFamily="50" charset="-128"/>
                <a:ea typeface="Meiryo UI" panose="020B0604030504040204" pitchFamily="50" charset="-128"/>
              </a:rPr>
              <a:t>並び列の人との距離の確保、整理員配置など密にならないよう心掛ける。</a:t>
            </a:r>
            <a:endParaRPr lang="ja-JP" altLang="en-US"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③参加者や運営スタッフのマスクやフェイスシールド着用を励行。</a:t>
            </a:r>
          </a:p>
        </p:txBody>
      </p:sp>
      <p:sp>
        <p:nvSpPr>
          <p:cNvPr id="48" name="テキスト ボックス 47">
            <a:extLst>
              <a:ext uri="{FF2B5EF4-FFF2-40B4-BE49-F238E27FC236}">
                <a16:creationId xmlns:a16="http://schemas.microsoft.com/office/drawing/2014/main" id="{AA785937-A96E-4BE0-8222-02CCD12DBBAC}"/>
              </a:ext>
            </a:extLst>
          </p:cNvPr>
          <p:cNvSpPr txBox="1"/>
          <p:nvPr/>
        </p:nvSpPr>
        <p:spPr>
          <a:xfrm>
            <a:off x="4962684" y="1092532"/>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日本が誇る伝統を世界に発信</a:t>
            </a:r>
          </a:p>
          <a:p>
            <a:pPr marL="93662"/>
            <a:r>
              <a:rPr lang="ja-JP" altLang="en-US" sz="1000" dirty="0">
                <a:latin typeface="Meiryo UI" panose="020B0604030504040204" pitchFamily="50" charset="-128"/>
                <a:ea typeface="Meiryo UI" panose="020B0604030504040204" pitchFamily="50" charset="-128"/>
              </a:rPr>
              <a:t>＝伝統工芸品産地との協働＝</a:t>
            </a:r>
          </a:p>
        </p:txBody>
      </p:sp>
      <p:pic>
        <p:nvPicPr>
          <p:cNvPr id="51" name="図 50">
            <a:extLst>
              <a:ext uri="{FF2B5EF4-FFF2-40B4-BE49-F238E27FC236}">
                <a16:creationId xmlns:a16="http://schemas.microsoft.com/office/drawing/2014/main" id="{45C49953-2B67-4671-938F-87B4F633A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004" y="5314183"/>
            <a:ext cx="653143" cy="924850"/>
          </a:xfrm>
          <a:prstGeom prst="rect">
            <a:avLst/>
          </a:prstGeom>
        </p:spPr>
      </p:pic>
      <p:pic>
        <p:nvPicPr>
          <p:cNvPr id="52" name="図 51">
            <a:extLst>
              <a:ext uri="{FF2B5EF4-FFF2-40B4-BE49-F238E27FC236}">
                <a16:creationId xmlns:a16="http://schemas.microsoft.com/office/drawing/2014/main" id="{5C38C324-28CD-4437-8FBC-4F9EBE187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1628" y="1243902"/>
            <a:ext cx="1143386" cy="1376014"/>
          </a:xfrm>
          <a:prstGeom prst="rect">
            <a:avLst/>
          </a:prstGeom>
        </p:spPr>
      </p:pic>
      <p:pic>
        <p:nvPicPr>
          <p:cNvPr id="7" name="図 6">
            <a:extLst>
              <a:ext uri="{FF2B5EF4-FFF2-40B4-BE49-F238E27FC236}">
                <a16:creationId xmlns:a16="http://schemas.microsoft.com/office/drawing/2014/main" id="{CB574ADD-28A6-4D37-B018-B1404E336B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1116" y="5633266"/>
            <a:ext cx="653143" cy="924850"/>
          </a:xfrm>
          <a:prstGeom prst="rect">
            <a:avLst/>
          </a:prstGeom>
        </p:spPr>
      </p:pic>
      <p:pic>
        <p:nvPicPr>
          <p:cNvPr id="55" name="図 54">
            <a:extLst>
              <a:ext uri="{FF2B5EF4-FFF2-40B4-BE49-F238E27FC236}">
                <a16:creationId xmlns:a16="http://schemas.microsoft.com/office/drawing/2014/main" id="{4A744F64-51DE-421F-B3E5-20F905D9EC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9842" y="1187994"/>
            <a:ext cx="1053397" cy="1236977"/>
          </a:xfrm>
          <a:prstGeom prst="rect">
            <a:avLst/>
          </a:prstGeom>
        </p:spPr>
      </p:pic>
      <p:pic>
        <p:nvPicPr>
          <p:cNvPr id="10" name="図 9">
            <a:extLst>
              <a:ext uri="{FF2B5EF4-FFF2-40B4-BE49-F238E27FC236}">
                <a16:creationId xmlns:a16="http://schemas.microsoft.com/office/drawing/2014/main" id="{78D18CED-3205-4FF8-B14D-758539A57A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036" y="5314183"/>
            <a:ext cx="653143" cy="924850"/>
          </a:xfrm>
          <a:prstGeom prst="rect">
            <a:avLst/>
          </a:prstGeom>
        </p:spPr>
      </p:pic>
      <p:pic>
        <p:nvPicPr>
          <p:cNvPr id="13" name="図 12">
            <a:extLst>
              <a:ext uri="{FF2B5EF4-FFF2-40B4-BE49-F238E27FC236}">
                <a16:creationId xmlns:a16="http://schemas.microsoft.com/office/drawing/2014/main" id="{E1B32BBA-1F45-4684-8CEE-6861009E95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2068" y="5314183"/>
            <a:ext cx="653143" cy="924850"/>
          </a:xfrm>
          <a:prstGeom prst="rect">
            <a:avLst/>
          </a:prstGeom>
        </p:spPr>
      </p:pic>
    </p:spTree>
    <p:extLst>
      <p:ext uri="{BB962C8B-B14F-4D97-AF65-F5344CB8AC3E}">
        <p14:creationId xmlns:p14="http://schemas.microsoft.com/office/powerpoint/2010/main" val="1659118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つのパッケージ事例　</a:t>
            </a: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インバウンド等の呼び込み、商品開発</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B723AC1-A396-4CB7-AD3C-36B7CBAE24C4}"/>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16</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275770" y="228371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角丸四角形 28"/>
          <p:cNvSpPr/>
          <p:nvPr/>
        </p:nvSpPr>
        <p:spPr bwMode="auto">
          <a:xfrm>
            <a:off x="275770" y="1539645"/>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角丸四角形 29"/>
          <p:cNvSpPr/>
          <p:nvPr/>
        </p:nvSpPr>
        <p:spPr bwMode="auto">
          <a:xfrm>
            <a:off x="275770" y="3235776"/>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1" name="角丸四角形 30"/>
          <p:cNvSpPr/>
          <p:nvPr/>
        </p:nvSpPr>
        <p:spPr bwMode="auto">
          <a:xfrm>
            <a:off x="275770" y="4150754"/>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275770"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(2)-3</a:t>
            </a:r>
            <a:r>
              <a:rPr lang="ja-JP" altLang="en-US" sz="1600" dirty="0">
                <a:solidFill>
                  <a:schemeClr val="tx1"/>
                </a:solidFill>
                <a:latin typeface="Meiryo UI" panose="020B0604030504040204" pitchFamily="50" charset="-128"/>
                <a:ea typeface="Meiryo UI" panose="020B0604030504040204" pitchFamily="50" charset="-128"/>
              </a:rPr>
              <a:t>　日本文化パフォーマンス商店街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AC8A8D6-E5B8-48D4-A2BC-77525D87A14B}"/>
              </a:ext>
            </a:extLst>
          </p:cNvPr>
          <p:cNvSpPr txBox="1"/>
          <p:nvPr/>
        </p:nvSpPr>
        <p:spPr>
          <a:xfrm>
            <a:off x="356891" y="1800298"/>
            <a:ext cx="3442751"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外国人訪日客が好むサムライ、忍者をテーマに商店街で</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イベント実施。</a:t>
            </a:r>
          </a:p>
        </p:txBody>
      </p:sp>
      <p:sp>
        <p:nvSpPr>
          <p:cNvPr id="36" name="テキスト ボックス 35">
            <a:extLst>
              <a:ext uri="{FF2B5EF4-FFF2-40B4-BE49-F238E27FC236}">
                <a16:creationId xmlns:a16="http://schemas.microsoft.com/office/drawing/2014/main" id="{CAC8A8D6-E5B8-48D4-A2BC-77525D87A14B}"/>
              </a:ext>
            </a:extLst>
          </p:cNvPr>
          <p:cNvSpPr txBox="1"/>
          <p:nvPr/>
        </p:nvSpPr>
        <p:spPr>
          <a:xfrm>
            <a:off x="356891" y="2545195"/>
            <a:ext cx="4529434" cy="573478"/>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①忍者ショーや日本武術実演などのパフォーマンス、忍者体験、忍者教室等</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体験型イベントを実施。</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②忍者用具を楽しみながら作るワークショップ等の実施。</a:t>
            </a:r>
          </a:p>
        </p:txBody>
      </p:sp>
      <p:sp>
        <p:nvSpPr>
          <p:cNvPr id="37" name="テキスト ボックス 36">
            <a:extLst>
              <a:ext uri="{FF2B5EF4-FFF2-40B4-BE49-F238E27FC236}">
                <a16:creationId xmlns:a16="http://schemas.microsoft.com/office/drawing/2014/main" id="{CAC8A8D6-E5B8-48D4-A2BC-77525D87A14B}"/>
              </a:ext>
            </a:extLst>
          </p:cNvPr>
          <p:cNvSpPr txBox="1"/>
          <p:nvPr/>
        </p:nvSpPr>
        <p:spPr>
          <a:xfrm>
            <a:off x="356891" y="3498302"/>
            <a:ext cx="4401530" cy="545691"/>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①忍者関連プロダクション、日本武術プロダクションへの出演料</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手配料など。</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②ステージ、音響、その他備品手配。</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a:t>
            </a:r>
          </a:p>
        </p:txBody>
      </p:sp>
      <p:sp>
        <p:nvSpPr>
          <p:cNvPr id="38" name="テキスト ボックス 37">
            <a:extLst>
              <a:ext uri="{FF2B5EF4-FFF2-40B4-BE49-F238E27FC236}">
                <a16:creationId xmlns:a16="http://schemas.microsoft.com/office/drawing/2014/main" id="{CAC8A8D6-E5B8-48D4-A2BC-77525D87A14B}"/>
              </a:ext>
            </a:extLst>
          </p:cNvPr>
          <p:cNvSpPr txBox="1"/>
          <p:nvPr/>
        </p:nvSpPr>
        <p:spPr>
          <a:xfrm>
            <a:off x="356891" y="4403988"/>
            <a:ext cx="4432152" cy="1034044"/>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①イベントスペースでの</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密対策が必要。</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②時間を</a:t>
            </a:r>
            <a:r>
              <a:rPr lang="ja-JP" altLang="en-US" sz="1000" dirty="0">
                <a:latin typeface="Meiryo UI" panose="020B0604030504040204" pitchFamily="50" charset="-128"/>
                <a:ea typeface="Meiryo UI" panose="020B0604030504040204" pitchFamily="50" charset="-128"/>
              </a:rPr>
              <a:t>指定した参加整理券配布、並び列の人との距離の確保、整理員配置など密にならないよう心掛ける。</a:t>
            </a:r>
          </a:p>
          <a:p>
            <a:pPr marL="88900" lvl="0" indent="-88900" fontAlgn="base">
              <a:spcBef>
                <a:spcPct val="0"/>
              </a:spcBef>
              <a:spcAft>
                <a:spcPct val="0"/>
              </a:spcAft>
              <a:defRPr/>
            </a:pPr>
            <a:r>
              <a:rPr lang="ja-JP" altLang="en-US" sz="1000" dirty="0">
                <a:latin typeface="Meiryo UI" panose="020B0604030504040204" pitchFamily="50" charset="-128"/>
                <a:ea typeface="Meiryo UI" panose="020B0604030504040204" pitchFamily="50" charset="-128"/>
              </a:rPr>
              <a:t>③参加者、スタッフが運営用具に接触する際はその</a:t>
            </a:r>
            <a:r>
              <a:rPr lang="ja-JP" altLang="en-US" sz="1000" dirty="0">
                <a:solidFill>
                  <a:prstClr val="black"/>
                </a:solidFill>
                <a:latin typeface="Meiryo UI" panose="020B0604030504040204" pitchFamily="50" charset="-128"/>
                <a:ea typeface="Meiryo UI" panose="020B0604030504040204" pitchFamily="50" charset="-128"/>
              </a:rPr>
              <a:t>都度、消毒液等で用具を拭くなどの除菌対策を実施。　</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④参加者や運営スタッフのマスクやフェイスシールド着用を励行。</a:t>
            </a:r>
          </a:p>
        </p:txBody>
      </p:sp>
      <p:sp>
        <p:nvSpPr>
          <p:cNvPr id="39" name="正方形/長方形 38"/>
          <p:cNvSpPr/>
          <p:nvPr/>
        </p:nvSpPr>
        <p:spPr>
          <a:xfrm>
            <a:off x="4968874"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(2)-4</a:t>
            </a: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越境</a:t>
            </a:r>
            <a:r>
              <a:rPr lang="en-US" altLang="ja-JP" sz="1200" dirty="0">
                <a:solidFill>
                  <a:schemeClr val="tx1"/>
                </a:solidFill>
                <a:latin typeface="Meiryo UI" panose="020B0604030504040204" pitchFamily="50" charset="-128"/>
                <a:ea typeface="Meiryo UI" panose="020B0604030504040204" pitchFamily="50" charset="-128"/>
              </a:rPr>
              <a:t>EC</a:t>
            </a:r>
            <a:r>
              <a:rPr lang="ja-JP" altLang="en-US" sz="1200" dirty="0">
                <a:solidFill>
                  <a:schemeClr val="tx1"/>
                </a:solidFill>
                <a:latin typeface="Meiryo UI" panose="020B0604030504040204" pitchFamily="50" charset="-128"/>
                <a:ea typeface="Meiryo UI" panose="020B0604030504040204" pitchFamily="50" charset="-128"/>
              </a:rPr>
              <a:t>で海外へ向けたインターネットショッピングサイト紹介</a:t>
            </a:r>
          </a:p>
        </p:txBody>
      </p:sp>
      <p:sp>
        <p:nvSpPr>
          <p:cNvPr id="40" name="テキスト ボックス 39">
            <a:extLst>
              <a:ext uri="{FF2B5EF4-FFF2-40B4-BE49-F238E27FC236}">
                <a16:creationId xmlns:a16="http://schemas.microsoft.com/office/drawing/2014/main" id="{CAC8A8D6-E5B8-48D4-A2BC-77525D87A14B}"/>
              </a:ext>
            </a:extLst>
          </p:cNvPr>
          <p:cNvSpPr txBox="1"/>
          <p:nvPr/>
        </p:nvSpPr>
        <p:spPr>
          <a:xfrm>
            <a:off x="275770" y="1089406"/>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古来より続く忍術を体感　</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＝歴史を今に再現する＝</a:t>
            </a:r>
          </a:p>
        </p:txBody>
      </p:sp>
      <p:pic>
        <p:nvPicPr>
          <p:cNvPr id="8" name="図 7">
            <a:extLst>
              <a:ext uri="{FF2B5EF4-FFF2-40B4-BE49-F238E27FC236}">
                <a16:creationId xmlns:a16="http://schemas.microsoft.com/office/drawing/2014/main" id="{C9297E26-16F0-4A5E-9224-FDA0146C13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270" y="5438032"/>
            <a:ext cx="653143" cy="924850"/>
          </a:xfrm>
          <a:prstGeom prst="rect">
            <a:avLst/>
          </a:prstGeom>
        </p:spPr>
      </p:pic>
      <p:pic>
        <p:nvPicPr>
          <p:cNvPr id="12" name="図 11">
            <a:extLst>
              <a:ext uri="{FF2B5EF4-FFF2-40B4-BE49-F238E27FC236}">
                <a16:creationId xmlns:a16="http://schemas.microsoft.com/office/drawing/2014/main" id="{AC44A5A9-7A12-4542-8670-A884B03B5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266" y="5438032"/>
            <a:ext cx="653143" cy="924850"/>
          </a:xfrm>
          <a:prstGeom prst="rect">
            <a:avLst/>
          </a:prstGeom>
        </p:spPr>
      </p:pic>
      <p:sp>
        <p:nvSpPr>
          <p:cNvPr id="34" name="角丸四角形 25">
            <a:extLst>
              <a:ext uri="{FF2B5EF4-FFF2-40B4-BE49-F238E27FC236}">
                <a16:creationId xmlns:a16="http://schemas.microsoft.com/office/drawing/2014/main" id="{CA56B0C8-62C9-433A-8523-1F3B66CFB821}"/>
              </a:ext>
            </a:extLst>
          </p:cNvPr>
          <p:cNvSpPr/>
          <p:nvPr/>
        </p:nvSpPr>
        <p:spPr bwMode="auto">
          <a:xfrm>
            <a:off x="4962684" y="228164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1" name="角丸四角形 28">
            <a:extLst>
              <a:ext uri="{FF2B5EF4-FFF2-40B4-BE49-F238E27FC236}">
                <a16:creationId xmlns:a16="http://schemas.microsoft.com/office/drawing/2014/main" id="{B807C90D-98DA-4BCB-AA92-3935B3355AA4}"/>
              </a:ext>
            </a:extLst>
          </p:cNvPr>
          <p:cNvSpPr/>
          <p:nvPr/>
        </p:nvSpPr>
        <p:spPr bwMode="auto">
          <a:xfrm>
            <a:off x="4962684" y="1504133"/>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角丸四角形 29">
            <a:extLst>
              <a:ext uri="{FF2B5EF4-FFF2-40B4-BE49-F238E27FC236}">
                <a16:creationId xmlns:a16="http://schemas.microsoft.com/office/drawing/2014/main" id="{2F954DE1-57BF-4F72-B786-C9040FC5C08B}"/>
              </a:ext>
            </a:extLst>
          </p:cNvPr>
          <p:cNvSpPr/>
          <p:nvPr/>
        </p:nvSpPr>
        <p:spPr bwMode="auto">
          <a:xfrm>
            <a:off x="4962684" y="341421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角丸四角形 30">
            <a:extLst>
              <a:ext uri="{FF2B5EF4-FFF2-40B4-BE49-F238E27FC236}">
                <a16:creationId xmlns:a16="http://schemas.microsoft.com/office/drawing/2014/main" id="{60C853D9-3897-4DF6-B727-6EF43D6029D6}"/>
              </a:ext>
            </a:extLst>
          </p:cNvPr>
          <p:cNvSpPr/>
          <p:nvPr/>
        </p:nvSpPr>
        <p:spPr bwMode="auto">
          <a:xfrm>
            <a:off x="4962684" y="4357270"/>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45A5BC9C-4A33-448D-911E-503B7EF35569}"/>
              </a:ext>
            </a:extLst>
          </p:cNvPr>
          <p:cNvSpPr txBox="1"/>
          <p:nvPr/>
        </p:nvSpPr>
        <p:spPr>
          <a:xfrm>
            <a:off x="5043805" y="1767912"/>
            <a:ext cx="3302395" cy="417321"/>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国境を超えて行われる</a:t>
            </a:r>
            <a:r>
              <a:rPr lang="en-US" altLang="ja-JP" sz="1000" dirty="0">
                <a:solidFill>
                  <a:prstClr val="black"/>
                </a:solidFill>
                <a:latin typeface="Meiryo UI" panose="020B0604030504040204" pitchFamily="50" charset="-128"/>
                <a:ea typeface="Meiryo UI" panose="020B0604030504040204" pitchFamily="50" charset="-128"/>
              </a:rPr>
              <a:t>EC(</a:t>
            </a:r>
            <a:r>
              <a:rPr lang="ja-JP" altLang="en-US" sz="1000" dirty="0">
                <a:solidFill>
                  <a:prstClr val="black"/>
                </a:solidFill>
                <a:latin typeface="Meiryo UI" panose="020B0604030504040204" pitchFamily="50" charset="-128"/>
                <a:ea typeface="Meiryo UI" panose="020B0604030504040204" pitchFamily="50" charset="-128"/>
              </a:rPr>
              <a:t>エレクトロニックコマース</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電子商取引</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サイトの取引（ 「越境</a:t>
            </a:r>
            <a:r>
              <a:rPr lang="en-US" altLang="ja-JP" sz="1000" dirty="0">
                <a:solidFill>
                  <a:prstClr val="black"/>
                </a:solidFill>
                <a:latin typeface="Meiryo UI" panose="020B0604030504040204" pitchFamily="50" charset="-128"/>
                <a:ea typeface="Meiryo UI" panose="020B0604030504040204" pitchFamily="50" charset="-128"/>
              </a:rPr>
              <a:t>EC</a:t>
            </a:r>
            <a:r>
              <a:rPr lang="ja-JP" altLang="en-US" sz="1000" dirty="0">
                <a:solidFill>
                  <a:prstClr val="black"/>
                </a:solidFill>
                <a:latin typeface="Meiryo UI" panose="020B0604030504040204" pitchFamily="50" charset="-128"/>
                <a:ea typeface="Meiryo UI" panose="020B0604030504040204" pitchFamily="50" charset="-128"/>
              </a:rPr>
              <a:t>」 ）の実施。</a:t>
            </a:r>
          </a:p>
        </p:txBody>
      </p:sp>
      <p:sp>
        <p:nvSpPr>
          <p:cNvPr id="45" name="テキスト ボックス 44">
            <a:extLst>
              <a:ext uri="{FF2B5EF4-FFF2-40B4-BE49-F238E27FC236}">
                <a16:creationId xmlns:a16="http://schemas.microsoft.com/office/drawing/2014/main" id="{219CFC95-7981-451B-B380-BE6E6E3BCC3A}"/>
              </a:ext>
            </a:extLst>
          </p:cNvPr>
          <p:cNvSpPr txBox="1"/>
          <p:nvPr/>
        </p:nvSpPr>
        <p:spPr>
          <a:xfrm>
            <a:off x="5043805" y="2543124"/>
            <a:ext cx="4529434" cy="755208"/>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①越境</a:t>
            </a:r>
            <a:r>
              <a:rPr lang="en-US" altLang="ja-JP" sz="1000" dirty="0">
                <a:solidFill>
                  <a:prstClr val="black"/>
                </a:solidFill>
                <a:latin typeface="Meiryo UI" panose="020B0604030504040204" pitchFamily="50" charset="-128"/>
                <a:ea typeface="Meiryo UI" panose="020B0604030504040204" pitchFamily="50" charset="-128"/>
              </a:rPr>
              <a:t>EC</a:t>
            </a:r>
            <a:r>
              <a:rPr lang="ja-JP" altLang="en-US" sz="1000" dirty="0">
                <a:solidFill>
                  <a:prstClr val="black"/>
                </a:solidFill>
                <a:latin typeface="Meiryo UI" panose="020B0604030504040204" pitchFamily="50" charset="-128"/>
                <a:ea typeface="Meiryo UI" panose="020B0604030504040204" pitchFamily="50" charset="-128"/>
              </a:rPr>
              <a:t>サイトのコンサルティング等と協力してサイトを開設、運営。</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②商品ラインナップの充実のためエリア単位・複数の商店街の共同運営の実施。</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③単なる買物サイトではなく総合サイトとして、商店街</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・観光、細やかなローカル</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情報も掲載。</a:t>
            </a:r>
          </a:p>
        </p:txBody>
      </p:sp>
      <p:sp>
        <p:nvSpPr>
          <p:cNvPr id="46" name="テキスト ボックス 45">
            <a:extLst>
              <a:ext uri="{FF2B5EF4-FFF2-40B4-BE49-F238E27FC236}">
                <a16:creationId xmlns:a16="http://schemas.microsoft.com/office/drawing/2014/main" id="{9530F025-E727-4197-829A-4F727E31BDA5}"/>
              </a:ext>
            </a:extLst>
          </p:cNvPr>
          <p:cNvSpPr txBox="1"/>
          <p:nvPr/>
        </p:nvSpPr>
        <p:spPr>
          <a:xfrm>
            <a:off x="5043805" y="3676738"/>
            <a:ext cx="4401530" cy="545691"/>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①外国語の堪能な運営スタッフ。</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②商品選定・掲載・受注・発送・集金などの経路開拓。　　　　　　　　　 </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B53B3B3-3D56-47D1-9873-E44132F9DA7F}"/>
              </a:ext>
            </a:extLst>
          </p:cNvPr>
          <p:cNvSpPr txBox="1"/>
          <p:nvPr/>
        </p:nvSpPr>
        <p:spPr>
          <a:xfrm>
            <a:off x="5043805" y="4619382"/>
            <a:ext cx="4529434" cy="607213"/>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①海外のお客様が相手となる為、言語、時差、習慣などあらゆる場面で通常の商売と異なることに留意。</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②商品発送や入金のシステムなど、信頼のおける運営会社を選ぶ。</a:t>
            </a:r>
          </a:p>
        </p:txBody>
      </p:sp>
      <p:sp>
        <p:nvSpPr>
          <p:cNvPr id="48" name="テキスト ボックス 47">
            <a:extLst>
              <a:ext uri="{FF2B5EF4-FFF2-40B4-BE49-F238E27FC236}">
                <a16:creationId xmlns:a16="http://schemas.microsoft.com/office/drawing/2014/main" id="{AA785937-A96E-4BE0-8222-02CCD12DBBAC}"/>
              </a:ext>
            </a:extLst>
          </p:cNvPr>
          <p:cNvSpPr txBox="1"/>
          <p:nvPr/>
        </p:nvSpPr>
        <p:spPr>
          <a:xfrm>
            <a:off x="4962684" y="1092532"/>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お客さんは世界中に！</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＝世界へ情報発信で魅力発信と顧客獲得＝</a:t>
            </a:r>
          </a:p>
        </p:txBody>
      </p:sp>
      <p:pic>
        <p:nvPicPr>
          <p:cNvPr id="13" name="図 12">
            <a:extLst>
              <a:ext uri="{FF2B5EF4-FFF2-40B4-BE49-F238E27FC236}">
                <a16:creationId xmlns:a16="http://schemas.microsoft.com/office/drawing/2014/main" id="{E1B32BBA-1F45-4684-8CEE-6861009E9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184" y="5224043"/>
            <a:ext cx="653143" cy="924850"/>
          </a:xfrm>
          <a:prstGeom prst="rect">
            <a:avLst/>
          </a:prstGeom>
        </p:spPr>
      </p:pic>
      <p:pic>
        <p:nvPicPr>
          <p:cNvPr id="33" name="図 32">
            <a:extLst>
              <a:ext uri="{FF2B5EF4-FFF2-40B4-BE49-F238E27FC236}">
                <a16:creationId xmlns:a16="http://schemas.microsoft.com/office/drawing/2014/main" id="{6D5575CE-2628-45DF-8454-C07AF22919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2384" y="1212045"/>
            <a:ext cx="1456659" cy="1132309"/>
          </a:xfrm>
          <a:prstGeom prst="rect">
            <a:avLst/>
          </a:prstGeom>
        </p:spPr>
      </p:pic>
      <p:pic>
        <p:nvPicPr>
          <p:cNvPr id="6" name="図 5">
            <a:extLst>
              <a:ext uri="{FF2B5EF4-FFF2-40B4-BE49-F238E27FC236}">
                <a16:creationId xmlns:a16="http://schemas.microsoft.com/office/drawing/2014/main" id="{3695C085-4BB0-4613-909A-BF4F6DEC9D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534" y="5438032"/>
            <a:ext cx="653143" cy="924850"/>
          </a:xfrm>
          <a:prstGeom prst="rect">
            <a:avLst/>
          </a:prstGeom>
        </p:spPr>
      </p:pic>
      <p:pic>
        <p:nvPicPr>
          <p:cNvPr id="49" name="図 48">
            <a:extLst>
              <a:ext uri="{FF2B5EF4-FFF2-40B4-BE49-F238E27FC236}">
                <a16:creationId xmlns:a16="http://schemas.microsoft.com/office/drawing/2014/main" id="{2885240B-263A-4FF1-A08E-5408200E13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5693" y="1219365"/>
            <a:ext cx="1163608" cy="1196926"/>
          </a:xfrm>
          <a:prstGeom prst="rect">
            <a:avLst/>
          </a:prstGeom>
        </p:spPr>
      </p:pic>
    </p:spTree>
    <p:extLst>
      <p:ext uri="{BB962C8B-B14F-4D97-AF65-F5344CB8AC3E}">
        <p14:creationId xmlns:p14="http://schemas.microsoft.com/office/powerpoint/2010/main" val="100383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4</a:t>
            </a:r>
            <a:r>
              <a:rPr kumimoji="1" lang="ja-JP" altLang="en-US" b="1" dirty="0" err="1">
                <a:latin typeface="Meiryo UI" panose="020B0604030504040204" pitchFamily="50" charset="-128"/>
                <a:ea typeface="Meiryo UI" panose="020B0604030504040204" pitchFamily="50" charset="-128"/>
              </a:rPr>
              <a:t>つの</a:t>
            </a:r>
            <a:r>
              <a:rPr kumimoji="1" lang="ja-JP" altLang="en-US" b="1" dirty="0">
                <a:latin typeface="Meiryo UI" panose="020B0604030504040204" pitchFamily="50" charset="-128"/>
                <a:ea typeface="Meiryo UI" panose="020B0604030504040204" pitchFamily="50" charset="-128"/>
              </a:rPr>
              <a:t>パッケージ事例　</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スマート化等の取組み促進、プロモーション</a:t>
            </a:r>
            <a:endParaRPr kumimoji="1" lang="en-US" altLang="ja-JP"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E42C27F2-0ACA-4F40-826D-95A7E38DAB2D}"/>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17</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63A1E1E1-A4D8-487A-BD64-1DBC9D764ECF}"/>
              </a:ext>
            </a:extLst>
          </p:cNvPr>
          <p:cNvSpPr/>
          <p:nvPr/>
        </p:nvSpPr>
        <p:spPr>
          <a:xfrm>
            <a:off x="275770"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(3)-1</a:t>
            </a:r>
            <a:r>
              <a:rPr lang="ja-JP" altLang="en-US" sz="1600" dirty="0">
                <a:solidFill>
                  <a:schemeClr val="tx1"/>
                </a:solidFill>
                <a:latin typeface="Meiryo UI" panose="020B0604030504040204" pitchFamily="50" charset="-128"/>
                <a:ea typeface="Meiryo UI" panose="020B0604030504040204" pitchFamily="50" charset="-128"/>
              </a:rPr>
              <a:t>　デリバリーチャレンジ商店街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ED30B23E-C476-43BC-B57B-211B67A132AA}"/>
              </a:ext>
            </a:extLst>
          </p:cNvPr>
          <p:cNvSpPr/>
          <p:nvPr/>
        </p:nvSpPr>
        <p:spPr>
          <a:xfrm>
            <a:off x="4968874"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(3)-2</a:t>
            </a:r>
            <a:r>
              <a:rPr lang="ja-JP" altLang="en-US" sz="1600" dirty="0">
                <a:solidFill>
                  <a:schemeClr val="tx1"/>
                </a:solidFill>
                <a:latin typeface="Meiryo UI" panose="020B0604030504040204" pitchFamily="50" charset="-128"/>
                <a:ea typeface="Meiryo UI" panose="020B0604030504040204" pitchFamily="50" charset="-128"/>
              </a:rPr>
              <a:t>　キャッシュレス商店街</a:t>
            </a:r>
          </a:p>
        </p:txBody>
      </p:sp>
      <p:sp>
        <p:nvSpPr>
          <p:cNvPr id="22" name="テキスト ボックス 21">
            <a:extLst>
              <a:ext uri="{FF2B5EF4-FFF2-40B4-BE49-F238E27FC236}">
                <a16:creationId xmlns:a16="http://schemas.microsoft.com/office/drawing/2014/main" id="{30952FEA-EE83-44D2-8D97-6C9F570BA948}"/>
              </a:ext>
            </a:extLst>
          </p:cNvPr>
          <p:cNvSpPr txBox="1"/>
          <p:nvPr/>
        </p:nvSpPr>
        <p:spPr>
          <a:xfrm>
            <a:off x="275770" y="1089406"/>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「待つ」から「攻める」へ　</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＝新しい販売経路の確保と高齢化社会に対応した商品販売モデル＝</a:t>
            </a:r>
          </a:p>
        </p:txBody>
      </p:sp>
      <p:sp>
        <p:nvSpPr>
          <p:cNvPr id="23" name="テキスト ボックス 22">
            <a:extLst>
              <a:ext uri="{FF2B5EF4-FFF2-40B4-BE49-F238E27FC236}">
                <a16:creationId xmlns:a16="http://schemas.microsoft.com/office/drawing/2014/main" id="{958236D2-92B2-4041-890F-CEDDE4824AFD}"/>
              </a:ext>
            </a:extLst>
          </p:cNvPr>
          <p:cNvSpPr txBox="1"/>
          <p:nvPr/>
        </p:nvSpPr>
        <p:spPr>
          <a:xfrm>
            <a:off x="4962684" y="1074776"/>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今や財布を持たない人が続出！</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＝新規客開拓と時代の流れに沿う商売化にチャレンジ＝</a:t>
            </a:r>
          </a:p>
        </p:txBody>
      </p:sp>
      <p:sp>
        <p:nvSpPr>
          <p:cNvPr id="24" name="角丸四角形 25">
            <a:extLst>
              <a:ext uri="{FF2B5EF4-FFF2-40B4-BE49-F238E27FC236}">
                <a16:creationId xmlns:a16="http://schemas.microsoft.com/office/drawing/2014/main" id="{03272ECB-77F0-4C18-9542-42609B3B8BCE}"/>
              </a:ext>
            </a:extLst>
          </p:cNvPr>
          <p:cNvSpPr/>
          <p:nvPr/>
        </p:nvSpPr>
        <p:spPr bwMode="auto">
          <a:xfrm>
            <a:off x="275770" y="2276417"/>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5" name="角丸四角形 28">
            <a:extLst>
              <a:ext uri="{FF2B5EF4-FFF2-40B4-BE49-F238E27FC236}">
                <a16:creationId xmlns:a16="http://schemas.microsoft.com/office/drawing/2014/main" id="{CA8F3359-260C-4519-B8B1-318C011E3A00}"/>
              </a:ext>
            </a:extLst>
          </p:cNvPr>
          <p:cNvSpPr/>
          <p:nvPr/>
        </p:nvSpPr>
        <p:spPr bwMode="auto">
          <a:xfrm>
            <a:off x="275770" y="1525938"/>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6" name="角丸四角形 29">
            <a:extLst>
              <a:ext uri="{FF2B5EF4-FFF2-40B4-BE49-F238E27FC236}">
                <a16:creationId xmlns:a16="http://schemas.microsoft.com/office/drawing/2014/main" id="{6DE8981A-326A-449F-BD2E-1B86020D9C2C}"/>
              </a:ext>
            </a:extLst>
          </p:cNvPr>
          <p:cNvSpPr/>
          <p:nvPr/>
        </p:nvSpPr>
        <p:spPr bwMode="auto">
          <a:xfrm>
            <a:off x="275770" y="3511715"/>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7" name="角丸四角形 30">
            <a:extLst>
              <a:ext uri="{FF2B5EF4-FFF2-40B4-BE49-F238E27FC236}">
                <a16:creationId xmlns:a16="http://schemas.microsoft.com/office/drawing/2014/main" id="{9571EC62-48AC-49CB-B4D8-65473A8B4592}"/>
              </a:ext>
            </a:extLst>
          </p:cNvPr>
          <p:cNvSpPr/>
          <p:nvPr/>
        </p:nvSpPr>
        <p:spPr bwMode="auto">
          <a:xfrm>
            <a:off x="275770" y="4747013"/>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4EC19F7C-3AAD-4BA8-96F9-765926F6B234}"/>
              </a:ext>
            </a:extLst>
          </p:cNvPr>
          <p:cNvSpPr txBox="1"/>
          <p:nvPr/>
        </p:nvSpPr>
        <p:spPr>
          <a:xfrm>
            <a:off x="356891" y="1786591"/>
            <a:ext cx="3442751"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商店街が配達注文を取りまとめて受注し、雇用契約した配達要員により発注宅に届ける運用組織を創設。</a:t>
            </a:r>
          </a:p>
        </p:txBody>
      </p:sp>
      <p:sp>
        <p:nvSpPr>
          <p:cNvPr id="29" name="テキスト ボックス 28">
            <a:extLst>
              <a:ext uri="{FF2B5EF4-FFF2-40B4-BE49-F238E27FC236}">
                <a16:creationId xmlns:a16="http://schemas.microsoft.com/office/drawing/2014/main" id="{2C616681-EEEB-4A71-BD7C-C1784673C89F}"/>
              </a:ext>
            </a:extLst>
          </p:cNvPr>
          <p:cNvSpPr txBox="1"/>
          <p:nvPr/>
        </p:nvSpPr>
        <p:spPr>
          <a:xfrm>
            <a:off x="356891" y="2537900"/>
            <a:ext cx="4529434" cy="885938"/>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①これまで対面販売が主だった商店街の新しい販売経路モデルとして、</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　　商店街が「</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密を避けたデリバリー</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出前</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」の運用組織作りに取り組む。</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②外出できない高齢者や障がい者に対するホスピタリティの実現。</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③商店街組織の強化。</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④配達パートナーの確保など地域の雇用促進に貢献。</a:t>
            </a:r>
          </a:p>
        </p:txBody>
      </p:sp>
      <p:sp>
        <p:nvSpPr>
          <p:cNvPr id="30" name="テキスト ボックス 29">
            <a:extLst>
              <a:ext uri="{FF2B5EF4-FFF2-40B4-BE49-F238E27FC236}">
                <a16:creationId xmlns:a16="http://schemas.microsoft.com/office/drawing/2014/main" id="{A02AD1BF-2DE1-4268-B3A1-DDDCDFE30830}"/>
              </a:ext>
            </a:extLst>
          </p:cNvPr>
          <p:cNvSpPr txBox="1"/>
          <p:nvPr/>
        </p:nvSpPr>
        <p:spPr>
          <a:xfrm>
            <a:off x="356891" y="3774241"/>
            <a:ext cx="4401530" cy="893773"/>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①配達要員雇用費</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期間指定</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②受注集約環境整備</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レンタル品対応</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　</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③コンサルティング相談。</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④事業広報（街内掲示物チラシ折り込み、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　</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中長期的には商店街組織で事業費捻出を検討。</a:t>
            </a:r>
          </a:p>
        </p:txBody>
      </p:sp>
      <p:sp>
        <p:nvSpPr>
          <p:cNvPr id="31" name="テキスト ボックス 30">
            <a:extLst>
              <a:ext uri="{FF2B5EF4-FFF2-40B4-BE49-F238E27FC236}">
                <a16:creationId xmlns:a16="http://schemas.microsoft.com/office/drawing/2014/main" id="{F48C8E5E-36BC-41E4-8275-A45A62B32F4D}"/>
              </a:ext>
            </a:extLst>
          </p:cNvPr>
          <p:cNvSpPr txBox="1"/>
          <p:nvPr/>
        </p:nvSpPr>
        <p:spPr>
          <a:xfrm>
            <a:off x="356891" y="5000247"/>
            <a:ext cx="4529434" cy="773564"/>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①配達員雇用においては、配達上における事故などに対応する保険の契約を。</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②配達料金設定については組織内で充分に検討。</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③配達スタッフのマスクやフェイスシールド着用を励行。</a:t>
            </a:r>
            <a:r>
              <a:rPr lang="ja-JP" altLang="en-US" sz="1000" dirty="0">
                <a:solidFill>
                  <a:prstClr val="black"/>
                </a:solidFill>
                <a:latin typeface="ＭＳ Ｐゴシック" panose="020B0600070205080204" pitchFamily="50" charset="-128"/>
                <a:ea typeface="ＭＳ Ｐゴシック" panose="020B060007020508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A7EEA92D-E94F-438F-84BC-4DE1B6B33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764" y="5669883"/>
            <a:ext cx="653143" cy="924850"/>
          </a:xfrm>
          <a:prstGeom prst="rect">
            <a:avLst/>
          </a:prstGeom>
        </p:spPr>
      </p:pic>
      <p:pic>
        <p:nvPicPr>
          <p:cNvPr id="14" name="図 13">
            <a:extLst>
              <a:ext uri="{FF2B5EF4-FFF2-40B4-BE49-F238E27FC236}">
                <a16:creationId xmlns:a16="http://schemas.microsoft.com/office/drawing/2014/main" id="{828A80AE-2BCD-472D-B92E-64BCEAF03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70" y="5669883"/>
            <a:ext cx="653143" cy="924850"/>
          </a:xfrm>
          <a:prstGeom prst="rect">
            <a:avLst/>
          </a:prstGeom>
        </p:spPr>
      </p:pic>
      <p:pic>
        <p:nvPicPr>
          <p:cNvPr id="36" name="図 35">
            <a:extLst>
              <a:ext uri="{FF2B5EF4-FFF2-40B4-BE49-F238E27FC236}">
                <a16:creationId xmlns:a16="http://schemas.microsoft.com/office/drawing/2014/main" id="{CCBD2C0E-B16A-461A-B85A-6A7D2511CD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823" y="5673316"/>
            <a:ext cx="653143" cy="924850"/>
          </a:xfrm>
          <a:prstGeom prst="rect">
            <a:avLst/>
          </a:prstGeom>
        </p:spPr>
      </p:pic>
      <p:sp>
        <p:nvSpPr>
          <p:cNvPr id="37" name="角丸四角形 25">
            <a:extLst>
              <a:ext uri="{FF2B5EF4-FFF2-40B4-BE49-F238E27FC236}">
                <a16:creationId xmlns:a16="http://schemas.microsoft.com/office/drawing/2014/main" id="{C8339FD0-D7AE-4507-8982-7D47BB2D8F74}"/>
              </a:ext>
            </a:extLst>
          </p:cNvPr>
          <p:cNvSpPr/>
          <p:nvPr/>
        </p:nvSpPr>
        <p:spPr bwMode="auto">
          <a:xfrm>
            <a:off x="4962684" y="2279888"/>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8" name="角丸四角形 28">
            <a:extLst>
              <a:ext uri="{FF2B5EF4-FFF2-40B4-BE49-F238E27FC236}">
                <a16:creationId xmlns:a16="http://schemas.microsoft.com/office/drawing/2014/main" id="{03DED189-1F43-444B-BCF2-5DDCA705BED2}"/>
              </a:ext>
            </a:extLst>
          </p:cNvPr>
          <p:cNvSpPr/>
          <p:nvPr/>
        </p:nvSpPr>
        <p:spPr bwMode="auto">
          <a:xfrm>
            <a:off x="4962684" y="1513997"/>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9" name="角丸四角形 29">
            <a:extLst>
              <a:ext uri="{FF2B5EF4-FFF2-40B4-BE49-F238E27FC236}">
                <a16:creationId xmlns:a16="http://schemas.microsoft.com/office/drawing/2014/main" id="{8CE71E48-EF06-46DD-912D-F3FE4A090D01}"/>
              </a:ext>
            </a:extLst>
          </p:cNvPr>
          <p:cNvSpPr/>
          <p:nvPr/>
        </p:nvSpPr>
        <p:spPr bwMode="auto">
          <a:xfrm>
            <a:off x="4962684" y="340623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0" name="角丸四角形 30">
            <a:extLst>
              <a:ext uri="{FF2B5EF4-FFF2-40B4-BE49-F238E27FC236}">
                <a16:creationId xmlns:a16="http://schemas.microsoft.com/office/drawing/2014/main" id="{EA14F78C-4B49-49F4-B3F5-DA9EBA5CAA67}"/>
              </a:ext>
            </a:extLst>
          </p:cNvPr>
          <p:cNvSpPr/>
          <p:nvPr/>
        </p:nvSpPr>
        <p:spPr bwMode="auto">
          <a:xfrm>
            <a:off x="4962684" y="443051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571A5EF3-41C5-485C-9F52-07887C430956}"/>
              </a:ext>
            </a:extLst>
          </p:cNvPr>
          <p:cNvSpPr txBox="1"/>
          <p:nvPr/>
        </p:nvSpPr>
        <p:spPr>
          <a:xfrm>
            <a:off x="5043805" y="1774650"/>
            <a:ext cx="3442751"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国によるキャッシュレス導入の促進が進む中、感染症対策としても注目されているキャッシュレス決済を活用。</a:t>
            </a:r>
          </a:p>
        </p:txBody>
      </p:sp>
      <p:sp>
        <p:nvSpPr>
          <p:cNvPr id="42" name="テキスト ボックス 41">
            <a:extLst>
              <a:ext uri="{FF2B5EF4-FFF2-40B4-BE49-F238E27FC236}">
                <a16:creationId xmlns:a16="http://schemas.microsoft.com/office/drawing/2014/main" id="{D20FFE06-F4C6-494D-8E86-57B70193208A}"/>
              </a:ext>
            </a:extLst>
          </p:cNvPr>
          <p:cNvSpPr txBox="1"/>
          <p:nvPr/>
        </p:nvSpPr>
        <p:spPr>
          <a:xfrm>
            <a:off x="5043805" y="2541371"/>
            <a:ext cx="4529434" cy="686225"/>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①</a:t>
            </a:r>
            <a:r>
              <a:rPr lang="ja-JP" altLang="en-US" sz="1000" dirty="0">
                <a:latin typeface="Meiryo UI" panose="020B0604030504040204" pitchFamily="50" charset="-128"/>
                <a:ea typeface="Meiryo UI" panose="020B0604030504040204" pitchFamily="50" charset="-128"/>
              </a:rPr>
              <a:t>店舗にて決済端末のタブレットを導入しキャッシュレス決済事業者</a:t>
            </a:r>
            <a:endParaRPr lang="en-US" altLang="ja-JP" sz="1000" dirty="0">
              <a:latin typeface="Meiryo UI" panose="020B0604030504040204" pitchFamily="50" charset="-128"/>
              <a:ea typeface="Meiryo UI" panose="020B0604030504040204" pitchFamily="50" charset="-128"/>
            </a:endParaRPr>
          </a:p>
          <a:p>
            <a:pPr lvl="0">
              <a:defRPr/>
            </a:pPr>
            <a:r>
              <a:rPr lang="ja-JP" altLang="en-US" sz="1000" dirty="0">
                <a:latin typeface="Meiryo UI" panose="020B0604030504040204" pitchFamily="50" charset="-128"/>
                <a:ea typeface="Meiryo UI" panose="020B0604030504040204" pitchFamily="50" charset="-128"/>
              </a:rPr>
              <a:t>　 との契約促進を商店街組織として取り組む。</a:t>
            </a:r>
            <a:r>
              <a:rPr lang="ja-JP" altLang="en-US" sz="1000" dirty="0">
                <a:solidFill>
                  <a:prstClr val="black"/>
                </a:solidFill>
                <a:latin typeface="Meiryo UI" panose="020B0604030504040204" pitchFamily="50" charset="-128"/>
                <a:ea typeface="Meiryo UI" panose="020B0604030504040204" pitchFamily="50" charset="-128"/>
              </a:rPr>
              <a:t>　　</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②決済事業者とタイアップして、便利・クリーンな商店街を</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するイベ</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　 ントを実施。利用に不慣れな方を対象とした決済体験会を実施。</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04F5F565-696E-4D38-95B9-E55FAF4AE659}"/>
              </a:ext>
            </a:extLst>
          </p:cNvPr>
          <p:cNvSpPr txBox="1"/>
          <p:nvPr/>
        </p:nvSpPr>
        <p:spPr>
          <a:xfrm>
            <a:off x="5043805" y="3659879"/>
            <a:ext cx="4401530" cy="760603"/>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①キャッシュレス導入</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費</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街内掲示物、チラシ折込、</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など。</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②キャッシュレス店舗利用者を対象にした独自の抽選会運営など。</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キャッシュレス対応するために不可欠な店舗用タブレットは、あらかじめ準備が必要。　　</a:t>
            </a:r>
          </a:p>
        </p:txBody>
      </p:sp>
      <p:sp>
        <p:nvSpPr>
          <p:cNvPr id="44" name="テキスト ボックス 43">
            <a:extLst>
              <a:ext uri="{FF2B5EF4-FFF2-40B4-BE49-F238E27FC236}">
                <a16:creationId xmlns:a16="http://schemas.microsoft.com/office/drawing/2014/main" id="{99C7F56A-6F75-45D1-B152-6783FAB9C6C0}"/>
              </a:ext>
            </a:extLst>
          </p:cNvPr>
          <p:cNvSpPr txBox="1"/>
          <p:nvPr/>
        </p:nvSpPr>
        <p:spPr>
          <a:xfrm>
            <a:off x="5043805" y="4691614"/>
            <a:ext cx="4473109" cy="570700"/>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各キャッシュレス決済事業者により決済手数料、入金間隔、入金口座・手数料の条件などが異なったり、契約店舗数によっては特典がある場合があるため、契約においては商店街組織として交渉することを勧める。</a:t>
            </a:r>
            <a:r>
              <a:rPr lang="ja-JP" altLang="en-US" sz="1000" dirty="0">
                <a:solidFill>
                  <a:prstClr val="black"/>
                </a:solidFill>
                <a:latin typeface="ＭＳ Ｐゴシック" panose="020B0600070205080204" pitchFamily="50" charset="-128"/>
                <a:ea typeface="ＭＳ Ｐゴシック" panose="020B0600070205080204" pitchFamily="50" charset="-128"/>
              </a:rPr>
              <a:t>　</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marL="88900" lvl="0" indent="-88900" fontAlgn="base">
              <a:spcBef>
                <a:spcPct val="0"/>
              </a:spcBef>
              <a:spcAft>
                <a:spcPct val="0"/>
              </a:spcAft>
              <a:defRPr/>
            </a:pPr>
            <a:endParaRPr lang="ja-JP" altLang="en-US" sz="1000" dirty="0">
              <a:solidFill>
                <a:prstClr val="black"/>
              </a:solidFill>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A4004C3E-A3CA-4BB9-8612-8AEF706CCE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930" y="5379509"/>
            <a:ext cx="653143" cy="924850"/>
          </a:xfrm>
          <a:prstGeom prst="rect">
            <a:avLst/>
          </a:prstGeom>
        </p:spPr>
      </p:pic>
      <p:pic>
        <p:nvPicPr>
          <p:cNvPr id="46" name="図 45">
            <a:extLst>
              <a:ext uri="{FF2B5EF4-FFF2-40B4-BE49-F238E27FC236}">
                <a16:creationId xmlns:a16="http://schemas.microsoft.com/office/drawing/2014/main" id="{C44E64FF-B4EC-4ADE-AE3A-1D431E089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5215" y="5379509"/>
            <a:ext cx="653143" cy="924850"/>
          </a:xfrm>
          <a:prstGeom prst="rect">
            <a:avLst/>
          </a:prstGeom>
        </p:spPr>
      </p:pic>
      <p:pic>
        <p:nvPicPr>
          <p:cNvPr id="49" name="図 48">
            <a:extLst>
              <a:ext uri="{FF2B5EF4-FFF2-40B4-BE49-F238E27FC236}">
                <a16:creationId xmlns:a16="http://schemas.microsoft.com/office/drawing/2014/main" id="{1A17EDCD-E8A5-44BD-BF8A-CA642E066D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884" y="1388268"/>
            <a:ext cx="1097417" cy="785415"/>
          </a:xfrm>
          <a:prstGeom prst="rect">
            <a:avLst/>
          </a:prstGeom>
        </p:spPr>
      </p:pic>
      <p:pic>
        <p:nvPicPr>
          <p:cNvPr id="51" name="図 50">
            <a:extLst>
              <a:ext uri="{FF2B5EF4-FFF2-40B4-BE49-F238E27FC236}">
                <a16:creationId xmlns:a16="http://schemas.microsoft.com/office/drawing/2014/main" id="{ECD48EF8-9045-4527-A514-94F67F76B5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1500" y="5379509"/>
            <a:ext cx="653143" cy="924850"/>
          </a:xfrm>
          <a:prstGeom prst="rect">
            <a:avLst/>
          </a:prstGeom>
        </p:spPr>
      </p:pic>
      <p:pic>
        <p:nvPicPr>
          <p:cNvPr id="52" name="図 51">
            <a:extLst>
              <a:ext uri="{FF2B5EF4-FFF2-40B4-BE49-F238E27FC236}">
                <a16:creationId xmlns:a16="http://schemas.microsoft.com/office/drawing/2014/main" id="{E8F691BA-AD41-4BA5-A03D-5840F3F3F4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4515" y="1448809"/>
            <a:ext cx="1268169" cy="951127"/>
          </a:xfrm>
          <a:prstGeom prst="rect">
            <a:avLst/>
          </a:prstGeom>
        </p:spPr>
      </p:pic>
    </p:spTree>
    <p:extLst>
      <p:ext uri="{BB962C8B-B14F-4D97-AF65-F5344CB8AC3E}">
        <p14:creationId xmlns:p14="http://schemas.microsoft.com/office/powerpoint/2010/main" val="401363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0378" y="230798"/>
            <a:ext cx="7429393"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つのパッケージ事例　</a:t>
            </a:r>
            <a:r>
              <a:rPr lang="en-US" altLang="ja-JP" b="1" dirty="0">
                <a:latin typeface="Meiryo UI" panose="020B0604030504040204" pitchFamily="50" charset="-128"/>
                <a:ea typeface="Meiryo UI" panose="020B0604030504040204" pitchFamily="50" charset="-128"/>
              </a:rPr>
              <a:t>(3)</a:t>
            </a:r>
            <a:r>
              <a:rPr lang="ja-JP" altLang="en-US" b="1" dirty="0">
                <a:latin typeface="Meiryo UI" panose="020B0604030504040204" pitchFamily="50" charset="-128"/>
                <a:ea typeface="Meiryo UI" panose="020B0604030504040204" pitchFamily="50" charset="-128"/>
              </a:rPr>
              <a:t>スマート化等の取組み促進、プロモーション</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B723AC1-A396-4CB7-AD3C-36B7CBAE24C4}"/>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18</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4967446" y="3008634"/>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角丸四角形 28"/>
          <p:cNvSpPr/>
          <p:nvPr/>
        </p:nvSpPr>
        <p:spPr bwMode="auto">
          <a:xfrm>
            <a:off x="4967446" y="1530767"/>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角丸四角形 29"/>
          <p:cNvSpPr/>
          <p:nvPr/>
        </p:nvSpPr>
        <p:spPr bwMode="auto">
          <a:xfrm>
            <a:off x="4967446" y="3867456"/>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4967446" y="708254"/>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(3)-4</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VR</a:t>
            </a:r>
            <a:r>
              <a:rPr lang="ja-JP" altLang="en-US" sz="1600" dirty="0">
                <a:solidFill>
                  <a:schemeClr val="tx1"/>
                </a:solidFill>
                <a:latin typeface="Meiryo UI" panose="020B0604030504040204" pitchFamily="50" charset="-128"/>
                <a:ea typeface="Meiryo UI" panose="020B0604030504040204" pitchFamily="50" charset="-128"/>
              </a:rPr>
              <a:t>映像で商店街をバーチャル体験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AC8A8D6-E5B8-48D4-A2BC-77525D87A14B}"/>
              </a:ext>
            </a:extLst>
          </p:cNvPr>
          <p:cNvSpPr txBox="1"/>
          <p:nvPr/>
        </p:nvSpPr>
        <p:spPr>
          <a:xfrm>
            <a:off x="5048567" y="1791421"/>
            <a:ext cx="4221087" cy="1181906"/>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人の目線の向き・傾き</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スマートフォンや映像筐体の傾き</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に</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応じて、写真や映像がシンクロして動き、あたかもそこに自分</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がいるような映像体験を実施。</a:t>
            </a:r>
          </a:p>
          <a:p>
            <a:pPr lvl="0">
              <a:defRPr/>
            </a:pPr>
            <a:r>
              <a:rPr lang="en-US" altLang="ja-JP" sz="1000" dirty="0">
                <a:solidFill>
                  <a:prstClr val="black"/>
                </a:solidFill>
                <a:latin typeface="Meiryo UI" panose="020B0604030504040204" pitchFamily="50" charset="-128"/>
                <a:ea typeface="Meiryo UI" panose="020B0604030504040204" pitchFamily="50" charset="-128"/>
              </a:rPr>
              <a:t>360</a:t>
            </a:r>
            <a:r>
              <a:rPr lang="ja-JP" altLang="en-US" sz="1000" dirty="0">
                <a:solidFill>
                  <a:prstClr val="black"/>
                </a:solidFill>
                <a:latin typeface="Meiryo UI" panose="020B0604030504040204" pitchFamily="50" charset="-128"/>
                <a:ea typeface="Meiryo UI" panose="020B0604030504040204" pitchFamily="50" charset="-128"/>
              </a:rPr>
              <a:t>度映像などの</a:t>
            </a:r>
            <a:r>
              <a:rPr lang="en-US" altLang="ja-JP" sz="1000" dirty="0">
                <a:solidFill>
                  <a:prstClr val="black"/>
                </a:solidFill>
                <a:latin typeface="Meiryo UI" panose="020B0604030504040204" pitchFamily="50" charset="-128"/>
                <a:ea typeface="Meiryo UI" panose="020B0604030504040204" pitchFamily="50" charset="-128"/>
              </a:rPr>
              <a:t>VR(</a:t>
            </a:r>
            <a:r>
              <a:rPr lang="ja-JP" altLang="en-US" sz="1000" dirty="0">
                <a:solidFill>
                  <a:prstClr val="black"/>
                </a:solidFill>
                <a:latin typeface="Meiryo UI" panose="020B0604030504040204" pitchFamily="50" charset="-128"/>
                <a:ea typeface="Meiryo UI" panose="020B0604030504040204" pitchFamily="50" charset="-128"/>
              </a:rPr>
              <a:t>バーチャルリアリティ</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映像を使った商</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店街の</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映像を作成し、専用ウェブサイト・</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で閲覧。</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遠方に住んでおり、気軽に商店街へ来られない人にも臨場感豊かな商店街体験をしてもらい、行きたい感</a:t>
            </a:r>
            <a:r>
              <a:rPr lang="en-US" altLang="ja-JP" sz="1000" dirty="0">
                <a:solidFill>
                  <a:prstClr val="black"/>
                </a:solidFill>
                <a:latin typeface="Meiryo UI" panose="020B0604030504040204" pitchFamily="50" charset="-128"/>
                <a:ea typeface="Meiryo UI" panose="020B0604030504040204" pitchFamily="50" charset="-128"/>
              </a:rPr>
              <a:t>(GO TO</a:t>
            </a:r>
            <a:r>
              <a:rPr lang="ja-JP" altLang="en-US" sz="1000" dirty="0">
                <a:solidFill>
                  <a:prstClr val="black"/>
                </a:solidFill>
                <a:latin typeface="Meiryo UI" panose="020B0604030504040204" pitchFamily="50" charset="-128"/>
                <a:ea typeface="Meiryo UI" panose="020B0604030504040204" pitchFamily="50" charset="-128"/>
              </a:rPr>
              <a:t>感</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を高めてもらう。</a:t>
            </a:r>
          </a:p>
        </p:txBody>
      </p:sp>
      <p:sp>
        <p:nvSpPr>
          <p:cNvPr id="36" name="テキスト ボックス 35">
            <a:extLst>
              <a:ext uri="{FF2B5EF4-FFF2-40B4-BE49-F238E27FC236}">
                <a16:creationId xmlns:a16="http://schemas.microsoft.com/office/drawing/2014/main" id="{CAC8A8D6-E5B8-48D4-A2BC-77525D87A14B}"/>
              </a:ext>
            </a:extLst>
          </p:cNvPr>
          <p:cNvSpPr txBox="1"/>
          <p:nvPr/>
        </p:nvSpPr>
        <p:spPr>
          <a:xfrm>
            <a:off x="5048567" y="3270115"/>
            <a:ext cx="4529434" cy="569716"/>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としての</a:t>
            </a:r>
            <a:r>
              <a:rPr lang="en-US" altLang="ja-JP" sz="1000" dirty="0">
                <a:solidFill>
                  <a:prstClr val="black"/>
                </a:solidFill>
                <a:latin typeface="Meiryo UI" panose="020B0604030504040204" pitchFamily="50" charset="-128"/>
                <a:ea typeface="Meiryo UI" panose="020B0604030504040204" pitchFamily="50" charset="-128"/>
              </a:rPr>
              <a:t>VR</a:t>
            </a:r>
            <a:r>
              <a:rPr lang="ja-JP" altLang="en-US" sz="1000" dirty="0">
                <a:solidFill>
                  <a:prstClr val="black"/>
                </a:solidFill>
                <a:latin typeface="Meiryo UI" panose="020B0604030504040204" pitchFamily="50" charset="-128"/>
                <a:ea typeface="Meiryo UI" panose="020B0604030504040204" pitchFamily="50" charset="-128"/>
              </a:rPr>
              <a:t>商店街サイトの閲覧によるリアリティ</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②立ち上げたショッピングサイトへの流用など広く映像素材を使用。</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③最新の</a:t>
            </a:r>
            <a:r>
              <a:rPr lang="en-US" altLang="ja-JP" sz="1000" dirty="0">
                <a:solidFill>
                  <a:prstClr val="black"/>
                </a:solidFill>
                <a:latin typeface="Meiryo UI" panose="020B0604030504040204" pitchFamily="50" charset="-128"/>
                <a:ea typeface="Meiryo UI" panose="020B0604030504040204" pitchFamily="50" charset="-128"/>
              </a:rPr>
              <a:t>IT</a:t>
            </a:r>
            <a:r>
              <a:rPr lang="ja-JP" altLang="en-US" sz="1000" dirty="0">
                <a:solidFill>
                  <a:prstClr val="black"/>
                </a:solidFill>
                <a:latin typeface="Meiryo UI" panose="020B0604030504040204" pitchFamily="50" charset="-128"/>
                <a:ea typeface="Meiryo UI" panose="020B0604030504040204" pitchFamily="50" charset="-128"/>
              </a:rPr>
              <a:t>を使ったリアルなバーチャルお買物体験などイベント企画への展開も可能。</a:t>
            </a:r>
          </a:p>
        </p:txBody>
      </p:sp>
      <p:sp>
        <p:nvSpPr>
          <p:cNvPr id="37" name="テキスト ボックス 36">
            <a:extLst>
              <a:ext uri="{FF2B5EF4-FFF2-40B4-BE49-F238E27FC236}">
                <a16:creationId xmlns:a16="http://schemas.microsoft.com/office/drawing/2014/main" id="{CAC8A8D6-E5B8-48D4-A2BC-77525D87A14B}"/>
              </a:ext>
            </a:extLst>
          </p:cNvPr>
          <p:cNvSpPr txBox="1"/>
          <p:nvPr/>
        </p:nvSpPr>
        <p:spPr>
          <a:xfrm>
            <a:off x="5048567" y="4121102"/>
            <a:ext cx="4401530" cy="813608"/>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a:t>
            </a:r>
            <a:r>
              <a:rPr lang="en-US" altLang="ja-JP" sz="1000" dirty="0">
                <a:solidFill>
                  <a:prstClr val="black"/>
                </a:solidFill>
                <a:latin typeface="Meiryo UI" panose="020B0604030504040204" pitchFamily="50" charset="-128"/>
                <a:ea typeface="Meiryo UI" panose="020B0604030504040204" pitchFamily="50" charset="-128"/>
              </a:rPr>
              <a:t>VR</a:t>
            </a:r>
            <a:r>
              <a:rPr lang="ja-JP" altLang="en-US" sz="1000" dirty="0">
                <a:solidFill>
                  <a:prstClr val="black"/>
                </a:solidFill>
                <a:latin typeface="Meiryo UI" panose="020B0604030504040204" pitchFamily="50" charset="-128"/>
                <a:ea typeface="Meiryo UI" panose="020B0604030504040204" pitchFamily="50" charset="-128"/>
              </a:rPr>
              <a:t>制作一式。</a:t>
            </a:r>
            <a:r>
              <a:rPr lang="en-US" altLang="ja-JP" sz="1000" dirty="0">
                <a:solidFill>
                  <a:prstClr val="black"/>
                </a:solidFill>
                <a:latin typeface="Meiryo UI" panose="020B0604030504040204" pitchFamily="50" charset="-128"/>
                <a:ea typeface="Meiryo UI" panose="020B0604030504040204" pitchFamily="50" charset="-128"/>
              </a:rPr>
              <a:t>VR</a:t>
            </a:r>
            <a:r>
              <a:rPr lang="ja-JP" altLang="en-US" sz="1000" dirty="0">
                <a:solidFill>
                  <a:prstClr val="black"/>
                </a:solidFill>
                <a:latin typeface="Meiryo UI" panose="020B0604030504040204" pitchFamily="50" charset="-128"/>
                <a:ea typeface="Meiryo UI" panose="020B0604030504040204" pitchFamily="50" charset="-128"/>
              </a:rPr>
              <a:t>体験イベントの企画運営。</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②運営スタッフ。</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a:t>
            </a:r>
          </a:p>
        </p:txBody>
      </p:sp>
      <p:pic>
        <p:nvPicPr>
          <p:cNvPr id="12" name="図 11">
            <a:extLst>
              <a:ext uri="{FF2B5EF4-FFF2-40B4-BE49-F238E27FC236}">
                <a16:creationId xmlns:a16="http://schemas.microsoft.com/office/drawing/2014/main" id="{AC44A5A9-7A12-4542-8670-A884B03B5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493" y="5874453"/>
            <a:ext cx="653143" cy="924850"/>
          </a:xfrm>
          <a:prstGeom prst="rect">
            <a:avLst/>
          </a:prstGeom>
        </p:spPr>
      </p:pic>
      <p:pic>
        <p:nvPicPr>
          <p:cNvPr id="6" name="図 5">
            <a:extLst>
              <a:ext uri="{FF2B5EF4-FFF2-40B4-BE49-F238E27FC236}">
                <a16:creationId xmlns:a16="http://schemas.microsoft.com/office/drawing/2014/main" id="{3695C085-4BB0-4613-909A-BF4F6DEC9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266" y="5874453"/>
            <a:ext cx="653143" cy="924850"/>
          </a:xfrm>
          <a:prstGeom prst="rect">
            <a:avLst/>
          </a:prstGeom>
        </p:spPr>
      </p:pic>
      <p:sp>
        <p:nvSpPr>
          <p:cNvPr id="50" name="テキスト ボックス 49">
            <a:extLst>
              <a:ext uri="{FF2B5EF4-FFF2-40B4-BE49-F238E27FC236}">
                <a16:creationId xmlns:a16="http://schemas.microsoft.com/office/drawing/2014/main" id="{F6B13B8C-7690-46A4-A8B0-949E36943E51}"/>
              </a:ext>
            </a:extLst>
          </p:cNvPr>
          <p:cNvSpPr txBox="1"/>
          <p:nvPr/>
        </p:nvSpPr>
        <p:spPr>
          <a:xfrm>
            <a:off x="4967446" y="1091003"/>
            <a:ext cx="4610555" cy="385336"/>
          </a:xfrm>
          <a:prstGeom prst="rect">
            <a:avLst/>
          </a:prstGeom>
          <a:noFill/>
          <a:ln>
            <a:noFill/>
            <a:prstDash val="dashDot"/>
          </a:ln>
        </p:spPr>
        <p:txBody>
          <a:bodyPr wrap="square" rtlCol="0">
            <a:noAutofit/>
          </a:bodyPr>
          <a:lstStyle/>
          <a:p>
            <a:pPr marL="93662"/>
            <a:r>
              <a:rPr lang="ja-JP" altLang="en-US" sz="1100"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HP</a:t>
            </a:r>
            <a:r>
              <a:rPr lang="ja-JP" altLang="en-US" sz="1100" b="1" dirty="0">
                <a:latin typeface="Meiryo UI" panose="020B0604030504040204" pitchFamily="50" charset="-128"/>
                <a:ea typeface="Meiryo UI" panose="020B0604030504040204" pitchFamily="50" charset="-128"/>
              </a:rPr>
              <a:t>や</a:t>
            </a:r>
            <a:r>
              <a:rPr lang="en-US" altLang="ja-JP" sz="1100" b="1" dirty="0">
                <a:latin typeface="Meiryo UI" panose="020B0604030504040204" pitchFamily="50" charset="-128"/>
                <a:ea typeface="Meiryo UI" panose="020B0604030504040204" pitchFamily="50" charset="-128"/>
              </a:rPr>
              <a:t>SNS</a:t>
            </a:r>
            <a:r>
              <a:rPr lang="ja-JP" altLang="en-US" sz="1100" b="1" dirty="0">
                <a:latin typeface="Meiryo UI" panose="020B0604030504040204" pitchFamily="50" charset="-128"/>
                <a:ea typeface="Meiryo UI" panose="020B0604030504040204" pitchFamily="50" charset="-128"/>
              </a:rPr>
              <a:t>で発信</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　＝大阪らしい</a:t>
            </a:r>
            <a:r>
              <a:rPr lang="en-US" altLang="ja-JP" sz="1000" dirty="0">
                <a:latin typeface="Meiryo UI" panose="020B0604030504040204" pitchFamily="50" charset="-128"/>
                <a:ea typeface="Meiryo UI" panose="020B0604030504040204" pitchFamily="50" charset="-128"/>
              </a:rPr>
              <a:t>VR</a:t>
            </a:r>
            <a:r>
              <a:rPr lang="ja-JP" altLang="en-US" sz="1000" dirty="0">
                <a:latin typeface="Meiryo UI" panose="020B0604030504040204" pitchFamily="50" charset="-128"/>
                <a:ea typeface="Meiryo UI" panose="020B0604030504040204" pitchFamily="50" charset="-128"/>
              </a:rPr>
              <a:t>体験。店主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おっちゃん、おばちゃん</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との賑やかなやり取りも＝</a:t>
            </a:r>
          </a:p>
        </p:txBody>
      </p:sp>
      <p:pic>
        <p:nvPicPr>
          <p:cNvPr id="51" name="図 50">
            <a:extLst>
              <a:ext uri="{FF2B5EF4-FFF2-40B4-BE49-F238E27FC236}">
                <a16:creationId xmlns:a16="http://schemas.microsoft.com/office/drawing/2014/main" id="{74803CB8-9D6F-4D9C-95F0-D5753CA22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8407" y="1559589"/>
            <a:ext cx="1009641" cy="1009641"/>
          </a:xfrm>
          <a:prstGeom prst="rect">
            <a:avLst/>
          </a:prstGeom>
        </p:spPr>
      </p:pic>
      <p:pic>
        <p:nvPicPr>
          <p:cNvPr id="52" name="図 51">
            <a:extLst>
              <a:ext uri="{FF2B5EF4-FFF2-40B4-BE49-F238E27FC236}">
                <a16:creationId xmlns:a16="http://schemas.microsoft.com/office/drawing/2014/main" id="{5243E233-D5F1-45B1-B7DE-1D28009EB5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946" y="5874453"/>
            <a:ext cx="653143" cy="924850"/>
          </a:xfrm>
          <a:prstGeom prst="rect">
            <a:avLst/>
          </a:prstGeom>
        </p:spPr>
      </p:pic>
      <p:sp>
        <p:nvSpPr>
          <p:cNvPr id="53" name="角丸四角形 30">
            <a:extLst>
              <a:ext uri="{FF2B5EF4-FFF2-40B4-BE49-F238E27FC236}">
                <a16:creationId xmlns:a16="http://schemas.microsoft.com/office/drawing/2014/main" id="{204C64FB-A07E-47B1-A74B-3911B7BD5E22}"/>
              </a:ext>
            </a:extLst>
          </p:cNvPr>
          <p:cNvSpPr/>
          <p:nvPr/>
        </p:nvSpPr>
        <p:spPr bwMode="auto">
          <a:xfrm>
            <a:off x="4994080" y="4717963"/>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3D883F16-817B-48A0-9070-E6CA692A7DCC}"/>
              </a:ext>
            </a:extLst>
          </p:cNvPr>
          <p:cNvSpPr txBox="1"/>
          <p:nvPr/>
        </p:nvSpPr>
        <p:spPr>
          <a:xfrm>
            <a:off x="5048567" y="4971197"/>
            <a:ext cx="4529434" cy="1100854"/>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a:t>
            </a:r>
            <a:r>
              <a:rPr lang="en-US" altLang="ja-JP" sz="1000" dirty="0">
                <a:solidFill>
                  <a:prstClr val="black"/>
                </a:solidFill>
                <a:latin typeface="Meiryo UI" panose="020B0604030504040204" pitchFamily="50" charset="-128"/>
                <a:ea typeface="Meiryo UI" panose="020B0604030504040204" pitchFamily="50" charset="-128"/>
              </a:rPr>
              <a:t>VR</a:t>
            </a:r>
            <a:r>
              <a:rPr lang="ja-JP" altLang="en-US" sz="1000" dirty="0">
                <a:solidFill>
                  <a:prstClr val="black"/>
                </a:solidFill>
                <a:latin typeface="Meiryo UI" panose="020B0604030504040204" pitchFamily="50" charset="-128"/>
                <a:ea typeface="Meiryo UI" panose="020B0604030504040204" pitchFamily="50" charset="-128"/>
              </a:rPr>
              <a:t>体験イベント等を開催する場合、時間を指定した参加整理券配布、並び列の</a:t>
            </a:r>
            <a:r>
              <a:rPr lang="ja-JP" altLang="en-US" sz="1000" dirty="0">
                <a:latin typeface="Meiryo UI" panose="020B0604030504040204" pitchFamily="50" charset="-128"/>
                <a:ea typeface="Meiryo UI" panose="020B0604030504040204" pitchFamily="50" charset="-128"/>
              </a:rPr>
              <a:t>人との距離の確保、整理員</a:t>
            </a:r>
            <a:r>
              <a:rPr lang="ja-JP" altLang="en-US" sz="1000" dirty="0">
                <a:solidFill>
                  <a:prstClr val="black"/>
                </a:solidFill>
                <a:latin typeface="Meiryo UI" panose="020B0604030504040204" pitchFamily="50" charset="-128"/>
                <a:ea typeface="Meiryo UI" panose="020B0604030504040204" pitchFamily="50" charset="-128"/>
              </a:rPr>
              <a:t>配置など密にならないよう心掛け。</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②参加者、スタッフが運営用具に接触する際はその都度、消毒液等で用具を拭くなどの除菌対策を実施。　</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③参加者や運営スタッフのマスクやフェイスシールド着用を励行。</a:t>
            </a:r>
          </a:p>
        </p:txBody>
      </p:sp>
      <p:sp>
        <p:nvSpPr>
          <p:cNvPr id="20" name="正方形/長方形 19">
            <a:extLst>
              <a:ext uri="{FF2B5EF4-FFF2-40B4-BE49-F238E27FC236}">
                <a16:creationId xmlns:a16="http://schemas.microsoft.com/office/drawing/2014/main" id="{931A1024-FC5E-4E44-9983-5082E346D4EC}"/>
              </a:ext>
            </a:extLst>
          </p:cNvPr>
          <p:cNvSpPr/>
          <p:nvPr/>
        </p:nvSpPr>
        <p:spPr>
          <a:xfrm>
            <a:off x="275770"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(3)-3</a:t>
            </a:r>
            <a:r>
              <a:rPr lang="ja-JP" altLang="en-US" sz="1600" dirty="0">
                <a:solidFill>
                  <a:schemeClr val="tx1"/>
                </a:solidFill>
                <a:latin typeface="Meiryo UI" panose="020B0604030504040204" pitchFamily="50" charset="-128"/>
                <a:ea typeface="Meiryo UI" panose="020B0604030504040204" pitchFamily="50" charset="-128"/>
              </a:rPr>
              <a:t>　クラウドファンディング活用</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0EDCCC6-C2F9-4F49-98FD-9585BDA6F101}"/>
              </a:ext>
            </a:extLst>
          </p:cNvPr>
          <p:cNvSpPr txBox="1"/>
          <p:nvPr/>
        </p:nvSpPr>
        <p:spPr>
          <a:xfrm>
            <a:off x="275770" y="1089406"/>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人と人とのつながりが生まれ、新たな理解者や支援者を創出</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＝インターネット活用で財源を確保 情報発信力と組織力の強化＝</a:t>
            </a:r>
          </a:p>
        </p:txBody>
      </p:sp>
      <p:sp>
        <p:nvSpPr>
          <p:cNvPr id="22" name="角丸四角形 25">
            <a:extLst>
              <a:ext uri="{FF2B5EF4-FFF2-40B4-BE49-F238E27FC236}">
                <a16:creationId xmlns:a16="http://schemas.microsoft.com/office/drawing/2014/main" id="{822AC7CC-265A-4564-B5A5-00ED2C249985}"/>
              </a:ext>
            </a:extLst>
          </p:cNvPr>
          <p:cNvSpPr/>
          <p:nvPr/>
        </p:nvSpPr>
        <p:spPr bwMode="auto">
          <a:xfrm>
            <a:off x="275770" y="2725185"/>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3" name="角丸四角形 28">
            <a:extLst>
              <a:ext uri="{FF2B5EF4-FFF2-40B4-BE49-F238E27FC236}">
                <a16:creationId xmlns:a16="http://schemas.microsoft.com/office/drawing/2014/main" id="{E0EE9916-F579-409C-9D59-511B75625B19}"/>
              </a:ext>
            </a:extLst>
          </p:cNvPr>
          <p:cNvSpPr/>
          <p:nvPr/>
        </p:nvSpPr>
        <p:spPr bwMode="auto">
          <a:xfrm>
            <a:off x="275770" y="1584035"/>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角丸四角形 29">
            <a:extLst>
              <a:ext uri="{FF2B5EF4-FFF2-40B4-BE49-F238E27FC236}">
                <a16:creationId xmlns:a16="http://schemas.microsoft.com/office/drawing/2014/main" id="{2D37F3E7-9DB1-423F-94D7-DBABB0AFBEF1}"/>
              </a:ext>
            </a:extLst>
          </p:cNvPr>
          <p:cNvSpPr/>
          <p:nvPr/>
        </p:nvSpPr>
        <p:spPr bwMode="auto">
          <a:xfrm>
            <a:off x="275770" y="3577826"/>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5" name="角丸四角形 30">
            <a:extLst>
              <a:ext uri="{FF2B5EF4-FFF2-40B4-BE49-F238E27FC236}">
                <a16:creationId xmlns:a16="http://schemas.microsoft.com/office/drawing/2014/main" id="{EA573B7C-FDAE-4FEE-8C61-A1008DFDA60E}"/>
              </a:ext>
            </a:extLst>
          </p:cNvPr>
          <p:cNvSpPr/>
          <p:nvPr/>
        </p:nvSpPr>
        <p:spPr bwMode="auto">
          <a:xfrm>
            <a:off x="275770" y="4851389"/>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7" name="テキスト ボックス 26">
            <a:extLst>
              <a:ext uri="{FF2B5EF4-FFF2-40B4-BE49-F238E27FC236}">
                <a16:creationId xmlns:a16="http://schemas.microsoft.com/office/drawing/2014/main" id="{4A019E1D-9E15-49E8-9BBE-A6BC88CDFB06}"/>
              </a:ext>
            </a:extLst>
          </p:cNvPr>
          <p:cNvSpPr txBox="1"/>
          <p:nvPr/>
        </p:nvSpPr>
        <p:spPr>
          <a:xfrm>
            <a:off x="356891" y="1844688"/>
            <a:ext cx="3442751" cy="691175"/>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インターネット上で不特定多数の賛同者から支援、資金を</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募る仕組みの「クラウドファンディング」を活用。</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（収入が落ち込み、通常の販売促進計画が難しい状況</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において、チャレンジ意義が高い事業）。</a:t>
            </a:r>
          </a:p>
        </p:txBody>
      </p:sp>
      <p:sp>
        <p:nvSpPr>
          <p:cNvPr id="28" name="テキスト ボックス 27">
            <a:extLst>
              <a:ext uri="{FF2B5EF4-FFF2-40B4-BE49-F238E27FC236}">
                <a16:creationId xmlns:a16="http://schemas.microsoft.com/office/drawing/2014/main" id="{0C890627-F2F0-4E26-ADBB-38A89E550E6D}"/>
              </a:ext>
            </a:extLst>
          </p:cNvPr>
          <p:cNvSpPr txBox="1"/>
          <p:nvPr/>
        </p:nvSpPr>
        <p:spPr>
          <a:xfrm>
            <a:off x="356891" y="2986668"/>
            <a:ext cx="3442751" cy="556325"/>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①商店街組織でクラウドファンディングを活用、資金を集めるテー</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マとそのコストを算出し、各ファンディングのプラットフォーム管理</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者にファンディング実施申込をする。</a:t>
            </a: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47F62C8D-6699-411D-B9CC-88AB79137FF4}"/>
              </a:ext>
            </a:extLst>
          </p:cNvPr>
          <p:cNvSpPr txBox="1"/>
          <p:nvPr/>
        </p:nvSpPr>
        <p:spPr>
          <a:xfrm>
            <a:off x="356891" y="3839831"/>
            <a:ext cx="3442751" cy="913276"/>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①クラウドファンディングコンサルティング費用。</a:t>
            </a:r>
            <a:endParaRPr lang="en-US" altLang="ja-JP" sz="1000" dirty="0">
              <a:solidFill>
                <a:prstClr val="black"/>
              </a:solidFill>
              <a:latin typeface="Meiryo UI" panose="020B0604030504040204" pitchFamily="50" charset="-128"/>
              <a:ea typeface="Meiryo UI" panose="020B0604030504040204" pitchFamily="50" charset="-128"/>
            </a:endParaRPr>
          </a:p>
          <a:p>
            <a:pPr lvl="0" defTabSz="457200"/>
            <a:r>
              <a:rPr kumimoji="0" lang="en-US" altLang="ja-JP" sz="1000" dirty="0">
                <a:solidFill>
                  <a:prstClr val="black"/>
                </a:solidFill>
                <a:latin typeface="Meiryo UI" panose="020B0604030504040204" pitchFamily="50" charset="-128"/>
                <a:ea typeface="Meiryo UI" panose="020B0604030504040204" pitchFamily="50" charset="-128"/>
              </a:rPr>
              <a:t> </a:t>
            </a:r>
            <a:r>
              <a:rPr kumimoji="0" lang="ja-JP" altLang="en-US" sz="1000" dirty="0">
                <a:solidFill>
                  <a:prstClr val="black"/>
                </a:solidFill>
                <a:latin typeface="Meiryo UI" panose="020B0604030504040204" pitchFamily="50" charset="-128"/>
                <a:ea typeface="Meiryo UI" panose="020B0604030504040204" pitchFamily="50" charset="-128"/>
              </a:rPr>
              <a:t>  システムレクチャー、目標プロジェクト・資金調達額設定、クラウ</a:t>
            </a:r>
            <a:endParaRPr kumimoji="0" lang="en-US" altLang="ja-JP" sz="1000" dirty="0">
              <a:solidFill>
                <a:prstClr val="black"/>
              </a:solidFill>
              <a:latin typeface="Meiryo UI" panose="020B0604030504040204" pitchFamily="50" charset="-128"/>
              <a:ea typeface="Meiryo UI" panose="020B0604030504040204" pitchFamily="50" charset="-128"/>
            </a:endParaRPr>
          </a:p>
          <a:p>
            <a:pPr lvl="0" defTabSz="457200"/>
            <a:r>
              <a:rPr kumimoji="0" lang="ja-JP" altLang="en-US" sz="1000" dirty="0">
                <a:solidFill>
                  <a:prstClr val="black"/>
                </a:solidFill>
                <a:latin typeface="Meiryo UI" panose="020B0604030504040204" pitchFamily="50" charset="-128"/>
                <a:ea typeface="Meiryo UI" panose="020B0604030504040204" pitchFamily="50" charset="-128"/>
              </a:rPr>
              <a:t>　 ドファンディング返礼品の設定、目標金額達成に向けた、募集</a:t>
            </a:r>
            <a:endParaRPr kumimoji="0" lang="en-US" altLang="ja-JP" sz="1000" dirty="0">
              <a:solidFill>
                <a:prstClr val="black"/>
              </a:solidFill>
              <a:latin typeface="Meiryo UI" panose="020B0604030504040204" pitchFamily="50" charset="-128"/>
              <a:ea typeface="Meiryo UI" panose="020B0604030504040204" pitchFamily="50" charset="-128"/>
            </a:endParaRPr>
          </a:p>
          <a:p>
            <a:pPr lvl="0" defTabSz="457200"/>
            <a:r>
              <a:rPr kumimoji="0" lang="ja-JP" altLang="en-US" sz="1000" dirty="0">
                <a:solidFill>
                  <a:prstClr val="black"/>
                </a:solidFill>
                <a:latin typeface="Meiryo UI" panose="020B0604030504040204" pitchFamily="50" charset="-128"/>
                <a:ea typeface="Meiryo UI" panose="020B0604030504040204" pitchFamily="50" charset="-128"/>
              </a:rPr>
              <a:t>　 サイトの構築、運用のフォロー。</a:t>
            </a:r>
            <a:endParaRPr kumimoji="0" lang="en-US" altLang="ja-JP" sz="1000" dirty="0">
              <a:solidFill>
                <a:prstClr val="black"/>
              </a:solidFill>
              <a:latin typeface="Meiryo UI" panose="020B0604030504040204" pitchFamily="50" charset="-128"/>
              <a:ea typeface="Meiryo UI" panose="020B0604030504040204" pitchFamily="50" charset="-128"/>
            </a:endParaRPr>
          </a:p>
          <a:p>
            <a:pPr lvl="0" defTabSz="457200"/>
            <a:r>
              <a:rPr lang="ja-JP" altLang="en-US" sz="1000" dirty="0">
                <a:solidFill>
                  <a:prstClr val="black"/>
                </a:solidFill>
                <a:latin typeface="Meiryo UI" panose="020B0604030504040204" pitchFamily="50" charset="-128"/>
                <a:ea typeface="Meiryo UI" panose="020B0604030504040204" pitchFamily="50" charset="-128"/>
              </a:rPr>
              <a:t>②返礼品手配。　　</a:t>
            </a:r>
            <a:r>
              <a:rPr lang="ja-JP" altLang="en-US" sz="1200" dirty="0">
                <a:solidFill>
                  <a:prstClr val="black"/>
                </a:solidFill>
                <a:latin typeface="Meiryo UI" panose="020B0604030504040204" pitchFamily="50" charset="-128"/>
                <a:ea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9E94329-C5DC-40F4-BD29-8A0E2BE396C2}"/>
              </a:ext>
            </a:extLst>
          </p:cNvPr>
          <p:cNvSpPr txBox="1"/>
          <p:nvPr/>
        </p:nvSpPr>
        <p:spPr>
          <a:xfrm>
            <a:off x="356891" y="5104623"/>
            <a:ext cx="4456746" cy="740732"/>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①取り組みにあたってはクラウドファンディングでの資金獲得に精通した専門家のアドバイスを受けながら企画を検討。</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②資金を支援してくださった方へのお礼（リターン）は、その商店街ならではの物を用意し、ファンづくりに繋げる。</a:t>
            </a:r>
          </a:p>
        </p:txBody>
      </p:sp>
      <p:pic>
        <p:nvPicPr>
          <p:cNvPr id="38" name="図 37">
            <a:extLst>
              <a:ext uri="{FF2B5EF4-FFF2-40B4-BE49-F238E27FC236}">
                <a16:creationId xmlns:a16="http://schemas.microsoft.com/office/drawing/2014/main" id="{F39E328D-62F0-4CAE-8A94-0B67017621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270" y="5829786"/>
            <a:ext cx="653143" cy="924850"/>
          </a:xfrm>
          <a:prstGeom prst="rect">
            <a:avLst/>
          </a:prstGeom>
        </p:spPr>
      </p:pic>
      <p:pic>
        <p:nvPicPr>
          <p:cNvPr id="41" name="図 40">
            <a:extLst>
              <a:ext uri="{FF2B5EF4-FFF2-40B4-BE49-F238E27FC236}">
                <a16:creationId xmlns:a16="http://schemas.microsoft.com/office/drawing/2014/main" id="{AF14391C-B9AB-4255-AE4C-B09E140766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1248" y="1715545"/>
            <a:ext cx="1346186" cy="1009640"/>
          </a:xfrm>
          <a:prstGeom prst="rect">
            <a:avLst/>
          </a:prstGeom>
        </p:spPr>
      </p:pic>
    </p:spTree>
    <p:extLst>
      <p:ext uri="{BB962C8B-B14F-4D97-AF65-F5344CB8AC3E}">
        <p14:creationId xmlns:p14="http://schemas.microsoft.com/office/powerpoint/2010/main" val="426176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手操作入力 2"/>
          <p:cNvSpPr/>
          <p:nvPr/>
        </p:nvSpPr>
        <p:spPr>
          <a:xfrm>
            <a:off x="609600" y="5114538"/>
            <a:ext cx="8694057" cy="1464785"/>
          </a:xfrm>
          <a:prstGeom prst="flowChartManualInpu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0" name="フローチャート: 手操作入力 19"/>
          <p:cNvSpPr/>
          <p:nvPr/>
        </p:nvSpPr>
        <p:spPr>
          <a:xfrm rot="10800000">
            <a:off x="609597" y="3815759"/>
            <a:ext cx="8694057" cy="1457053"/>
          </a:xfrm>
          <a:prstGeom prst="flowChartManualInpu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5772" y="203200"/>
            <a:ext cx="418011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はじめに</a:t>
            </a:r>
          </a:p>
        </p:txBody>
      </p:sp>
      <p:cxnSp>
        <p:nvCxnSpPr>
          <p:cNvPr id="7" name="直線コネクタ 6"/>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75772" y="711200"/>
            <a:ext cx="9407490" cy="2585323"/>
          </a:xfrm>
          <a:prstGeom prst="rect">
            <a:avLst/>
          </a:prstGeom>
          <a:noFill/>
        </p:spPr>
        <p:txBody>
          <a:bodyPr wrap="square" rIns="0" rtlCol="0">
            <a:spAutoFit/>
          </a:bodyPr>
          <a:lstStyle/>
          <a:p>
            <a:r>
              <a:rPr kumimoji="1" lang="ja-JP" altLang="en-US" dirty="0">
                <a:latin typeface="Meiryo UI" panose="020B0604030504040204" pitchFamily="50" charset="-128"/>
                <a:ea typeface="Meiryo UI" panose="020B0604030504040204" pitchFamily="50" charset="-128"/>
              </a:rPr>
              <a:t>　府民の暮らしや雇用を支える商店街は、地域のインフラとして重要な役割を果たすとともに、地域の方々の交流の場としての魅力を備えています。</a:t>
            </a:r>
          </a:p>
          <a:p>
            <a:r>
              <a:rPr kumimoji="1" lang="ja-JP" altLang="en-US" dirty="0">
                <a:latin typeface="Meiryo UI" panose="020B0604030504040204" pitchFamily="50" charset="-128"/>
                <a:ea typeface="Meiryo UI" panose="020B0604030504040204" pitchFamily="50" charset="-128"/>
              </a:rPr>
              <a:t>　今後、商店街において感染症対策と経済活動を両立させていくためには、感染症の状況を踏まえつつ、商店街の活性化につながる需要喚起の取組みが必要です。</a:t>
            </a:r>
          </a:p>
          <a:p>
            <a:r>
              <a:rPr kumimoji="1" lang="ja-JP" altLang="en-US" dirty="0">
                <a:latin typeface="Meiryo UI" panose="020B0604030504040204" pitchFamily="50" charset="-128"/>
                <a:ea typeface="Meiryo UI" panose="020B0604030504040204" pitchFamily="50" charset="-128"/>
              </a:rPr>
              <a:t>　本マニュアルでは、商店街における需要喚起の取組みの準備等を支援するとともに、府民のみなさんが安心して商店街に訪れ、買い物していただけるよう、</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１．</a:t>
            </a:r>
            <a:r>
              <a:rPr kumimoji="1" lang="ja-JP" altLang="en-US" dirty="0">
                <a:latin typeface="Meiryo UI" panose="020B0604030504040204" pitchFamily="50" charset="-128"/>
                <a:ea typeface="Meiryo UI" panose="020B0604030504040204" pitchFamily="50" charset="-128"/>
              </a:rPr>
              <a:t>感染症対策のために把握しておくべき基本的な「みんなで守るルール」</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２．</a:t>
            </a:r>
            <a:r>
              <a:rPr kumimoji="1" lang="ja-JP" altLang="en-US" dirty="0">
                <a:latin typeface="Meiryo UI" panose="020B0604030504040204" pitchFamily="50" charset="-128"/>
                <a:ea typeface="Meiryo UI" panose="020B0604030504040204" pitchFamily="50" charset="-128"/>
              </a:rPr>
              <a:t>国の</a:t>
            </a:r>
            <a:r>
              <a:rPr kumimoji="1" lang="en-US" altLang="ja-JP" dirty="0" err="1">
                <a:latin typeface="Meiryo UI" panose="020B0604030504040204" pitchFamily="50" charset="-128"/>
                <a:ea typeface="Meiryo UI" panose="020B0604030504040204" pitchFamily="50" charset="-128"/>
              </a:rPr>
              <a:t>GoTo</a:t>
            </a:r>
            <a:r>
              <a:rPr kumimoji="1" lang="ja-JP" altLang="en-US" dirty="0">
                <a:latin typeface="Meiryo UI" panose="020B0604030504040204" pitchFamily="50" charset="-128"/>
                <a:ea typeface="Meiryo UI" panose="020B0604030504040204" pitchFamily="50" charset="-128"/>
              </a:rPr>
              <a:t>商店街キャンペーン実施を見据え、活性化に向けた様々な「イベント等の取組み事例」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を掲載し公表していますので、参考にしてください。</a:t>
            </a:r>
          </a:p>
        </p:txBody>
      </p:sp>
      <p:sp>
        <p:nvSpPr>
          <p:cNvPr id="10" name="テキスト ボックス 9"/>
          <p:cNvSpPr txBox="1"/>
          <p:nvPr/>
        </p:nvSpPr>
        <p:spPr>
          <a:xfrm>
            <a:off x="2862563" y="3420387"/>
            <a:ext cx="4180115"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本マニュアルの構成</a:t>
            </a:r>
          </a:p>
        </p:txBody>
      </p:sp>
      <p:sp>
        <p:nvSpPr>
          <p:cNvPr id="16" name="環状矢印 15"/>
          <p:cNvSpPr/>
          <p:nvPr/>
        </p:nvSpPr>
        <p:spPr>
          <a:xfrm rot="5400000" flipV="1">
            <a:off x="2530511" y="4270951"/>
            <a:ext cx="1712683" cy="1702637"/>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7" name="環状矢印 16"/>
          <p:cNvSpPr/>
          <p:nvPr/>
        </p:nvSpPr>
        <p:spPr>
          <a:xfrm rot="16200000" flipV="1">
            <a:off x="5563996" y="4270951"/>
            <a:ext cx="1712683" cy="1702637"/>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 name="楕円 1"/>
          <p:cNvSpPr/>
          <p:nvPr/>
        </p:nvSpPr>
        <p:spPr>
          <a:xfrm>
            <a:off x="834501" y="4063774"/>
            <a:ext cx="1976021" cy="1262993"/>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ja-JP" altLang="en-US" dirty="0">
                <a:latin typeface="Meiryo UI" panose="020B0604030504040204" pitchFamily="50" charset="-128"/>
                <a:ea typeface="Meiryo UI" panose="020B0604030504040204" pitchFamily="50" charset="-128"/>
              </a:rPr>
              <a:t>＜実施前＞</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ルールを踏まえて</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イベント等を準備</a:t>
            </a:r>
          </a:p>
        </p:txBody>
      </p:sp>
      <p:sp>
        <p:nvSpPr>
          <p:cNvPr id="15" name="楕円 14"/>
          <p:cNvSpPr/>
          <p:nvPr/>
        </p:nvSpPr>
        <p:spPr>
          <a:xfrm>
            <a:off x="6936298" y="5071262"/>
            <a:ext cx="1761565" cy="1262993"/>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ja-JP" altLang="en-US" dirty="0">
                <a:latin typeface="Meiryo UI" panose="020B0604030504040204" pitchFamily="50" charset="-128"/>
                <a:ea typeface="Meiryo UI" panose="020B0604030504040204" pitchFamily="50" charset="-128"/>
              </a:rPr>
              <a:t>＜実施後＞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ルールに照らして</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たゆまず改善</a:t>
            </a:r>
          </a:p>
        </p:txBody>
      </p:sp>
      <p:sp>
        <p:nvSpPr>
          <p:cNvPr id="4" name="テキスト ボックス 3"/>
          <p:cNvSpPr txBox="1"/>
          <p:nvPr/>
        </p:nvSpPr>
        <p:spPr>
          <a:xfrm>
            <a:off x="2083605" y="4160505"/>
            <a:ext cx="5738032" cy="369332"/>
          </a:xfrm>
          <a:prstGeom prst="rect">
            <a:avLst/>
          </a:prstGeom>
          <a:noFill/>
        </p:spPr>
        <p:txBody>
          <a:bodyPr wrap="square" rtlCol="0">
            <a:spAutoFit/>
          </a:bodyPr>
          <a:lstStyle/>
          <a:p>
            <a:pPr lvl="0" algn="ctr"/>
            <a:r>
              <a:rPr kumimoji="1" lang="ja-JP" altLang="en-US" dirty="0">
                <a:solidFill>
                  <a:prstClr val="black"/>
                </a:solidFill>
                <a:latin typeface="Meiryo UI" panose="020B0604030504040204" pitchFamily="50" charset="-128"/>
                <a:ea typeface="Meiryo UI" panose="020B0604030504040204" pitchFamily="50" charset="-128"/>
              </a:rPr>
              <a:t>１．みんなで守るルール編</a:t>
            </a:r>
          </a:p>
        </p:txBody>
      </p:sp>
      <p:sp>
        <p:nvSpPr>
          <p:cNvPr id="21" name="テキスト ボックス 20"/>
          <p:cNvSpPr txBox="1"/>
          <p:nvPr/>
        </p:nvSpPr>
        <p:spPr>
          <a:xfrm>
            <a:off x="2083605" y="5915084"/>
            <a:ext cx="5738032" cy="369332"/>
          </a:xfrm>
          <a:prstGeom prst="rect">
            <a:avLst/>
          </a:prstGeom>
          <a:noFill/>
        </p:spPr>
        <p:txBody>
          <a:bodyPr wrap="square" rtlCol="0">
            <a:spAutoFit/>
          </a:bodyPr>
          <a:lstStyle/>
          <a:p>
            <a:pPr lvl="0" algn="ctr"/>
            <a:r>
              <a:rPr kumimoji="1" lang="ja-JP" altLang="en-US" dirty="0">
                <a:solidFill>
                  <a:prstClr val="black"/>
                </a:solidFill>
                <a:latin typeface="Meiryo UI" panose="020B0604030504040204" pitchFamily="50" charset="-128"/>
                <a:ea typeface="Meiryo UI" panose="020B0604030504040204" pitchFamily="50" charset="-128"/>
              </a:rPr>
              <a:t>２．イベント等の取組み事例編</a:t>
            </a:r>
          </a:p>
        </p:txBody>
      </p:sp>
      <p:sp>
        <p:nvSpPr>
          <p:cNvPr id="6" name="スライド番号プレースホルダー 5">
            <a:extLst>
              <a:ext uri="{FF2B5EF4-FFF2-40B4-BE49-F238E27FC236}">
                <a16:creationId xmlns:a16="http://schemas.microsoft.com/office/drawing/2014/main" id="{7D179DC6-F5AE-469A-972C-EA01D0009F01}"/>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8596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つのパッケージ事例　</a:t>
            </a:r>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若者等のチャレンジや新規出店の促進</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B723AC1-A396-4CB7-AD3C-36B7CBAE24C4}"/>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19</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275770" y="2251885"/>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角丸四角形 28"/>
          <p:cNvSpPr/>
          <p:nvPr/>
        </p:nvSpPr>
        <p:spPr bwMode="auto">
          <a:xfrm>
            <a:off x="275770" y="1566279"/>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角丸四角形 29"/>
          <p:cNvSpPr/>
          <p:nvPr/>
        </p:nvSpPr>
        <p:spPr bwMode="auto">
          <a:xfrm>
            <a:off x="275770" y="3240744"/>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1" name="角丸四角形 30"/>
          <p:cNvSpPr/>
          <p:nvPr/>
        </p:nvSpPr>
        <p:spPr bwMode="auto">
          <a:xfrm>
            <a:off x="275770" y="425906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275770"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(4)-1</a:t>
            </a:r>
            <a:r>
              <a:rPr lang="ja-JP" altLang="en-US" sz="1600" dirty="0">
                <a:solidFill>
                  <a:schemeClr val="tx1"/>
                </a:solidFill>
                <a:latin typeface="Meiryo UI" panose="020B0604030504040204" pitchFamily="50" charset="-128"/>
                <a:ea typeface="Meiryo UI" panose="020B0604030504040204" pitchFamily="50" charset="-128"/>
              </a:rPr>
              <a:t>　商店街ブランディング化</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AC8A8D6-E5B8-48D4-A2BC-77525D87A14B}"/>
              </a:ext>
            </a:extLst>
          </p:cNvPr>
          <p:cNvSpPr txBox="1"/>
          <p:nvPr/>
        </p:nvSpPr>
        <p:spPr>
          <a:xfrm>
            <a:off x="356892" y="1826932"/>
            <a:ext cx="2922612"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芸術大学や専門学校などのゼミ・学生とのタイアップで</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商店街ブランドを構築し、若者等の取り込みを実現。</a:t>
            </a:r>
          </a:p>
        </p:txBody>
      </p:sp>
      <p:sp>
        <p:nvSpPr>
          <p:cNvPr id="36" name="テキスト ボックス 35">
            <a:extLst>
              <a:ext uri="{FF2B5EF4-FFF2-40B4-BE49-F238E27FC236}">
                <a16:creationId xmlns:a16="http://schemas.microsoft.com/office/drawing/2014/main" id="{CAC8A8D6-E5B8-48D4-A2BC-77525D87A14B}"/>
              </a:ext>
            </a:extLst>
          </p:cNvPr>
          <p:cNvSpPr txBox="1"/>
          <p:nvPr/>
        </p:nvSpPr>
        <p:spPr>
          <a:xfrm>
            <a:off x="356891" y="2513368"/>
            <a:ext cx="4529434" cy="709656"/>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①商店街の新規キャラクターの公募コンテストを企画。</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②優秀作品を商店街公式キャラクターに認定。</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③キャラクターを入れた街内の装飾物、</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物、</a:t>
            </a:r>
            <a:r>
              <a:rPr lang="en-US" altLang="ja-JP" sz="1000" dirty="0">
                <a:solidFill>
                  <a:prstClr val="black"/>
                </a:solidFill>
                <a:latin typeface="Meiryo UI" panose="020B0604030504040204" pitchFamily="50" charset="-128"/>
                <a:ea typeface="Meiryo UI" panose="020B0604030504040204" pitchFamily="50" charset="-128"/>
              </a:rPr>
              <a:t>HP</a:t>
            </a:r>
            <a:r>
              <a:rPr lang="ja-JP" altLang="en-US" sz="1000" dirty="0">
                <a:solidFill>
                  <a:prstClr val="black"/>
                </a:solidFill>
                <a:latin typeface="Meiryo UI" panose="020B0604030504040204" pitchFamily="50" charset="-128"/>
                <a:ea typeface="Meiryo UI" panose="020B0604030504040204" pitchFamily="50" charset="-128"/>
              </a:rPr>
              <a:t>、商店街ノベルティ製作などに広く活用し、商店街のブランディング事業を実施。　　 </a:t>
            </a:r>
          </a:p>
        </p:txBody>
      </p:sp>
      <p:sp>
        <p:nvSpPr>
          <p:cNvPr id="37" name="テキスト ボックス 36">
            <a:extLst>
              <a:ext uri="{FF2B5EF4-FFF2-40B4-BE49-F238E27FC236}">
                <a16:creationId xmlns:a16="http://schemas.microsoft.com/office/drawing/2014/main" id="{CAC8A8D6-E5B8-48D4-A2BC-77525D87A14B}"/>
              </a:ext>
            </a:extLst>
          </p:cNvPr>
          <p:cNvSpPr txBox="1"/>
          <p:nvPr/>
        </p:nvSpPr>
        <p:spPr>
          <a:xfrm>
            <a:off x="356891" y="3503270"/>
            <a:ext cx="4401530" cy="729692"/>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①コンテスト審査（審査員）、優秀作品制作者への賞金・賞品。</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②着ぐるみの設計・製作、キャラクター入り街内装飾物、</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物、ウェブサイト、商店街ノベルティなどの製作。</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で発信）、賞品　など。</a:t>
            </a:r>
          </a:p>
        </p:txBody>
      </p:sp>
      <p:sp>
        <p:nvSpPr>
          <p:cNvPr id="38" name="テキスト ボックス 37">
            <a:extLst>
              <a:ext uri="{FF2B5EF4-FFF2-40B4-BE49-F238E27FC236}">
                <a16:creationId xmlns:a16="http://schemas.microsoft.com/office/drawing/2014/main" id="{CAC8A8D6-E5B8-48D4-A2BC-77525D87A14B}"/>
              </a:ext>
            </a:extLst>
          </p:cNvPr>
          <p:cNvSpPr txBox="1"/>
          <p:nvPr/>
        </p:nvSpPr>
        <p:spPr>
          <a:xfrm>
            <a:off x="356891" y="4512296"/>
            <a:ext cx="4529434" cy="1716362"/>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①作品審査会場での</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密対策が必要。</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a:t>
            </a:r>
            <a:r>
              <a:rPr lang="ja-JP" altLang="en-US" sz="1000" dirty="0">
                <a:latin typeface="Meiryo UI" panose="020B0604030504040204" pitchFamily="50" charset="-128"/>
                <a:ea typeface="Meiryo UI" panose="020B0604030504040204" pitchFamily="50" charset="-128"/>
              </a:rPr>
              <a:t>キャラクターショー等を開催する場合、時間を指定した参加整理券配布、並び列の人との距離の確保、整理員配置など密にならないよう心掛ける。</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③来街者から、スタッフがカメラ撮影を依頼された場合は、消毒液等で手指を拭くなどの</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en-US" altLang="ja-JP" sz="1000" dirty="0">
                <a:solidFill>
                  <a:prstClr val="black"/>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 除菌対策をしてから、撮影。また、撮影後も再度、手指消毒を心掛け。</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④参加者、スタッフが運営用具に接触する際はその都度、消毒液等で用具を拭くなどの</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en-US" altLang="ja-JP" sz="1000" dirty="0">
                <a:solidFill>
                  <a:prstClr val="black"/>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除菌対策を実施。　　</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⑤参加者や運営スタッフのマスクやフェイスシールド着用を励行。</a:t>
            </a:r>
          </a:p>
        </p:txBody>
      </p:sp>
      <p:sp>
        <p:nvSpPr>
          <p:cNvPr id="39" name="正方形/長方形 38"/>
          <p:cNvSpPr/>
          <p:nvPr/>
        </p:nvSpPr>
        <p:spPr>
          <a:xfrm>
            <a:off x="4968874"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(4)-2</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Art</a:t>
            </a:r>
            <a:r>
              <a:rPr lang="ja-JP" altLang="en-US" sz="1600" dirty="0">
                <a:solidFill>
                  <a:schemeClr val="tx1"/>
                </a:solidFill>
                <a:latin typeface="Meiryo UI" panose="020B0604030504040204" pitchFamily="50" charset="-128"/>
                <a:ea typeface="Meiryo UI" panose="020B0604030504040204" pitchFamily="50" charset="-128"/>
              </a:rPr>
              <a:t>商店街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CAC8A8D6-E5B8-48D4-A2BC-77525D87A14B}"/>
              </a:ext>
            </a:extLst>
          </p:cNvPr>
          <p:cNvSpPr txBox="1"/>
          <p:nvPr/>
        </p:nvSpPr>
        <p:spPr>
          <a:xfrm>
            <a:off x="275770" y="1089406"/>
            <a:ext cx="4610555" cy="385336"/>
          </a:xfrm>
          <a:prstGeom prst="rect">
            <a:avLst/>
          </a:prstGeom>
          <a:noFill/>
          <a:ln>
            <a:noFill/>
            <a:prstDash val="dashDot"/>
          </a:ln>
        </p:spPr>
        <p:txBody>
          <a:bodyPr wrap="square" rtlCol="0">
            <a:noAutofit/>
          </a:bodyPr>
          <a:lstStyle/>
          <a:p>
            <a:pPr marL="93662"/>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芸術大学や専門学校とのコラボレーションで、商店街ブランドの確立！</a:t>
            </a:r>
          </a:p>
          <a:p>
            <a:pPr marL="93662"/>
            <a:r>
              <a:rPr lang="ja-JP" altLang="en-US" sz="1000" dirty="0">
                <a:latin typeface="Meiryo UI" panose="020B0604030504040204" pitchFamily="50" charset="-128"/>
                <a:ea typeface="Meiryo UI" panose="020B0604030504040204" pitchFamily="50" charset="-128"/>
              </a:rPr>
              <a:t>　＝世代間交流による商店街魅力打ち出し＝</a:t>
            </a:r>
          </a:p>
        </p:txBody>
      </p:sp>
      <p:pic>
        <p:nvPicPr>
          <p:cNvPr id="8" name="図 7">
            <a:extLst>
              <a:ext uri="{FF2B5EF4-FFF2-40B4-BE49-F238E27FC236}">
                <a16:creationId xmlns:a16="http://schemas.microsoft.com/office/drawing/2014/main" id="{C9297E26-16F0-4A5E-9224-FDA0146C13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270" y="5839521"/>
            <a:ext cx="653143" cy="924850"/>
          </a:xfrm>
          <a:prstGeom prst="rect">
            <a:avLst/>
          </a:prstGeom>
        </p:spPr>
      </p:pic>
      <p:pic>
        <p:nvPicPr>
          <p:cNvPr id="10" name="図 9">
            <a:extLst>
              <a:ext uri="{FF2B5EF4-FFF2-40B4-BE49-F238E27FC236}">
                <a16:creationId xmlns:a16="http://schemas.microsoft.com/office/drawing/2014/main" id="{8048E6FB-5443-455F-9D38-1BEC9EB1C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605" y="5839521"/>
            <a:ext cx="653143" cy="924850"/>
          </a:xfrm>
          <a:prstGeom prst="rect">
            <a:avLst/>
          </a:prstGeom>
        </p:spPr>
      </p:pic>
      <p:pic>
        <p:nvPicPr>
          <p:cNvPr id="12" name="図 11">
            <a:extLst>
              <a:ext uri="{FF2B5EF4-FFF2-40B4-BE49-F238E27FC236}">
                <a16:creationId xmlns:a16="http://schemas.microsoft.com/office/drawing/2014/main" id="{AC44A5A9-7A12-4542-8670-A884B03B5F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2524" y="5843510"/>
            <a:ext cx="653143" cy="924850"/>
          </a:xfrm>
          <a:prstGeom prst="rect">
            <a:avLst/>
          </a:prstGeom>
        </p:spPr>
      </p:pic>
      <p:sp>
        <p:nvSpPr>
          <p:cNvPr id="34" name="角丸四角形 25">
            <a:extLst>
              <a:ext uri="{FF2B5EF4-FFF2-40B4-BE49-F238E27FC236}">
                <a16:creationId xmlns:a16="http://schemas.microsoft.com/office/drawing/2014/main" id="{CA56B0C8-62C9-433A-8523-1F3B66CFB821}"/>
              </a:ext>
            </a:extLst>
          </p:cNvPr>
          <p:cNvSpPr/>
          <p:nvPr/>
        </p:nvSpPr>
        <p:spPr bwMode="auto">
          <a:xfrm>
            <a:off x="4962684" y="2493058"/>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1" name="角丸四角形 28">
            <a:extLst>
              <a:ext uri="{FF2B5EF4-FFF2-40B4-BE49-F238E27FC236}">
                <a16:creationId xmlns:a16="http://schemas.microsoft.com/office/drawing/2014/main" id="{B807C90D-98DA-4BCB-AA92-3935B3355AA4}"/>
              </a:ext>
            </a:extLst>
          </p:cNvPr>
          <p:cNvSpPr/>
          <p:nvPr/>
        </p:nvSpPr>
        <p:spPr bwMode="auto">
          <a:xfrm>
            <a:off x="4962684" y="154277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角丸四角形 29">
            <a:extLst>
              <a:ext uri="{FF2B5EF4-FFF2-40B4-BE49-F238E27FC236}">
                <a16:creationId xmlns:a16="http://schemas.microsoft.com/office/drawing/2014/main" id="{2F954DE1-57BF-4F72-B786-C9040FC5C08B}"/>
              </a:ext>
            </a:extLst>
          </p:cNvPr>
          <p:cNvSpPr/>
          <p:nvPr/>
        </p:nvSpPr>
        <p:spPr bwMode="auto">
          <a:xfrm>
            <a:off x="4962684" y="3436151"/>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角丸四角形 30">
            <a:extLst>
              <a:ext uri="{FF2B5EF4-FFF2-40B4-BE49-F238E27FC236}">
                <a16:creationId xmlns:a16="http://schemas.microsoft.com/office/drawing/2014/main" id="{60C853D9-3897-4DF6-B727-6EF43D6029D6}"/>
              </a:ext>
            </a:extLst>
          </p:cNvPr>
          <p:cNvSpPr/>
          <p:nvPr/>
        </p:nvSpPr>
        <p:spPr bwMode="auto">
          <a:xfrm>
            <a:off x="4962684" y="4430798"/>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45A5BC9C-4A33-448D-911E-503B7EF35569}"/>
              </a:ext>
            </a:extLst>
          </p:cNvPr>
          <p:cNvSpPr txBox="1"/>
          <p:nvPr/>
        </p:nvSpPr>
        <p:spPr>
          <a:xfrm>
            <a:off x="5043806" y="1803424"/>
            <a:ext cx="3193826"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「アート」をテーマに、商店街全体をミュージアム化、</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新規出店促進や個性的な商店街として活性化に</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取り組む。</a:t>
            </a:r>
          </a:p>
        </p:txBody>
      </p:sp>
      <p:sp>
        <p:nvSpPr>
          <p:cNvPr id="45" name="テキスト ボックス 44">
            <a:extLst>
              <a:ext uri="{FF2B5EF4-FFF2-40B4-BE49-F238E27FC236}">
                <a16:creationId xmlns:a16="http://schemas.microsoft.com/office/drawing/2014/main" id="{219CFC95-7981-451B-B380-BE6E6E3BCC3A}"/>
              </a:ext>
            </a:extLst>
          </p:cNvPr>
          <p:cNvSpPr txBox="1"/>
          <p:nvPr/>
        </p:nvSpPr>
        <p:spPr>
          <a:xfrm>
            <a:off x="5043805" y="2754541"/>
            <a:ext cx="4529434" cy="599301"/>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①商店街店舗シャッターにアート絵をペイント。</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②空き店舗やフリースペースをアート作品の展示ギャラリーや</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　　共有スペースに街内アートオブジェを設置。</a:t>
            </a:r>
          </a:p>
          <a:p>
            <a:pPr marL="88900" lvl="0" indent="-88900" fontAlgn="base">
              <a:spcBef>
                <a:spcPct val="0"/>
              </a:spcBef>
              <a:spcAft>
                <a:spcPct val="0"/>
              </a:spcAft>
              <a:defRPr/>
            </a:pP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9530F025-E727-4197-829A-4F727E31BDA5}"/>
              </a:ext>
            </a:extLst>
          </p:cNvPr>
          <p:cNvSpPr txBox="1"/>
          <p:nvPr/>
        </p:nvSpPr>
        <p:spPr>
          <a:xfrm>
            <a:off x="5043805" y="3698677"/>
            <a:ext cx="4401530" cy="545691"/>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①アーティスト謝礼</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②ギャラリー展示備品レンタル</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　　　　　　　　　 </a:t>
            </a:r>
          </a:p>
        </p:txBody>
      </p:sp>
      <p:sp>
        <p:nvSpPr>
          <p:cNvPr id="47" name="テキスト ボックス 46">
            <a:extLst>
              <a:ext uri="{FF2B5EF4-FFF2-40B4-BE49-F238E27FC236}">
                <a16:creationId xmlns:a16="http://schemas.microsoft.com/office/drawing/2014/main" id="{0B53B3B3-3D56-47D1-9873-E44132F9DA7F}"/>
              </a:ext>
            </a:extLst>
          </p:cNvPr>
          <p:cNvSpPr txBox="1"/>
          <p:nvPr/>
        </p:nvSpPr>
        <p:spPr>
          <a:xfrm>
            <a:off x="5043805" y="4692909"/>
            <a:ext cx="4529434" cy="592058"/>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①参加者や運営スタッフのマスクやフェイスシールド着用を励行。</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②時間を指定した参加整理券配布、並び列の人との距離の確保、整理員配置など密にならないよう対策。</a:t>
            </a:r>
          </a:p>
        </p:txBody>
      </p:sp>
      <p:sp>
        <p:nvSpPr>
          <p:cNvPr id="48" name="テキスト ボックス 47">
            <a:extLst>
              <a:ext uri="{FF2B5EF4-FFF2-40B4-BE49-F238E27FC236}">
                <a16:creationId xmlns:a16="http://schemas.microsoft.com/office/drawing/2014/main" id="{AA785937-A96E-4BE0-8222-02CCD12DBBAC}"/>
              </a:ext>
            </a:extLst>
          </p:cNvPr>
          <p:cNvSpPr txBox="1"/>
          <p:nvPr/>
        </p:nvSpPr>
        <p:spPr>
          <a:xfrm>
            <a:off x="4962684" y="1092532"/>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商店街を舞台に、日常に入り込んだ芸術を！</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＝若者・アーティストとの協働＝</a:t>
            </a:r>
          </a:p>
        </p:txBody>
      </p:sp>
      <p:pic>
        <p:nvPicPr>
          <p:cNvPr id="49" name="図 48">
            <a:extLst>
              <a:ext uri="{FF2B5EF4-FFF2-40B4-BE49-F238E27FC236}">
                <a16:creationId xmlns:a16="http://schemas.microsoft.com/office/drawing/2014/main" id="{29E9706E-1B2E-4BC5-8F51-0CB4786F0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927" y="5284967"/>
            <a:ext cx="653143" cy="924850"/>
          </a:xfrm>
          <a:prstGeom prst="rect">
            <a:avLst/>
          </a:prstGeom>
        </p:spPr>
      </p:pic>
      <p:pic>
        <p:nvPicPr>
          <p:cNvPr id="51" name="図 50">
            <a:extLst>
              <a:ext uri="{FF2B5EF4-FFF2-40B4-BE49-F238E27FC236}">
                <a16:creationId xmlns:a16="http://schemas.microsoft.com/office/drawing/2014/main" id="{45C49953-2B67-4671-938F-87B4F633AD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5993" y="5284967"/>
            <a:ext cx="653143" cy="924850"/>
          </a:xfrm>
          <a:prstGeom prst="rect">
            <a:avLst/>
          </a:prstGeom>
        </p:spPr>
      </p:pic>
      <p:pic>
        <p:nvPicPr>
          <p:cNvPr id="50" name="図 49">
            <a:extLst>
              <a:ext uri="{FF2B5EF4-FFF2-40B4-BE49-F238E27FC236}">
                <a16:creationId xmlns:a16="http://schemas.microsoft.com/office/drawing/2014/main" id="{252E391A-CB74-49CE-9C5F-77A1BF1977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0693" y="1498381"/>
            <a:ext cx="1680172" cy="1264277"/>
          </a:xfrm>
          <a:prstGeom prst="rect">
            <a:avLst/>
          </a:prstGeom>
        </p:spPr>
      </p:pic>
      <p:pic>
        <p:nvPicPr>
          <p:cNvPr id="54" name="図 53">
            <a:extLst>
              <a:ext uri="{FF2B5EF4-FFF2-40B4-BE49-F238E27FC236}">
                <a16:creationId xmlns:a16="http://schemas.microsoft.com/office/drawing/2014/main" id="{54FE82F9-DA60-4729-AFE5-89F2D2793D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0127" y="1479999"/>
            <a:ext cx="1731720" cy="992546"/>
          </a:xfrm>
          <a:prstGeom prst="rect">
            <a:avLst/>
          </a:prstGeom>
        </p:spPr>
      </p:pic>
      <p:pic>
        <p:nvPicPr>
          <p:cNvPr id="3" name="図 2">
            <a:extLst>
              <a:ext uri="{FF2B5EF4-FFF2-40B4-BE49-F238E27FC236}">
                <a16:creationId xmlns:a16="http://schemas.microsoft.com/office/drawing/2014/main" id="{816A5950-4B23-4D63-8E7D-E6319C23B23A}"/>
              </a:ext>
            </a:extLst>
          </p:cNvPr>
          <p:cNvPicPr>
            <a:picLocks noChangeAspect="1"/>
          </p:cNvPicPr>
          <p:nvPr/>
        </p:nvPicPr>
        <p:blipFill>
          <a:blip r:embed="rId7"/>
          <a:stretch>
            <a:fillRect/>
          </a:stretch>
        </p:blipFill>
        <p:spPr>
          <a:xfrm>
            <a:off x="6038367" y="5293126"/>
            <a:ext cx="652329" cy="920576"/>
          </a:xfrm>
          <a:prstGeom prst="rect">
            <a:avLst/>
          </a:prstGeom>
        </p:spPr>
      </p:pic>
    </p:spTree>
    <p:extLst>
      <p:ext uri="{BB962C8B-B14F-4D97-AF65-F5344CB8AC3E}">
        <p14:creationId xmlns:p14="http://schemas.microsoft.com/office/powerpoint/2010/main" val="205251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つのパッケージ事例　</a:t>
            </a:r>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若者等のチャレンジや新規出店の促進</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DB723AC1-A396-4CB7-AD3C-36B7CBAE24C4}"/>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20</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bwMode="auto">
          <a:xfrm>
            <a:off x="275770" y="297983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角丸四角形 28"/>
          <p:cNvSpPr/>
          <p:nvPr/>
        </p:nvSpPr>
        <p:spPr bwMode="auto">
          <a:xfrm>
            <a:off x="275770" y="1505119"/>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角丸四角形 29"/>
          <p:cNvSpPr/>
          <p:nvPr/>
        </p:nvSpPr>
        <p:spPr bwMode="auto">
          <a:xfrm>
            <a:off x="275770" y="408463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2" name="正方形/長方形 31"/>
          <p:cNvSpPr/>
          <p:nvPr/>
        </p:nvSpPr>
        <p:spPr>
          <a:xfrm>
            <a:off x="275770"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(4)-3</a:t>
            </a:r>
            <a:r>
              <a:rPr lang="ja-JP" altLang="en-US" sz="1600" dirty="0">
                <a:solidFill>
                  <a:schemeClr val="tx1"/>
                </a:solidFill>
                <a:latin typeface="Meiryo UI" panose="020B0604030504040204" pitchFamily="50" charset="-128"/>
                <a:ea typeface="Meiryo UI" panose="020B0604030504040204" pitchFamily="50" charset="-128"/>
              </a:rPr>
              <a:t>　商店街ニュージェネレーションチャレンジカップ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CAC8A8D6-E5B8-48D4-A2BC-77525D87A14B}"/>
              </a:ext>
            </a:extLst>
          </p:cNvPr>
          <p:cNvSpPr txBox="1"/>
          <p:nvPr/>
        </p:nvSpPr>
        <p:spPr>
          <a:xfrm>
            <a:off x="356892" y="1764785"/>
            <a:ext cx="2922612" cy="1133633"/>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商店街を活性させるアイデア、期間限定ショップ、</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カフェ、イベントなどの事業案を若い世代への「チャ</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レンジカップ」と題しコンペ形式で募集。</a:t>
            </a:r>
          </a:p>
          <a:p>
            <a:pPr lvl="0">
              <a:defRPr/>
            </a:pPr>
            <a:endParaRPr lang="ja-JP" altLang="en-US"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立ち上げからその過程、実施、その後までを追いかけ、</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で発信し、「チャレンジカップ」自体をイベント化、</a:t>
            </a: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000" dirty="0">
                <a:solidFill>
                  <a:prstClr val="black"/>
                </a:solidFill>
                <a:latin typeface="Meiryo UI" panose="020B0604030504040204" pitchFamily="50" charset="-128"/>
                <a:ea typeface="Meiryo UI" panose="020B0604030504040204" pitchFamily="50" charset="-128"/>
              </a:rPr>
              <a:t>商店街ニュース、話題作りとして盛り上げる。</a:t>
            </a:r>
          </a:p>
        </p:txBody>
      </p:sp>
      <p:sp>
        <p:nvSpPr>
          <p:cNvPr id="36" name="テキスト ボックス 35">
            <a:extLst>
              <a:ext uri="{FF2B5EF4-FFF2-40B4-BE49-F238E27FC236}">
                <a16:creationId xmlns:a16="http://schemas.microsoft.com/office/drawing/2014/main" id="{CAC8A8D6-E5B8-48D4-A2BC-77525D87A14B}"/>
              </a:ext>
            </a:extLst>
          </p:cNvPr>
          <p:cNvSpPr txBox="1"/>
          <p:nvPr/>
        </p:nvSpPr>
        <p:spPr>
          <a:xfrm>
            <a:off x="356891" y="3241315"/>
            <a:ext cx="4529434" cy="842012"/>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①チャレンジカップ「アイデア募集」コンペを開催。</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②バリエーションを変えて優れた３事業を採用、商店街から事業の実現に必要な支援を実施。</a:t>
            </a:r>
            <a:endParaRPr lang="en-US" altLang="ja-JP" sz="1000"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③集客</a:t>
            </a:r>
            <a:r>
              <a:rPr lang="en-US" altLang="ja-JP" sz="1000" dirty="0">
                <a:solidFill>
                  <a:prstClr val="black"/>
                </a:solidFill>
                <a:latin typeface="Meiryo UI" panose="020B0604030504040204" pitchFamily="50" charset="-128"/>
                <a:ea typeface="Meiryo UI" panose="020B0604030504040204" pitchFamily="50" charset="-128"/>
              </a:rPr>
              <a:t>No</a:t>
            </a:r>
            <a:r>
              <a:rPr lang="ja-JP" altLang="en-US" sz="1000" dirty="0">
                <a:solidFill>
                  <a:prstClr val="black"/>
                </a:solidFill>
                <a:latin typeface="Meiryo UI" panose="020B0604030504040204" pitchFamily="50" charset="-128"/>
                <a:ea typeface="Meiryo UI" panose="020B0604030504040204" pitchFamily="50" charset="-128"/>
              </a:rPr>
              <a:t>１事業にはさらなる高みへのチャレンジ権や定期・常設営業権などを贈呈。</a:t>
            </a:r>
          </a:p>
        </p:txBody>
      </p:sp>
      <p:sp>
        <p:nvSpPr>
          <p:cNvPr id="37" name="テキスト ボックス 36">
            <a:extLst>
              <a:ext uri="{FF2B5EF4-FFF2-40B4-BE49-F238E27FC236}">
                <a16:creationId xmlns:a16="http://schemas.microsoft.com/office/drawing/2014/main" id="{CAC8A8D6-E5B8-48D4-A2BC-77525D87A14B}"/>
              </a:ext>
            </a:extLst>
          </p:cNvPr>
          <p:cNvSpPr txBox="1"/>
          <p:nvPr/>
        </p:nvSpPr>
        <p:spPr>
          <a:xfrm>
            <a:off x="356891" y="4347158"/>
            <a:ext cx="4401530" cy="599740"/>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①空き店舗の確保（家主との交渉）。</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②店舗設営機材・商品の確保。</a:t>
            </a: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③事業広報（チラシ折り込み、</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で発信）など。</a:t>
            </a:r>
          </a:p>
        </p:txBody>
      </p:sp>
      <p:sp>
        <p:nvSpPr>
          <p:cNvPr id="40" name="テキスト ボックス 39">
            <a:extLst>
              <a:ext uri="{FF2B5EF4-FFF2-40B4-BE49-F238E27FC236}">
                <a16:creationId xmlns:a16="http://schemas.microsoft.com/office/drawing/2014/main" id="{CAC8A8D6-E5B8-48D4-A2BC-77525D87A14B}"/>
              </a:ext>
            </a:extLst>
          </p:cNvPr>
          <p:cNvSpPr txBox="1"/>
          <p:nvPr/>
        </p:nvSpPr>
        <p:spPr>
          <a:xfrm>
            <a:off x="275770" y="1089406"/>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期間限定！自分のお店プロジェクト　</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＝新しいアイデア、若いエッセンスの注入。刺激、世代間の交流＝</a:t>
            </a:r>
          </a:p>
        </p:txBody>
      </p:sp>
      <p:pic>
        <p:nvPicPr>
          <p:cNvPr id="6" name="図 5">
            <a:extLst>
              <a:ext uri="{FF2B5EF4-FFF2-40B4-BE49-F238E27FC236}">
                <a16:creationId xmlns:a16="http://schemas.microsoft.com/office/drawing/2014/main" id="{CE5220D0-1925-4180-925E-E6A1303694FC}"/>
              </a:ext>
            </a:extLst>
          </p:cNvPr>
          <p:cNvPicPr>
            <a:picLocks noChangeAspect="1"/>
          </p:cNvPicPr>
          <p:nvPr/>
        </p:nvPicPr>
        <p:blipFill rotWithShape="1">
          <a:blip r:embed="rId2"/>
          <a:srcRect l="5346" t="14038" r="7289" b="24088"/>
          <a:stretch/>
        </p:blipFill>
        <p:spPr>
          <a:xfrm>
            <a:off x="3061387" y="1581113"/>
            <a:ext cx="1656677" cy="943720"/>
          </a:xfrm>
          <a:prstGeom prst="rect">
            <a:avLst/>
          </a:prstGeom>
        </p:spPr>
      </p:pic>
      <p:sp>
        <p:nvSpPr>
          <p:cNvPr id="52" name="角丸四角形 30">
            <a:extLst>
              <a:ext uri="{FF2B5EF4-FFF2-40B4-BE49-F238E27FC236}">
                <a16:creationId xmlns:a16="http://schemas.microsoft.com/office/drawing/2014/main" id="{BC467741-E3AA-4AD8-9530-9CBFB3A6A9FB}"/>
              </a:ext>
            </a:extLst>
          </p:cNvPr>
          <p:cNvSpPr/>
          <p:nvPr/>
        </p:nvSpPr>
        <p:spPr bwMode="auto">
          <a:xfrm>
            <a:off x="275770" y="5026980"/>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BA5CC82C-8386-477A-8355-6B892912E78E}"/>
              </a:ext>
            </a:extLst>
          </p:cNvPr>
          <p:cNvSpPr txBox="1"/>
          <p:nvPr/>
        </p:nvSpPr>
        <p:spPr>
          <a:xfrm>
            <a:off x="356891" y="5289092"/>
            <a:ext cx="3241471" cy="408933"/>
          </a:xfrm>
          <a:prstGeom prst="rect">
            <a:avLst/>
          </a:prstGeom>
          <a:noFill/>
          <a:ln>
            <a:noFill/>
            <a:prstDash val="dashDot"/>
          </a:ln>
        </p:spPr>
        <p:txBody>
          <a:bodyPr wrap="square" rtlCol="0">
            <a:noAutofit/>
          </a:bodyPr>
          <a:lstStyle/>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①審査会場での</a:t>
            </a:r>
            <a:r>
              <a:rPr lang="en-US" altLang="ja-JP" sz="1000" dirty="0">
                <a:solidFill>
                  <a:prstClr val="black"/>
                </a:solidFill>
                <a:latin typeface="Meiryo UI" panose="020B0604030504040204" pitchFamily="50" charset="-128"/>
                <a:ea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rPr>
              <a:t>密対策が必要。　</a:t>
            </a:r>
          </a:p>
          <a:p>
            <a:pPr marL="88900" lvl="0" indent="-8890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②参加者や運営スタッフのマスクやフェイスシールド着用を励行。</a:t>
            </a:r>
          </a:p>
        </p:txBody>
      </p:sp>
      <p:pic>
        <p:nvPicPr>
          <p:cNvPr id="56" name="図 55">
            <a:extLst>
              <a:ext uri="{FF2B5EF4-FFF2-40B4-BE49-F238E27FC236}">
                <a16:creationId xmlns:a16="http://schemas.microsoft.com/office/drawing/2014/main" id="{A609CDCF-66D3-4FAB-A7FD-119AF823F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736" y="5702457"/>
            <a:ext cx="653143" cy="924850"/>
          </a:xfrm>
          <a:prstGeom prst="rect">
            <a:avLst/>
          </a:prstGeom>
        </p:spPr>
      </p:pic>
      <p:pic>
        <p:nvPicPr>
          <p:cNvPr id="57" name="図 56">
            <a:extLst>
              <a:ext uri="{FF2B5EF4-FFF2-40B4-BE49-F238E27FC236}">
                <a16:creationId xmlns:a16="http://schemas.microsoft.com/office/drawing/2014/main" id="{E37B65DE-DDE3-4D47-8817-5578969F4D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202" y="5708137"/>
            <a:ext cx="653143" cy="924850"/>
          </a:xfrm>
          <a:prstGeom prst="rect">
            <a:avLst/>
          </a:prstGeom>
        </p:spPr>
      </p:pic>
      <p:pic>
        <p:nvPicPr>
          <p:cNvPr id="58" name="図 57">
            <a:extLst>
              <a:ext uri="{FF2B5EF4-FFF2-40B4-BE49-F238E27FC236}">
                <a16:creationId xmlns:a16="http://schemas.microsoft.com/office/drawing/2014/main" id="{CAA1F063-4FDC-42EF-B574-55DC2431B3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270" y="5702457"/>
            <a:ext cx="653143" cy="924850"/>
          </a:xfrm>
          <a:prstGeom prst="rect">
            <a:avLst/>
          </a:prstGeom>
        </p:spPr>
      </p:pic>
      <p:sp>
        <p:nvSpPr>
          <p:cNvPr id="19" name="正方形/長方形 18">
            <a:extLst>
              <a:ext uri="{FF2B5EF4-FFF2-40B4-BE49-F238E27FC236}">
                <a16:creationId xmlns:a16="http://schemas.microsoft.com/office/drawing/2014/main" id="{0C08D1FB-C731-4D46-8AA8-66AD6D14AAC2}"/>
              </a:ext>
            </a:extLst>
          </p:cNvPr>
          <p:cNvSpPr/>
          <p:nvPr/>
        </p:nvSpPr>
        <p:spPr>
          <a:xfrm>
            <a:off x="4968874" y="706657"/>
            <a:ext cx="4610555" cy="3572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3662"/>
            <a:r>
              <a:rPr lang="en-US" altLang="ja-JP" sz="1600" dirty="0">
                <a:solidFill>
                  <a:schemeClr val="tx1"/>
                </a:solidFill>
                <a:latin typeface="Meiryo UI" panose="020B0604030504040204" pitchFamily="50" charset="-128"/>
                <a:ea typeface="Meiryo UI" panose="020B0604030504040204" pitchFamily="50" charset="-128"/>
              </a:rPr>
              <a:t>(4)-4</a:t>
            </a:r>
            <a:r>
              <a:rPr lang="ja-JP" altLang="en-US" sz="1600" dirty="0">
                <a:solidFill>
                  <a:schemeClr val="tx1"/>
                </a:solidFill>
                <a:latin typeface="Meiryo UI" panose="020B0604030504040204" pitchFamily="50" charset="-128"/>
                <a:ea typeface="Meiryo UI" panose="020B0604030504040204" pitchFamily="50" charset="-128"/>
              </a:rPr>
              <a:t>　商店街テイクアウト食堂</a:t>
            </a:r>
          </a:p>
        </p:txBody>
      </p:sp>
      <p:sp>
        <p:nvSpPr>
          <p:cNvPr id="20" name="テキスト ボックス 19">
            <a:extLst>
              <a:ext uri="{FF2B5EF4-FFF2-40B4-BE49-F238E27FC236}">
                <a16:creationId xmlns:a16="http://schemas.microsoft.com/office/drawing/2014/main" id="{9624FA34-9CCD-4F8D-99D2-B80EBA15D9E4}"/>
              </a:ext>
            </a:extLst>
          </p:cNvPr>
          <p:cNvSpPr txBox="1"/>
          <p:nvPr/>
        </p:nvSpPr>
        <p:spPr>
          <a:xfrm>
            <a:off x="4962684" y="1092532"/>
            <a:ext cx="4610555" cy="385336"/>
          </a:xfrm>
          <a:prstGeom prst="rect">
            <a:avLst/>
          </a:prstGeom>
          <a:noFill/>
          <a:ln>
            <a:noFill/>
            <a:prstDash val="dashDot"/>
          </a:ln>
        </p:spPr>
        <p:txBody>
          <a:bodyPr wrap="square" rtlCol="0">
            <a:noAutofit/>
          </a:bodyPr>
          <a:lstStyle/>
          <a:p>
            <a:pPr marL="93662"/>
            <a:r>
              <a:rPr lang="ja-JP" altLang="en-US" sz="1100" b="1" dirty="0">
                <a:latin typeface="Meiryo UI" panose="020B0604030504040204" pitchFamily="50" charset="-128"/>
                <a:ea typeface="Meiryo UI" panose="020B0604030504040204" pitchFamily="50" charset="-128"/>
              </a:rPr>
              <a:t>自宅で外食気分。おいしさそのまま気軽に満喫　</a:t>
            </a:r>
            <a:endParaRPr lang="en-US" altLang="ja-JP" sz="1100" b="1" dirty="0">
              <a:latin typeface="Meiryo UI" panose="020B0604030504040204" pitchFamily="50" charset="-128"/>
              <a:ea typeface="Meiryo UI" panose="020B0604030504040204" pitchFamily="50" charset="-128"/>
            </a:endParaRPr>
          </a:p>
          <a:p>
            <a:pPr marL="93662"/>
            <a:r>
              <a:rPr lang="ja-JP" altLang="en-US" sz="1000" dirty="0">
                <a:latin typeface="Meiryo UI" panose="020B0604030504040204" pitchFamily="50" charset="-128"/>
                <a:ea typeface="Meiryo UI" panose="020B0604030504040204" pitchFamily="50" charset="-128"/>
              </a:rPr>
              <a:t>＝新たな販売方法へのチャレンジ促進＝</a:t>
            </a:r>
          </a:p>
        </p:txBody>
      </p:sp>
      <p:sp>
        <p:nvSpPr>
          <p:cNvPr id="21" name="角丸四角形 25">
            <a:extLst>
              <a:ext uri="{FF2B5EF4-FFF2-40B4-BE49-F238E27FC236}">
                <a16:creationId xmlns:a16="http://schemas.microsoft.com/office/drawing/2014/main" id="{E2251F7C-EEBD-48C5-9655-EDD2D4E16797}"/>
              </a:ext>
            </a:extLst>
          </p:cNvPr>
          <p:cNvSpPr/>
          <p:nvPr/>
        </p:nvSpPr>
        <p:spPr bwMode="auto">
          <a:xfrm>
            <a:off x="4982271" y="2217359"/>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角丸四角形 28">
            <a:extLst>
              <a:ext uri="{FF2B5EF4-FFF2-40B4-BE49-F238E27FC236}">
                <a16:creationId xmlns:a16="http://schemas.microsoft.com/office/drawing/2014/main" id="{D99C9EAD-E0D1-4FA4-9084-DF1F1594D275}"/>
              </a:ext>
            </a:extLst>
          </p:cNvPr>
          <p:cNvSpPr/>
          <p:nvPr/>
        </p:nvSpPr>
        <p:spPr bwMode="auto">
          <a:xfrm>
            <a:off x="4982271" y="1505119"/>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3" name="角丸四角形 29">
            <a:extLst>
              <a:ext uri="{FF2B5EF4-FFF2-40B4-BE49-F238E27FC236}">
                <a16:creationId xmlns:a16="http://schemas.microsoft.com/office/drawing/2014/main" id="{6B8822E6-B7C6-4089-AEA0-948FBC6A12B1}"/>
              </a:ext>
            </a:extLst>
          </p:cNvPr>
          <p:cNvSpPr/>
          <p:nvPr/>
        </p:nvSpPr>
        <p:spPr bwMode="auto">
          <a:xfrm>
            <a:off x="4982271" y="3098440"/>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事前準備例</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角丸四角形 30">
            <a:extLst>
              <a:ext uri="{FF2B5EF4-FFF2-40B4-BE49-F238E27FC236}">
                <a16:creationId xmlns:a16="http://schemas.microsoft.com/office/drawing/2014/main" id="{352A0916-2986-4971-8ABE-4C49502BDC05}"/>
              </a:ext>
            </a:extLst>
          </p:cNvPr>
          <p:cNvSpPr/>
          <p:nvPr/>
        </p:nvSpPr>
        <p:spPr bwMode="auto">
          <a:xfrm>
            <a:off x="4982271" y="4298122"/>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主な注意事項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92058874-9D95-4753-9CA4-3491ECDCD44D}"/>
              </a:ext>
            </a:extLst>
          </p:cNvPr>
          <p:cNvSpPr txBox="1"/>
          <p:nvPr/>
        </p:nvSpPr>
        <p:spPr>
          <a:xfrm>
            <a:off x="5063392" y="1765772"/>
            <a:ext cx="3442751" cy="412689"/>
          </a:xfrm>
          <a:prstGeom prst="rect">
            <a:avLst/>
          </a:prstGeom>
          <a:noFill/>
          <a:ln>
            <a:noFill/>
            <a:prstDash val="dashDot"/>
          </a:ln>
        </p:spPr>
        <p:txBody>
          <a:bodyPr wrap="square" rtlCol="0">
            <a:noAutofit/>
          </a:bodyPr>
          <a:lstStyle/>
          <a:p>
            <a:pPr lvl="0">
              <a:defRPr/>
            </a:pPr>
            <a:r>
              <a:rPr lang="ja-JP" altLang="en-US" sz="1000" dirty="0">
                <a:solidFill>
                  <a:prstClr val="black"/>
                </a:solidFill>
                <a:latin typeface="Meiryo UI" panose="020B0604030504040204" pitchFamily="50" charset="-128"/>
                <a:ea typeface="Meiryo UI" panose="020B0604030504040204" pitchFamily="50" charset="-128"/>
              </a:rPr>
              <a:t>飲食店構成比が高い商店街が対象となる</a:t>
            </a:r>
          </a:p>
          <a:p>
            <a:pPr lvl="0">
              <a:defRPr/>
            </a:pPr>
            <a:r>
              <a:rPr lang="ja-JP" altLang="en-US" sz="1000" dirty="0">
                <a:solidFill>
                  <a:prstClr val="black"/>
                </a:solidFill>
                <a:latin typeface="Meiryo UI" panose="020B0604030504040204" pitchFamily="50" charset="-128"/>
                <a:ea typeface="Meiryo UI" panose="020B0604030504040204" pitchFamily="50" charset="-128"/>
              </a:rPr>
              <a:t>テイクアウト店舗</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キャンペーンを実施。</a:t>
            </a:r>
          </a:p>
        </p:txBody>
      </p:sp>
      <p:sp>
        <p:nvSpPr>
          <p:cNvPr id="27" name="テキスト ボックス 26">
            <a:extLst>
              <a:ext uri="{FF2B5EF4-FFF2-40B4-BE49-F238E27FC236}">
                <a16:creationId xmlns:a16="http://schemas.microsoft.com/office/drawing/2014/main" id="{D7B52631-2E9A-4008-AA0B-D8A450C478FC}"/>
              </a:ext>
            </a:extLst>
          </p:cNvPr>
          <p:cNvSpPr txBox="1"/>
          <p:nvPr/>
        </p:nvSpPr>
        <p:spPr>
          <a:xfrm>
            <a:off x="5063392" y="2478843"/>
            <a:ext cx="4529434" cy="573470"/>
          </a:xfrm>
          <a:prstGeom prst="rect">
            <a:avLst/>
          </a:prstGeom>
          <a:noFill/>
          <a:ln>
            <a:noFill/>
            <a:prstDash val="dashDot"/>
          </a:ln>
        </p:spPr>
        <p:txBody>
          <a:bodyPr wrap="square" rtlCol="0">
            <a:noAutofit/>
          </a:bodyPr>
          <a:lstStyle/>
          <a:p>
            <a:pPr>
              <a:defRPr/>
            </a:pPr>
            <a:r>
              <a:rPr lang="ja-JP" altLang="en-US" sz="1000" dirty="0">
                <a:solidFill>
                  <a:prstClr val="black"/>
                </a:solidFill>
                <a:latin typeface="Meiryo UI" panose="020B0604030504040204" pitchFamily="50" charset="-128"/>
                <a:ea typeface="Meiryo UI" panose="020B0604030504040204" pitchFamily="50" charset="-128"/>
              </a:rPr>
              <a:t>①</a:t>
            </a:r>
            <a:r>
              <a:rPr lang="ja-JP" altLang="en-US" sz="1000" dirty="0">
                <a:solidFill>
                  <a:prstClr val="black">
                    <a:lumMod val="75000"/>
                    <a:lumOff val="25000"/>
                  </a:prstClr>
                </a:solidFill>
                <a:latin typeface="Meiryo UI" panose="020B0604030504040204" pitchFamily="50" charset="-128"/>
                <a:ea typeface="Meiryo UI" panose="020B0604030504040204" pitchFamily="50" charset="-128"/>
              </a:rPr>
              <a:t>テイクアウトの特設サイトの立ち上げ、キャンペーン実施をメディア等で</a:t>
            </a:r>
            <a:endParaRPr lang="en-US" altLang="ja-JP" sz="1000" dirty="0">
              <a:solidFill>
                <a:prstClr val="black">
                  <a:lumMod val="75000"/>
                  <a:lumOff val="25000"/>
                </a:prstClr>
              </a:solidFill>
              <a:latin typeface="Meiryo UI" panose="020B0604030504040204" pitchFamily="50" charset="-128"/>
              <a:ea typeface="Meiryo UI" panose="020B0604030504040204" pitchFamily="50" charset="-128"/>
            </a:endParaRPr>
          </a:p>
          <a:p>
            <a:pPr>
              <a:defRPr/>
            </a:pPr>
            <a:r>
              <a:rPr lang="ja-JP" altLang="en-US" sz="1000" dirty="0">
                <a:solidFill>
                  <a:prstClr val="black">
                    <a:lumMod val="75000"/>
                    <a:lumOff val="25000"/>
                  </a:prstClr>
                </a:solidFill>
                <a:latin typeface="Meiryo UI" panose="020B0604030504040204" pitchFamily="50" charset="-128"/>
                <a:ea typeface="Meiryo UI" panose="020B0604030504040204" pitchFamily="50" charset="-128"/>
              </a:rPr>
              <a:t>　 発信することで、商店街の取組みの紹介や店舗への注文促進、</a:t>
            </a:r>
            <a:endParaRPr lang="en-US" altLang="ja-JP" sz="1000" dirty="0">
              <a:solidFill>
                <a:prstClr val="black">
                  <a:lumMod val="75000"/>
                  <a:lumOff val="25000"/>
                </a:prstClr>
              </a:solidFill>
              <a:latin typeface="Meiryo UI" panose="020B0604030504040204" pitchFamily="50" charset="-128"/>
              <a:ea typeface="Meiryo UI" panose="020B0604030504040204" pitchFamily="50" charset="-128"/>
            </a:endParaRPr>
          </a:p>
          <a:p>
            <a:pPr>
              <a:defRPr/>
            </a:pPr>
            <a:r>
              <a:rPr lang="en-US" altLang="ja-JP" sz="1000" dirty="0">
                <a:solidFill>
                  <a:prstClr val="black">
                    <a:lumMod val="75000"/>
                    <a:lumOff val="25000"/>
                  </a:prstClr>
                </a:solidFill>
                <a:latin typeface="Meiryo UI" panose="020B0604030504040204" pitchFamily="50" charset="-128"/>
                <a:ea typeface="Meiryo UI" panose="020B0604030504040204" pitchFamily="50" charset="-128"/>
              </a:rPr>
              <a:t>   SNS</a:t>
            </a:r>
            <a:r>
              <a:rPr lang="ja-JP" altLang="en-US" sz="1000" dirty="0">
                <a:solidFill>
                  <a:prstClr val="black">
                    <a:lumMod val="75000"/>
                    <a:lumOff val="25000"/>
                  </a:prstClr>
                </a:solidFill>
                <a:latin typeface="Meiryo UI" panose="020B0604030504040204" pitchFamily="50" charset="-128"/>
                <a:ea typeface="Meiryo UI" panose="020B0604030504040204" pitchFamily="50" charset="-128"/>
              </a:rPr>
              <a:t>での拡散など複数の集客へのプラス効果を</a:t>
            </a:r>
            <a:r>
              <a:rPr lang="en-US" altLang="ja-JP" sz="1000" dirty="0">
                <a:solidFill>
                  <a:prstClr val="black">
                    <a:lumMod val="75000"/>
                    <a:lumOff val="25000"/>
                  </a:prstClr>
                </a:solidFill>
                <a:latin typeface="Meiryo UI" panose="020B0604030504040204" pitchFamily="50" charset="-128"/>
                <a:ea typeface="Meiryo UI" panose="020B0604030504040204" pitchFamily="50" charset="-128"/>
              </a:rPr>
              <a:t>PR</a:t>
            </a:r>
            <a:r>
              <a:rPr lang="ja-JP" altLang="en-US" sz="1000" dirty="0">
                <a:solidFill>
                  <a:prstClr val="black">
                    <a:lumMod val="75000"/>
                    <a:lumOff val="25000"/>
                  </a:prstClr>
                </a:solidFill>
                <a:latin typeface="Meiryo UI" panose="020B0604030504040204" pitchFamily="50" charset="-128"/>
                <a:ea typeface="Meiryo UI" panose="020B0604030504040204" pitchFamily="50" charset="-128"/>
              </a:rPr>
              <a:t>。</a:t>
            </a:r>
            <a:endParaRPr lang="en-US" altLang="ja-JP" sz="1000" dirty="0">
              <a:solidFill>
                <a:prstClr val="black">
                  <a:lumMod val="75000"/>
                  <a:lumOff val="25000"/>
                </a:prst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73DD2802-6C90-48CA-958E-32B944290440}"/>
              </a:ext>
            </a:extLst>
          </p:cNvPr>
          <p:cNvSpPr txBox="1"/>
          <p:nvPr/>
        </p:nvSpPr>
        <p:spPr>
          <a:xfrm>
            <a:off x="5063392" y="3352088"/>
            <a:ext cx="4529434" cy="924850"/>
          </a:xfrm>
          <a:prstGeom prst="rect">
            <a:avLst/>
          </a:prstGeom>
          <a:noFill/>
          <a:ln>
            <a:noFill/>
            <a:prstDash val="dashDot"/>
          </a:ln>
        </p:spPr>
        <p:txBody>
          <a:bodyPr wrap="square" rtlCol="0">
            <a:noAutofit/>
          </a:bodyPr>
          <a:lstStyle/>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①サイト</a:t>
            </a:r>
            <a:r>
              <a:rPr lang="en-US" altLang="ja-JP" sz="1000" dirty="0">
                <a:solidFill>
                  <a:prstClr val="black"/>
                </a:solidFill>
                <a:latin typeface="Meiryo UI" panose="020B0604030504040204" pitchFamily="50" charset="-128"/>
                <a:ea typeface="Meiryo UI" panose="020B0604030504040204" pitchFamily="50" charset="-128"/>
              </a:rPr>
              <a:t>PR</a:t>
            </a:r>
            <a:r>
              <a:rPr lang="ja-JP" altLang="en-US" sz="1000" dirty="0">
                <a:solidFill>
                  <a:prstClr val="black"/>
                </a:solidFill>
                <a:latin typeface="Meiryo UI" panose="020B0604030504040204" pitchFamily="50" charset="-128"/>
                <a:ea typeface="Meiryo UI" panose="020B0604030504040204" pitchFamily="50" charset="-128"/>
              </a:rPr>
              <a:t>費</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街内掲示物、チラシ折込、</a:t>
            </a:r>
            <a:r>
              <a:rPr lang="en-US" altLang="ja-JP" sz="1000" dirty="0">
                <a:solidFill>
                  <a:prstClr val="black"/>
                </a:solidFill>
                <a:latin typeface="Meiryo UI" panose="020B0604030504040204" pitchFamily="50" charset="-128"/>
                <a:ea typeface="Meiryo UI" panose="020B0604030504040204" pitchFamily="50" charset="-128"/>
              </a:rPr>
              <a:t>SNS)</a:t>
            </a:r>
            <a:r>
              <a:rPr lang="ja-JP" altLang="en-US" sz="1000" dirty="0">
                <a:solidFill>
                  <a:prstClr val="black"/>
                </a:solidFill>
                <a:latin typeface="Meiryo UI" panose="020B0604030504040204" pitchFamily="50" charset="-128"/>
                <a:ea typeface="Meiryo UI" panose="020B0604030504040204" pitchFamily="50" charset="-128"/>
              </a:rPr>
              <a:t>など。</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②配達要員雇用費</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期間指定</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③受注集約環境整備</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レンタル品対応</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ＭＳ Ｐゴシック" panose="020B0600070205080204" pitchFamily="50" charset="-128"/>
                <a:ea typeface="ＭＳ Ｐゴシック" panose="020B0600070205080204" pitchFamily="50" charset="-128"/>
              </a:rPr>
              <a:t>。</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lvl="0" fontAlgn="base">
              <a:spcBef>
                <a:spcPct val="0"/>
              </a:spcBef>
              <a:spcAft>
                <a:spcPct val="0"/>
              </a:spcAft>
              <a:defRPr/>
            </a:pPr>
            <a:r>
              <a:rPr lang="ja-JP" altLang="en-US" sz="1000" dirty="0">
                <a:solidFill>
                  <a:prstClr val="black"/>
                </a:solidFill>
                <a:latin typeface="Meiryo UI" panose="020B0604030504040204" pitchFamily="50" charset="-128"/>
                <a:ea typeface="Meiryo UI" panose="020B0604030504040204" pitchFamily="50" charset="-128"/>
              </a:rPr>
              <a:t>④コンサルティング相談など。</a:t>
            </a:r>
            <a:r>
              <a:rPr lang="ja-JP" altLang="en-US" sz="1000" dirty="0">
                <a:solidFill>
                  <a:prstClr val="black"/>
                </a:solidFill>
                <a:latin typeface="ＭＳ Ｐゴシック" panose="020B0600070205080204" pitchFamily="50" charset="-128"/>
                <a:ea typeface="ＭＳ Ｐゴシック" panose="020B0600070205080204" pitchFamily="50" charset="-128"/>
              </a:rPr>
              <a:t>　</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fontAlgn="base">
              <a:spcBef>
                <a:spcPct val="0"/>
              </a:spcBef>
              <a:spcAft>
                <a:spcPct val="0"/>
              </a:spcAft>
              <a:defRPr/>
            </a:pP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中長期的には商店街組織で事業費捻出を検討。　　　　</a:t>
            </a:r>
            <a:r>
              <a:rPr lang="ja-JP" altLang="en-US" sz="1200" dirty="0">
                <a:solidFill>
                  <a:prstClr val="black"/>
                </a:solidFill>
                <a:latin typeface="Meiryo UI" panose="020B0604030504040204" pitchFamily="50" charset="-128"/>
                <a:ea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endParaRPr>
          </a:p>
          <a:p>
            <a:pPr lvl="0" fontAlgn="base">
              <a:spcBef>
                <a:spcPct val="0"/>
              </a:spcBef>
              <a:spcAft>
                <a:spcPct val="0"/>
              </a:spcAft>
              <a:defRPr/>
            </a:pP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20869AD6-F5DD-4C95-AD01-A6003194C97C}"/>
              </a:ext>
            </a:extLst>
          </p:cNvPr>
          <p:cNvSpPr txBox="1"/>
          <p:nvPr/>
        </p:nvSpPr>
        <p:spPr>
          <a:xfrm>
            <a:off x="5063393" y="4560234"/>
            <a:ext cx="4509846" cy="1183944"/>
          </a:xfrm>
          <a:prstGeom prst="rect">
            <a:avLst/>
          </a:prstGeom>
          <a:noFill/>
          <a:ln>
            <a:noFill/>
            <a:prstDash val="dashDot"/>
          </a:ln>
        </p:spPr>
        <p:txBody>
          <a:bodyPr wrap="square" rtlCol="0">
            <a:noAutofit/>
          </a:bodyPr>
          <a:lstStyle/>
          <a:p>
            <a:pPr marL="177800" indent="-177800">
              <a:defRPr/>
            </a:pPr>
            <a:r>
              <a:rPr lang="ja-JP" altLang="en-US" sz="1000" dirty="0">
                <a:solidFill>
                  <a:prstClr val="black"/>
                </a:solidFill>
                <a:latin typeface="Meiryo UI" panose="020B0604030504040204" pitchFamily="50" charset="-128"/>
                <a:ea typeface="Meiryo UI" panose="020B0604030504040204" pitchFamily="50" charset="-128"/>
              </a:rPr>
              <a:t>①飲食店の営業許可施設であれば、お店で提供しているメニュー等をすぐに喫食することを前提としてテイクアウトやデリバリーすることは、新たな許可や変更の届出なく可能。</a:t>
            </a:r>
            <a:endParaRPr lang="en-US" altLang="ja-JP" sz="1000" dirty="0">
              <a:solidFill>
                <a:prstClr val="black"/>
              </a:solidFill>
              <a:latin typeface="Meiryo UI" panose="020B0604030504040204" pitchFamily="50" charset="-128"/>
              <a:ea typeface="Meiryo UI" panose="020B0604030504040204" pitchFamily="50" charset="-128"/>
            </a:endParaRPr>
          </a:p>
          <a:p>
            <a:pPr marL="177800" indent="-177800">
              <a:defRPr/>
            </a:pPr>
            <a:r>
              <a:rPr lang="ja-JP" altLang="en-US" sz="1000" dirty="0">
                <a:solidFill>
                  <a:prstClr val="black"/>
                </a:solidFill>
                <a:latin typeface="Meiryo UI" panose="020B0604030504040204" pitchFamily="50" charset="-128"/>
                <a:ea typeface="Meiryo UI" panose="020B0604030504040204" pitchFamily="50" charset="-128"/>
              </a:rPr>
              <a:t>②</a:t>
            </a:r>
            <a:r>
              <a:rPr lang="en-US" altLang="ja-JP" sz="1000" dirty="0">
                <a:solidFill>
                  <a:prstClr val="black"/>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ただし、いわゆる弁当やそうざいパック等については、調理・販売方法などにより喫食までの時間が長くなることで、食中毒のリスクが高まるため、許可や設備変更が必要な場合がある。　</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詳細は、大阪府のウェブサイトで確認。</a:t>
            </a:r>
            <a:endParaRPr lang="en-US" altLang="ja-JP" sz="1000" dirty="0">
              <a:solidFill>
                <a:prstClr val="black"/>
              </a:solidFill>
              <a:latin typeface="Meiryo UI" panose="020B0604030504040204" pitchFamily="50" charset="-128"/>
              <a:ea typeface="Meiryo UI" panose="020B0604030504040204" pitchFamily="50" charset="-128"/>
            </a:endParaRPr>
          </a:p>
          <a:p>
            <a:pPr marL="177800" indent="-177800">
              <a:defRPr/>
            </a:pP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hlinkClick r:id="rId6"/>
              </a:rPr>
              <a:t>http://www.pref.osaka.lg.jp/shokuhin/shinntyaku/osakatakuhai.html</a:t>
            </a:r>
            <a:endParaRPr lang="en-US" altLang="ja-JP" sz="900" b="1" dirty="0">
              <a:solidFill>
                <a:prstClr val="black"/>
              </a:solidFill>
              <a:latin typeface="Meiryo UI" panose="020B0604030504040204" pitchFamily="50" charset="-128"/>
              <a:ea typeface="Meiryo UI" panose="020B0604030504040204" pitchFamily="50" charset="-128"/>
            </a:endParaRPr>
          </a:p>
          <a:p>
            <a:pPr marL="88900" lvl="0" indent="-88900" fontAlgn="base">
              <a:spcBef>
                <a:spcPct val="0"/>
              </a:spcBef>
              <a:spcAft>
                <a:spcPct val="0"/>
              </a:spcAft>
              <a:defRPr/>
            </a:pPr>
            <a:endParaRPr lang="ja-JP" altLang="en-US" sz="1000" dirty="0">
              <a:solidFill>
                <a:prstClr val="black"/>
              </a:solidFill>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688B34E7-DCDF-4F06-9096-059D261634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8703" y="5698025"/>
            <a:ext cx="653143" cy="924850"/>
          </a:xfrm>
          <a:prstGeom prst="rect">
            <a:avLst/>
          </a:prstGeom>
        </p:spPr>
      </p:pic>
      <p:pic>
        <p:nvPicPr>
          <p:cNvPr id="38" name="図 37">
            <a:extLst>
              <a:ext uri="{FF2B5EF4-FFF2-40B4-BE49-F238E27FC236}">
                <a16:creationId xmlns:a16="http://schemas.microsoft.com/office/drawing/2014/main" id="{54373A3C-EDE0-4C45-A4BC-BD69ACCC82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771" y="5698025"/>
            <a:ext cx="653143" cy="924850"/>
          </a:xfrm>
          <a:prstGeom prst="rect">
            <a:avLst/>
          </a:prstGeom>
        </p:spPr>
      </p:pic>
      <p:pic>
        <p:nvPicPr>
          <p:cNvPr id="7" name="図 6">
            <a:extLst>
              <a:ext uri="{FF2B5EF4-FFF2-40B4-BE49-F238E27FC236}">
                <a16:creationId xmlns:a16="http://schemas.microsoft.com/office/drawing/2014/main" id="{DD8BB0EF-5C0C-4C4A-ABFC-1F531EF8F3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1237" y="5698025"/>
            <a:ext cx="653143" cy="924850"/>
          </a:xfrm>
          <a:prstGeom prst="rect">
            <a:avLst/>
          </a:prstGeom>
        </p:spPr>
      </p:pic>
      <p:pic>
        <p:nvPicPr>
          <p:cNvPr id="39" name="図 38">
            <a:extLst>
              <a:ext uri="{FF2B5EF4-FFF2-40B4-BE49-F238E27FC236}">
                <a16:creationId xmlns:a16="http://schemas.microsoft.com/office/drawing/2014/main" id="{19D66FA2-A7A1-476F-B431-DDBE29A496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9711" y="1251884"/>
            <a:ext cx="1323727" cy="1149056"/>
          </a:xfrm>
          <a:prstGeom prst="rect">
            <a:avLst/>
          </a:prstGeom>
        </p:spPr>
      </p:pic>
    </p:spTree>
    <p:extLst>
      <p:ext uri="{BB962C8B-B14F-4D97-AF65-F5344CB8AC3E}">
        <p14:creationId xmlns:p14="http://schemas.microsoft.com/office/powerpoint/2010/main" val="72629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取組み事例（大阪府啓発イベント）</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75772" y="725715"/>
            <a:ext cx="9303657" cy="139892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0" indent="-192088">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商店街において感染症対策と経済活動を両立させていくためには、感染症の状況を踏まえつつ、商店街の活性化につながる需要喚起の取組みが必要。</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192088">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国が</a:t>
            </a:r>
            <a:r>
              <a:rPr lang="en-US" altLang="ja-JP" sz="1600" dirty="0">
                <a:solidFill>
                  <a:schemeClr val="tx1"/>
                </a:solidFill>
                <a:latin typeface="Meiryo UI" panose="020B0604030504040204" pitchFamily="50" charset="-128"/>
                <a:ea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金</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にイベント開催制限を</a:t>
            </a:r>
            <a:r>
              <a:rPr lang="en-US" altLang="ja-JP" sz="1600" dirty="0">
                <a:solidFill>
                  <a:schemeClr val="tx1"/>
                </a:solidFill>
                <a:latin typeface="Meiryo UI" panose="020B0604030504040204" pitchFamily="50" charset="-128"/>
                <a:ea typeface="Meiryo UI" panose="020B0604030504040204" pitchFamily="50" charset="-128"/>
              </a:rPr>
              <a:t>5,000</a:t>
            </a:r>
            <a:r>
              <a:rPr lang="ja-JP" altLang="en-US" sz="1600" dirty="0">
                <a:solidFill>
                  <a:schemeClr val="tx1"/>
                </a:solidFill>
                <a:latin typeface="Meiryo UI" panose="020B0604030504040204" pitchFamily="50" charset="-128"/>
                <a:ea typeface="Meiryo UI" panose="020B0604030504040204" pitchFamily="50" charset="-128"/>
              </a:rPr>
              <a:t>人規模に緩和したことから、賛同いただいた下記４商店街で、 ７月</a:t>
            </a:r>
            <a:r>
              <a:rPr lang="en-US" altLang="ja-JP" sz="1600" dirty="0">
                <a:solidFill>
                  <a:schemeClr val="tx1"/>
                </a:solidFill>
                <a:latin typeface="Meiryo UI" panose="020B0604030504040204" pitchFamily="50" charset="-128"/>
                <a:ea typeface="Meiryo UI" panose="020B0604030504040204" pitchFamily="50" charset="-128"/>
              </a:rPr>
              <a:t>11</a:t>
            </a:r>
            <a:r>
              <a:rPr lang="ja-JP" altLang="en-US" sz="1600" dirty="0">
                <a:solidFill>
                  <a:schemeClr val="tx1"/>
                </a:solidFill>
                <a:latin typeface="Meiryo UI" panose="020B0604030504040204" pitchFamily="50" charset="-128"/>
                <a:ea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土</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日</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 に、特注フェイスシールドを着用した広報担当副知事も</a:t>
            </a:r>
            <a:r>
              <a:rPr lang="ja-JP" altLang="en-US" sz="1600" dirty="0" err="1">
                <a:solidFill>
                  <a:schemeClr val="tx1"/>
                </a:solidFill>
                <a:latin typeface="Meiryo UI" panose="020B0604030504040204" pitchFamily="50" charset="-128"/>
                <a:ea typeface="Meiryo UI" panose="020B0604030504040204" pitchFamily="50" charset="-128"/>
              </a:rPr>
              <a:t>ずやん</a:t>
            </a:r>
            <a:r>
              <a:rPr lang="ja-JP" altLang="en-US" sz="1600" dirty="0">
                <a:solidFill>
                  <a:schemeClr val="tx1"/>
                </a:solidFill>
                <a:latin typeface="Meiryo UI" panose="020B0604030504040204" pitchFamily="50" charset="-128"/>
                <a:ea typeface="Meiryo UI" panose="020B0604030504040204" pitchFamily="50" charset="-128"/>
              </a:rPr>
              <a:t>と、商店街の皆さんによるグッズの配付等の啓発イベントを実施。</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DCF03EF-1134-479E-953E-4AFA521250A6}"/>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21</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8" name="角丸四角形 7"/>
          <p:cNvSpPr/>
          <p:nvPr/>
        </p:nvSpPr>
        <p:spPr bwMode="auto">
          <a:xfrm>
            <a:off x="275771" y="3849907"/>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取組み内容</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テキスト ボックス 8"/>
          <p:cNvSpPr txBox="1"/>
          <p:nvPr/>
        </p:nvSpPr>
        <p:spPr>
          <a:xfrm>
            <a:off x="383348" y="4101907"/>
            <a:ext cx="4172916" cy="2569934"/>
          </a:xfrm>
          <a:prstGeom prst="rect">
            <a:avLst/>
          </a:prstGeom>
          <a:noFill/>
        </p:spPr>
        <p:txBody>
          <a:bodyPr wrap="square" rtlCol="0" anchor="t" anchorCtr="0">
            <a:spAutoFit/>
          </a:bodyPr>
          <a:lstStyle/>
          <a:p>
            <a:r>
              <a:rPr lang="ja-JP" altLang="en-US" sz="1100" b="1" u="sng" dirty="0">
                <a:latin typeface="Meiryo UI" panose="020B0604030504040204" pitchFamily="50" charset="-128"/>
                <a:ea typeface="Meiryo UI" panose="020B0604030504040204" pitchFamily="50" charset="-128"/>
                <a:cs typeface="メイリオ" panose="020B0604030504040204" pitchFamily="50" charset="-128"/>
              </a:rPr>
              <a:t>●啓発うちわ配布</a:t>
            </a:r>
          </a:p>
          <a:p>
            <a:r>
              <a:rPr lang="ja-JP" altLang="en-US" sz="600" dirty="0">
                <a:latin typeface="Meiryo UI" panose="020B0604030504040204" pitchFamily="50" charset="-128"/>
                <a:ea typeface="Meiryo UI" panose="020B0604030504040204" pitchFamily="50" charset="-128"/>
                <a:cs typeface="メイリオ" panose="020B0604030504040204" pitchFamily="50" charset="-128"/>
              </a:rPr>
              <a:t>　</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もずやんとキャンペーン隊が商店街を巡回し、啓発うちわを定点配布</a:t>
            </a:r>
          </a:p>
          <a:p>
            <a:endParaRPr lang="ja-JP" altLang="en-US"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b="1" u="sng" dirty="0">
                <a:latin typeface="Meiryo UI" panose="020B0604030504040204" pitchFamily="50" charset="-128"/>
                <a:ea typeface="Meiryo UI" panose="020B0604030504040204" pitchFamily="50" charset="-128"/>
                <a:cs typeface="メイリオ" panose="020B0604030504040204" pitchFamily="50" charset="-128"/>
              </a:rPr>
              <a:t>●フェイスシールドのワークショップ開催</a:t>
            </a:r>
          </a:p>
          <a:p>
            <a:endParaRPr lang="ja-JP" altLang="en-US" sz="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感染予防と暑さ対策を両立できるフェイスシールドの製作体験</a:t>
            </a:r>
          </a:p>
          <a:p>
            <a:endParaRPr lang="ja-JP" altLang="en-US"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b="1" u="sng" dirty="0">
                <a:latin typeface="Meiryo UI" panose="020B0604030504040204" pitchFamily="50" charset="-128"/>
                <a:ea typeface="Meiryo UI" panose="020B0604030504040204" pitchFamily="50" charset="-128"/>
                <a:cs typeface="メイリオ" panose="020B0604030504040204" pitchFamily="50" charset="-128"/>
              </a:rPr>
              <a:t>●</a:t>
            </a:r>
            <a:r>
              <a:rPr lang="zh-TW" altLang="en-US" sz="1100" b="1" u="sng" dirty="0">
                <a:latin typeface="Meiryo UI" panose="020B0604030504040204" pitchFamily="50" charset="-128"/>
                <a:ea typeface="Meiryo UI" panose="020B0604030504040204" pitchFamily="50" charset="-128"/>
                <a:cs typeface="メイリオ" panose="020B0604030504040204" pitchFamily="50" charset="-128"/>
              </a:rPr>
              <a:t>「</a:t>
            </a:r>
            <a:r>
              <a:rPr lang="en-US" altLang="zh-TW" sz="1100" b="1" u="sng" dirty="0">
                <a:latin typeface="Meiryo UI" panose="020B0604030504040204" pitchFamily="50" charset="-128"/>
                <a:ea typeface="Meiryo UI" panose="020B0604030504040204" pitchFamily="50" charset="-128"/>
                <a:cs typeface="メイリオ" panose="020B0604030504040204" pitchFamily="50" charset="-128"/>
              </a:rPr>
              <a:t>3</a:t>
            </a:r>
            <a:r>
              <a:rPr lang="zh-TW" altLang="en-US" sz="1100" b="1" u="sng" dirty="0">
                <a:latin typeface="Meiryo UI" panose="020B0604030504040204" pitchFamily="50" charset="-128"/>
                <a:ea typeface="Meiryo UI" panose="020B0604030504040204" pitchFamily="50" charset="-128"/>
                <a:cs typeface="メイリオ" panose="020B0604030504040204" pitchFamily="50" charset="-128"/>
              </a:rPr>
              <a:t>密回避」</a:t>
            </a:r>
            <a:r>
              <a:rPr lang="en-US" altLang="zh-TW" sz="1100" b="1" u="sng" dirty="0">
                <a:latin typeface="Meiryo UI" panose="020B0604030504040204" pitchFamily="50" charset="-128"/>
                <a:ea typeface="Meiryo UI" panose="020B0604030504040204" pitchFamily="50" charset="-128"/>
                <a:cs typeface="メイリオ" panose="020B0604030504040204" pitchFamily="50" charset="-128"/>
              </a:rPr>
              <a:t>(①</a:t>
            </a:r>
            <a:r>
              <a:rPr lang="zh-TW" altLang="en-US" sz="1100" b="1" u="sng" dirty="0">
                <a:latin typeface="Meiryo UI" panose="020B0604030504040204" pitchFamily="50" charset="-128"/>
                <a:ea typeface="Meiryo UI" panose="020B0604030504040204" pitchFamily="50" charset="-128"/>
                <a:cs typeface="メイリオ" panose="020B0604030504040204" pitchFamily="50" charset="-128"/>
              </a:rPr>
              <a:t>対密閉 ②対密集 ③対密接</a:t>
            </a:r>
            <a:r>
              <a:rPr lang="en-US" altLang="zh-TW" sz="1100" b="1" u="sng"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u="sng" dirty="0">
                <a:latin typeface="Meiryo UI" panose="020B0604030504040204" pitchFamily="50" charset="-128"/>
                <a:ea typeface="Meiryo UI" panose="020B0604030504040204" pitchFamily="50" charset="-128"/>
                <a:cs typeface="メイリオ" panose="020B0604030504040204" pitchFamily="50" charset="-128"/>
              </a:rPr>
              <a:t>の</a:t>
            </a:r>
            <a:r>
              <a:rPr lang="zh-TW" altLang="en-US" sz="1100" b="1" u="sng" dirty="0">
                <a:latin typeface="Meiryo UI" panose="020B0604030504040204" pitchFamily="50" charset="-128"/>
                <a:ea typeface="Meiryo UI" panose="020B0604030504040204" pitchFamily="50" charset="-128"/>
                <a:cs typeface="メイリオ" panose="020B0604030504040204" pitchFamily="50" charset="-128"/>
              </a:rPr>
              <a:t>啓発</a:t>
            </a:r>
            <a:endParaRPr lang="ja-JP" altLang="en-US" sz="1100" b="1" u="sng" dirty="0">
              <a:latin typeface="Meiryo UI" panose="020B0604030504040204" pitchFamily="50" charset="-128"/>
              <a:ea typeface="Meiryo UI" panose="020B0604030504040204" pitchFamily="50" charset="-128"/>
              <a:cs typeface="メイリオ" panose="020B0604030504040204" pitchFamily="50" charset="-128"/>
            </a:endParaRPr>
          </a:p>
          <a:p>
            <a:endParaRPr lang="ja-JP" altLang="en-US" sz="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①消毒液の供給／商店街公共スペースでの設置。</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②商店街での取組宣言を訴求するのぼり・タペストリー掲示。</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③商店街での</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密回避啓発チラシ、ポスターの掲示。</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④商店街での</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密回避啓発ナレーション放送データ。</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⑤商店街各店舗での</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密回避サイン活用。</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⑥大阪コロナ追跡システム登録促進ポップ活用。</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⑦商店街内で非接触型検温器体験。</a:t>
            </a:r>
          </a:p>
        </p:txBody>
      </p:sp>
      <p:sp>
        <p:nvSpPr>
          <p:cNvPr id="10" name="角丸四角形 9"/>
          <p:cNvSpPr/>
          <p:nvPr/>
        </p:nvSpPr>
        <p:spPr bwMode="auto">
          <a:xfrm>
            <a:off x="275771" y="2277817"/>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事業概要</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テキスト ボックス 10"/>
          <p:cNvSpPr txBox="1"/>
          <p:nvPr/>
        </p:nvSpPr>
        <p:spPr>
          <a:xfrm>
            <a:off x="383348" y="2527174"/>
            <a:ext cx="4172916" cy="1169551"/>
          </a:xfrm>
          <a:prstGeom prst="rect">
            <a:avLst/>
          </a:prstGeom>
          <a:noFill/>
        </p:spPr>
        <p:txBody>
          <a:bodyPr wrap="square" rtlCol="0" anchor="t" anchorCtr="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今後の各商店街でのイベント開催を見据え、</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商店街で先行して感染症対策啓発のモデルイベントとして開催。</a:t>
            </a:r>
          </a:p>
          <a:p>
            <a:endParaRPr lang="ja-JP" altLang="en-US" sz="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①戎橋筋商店街　　／拠点：商店街北端</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②千林商店街　　　 ／拠点：ふれあい館</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③こまがわ商店街　  ／拠点：駒川庵</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④天神橋筋商店街 ／拠点：天三おかげ館、天五会館</a:t>
            </a:r>
          </a:p>
        </p:txBody>
      </p:sp>
      <p:sp>
        <p:nvSpPr>
          <p:cNvPr id="13" name="角丸四角形 12"/>
          <p:cNvSpPr/>
          <p:nvPr/>
        </p:nvSpPr>
        <p:spPr bwMode="auto">
          <a:xfrm>
            <a:off x="4814047" y="2277817"/>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事前準備</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角丸四角形 13"/>
          <p:cNvSpPr/>
          <p:nvPr/>
        </p:nvSpPr>
        <p:spPr bwMode="auto">
          <a:xfrm>
            <a:off x="4814047" y="4709354"/>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注意事項</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テキスト ボックス 14"/>
          <p:cNvSpPr txBox="1"/>
          <p:nvPr/>
        </p:nvSpPr>
        <p:spPr>
          <a:xfrm>
            <a:off x="4927599" y="2527174"/>
            <a:ext cx="4651829" cy="461665"/>
          </a:xfrm>
          <a:prstGeom prst="rect">
            <a:avLst/>
          </a:prstGeom>
          <a:noFill/>
        </p:spPr>
        <p:txBody>
          <a:bodyPr wrap="square" rtlCol="0" anchor="t" anchorCtr="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商店街理事長・関係者と、啓発の趣旨やイベント実施内容の認識共有</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その上で、当日の体制、必要備品、実施場所等を決定、準備。</a:t>
            </a:r>
            <a:endParaRPr lang="ja-JP" altLang="en-US"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テキスト ボックス 16"/>
          <p:cNvSpPr txBox="1"/>
          <p:nvPr/>
        </p:nvSpPr>
        <p:spPr>
          <a:xfrm>
            <a:off x="4927600" y="4972637"/>
            <a:ext cx="4651829" cy="1846659"/>
          </a:xfrm>
          <a:prstGeom prst="rect">
            <a:avLst/>
          </a:prstGeom>
          <a:noFill/>
        </p:spPr>
        <p:txBody>
          <a:bodyPr wrap="square" rtlCol="0" anchor="t" anchorCtr="0">
            <a:spAutoFit/>
          </a:bodyPr>
          <a:lstStyle/>
          <a:p>
            <a:r>
              <a:rPr lang="ja-JP" altLang="en-US" sz="1100" b="1" u="sng" dirty="0">
                <a:latin typeface="Meiryo UI" panose="020B0604030504040204" pitchFamily="50" charset="-128"/>
                <a:ea typeface="Meiryo UI" panose="020B0604030504040204" pitchFamily="50" charset="-128"/>
                <a:cs typeface="メイリオ" panose="020B0604030504040204" pitchFamily="50" charset="-128"/>
              </a:rPr>
              <a:t>●全般</a:t>
            </a:r>
          </a:p>
          <a:p>
            <a:r>
              <a:rPr lang="ja-JP" altLang="en-US" sz="600" dirty="0">
                <a:latin typeface="Meiryo UI" panose="020B0604030504040204" pitchFamily="50" charset="-128"/>
                <a:ea typeface="Meiryo UI" panose="020B0604030504040204" pitchFamily="50" charset="-128"/>
                <a:cs typeface="メイリオ" panose="020B0604030504040204" pitchFamily="50" charset="-128"/>
              </a:rPr>
              <a:t>　</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・運営スタッフはフェイスシールドを着用して業務にあたる。</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・来街者に参加を呼びかけつつ、密にならないように注意する。</a:t>
            </a:r>
          </a:p>
          <a:p>
            <a:endParaRPr lang="ja-JP" altLang="en-US" sz="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b="1" u="sng" dirty="0">
                <a:latin typeface="Meiryo UI" panose="020B0604030504040204" pitchFamily="50" charset="-128"/>
                <a:ea typeface="Meiryo UI" panose="020B0604030504040204" pitchFamily="50" charset="-128"/>
                <a:cs typeface="メイリオ" panose="020B0604030504040204" pitchFamily="50" charset="-128"/>
              </a:rPr>
              <a:t>●フェイスシールドのワークショップ開催</a:t>
            </a:r>
          </a:p>
          <a:p>
            <a:endParaRPr lang="ja-JP" altLang="en-US" sz="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・満席の場合は「時刻入り整理券」を発行する。</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・入場の際にマスクの着用と手指の消毒の徹底（消毒液を設置）。</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・参加者に「大阪コロナ追跡システム」へのメールアドレス登録を要請する。</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・登録ができない場合、名簿に「住所・氏名・連絡先」の記入を要請する。</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・各テーブルでの製作体験が終わるたびに、テーブル・イス・備品の消毒を行う。</a:t>
            </a:r>
          </a:p>
        </p:txBody>
      </p:sp>
      <p:sp>
        <p:nvSpPr>
          <p:cNvPr id="16" name="テキスト ボックス 15"/>
          <p:cNvSpPr txBox="1"/>
          <p:nvPr/>
        </p:nvSpPr>
        <p:spPr>
          <a:xfrm>
            <a:off x="4927598" y="2924139"/>
            <a:ext cx="4875307" cy="1785104"/>
          </a:xfrm>
          <a:prstGeom prst="rect">
            <a:avLst/>
          </a:prstGeom>
          <a:noFill/>
        </p:spPr>
        <p:txBody>
          <a:bodyPr wrap="square" rtlCol="0" anchor="t" anchorCtr="0">
            <a:spAutoFit/>
          </a:bodyPr>
          <a:lstStyle/>
          <a:p>
            <a:r>
              <a:rPr lang="ja-JP" altLang="en-US" sz="1100" b="1" u="sng" dirty="0">
                <a:latin typeface="Meiryo UI" panose="020B0604030504040204" pitchFamily="50" charset="-128"/>
                <a:ea typeface="Meiryo UI" panose="020B0604030504040204" pitchFamily="50" charset="-128"/>
                <a:cs typeface="メイリオ" panose="020B0604030504040204" pitchFamily="50" charset="-128"/>
              </a:rPr>
              <a:t>●啓発うちわ配布</a:t>
            </a:r>
          </a:p>
          <a:p>
            <a:r>
              <a:rPr lang="ja-JP" altLang="en-US" sz="600" dirty="0">
                <a:latin typeface="Meiryo UI" panose="020B0604030504040204" pitchFamily="50" charset="-128"/>
                <a:ea typeface="Meiryo UI" panose="020B0604030504040204" pitchFamily="50" charset="-128"/>
                <a:cs typeface="メイリオ" panose="020B0604030504040204" pitchFamily="50" charset="-128"/>
              </a:rPr>
              <a:t>　</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・商店街理事⻑等　数名。</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・配布⽤うちわ、配布カゴ、台車。</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・スタッフ</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シャツ（任意）。</a:t>
            </a:r>
          </a:p>
          <a:p>
            <a:endParaRPr lang="ja-JP" altLang="en-US" sz="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b="1" u="sng" dirty="0">
                <a:latin typeface="Meiryo UI" panose="020B0604030504040204" pitchFamily="50" charset="-128"/>
                <a:ea typeface="Meiryo UI" panose="020B0604030504040204" pitchFamily="50" charset="-128"/>
                <a:cs typeface="メイリオ" panose="020B0604030504040204" pitchFamily="50" charset="-128"/>
              </a:rPr>
              <a:t>●フェイスシールドのワークショップ開催</a:t>
            </a:r>
          </a:p>
          <a:p>
            <a:endParaRPr lang="ja-JP" altLang="en-US" sz="6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・ワークショップスタッフ等数名。</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・クリアファイル、スポンジ、ハサミ・カッター、定規、ホッチキス、ゴム紐、油性マジック。</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・案内サイン、消毒液、ウエス、大阪コロナ追跡システム</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QR</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コード、来場者記入用</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名簿、整理券など。</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4560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7429393"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取組み事例（大阪府啓発イベント）＜続き＞</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ADCF03EF-1134-479E-953E-4AFA521250A6}"/>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22</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2" name="角丸四角形 41"/>
          <p:cNvSpPr/>
          <p:nvPr/>
        </p:nvSpPr>
        <p:spPr bwMode="auto">
          <a:xfrm>
            <a:off x="275771" y="765609"/>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実施結果</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角丸四角形 42"/>
          <p:cNvSpPr/>
          <p:nvPr/>
        </p:nvSpPr>
        <p:spPr bwMode="auto">
          <a:xfrm>
            <a:off x="5558327" y="3737193"/>
            <a:ext cx="1296144" cy="252000"/>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報道</a:t>
            </a:r>
            <a:endParaRPr lang="en-US" altLang="ja-JP" sz="11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3" name="図 2"/>
          <p:cNvPicPr>
            <a:picLocks noChangeAspect="1"/>
          </p:cNvPicPr>
          <p:nvPr/>
        </p:nvPicPr>
        <p:blipFill rotWithShape="1">
          <a:blip r:embed="rId2"/>
          <a:srcRect l="4285" t="22443" r="37942" b="10793"/>
          <a:stretch/>
        </p:blipFill>
        <p:spPr>
          <a:xfrm rot="60000">
            <a:off x="5640376" y="4023055"/>
            <a:ext cx="3901722" cy="2435959"/>
          </a:xfrm>
          <a:prstGeom prst="rect">
            <a:avLst/>
          </a:prstGeom>
        </p:spPr>
      </p:pic>
      <p:sp>
        <p:nvSpPr>
          <p:cNvPr id="6" name="テキスト ボックス 5"/>
          <p:cNvSpPr txBox="1"/>
          <p:nvPr/>
        </p:nvSpPr>
        <p:spPr>
          <a:xfrm>
            <a:off x="349289" y="1017609"/>
            <a:ext cx="6505182" cy="2308324"/>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直接の接触を減らしてうちわを配布・人との距離を保ちつつ商店街にさらなる活気を</a:t>
            </a:r>
          </a:p>
          <a:p>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rPr>
              <a:t>日、大阪市内の４商店街で「みんなで守ろう。おおさか」をスローガンに感染症対策を踏まえた「新しい生活様式」の啓発イベントを実施しました。</a:t>
            </a:r>
          </a:p>
          <a:p>
            <a:endParaRPr lang="ja-JP" altLang="en-US" sz="6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大阪府広報担当副知事のも</a:t>
            </a:r>
            <a:r>
              <a:rPr lang="ja-JP" altLang="en-US" sz="1000" dirty="0" err="1">
                <a:latin typeface="Meiryo UI" panose="020B0604030504040204" pitchFamily="50" charset="-128"/>
                <a:ea typeface="Meiryo UI" panose="020B0604030504040204" pitchFamily="50" charset="-128"/>
              </a:rPr>
              <a:t>ずやんも</a:t>
            </a:r>
            <a:r>
              <a:rPr lang="ja-JP" altLang="en-US" sz="1000" dirty="0">
                <a:latin typeface="Meiryo UI" panose="020B0604030504040204" pitchFamily="50" charset="-128"/>
                <a:ea typeface="Meiryo UI" panose="020B0604030504040204" pitchFamily="50" charset="-128"/>
              </a:rPr>
              <a:t>かけつけ、もずやんと商店街の店主のみなさんが配布したのは、うちわ。「人との間隔をあけよう」「マスクを着用しよう」「手洗いうがいをしよう」「会話は真正面を避けよう」の４つの「新しい生活様式」が、分かりやすくイラストとともに表示されています。配布といっても、「手渡し」ではなく、ご自身でかごの中から「取って」もらいます。可能な限り直接の接触を減らす工夫をして、感染症対策を踏まえた、新しい配布方法を実践しています。商店街を訪れたお客様たちも、そっと、うちわを「取って」行かれました。</a:t>
            </a:r>
            <a:endParaRPr lang="en-US" altLang="ja-JP" sz="10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この日、も</a:t>
            </a:r>
            <a:r>
              <a:rPr lang="ja-JP" altLang="en-US" sz="1000" dirty="0" err="1">
                <a:latin typeface="Meiryo UI" panose="020B0604030504040204" pitchFamily="50" charset="-128"/>
                <a:ea typeface="Meiryo UI" panose="020B0604030504040204" pitchFamily="50" charset="-128"/>
              </a:rPr>
              <a:t>ずやんは</a:t>
            </a:r>
            <a:r>
              <a:rPr lang="ja-JP" altLang="en-US" sz="1000" dirty="0">
                <a:latin typeface="Meiryo UI" panose="020B0604030504040204" pitchFamily="50" charset="-128"/>
                <a:ea typeface="Meiryo UI" panose="020B0604030504040204" pitchFamily="50" charset="-128"/>
              </a:rPr>
              <a:t>、フェイスシールドとマスクを着用していましたが、商店街では、オリジナルフェイスシールドを作る無料のワークショップも行われました。材料は、クリアファイル、台所用スポンジ、ボンド、平ゴムなど、「</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均」で手軽に購入できるものばかり。親子で参加した人も多く、それぞれが思い思いにフェイスシールド作りにチャレンジしました。</a:t>
            </a:r>
            <a:endParaRPr lang="en-US" altLang="ja-JP" sz="10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特設ウェブサイトレポート</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86" y="5100309"/>
            <a:ext cx="2296086" cy="1530724"/>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569" y="3290488"/>
            <a:ext cx="2296086" cy="1530724"/>
          </a:xfrm>
          <a:prstGeom prst="rect">
            <a:avLst/>
          </a:prstGeom>
        </p:spPr>
      </p:pic>
      <p:sp>
        <p:nvSpPr>
          <p:cNvPr id="17" name="テキスト ボックス 16"/>
          <p:cNvSpPr txBox="1"/>
          <p:nvPr/>
        </p:nvSpPr>
        <p:spPr>
          <a:xfrm>
            <a:off x="3300162" y="4813687"/>
            <a:ext cx="1612900"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理事長もうちわを配布</a:t>
            </a:r>
            <a:endParaRPr kumimoji="1" lang="ja-JP" altLang="en-US" sz="1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58569" y="6605475"/>
            <a:ext cx="2296086" cy="246221"/>
          </a:xfrm>
          <a:prstGeom prst="rect">
            <a:avLst/>
          </a:prstGeom>
          <a:noFill/>
        </p:spPr>
        <p:txBody>
          <a:bodyPr wrap="square" rtlCol="0">
            <a:spAutoFit/>
          </a:bodyPr>
          <a:lstStyle/>
          <a:p>
            <a:pPr algn="ctr"/>
            <a:r>
              <a:rPr lang="ja-JP" altLang="en-US" sz="1000" spc="-150" dirty="0">
                <a:latin typeface="Meiryo UI" panose="020B0604030504040204" pitchFamily="50" charset="-128"/>
                <a:ea typeface="Meiryo UI" panose="020B0604030504040204" pitchFamily="50" charset="-128"/>
              </a:rPr>
              <a:t>フェイスシールド作りに取り組む参加者のみなさん</a:t>
            </a:r>
          </a:p>
        </p:txBody>
      </p:sp>
      <p:sp>
        <p:nvSpPr>
          <p:cNvPr id="19" name="テキスト ボックス 18"/>
          <p:cNvSpPr txBox="1"/>
          <p:nvPr/>
        </p:nvSpPr>
        <p:spPr>
          <a:xfrm>
            <a:off x="421886" y="6605475"/>
            <a:ext cx="2296086"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かごからうちわをご自身で取ってもらいます</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40" y="3222781"/>
            <a:ext cx="2229032" cy="1731429"/>
          </a:xfrm>
          <a:prstGeom prst="rect">
            <a:avLst/>
          </a:prstGeom>
        </p:spPr>
      </p:pic>
      <p:sp>
        <p:nvSpPr>
          <p:cNvPr id="21" name="テキスト ボックス 20"/>
          <p:cNvSpPr txBox="1"/>
          <p:nvPr/>
        </p:nvSpPr>
        <p:spPr>
          <a:xfrm>
            <a:off x="7689371" y="6501960"/>
            <a:ext cx="1873687" cy="244838"/>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rPr>
              <a:t>日産経</a:t>
            </a:r>
            <a:r>
              <a:rPr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面</a:t>
            </a:r>
          </a:p>
        </p:txBody>
      </p:sp>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8569" y="5095480"/>
            <a:ext cx="2296086" cy="1530724"/>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7621" y="1017608"/>
            <a:ext cx="2497670" cy="2272879"/>
          </a:xfrm>
          <a:prstGeom prst="rect">
            <a:avLst/>
          </a:prstGeom>
        </p:spPr>
      </p:pic>
      <p:sp>
        <p:nvSpPr>
          <p:cNvPr id="24" name="テキスト ボックス 23"/>
          <p:cNvSpPr txBox="1"/>
          <p:nvPr/>
        </p:nvSpPr>
        <p:spPr>
          <a:xfrm>
            <a:off x="7128413" y="3290487"/>
            <a:ext cx="2296086"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歩いて啓発活動中のも</a:t>
            </a:r>
            <a:r>
              <a:rPr lang="ja-JP" altLang="en-US" sz="1000" dirty="0" err="1">
                <a:latin typeface="Meiryo UI" panose="020B0604030504040204" pitchFamily="50" charset="-128"/>
                <a:ea typeface="Meiryo UI" panose="020B0604030504040204" pitchFamily="50" charset="-128"/>
              </a:rPr>
              <a:t>ずやん</a:t>
            </a:r>
            <a:endParaRPr lang="ja-JP" altLang="en-US" sz="1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63479" y="4813686"/>
            <a:ext cx="1612900"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啓発うちわ</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6730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29100" y="3429001"/>
            <a:ext cx="5464523" cy="2030505"/>
          </a:xfrm>
          <a:prstGeom prst="rect">
            <a:avLst/>
          </a:prstGeom>
          <a:ln w="6350"/>
        </p:spPr>
        <p:style>
          <a:lnRef idx="2">
            <a:schemeClr val="accent1"/>
          </a:lnRef>
          <a:fillRef idx="1">
            <a:schemeClr val="lt1"/>
          </a:fillRef>
          <a:effectRef idx="0">
            <a:schemeClr val="accent1"/>
          </a:effectRef>
          <a:fontRef idx="minor">
            <a:schemeClr val="dk1"/>
          </a:fontRef>
        </p:style>
        <p:txBody>
          <a:bodyPr lIns="144000" tIns="144000" rIns="144000" rtlCol="0" anchor="t"/>
          <a:lstStyle/>
          <a:p>
            <a:r>
              <a:rPr kumimoji="1" lang="ja-JP" altLang="en-US" sz="1600" dirty="0">
                <a:solidFill>
                  <a:schemeClr val="tx1"/>
                </a:solidFill>
                <a:latin typeface="Meiryo UI" panose="020B0604030504040204" pitchFamily="50" charset="-128"/>
                <a:ea typeface="Meiryo UI" panose="020B0604030504040204" pitchFamily="50" charset="-128"/>
              </a:rPr>
              <a:t>　商店街向け感染症対策を踏まえた</a:t>
            </a:r>
          </a:p>
          <a:p>
            <a:r>
              <a:rPr kumimoji="1" lang="ja-JP" altLang="en-US" sz="1600" dirty="0">
                <a:solidFill>
                  <a:schemeClr val="tx1"/>
                </a:solidFill>
                <a:latin typeface="Meiryo UI" panose="020B0604030504040204" pitchFamily="50" charset="-128"/>
                <a:ea typeface="Meiryo UI" panose="020B0604030504040204" pitchFamily="50" charset="-128"/>
              </a:rPr>
              <a:t>　イベント等実施マニュアル　　　　　　　　　　　　　令和</a:t>
            </a:r>
            <a:r>
              <a:rPr lang="ja-JP" altLang="en-US" sz="1600" dirty="0">
                <a:solidFill>
                  <a:schemeClr val="tx1"/>
                </a:solidFill>
                <a:latin typeface="Meiryo UI" panose="020B0604030504040204" pitchFamily="50" charset="-128"/>
                <a:ea typeface="Meiryo UI" panose="020B0604030504040204" pitchFamily="50" charset="-128"/>
              </a:rPr>
              <a:t>２</a:t>
            </a:r>
            <a:r>
              <a:rPr kumimoji="1" lang="ja-JP" altLang="en-US" sz="1600" dirty="0">
                <a:solidFill>
                  <a:schemeClr val="tx1"/>
                </a:solidFill>
                <a:latin typeface="Meiryo UI" panose="020B0604030504040204" pitchFamily="50" charset="-128"/>
                <a:ea typeface="Meiryo UI" panose="020B0604030504040204" pitchFamily="50" charset="-128"/>
              </a:rPr>
              <a:t>年７月</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編集・発行</a:t>
            </a:r>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大阪府商店街感染症対策等支援事業事務局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spc="-150" dirty="0">
                <a:solidFill>
                  <a:schemeClr val="tx1"/>
                </a:solidFill>
                <a:latin typeface="Meiryo UI" panose="020B0604030504040204" pitchFamily="50" charset="-128"/>
                <a:ea typeface="Meiryo UI" panose="020B0604030504040204" pitchFamily="50" charset="-128"/>
              </a:rPr>
              <a:t>大阪府商店街振興組合連合会・株式会社産經アドス共同企業体</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大阪府商店街振興組合連合会内</a:t>
            </a:r>
          </a:p>
          <a:p>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住所：〒</a:t>
            </a:r>
            <a:r>
              <a:rPr kumimoji="1" lang="en-US" altLang="ja-JP" sz="1200" dirty="0">
                <a:solidFill>
                  <a:schemeClr val="tx1"/>
                </a:solidFill>
                <a:latin typeface="Meiryo UI" panose="020B0604030504040204" pitchFamily="50" charset="-128"/>
                <a:ea typeface="Meiryo UI" panose="020B0604030504040204" pitchFamily="50" charset="-128"/>
              </a:rPr>
              <a:t>540-0029 </a:t>
            </a:r>
            <a:r>
              <a:rPr kumimoji="1" lang="ja-JP" altLang="en-US" sz="1200" dirty="0">
                <a:solidFill>
                  <a:schemeClr val="tx1"/>
                </a:solidFill>
                <a:latin typeface="Meiryo UI" panose="020B0604030504040204" pitchFamily="50" charset="-128"/>
                <a:ea typeface="Meiryo UI" panose="020B0604030504040204" pitchFamily="50" charset="-128"/>
              </a:rPr>
              <a:t>大阪市中央区本町橋２－５</a:t>
            </a:r>
          </a:p>
          <a:p>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マイドームおおさか６階</a:t>
            </a:r>
          </a:p>
          <a:p>
            <a:r>
              <a:rPr kumimoji="1" lang="en-US" altLang="ja-JP" sz="12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電話：</a:t>
            </a:r>
            <a:r>
              <a:rPr kumimoji="1" lang="en-US" altLang="ja-JP" sz="1200" dirty="0">
                <a:solidFill>
                  <a:schemeClr val="tx1"/>
                </a:solidFill>
                <a:latin typeface="Meiryo UI" panose="020B0604030504040204" pitchFamily="50" charset="-128"/>
                <a:ea typeface="Meiryo UI" panose="020B0604030504040204" pitchFamily="50" charset="-128"/>
              </a:rPr>
              <a:t>06-6947-4333</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394200" y="5682742"/>
            <a:ext cx="3778623"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このマニュアルは、大阪府商店街感染症対策等支援事業のウエブサイト（みんなで守ろう。おおさか商店街行動宣言）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でもご覧いただけます。</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https://mamorou-osaka-shotengai.com/</a:t>
            </a:r>
            <a:endParaRPr kumimoji="1" lang="ja-JP" altLang="en-US" sz="12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4394200" y="4165600"/>
            <a:ext cx="503741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86421B15-6CE5-4209-AFD5-0E88AD428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3618" y="5594241"/>
            <a:ext cx="1008000" cy="1008000"/>
          </a:xfrm>
          <a:prstGeom prst="rect">
            <a:avLst/>
          </a:prstGeom>
        </p:spPr>
      </p:pic>
    </p:spTree>
    <p:extLst>
      <p:ext uri="{BB962C8B-B14F-4D97-AF65-F5344CB8AC3E}">
        <p14:creationId xmlns:p14="http://schemas.microsoft.com/office/powerpoint/2010/main" val="15533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5772" y="203200"/>
            <a:ext cx="418011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目次</a:t>
            </a:r>
          </a:p>
        </p:txBody>
      </p:sp>
      <p:cxnSp>
        <p:nvCxnSpPr>
          <p:cNvPr id="3" name="直線コネクタ 2"/>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75772" y="711200"/>
            <a:ext cx="9303657" cy="427809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１．みんなで守るルール編</a:t>
            </a:r>
            <a:endParaRPr kumimoji="1" lang="en-US" altLang="ja-JP" sz="16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新しい生活様式の実践例（国）</a:t>
            </a:r>
            <a:r>
              <a:rPr kumimoji="1" lang="en-US" altLang="ja-JP"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４</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商店街における感染症防止対策に向けた基本的な方針（国・全振連）</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５　</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大阪府における感染症対策の主な取組み</a:t>
            </a:r>
            <a:r>
              <a:rPr kumimoji="1" lang="en-US" altLang="ja-JP" sz="1600" dirty="0">
                <a:latin typeface="Meiryo UI" panose="020B0604030504040204" pitchFamily="50" charset="-128"/>
                <a:ea typeface="Meiryo UI" panose="020B0604030504040204" pitchFamily="50" charset="-128"/>
              </a:rPr>
              <a:t>				</a:t>
            </a:r>
          </a:p>
          <a:p>
            <a:r>
              <a:rPr kumimoji="1" lang="ja-JP" altLang="en-US" sz="1600" dirty="0">
                <a:latin typeface="Meiryo UI" panose="020B0604030504040204" pitchFamily="50" charset="-128"/>
                <a:ea typeface="Meiryo UI" panose="020B0604030504040204" pitchFamily="50" charset="-128"/>
              </a:rPr>
              <a:t>　　－　大阪モデル</a:t>
            </a:r>
            <a:r>
              <a:rPr kumimoji="1" lang="en-US" altLang="ja-JP"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７</a:t>
            </a:r>
          </a:p>
          <a:p>
            <a:r>
              <a:rPr kumimoji="1" lang="ja-JP" altLang="en-US" sz="1600" dirty="0">
                <a:latin typeface="Meiryo UI" panose="020B0604030504040204" pitchFamily="50" charset="-128"/>
                <a:ea typeface="Meiryo UI" panose="020B0604030504040204" pitchFamily="50" charset="-128"/>
              </a:rPr>
              <a:t>　　－　大阪コロナ追跡システム・感染防止宣言ステッカー</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８</a:t>
            </a:r>
          </a:p>
          <a:p>
            <a:r>
              <a:rPr kumimoji="1" lang="ja-JP" altLang="en-US"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大阪府</a:t>
            </a:r>
            <a:r>
              <a:rPr kumimoji="1" lang="ja-JP" altLang="en-US" sz="1600" dirty="0">
                <a:latin typeface="Meiryo UI" panose="020B0604030504040204" pitchFamily="50" charset="-128"/>
                <a:ea typeface="Meiryo UI" panose="020B0604030504040204" pitchFamily="50" charset="-128"/>
              </a:rPr>
              <a:t>商店街感染症対策等支援事業</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９</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２．イベント等の取組み事例編</a:t>
            </a:r>
            <a:endParaRPr kumimoji="1" lang="en-US" altLang="ja-JP" sz="16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国の</a:t>
            </a:r>
            <a:r>
              <a:rPr kumimoji="1" lang="en-US" altLang="ja-JP" sz="1600" dirty="0" err="1">
                <a:latin typeface="Meiryo UI" panose="020B0604030504040204" pitchFamily="50" charset="-128"/>
                <a:ea typeface="Meiryo UI" panose="020B0604030504040204" pitchFamily="50" charset="-128"/>
              </a:rPr>
              <a:t>GoTo</a:t>
            </a:r>
            <a:r>
              <a:rPr kumimoji="1" lang="ja-JP" altLang="en-US" sz="1600" dirty="0">
                <a:latin typeface="Meiryo UI" panose="020B0604030504040204" pitchFamily="50" charset="-128"/>
                <a:ea typeface="Meiryo UI" panose="020B0604030504040204" pitchFamily="50" charset="-128"/>
              </a:rPr>
              <a:t>キャンペーン事業について</a:t>
            </a:r>
            <a:r>
              <a:rPr kumimoji="1" lang="en-US" altLang="ja-JP"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12</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4</a:t>
            </a:r>
            <a:r>
              <a:rPr kumimoji="1" lang="ja-JP" altLang="en-US" sz="1600" dirty="0" err="1">
                <a:latin typeface="Meiryo UI" panose="020B0604030504040204" pitchFamily="50" charset="-128"/>
                <a:ea typeface="Meiryo UI" panose="020B0604030504040204" pitchFamily="50" charset="-128"/>
              </a:rPr>
              <a:t>つの</a:t>
            </a:r>
            <a:r>
              <a:rPr kumimoji="1" lang="ja-JP" altLang="en-US" sz="1600" dirty="0">
                <a:latin typeface="Meiryo UI" panose="020B0604030504040204" pitchFamily="50" charset="-128"/>
                <a:ea typeface="Meiryo UI" panose="020B0604030504040204" pitchFamily="50" charset="-128"/>
              </a:rPr>
              <a:t>パッケージ事例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人の流れと街のにぎわいを創出するイベント</a:t>
            </a:r>
            <a:r>
              <a:rPr kumimoji="1" lang="en-US" altLang="ja-JP" sz="1600" dirty="0">
                <a:latin typeface="Meiryo UI" panose="020B0604030504040204" pitchFamily="50" charset="-128"/>
                <a:ea typeface="Meiryo UI" panose="020B0604030504040204" pitchFamily="50" charset="-128"/>
              </a:rPr>
              <a:t>				……13</a:t>
            </a: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インバウンド等の呼び込み、商品開発</a:t>
            </a:r>
            <a:r>
              <a:rPr kumimoji="1" lang="en-US" altLang="ja-JP" sz="1600" dirty="0">
                <a:latin typeface="Meiryo UI" panose="020B0604030504040204" pitchFamily="50" charset="-128"/>
                <a:ea typeface="Meiryo UI" panose="020B0604030504040204" pitchFamily="50" charset="-128"/>
              </a:rPr>
              <a:t>				……15</a:t>
            </a: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スマート化等の取組み促進、プロモーション</a:t>
            </a:r>
            <a:r>
              <a:rPr kumimoji="1" lang="en-US" altLang="ja-JP" sz="1600" dirty="0">
                <a:latin typeface="Meiryo UI" panose="020B0604030504040204" pitchFamily="50" charset="-128"/>
                <a:ea typeface="Meiryo UI" panose="020B0604030504040204" pitchFamily="50" charset="-128"/>
              </a:rPr>
              <a:t>				……17</a:t>
            </a: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rPr>
              <a:t>若者等のチャレンジや新規出店の促進</a:t>
            </a:r>
            <a:r>
              <a:rPr kumimoji="1" lang="en-US" altLang="ja-JP" sz="1600" dirty="0">
                <a:latin typeface="Meiryo UI" panose="020B0604030504040204" pitchFamily="50" charset="-128"/>
                <a:ea typeface="Meiryo UI" panose="020B0604030504040204" pitchFamily="50" charset="-128"/>
              </a:rPr>
              <a:t>				……19</a:t>
            </a:r>
          </a:p>
          <a:p>
            <a:r>
              <a:rPr lang="ja-JP" altLang="en-US" sz="1600" dirty="0">
                <a:latin typeface="Meiryo UI" panose="020B0604030504040204" pitchFamily="50" charset="-128"/>
                <a:ea typeface="Meiryo UI" panose="020B0604030504040204" pitchFamily="50" charset="-128"/>
              </a:rPr>
              <a:t>　・　取組み事例（大阪府啓発イベント）　　　　　　　　　　　　　　　　　　　　　　　　　　　　　</a:t>
            </a:r>
            <a:r>
              <a:rPr lang="en-US" altLang="ja-JP" sz="1600" dirty="0">
                <a:latin typeface="Meiryo UI" panose="020B0604030504040204" pitchFamily="50" charset="-128"/>
                <a:ea typeface="Meiryo UI" panose="020B0604030504040204" pitchFamily="50" charset="-128"/>
              </a:rPr>
              <a:t>……21</a:t>
            </a:r>
          </a:p>
        </p:txBody>
      </p:sp>
      <p:sp>
        <p:nvSpPr>
          <p:cNvPr id="5" name="正方形/長方形 4"/>
          <p:cNvSpPr/>
          <p:nvPr/>
        </p:nvSpPr>
        <p:spPr>
          <a:xfrm>
            <a:off x="275772" y="4921623"/>
            <a:ext cx="9201416" cy="185569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eiryo UI" panose="020B0604030504040204" pitchFamily="50" charset="-128"/>
                <a:ea typeface="Meiryo UI" panose="020B0604030504040204" pitchFamily="50" charset="-128"/>
              </a:rPr>
              <a:t>別冊</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　「</a:t>
            </a:r>
            <a:r>
              <a:rPr lang="ja-JP" altLang="en-US" sz="1600" dirty="0">
                <a:solidFill>
                  <a:schemeClr val="tx1"/>
                </a:solidFill>
                <a:latin typeface="Meiryo UI" panose="020B0604030504040204" pitchFamily="50" charset="-128"/>
                <a:ea typeface="Meiryo UI" panose="020B0604030504040204" pitchFamily="50" charset="-128"/>
              </a:rPr>
              <a:t>商店街における感染症防止対策」のチェックリスト</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　</a:t>
            </a:r>
            <a:r>
              <a:rPr lang="ja-JP" altLang="en-US" sz="1600" dirty="0">
                <a:solidFill>
                  <a:schemeClr val="tx1"/>
                </a:solidFill>
                <a:latin typeface="Meiryo UI" panose="020B0604030504040204" pitchFamily="50" charset="-128"/>
                <a:ea typeface="Meiryo UI" panose="020B0604030504040204" pitchFamily="50" charset="-128"/>
              </a:rPr>
              <a:t>「商店街における感染症防止対策」と「啓発サイン」の対応一覧</a:t>
            </a:r>
          </a:p>
          <a:p>
            <a:r>
              <a:rPr kumimoji="1" lang="ja-JP" altLang="en-US" sz="1600" dirty="0">
                <a:solidFill>
                  <a:schemeClr val="tx1"/>
                </a:solidFill>
                <a:latin typeface="Meiryo UI" panose="020B0604030504040204" pitchFamily="50" charset="-128"/>
                <a:ea typeface="Meiryo UI" panose="020B0604030504040204" pitchFamily="50" charset="-128"/>
              </a:rPr>
              <a:t>　・　</a:t>
            </a:r>
            <a:r>
              <a:rPr lang="ja-JP" altLang="en-US" sz="1600" dirty="0">
                <a:solidFill>
                  <a:schemeClr val="tx1"/>
                </a:solidFill>
                <a:latin typeface="Meiryo UI" panose="020B0604030504040204" pitchFamily="50" charset="-128"/>
                <a:ea typeface="Meiryo UI" panose="020B0604030504040204" pitchFamily="50" charset="-128"/>
              </a:rPr>
              <a:t>感染症対策やイベント等連携企業・団体一覧</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　イベント等取組み事例編</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詳細版</a:t>
            </a:r>
            <a:r>
              <a:rPr kumimoji="1" lang="en-US" altLang="ja-JP" sz="1600" dirty="0">
                <a:solidFill>
                  <a:schemeClr val="tx1"/>
                </a:solidFill>
                <a:latin typeface="Meiryo UI" panose="020B0604030504040204" pitchFamily="50" charset="-128"/>
                <a:ea typeface="Meiryo UI" panose="020B0604030504040204" pitchFamily="50" charset="-128"/>
              </a:rPr>
              <a:t>】</a:t>
            </a:r>
          </a:p>
          <a:p>
            <a:r>
              <a:rPr lang="ja-JP" altLang="en-US" sz="1600" dirty="0">
                <a:solidFill>
                  <a:schemeClr val="tx1"/>
                </a:solidFill>
                <a:latin typeface="Meiryo UI" panose="020B0604030504040204" pitchFamily="50" charset="-128"/>
                <a:ea typeface="Meiryo UI" panose="020B0604030504040204" pitchFamily="50" charset="-128"/>
              </a:rPr>
              <a:t>　・　新型コロナウイルス感染症に関する相談窓口一覧</a:t>
            </a:r>
          </a:p>
        </p:txBody>
      </p:sp>
      <p:cxnSp>
        <p:nvCxnSpPr>
          <p:cNvPr id="7" name="直線コネクタ 6"/>
          <p:cNvCxnSpPr/>
          <p:nvPr/>
        </p:nvCxnSpPr>
        <p:spPr>
          <a:xfrm>
            <a:off x="343007" y="1008530"/>
            <a:ext cx="27094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43007" y="3092824"/>
            <a:ext cx="27094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43007" y="5217459"/>
            <a:ext cx="2709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402106" y="6505927"/>
            <a:ext cx="6075082" cy="261610"/>
          </a:xfrm>
          <a:prstGeom prst="rect">
            <a:avLst/>
          </a:prstGeom>
          <a:noFill/>
        </p:spPr>
        <p:txBody>
          <a:bodyPr wrap="square" rtlCol="0">
            <a:spAutoFit/>
          </a:bodyPr>
          <a:lstStyle/>
          <a:p>
            <a:pPr algn="r"/>
            <a:r>
              <a:rPr kumimoji="1" lang="ja-JP" altLang="en-US" sz="1050" dirty="0">
                <a:latin typeface="Meiryo UI" panose="020B0604030504040204" pitchFamily="50" charset="-128"/>
                <a:ea typeface="Meiryo UI" panose="020B0604030504040204" pitchFamily="50" charset="-128"/>
              </a:rPr>
              <a:t>商店街等組織の方へ：別冊資料のデータは特設ウェブサイト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会員限定ページ</a:t>
            </a:r>
            <a:r>
              <a:rPr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からダウンロードできます。</a:t>
            </a:r>
          </a:p>
        </p:txBody>
      </p:sp>
      <p:sp>
        <p:nvSpPr>
          <p:cNvPr id="6" name="スライド番号プレースホルダー 5">
            <a:extLst>
              <a:ext uri="{FF2B5EF4-FFF2-40B4-BE49-F238E27FC236}">
                <a16:creationId xmlns:a16="http://schemas.microsoft.com/office/drawing/2014/main" id="{2658B799-5AFC-4318-BF78-54E08A3D0782}"/>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2</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225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5460" y="3064649"/>
            <a:ext cx="8606116" cy="646331"/>
          </a:xfrm>
          <a:prstGeom prst="rect">
            <a:avLst/>
          </a:prstGeom>
          <a:noFill/>
        </p:spPr>
        <p:txBody>
          <a:bodyPr wrap="square" rtlCol="0">
            <a:spAutoFit/>
          </a:bodyPr>
          <a:lstStyle/>
          <a:p>
            <a:pPr algn="ctr"/>
            <a:r>
              <a:rPr kumimoji="1" lang="ja-JP" altLang="en-US" sz="3600" b="1" dirty="0">
                <a:latin typeface="Meiryo UI" panose="020B0604030504040204" pitchFamily="50" charset="-128"/>
                <a:ea typeface="Meiryo UI" panose="020B0604030504040204" pitchFamily="50" charset="-128"/>
              </a:rPr>
              <a:t>１．みんなで守るルール編</a:t>
            </a:r>
            <a:endParaRPr kumimoji="1" lang="en-US" altLang="ja-JP"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303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75772" y="2842840"/>
            <a:ext cx="9303657" cy="3759665"/>
          </a:xfrm>
          <a:prstGeom prst="roundRect">
            <a:avLst>
              <a:gd name="adj" fmla="val 715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75772" y="203200"/>
            <a:ext cx="476687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新しい生活様式の実践例（国）</a:t>
            </a:r>
          </a:p>
        </p:txBody>
      </p:sp>
      <p:cxnSp>
        <p:nvCxnSpPr>
          <p:cNvPr id="3" name="直線コネクタ 2"/>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75772" y="725714"/>
            <a:ext cx="9303657" cy="13643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1440000" rtlCol="0" anchor="ctr"/>
          <a:lstStyle/>
          <a:p>
            <a:pPr marL="285750" indent="-192088">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国が専門家会議からの提言を踏まえ、今後、日常生活の中で取り入れていただきたい実践例として公表しました。</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192088">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例を参考に、ご自身や、周りの方、そして地域を感染拡大から守るため、それぞれの日常生活において、ご自身の生活に合った「新しい生活様式」を実践してください。</a:t>
            </a:r>
          </a:p>
        </p:txBody>
      </p:sp>
      <p:sp>
        <p:nvSpPr>
          <p:cNvPr id="6" name="テキスト ボックス 5"/>
          <p:cNvSpPr txBox="1"/>
          <p:nvPr/>
        </p:nvSpPr>
        <p:spPr>
          <a:xfrm>
            <a:off x="275772" y="2243238"/>
            <a:ext cx="9439728"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spc="-150" dirty="0">
                <a:latin typeface="ＭＳ Ｐゴシック" panose="020B0600070205080204" pitchFamily="50" charset="-128"/>
                <a:ea typeface="ＭＳ Ｐゴシック" panose="020B0600070205080204" pitchFamily="50" charset="-128"/>
              </a:rPr>
              <a:t>実践例の主な内容を「啓発ポスター」をもとに図示しています。</a:t>
            </a:r>
            <a:r>
              <a:rPr kumimoji="1" lang="ja-JP" altLang="en-US" b="1" dirty="0">
                <a:latin typeface="ＭＳ Ｐゴシック" panose="020B0600070205080204" pitchFamily="50" charset="-128"/>
                <a:ea typeface="ＭＳ Ｐゴシック" panose="020B0600070205080204" pitchFamily="50" charset="-128"/>
              </a:rPr>
              <a:t>　⇒　</a:t>
            </a:r>
            <a:r>
              <a:rPr kumimoji="1" lang="ja-JP" altLang="en-US" b="1" u="sng" dirty="0">
                <a:latin typeface="ＭＳ Ｐゴシック" panose="020B0600070205080204" pitchFamily="50" charset="-128"/>
                <a:ea typeface="ＭＳ Ｐゴシック" panose="020B0600070205080204" pitchFamily="50" charset="-128"/>
              </a:rPr>
              <a:t>毎日見る所に掲出してください。</a:t>
            </a:r>
          </a:p>
        </p:txBody>
      </p:sp>
      <p:sp>
        <p:nvSpPr>
          <p:cNvPr id="7" name="テキスト ボックス 6"/>
          <p:cNvSpPr txBox="1"/>
          <p:nvPr/>
        </p:nvSpPr>
        <p:spPr>
          <a:xfrm>
            <a:off x="3657225" y="2687991"/>
            <a:ext cx="2540747" cy="338554"/>
          </a:xfrm>
          <a:prstGeom prst="rect">
            <a:avLst/>
          </a:prstGeom>
          <a:solidFill>
            <a:schemeClr val="bg1"/>
          </a:solid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感染防止の３つの基本</a:t>
            </a:r>
          </a:p>
        </p:txBody>
      </p:sp>
      <p:sp>
        <p:nvSpPr>
          <p:cNvPr id="19" name="テキスト ボックス 18"/>
          <p:cNvSpPr txBox="1"/>
          <p:nvPr/>
        </p:nvSpPr>
        <p:spPr>
          <a:xfrm>
            <a:off x="752401" y="5897877"/>
            <a:ext cx="2503927"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人との間隔は、できるだけ２ｍ　　　（最低１ｍ）空ける。</a:t>
            </a:r>
          </a:p>
        </p:txBody>
      </p:sp>
      <p:sp>
        <p:nvSpPr>
          <p:cNvPr id="20" name="テキスト ボックス 19"/>
          <p:cNvSpPr txBox="1"/>
          <p:nvPr/>
        </p:nvSpPr>
        <p:spPr>
          <a:xfrm>
            <a:off x="3732957" y="5897877"/>
            <a:ext cx="2503927" cy="646331"/>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外出時や屋内でも会話するとき等は、症状がなくてもマスクを着用する。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（夏場は、熱中症に十分注意）</a:t>
            </a:r>
          </a:p>
        </p:txBody>
      </p:sp>
      <p:sp>
        <p:nvSpPr>
          <p:cNvPr id="21" name="テキスト ボックス 20"/>
          <p:cNvSpPr txBox="1"/>
          <p:nvPr/>
        </p:nvSpPr>
        <p:spPr>
          <a:xfrm>
            <a:off x="6746789" y="5897877"/>
            <a:ext cx="2503927" cy="646331"/>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手洗いは</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秒程度かけて水と　　　　石けんで丁寧に洗う。</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（手指消毒液の使用も可）</a:t>
            </a:r>
          </a:p>
        </p:txBody>
      </p:sp>
      <p:sp>
        <p:nvSpPr>
          <p:cNvPr id="8" name="テキスト ボックス 7"/>
          <p:cNvSpPr txBox="1"/>
          <p:nvPr/>
        </p:nvSpPr>
        <p:spPr>
          <a:xfrm>
            <a:off x="939782" y="3131120"/>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①身体的距離の確保</a:t>
            </a:r>
          </a:p>
        </p:txBody>
      </p:sp>
      <p:sp>
        <p:nvSpPr>
          <p:cNvPr id="9" name="テキスト ボックス 8"/>
          <p:cNvSpPr txBox="1"/>
          <p:nvPr/>
        </p:nvSpPr>
        <p:spPr>
          <a:xfrm>
            <a:off x="3887400" y="3131120"/>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②マスクの着用</a:t>
            </a:r>
          </a:p>
        </p:txBody>
      </p:sp>
      <p:sp>
        <p:nvSpPr>
          <p:cNvPr id="10" name="テキスト ボックス 9"/>
          <p:cNvSpPr txBox="1"/>
          <p:nvPr/>
        </p:nvSpPr>
        <p:spPr>
          <a:xfrm>
            <a:off x="6866693" y="3131120"/>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③手洗い</a:t>
            </a:r>
          </a:p>
        </p:txBody>
      </p:sp>
      <p:sp>
        <p:nvSpPr>
          <p:cNvPr id="22" name="テキスト ボックス 21"/>
          <p:cNvSpPr txBox="1"/>
          <p:nvPr/>
        </p:nvSpPr>
        <p:spPr>
          <a:xfrm>
            <a:off x="3541486" y="6585428"/>
            <a:ext cx="6037943" cy="253916"/>
          </a:xfrm>
          <a:prstGeom prst="rect">
            <a:avLst/>
          </a:prstGeom>
          <a:noFill/>
        </p:spPr>
        <p:txBody>
          <a:bodyPr wrap="square" rtlCol="0">
            <a:spAutoFit/>
          </a:bodyPr>
          <a:lstStyle/>
          <a:p>
            <a:pPr algn="r"/>
            <a:r>
              <a:rPr lang="ja-JP" altLang="en-US" sz="1050" dirty="0">
                <a:latin typeface="Meiryo UI" panose="020B0604030504040204" pitchFamily="50" charset="-128"/>
                <a:ea typeface="Meiryo UI" panose="020B0604030504040204" pitchFamily="50" charset="-128"/>
              </a:rPr>
              <a:t>商店街等組織の方へ：「啓発ポスター」のデータは特設ウェブサイト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会員限定ページ</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からダウンロードできます。</a:t>
            </a:r>
          </a:p>
        </p:txBody>
      </p:sp>
      <p:pic>
        <p:nvPicPr>
          <p:cNvPr id="11" name="図 10">
            <a:extLst>
              <a:ext uri="{FF2B5EF4-FFF2-40B4-BE49-F238E27FC236}">
                <a16:creationId xmlns:a16="http://schemas.microsoft.com/office/drawing/2014/main" id="{2577DA9A-EFAB-40ED-9C0C-7E7670E75B29}"/>
              </a:ext>
            </a:extLst>
          </p:cNvPr>
          <p:cNvPicPr>
            <a:picLocks noChangeAspect="1"/>
          </p:cNvPicPr>
          <p:nvPr/>
        </p:nvPicPr>
        <p:blipFill>
          <a:blip r:embed="rId2"/>
          <a:stretch>
            <a:fillRect/>
          </a:stretch>
        </p:blipFill>
        <p:spPr>
          <a:xfrm>
            <a:off x="8434547" y="787297"/>
            <a:ext cx="1008000" cy="1008000"/>
          </a:xfrm>
          <a:prstGeom prst="rect">
            <a:avLst/>
          </a:prstGeom>
        </p:spPr>
      </p:pic>
      <p:pic>
        <p:nvPicPr>
          <p:cNvPr id="23" name="図 22">
            <a:extLst>
              <a:ext uri="{FF2B5EF4-FFF2-40B4-BE49-F238E27FC236}">
                <a16:creationId xmlns:a16="http://schemas.microsoft.com/office/drawing/2014/main" id="{E39ACBFC-2231-4181-B379-F291721AD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799" y="3492706"/>
            <a:ext cx="2477412" cy="2477412"/>
          </a:xfrm>
          <a:prstGeom prst="rect">
            <a:avLst/>
          </a:prstGeom>
        </p:spPr>
      </p:pic>
      <p:pic>
        <p:nvPicPr>
          <p:cNvPr id="24" name="図 23">
            <a:extLst>
              <a:ext uri="{FF2B5EF4-FFF2-40B4-BE49-F238E27FC236}">
                <a16:creationId xmlns:a16="http://schemas.microsoft.com/office/drawing/2014/main" id="{79773C43-04C2-45A7-9877-3600A1F6C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417" y="3492706"/>
            <a:ext cx="2477412" cy="2477412"/>
          </a:xfrm>
          <a:prstGeom prst="rect">
            <a:avLst/>
          </a:prstGeom>
        </p:spPr>
      </p:pic>
      <p:pic>
        <p:nvPicPr>
          <p:cNvPr id="25" name="図 24">
            <a:extLst>
              <a:ext uri="{FF2B5EF4-FFF2-40B4-BE49-F238E27FC236}">
                <a16:creationId xmlns:a16="http://schemas.microsoft.com/office/drawing/2014/main" id="{8FB2740E-3B79-44E9-8311-B55BD2BD3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7710" y="3492706"/>
            <a:ext cx="2477412" cy="2477412"/>
          </a:xfrm>
          <a:prstGeom prst="rect">
            <a:avLst/>
          </a:prstGeom>
        </p:spPr>
      </p:pic>
      <p:sp>
        <p:nvSpPr>
          <p:cNvPr id="5" name="スライド番号プレースホルダー 4">
            <a:extLst>
              <a:ext uri="{FF2B5EF4-FFF2-40B4-BE49-F238E27FC236}">
                <a16:creationId xmlns:a16="http://schemas.microsoft.com/office/drawing/2014/main" id="{A7A4B30A-91DA-4090-BFF7-DF161DA234B9}"/>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4</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8350279" y="1771933"/>
            <a:ext cx="1176535" cy="276999"/>
          </a:xfrm>
          <a:prstGeom prst="rect">
            <a:avLst/>
          </a:prstGeom>
          <a:noFill/>
          <a:ln>
            <a:no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実践例掲載</a:t>
            </a:r>
            <a:r>
              <a:rPr kumimoji="1" lang="en-US" altLang="ja-JP" sz="1200" dirty="0">
                <a:latin typeface="Meiryo UI" panose="020B0604030504040204" pitchFamily="50" charset="-128"/>
                <a:ea typeface="Meiryo UI" panose="020B0604030504040204" pitchFamily="50" charset="-128"/>
              </a:rPr>
              <a:t>HP</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076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75772" y="2856288"/>
            <a:ext cx="9303658" cy="3741957"/>
          </a:xfrm>
          <a:prstGeom prst="roundRect">
            <a:avLst>
              <a:gd name="adj" fmla="val 715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75772" y="203200"/>
            <a:ext cx="698564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商店街における感染症防止対策に向けた基本的な方針（国・全振連）</a:t>
            </a:r>
            <a:endParaRPr kumimoji="1" lang="en-US" altLang="ja-JP"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75772" y="725714"/>
            <a:ext cx="9303657" cy="13643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1440000" rtlCol="0" anchor="ctr"/>
          <a:lstStyle/>
          <a:p>
            <a:pPr marL="285750" indent="-192088">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国による方針により、各関係団体等は、業種や施設の種別毎にガイドラインを作成するなど、自主的な感染予防のための取組みを進めることとされました。</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192088">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これを受け、商店街において適切な感染症防止対策を講じる際のガイドラインとして「商店街における感染症防止対策に向けた基本的な方針」がとりまとめられました。</a:t>
            </a:r>
          </a:p>
        </p:txBody>
      </p:sp>
      <p:sp>
        <p:nvSpPr>
          <p:cNvPr id="6" name="テキスト ボックス 5"/>
          <p:cNvSpPr txBox="1"/>
          <p:nvPr/>
        </p:nvSpPr>
        <p:spPr>
          <a:xfrm>
            <a:off x="275772" y="2243238"/>
            <a:ext cx="9266235"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latin typeface="ＭＳ Ｐゴシック" panose="020B0600070205080204" pitchFamily="50" charset="-128"/>
                <a:ea typeface="ＭＳ Ｐゴシック" panose="020B0600070205080204" pitchFamily="50" charset="-128"/>
              </a:rPr>
              <a:t>方針の主な内容を「啓発サイン」をもとに図示しています。　⇒　</a:t>
            </a:r>
            <a:r>
              <a:rPr kumimoji="1" lang="ja-JP" altLang="en-US" b="1" u="sng" dirty="0">
                <a:latin typeface="ＭＳ Ｐゴシック" panose="020B0600070205080204" pitchFamily="50" charset="-128"/>
                <a:ea typeface="ＭＳ Ｐゴシック" panose="020B0600070205080204" pitchFamily="50" charset="-128"/>
              </a:rPr>
              <a:t>適所に掲出してください。</a:t>
            </a:r>
          </a:p>
        </p:txBody>
      </p:sp>
      <p:sp>
        <p:nvSpPr>
          <p:cNvPr id="8" name="テキスト ボックス 7"/>
          <p:cNvSpPr txBox="1"/>
          <p:nvPr/>
        </p:nvSpPr>
        <p:spPr>
          <a:xfrm>
            <a:off x="3307229" y="2709722"/>
            <a:ext cx="3240741" cy="338554"/>
          </a:xfrm>
          <a:prstGeom prst="rect">
            <a:avLst/>
          </a:prstGeom>
          <a:solidFill>
            <a:schemeClr val="bg1"/>
          </a:solid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商店街共用部における感染防止</a:t>
            </a:r>
          </a:p>
        </p:txBody>
      </p:sp>
      <p:sp>
        <p:nvSpPr>
          <p:cNvPr id="9" name="テキスト ボックス 8"/>
          <p:cNvSpPr txBox="1"/>
          <p:nvPr/>
        </p:nvSpPr>
        <p:spPr>
          <a:xfrm>
            <a:off x="398968" y="3190375"/>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①共用物品の消毒</a:t>
            </a:r>
          </a:p>
        </p:txBody>
      </p:sp>
      <p:sp>
        <p:nvSpPr>
          <p:cNvPr id="10" name="テキスト ボックス 9"/>
          <p:cNvSpPr txBox="1"/>
          <p:nvPr/>
        </p:nvSpPr>
        <p:spPr>
          <a:xfrm>
            <a:off x="2692450" y="3190375"/>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②トイレ使用のお願い</a:t>
            </a:r>
          </a:p>
        </p:txBody>
      </p:sp>
      <p:sp>
        <p:nvSpPr>
          <p:cNvPr id="11" name="テキスト ボックス 10"/>
          <p:cNvSpPr txBox="1"/>
          <p:nvPr/>
        </p:nvSpPr>
        <p:spPr>
          <a:xfrm>
            <a:off x="5106738" y="3190375"/>
            <a:ext cx="203410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③換気をしています</a:t>
            </a:r>
          </a:p>
        </p:txBody>
      </p:sp>
      <p:sp>
        <p:nvSpPr>
          <p:cNvPr id="12" name="テキスト ボックス 11"/>
          <p:cNvSpPr txBox="1"/>
          <p:nvPr/>
        </p:nvSpPr>
        <p:spPr>
          <a:xfrm>
            <a:off x="7242561" y="3190375"/>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④ゴミ廃棄後の手洗い</a:t>
            </a:r>
          </a:p>
        </p:txBody>
      </p:sp>
      <p:sp>
        <p:nvSpPr>
          <p:cNvPr id="13" name="テキスト ボックス 12"/>
          <p:cNvSpPr txBox="1"/>
          <p:nvPr/>
        </p:nvSpPr>
        <p:spPr>
          <a:xfrm>
            <a:off x="398968" y="5951914"/>
            <a:ext cx="2299447" cy="646331"/>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共用する物品（テーブル、いす等）や不特定多数が接触する場所については、定期的に消毒する。</a:t>
            </a:r>
          </a:p>
        </p:txBody>
      </p:sp>
      <p:sp>
        <p:nvSpPr>
          <p:cNvPr id="14" name="テキスト ボックス 13"/>
          <p:cNvSpPr txBox="1"/>
          <p:nvPr/>
        </p:nvSpPr>
        <p:spPr>
          <a:xfrm>
            <a:off x="3038005" y="5951914"/>
            <a:ext cx="1583770" cy="461665"/>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トイレについては、トイレの蓋を閉じて流す。</a:t>
            </a:r>
            <a:endParaRPr kumimoji="1" lang="ja-JP" altLang="en-US" sz="12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319201" y="5951914"/>
            <a:ext cx="1583771" cy="461665"/>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屋内施設については</a:t>
            </a:r>
            <a:r>
              <a:rPr lang="ja-JP" altLang="en-US" sz="1200" dirty="0">
                <a:latin typeface="Meiryo UI" panose="020B0604030504040204" pitchFamily="50" charset="-128"/>
                <a:ea typeface="Meiryo UI" panose="020B0604030504040204" pitchFamily="50" charset="-128"/>
              </a:rPr>
              <a:t>、こまめな換気に努める。</a:t>
            </a:r>
            <a:endParaRPr kumimoji="1" lang="ja-JP" altLang="en-US" sz="12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242561" y="5951914"/>
            <a:ext cx="2299447" cy="646331"/>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ゴミの廃棄については、マスクや手袋を着用するとともに、廃棄後は、石鹸と流水で手を洗う。</a:t>
            </a:r>
          </a:p>
        </p:txBody>
      </p:sp>
      <p:sp>
        <p:nvSpPr>
          <p:cNvPr id="21" name="テキスト ボックス 20"/>
          <p:cNvSpPr txBox="1"/>
          <p:nvPr/>
        </p:nvSpPr>
        <p:spPr>
          <a:xfrm>
            <a:off x="3821138" y="6585428"/>
            <a:ext cx="5758292" cy="253916"/>
          </a:xfrm>
          <a:prstGeom prst="rect">
            <a:avLst/>
          </a:prstGeom>
          <a:noFill/>
        </p:spPr>
        <p:txBody>
          <a:bodyPr wrap="square" rtlCol="0">
            <a:spAutoFit/>
          </a:bodyPr>
          <a:lstStyle/>
          <a:p>
            <a:pPr algn="r"/>
            <a:r>
              <a:rPr lang="ja-JP" altLang="en-US" sz="1050" dirty="0">
                <a:latin typeface="Meiryo UI" panose="020B0604030504040204" pitchFamily="50" charset="-128"/>
                <a:ea typeface="Meiryo UI" panose="020B0604030504040204" pitchFamily="50" charset="-128"/>
              </a:rPr>
              <a:t>商店街等組織の方へ：「啓発サイン」のデータは特設ウェブサイト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会員限定ページ</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からダウンロードできます。</a:t>
            </a:r>
          </a:p>
        </p:txBody>
      </p:sp>
      <p:pic>
        <p:nvPicPr>
          <p:cNvPr id="20" name="図 19">
            <a:extLst>
              <a:ext uri="{FF2B5EF4-FFF2-40B4-BE49-F238E27FC236}">
                <a16:creationId xmlns:a16="http://schemas.microsoft.com/office/drawing/2014/main" id="{52E1A3C0-7567-4589-A1D3-03D436094D9C}"/>
              </a:ext>
            </a:extLst>
          </p:cNvPr>
          <p:cNvPicPr>
            <a:picLocks noChangeAspect="1"/>
          </p:cNvPicPr>
          <p:nvPr/>
        </p:nvPicPr>
        <p:blipFill>
          <a:blip r:embed="rId2"/>
          <a:stretch>
            <a:fillRect/>
          </a:stretch>
        </p:blipFill>
        <p:spPr>
          <a:xfrm>
            <a:off x="8392284" y="798168"/>
            <a:ext cx="1008000" cy="1008000"/>
          </a:xfrm>
          <a:prstGeom prst="rect">
            <a:avLst/>
          </a:prstGeom>
        </p:spPr>
      </p:pic>
      <p:pic>
        <p:nvPicPr>
          <p:cNvPr id="25" name="図 24">
            <a:extLst>
              <a:ext uri="{FF2B5EF4-FFF2-40B4-BE49-F238E27FC236}">
                <a16:creationId xmlns:a16="http://schemas.microsoft.com/office/drawing/2014/main" id="{A6A5E0C1-1EEC-42DE-BEFB-F201ECA2E0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004" y="3636579"/>
            <a:ext cx="1583770" cy="2238462"/>
          </a:xfrm>
          <a:prstGeom prst="rect">
            <a:avLst/>
          </a:prstGeom>
          <a:ln w="3175">
            <a:solidFill>
              <a:schemeClr val="tx1"/>
            </a:solidFill>
          </a:ln>
        </p:spPr>
      </p:pic>
      <p:pic>
        <p:nvPicPr>
          <p:cNvPr id="27" name="図 26">
            <a:extLst>
              <a:ext uri="{FF2B5EF4-FFF2-40B4-BE49-F238E27FC236}">
                <a16:creationId xmlns:a16="http://schemas.microsoft.com/office/drawing/2014/main" id="{9EC8BFA2-6168-4FA9-8D40-515F3EE476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9202" y="3636579"/>
            <a:ext cx="1583770" cy="2238462"/>
          </a:xfrm>
          <a:prstGeom prst="rect">
            <a:avLst/>
          </a:prstGeom>
          <a:ln w="3175">
            <a:solidFill>
              <a:schemeClr val="tx1"/>
            </a:solidFill>
          </a:ln>
        </p:spPr>
      </p:pic>
      <p:pic>
        <p:nvPicPr>
          <p:cNvPr id="29" name="図 28">
            <a:extLst>
              <a:ext uri="{FF2B5EF4-FFF2-40B4-BE49-F238E27FC236}">
                <a16:creationId xmlns:a16="http://schemas.microsoft.com/office/drawing/2014/main" id="{D333847B-D0AF-4AEE-813A-F0B7F47819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0399" y="3649649"/>
            <a:ext cx="1583770" cy="2238462"/>
          </a:xfrm>
          <a:prstGeom prst="rect">
            <a:avLst/>
          </a:prstGeom>
          <a:ln w="3175">
            <a:solidFill>
              <a:schemeClr val="tx1"/>
            </a:solidFill>
          </a:ln>
        </p:spPr>
      </p:pic>
      <p:sp>
        <p:nvSpPr>
          <p:cNvPr id="30" name="スライド番号プレースホルダー 29">
            <a:extLst>
              <a:ext uri="{FF2B5EF4-FFF2-40B4-BE49-F238E27FC236}">
                <a16:creationId xmlns:a16="http://schemas.microsoft.com/office/drawing/2014/main" id="{02653495-BB21-4429-B032-AB18D8254912}"/>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5</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803DE52D-6E00-404A-9E8F-AB9F18E4DC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807" y="3636579"/>
            <a:ext cx="1583769" cy="2238462"/>
          </a:xfrm>
          <a:prstGeom prst="rect">
            <a:avLst/>
          </a:prstGeom>
          <a:ln w="3175">
            <a:solidFill>
              <a:schemeClr val="tx1"/>
            </a:solidFill>
          </a:ln>
        </p:spPr>
      </p:pic>
      <p:sp>
        <p:nvSpPr>
          <p:cNvPr id="23" name="テキスト ボックス 22"/>
          <p:cNvSpPr txBox="1"/>
          <p:nvPr/>
        </p:nvSpPr>
        <p:spPr>
          <a:xfrm>
            <a:off x="8365319" y="1771933"/>
            <a:ext cx="1061930" cy="276999"/>
          </a:xfrm>
          <a:prstGeom prst="rect">
            <a:avLst/>
          </a:prstGeom>
          <a:noFill/>
          <a:ln>
            <a:no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方針掲載</a:t>
            </a:r>
            <a:r>
              <a:rPr kumimoji="1" lang="en-US" altLang="ja-JP" sz="1200" dirty="0">
                <a:latin typeface="Meiryo UI" panose="020B0604030504040204" pitchFamily="50" charset="-128"/>
                <a:ea typeface="Meiryo UI" panose="020B0604030504040204" pitchFamily="50" charset="-128"/>
              </a:rPr>
              <a:t>HP</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27212" y="6591838"/>
            <a:ext cx="3370730"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○の数字は、全振連の指針の項目番号に準じています。</a:t>
            </a:r>
          </a:p>
        </p:txBody>
      </p:sp>
    </p:spTree>
    <p:extLst>
      <p:ext uri="{BB962C8B-B14F-4D97-AF65-F5344CB8AC3E}">
        <p14:creationId xmlns:p14="http://schemas.microsoft.com/office/powerpoint/2010/main" val="128661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60860" y="391627"/>
            <a:ext cx="9303657" cy="6195462"/>
          </a:xfrm>
          <a:prstGeom prst="roundRect">
            <a:avLst>
              <a:gd name="adj" fmla="val 310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BF5280D3-7422-47FC-8EC5-7F847A89DA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4901" y="4006792"/>
            <a:ext cx="1644255" cy="2323952"/>
          </a:xfrm>
          <a:prstGeom prst="rect">
            <a:avLst/>
          </a:prstGeom>
          <a:ln w="3175">
            <a:solidFill>
              <a:schemeClr val="tx1"/>
            </a:solidFill>
          </a:ln>
        </p:spPr>
      </p:pic>
      <p:sp>
        <p:nvSpPr>
          <p:cNvPr id="3" name="テキスト ボックス 2"/>
          <p:cNvSpPr txBox="1"/>
          <p:nvPr/>
        </p:nvSpPr>
        <p:spPr>
          <a:xfrm>
            <a:off x="3332630" y="232361"/>
            <a:ext cx="3240741" cy="338554"/>
          </a:xfrm>
          <a:prstGeom prst="rect">
            <a:avLst/>
          </a:prstGeom>
          <a:solidFill>
            <a:schemeClr val="bg1"/>
          </a:solid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イベント実施時の感染防止対策</a:t>
            </a:r>
          </a:p>
        </p:txBody>
      </p:sp>
      <p:sp>
        <p:nvSpPr>
          <p:cNvPr id="28" name="テキスト ボックス 27"/>
          <p:cNvSpPr txBox="1"/>
          <p:nvPr/>
        </p:nvSpPr>
        <p:spPr>
          <a:xfrm>
            <a:off x="398968" y="576293"/>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①アルコール消毒</a:t>
            </a:r>
          </a:p>
        </p:txBody>
      </p:sp>
      <p:sp>
        <p:nvSpPr>
          <p:cNvPr id="29" name="テキスト ボックス 28"/>
          <p:cNvSpPr txBox="1"/>
          <p:nvPr/>
        </p:nvSpPr>
        <p:spPr>
          <a:xfrm>
            <a:off x="2692450" y="576293"/>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②消毒や換気</a:t>
            </a:r>
          </a:p>
        </p:txBody>
      </p:sp>
      <p:sp>
        <p:nvSpPr>
          <p:cNvPr id="30" name="テキスト ボックス 29"/>
          <p:cNvSpPr txBox="1"/>
          <p:nvPr/>
        </p:nvSpPr>
        <p:spPr>
          <a:xfrm>
            <a:off x="5012689" y="576293"/>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④電子的な受付</a:t>
            </a:r>
          </a:p>
        </p:txBody>
      </p:sp>
      <p:sp>
        <p:nvSpPr>
          <p:cNvPr id="31" name="テキスト ボックス 30"/>
          <p:cNvSpPr txBox="1"/>
          <p:nvPr/>
        </p:nvSpPr>
        <p:spPr>
          <a:xfrm>
            <a:off x="7299173" y="576293"/>
            <a:ext cx="2012044"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⑥パンフは据え置き</a:t>
            </a:r>
          </a:p>
        </p:txBody>
      </p:sp>
      <p:sp>
        <p:nvSpPr>
          <p:cNvPr id="33" name="テキスト ボックス 32"/>
          <p:cNvSpPr txBox="1"/>
          <p:nvPr/>
        </p:nvSpPr>
        <p:spPr>
          <a:xfrm>
            <a:off x="2692450" y="3310938"/>
            <a:ext cx="2299447"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清掃、消毒、換気を徹底的に実施</a:t>
            </a:r>
          </a:p>
        </p:txBody>
      </p:sp>
      <p:sp>
        <p:nvSpPr>
          <p:cNvPr id="40" name="テキスト ボックス 39"/>
          <p:cNvSpPr txBox="1"/>
          <p:nvPr/>
        </p:nvSpPr>
        <p:spPr>
          <a:xfrm>
            <a:off x="398968" y="3629034"/>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⑨時間を分散</a:t>
            </a:r>
          </a:p>
        </p:txBody>
      </p:sp>
      <p:sp>
        <p:nvSpPr>
          <p:cNvPr id="41" name="テキスト ボックス 40"/>
          <p:cNvSpPr txBox="1"/>
          <p:nvPr/>
        </p:nvSpPr>
        <p:spPr>
          <a:xfrm>
            <a:off x="2692450" y="3629034"/>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⑩アクリル板で遮蔽</a:t>
            </a:r>
          </a:p>
        </p:txBody>
      </p:sp>
      <p:sp>
        <p:nvSpPr>
          <p:cNvPr id="42" name="テキスト ボックス 41"/>
          <p:cNvSpPr txBox="1"/>
          <p:nvPr/>
        </p:nvSpPr>
        <p:spPr>
          <a:xfrm>
            <a:off x="4992087" y="3629034"/>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⑮感染拡大の対応</a:t>
            </a:r>
          </a:p>
        </p:txBody>
      </p:sp>
      <p:sp>
        <p:nvSpPr>
          <p:cNvPr id="43" name="テキスト ボックス 42"/>
          <p:cNvSpPr txBox="1"/>
          <p:nvPr/>
        </p:nvSpPr>
        <p:spPr>
          <a:xfrm>
            <a:off x="7299172" y="3629034"/>
            <a:ext cx="2299447"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⑰検温を励行</a:t>
            </a:r>
          </a:p>
        </p:txBody>
      </p:sp>
      <p:sp>
        <p:nvSpPr>
          <p:cNvPr id="49" name="テキスト ボックス 48"/>
          <p:cNvSpPr txBox="1"/>
          <p:nvPr/>
        </p:nvSpPr>
        <p:spPr>
          <a:xfrm>
            <a:off x="525434" y="3303778"/>
            <a:ext cx="2046515" cy="284160"/>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手指消毒剤を設置</a:t>
            </a:r>
          </a:p>
        </p:txBody>
      </p:sp>
      <p:sp>
        <p:nvSpPr>
          <p:cNvPr id="50" name="テキスト ボックス 49"/>
          <p:cNvSpPr txBox="1"/>
          <p:nvPr/>
        </p:nvSpPr>
        <p:spPr>
          <a:xfrm>
            <a:off x="4992087" y="3310938"/>
            <a:ext cx="2299447"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電子的な受付の普及を図る</a:t>
            </a:r>
          </a:p>
        </p:txBody>
      </p:sp>
      <p:sp>
        <p:nvSpPr>
          <p:cNvPr id="51" name="テキスト ボックス 50"/>
          <p:cNvSpPr txBox="1"/>
          <p:nvPr/>
        </p:nvSpPr>
        <p:spPr>
          <a:xfrm>
            <a:off x="7233275" y="3310938"/>
            <a:ext cx="2431241"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多くの者が触れるものは取り扱わない</a:t>
            </a:r>
          </a:p>
        </p:txBody>
      </p:sp>
      <p:sp>
        <p:nvSpPr>
          <p:cNvPr id="32" name="テキスト ボックス 31"/>
          <p:cNvSpPr txBox="1"/>
          <p:nvPr/>
        </p:nvSpPr>
        <p:spPr>
          <a:xfrm>
            <a:off x="2692450" y="6356022"/>
            <a:ext cx="2299447"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対面する場所は遮蔽</a:t>
            </a:r>
          </a:p>
        </p:txBody>
      </p:sp>
      <p:sp>
        <p:nvSpPr>
          <p:cNvPr id="34" name="テキスト ボックス 33"/>
          <p:cNvSpPr txBox="1"/>
          <p:nvPr/>
        </p:nvSpPr>
        <p:spPr>
          <a:xfrm>
            <a:off x="525434" y="6348862"/>
            <a:ext cx="2046515" cy="284160"/>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イベント等の時間を分散</a:t>
            </a:r>
          </a:p>
        </p:txBody>
      </p:sp>
      <p:sp>
        <p:nvSpPr>
          <p:cNvPr id="35" name="テキスト ボックス 34"/>
          <p:cNvSpPr txBox="1"/>
          <p:nvPr/>
        </p:nvSpPr>
        <p:spPr>
          <a:xfrm>
            <a:off x="4992087" y="6356022"/>
            <a:ext cx="2358492"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対応方針をあらかじめ検討</a:t>
            </a:r>
          </a:p>
        </p:txBody>
      </p:sp>
      <p:sp>
        <p:nvSpPr>
          <p:cNvPr id="44" name="テキスト ボックス 43"/>
          <p:cNvSpPr txBox="1"/>
          <p:nvPr/>
        </p:nvSpPr>
        <p:spPr>
          <a:xfrm>
            <a:off x="7233275" y="6358235"/>
            <a:ext cx="2431241"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発熱の場合には自宅待機</a:t>
            </a:r>
          </a:p>
        </p:txBody>
      </p:sp>
      <p:sp>
        <p:nvSpPr>
          <p:cNvPr id="55" name="テキスト ボックス 54"/>
          <p:cNvSpPr txBox="1"/>
          <p:nvPr/>
        </p:nvSpPr>
        <p:spPr>
          <a:xfrm>
            <a:off x="3497944" y="6585428"/>
            <a:ext cx="6081486" cy="261610"/>
          </a:xfrm>
          <a:prstGeom prst="rect">
            <a:avLst/>
          </a:prstGeom>
          <a:noFill/>
        </p:spPr>
        <p:txBody>
          <a:bodyPr wrap="square" rtlCol="0">
            <a:spAutoFit/>
          </a:bodyPr>
          <a:lstStyle/>
          <a:p>
            <a:pPr algn="r"/>
            <a:r>
              <a:rPr lang="ja-JP" altLang="en-US" sz="1050" dirty="0">
                <a:latin typeface="Meiryo UI" panose="020B0604030504040204" pitchFamily="50" charset="-128"/>
                <a:ea typeface="Meiryo UI" panose="020B0604030504040204" pitchFamily="50" charset="-128"/>
              </a:rPr>
              <a:t>商店街等組織の方へ：「啓発サイン」のデータは特設ウェブサイト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会員限定ページ</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からダウンロードできます。</a:t>
            </a:r>
          </a:p>
        </p:txBody>
      </p:sp>
      <p:pic>
        <p:nvPicPr>
          <p:cNvPr id="5" name="図 4">
            <a:extLst>
              <a:ext uri="{FF2B5EF4-FFF2-40B4-BE49-F238E27FC236}">
                <a16:creationId xmlns:a16="http://schemas.microsoft.com/office/drawing/2014/main" id="{CAC34DA2-5EC3-4269-953B-D90BFA517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878" y="961708"/>
            <a:ext cx="1644255" cy="2323952"/>
          </a:xfrm>
          <a:prstGeom prst="rect">
            <a:avLst/>
          </a:prstGeom>
          <a:ln w="3175">
            <a:solidFill>
              <a:schemeClr val="tx1"/>
            </a:solidFill>
          </a:ln>
        </p:spPr>
      </p:pic>
      <p:pic>
        <p:nvPicPr>
          <p:cNvPr id="11" name="図 10">
            <a:extLst>
              <a:ext uri="{FF2B5EF4-FFF2-40B4-BE49-F238E27FC236}">
                <a16:creationId xmlns:a16="http://schemas.microsoft.com/office/drawing/2014/main" id="{78B5A0A6-627D-4D11-AE60-78B9A34843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2867" y="961708"/>
            <a:ext cx="1644255" cy="2323952"/>
          </a:xfrm>
          <a:prstGeom prst="rect">
            <a:avLst/>
          </a:prstGeom>
          <a:ln w="3175">
            <a:solidFill>
              <a:schemeClr val="tx1"/>
            </a:solidFill>
          </a:ln>
        </p:spPr>
      </p:pic>
      <p:pic>
        <p:nvPicPr>
          <p:cNvPr id="15" name="図 14">
            <a:extLst>
              <a:ext uri="{FF2B5EF4-FFF2-40B4-BE49-F238E27FC236}">
                <a16:creationId xmlns:a16="http://schemas.microsoft.com/office/drawing/2014/main" id="{DB26BC3A-3D71-4A0C-958C-8BADFD04A8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864" y="4006792"/>
            <a:ext cx="1644255" cy="2323952"/>
          </a:xfrm>
          <a:prstGeom prst="rect">
            <a:avLst/>
          </a:prstGeom>
          <a:ln w="3175">
            <a:solidFill>
              <a:schemeClr val="tx1"/>
            </a:solidFill>
          </a:ln>
        </p:spPr>
      </p:pic>
      <p:sp>
        <p:nvSpPr>
          <p:cNvPr id="18" name="スライド番号プレースホルダー 17">
            <a:extLst>
              <a:ext uri="{FF2B5EF4-FFF2-40B4-BE49-F238E27FC236}">
                <a16:creationId xmlns:a16="http://schemas.microsoft.com/office/drawing/2014/main" id="{6D57D013-FF31-4E4A-9001-F12DE7819210}"/>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6</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D4FC4820-24D9-447B-90F5-A5DBA1FFDA71}"/>
              </a:ext>
            </a:extLst>
          </p:cNvPr>
          <p:cNvPicPr>
            <a:picLocks noChangeAspect="1"/>
          </p:cNvPicPr>
          <p:nvPr/>
        </p:nvPicPr>
        <p:blipFill>
          <a:blip r:embed="rId6"/>
          <a:stretch>
            <a:fillRect/>
          </a:stretch>
        </p:blipFill>
        <p:spPr>
          <a:xfrm>
            <a:off x="5309794" y="945589"/>
            <a:ext cx="1664031" cy="2351902"/>
          </a:xfrm>
          <a:prstGeom prst="rect">
            <a:avLst/>
          </a:prstGeom>
          <a:ln w="3175">
            <a:solidFill>
              <a:schemeClr val="tx1"/>
            </a:solidFill>
          </a:ln>
        </p:spPr>
      </p:pic>
      <p:pic>
        <p:nvPicPr>
          <p:cNvPr id="52" name="図 51">
            <a:extLst>
              <a:ext uri="{FF2B5EF4-FFF2-40B4-BE49-F238E27FC236}">
                <a16:creationId xmlns:a16="http://schemas.microsoft.com/office/drawing/2014/main" id="{21DF7DD1-478D-4C48-9727-FE06E9285A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6312" y="945891"/>
            <a:ext cx="1644255" cy="2323950"/>
          </a:xfrm>
          <a:prstGeom prst="rect">
            <a:avLst/>
          </a:prstGeom>
          <a:ln w="3175">
            <a:solidFill>
              <a:schemeClr val="tx1"/>
            </a:solidFill>
          </a:ln>
        </p:spPr>
      </p:pic>
      <p:pic>
        <p:nvPicPr>
          <p:cNvPr id="4" name="図 3">
            <a:extLst>
              <a:ext uri="{FF2B5EF4-FFF2-40B4-BE49-F238E27FC236}">
                <a16:creationId xmlns:a16="http://schemas.microsoft.com/office/drawing/2014/main" id="{B084CE85-DD35-4FFC-A4FF-95268D547644}"/>
              </a:ext>
            </a:extLst>
          </p:cNvPr>
          <p:cNvPicPr>
            <a:picLocks noChangeAspect="1"/>
          </p:cNvPicPr>
          <p:nvPr/>
        </p:nvPicPr>
        <p:blipFill>
          <a:blip r:embed="rId8"/>
          <a:stretch>
            <a:fillRect/>
          </a:stretch>
        </p:blipFill>
        <p:spPr>
          <a:xfrm>
            <a:off x="3016312" y="3998366"/>
            <a:ext cx="1649487" cy="2331346"/>
          </a:xfrm>
          <a:prstGeom prst="rect">
            <a:avLst/>
          </a:prstGeom>
        </p:spPr>
      </p:pic>
      <p:pic>
        <p:nvPicPr>
          <p:cNvPr id="6" name="図 5">
            <a:extLst>
              <a:ext uri="{FF2B5EF4-FFF2-40B4-BE49-F238E27FC236}">
                <a16:creationId xmlns:a16="http://schemas.microsoft.com/office/drawing/2014/main" id="{C8D8B00E-E123-46FF-8021-55E9AD8547A1}"/>
              </a:ext>
            </a:extLst>
          </p:cNvPr>
          <p:cNvPicPr>
            <a:picLocks noChangeAspect="1"/>
          </p:cNvPicPr>
          <p:nvPr/>
        </p:nvPicPr>
        <p:blipFill>
          <a:blip r:embed="rId9"/>
          <a:stretch>
            <a:fillRect/>
          </a:stretch>
        </p:blipFill>
        <p:spPr>
          <a:xfrm>
            <a:off x="702930" y="3998366"/>
            <a:ext cx="1649487" cy="2331346"/>
          </a:xfrm>
          <a:prstGeom prst="rect">
            <a:avLst/>
          </a:prstGeom>
        </p:spPr>
      </p:pic>
      <p:sp>
        <p:nvSpPr>
          <p:cNvPr id="36" name="テキスト ボックス 35"/>
          <p:cNvSpPr txBox="1"/>
          <p:nvPr/>
        </p:nvSpPr>
        <p:spPr>
          <a:xfrm>
            <a:off x="327212" y="6591838"/>
            <a:ext cx="3370730" cy="25391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○の数字は、全振連の指針の項目番号に準じています。</a:t>
            </a:r>
          </a:p>
        </p:txBody>
      </p:sp>
    </p:spTree>
    <p:extLst>
      <p:ext uri="{BB962C8B-B14F-4D97-AF65-F5344CB8AC3E}">
        <p14:creationId xmlns:p14="http://schemas.microsoft.com/office/powerpoint/2010/main" val="144863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771" y="203200"/>
            <a:ext cx="809769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大阪府における感染症対策の主な取組み　大阪モデル</a:t>
            </a:r>
          </a:p>
        </p:txBody>
      </p:sp>
      <p:cxnSp>
        <p:nvCxnSpPr>
          <p:cNvPr id="5" name="直線コネクタ 4"/>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75772" y="725714"/>
            <a:ext cx="9303657" cy="136434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1440000" rtlCol="0" anchor="ctr"/>
          <a:lstStyle/>
          <a:p>
            <a:pPr marL="285750" indent="-192088">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大阪府独自に指標を設定、信号の点灯・消灯状況で日々「見える化」し、大阪府</a:t>
            </a:r>
            <a:r>
              <a:rPr kumimoji="1" lang="en-US" altLang="ja-JP" dirty="0">
                <a:solidFill>
                  <a:schemeClr val="tx1"/>
                </a:solidFill>
                <a:latin typeface="Meiryo UI" panose="020B0604030504040204" pitchFamily="50" charset="-128"/>
                <a:ea typeface="Meiryo UI" panose="020B0604030504040204" pitchFamily="50" charset="-128"/>
              </a:rPr>
              <a:t>HP</a:t>
            </a:r>
            <a:r>
              <a:rPr kumimoji="1" lang="ja-JP" altLang="en-US" dirty="0">
                <a:solidFill>
                  <a:schemeClr val="tx1"/>
                </a:solidFill>
                <a:latin typeface="Meiryo UI" panose="020B0604030504040204" pitchFamily="50" charset="-128"/>
                <a:ea typeface="Meiryo UI" panose="020B0604030504040204" pitchFamily="50" charset="-128"/>
              </a:rPr>
              <a:t>等に掲載しています。</a:t>
            </a:r>
            <a:r>
              <a:rPr kumimoji="1" lang="ja-JP" altLang="en-US" sz="1200" dirty="0">
                <a:solidFill>
                  <a:schemeClr val="tx1"/>
                </a:solidFill>
                <a:latin typeface="Meiryo UI" panose="020B0604030504040204" pitchFamily="50" charset="-128"/>
                <a:ea typeface="Meiryo UI" panose="020B0604030504040204" pitchFamily="50" charset="-128"/>
              </a:rPr>
              <a:t>（警戒解除後、一定期間を経過した場合は緑色を消灯）</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5750" indent="-192088">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黄信号は「警戒」を、赤信号は想定病床を上回る感染拡大の恐れが生じていることを周知する「非常事態」を意味します。</a:t>
            </a:r>
          </a:p>
        </p:txBody>
      </p:sp>
      <p:sp>
        <p:nvSpPr>
          <p:cNvPr id="9" name="テキスト ボックス 8"/>
          <p:cNvSpPr txBox="1"/>
          <p:nvPr/>
        </p:nvSpPr>
        <p:spPr>
          <a:xfrm>
            <a:off x="571607" y="2642709"/>
            <a:ext cx="2938075" cy="369332"/>
          </a:xfrm>
          <a:prstGeom prst="rect">
            <a:avLst/>
          </a:prstGeom>
          <a:solidFill>
            <a:schemeClr val="bg1"/>
          </a:solid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信号の状況</a:t>
            </a:r>
          </a:p>
        </p:txBody>
      </p:sp>
      <p:pic>
        <p:nvPicPr>
          <p:cNvPr id="10" name="図 9">
            <a:extLst>
              <a:ext uri="{FF2B5EF4-FFF2-40B4-BE49-F238E27FC236}">
                <a16:creationId xmlns:a16="http://schemas.microsoft.com/office/drawing/2014/main" id="{6D52673B-3732-44A4-B946-0518231880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28" y="2978224"/>
            <a:ext cx="2032427" cy="3483127"/>
          </a:xfrm>
          <a:prstGeom prst="rect">
            <a:avLst/>
          </a:prstGeom>
        </p:spPr>
      </p:pic>
      <p:sp>
        <p:nvSpPr>
          <p:cNvPr id="11" name="テキスト ボックス 10"/>
          <p:cNvSpPr txBox="1"/>
          <p:nvPr/>
        </p:nvSpPr>
        <p:spPr>
          <a:xfrm>
            <a:off x="4093349" y="2642709"/>
            <a:ext cx="4666130" cy="369332"/>
          </a:xfrm>
          <a:prstGeom prst="rect">
            <a:avLst/>
          </a:prstGeom>
          <a:solidFill>
            <a:schemeClr val="bg1"/>
          </a:solid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大阪モデルによる感染症拡大防止（方針）</a:t>
            </a:r>
          </a:p>
        </p:txBody>
      </p:sp>
      <p:sp>
        <p:nvSpPr>
          <p:cNvPr id="14" name="テキスト ボックス 13"/>
          <p:cNvSpPr txBox="1"/>
          <p:nvPr/>
        </p:nvSpPr>
        <p:spPr>
          <a:xfrm>
            <a:off x="275773" y="2243238"/>
            <a:ext cx="8703128"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a:latin typeface="ＭＳ Ｐゴシック" panose="020B0600070205080204" pitchFamily="50" charset="-128"/>
                <a:ea typeface="ＭＳ Ｐゴシック" panose="020B0600070205080204" pitchFamily="50" charset="-128"/>
              </a:rPr>
              <a:t>信号の状況をもとに、自粛要請等を実施する場合がありますので、留意してください。</a:t>
            </a:r>
            <a:endParaRPr kumimoji="1" lang="ja-JP" altLang="en-US" b="1" u="sng" dirty="0">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8073617" y="1762974"/>
            <a:ext cx="1607697" cy="276999"/>
          </a:xfrm>
          <a:prstGeom prst="rect">
            <a:avLst/>
          </a:prstGeom>
          <a:noFill/>
          <a:ln>
            <a:no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rPr>
              <a:t>モデルウェブサイト</a:t>
            </a:r>
            <a:endParaRPr kumimoji="1" lang="ja-JP" altLang="en-US" sz="12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062195" y="6461351"/>
            <a:ext cx="1956895" cy="276999"/>
          </a:xfrm>
          <a:prstGeom prst="rect">
            <a:avLst/>
          </a:prstGeom>
          <a:noFill/>
          <a:ln>
            <a:noFill/>
          </a:ln>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イメージ</a:t>
            </a:r>
          </a:p>
        </p:txBody>
      </p:sp>
      <p:pic>
        <p:nvPicPr>
          <p:cNvPr id="8" name="図 7"/>
          <p:cNvPicPr>
            <a:picLocks noChangeAspect="1"/>
          </p:cNvPicPr>
          <p:nvPr/>
        </p:nvPicPr>
        <p:blipFill rotWithShape="1">
          <a:blip r:embed="rId3"/>
          <a:srcRect l="18547" t="13845" r="19650" b="420"/>
          <a:stretch/>
        </p:blipFill>
        <p:spPr>
          <a:xfrm>
            <a:off x="3965601" y="3010648"/>
            <a:ext cx="4921625" cy="3688602"/>
          </a:xfrm>
          <a:prstGeom prst="rect">
            <a:avLst/>
          </a:prstGeom>
        </p:spPr>
      </p:pic>
      <p:sp>
        <p:nvSpPr>
          <p:cNvPr id="17" name="テキスト ボックス 16"/>
          <p:cNvSpPr txBox="1"/>
          <p:nvPr/>
        </p:nvSpPr>
        <p:spPr>
          <a:xfrm>
            <a:off x="3310977" y="6461351"/>
            <a:ext cx="1956895" cy="276999"/>
          </a:xfrm>
          <a:prstGeom prst="rect">
            <a:avLst/>
          </a:prstGeom>
          <a:noFill/>
          <a:ln>
            <a:noFill/>
          </a:ln>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日対策本部会議資料</a:t>
            </a: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466" y="754974"/>
            <a:ext cx="1008000" cy="1008000"/>
          </a:xfrm>
          <a:prstGeom prst="rect">
            <a:avLst/>
          </a:prstGeom>
        </p:spPr>
      </p:pic>
      <p:sp>
        <p:nvSpPr>
          <p:cNvPr id="20" name="スライド番号プレースホルダー 17">
            <a:extLst>
              <a:ext uri="{FF2B5EF4-FFF2-40B4-BE49-F238E27FC236}">
                <a16:creationId xmlns:a16="http://schemas.microsoft.com/office/drawing/2014/main" id="{6D57D013-FF31-4E4A-9001-F12DE7819210}"/>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7</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584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5771" y="203200"/>
            <a:ext cx="930365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大阪府における感染症対策の主な取組み　大阪コロナ追跡システム・感染防止宣言ステッカー</a:t>
            </a:r>
          </a:p>
        </p:txBody>
      </p:sp>
      <p:cxnSp>
        <p:nvCxnSpPr>
          <p:cNvPr id="3" name="直線コネクタ 2"/>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75772" y="725715"/>
            <a:ext cx="9303657" cy="98693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1080000" rtlCol="0" anchor="ctr"/>
          <a:lstStyle/>
          <a:p>
            <a:pPr marL="285750" indent="-196850">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「大阪コロナ追跡システム」</a:t>
            </a:r>
            <a:r>
              <a:rPr lang="ja-JP" altLang="en-US" dirty="0">
                <a:solidFill>
                  <a:schemeClr val="tx1"/>
                </a:solidFill>
                <a:latin typeface="Meiryo UI" panose="020B0604030504040204" pitchFamily="50" charset="-128"/>
                <a:ea typeface="Meiryo UI" panose="020B0604030504040204" pitchFamily="50" charset="-128"/>
              </a:rPr>
              <a:t>は、</a:t>
            </a:r>
            <a:r>
              <a:rPr lang="en-US" altLang="ja-JP" dirty="0">
                <a:solidFill>
                  <a:schemeClr val="tx1"/>
                </a:solidFill>
                <a:latin typeface="Meiryo UI" panose="020B0604030504040204" pitchFamily="50" charset="-128"/>
                <a:ea typeface="Meiryo UI" panose="020B0604030504040204" pitchFamily="50" charset="-128"/>
              </a:rPr>
              <a:t>QR</a:t>
            </a:r>
            <a:r>
              <a:rPr lang="ja-JP" altLang="en-US" dirty="0">
                <a:solidFill>
                  <a:schemeClr val="tx1"/>
                </a:solidFill>
                <a:latin typeface="Meiryo UI" panose="020B0604030504040204" pitchFamily="50" charset="-128"/>
                <a:ea typeface="Meiryo UI" panose="020B0604030504040204" pitchFamily="50" charset="-128"/>
              </a:rPr>
              <a:t>コードを活用して利用者がメールアドレスを大阪府に登録し、同じ日に登録された方が、後日、新型コロナウイルスへの感染が判明した場合、大阪府から利用者にメールで注意喚起のお知らせをするもので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75771" y="1755882"/>
            <a:ext cx="9358206"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spc="-150" dirty="0">
                <a:latin typeface="ＭＳ Ｐゴシック" panose="020B0600070205080204" pitchFamily="50" charset="-128"/>
                <a:ea typeface="ＭＳ Ｐゴシック" panose="020B0600070205080204" pitchFamily="50" charset="-128"/>
              </a:rPr>
              <a:t>不特定多数の方が参加するイベントの際、システム登録し「三角</a:t>
            </a:r>
            <a:r>
              <a:rPr kumimoji="1" lang="en-US" altLang="ja-JP" b="1" spc="-150" dirty="0">
                <a:latin typeface="ＭＳ Ｐゴシック" panose="020B0600070205080204" pitchFamily="50" charset="-128"/>
                <a:ea typeface="ＭＳ Ｐゴシック" panose="020B0600070205080204" pitchFamily="50" charset="-128"/>
              </a:rPr>
              <a:t>POP</a:t>
            </a:r>
            <a:r>
              <a:rPr kumimoji="1" lang="ja-JP" altLang="en-US" b="1" spc="-150" dirty="0">
                <a:latin typeface="ＭＳ Ｐゴシック" panose="020B0600070205080204" pitchFamily="50" charset="-128"/>
                <a:ea typeface="ＭＳ Ｐゴシック" panose="020B0600070205080204" pitchFamily="50" charset="-128"/>
              </a:rPr>
              <a:t>」とともに活用してください。</a:t>
            </a:r>
            <a:endParaRPr kumimoji="1" lang="ja-JP" altLang="en-US" b="1" u="sng" spc="-15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275772" y="3779604"/>
            <a:ext cx="9303657" cy="98606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1080000" rtlCol="0" anchor="ctr"/>
          <a:lstStyle/>
          <a:p>
            <a:pPr marL="285750" indent="-196850">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「感染防止宣言ステッカー」は、ガイドラインを遵守している事業者の皆様が、必要事項（ガイドライン遵守宣言等）を登録していただくことでステッカーを取得できるものです。 </a:t>
            </a:r>
          </a:p>
        </p:txBody>
      </p:sp>
      <p:sp>
        <p:nvSpPr>
          <p:cNvPr id="9" name="テキスト ボックス 8"/>
          <p:cNvSpPr txBox="1"/>
          <p:nvPr/>
        </p:nvSpPr>
        <p:spPr>
          <a:xfrm>
            <a:off x="275772" y="4800909"/>
            <a:ext cx="9303657"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spc="-150" dirty="0">
                <a:latin typeface="ＭＳ Ｐゴシック" panose="020B0600070205080204" pitchFamily="50" charset="-128"/>
                <a:ea typeface="ＭＳ Ｐゴシック" panose="020B0600070205080204" pitchFamily="50" charset="-128"/>
              </a:rPr>
              <a:t>府民の皆様への安心の提供による利用促進と感染拡大防止のため、この取組みにご協力ください。</a:t>
            </a:r>
            <a:endParaRPr kumimoji="1" lang="ja-JP" altLang="en-US" b="1" u="sng" spc="-150" dirty="0">
              <a:latin typeface="ＭＳ Ｐゴシック" panose="020B0600070205080204" pitchFamily="50" charset="-128"/>
              <a:ea typeface="ＭＳ Ｐゴシック" panose="020B0600070205080204"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772" y="5089607"/>
            <a:ext cx="5959928" cy="1663235"/>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25" y="2192760"/>
            <a:ext cx="3172018" cy="1376656"/>
          </a:xfrm>
          <a:prstGeom prst="rect">
            <a:avLst/>
          </a:prstGeom>
        </p:spPr>
      </p:pic>
      <p:sp>
        <p:nvSpPr>
          <p:cNvPr id="17" name="テキスト ボックス 16"/>
          <p:cNvSpPr txBox="1"/>
          <p:nvPr/>
        </p:nvSpPr>
        <p:spPr>
          <a:xfrm>
            <a:off x="4454550" y="3215501"/>
            <a:ext cx="946093" cy="276999"/>
          </a:xfrm>
          <a:prstGeom prst="rect">
            <a:avLst/>
          </a:prstGeom>
          <a:noFill/>
        </p:spPr>
        <p:txBody>
          <a:bodyPr wrap="none" rtlCol="0">
            <a:spAutoFit/>
          </a:bodyPr>
          <a:lstStyle/>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三角</a:t>
            </a:r>
            <a:r>
              <a:rPr kumimoji="1" lang="en-US" altLang="ja-JP" sz="1200" dirty="0">
                <a:latin typeface="Meiryo UI" panose="020B0604030504040204" pitchFamily="50" charset="-128"/>
                <a:ea typeface="Meiryo UI" panose="020B0604030504040204" pitchFamily="50" charset="-128"/>
              </a:rPr>
              <a:t>POP】</a:t>
            </a:r>
            <a:endParaRPr kumimoji="1" lang="ja-JP" altLang="en-US" sz="1200" dirty="0">
              <a:latin typeface="Meiryo UI" panose="020B0604030504040204" pitchFamily="50" charset="-128"/>
              <a:ea typeface="Meiryo UI" panose="020B0604030504040204" pitchFamily="50" charset="-128"/>
            </a:endParaRPr>
          </a:p>
        </p:txBody>
      </p:sp>
      <p:sp>
        <p:nvSpPr>
          <p:cNvPr id="19" name="二等辺三角形 18"/>
          <p:cNvSpPr/>
          <p:nvPr/>
        </p:nvSpPr>
        <p:spPr>
          <a:xfrm rot="5400000">
            <a:off x="5455648" y="2643779"/>
            <a:ext cx="422437" cy="308072"/>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二等辺三角形 19"/>
          <p:cNvSpPr/>
          <p:nvPr/>
        </p:nvSpPr>
        <p:spPr>
          <a:xfrm rot="5400000">
            <a:off x="4076852" y="2643779"/>
            <a:ext cx="422437" cy="308072"/>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802743" y="3491533"/>
            <a:ext cx="5776686" cy="253916"/>
          </a:xfrm>
          <a:prstGeom prst="rect">
            <a:avLst/>
          </a:prstGeom>
          <a:noFill/>
        </p:spPr>
        <p:txBody>
          <a:bodyPr wrap="square" rtlCol="0">
            <a:spAutoFit/>
          </a:bodyPr>
          <a:lstStyle/>
          <a:p>
            <a:pPr algn="r"/>
            <a:r>
              <a:rPr lang="ja-JP" altLang="en-US" sz="1050" dirty="0">
                <a:latin typeface="Meiryo UI" panose="020B0604030504040204" pitchFamily="50" charset="-128"/>
                <a:ea typeface="Meiryo UI" panose="020B0604030504040204" pitchFamily="50" charset="-128"/>
              </a:rPr>
              <a:t>商店街等組織の方へ：「三角</a:t>
            </a:r>
            <a:r>
              <a:rPr lang="en-US" altLang="ja-JP" sz="1050" dirty="0">
                <a:latin typeface="Meiryo UI" panose="020B0604030504040204" pitchFamily="50" charset="-128"/>
                <a:ea typeface="Meiryo UI" panose="020B0604030504040204" pitchFamily="50" charset="-128"/>
              </a:rPr>
              <a:t>POP</a:t>
            </a:r>
            <a:r>
              <a:rPr lang="ja-JP" altLang="en-US" sz="1050" dirty="0">
                <a:latin typeface="Meiryo UI" panose="020B0604030504040204" pitchFamily="50" charset="-128"/>
                <a:ea typeface="Meiryo UI" panose="020B0604030504040204" pitchFamily="50" charset="-128"/>
              </a:rPr>
              <a:t>」のデータは特設ウェブサイト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会員限定ページ</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からダウンロードできます</a:t>
            </a:r>
          </a:p>
        </p:txBody>
      </p:sp>
      <p:pic>
        <p:nvPicPr>
          <p:cNvPr id="6" name="図 5">
            <a:extLst>
              <a:ext uri="{FF2B5EF4-FFF2-40B4-BE49-F238E27FC236}">
                <a16:creationId xmlns:a16="http://schemas.microsoft.com/office/drawing/2014/main" id="{1A99AB53-E9D4-4875-BCEE-3A7C9C694DFB}"/>
              </a:ext>
            </a:extLst>
          </p:cNvPr>
          <p:cNvPicPr>
            <a:picLocks noChangeAspect="1"/>
          </p:cNvPicPr>
          <p:nvPr/>
        </p:nvPicPr>
        <p:blipFill>
          <a:blip r:embed="rId4"/>
          <a:stretch>
            <a:fillRect/>
          </a:stretch>
        </p:blipFill>
        <p:spPr>
          <a:xfrm>
            <a:off x="8708955" y="3860381"/>
            <a:ext cx="680298" cy="680298"/>
          </a:xfrm>
          <a:prstGeom prst="rect">
            <a:avLst/>
          </a:prstGeom>
        </p:spPr>
      </p:pic>
      <p:pic>
        <p:nvPicPr>
          <p:cNvPr id="11" name="図 10">
            <a:extLst>
              <a:ext uri="{FF2B5EF4-FFF2-40B4-BE49-F238E27FC236}">
                <a16:creationId xmlns:a16="http://schemas.microsoft.com/office/drawing/2014/main" id="{00DFF930-F011-46C8-B7E7-7DC80BE653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7112" y="782771"/>
            <a:ext cx="723985" cy="723985"/>
          </a:xfrm>
          <a:prstGeom prst="rect">
            <a:avLst/>
          </a:prstGeom>
        </p:spPr>
      </p:pic>
      <p:sp>
        <p:nvSpPr>
          <p:cNvPr id="12" name="スライド番号プレースホルダー 11">
            <a:extLst>
              <a:ext uri="{FF2B5EF4-FFF2-40B4-BE49-F238E27FC236}">
                <a16:creationId xmlns:a16="http://schemas.microsoft.com/office/drawing/2014/main" id="{C8880376-4F30-4CED-9765-B278E5E339FE}"/>
              </a:ext>
            </a:extLst>
          </p:cNvPr>
          <p:cNvSpPr>
            <a:spLocks noGrp="1"/>
          </p:cNvSpPr>
          <p:nvPr>
            <p:ph type="sldNum" sz="quarter" idx="12"/>
          </p:nvPr>
        </p:nvSpPr>
        <p:spPr>
          <a:xfrm>
            <a:off x="7677150" y="6492875"/>
            <a:ext cx="2228850" cy="365125"/>
          </a:xfrm>
        </p:spPr>
        <p:txBody>
          <a:bodyPr/>
          <a:lstStyle/>
          <a:p>
            <a:fld id="{FFE9D9A0-8B53-4321-B139-9C796E0709F6}" type="slidenum">
              <a:rPr kumimoji="1" lang="ja-JP" altLang="en-US" b="1" smtClean="0">
                <a:solidFill>
                  <a:schemeClr val="tx1"/>
                </a:solidFill>
                <a:latin typeface="Meiryo UI" panose="020B0604030504040204" pitchFamily="50" charset="-128"/>
                <a:ea typeface="Meiryo UI" panose="020B0604030504040204" pitchFamily="50" charset="-128"/>
              </a:rPr>
              <a:t>8</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FD778B49-796C-4BC8-9E64-E17E305317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55" t="8734" r="10582" b="11525"/>
          <a:stretch/>
        </p:blipFill>
        <p:spPr>
          <a:xfrm rot="5400000">
            <a:off x="4387988" y="2289238"/>
            <a:ext cx="1079215" cy="773314"/>
          </a:xfrm>
          <a:prstGeom prst="rect">
            <a:avLst/>
          </a:prstGeom>
        </p:spPr>
      </p:pic>
      <p:sp>
        <p:nvSpPr>
          <p:cNvPr id="22" name="テキスト ボックス 21"/>
          <p:cNvSpPr txBox="1"/>
          <p:nvPr/>
        </p:nvSpPr>
        <p:spPr>
          <a:xfrm>
            <a:off x="8549334" y="1466667"/>
            <a:ext cx="999540" cy="276999"/>
          </a:xfrm>
          <a:prstGeom prst="rect">
            <a:avLst/>
          </a:prstGeom>
          <a:noFill/>
          <a:ln>
            <a:no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登録</a:t>
            </a:r>
            <a:r>
              <a:rPr kumimoji="1" lang="en-US" altLang="ja-JP" sz="1200" dirty="0">
                <a:latin typeface="Meiryo UI" panose="020B0604030504040204" pitchFamily="50" charset="-128"/>
                <a:ea typeface="Meiryo UI" panose="020B0604030504040204" pitchFamily="50" charset="-128"/>
              </a:rPr>
              <a:t>HP</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8464230" y="4515129"/>
            <a:ext cx="1169747" cy="276999"/>
          </a:xfrm>
          <a:prstGeom prst="rect">
            <a:avLst/>
          </a:prstGeom>
          <a:noFill/>
          <a:ln>
            <a:noFill/>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登録</a:t>
            </a:r>
            <a:r>
              <a:rPr kumimoji="1" lang="en-US" altLang="ja-JP" sz="1200" dirty="0">
                <a:latin typeface="Meiryo UI" panose="020B0604030504040204" pitchFamily="50" charset="-128"/>
                <a:ea typeface="Meiryo UI" panose="020B0604030504040204" pitchFamily="50" charset="-128"/>
              </a:rPr>
              <a:t>HP</a:t>
            </a:r>
            <a:endParaRPr kumimoji="1" lang="ja-JP" altLang="en-US" sz="12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B952D20D-3E2B-4B65-B098-2FAE60768253}"/>
              </a:ext>
            </a:extLst>
          </p:cNvPr>
          <p:cNvPicPr>
            <a:picLocks noChangeAspect="1"/>
          </p:cNvPicPr>
          <p:nvPr/>
        </p:nvPicPr>
        <p:blipFill rotWithShape="1">
          <a:blip r:embed="rId7">
            <a:extLst>
              <a:ext uri="{28A0092B-C50C-407E-A947-70E740481C1C}">
                <a14:useLocalDpi xmlns:a14="http://schemas.microsoft.com/office/drawing/2010/main" val="0"/>
              </a:ext>
            </a:extLst>
          </a:blip>
          <a:srcRect l="1246" t="13734" r="49021" b="57240"/>
          <a:stretch/>
        </p:blipFill>
        <p:spPr>
          <a:xfrm>
            <a:off x="6062954" y="2099783"/>
            <a:ext cx="3346201" cy="1454833"/>
          </a:xfrm>
          <a:prstGeom prst="rect">
            <a:avLst/>
          </a:prstGeom>
        </p:spPr>
      </p:pic>
      <p:sp>
        <p:nvSpPr>
          <p:cNvPr id="18" name="正方形/長方形 17">
            <a:extLst>
              <a:ext uri="{FF2B5EF4-FFF2-40B4-BE49-F238E27FC236}">
                <a16:creationId xmlns:a16="http://schemas.microsoft.com/office/drawing/2014/main" id="{40DB94DB-CCE0-4126-BF34-CBF338F95790}"/>
              </a:ext>
            </a:extLst>
          </p:cNvPr>
          <p:cNvSpPr/>
          <p:nvPr/>
        </p:nvSpPr>
        <p:spPr>
          <a:xfrm>
            <a:off x="630725" y="3588424"/>
            <a:ext cx="1717137" cy="184666"/>
          </a:xfrm>
          <a:prstGeom prst="rect">
            <a:avLst/>
          </a:prstGeom>
        </p:spPr>
        <p:txBody>
          <a:bodyPr wrap="none">
            <a:spAutoFit/>
          </a:bodyPr>
          <a:lstStyle/>
          <a:p>
            <a:r>
              <a:rPr lang="en-US" altLang="ja-JP" sz="600" dirty="0">
                <a:latin typeface="Meiryo UI" panose="020B0604030504040204" pitchFamily="50" charset="-128"/>
                <a:ea typeface="Meiryo UI" panose="020B0604030504040204" pitchFamily="50" charset="-128"/>
              </a:rPr>
              <a:t>※QR</a:t>
            </a:r>
            <a:r>
              <a:rPr lang="ja-JP" altLang="en-US" sz="600" dirty="0">
                <a:latin typeface="Meiryo UI" panose="020B0604030504040204" pitchFamily="50" charset="-128"/>
                <a:ea typeface="Meiryo UI" panose="020B0604030504040204" pitchFamily="50" charset="-128"/>
              </a:rPr>
              <a:t>コードは</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株</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デンソーウェーブの登録商標です</a:t>
            </a:r>
          </a:p>
        </p:txBody>
      </p:sp>
    </p:spTree>
    <p:extLst>
      <p:ext uri="{BB962C8B-B14F-4D97-AF65-F5344CB8AC3E}">
        <p14:creationId xmlns:p14="http://schemas.microsoft.com/office/powerpoint/2010/main" val="27529355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2060</TotalTime>
  <Words>7543</Words>
  <Application>Microsoft Office PowerPoint</Application>
  <PresentationFormat>A4 210 x 297 mm</PresentationFormat>
  <Paragraphs>643</Paragraphs>
  <Slides>24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Meiryo UI</vt:lpstr>
      <vt:lpstr>ＭＳ Ｐゴシック</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果織</cp:lastModifiedBy>
  <cp:revision>394</cp:revision>
  <cp:lastPrinted>2020-07-25T04:07:08Z</cp:lastPrinted>
  <dcterms:created xsi:type="dcterms:W3CDTF">2020-06-30T10:07:36Z</dcterms:created>
  <dcterms:modified xsi:type="dcterms:W3CDTF">2020-08-31T22:55:49Z</dcterms:modified>
</cp:coreProperties>
</file>