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
  </p:notesMasterIdLst>
  <p:sldIdLst>
    <p:sldId id="268"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111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15366330-4778-4CB5-A02A-24A575F6867A}" type="datetimeFigureOut">
              <a:rPr kumimoji="1" lang="ja-JP" altLang="en-US" smtClean="0"/>
              <a:t>2021/3/22</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6105E450-9A5B-4D16-A772-D54706DBB339}" type="slidenum">
              <a:rPr kumimoji="1" lang="ja-JP" altLang="en-US" smtClean="0"/>
              <a:t>‹#›</a:t>
            </a:fld>
            <a:endParaRPr kumimoji="1" lang="ja-JP" altLang="en-US"/>
          </a:p>
        </p:txBody>
      </p:sp>
    </p:spTree>
    <p:extLst>
      <p:ext uri="{BB962C8B-B14F-4D97-AF65-F5344CB8AC3E}">
        <p14:creationId xmlns:p14="http://schemas.microsoft.com/office/powerpoint/2010/main" val="93766416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77150" y="6492875"/>
            <a:ext cx="2228850" cy="365125"/>
          </a:xfrm>
        </p:spPr>
        <p:txBody>
          <a:bodyPr/>
          <a:lstStyle>
            <a:lvl1pPr>
              <a:defRPr>
                <a:solidFill>
                  <a:schemeClr val="tx1"/>
                </a:solidFill>
              </a:defRPr>
            </a:lvl1pPr>
          </a:lstStyle>
          <a:p>
            <a:fld id="{D9E3402B-098C-428B-B045-374B387FDB32}" type="slidenum">
              <a:rPr kumimoji="1" lang="ja-JP" altLang="en-US" smtClean="0"/>
              <a:pPr/>
              <a:t>‹#›</a:t>
            </a:fld>
            <a:endParaRPr kumimoji="1" lang="ja-JP" altLang="en-US"/>
          </a:p>
        </p:txBody>
      </p:sp>
    </p:spTree>
    <p:extLst>
      <p:ext uri="{BB962C8B-B14F-4D97-AF65-F5344CB8AC3E}">
        <p14:creationId xmlns:p14="http://schemas.microsoft.com/office/powerpoint/2010/main" val="1993811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9E3402B-098C-428B-B045-374B387FDB32}" type="slidenum">
              <a:rPr kumimoji="1" lang="ja-JP" altLang="en-US" smtClean="0"/>
              <a:t>‹#›</a:t>
            </a:fld>
            <a:endParaRPr kumimoji="1" lang="ja-JP" altLang="en-US"/>
          </a:p>
        </p:txBody>
      </p:sp>
    </p:spTree>
    <p:extLst>
      <p:ext uri="{BB962C8B-B14F-4D97-AF65-F5344CB8AC3E}">
        <p14:creationId xmlns:p14="http://schemas.microsoft.com/office/powerpoint/2010/main" val="1782151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9E3402B-098C-428B-B045-374B387FDB32}" type="slidenum">
              <a:rPr kumimoji="1" lang="ja-JP" altLang="en-US" smtClean="0"/>
              <a:t>‹#›</a:t>
            </a:fld>
            <a:endParaRPr kumimoji="1" lang="ja-JP" altLang="en-US"/>
          </a:p>
        </p:txBody>
      </p:sp>
    </p:spTree>
    <p:extLst>
      <p:ext uri="{BB962C8B-B14F-4D97-AF65-F5344CB8AC3E}">
        <p14:creationId xmlns:p14="http://schemas.microsoft.com/office/powerpoint/2010/main" val="33740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77150" y="6492875"/>
            <a:ext cx="2228850" cy="365125"/>
          </a:xfrm>
        </p:spPr>
        <p:txBody>
          <a:bodyPr/>
          <a:lstStyle>
            <a:lvl1pPr>
              <a:defRPr>
                <a:solidFill>
                  <a:schemeClr val="tx1"/>
                </a:solidFill>
              </a:defRPr>
            </a:lvl1pPr>
          </a:lstStyle>
          <a:p>
            <a:fld id="{D9E3402B-098C-428B-B045-374B387FDB32}" type="slidenum">
              <a:rPr kumimoji="1" lang="ja-JP" altLang="en-US" smtClean="0"/>
              <a:pPr/>
              <a:t>‹#›</a:t>
            </a:fld>
            <a:endParaRPr kumimoji="1" lang="ja-JP" altLang="en-US"/>
          </a:p>
        </p:txBody>
      </p:sp>
    </p:spTree>
    <p:extLst>
      <p:ext uri="{BB962C8B-B14F-4D97-AF65-F5344CB8AC3E}">
        <p14:creationId xmlns:p14="http://schemas.microsoft.com/office/powerpoint/2010/main" val="3812903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9E3402B-098C-428B-B045-374B387FDB32}" type="slidenum">
              <a:rPr kumimoji="1" lang="ja-JP" altLang="en-US" smtClean="0"/>
              <a:t>‹#›</a:t>
            </a:fld>
            <a:endParaRPr kumimoji="1" lang="ja-JP" altLang="en-US"/>
          </a:p>
        </p:txBody>
      </p:sp>
    </p:spTree>
    <p:extLst>
      <p:ext uri="{BB962C8B-B14F-4D97-AF65-F5344CB8AC3E}">
        <p14:creationId xmlns:p14="http://schemas.microsoft.com/office/powerpoint/2010/main" val="2078645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9E3402B-098C-428B-B045-374B387FDB32}" type="slidenum">
              <a:rPr kumimoji="1" lang="ja-JP" altLang="en-US" smtClean="0"/>
              <a:t>‹#›</a:t>
            </a:fld>
            <a:endParaRPr kumimoji="1" lang="ja-JP" altLang="en-US"/>
          </a:p>
        </p:txBody>
      </p:sp>
    </p:spTree>
    <p:extLst>
      <p:ext uri="{BB962C8B-B14F-4D97-AF65-F5344CB8AC3E}">
        <p14:creationId xmlns:p14="http://schemas.microsoft.com/office/powerpoint/2010/main" val="1228688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9E3402B-098C-428B-B045-374B387FDB32}" type="slidenum">
              <a:rPr kumimoji="1" lang="ja-JP" altLang="en-US" smtClean="0"/>
              <a:t>‹#›</a:t>
            </a:fld>
            <a:endParaRPr kumimoji="1" lang="ja-JP" altLang="en-US"/>
          </a:p>
        </p:txBody>
      </p:sp>
    </p:spTree>
    <p:extLst>
      <p:ext uri="{BB962C8B-B14F-4D97-AF65-F5344CB8AC3E}">
        <p14:creationId xmlns:p14="http://schemas.microsoft.com/office/powerpoint/2010/main" val="3218265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9E3402B-098C-428B-B045-374B387FDB32}" type="slidenum">
              <a:rPr kumimoji="1" lang="ja-JP" altLang="en-US" smtClean="0"/>
              <a:t>‹#›</a:t>
            </a:fld>
            <a:endParaRPr kumimoji="1" lang="ja-JP" altLang="en-US"/>
          </a:p>
        </p:txBody>
      </p:sp>
    </p:spTree>
    <p:extLst>
      <p:ext uri="{BB962C8B-B14F-4D97-AF65-F5344CB8AC3E}">
        <p14:creationId xmlns:p14="http://schemas.microsoft.com/office/powerpoint/2010/main" val="2530848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9E3402B-098C-428B-B045-374B387FDB32}" type="slidenum">
              <a:rPr kumimoji="1" lang="ja-JP" altLang="en-US" smtClean="0"/>
              <a:t>‹#›</a:t>
            </a:fld>
            <a:endParaRPr kumimoji="1" lang="ja-JP" altLang="en-US"/>
          </a:p>
        </p:txBody>
      </p:sp>
    </p:spTree>
    <p:extLst>
      <p:ext uri="{BB962C8B-B14F-4D97-AF65-F5344CB8AC3E}">
        <p14:creationId xmlns:p14="http://schemas.microsoft.com/office/powerpoint/2010/main" val="31387809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9E3402B-098C-428B-B045-374B387FDB32}" type="slidenum">
              <a:rPr kumimoji="1" lang="ja-JP" altLang="en-US" smtClean="0"/>
              <a:t>‹#›</a:t>
            </a:fld>
            <a:endParaRPr kumimoji="1" lang="ja-JP" altLang="en-US"/>
          </a:p>
        </p:txBody>
      </p:sp>
    </p:spTree>
    <p:extLst>
      <p:ext uri="{BB962C8B-B14F-4D97-AF65-F5344CB8AC3E}">
        <p14:creationId xmlns:p14="http://schemas.microsoft.com/office/powerpoint/2010/main" val="1176993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9E3402B-098C-428B-B045-374B387FDB32}" type="slidenum">
              <a:rPr kumimoji="1" lang="ja-JP" altLang="en-US" smtClean="0"/>
              <a:t>‹#›</a:t>
            </a:fld>
            <a:endParaRPr kumimoji="1" lang="ja-JP" altLang="en-US"/>
          </a:p>
        </p:txBody>
      </p:sp>
    </p:spTree>
    <p:extLst>
      <p:ext uri="{BB962C8B-B14F-4D97-AF65-F5344CB8AC3E}">
        <p14:creationId xmlns:p14="http://schemas.microsoft.com/office/powerpoint/2010/main" val="175811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E3402B-098C-428B-B045-374B387FDB32}" type="slidenum">
              <a:rPr kumimoji="1" lang="ja-JP" altLang="en-US" smtClean="0"/>
              <a:t>‹#›</a:t>
            </a:fld>
            <a:endParaRPr kumimoji="1" lang="ja-JP" altLang="en-US"/>
          </a:p>
        </p:txBody>
      </p:sp>
    </p:spTree>
    <p:extLst>
      <p:ext uri="{BB962C8B-B14F-4D97-AF65-F5344CB8AC3E}">
        <p14:creationId xmlns:p14="http://schemas.microsoft.com/office/powerpoint/2010/main" val="11840415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D9E3402B-098C-428B-B045-374B387FDB32}" type="slidenum">
              <a:rPr kumimoji="1" lang="ja-JP" altLang="en-US" smtClean="0"/>
              <a:pPr/>
              <a:t>1</a:t>
            </a:fld>
            <a:endParaRPr kumimoji="1" lang="ja-JP" altLang="en-US"/>
          </a:p>
        </p:txBody>
      </p:sp>
      <p:sp>
        <p:nvSpPr>
          <p:cNvPr id="5" name="テキスト ボックス 4"/>
          <p:cNvSpPr txBox="1"/>
          <p:nvPr/>
        </p:nvSpPr>
        <p:spPr>
          <a:xfrm>
            <a:off x="275771" y="203200"/>
            <a:ext cx="7429393" cy="369332"/>
          </a:xfrm>
          <a:prstGeom prst="rect">
            <a:avLst/>
          </a:prstGeom>
          <a:noFill/>
        </p:spPr>
        <p:txBody>
          <a:bodyPr wrap="square" rtlCol="0">
            <a:spAutoFit/>
          </a:bodyPr>
          <a:lstStyle/>
          <a:p>
            <a:r>
              <a:rPr lang="ja-JP" altLang="en-US" b="1" dirty="0">
                <a:latin typeface="UD デジタル 教科書体 NK-R" panose="02020400000000000000" pitchFamily="18" charset="-128"/>
                <a:ea typeface="UD デジタル 教科書体 NK-R" panose="02020400000000000000" pitchFamily="18" charset="-128"/>
              </a:rPr>
              <a:t>緊急対策の効果検証について</a:t>
            </a:r>
            <a:endParaRPr kumimoji="1" lang="ja-JP" altLang="en-US" b="1" dirty="0">
              <a:latin typeface="UD デジタル 教科書体 NK-R" panose="02020400000000000000" pitchFamily="18" charset="-128"/>
              <a:ea typeface="UD デジタル 教科書体 NK-R" panose="02020400000000000000" pitchFamily="18" charset="-128"/>
            </a:endParaRPr>
          </a:p>
        </p:txBody>
      </p:sp>
      <p:cxnSp>
        <p:nvCxnSpPr>
          <p:cNvPr id="6" name="直線コネクタ 5"/>
          <p:cNvCxnSpPr/>
          <p:nvPr/>
        </p:nvCxnSpPr>
        <p:spPr>
          <a:xfrm>
            <a:off x="275772" y="572532"/>
            <a:ext cx="9303657"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275770" y="743102"/>
            <a:ext cx="9303657" cy="830997"/>
          </a:xfrm>
          <a:prstGeom prst="rect">
            <a:avLst/>
          </a:prstGeom>
          <a:noFill/>
        </p:spPr>
        <p:txBody>
          <a:bodyPr wrap="square" rtlCol="0" anchor="t" anchorCtr="0">
            <a:spAutoFit/>
          </a:bodyPr>
          <a:lstStyle/>
          <a:p>
            <a:pPr marL="84138" indent="-84138"/>
            <a:r>
              <a:rPr lang="ja-JP" altLang="en-US"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１．考え方</a:t>
            </a:r>
          </a:p>
          <a:p>
            <a:pPr marL="174625" indent="-84138"/>
            <a:r>
              <a:rPr lang="ja-JP" altLang="en-US"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　　本事業を通じて、成果目標の「商店街を安心して買い物ができる場とする」を、どの程度達成できたか、商店街および来街者に調査して検証</a:t>
            </a:r>
          </a:p>
          <a:p>
            <a:pPr marL="84138" indent="-84138"/>
            <a:endParaRPr lang="en-US" altLang="ja-JP"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pPr marL="84138" indent="-84138"/>
            <a:r>
              <a:rPr lang="zh-TW" altLang="en-US"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２．調査概要</a:t>
            </a:r>
            <a:endParaRPr lang="ja-JP" altLang="en-US"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107017415"/>
              </p:ext>
            </p:extLst>
          </p:nvPr>
        </p:nvGraphicFramePr>
        <p:xfrm>
          <a:off x="472963" y="1574099"/>
          <a:ext cx="4396177" cy="1299730"/>
        </p:xfrm>
        <a:graphic>
          <a:graphicData uri="http://schemas.openxmlformats.org/drawingml/2006/table">
            <a:tbl>
              <a:tblPr firstRow="1" firstCol="1">
                <a:tableStyleId>{5C22544A-7EE6-4342-B048-85BDC9FD1C3A}</a:tableStyleId>
              </a:tblPr>
              <a:tblGrid>
                <a:gridCol w="756137">
                  <a:extLst>
                    <a:ext uri="{9D8B030D-6E8A-4147-A177-3AD203B41FA5}">
                      <a16:colId xmlns:a16="http://schemas.microsoft.com/office/drawing/2014/main" val="3007032444"/>
                    </a:ext>
                  </a:extLst>
                </a:gridCol>
                <a:gridCol w="1820020">
                  <a:extLst>
                    <a:ext uri="{9D8B030D-6E8A-4147-A177-3AD203B41FA5}">
                      <a16:colId xmlns:a16="http://schemas.microsoft.com/office/drawing/2014/main" val="2795672136"/>
                    </a:ext>
                  </a:extLst>
                </a:gridCol>
                <a:gridCol w="1820020">
                  <a:extLst>
                    <a:ext uri="{9D8B030D-6E8A-4147-A177-3AD203B41FA5}">
                      <a16:colId xmlns:a16="http://schemas.microsoft.com/office/drawing/2014/main" val="2325379251"/>
                    </a:ext>
                  </a:extLst>
                </a:gridCol>
              </a:tblGrid>
              <a:tr h="259946">
                <a:tc>
                  <a:txBody>
                    <a:bodyPr/>
                    <a:lstStyle/>
                    <a:p>
                      <a:pPr algn="ctr">
                        <a:lnSpc>
                          <a:spcPts val="2000"/>
                        </a:lnSpc>
                        <a:spcAft>
                          <a:spcPts val="0"/>
                        </a:spcAft>
                      </a:pPr>
                      <a:r>
                        <a:rPr lang="ja-JP" sz="1050" kern="100" dirty="0">
                          <a:effectLst/>
                          <a:latin typeface="UD デジタル 教科書体 NK-R" panose="02020400000000000000" pitchFamily="18" charset="-128"/>
                          <a:ea typeface="UD デジタル 教科書体 NK-R" panose="02020400000000000000" pitchFamily="18" charset="-128"/>
                        </a:rPr>
                        <a:t>項目</a:t>
                      </a:r>
                      <a:endParaRPr lang="ja-JP" sz="105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tc>
                <a:tc>
                  <a:txBody>
                    <a:bodyPr/>
                    <a:lstStyle/>
                    <a:p>
                      <a:pPr algn="ctr">
                        <a:lnSpc>
                          <a:spcPts val="2000"/>
                        </a:lnSpc>
                        <a:spcAft>
                          <a:spcPts val="0"/>
                        </a:spcAft>
                      </a:pPr>
                      <a:r>
                        <a:rPr lang="ja-JP" altLang="en-US" sz="1050" kern="100" dirty="0">
                          <a:effectLst/>
                          <a:latin typeface="UD デジタル 教科書体 NK-R" panose="02020400000000000000" pitchFamily="18" charset="-128"/>
                          <a:ea typeface="UD デジタル 教科書体 NK-R" panose="02020400000000000000" pitchFamily="18" charset="-128"/>
                        </a:rPr>
                        <a:t>商店街</a:t>
                      </a:r>
                      <a:r>
                        <a:rPr lang="ja-JP" sz="1050" kern="100" dirty="0">
                          <a:effectLst/>
                          <a:latin typeface="UD デジタル 教科書体 NK-R" panose="02020400000000000000" pitchFamily="18" charset="-128"/>
                          <a:ea typeface="UD デジタル 教科書体 NK-R" panose="02020400000000000000" pitchFamily="18" charset="-128"/>
                        </a:rPr>
                        <a:t>調査</a:t>
                      </a:r>
                      <a:endParaRPr lang="ja-JP" sz="105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tc>
                <a:tc>
                  <a:txBody>
                    <a:bodyPr/>
                    <a:lstStyle/>
                    <a:p>
                      <a:pPr algn="ctr">
                        <a:lnSpc>
                          <a:spcPts val="2000"/>
                        </a:lnSpc>
                        <a:spcAft>
                          <a:spcPts val="0"/>
                        </a:spcAft>
                      </a:pPr>
                      <a:r>
                        <a:rPr lang="ja-JP" sz="1050" kern="100">
                          <a:effectLst/>
                          <a:latin typeface="UD デジタル 教科書体 NK-R" panose="02020400000000000000" pitchFamily="18" charset="-128"/>
                          <a:ea typeface="UD デジタル 教科書体 NK-R" panose="02020400000000000000" pitchFamily="18" charset="-128"/>
                        </a:rPr>
                        <a:t>来街者調査</a:t>
                      </a:r>
                      <a:endParaRPr lang="ja-JP" sz="1050" kern="10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val="1793161051"/>
                  </a:ext>
                </a:extLst>
              </a:tr>
              <a:tr h="259946">
                <a:tc>
                  <a:txBody>
                    <a:bodyPr/>
                    <a:lstStyle/>
                    <a:p>
                      <a:pPr algn="ctr">
                        <a:lnSpc>
                          <a:spcPts val="2000"/>
                        </a:lnSpc>
                        <a:spcAft>
                          <a:spcPts val="0"/>
                        </a:spcAft>
                      </a:pPr>
                      <a:r>
                        <a:rPr lang="ja-JP" sz="1050" kern="100">
                          <a:effectLst/>
                          <a:latin typeface="UD デジタル 教科書体 NK-R" panose="02020400000000000000" pitchFamily="18" charset="-128"/>
                          <a:ea typeface="UD デジタル 教科書体 NK-R" panose="02020400000000000000" pitchFamily="18" charset="-128"/>
                        </a:rPr>
                        <a:t>調査対象</a:t>
                      </a:r>
                      <a:endParaRPr lang="ja-JP" sz="1050" kern="10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gn="ctr">
                        <a:lnSpc>
                          <a:spcPct val="100000"/>
                        </a:lnSpc>
                        <a:spcAft>
                          <a:spcPts val="0"/>
                        </a:spcAft>
                      </a:pPr>
                      <a:r>
                        <a:rPr lang="en-US" sz="1050" kern="100" dirty="0">
                          <a:effectLst/>
                          <a:latin typeface="UD デジタル 教科書体 NK-R" panose="02020400000000000000" pitchFamily="18" charset="-128"/>
                          <a:ea typeface="UD デジタル 教科書体 NK-R" panose="02020400000000000000" pitchFamily="18" charset="-128"/>
                        </a:rPr>
                        <a:t>107</a:t>
                      </a:r>
                      <a:r>
                        <a:rPr lang="ja-JP" sz="1050" kern="100" dirty="0">
                          <a:effectLst/>
                          <a:latin typeface="UD デジタル 教科書体 NK-R" panose="02020400000000000000" pitchFamily="18" charset="-128"/>
                          <a:ea typeface="UD デジタル 教科書体 NK-R" panose="02020400000000000000" pitchFamily="18" charset="-128"/>
                        </a:rPr>
                        <a:t>モデル商店街</a:t>
                      </a:r>
                      <a:r>
                        <a:rPr lang="ja-JP" altLang="en-US" sz="1050" kern="100" spc="-150" dirty="0">
                          <a:effectLst/>
                          <a:latin typeface="UD デジタル 教科書体 NK-R" panose="02020400000000000000" pitchFamily="18" charset="-128"/>
                          <a:ea typeface="UD デジタル 教科書体 NK-R" panose="02020400000000000000" pitchFamily="18" charset="-128"/>
                        </a:rPr>
                        <a:t>（１５８組織）</a:t>
                      </a:r>
                      <a:endParaRPr lang="ja-JP" sz="1050" kern="100" spc="-15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gn="ctr">
                        <a:lnSpc>
                          <a:spcPct val="100000"/>
                        </a:lnSpc>
                        <a:spcAft>
                          <a:spcPts val="0"/>
                        </a:spcAft>
                      </a:pPr>
                      <a:r>
                        <a:rPr lang="en-US" sz="1050" kern="100" dirty="0">
                          <a:effectLst/>
                          <a:latin typeface="UD デジタル 教科書体 NK-R" panose="02020400000000000000" pitchFamily="18" charset="-128"/>
                          <a:ea typeface="UD デジタル 教科書体 NK-R" panose="02020400000000000000" pitchFamily="18" charset="-128"/>
                        </a:rPr>
                        <a:t>14</a:t>
                      </a:r>
                      <a:r>
                        <a:rPr lang="ja-JP" sz="1050" kern="100" dirty="0">
                          <a:effectLst/>
                          <a:latin typeface="UD デジタル 教科書体 NK-R" panose="02020400000000000000" pitchFamily="18" charset="-128"/>
                          <a:ea typeface="UD デジタル 教科書体 NK-R" panose="02020400000000000000" pitchFamily="18" charset="-128"/>
                        </a:rPr>
                        <a:t>か所</a:t>
                      </a:r>
                      <a:r>
                        <a:rPr lang="ja-JP" sz="1050" kern="100" spc="-300" dirty="0">
                          <a:effectLst/>
                          <a:latin typeface="UD デジタル 教科書体 NK-R" panose="02020400000000000000" pitchFamily="18" charset="-128"/>
                          <a:ea typeface="UD デジタル 教科書体 NK-R" panose="02020400000000000000" pitchFamily="18" charset="-128"/>
                        </a:rPr>
                        <a:t>（啓発イベント等実施商店街）</a:t>
                      </a:r>
                      <a:endParaRPr lang="ja-JP" sz="1050" kern="100" spc="-3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142842186"/>
                  </a:ext>
                </a:extLst>
              </a:tr>
              <a:tr h="259946">
                <a:tc>
                  <a:txBody>
                    <a:bodyPr/>
                    <a:lstStyle/>
                    <a:p>
                      <a:pPr algn="ctr">
                        <a:lnSpc>
                          <a:spcPts val="2000"/>
                        </a:lnSpc>
                        <a:spcAft>
                          <a:spcPts val="0"/>
                        </a:spcAft>
                      </a:pPr>
                      <a:r>
                        <a:rPr lang="ja-JP" sz="1050" kern="100" dirty="0">
                          <a:effectLst/>
                          <a:latin typeface="UD デジタル 教科書体 NK-R" panose="02020400000000000000" pitchFamily="18" charset="-128"/>
                          <a:ea typeface="UD デジタル 教科書体 NK-R" panose="02020400000000000000" pitchFamily="18" charset="-128"/>
                        </a:rPr>
                        <a:t>調査方法</a:t>
                      </a:r>
                      <a:endParaRPr lang="ja-JP" sz="105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gn="ctr">
                        <a:lnSpc>
                          <a:spcPct val="100000"/>
                        </a:lnSpc>
                        <a:spcAft>
                          <a:spcPts val="0"/>
                        </a:spcAft>
                      </a:pPr>
                      <a:r>
                        <a:rPr lang="ja-JP" sz="1050" kern="100" dirty="0">
                          <a:effectLst/>
                          <a:latin typeface="UD デジタル 教科書体 NK-R" panose="02020400000000000000" pitchFamily="18" charset="-128"/>
                          <a:ea typeface="UD デジタル 教科書体 NK-R" panose="02020400000000000000" pitchFamily="18" charset="-128"/>
                        </a:rPr>
                        <a:t>郵送及びＦＡＸ</a:t>
                      </a:r>
                      <a:endParaRPr lang="ja-JP" sz="105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gn="ctr">
                        <a:lnSpc>
                          <a:spcPct val="100000"/>
                        </a:lnSpc>
                        <a:spcAft>
                          <a:spcPts val="0"/>
                        </a:spcAft>
                      </a:pPr>
                      <a:r>
                        <a:rPr lang="ja-JP" sz="1050" kern="100" dirty="0">
                          <a:effectLst/>
                          <a:latin typeface="UD デジタル 教科書体 NK-R" panose="02020400000000000000" pitchFamily="18" charset="-128"/>
                          <a:ea typeface="UD デジタル 教科書体 NK-R" panose="02020400000000000000" pitchFamily="18" charset="-128"/>
                        </a:rPr>
                        <a:t>現地でのアンケート調査</a:t>
                      </a:r>
                      <a:endParaRPr lang="ja-JP" sz="105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315579385"/>
                  </a:ext>
                </a:extLst>
              </a:tr>
              <a:tr h="259946">
                <a:tc>
                  <a:txBody>
                    <a:bodyPr/>
                    <a:lstStyle/>
                    <a:p>
                      <a:pPr algn="ctr">
                        <a:lnSpc>
                          <a:spcPts val="2000"/>
                        </a:lnSpc>
                        <a:spcAft>
                          <a:spcPts val="0"/>
                        </a:spcAft>
                      </a:pPr>
                      <a:r>
                        <a:rPr lang="ja-JP" sz="1050" kern="100" dirty="0">
                          <a:effectLst/>
                          <a:latin typeface="UD デジタル 教科書体 NK-R" panose="02020400000000000000" pitchFamily="18" charset="-128"/>
                          <a:ea typeface="UD デジタル 教科書体 NK-R" panose="02020400000000000000" pitchFamily="18" charset="-128"/>
                        </a:rPr>
                        <a:t>調査時点</a:t>
                      </a:r>
                      <a:endParaRPr lang="ja-JP" sz="105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gn="ctr">
                        <a:lnSpc>
                          <a:spcPct val="100000"/>
                        </a:lnSpc>
                        <a:spcAft>
                          <a:spcPts val="0"/>
                        </a:spcAft>
                      </a:pPr>
                      <a:r>
                        <a:rPr lang="ja-JP" sz="1050" kern="100" dirty="0">
                          <a:effectLst/>
                          <a:latin typeface="UD デジタル 教科書体 NK-R" panose="02020400000000000000" pitchFamily="18" charset="-128"/>
                          <a:ea typeface="UD デジタル 教科書体 NK-R" panose="02020400000000000000" pitchFamily="18" charset="-128"/>
                        </a:rPr>
                        <a:t>①</a:t>
                      </a:r>
                      <a:r>
                        <a:rPr lang="en-US" altLang="ja-JP" sz="1050" kern="100" dirty="0">
                          <a:effectLst/>
                          <a:latin typeface="UD デジタル 教科書体 NK-R" panose="02020400000000000000" pitchFamily="18" charset="-128"/>
                          <a:ea typeface="UD デジタル 教科書体 NK-R" panose="02020400000000000000" pitchFamily="18" charset="-128"/>
                        </a:rPr>
                        <a:t>R2/10/30</a:t>
                      </a:r>
                      <a:r>
                        <a:rPr lang="ja-JP" altLang="en-US" sz="1050" kern="100" dirty="0" err="1">
                          <a:effectLst/>
                          <a:latin typeface="UD デジタル 教科書体 NK-R" panose="02020400000000000000" pitchFamily="18" charset="-128"/>
                          <a:ea typeface="UD デジタル 教科書体 NK-R" panose="02020400000000000000" pitchFamily="18" charset="-128"/>
                        </a:rPr>
                        <a:t>、</a:t>
                      </a:r>
                      <a:r>
                        <a:rPr lang="ja-JP" altLang="en-US" sz="1050" kern="100" dirty="0">
                          <a:effectLst/>
                          <a:latin typeface="UD デジタル 教科書体 NK-R" panose="02020400000000000000" pitchFamily="18" charset="-128"/>
                          <a:ea typeface="UD デジタル 教科書体 NK-R" panose="02020400000000000000" pitchFamily="18" charset="-128"/>
                        </a:rPr>
                        <a:t>②</a:t>
                      </a:r>
                      <a:r>
                        <a:rPr lang="en-US" altLang="ja-JP" sz="1050" kern="100" dirty="0">
                          <a:effectLst/>
                          <a:latin typeface="UD デジタル 教科書体 NK-R" panose="02020400000000000000" pitchFamily="18" charset="-128"/>
                          <a:ea typeface="UD デジタル 教科書体 NK-R" panose="02020400000000000000" pitchFamily="18" charset="-128"/>
                        </a:rPr>
                        <a:t>R3/2/14</a:t>
                      </a:r>
                      <a:endParaRPr lang="ja-JP" sz="105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gn="ctr">
                        <a:lnSpc>
                          <a:spcPct val="100000"/>
                        </a:lnSpc>
                        <a:spcAft>
                          <a:spcPts val="0"/>
                        </a:spcAft>
                      </a:pPr>
                      <a:r>
                        <a:rPr lang="en-US" altLang="ja-JP" sz="1050" kern="100" dirty="0">
                          <a:effectLst/>
                          <a:latin typeface="UD デジタル 教科書体 NK-R" panose="02020400000000000000" pitchFamily="18" charset="-128"/>
                          <a:ea typeface="UD デジタル 教科書体 NK-R" panose="02020400000000000000" pitchFamily="18" charset="-128"/>
                        </a:rPr>
                        <a:t>R2/11/28</a:t>
                      </a:r>
                      <a:r>
                        <a:rPr lang="ja-JP" altLang="en-US" sz="1050" kern="100" dirty="0">
                          <a:effectLst/>
                          <a:latin typeface="UD デジタル 教科書体 NK-R" panose="02020400000000000000" pitchFamily="18" charset="-128"/>
                          <a:ea typeface="UD デジタル 教科書体 NK-R" panose="02020400000000000000" pitchFamily="18" charset="-128"/>
                        </a:rPr>
                        <a:t>～</a:t>
                      </a:r>
                      <a:r>
                        <a:rPr lang="en-US" altLang="ja-JP" sz="1050" kern="100" dirty="0">
                          <a:effectLst/>
                          <a:latin typeface="UD デジタル 教科書体 NK-R" panose="02020400000000000000" pitchFamily="18" charset="-128"/>
                          <a:ea typeface="UD デジタル 教科書体 NK-R" panose="02020400000000000000" pitchFamily="18" charset="-128"/>
                        </a:rPr>
                        <a:t>12/11</a:t>
                      </a:r>
                      <a:endParaRPr lang="ja-JP" sz="105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460536190"/>
                  </a:ext>
                </a:extLst>
              </a:tr>
              <a:tr h="259946">
                <a:tc>
                  <a:txBody>
                    <a:bodyPr/>
                    <a:lstStyle/>
                    <a:p>
                      <a:pPr algn="ctr">
                        <a:lnSpc>
                          <a:spcPts val="2000"/>
                        </a:lnSpc>
                        <a:spcAft>
                          <a:spcPts val="0"/>
                        </a:spcAft>
                      </a:pPr>
                      <a:r>
                        <a:rPr lang="ja-JP" sz="1050" kern="100" dirty="0">
                          <a:effectLst/>
                          <a:latin typeface="UD デジタル 教科書体 NK-R" panose="02020400000000000000" pitchFamily="18" charset="-128"/>
                          <a:ea typeface="UD デジタル 教科書体 NK-R" panose="02020400000000000000" pitchFamily="18" charset="-128"/>
                        </a:rPr>
                        <a:t>調査数</a:t>
                      </a:r>
                      <a:endParaRPr lang="ja-JP" sz="105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gn="ctr">
                        <a:lnSpc>
                          <a:spcPct val="100000"/>
                        </a:lnSpc>
                        <a:spcAft>
                          <a:spcPts val="0"/>
                        </a:spcAft>
                        <a:tabLst>
                          <a:tab pos="2700020" algn="ctr"/>
                          <a:tab pos="5400040" algn="r"/>
                        </a:tabLst>
                      </a:pPr>
                      <a:r>
                        <a:rPr lang="ja-JP" sz="1050" kern="100" dirty="0">
                          <a:effectLst/>
                          <a:latin typeface="UD デジタル 教科書体 NK-R" panose="02020400000000000000" pitchFamily="18" charset="-128"/>
                          <a:ea typeface="UD デジタル 教科書体 NK-R" panose="02020400000000000000" pitchFamily="18" charset="-128"/>
                        </a:rPr>
                        <a:t>発送数：</a:t>
                      </a:r>
                      <a:r>
                        <a:rPr lang="en-US" sz="1050" kern="100" dirty="0">
                          <a:effectLst/>
                          <a:latin typeface="UD デジタル 教科書体 NK-R" panose="02020400000000000000" pitchFamily="18" charset="-128"/>
                          <a:ea typeface="UD デジタル 教科書体 NK-R" panose="02020400000000000000" pitchFamily="18" charset="-128"/>
                        </a:rPr>
                        <a:t>158</a:t>
                      </a:r>
                      <a:r>
                        <a:rPr lang="ja-JP" altLang="en-US" sz="1050" kern="100" dirty="0" err="1">
                          <a:effectLst/>
                          <a:latin typeface="UD デジタル 教科書体 NK-R" panose="02020400000000000000" pitchFamily="18" charset="-128"/>
                          <a:ea typeface="UD デジタル 教科書体 NK-R" panose="02020400000000000000" pitchFamily="18" charset="-128"/>
                        </a:rPr>
                        <a:t>、</a:t>
                      </a:r>
                      <a:r>
                        <a:rPr lang="en-US" sz="1050" kern="100" dirty="0">
                          <a:effectLst/>
                          <a:latin typeface="UD デジタル 教科書体 NK-R" panose="02020400000000000000" pitchFamily="18" charset="-128"/>
                          <a:ea typeface="UD デジタル 教科書体 NK-R" panose="02020400000000000000" pitchFamily="18" charset="-128"/>
                        </a:rPr>
                        <a:t> </a:t>
                      </a:r>
                      <a:r>
                        <a:rPr lang="ja-JP" sz="1050" kern="100" dirty="0">
                          <a:effectLst/>
                          <a:latin typeface="UD デジタル 教科書体 NK-R" panose="02020400000000000000" pitchFamily="18" charset="-128"/>
                          <a:ea typeface="UD デジタル 教科書体 NK-R" panose="02020400000000000000" pitchFamily="18" charset="-128"/>
                        </a:rPr>
                        <a:t>回収数：</a:t>
                      </a:r>
                      <a:r>
                        <a:rPr lang="en-US" sz="1050" kern="100" dirty="0">
                          <a:effectLst/>
                          <a:latin typeface="UD デジタル 教科書体 NK-R" panose="02020400000000000000" pitchFamily="18" charset="-128"/>
                          <a:ea typeface="UD デジタル 教科書体 NK-R" panose="02020400000000000000" pitchFamily="18" charset="-128"/>
                        </a:rPr>
                        <a:t>158</a:t>
                      </a:r>
                      <a:endParaRPr lang="ja-JP" sz="105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gn="ctr">
                        <a:lnSpc>
                          <a:spcPct val="100000"/>
                        </a:lnSpc>
                        <a:spcAft>
                          <a:spcPts val="0"/>
                        </a:spcAft>
                      </a:pPr>
                      <a:r>
                        <a:rPr lang="ja-JP" sz="1050" kern="100" dirty="0">
                          <a:effectLst/>
                          <a:latin typeface="UD デジタル 教科書体 NK-R" panose="02020400000000000000" pitchFamily="18" charset="-128"/>
                          <a:ea typeface="UD デジタル 教科書体 NK-R" panose="02020400000000000000" pitchFamily="18" charset="-128"/>
                        </a:rPr>
                        <a:t>回収数：</a:t>
                      </a:r>
                      <a:r>
                        <a:rPr lang="en-US" sz="1050" kern="100" dirty="0">
                          <a:effectLst/>
                          <a:latin typeface="UD デジタル 教科書体 NK-R" panose="02020400000000000000" pitchFamily="18" charset="-128"/>
                          <a:ea typeface="UD デジタル 教科書体 NK-R" panose="02020400000000000000" pitchFamily="18" charset="-128"/>
                        </a:rPr>
                        <a:t>711</a:t>
                      </a:r>
                      <a:r>
                        <a:rPr lang="ja-JP" sz="1050" kern="100" dirty="0">
                          <a:effectLst/>
                          <a:latin typeface="UD デジタル 教科書体 NK-R" panose="02020400000000000000" pitchFamily="18" charset="-128"/>
                          <a:ea typeface="UD デジタル 教科書体 NK-R" panose="02020400000000000000" pitchFamily="18" charset="-128"/>
                        </a:rPr>
                        <a:t>（</a:t>
                      </a:r>
                      <a:r>
                        <a:rPr lang="en-US" sz="1050" kern="100" dirty="0">
                          <a:effectLst/>
                          <a:latin typeface="UD デジタル 教科書体 NK-R" panose="02020400000000000000" pitchFamily="18" charset="-128"/>
                          <a:ea typeface="UD デジタル 教科書体 NK-R" panose="02020400000000000000" pitchFamily="18" charset="-128"/>
                        </a:rPr>
                        <a:t>50</a:t>
                      </a:r>
                      <a:r>
                        <a:rPr lang="ja-JP" sz="1050" kern="100" dirty="0">
                          <a:effectLst/>
                          <a:latin typeface="UD デジタル 教科書体 NK-R" panose="02020400000000000000" pitchFamily="18" charset="-128"/>
                          <a:ea typeface="UD デジタル 教科書体 NK-R" panose="02020400000000000000" pitchFamily="18" charset="-128"/>
                        </a:rPr>
                        <a:t>／</a:t>
                      </a:r>
                      <a:r>
                        <a:rPr lang="en-US" sz="1050" kern="100" dirty="0">
                          <a:effectLst/>
                          <a:latin typeface="UD デジタル 教科書体 NK-R" panose="02020400000000000000" pitchFamily="18" charset="-128"/>
                          <a:ea typeface="UD デジタル 教科書体 NK-R" panose="02020400000000000000" pitchFamily="18" charset="-128"/>
                        </a:rPr>
                        <a:t>1</a:t>
                      </a:r>
                      <a:r>
                        <a:rPr lang="ja-JP" sz="1050" kern="100" dirty="0">
                          <a:effectLst/>
                          <a:latin typeface="UD デジタル 教科書体 NK-R" panose="02020400000000000000" pitchFamily="18" charset="-128"/>
                          <a:ea typeface="UD デジタル 教科書体 NK-R" panose="02020400000000000000" pitchFamily="18" charset="-128"/>
                        </a:rPr>
                        <a:t>か所</a:t>
                      </a:r>
                      <a:r>
                        <a:rPr lang="en-US" sz="1050" kern="100" dirty="0">
                          <a:effectLst/>
                          <a:latin typeface="UD デジタル 教科書体 NK-R" panose="02020400000000000000" pitchFamily="18" charset="-128"/>
                          <a:ea typeface="UD デジタル 教科書体 NK-R" panose="02020400000000000000" pitchFamily="18" charset="-128"/>
                        </a:rPr>
                        <a:t>)</a:t>
                      </a:r>
                      <a:endParaRPr lang="ja-JP" sz="105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123371550"/>
                  </a:ext>
                </a:extLst>
              </a:tr>
            </a:tbl>
          </a:graphicData>
        </a:graphic>
      </p:graphicFrame>
      <p:sp>
        <p:nvSpPr>
          <p:cNvPr id="10" name="テキスト ボックス 9"/>
          <p:cNvSpPr txBox="1"/>
          <p:nvPr/>
        </p:nvSpPr>
        <p:spPr>
          <a:xfrm>
            <a:off x="5066333" y="1297100"/>
            <a:ext cx="4494527" cy="276999"/>
          </a:xfrm>
          <a:prstGeom prst="rect">
            <a:avLst/>
          </a:prstGeom>
          <a:noFill/>
        </p:spPr>
        <p:txBody>
          <a:bodyPr wrap="square" rtlCol="0" anchor="t" anchorCtr="0">
            <a:spAutoFit/>
          </a:bodyPr>
          <a:lstStyle/>
          <a:p>
            <a:pPr marL="84138" indent="-84138"/>
            <a:r>
              <a:rPr lang="ja-JP" altLang="en-US"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３．主な調査項目</a:t>
            </a:r>
          </a:p>
        </p:txBody>
      </p:sp>
      <p:graphicFrame>
        <p:nvGraphicFramePr>
          <p:cNvPr id="11" name="表 10"/>
          <p:cNvGraphicFramePr>
            <a:graphicFrameLocks noGrp="1"/>
          </p:cNvGraphicFramePr>
          <p:nvPr>
            <p:extLst>
              <p:ext uri="{D42A27DB-BD31-4B8C-83A1-F6EECF244321}">
                <p14:modId xmlns:p14="http://schemas.microsoft.com/office/powerpoint/2010/main" val="2082055111"/>
              </p:ext>
            </p:extLst>
          </p:nvPr>
        </p:nvGraphicFramePr>
        <p:xfrm>
          <a:off x="5348112" y="1574100"/>
          <a:ext cx="4212748" cy="1299729"/>
        </p:xfrm>
        <a:graphic>
          <a:graphicData uri="http://schemas.openxmlformats.org/drawingml/2006/table">
            <a:tbl>
              <a:tblPr firstRow="1">
                <a:tableStyleId>{5C22544A-7EE6-4342-B048-85BDC9FD1C3A}</a:tableStyleId>
              </a:tblPr>
              <a:tblGrid>
                <a:gridCol w="2591202">
                  <a:extLst>
                    <a:ext uri="{9D8B030D-6E8A-4147-A177-3AD203B41FA5}">
                      <a16:colId xmlns:a16="http://schemas.microsoft.com/office/drawing/2014/main" val="2453686568"/>
                    </a:ext>
                  </a:extLst>
                </a:gridCol>
                <a:gridCol w="1621546">
                  <a:extLst>
                    <a:ext uri="{9D8B030D-6E8A-4147-A177-3AD203B41FA5}">
                      <a16:colId xmlns:a16="http://schemas.microsoft.com/office/drawing/2014/main" val="106371214"/>
                    </a:ext>
                  </a:extLst>
                </a:gridCol>
              </a:tblGrid>
              <a:tr h="259093">
                <a:tc>
                  <a:txBody>
                    <a:bodyPr/>
                    <a:lstStyle/>
                    <a:p>
                      <a:pPr algn="ctr">
                        <a:lnSpc>
                          <a:spcPts val="2000"/>
                        </a:lnSpc>
                        <a:spcAft>
                          <a:spcPts val="0"/>
                        </a:spcAft>
                      </a:pPr>
                      <a:r>
                        <a:rPr lang="ja-JP" sz="1050" kern="100" dirty="0">
                          <a:effectLst/>
                          <a:latin typeface="UD デジタル 教科書体 NK-R" panose="02020400000000000000" pitchFamily="18" charset="-128"/>
                          <a:ea typeface="UD デジタル 教科書体 NK-R" panose="02020400000000000000" pitchFamily="18" charset="-128"/>
                        </a:rPr>
                        <a:t>商店街調査</a:t>
                      </a:r>
                      <a:endParaRPr lang="ja-JP" sz="105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tc>
                <a:tc>
                  <a:txBody>
                    <a:bodyPr/>
                    <a:lstStyle/>
                    <a:p>
                      <a:pPr algn="ctr">
                        <a:lnSpc>
                          <a:spcPts val="2000"/>
                        </a:lnSpc>
                        <a:spcAft>
                          <a:spcPts val="0"/>
                        </a:spcAft>
                      </a:pPr>
                      <a:r>
                        <a:rPr lang="ja-JP" sz="1050" kern="100" dirty="0">
                          <a:effectLst/>
                          <a:latin typeface="UD デジタル 教科書体 NK-R" panose="02020400000000000000" pitchFamily="18" charset="-128"/>
                          <a:ea typeface="UD デジタル 教科書体 NK-R" panose="02020400000000000000" pitchFamily="18" charset="-128"/>
                        </a:rPr>
                        <a:t>来街者調査</a:t>
                      </a:r>
                      <a:endParaRPr lang="ja-JP" sz="105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val="1829273033"/>
                  </a:ext>
                </a:extLst>
              </a:tr>
              <a:tr h="1040636">
                <a:tc>
                  <a:txBody>
                    <a:bodyPr/>
                    <a:lstStyle/>
                    <a:p>
                      <a:pPr algn="just">
                        <a:lnSpc>
                          <a:spcPct val="100000"/>
                        </a:lnSpc>
                        <a:spcAft>
                          <a:spcPts val="0"/>
                        </a:spcAft>
                      </a:pPr>
                      <a:r>
                        <a:rPr lang="ja-JP" altLang="en-US" sz="1050" dirty="0">
                          <a:latin typeface="UD デジタル 教科書体 NK-R" panose="02020400000000000000" pitchFamily="18" charset="-128"/>
                          <a:ea typeface="UD デジタル 教科書体 NK-R" panose="02020400000000000000" pitchFamily="18" charset="-128"/>
                        </a:rPr>
                        <a:t>・</a:t>
                      </a:r>
                      <a:r>
                        <a:rPr lang="ja-JP" sz="1050" dirty="0">
                          <a:latin typeface="UD デジタル 教科書体 NK-R" panose="02020400000000000000" pitchFamily="18" charset="-128"/>
                          <a:ea typeface="UD デジタル 教科書体 NK-R" panose="02020400000000000000" pitchFamily="18" charset="-128"/>
                        </a:rPr>
                        <a:t>新型コロナウイルス感染症の影響</a:t>
                      </a:r>
                    </a:p>
                    <a:p>
                      <a:pPr algn="l">
                        <a:lnSpc>
                          <a:spcPct val="100000"/>
                        </a:lnSpc>
                        <a:spcAft>
                          <a:spcPts val="0"/>
                        </a:spcAft>
                      </a:pPr>
                      <a:r>
                        <a:rPr lang="ja-JP" altLang="en-US" sz="1050" dirty="0">
                          <a:latin typeface="UD デジタル 教科書体 NK-R" panose="02020400000000000000" pitchFamily="18" charset="-128"/>
                          <a:ea typeface="UD デジタル 教科書体 NK-R" panose="02020400000000000000" pitchFamily="18" charset="-128"/>
                        </a:rPr>
                        <a:t>・</a:t>
                      </a:r>
                      <a:r>
                        <a:rPr lang="ja-JP" sz="1050" dirty="0">
                          <a:latin typeface="UD デジタル 教科書体 NK-R" panose="02020400000000000000" pitchFamily="18" charset="-128"/>
                          <a:ea typeface="UD デジタル 教科書体 NK-R" panose="02020400000000000000" pitchFamily="18" charset="-128"/>
                        </a:rPr>
                        <a:t>感染症対策</a:t>
                      </a:r>
                      <a:r>
                        <a:rPr lang="ja-JP" altLang="en-US" sz="1050" dirty="0">
                          <a:latin typeface="UD デジタル 教科書体 NK-R" panose="02020400000000000000" pitchFamily="18" charset="-128"/>
                          <a:ea typeface="UD デジタル 教科書体 NK-R" panose="02020400000000000000" pitchFamily="18" charset="-128"/>
                        </a:rPr>
                        <a:t>　（府施策評価、来街者数等）</a:t>
                      </a:r>
                      <a:endParaRPr lang="ja-JP" sz="1050" dirty="0">
                        <a:latin typeface="UD デジタル 教科書体 NK-R" panose="02020400000000000000" pitchFamily="18" charset="-128"/>
                        <a:ea typeface="UD デジタル 教科書体 NK-R" panose="02020400000000000000" pitchFamily="18" charset="-128"/>
                      </a:endParaRPr>
                    </a:p>
                    <a:p>
                      <a:pPr marL="139700" indent="-139700" algn="l">
                        <a:lnSpc>
                          <a:spcPct val="100000"/>
                        </a:lnSpc>
                        <a:spcAft>
                          <a:spcPts val="0"/>
                        </a:spcAft>
                      </a:pPr>
                      <a:r>
                        <a:rPr lang="ja-JP" altLang="en-US" sz="1050" dirty="0">
                          <a:latin typeface="UD デジタル 教科書体 NK-R" panose="02020400000000000000" pitchFamily="18" charset="-128"/>
                          <a:ea typeface="UD デジタル 教科書体 NK-R" panose="02020400000000000000" pitchFamily="18" charset="-128"/>
                        </a:rPr>
                        <a:t>・</a:t>
                      </a:r>
                      <a:r>
                        <a:rPr lang="ja-JP" altLang="ja-JP" sz="1050" dirty="0">
                          <a:latin typeface="UD デジタル 教科書体 NK-R" panose="02020400000000000000" pitchFamily="18" charset="-128"/>
                          <a:ea typeface="UD デジタル 教科書体 NK-R" panose="02020400000000000000" pitchFamily="18" charset="-128"/>
                        </a:rPr>
                        <a:t>需要喚起</a:t>
                      </a:r>
                      <a:r>
                        <a:rPr lang="ja-JP" altLang="en-US" sz="1050" dirty="0">
                          <a:latin typeface="UD デジタル 教科書体 NK-R" panose="02020400000000000000" pitchFamily="18" charset="-128"/>
                          <a:ea typeface="UD デジタル 教科書体 NK-R" panose="02020400000000000000" pitchFamily="18" charset="-128"/>
                        </a:rPr>
                        <a:t>（府施策評価、今後の取組み等）</a:t>
                      </a:r>
                      <a:endParaRPr lang="ja-JP" sz="1050" dirty="0">
                        <a:latin typeface="UD デジタル 教科書体 NK-R" panose="02020400000000000000" pitchFamily="18" charset="-128"/>
                        <a:ea typeface="UD デジタル 教科書体 NK-R" panose="02020400000000000000" pitchFamily="18" charset="-128"/>
                      </a:endParaRPr>
                    </a:p>
                  </a:txBody>
                  <a:tcPr marL="68580" marR="68580" marT="0" marB="0" anchor="ctr"/>
                </a:tc>
                <a:tc>
                  <a:txBody>
                    <a:bodyPr/>
                    <a:lstStyle/>
                    <a:p>
                      <a:pPr algn="just">
                        <a:lnSpc>
                          <a:spcPct val="100000"/>
                        </a:lnSpc>
                        <a:spcAft>
                          <a:spcPts val="0"/>
                        </a:spcAft>
                      </a:pPr>
                      <a:r>
                        <a:rPr lang="ja-JP" sz="1050" dirty="0">
                          <a:latin typeface="UD デジタル 教科書体 NK-R" panose="02020400000000000000" pitchFamily="18" charset="-128"/>
                          <a:ea typeface="UD デジタル 教科書体 NK-R" panose="02020400000000000000" pitchFamily="18" charset="-128"/>
                        </a:rPr>
                        <a:t>・商店街への来街頻度</a:t>
                      </a:r>
                    </a:p>
                    <a:p>
                      <a:pPr algn="just">
                        <a:lnSpc>
                          <a:spcPct val="100000"/>
                        </a:lnSpc>
                        <a:spcAft>
                          <a:spcPts val="0"/>
                        </a:spcAft>
                      </a:pPr>
                      <a:r>
                        <a:rPr lang="ja-JP" sz="1050" dirty="0">
                          <a:latin typeface="UD デジタル 教科書体 NK-R" panose="02020400000000000000" pitchFamily="18" charset="-128"/>
                          <a:ea typeface="UD デジタル 教科書体 NK-R" panose="02020400000000000000" pitchFamily="18" charset="-128"/>
                        </a:rPr>
                        <a:t>・府の取組みの認知度</a:t>
                      </a:r>
                    </a:p>
                    <a:p>
                      <a:pPr algn="just">
                        <a:lnSpc>
                          <a:spcPct val="100000"/>
                        </a:lnSpc>
                        <a:spcAft>
                          <a:spcPts val="0"/>
                        </a:spcAft>
                      </a:pPr>
                      <a:r>
                        <a:rPr lang="ja-JP" sz="1050" dirty="0">
                          <a:latin typeface="UD デジタル 教科書体 NK-R" panose="02020400000000000000" pitchFamily="18" charset="-128"/>
                          <a:ea typeface="UD デジタル 教科書体 NK-R" panose="02020400000000000000" pitchFamily="18" charset="-128"/>
                        </a:rPr>
                        <a:t>・感染症対策の認知度</a:t>
                      </a:r>
                      <a:endParaRPr lang="en-US" altLang="ja-JP" sz="1050" dirty="0">
                        <a:latin typeface="UD デジタル 教科書体 NK-R" panose="02020400000000000000" pitchFamily="18" charset="-128"/>
                        <a:ea typeface="UD デジタル 教科書体 NK-R" panose="02020400000000000000" pitchFamily="18" charset="-128"/>
                      </a:endParaRPr>
                    </a:p>
                    <a:p>
                      <a:pPr>
                        <a:lnSpc>
                          <a:spcPct val="100000"/>
                        </a:lnSpc>
                      </a:pPr>
                      <a:r>
                        <a:rPr kumimoji="1" lang="ja-JP" altLang="ja-JP" sz="1050"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・需要喚起での購買意欲</a:t>
                      </a:r>
                    </a:p>
                    <a:p>
                      <a:pPr>
                        <a:lnSpc>
                          <a:spcPct val="100000"/>
                        </a:lnSpc>
                      </a:pPr>
                      <a:r>
                        <a:rPr kumimoji="1" lang="ja-JP" altLang="ja-JP" sz="1050"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・商店街を訪れる</a:t>
                      </a:r>
                      <a:r>
                        <a:rPr kumimoji="1" lang="ja-JP" altLang="en-US" sz="1050"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目的</a:t>
                      </a:r>
                      <a:endParaRPr lang="ja-JP" sz="1050" dirty="0">
                        <a:latin typeface="UD デジタル 教科書体 NK-R" panose="02020400000000000000" pitchFamily="18" charset="-128"/>
                        <a:ea typeface="UD デジタル 教科書体 NK-R" panose="02020400000000000000" pitchFamily="18" charset="-128"/>
                      </a:endParaRPr>
                    </a:p>
                  </a:txBody>
                  <a:tcPr marL="68580" marR="68580" marT="0" marB="0" anchor="ctr"/>
                </a:tc>
                <a:extLst>
                  <a:ext uri="{0D108BD9-81ED-4DB2-BD59-A6C34878D82A}">
                    <a16:rowId xmlns:a16="http://schemas.microsoft.com/office/drawing/2014/main" val="1127658514"/>
                  </a:ext>
                </a:extLst>
              </a:tr>
            </a:tbl>
          </a:graphicData>
        </a:graphic>
      </p:graphicFrame>
      <p:sp>
        <p:nvSpPr>
          <p:cNvPr id="12" name="テキスト ボックス 11"/>
          <p:cNvSpPr txBox="1"/>
          <p:nvPr/>
        </p:nvSpPr>
        <p:spPr>
          <a:xfrm>
            <a:off x="275770" y="2999298"/>
            <a:ext cx="9303657" cy="276999"/>
          </a:xfrm>
          <a:prstGeom prst="rect">
            <a:avLst/>
          </a:prstGeom>
          <a:noFill/>
        </p:spPr>
        <p:txBody>
          <a:bodyPr wrap="square" rtlCol="0" anchor="t" anchorCtr="0">
            <a:spAutoFit/>
          </a:bodyPr>
          <a:lstStyle/>
          <a:p>
            <a:pPr marL="84138" indent="-84138"/>
            <a:r>
              <a:rPr lang="ja-JP" altLang="en-US"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４．調査結果の概要と、本事業選定・管理委員会委員による評価</a:t>
            </a:r>
          </a:p>
        </p:txBody>
      </p:sp>
      <p:graphicFrame>
        <p:nvGraphicFramePr>
          <p:cNvPr id="14" name="表 13"/>
          <p:cNvGraphicFramePr>
            <a:graphicFrameLocks noGrp="1"/>
          </p:cNvGraphicFramePr>
          <p:nvPr>
            <p:extLst>
              <p:ext uri="{D42A27DB-BD31-4B8C-83A1-F6EECF244321}">
                <p14:modId xmlns:p14="http://schemas.microsoft.com/office/powerpoint/2010/main" val="3591331299"/>
              </p:ext>
            </p:extLst>
          </p:nvPr>
        </p:nvGraphicFramePr>
        <p:xfrm>
          <a:off x="472962" y="3276297"/>
          <a:ext cx="9087896" cy="1865389"/>
        </p:xfrm>
        <a:graphic>
          <a:graphicData uri="http://schemas.openxmlformats.org/drawingml/2006/table">
            <a:tbl>
              <a:tblPr firstRow="1">
                <a:tableStyleId>{5C22544A-7EE6-4342-B048-85BDC9FD1C3A}</a:tableStyleId>
              </a:tblPr>
              <a:tblGrid>
                <a:gridCol w="2271974">
                  <a:extLst>
                    <a:ext uri="{9D8B030D-6E8A-4147-A177-3AD203B41FA5}">
                      <a16:colId xmlns:a16="http://schemas.microsoft.com/office/drawing/2014/main" val="3271470139"/>
                    </a:ext>
                  </a:extLst>
                </a:gridCol>
                <a:gridCol w="2271974">
                  <a:extLst>
                    <a:ext uri="{9D8B030D-6E8A-4147-A177-3AD203B41FA5}">
                      <a16:colId xmlns:a16="http://schemas.microsoft.com/office/drawing/2014/main" val="198094099"/>
                    </a:ext>
                  </a:extLst>
                </a:gridCol>
                <a:gridCol w="2271974">
                  <a:extLst>
                    <a:ext uri="{9D8B030D-6E8A-4147-A177-3AD203B41FA5}">
                      <a16:colId xmlns:a16="http://schemas.microsoft.com/office/drawing/2014/main" val="361443783"/>
                    </a:ext>
                  </a:extLst>
                </a:gridCol>
                <a:gridCol w="2271974">
                  <a:extLst>
                    <a:ext uri="{9D8B030D-6E8A-4147-A177-3AD203B41FA5}">
                      <a16:colId xmlns:a16="http://schemas.microsoft.com/office/drawing/2014/main" val="1693093074"/>
                    </a:ext>
                  </a:extLst>
                </a:gridCol>
              </a:tblGrid>
              <a:tr h="265189">
                <a:tc gridSpan="2">
                  <a:txBody>
                    <a:bodyPr/>
                    <a:lstStyle/>
                    <a:p>
                      <a:pPr algn="ctr">
                        <a:lnSpc>
                          <a:spcPct val="100000"/>
                        </a:lnSpc>
                        <a:spcAft>
                          <a:spcPts val="0"/>
                        </a:spcAft>
                      </a:pPr>
                      <a:r>
                        <a:rPr lang="ja-JP" sz="1050" kern="100" dirty="0">
                          <a:effectLst/>
                          <a:latin typeface="UD デジタル 教科書体 NK-R" panose="02020400000000000000" pitchFamily="18" charset="-128"/>
                          <a:ea typeface="UD デジタル 教科書体 NK-R" panose="02020400000000000000" pitchFamily="18" charset="-128"/>
                        </a:rPr>
                        <a:t>商店街調査</a:t>
                      </a:r>
                      <a:endParaRPr lang="en-US" altLang="ja-JP" sz="1050" kern="100" dirty="0">
                        <a:effectLst/>
                        <a:latin typeface="UD デジタル 教科書体 NK-R" panose="02020400000000000000" pitchFamily="18" charset="-128"/>
                        <a:ea typeface="UD デジタル 教科書体 NK-R" panose="02020400000000000000" pitchFamily="18" charset="-128"/>
                      </a:endParaRPr>
                    </a:p>
                  </a:txBody>
                  <a:tcPr marL="68580" marR="68580" marT="0" marB="0" anchor="ctr"/>
                </a:tc>
                <a:tc hMerge="1">
                  <a:txBody>
                    <a:bodyPr/>
                    <a:lstStyle/>
                    <a:p>
                      <a:pPr algn="ctr">
                        <a:lnSpc>
                          <a:spcPct val="100000"/>
                        </a:lnSpc>
                        <a:spcAft>
                          <a:spcPts val="0"/>
                        </a:spcAft>
                      </a:pPr>
                      <a:endParaRPr lang="ja-JP" sz="105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gridSpan="2">
                  <a:txBody>
                    <a:bodyPr/>
                    <a:lstStyle/>
                    <a:p>
                      <a:pPr algn="ctr">
                        <a:lnSpc>
                          <a:spcPct val="100000"/>
                        </a:lnSpc>
                        <a:spcAft>
                          <a:spcPts val="0"/>
                        </a:spcAft>
                      </a:pPr>
                      <a:r>
                        <a:rPr lang="ja-JP" altLang="en-US" sz="105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来街者調査</a:t>
                      </a:r>
                      <a:endParaRPr lang="ja-JP" sz="105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hMerge="1">
                  <a:txBody>
                    <a:bodyPr/>
                    <a:lstStyle/>
                    <a:p>
                      <a:pPr algn="ctr">
                        <a:lnSpc>
                          <a:spcPct val="100000"/>
                        </a:lnSpc>
                        <a:spcAft>
                          <a:spcPts val="0"/>
                        </a:spcAft>
                      </a:pPr>
                      <a:endParaRPr lang="ja-JP" sz="105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099392477"/>
                  </a:ext>
                </a:extLst>
              </a:tr>
              <a:tr h="0">
                <a:tc>
                  <a:txBody>
                    <a:bodyPr/>
                    <a:lstStyle/>
                    <a:p>
                      <a:pPr marL="0" indent="0" algn="ctr">
                        <a:lnSpc>
                          <a:spcPct val="100000"/>
                        </a:lnSpc>
                        <a:spcAft>
                          <a:spcPts val="0"/>
                        </a:spcAft>
                      </a:pPr>
                      <a:r>
                        <a:rPr lang="ja-JP" altLang="en-US" sz="1050" kern="100" dirty="0">
                          <a:effectLst/>
                          <a:latin typeface="UD デジタル 教科書体 NK-R" panose="02020400000000000000" pitchFamily="18" charset="-128"/>
                          <a:ea typeface="UD デジタル 教科書体 NK-R" panose="02020400000000000000" pitchFamily="18" charset="-128"/>
                        </a:rPr>
                        <a:t>－感染症対策－</a:t>
                      </a:r>
                      <a:endParaRPr lang="en-US" altLang="ja-JP" sz="1050" kern="100" dirty="0">
                        <a:effectLst/>
                        <a:latin typeface="UD デジタル 教科書体 NK-R" panose="02020400000000000000" pitchFamily="18" charset="-128"/>
                        <a:ea typeface="UD デジタル 教科書体 NK-R" panose="02020400000000000000" pitchFamily="18" charset="-128"/>
                      </a:endParaRPr>
                    </a:p>
                    <a:p>
                      <a:pPr indent="139700" algn="just">
                        <a:lnSpc>
                          <a:spcPct val="100000"/>
                        </a:lnSpc>
                        <a:spcAft>
                          <a:spcPts val="0"/>
                        </a:spcAft>
                      </a:pPr>
                      <a:r>
                        <a:rPr lang="ja-JP" sz="1050" kern="100" dirty="0">
                          <a:effectLst/>
                          <a:latin typeface="UD デジタル 教科書体 NK-R" panose="02020400000000000000" pitchFamily="18" charset="-128"/>
                          <a:ea typeface="UD デジタル 教科書体 NK-R" panose="02020400000000000000" pitchFamily="18" charset="-128"/>
                        </a:rPr>
                        <a:t>コロナ禍で、イベント中止や来街者の減少などの影響が生じ、どう対応すればよいかわからないといった商店街も存在した。</a:t>
                      </a:r>
                    </a:p>
                    <a:p>
                      <a:pPr indent="139700" algn="just">
                        <a:lnSpc>
                          <a:spcPct val="100000"/>
                        </a:lnSpc>
                        <a:spcAft>
                          <a:spcPts val="0"/>
                        </a:spcAft>
                      </a:pPr>
                      <a:r>
                        <a:rPr lang="ja-JP" sz="1050" kern="100" dirty="0">
                          <a:effectLst/>
                          <a:latin typeface="UD デジタル 教科書体 NK-R" panose="02020400000000000000" pitchFamily="18" charset="-128"/>
                          <a:ea typeface="UD デジタル 教科書体 NK-R" panose="02020400000000000000" pitchFamily="18" charset="-128"/>
                        </a:rPr>
                        <a:t>このような中、府の啓発ポスターや消毒液の設置などの感染症対策の取組みは、商店街からの評価が大変高く、来街者の安心感の獲得にも繋がっている。</a:t>
                      </a:r>
                    </a:p>
                  </a:txBody>
                  <a:tcPr marL="68580" marR="68580" marT="0" marB="0"/>
                </a:tc>
                <a:tc>
                  <a:txBody>
                    <a:bodyPr/>
                    <a:lstStyle/>
                    <a:p>
                      <a:pPr marL="0" indent="0" algn="ctr">
                        <a:lnSpc>
                          <a:spcPct val="100000"/>
                        </a:lnSpc>
                        <a:spcAft>
                          <a:spcPts val="0"/>
                        </a:spcAft>
                      </a:pPr>
                      <a:r>
                        <a:rPr lang="ja-JP" altLang="en-US" sz="1050" kern="100" dirty="0">
                          <a:effectLst/>
                          <a:latin typeface="UD デジタル 教科書体 NK-R" panose="02020400000000000000" pitchFamily="18" charset="-128"/>
                          <a:ea typeface="UD デジタル 教科書体 NK-R" panose="02020400000000000000" pitchFamily="18" charset="-128"/>
                        </a:rPr>
                        <a:t>－需要喚起－</a:t>
                      </a:r>
                      <a:endParaRPr lang="en-US" altLang="ja-JP" sz="1050" kern="100" dirty="0">
                        <a:effectLst/>
                        <a:latin typeface="UD デジタル 教科書体 NK-R" panose="02020400000000000000" pitchFamily="18" charset="-128"/>
                        <a:ea typeface="UD デジタル 教科書体 NK-R" panose="02020400000000000000" pitchFamily="18" charset="-128"/>
                      </a:endParaRPr>
                    </a:p>
                    <a:p>
                      <a:pPr indent="139700" algn="just">
                        <a:lnSpc>
                          <a:spcPct val="100000"/>
                        </a:lnSpc>
                        <a:spcAft>
                          <a:spcPts val="0"/>
                        </a:spcAft>
                      </a:pPr>
                      <a:r>
                        <a:rPr lang="ja-JP" altLang="ja-JP" sz="1050" kern="100" dirty="0">
                          <a:effectLst/>
                          <a:latin typeface="UD デジタル 教科書体 NK-R" panose="02020400000000000000" pitchFamily="18" charset="-128"/>
                          <a:ea typeface="UD デジタル 教科書体 NK-R" panose="02020400000000000000" pitchFamily="18" charset="-128"/>
                        </a:rPr>
                        <a:t>コロナ禍で最多の影響がイベント中止。このような中、府の感染症対策マニュアルや商店街サポーター派遣などの取組みは商店街からの評価が大変高く、今後のイベント等の実施意向、バイローカル活動や</a:t>
                      </a:r>
                      <a:r>
                        <a:rPr lang="en-US" altLang="ja-JP" sz="1050" kern="100" dirty="0">
                          <a:effectLst/>
                          <a:latin typeface="UD デジタル 教科書体 NK-R" panose="02020400000000000000" pitchFamily="18" charset="-128"/>
                          <a:ea typeface="UD デジタル 教科書体 NK-R" panose="02020400000000000000" pitchFamily="18" charset="-128"/>
                        </a:rPr>
                        <a:t>ICT</a:t>
                      </a:r>
                      <a:r>
                        <a:rPr lang="ja-JP" altLang="ja-JP" sz="1050" kern="100" dirty="0">
                          <a:effectLst/>
                          <a:latin typeface="UD デジタル 教科書体 NK-R" panose="02020400000000000000" pitchFamily="18" charset="-128"/>
                          <a:ea typeface="UD デジタル 教科書体 NK-R" panose="02020400000000000000" pitchFamily="18" charset="-128"/>
                        </a:rPr>
                        <a:t>を活用した需要喚起の関心も高い。</a:t>
                      </a:r>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050" kern="0" dirty="0">
                          <a:effectLst/>
                          <a:latin typeface="UD デジタル 教科書体 NK-R" panose="02020400000000000000" pitchFamily="18" charset="-128"/>
                          <a:ea typeface="UD デジタル 教科書体 NK-R" panose="02020400000000000000" pitchFamily="18" charset="-128"/>
                        </a:rPr>
                        <a:t>－感染症対策－　</a:t>
                      </a:r>
                      <a:endParaRPr lang="en-US" altLang="ja-JP" sz="1050" kern="0" dirty="0">
                        <a:effectLst/>
                        <a:latin typeface="UD デジタル 教科書体 NK-R" panose="02020400000000000000" pitchFamily="18" charset="-128"/>
                        <a:ea typeface="UD デジタル 教科書体 NK-R" panose="02020400000000000000" pitchFamily="18"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50" kern="0" dirty="0">
                          <a:effectLst/>
                          <a:latin typeface="UD デジタル 教科書体 NK-R" panose="02020400000000000000" pitchFamily="18" charset="-128"/>
                          <a:ea typeface="UD デジタル 教科書体 NK-R" panose="02020400000000000000" pitchFamily="18" charset="-128"/>
                        </a:rPr>
                        <a:t>　</a:t>
                      </a:r>
                      <a:r>
                        <a:rPr lang="ja-JP" altLang="ja-JP" sz="1050" kern="0" dirty="0">
                          <a:effectLst/>
                          <a:latin typeface="UD デジタル 教科書体 NK-R" panose="02020400000000000000" pitchFamily="18" charset="-128"/>
                          <a:ea typeface="UD デジタル 教科書体 NK-R" panose="02020400000000000000" pitchFamily="18" charset="-128"/>
                        </a:rPr>
                        <a:t>府の取組みのスローガンである「みんなで守ろう。おおさか」を半数以上が認知しており、感染症対策も認知されている。７割以上が商店街で安心して買物ができると感じている。</a:t>
                      </a:r>
                      <a:endParaRPr lang="en-US" altLang="ja-JP" sz="1050" kern="0" dirty="0">
                        <a:effectLst/>
                        <a:latin typeface="UD デジタル 教科書体 NK-R" panose="02020400000000000000" pitchFamily="18" charset="-128"/>
                        <a:ea typeface="UD デジタル 教科書体 NK-R" panose="02020400000000000000" pitchFamily="18" charset="-128"/>
                      </a:endParaRPr>
                    </a:p>
                    <a:p>
                      <a:pPr algn="just">
                        <a:lnSpc>
                          <a:spcPct val="100000"/>
                        </a:lnSpc>
                        <a:spcAft>
                          <a:spcPts val="0"/>
                        </a:spcAft>
                      </a:pPr>
                      <a:endParaRPr lang="ja-JP" sz="105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050" kern="100" dirty="0">
                          <a:effectLst/>
                          <a:latin typeface="UD デジタル 教科書体 NK-R" panose="02020400000000000000" pitchFamily="18" charset="-128"/>
                          <a:ea typeface="UD デジタル 教科書体 NK-R" panose="02020400000000000000" pitchFamily="18" charset="-128"/>
                        </a:rPr>
                        <a:t>－需要喚起－</a:t>
                      </a:r>
                      <a:endParaRPr lang="en-US" altLang="ja-JP" sz="1050" kern="100" dirty="0">
                        <a:effectLst/>
                        <a:latin typeface="UD デジタル 教科書体 NK-R" panose="02020400000000000000" pitchFamily="18" charset="-128"/>
                        <a:ea typeface="UD デジタル 教科書体 NK-R" panose="02020400000000000000" pitchFamily="18" charset="-128"/>
                      </a:endParaRPr>
                    </a:p>
                    <a:p>
                      <a:pPr marL="0" marR="0" lvl="0" indent="139700" algn="just" defTabSz="914400" rtl="0" eaLnBrk="1" fontAlgn="auto" latinLnBrk="0" hangingPunct="1">
                        <a:lnSpc>
                          <a:spcPct val="100000"/>
                        </a:lnSpc>
                        <a:spcBef>
                          <a:spcPts val="0"/>
                        </a:spcBef>
                        <a:spcAft>
                          <a:spcPts val="0"/>
                        </a:spcAft>
                        <a:buClrTx/>
                        <a:buSzTx/>
                        <a:buFontTx/>
                        <a:buNone/>
                        <a:tabLst/>
                        <a:defRPr/>
                      </a:pPr>
                      <a:r>
                        <a:rPr lang="ja-JP" altLang="ja-JP" sz="1050" kern="100" dirty="0">
                          <a:effectLst/>
                          <a:latin typeface="UD デジタル 教科書体 NK-R" panose="02020400000000000000" pitchFamily="18" charset="-128"/>
                          <a:ea typeface="UD デジタル 教科書体 NK-R" panose="02020400000000000000" pitchFamily="18" charset="-128"/>
                        </a:rPr>
                        <a:t>来街頻度は横ばいといった状況だが、商店街の需要喚起の取組みは安心の提供に繋がり、購買意欲を高めている。買物目的が最も高いことは、地域商業の担い手としての役割を映し出している</a:t>
                      </a:r>
                      <a:r>
                        <a:rPr lang="ja-JP" altLang="en-US" sz="1050" kern="100" dirty="0">
                          <a:effectLst/>
                          <a:latin typeface="UD デジタル 教科書体 NK-R" panose="02020400000000000000" pitchFamily="18" charset="-128"/>
                          <a:ea typeface="UD デジタル 教科書体 NK-R" panose="02020400000000000000" pitchFamily="18" charset="-128"/>
                        </a:rPr>
                        <a:t>。</a:t>
                      </a:r>
                      <a:endParaRPr lang="ja-JP" sz="1050" kern="100" dirty="0">
                        <a:effectLst/>
                        <a:latin typeface="UD デジタル 教科書体 NK-R" panose="02020400000000000000" pitchFamily="18" charset="-128"/>
                        <a:ea typeface="UD デジタル 教科書体 NK-R" panose="02020400000000000000" pitchFamily="18" charset="-128"/>
                      </a:endParaRPr>
                    </a:p>
                  </a:txBody>
                  <a:tcPr marL="68580" marR="68580" marT="0" marB="0"/>
                </a:tc>
                <a:extLst>
                  <a:ext uri="{0D108BD9-81ED-4DB2-BD59-A6C34878D82A}">
                    <a16:rowId xmlns:a16="http://schemas.microsoft.com/office/drawing/2014/main" val="577630969"/>
                  </a:ext>
                </a:extLst>
              </a:tr>
            </a:tbl>
          </a:graphicData>
        </a:graphic>
      </p:graphicFrame>
      <p:sp>
        <p:nvSpPr>
          <p:cNvPr id="15" name="角丸四角形 14"/>
          <p:cNvSpPr/>
          <p:nvPr/>
        </p:nvSpPr>
        <p:spPr>
          <a:xfrm>
            <a:off x="472962" y="5302566"/>
            <a:ext cx="4502384" cy="1235127"/>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marL="87313" indent="-87313"/>
            <a:r>
              <a:rPr lang="ja-JP" altLang="en-US" sz="1300" kern="100" dirty="0">
                <a:latin typeface="UD デジタル 教科書体 NK-R" panose="02020400000000000000" pitchFamily="18" charset="-128"/>
                <a:ea typeface="UD デジタル 教科書体 NK-R" panose="02020400000000000000" pitchFamily="18" charset="-128"/>
              </a:rPr>
              <a:t>○　</a:t>
            </a:r>
            <a:r>
              <a:rPr lang="ja-JP" altLang="ja-JP" sz="1300" kern="100" dirty="0">
                <a:latin typeface="UD デジタル 教科書体 NK-R" panose="02020400000000000000" pitchFamily="18" charset="-128"/>
                <a:ea typeface="UD デジタル 教科書体 NK-R" panose="02020400000000000000" pitchFamily="18" charset="-128"/>
              </a:rPr>
              <a:t>本事業の感染症対策や需要喚起の支援を通じ、組織的な取組みがなされており、持続的な活性化への基礎作りに繋がった。</a:t>
            </a:r>
            <a:endParaRPr lang="ja-JP" altLang="ja-JP" sz="13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87313" indent="-87313"/>
            <a:r>
              <a:rPr lang="ja-JP" altLang="en-US" sz="1300" kern="100" dirty="0">
                <a:latin typeface="UD デジタル 教科書体 NK-R" panose="02020400000000000000" pitchFamily="18" charset="-128"/>
                <a:ea typeface="UD デジタル 教科書体 NK-R" panose="02020400000000000000" pitchFamily="18" charset="-128"/>
              </a:rPr>
              <a:t>○　</a:t>
            </a:r>
            <a:r>
              <a:rPr lang="ja-JP" altLang="ja-JP" sz="1300" kern="100" dirty="0">
                <a:latin typeface="UD デジタル 教科書体 NK-R" panose="02020400000000000000" pitchFamily="18" charset="-128"/>
                <a:ea typeface="UD デジタル 教科書体 NK-R" panose="02020400000000000000" pitchFamily="18" charset="-128"/>
              </a:rPr>
              <a:t>こうした迅速な取組みを通じ、持続的な活性化に向け、商店街が組織的に対策を講じるための基盤を整えることに繋がった。</a:t>
            </a:r>
            <a:endParaRPr lang="ja-JP" altLang="ja-JP" sz="13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p:txBody>
      </p:sp>
      <p:sp>
        <p:nvSpPr>
          <p:cNvPr id="19" name="角丸四角形 18"/>
          <p:cNvSpPr/>
          <p:nvPr/>
        </p:nvSpPr>
        <p:spPr>
          <a:xfrm>
            <a:off x="4975346" y="5304570"/>
            <a:ext cx="4585512" cy="1235127"/>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marL="87313" indent="-87313">
              <a:spcAft>
                <a:spcPts val="0"/>
              </a:spcAft>
            </a:pPr>
            <a:r>
              <a:rPr lang="ja-JP" altLang="en-US" sz="1300" kern="100" dirty="0">
                <a:latin typeface="UD デジタル 教科書体 NK-R" panose="02020400000000000000" pitchFamily="18" charset="-128"/>
                <a:ea typeface="UD デジタル 教科書体 NK-R" panose="02020400000000000000" pitchFamily="18" charset="-128"/>
              </a:rPr>
              <a:t>○　商店街が安心できる場であることが浸透しており、この面でも、商店街の持続的な活性化に向けた基盤を整えることに繋がった。</a:t>
            </a:r>
            <a:endParaRPr lang="en-US" altLang="ja-JP" sz="1300" kern="100" dirty="0">
              <a:latin typeface="UD デジタル 教科書体 NK-R" panose="02020400000000000000" pitchFamily="18" charset="-128"/>
              <a:ea typeface="UD デジタル 教科書体 NK-R" panose="02020400000000000000" pitchFamily="18" charset="-128"/>
            </a:endParaRPr>
          </a:p>
          <a:p>
            <a:pPr marL="87313" indent="-87313"/>
            <a:r>
              <a:rPr lang="ja-JP" altLang="en-US" sz="13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ja-JP" sz="1300" kern="100" dirty="0">
                <a:latin typeface="UD デジタル 教科書体 NK-R" panose="02020400000000000000" pitchFamily="18" charset="-128"/>
                <a:ea typeface="UD デジタル 教科書体 NK-R" panose="02020400000000000000" pitchFamily="18" charset="-128"/>
              </a:rPr>
              <a:t>安心して買物ができる商店街の浸透に繋がっており、持続的な活性化への可能性を拡げた。</a:t>
            </a:r>
            <a:endParaRPr lang="ja-JP" altLang="ja-JP" sz="13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p:txBody>
      </p:sp>
      <p:sp>
        <p:nvSpPr>
          <p:cNvPr id="16" name="二等辺三角形 15"/>
          <p:cNvSpPr/>
          <p:nvPr/>
        </p:nvSpPr>
        <p:spPr>
          <a:xfrm rot="10800000">
            <a:off x="2434983" y="5090643"/>
            <a:ext cx="580571" cy="232228"/>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1" name="二等辺三角形 20"/>
          <p:cNvSpPr/>
          <p:nvPr/>
        </p:nvSpPr>
        <p:spPr>
          <a:xfrm rot="10800000">
            <a:off x="6977817" y="5090643"/>
            <a:ext cx="580571" cy="232228"/>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5873629" y="6572138"/>
            <a:ext cx="3739381" cy="253916"/>
          </a:xfrm>
          <a:prstGeom prst="rect">
            <a:avLst/>
          </a:prstGeom>
          <a:noFill/>
        </p:spPr>
        <p:txBody>
          <a:bodyPr wrap="square" rtlCol="0" anchor="t" anchorCtr="0">
            <a:spAutoFit/>
          </a:bodyPr>
          <a:lstStyle/>
          <a:p>
            <a:pPr marL="84138" indent="-84138" algn="r"/>
            <a:r>
              <a:rPr lang="en-US" altLang="ja-JP" sz="105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a:t>
            </a:r>
            <a:r>
              <a:rPr lang="ja-JP" altLang="en-US" sz="105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調査結果の詳細は、本事業特設</a:t>
            </a:r>
            <a:r>
              <a:rPr lang="en-US" altLang="ja-JP" sz="105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HP</a:t>
            </a:r>
            <a:r>
              <a:rPr lang="ja-JP" altLang="en-US" sz="105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に掲載しています。</a:t>
            </a:r>
          </a:p>
        </p:txBody>
      </p:sp>
    </p:spTree>
    <p:extLst>
      <p:ext uri="{BB962C8B-B14F-4D97-AF65-F5344CB8AC3E}">
        <p14:creationId xmlns:p14="http://schemas.microsoft.com/office/powerpoint/2010/main" val="340311235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284</TotalTime>
  <Words>573</Words>
  <Application>Microsoft Office PowerPoint</Application>
  <PresentationFormat>A4 210 x 297 mm</PresentationFormat>
  <Paragraphs>49</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UD デジタル 教科書体 NK-R</vt:lpstr>
      <vt:lpstr>メイリオ</vt:lpstr>
      <vt:lpstr>游ゴシック</vt:lpstr>
      <vt:lpstr>游ゴシック Light</vt:lpstr>
      <vt:lpstr>Arial</vt:lpstr>
      <vt:lpstr>Calibri</vt:lpstr>
      <vt:lpstr>Calibri Light</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dc:creator>
  <cp:lastModifiedBy>石原　明日絵</cp:lastModifiedBy>
  <cp:revision>33</cp:revision>
  <cp:lastPrinted>2020-11-30T03:11:12Z</cp:lastPrinted>
  <dcterms:created xsi:type="dcterms:W3CDTF">2020-05-12T05:13:36Z</dcterms:created>
  <dcterms:modified xsi:type="dcterms:W3CDTF">2021-03-22T02:26:02Z</dcterms:modified>
</cp:coreProperties>
</file>