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16"/>
  </p:notesMasterIdLst>
  <p:sldIdLst>
    <p:sldId id="263" r:id="rId4"/>
    <p:sldId id="264" r:id="rId5"/>
    <p:sldId id="256" r:id="rId6"/>
    <p:sldId id="257" r:id="rId7"/>
    <p:sldId id="267" r:id="rId8"/>
    <p:sldId id="259" r:id="rId9"/>
    <p:sldId id="260" r:id="rId10"/>
    <p:sldId id="261" r:id="rId11"/>
    <p:sldId id="265" r:id="rId12"/>
    <p:sldId id="266" r:id="rId13"/>
    <p:sldId id="269" r:id="rId14"/>
    <p:sldId id="268" r:id="rId1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1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15366330-4778-4CB5-A02A-24A575F6867A}" type="datetimeFigureOut">
              <a:rPr kumimoji="1" lang="ja-JP" altLang="en-US" smtClean="0"/>
              <a:t>2021/3/23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105E450-9A5B-4D16-A772-D54706DBB339}" type="slidenum">
              <a:rPr kumimoji="1" lang="ja-JP" altLang="en-US" smtClean="0"/>
              <a:t>‹#›</a:t>
            </a:fld>
            <a:endParaRPr kumimoji="1" lang="ja-JP" altLang="en-US"/>
          </a:p>
        </p:txBody>
      </p:sp>
    </p:spTree>
    <p:extLst>
      <p:ext uri="{BB962C8B-B14F-4D97-AF65-F5344CB8AC3E}">
        <p14:creationId xmlns:p14="http://schemas.microsoft.com/office/powerpoint/2010/main" val="9376641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256" rtl="0" eaLnBrk="1" fontAlgn="auto" latinLnBrk="0" hangingPunct="1">
              <a:lnSpc>
                <a:spcPct val="100000"/>
              </a:lnSpc>
              <a:spcBef>
                <a:spcPts val="0"/>
              </a:spcBef>
              <a:spcAft>
                <a:spcPts val="0"/>
              </a:spcAft>
              <a:buClrTx/>
              <a:buSzTx/>
              <a:buFontTx/>
              <a:buNone/>
              <a:tabLst/>
              <a:defRPr/>
            </a:pPr>
            <a:fld id="{42787226-618E-490E-9C26-24E6078C4AF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56"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0836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256" rtl="0" eaLnBrk="1" fontAlgn="auto" latinLnBrk="0" hangingPunct="1">
              <a:lnSpc>
                <a:spcPct val="100000"/>
              </a:lnSpc>
              <a:spcBef>
                <a:spcPts val="0"/>
              </a:spcBef>
              <a:spcAft>
                <a:spcPts val="0"/>
              </a:spcAft>
              <a:buClrTx/>
              <a:buSzTx/>
              <a:buFontTx/>
              <a:buNone/>
              <a:tabLst/>
              <a:defRPr/>
            </a:pPr>
            <a:fld id="{42787226-618E-490E-9C26-24E6078C4AF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56"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497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256" rtl="0" eaLnBrk="1" fontAlgn="auto" latinLnBrk="0" hangingPunct="1">
              <a:lnSpc>
                <a:spcPct val="100000"/>
              </a:lnSpc>
              <a:spcBef>
                <a:spcPts val="0"/>
              </a:spcBef>
              <a:spcAft>
                <a:spcPts val="0"/>
              </a:spcAft>
              <a:buClrTx/>
              <a:buSzTx/>
              <a:buFontTx/>
              <a:buNone/>
              <a:tabLst/>
              <a:defRPr/>
            </a:pPr>
            <a:fld id="{42787226-618E-490E-9C26-24E6078C4AF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256"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7683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92875"/>
            <a:ext cx="2228850" cy="365125"/>
          </a:xfrm>
        </p:spPr>
        <p:txBody>
          <a:bodyPr/>
          <a:lstStyle>
            <a:lvl1pPr>
              <a:defRPr>
                <a:solidFill>
                  <a:schemeClr val="tx1"/>
                </a:solidFill>
              </a:defRPr>
            </a:lvl1pPr>
          </a:lstStyle>
          <a:p>
            <a:fld id="{D9E3402B-098C-428B-B045-374B387FDB32}" type="slidenum">
              <a:rPr kumimoji="1" lang="ja-JP" altLang="en-US" smtClean="0"/>
              <a:pPr/>
              <a:t>‹#›</a:t>
            </a:fld>
            <a:endParaRPr kumimoji="1" lang="ja-JP" altLang="en-US"/>
          </a:p>
        </p:txBody>
      </p:sp>
    </p:spTree>
    <p:extLst>
      <p:ext uri="{BB962C8B-B14F-4D97-AF65-F5344CB8AC3E}">
        <p14:creationId xmlns:p14="http://schemas.microsoft.com/office/powerpoint/2010/main" val="199381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3402B-098C-428B-B045-374B387FDB32}" type="slidenum">
              <a:rPr kumimoji="1" lang="ja-JP" altLang="en-US" smtClean="0"/>
              <a:t>‹#›</a:t>
            </a:fld>
            <a:endParaRPr kumimoji="1" lang="ja-JP" altLang="en-US"/>
          </a:p>
        </p:txBody>
      </p:sp>
    </p:spTree>
    <p:extLst>
      <p:ext uri="{BB962C8B-B14F-4D97-AF65-F5344CB8AC3E}">
        <p14:creationId xmlns:p14="http://schemas.microsoft.com/office/powerpoint/2010/main" val="1782151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3402B-098C-428B-B045-374B387FDB32}" type="slidenum">
              <a:rPr kumimoji="1" lang="ja-JP" altLang="en-US" smtClean="0"/>
              <a:t>‹#›</a:t>
            </a:fld>
            <a:endParaRPr kumimoji="1" lang="ja-JP" altLang="en-US"/>
          </a:p>
        </p:txBody>
      </p:sp>
    </p:spTree>
    <p:extLst>
      <p:ext uri="{BB962C8B-B14F-4D97-AF65-F5344CB8AC3E}">
        <p14:creationId xmlns:p14="http://schemas.microsoft.com/office/powerpoint/2010/main" val="3374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normAutofit/>
          </a:bodyPr>
          <a:lstStyle>
            <a:lvl1pPr algn="ctr">
              <a:defRPr sz="4800">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atin typeface="UD デジタル 教科書体 NK-R" panose="02020400000000000000" pitchFamily="18" charset="-128"/>
                <a:ea typeface="UD デジタル 教科書体 NK-R" panose="02020400000000000000" pitchFamily="18"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cxnSp>
        <p:nvCxnSpPr>
          <p:cNvPr id="7" name="直線コネクタ 6">
            <a:extLst>
              <a:ext uri="{FF2B5EF4-FFF2-40B4-BE49-F238E27FC236}">
                <a16:creationId xmlns:a16="http://schemas.microsoft.com/office/drawing/2014/main" id="{980F7C4D-6101-4D3E-A744-8451E557CB46}"/>
              </a:ext>
            </a:extLst>
          </p:cNvPr>
          <p:cNvCxnSpPr/>
          <p:nvPr userDrawn="1"/>
        </p:nvCxnSpPr>
        <p:spPr>
          <a:xfrm>
            <a:off x="207034" y="3509963"/>
            <a:ext cx="9506309"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5637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7034" y="327806"/>
            <a:ext cx="9506309" cy="338192"/>
          </a:xfrm>
        </p:spPr>
        <p:txBody>
          <a:bodyPr anchor="b">
            <a:normAutofit/>
          </a:bodyPr>
          <a:lstStyle>
            <a:lvl1pPr>
              <a:defRPr sz="1600" b="0">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207034" y="857704"/>
            <a:ext cx="9506309" cy="5732878"/>
          </a:xfrm>
        </p:spPr>
        <p:txBody>
          <a:bodyPr>
            <a:normAutofit/>
          </a:bodyPr>
          <a:lstStyle>
            <a:lvl1pPr>
              <a:defRPr sz="1600">
                <a:latin typeface="UD デジタル 教科書体 NK-R" panose="02020400000000000000" pitchFamily="18" charset="-128"/>
                <a:ea typeface="UD デジタル 教科書体 NK-R" panose="02020400000000000000" pitchFamily="18" charset="-128"/>
              </a:defRPr>
            </a:lvl1pPr>
            <a:lvl2pPr>
              <a:defRPr sz="1400">
                <a:latin typeface="UD デジタル 教科書体 NK-R" panose="02020400000000000000" pitchFamily="18" charset="-128"/>
                <a:ea typeface="UD デジタル 教科書体 NK-R" panose="02020400000000000000" pitchFamily="18" charset="-128"/>
              </a:defRPr>
            </a:lvl2pPr>
            <a:lvl3pPr>
              <a:defRPr sz="1200">
                <a:latin typeface="UD デジタル 教科書体 NK-R" panose="02020400000000000000" pitchFamily="18" charset="-128"/>
                <a:ea typeface="UD デジタル 教科書体 NK-R" panose="02020400000000000000" pitchFamily="18" charset="-128"/>
              </a:defRPr>
            </a:lvl3pPr>
            <a:lvl4pPr>
              <a:defRPr sz="1100">
                <a:latin typeface="UD デジタル 教科書体 NK-R" panose="02020400000000000000" pitchFamily="18" charset="-128"/>
                <a:ea typeface="UD デジタル 教科書体 NK-R" panose="02020400000000000000" pitchFamily="18" charset="-128"/>
              </a:defRPr>
            </a:lvl4pPr>
            <a:lvl5pPr>
              <a:defRPr sz="1100">
                <a:latin typeface="UD デジタル 教科書体 NK-R" panose="02020400000000000000" pitchFamily="18" charset="-128"/>
                <a:ea typeface="UD デジタル 教科書体 NK-R" panose="02020400000000000000" pitchFamily="18"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79384" y="6408019"/>
            <a:ext cx="2228850" cy="365125"/>
          </a:xfrm>
        </p:spPr>
        <p:txBody>
          <a:bodyPr/>
          <a:lstStyle>
            <a:lvl1pPr>
              <a:defRPr sz="1200" b="1">
                <a:solidFill>
                  <a:schemeClr val="tx1"/>
                </a:solidFill>
                <a:latin typeface="ＭＳ Ｐゴシック" panose="020B0600070205080204" pitchFamily="50" charset="-128"/>
                <a:ea typeface="ＭＳ Ｐゴシック" panose="020B0600070205080204" pitchFamily="50" charset="-128"/>
              </a:defRPr>
            </a:lvl1pPr>
          </a:lstStyle>
          <a:p>
            <a:fld id="{333FD9C5-E3FB-427C-9CE1-9FEF27C5EAC6}" type="slidenum">
              <a:rPr kumimoji="1" lang="ja-JP" altLang="en-US" smtClean="0"/>
              <a:pPr/>
              <a:t>‹#›</a:t>
            </a:fld>
            <a:endParaRPr kumimoji="1" lang="ja-JP" altLang="en-US" dirty="0"/>
          </a:p>
        </p:txBody>
      </p:sp>
      <p:cxnSp>
        <p:nvCxnSpPr>
          <p:cNvPr id="8" name="直線コネクタ 7">
            <a:extLst>
              <a:ext uri="{FF2B5EF4-FFF2-40B4-BE49-F238E27FC236}">
                <a16:creationId xmlns:a16="http://schemas.microsoft.com/office/drawing/2014/main" id="{980F7C4D-6101-4D3E-A744-8451E557CB46}"/>
              </a:ext>
            </a:extLst>
          </p:cNvPr>
          <p:cNvCxnSpPr/>
          <p:nvPr userDrawn="1"/>
        </p:nvCxnSpPr>
        <p:spPr>
          <a:xfrm>
            <a:off x="207034" y="691878"/>
            <a:ext cx="9506309" cy="0"/>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85834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p:cNvSpPr>
            <a:spLocks noGrp="1"/>
          </p:cNvSpPr>
          <p:nvPr>
            <p:ph type="sldNum" sz="quarter" idx="12"/>
          </p:nvPr>
        </p:nvSpPr>
        <p:spPr>
          <a:xfrm>
            <a:off x="7579384" y="6408019"/>
            <a:ext cx="2228850" cy="365125"/>
          </a:xfrm>
        </p:spPr>
        <p:txBody>
          <a:bodyPr/>
          <a:lstStyle>
            <a:lvl1pPr>
              <a:defRPr sz="1200" b="1">
                <a:solidFill>
                  <a:schemeClr val="tx1"/>
                </a:solidFill>
                <a:latin typeface="ＭＳ Ｐゴシック" panose="020B0600070205080204" pitchFamily="50" charset="-128"/>
                <a:ea typeface="ＭＳ Ｐゴシック" panose="020B0600070205080204" pitchFamily="50" charset="-128"/>
              </a:defRPr>
            </a:lvl1pPr>
          </a:lstStyle>
          <a:p>
            <a:fld id="{333FD9C5-E3FB-427C-9CE1-9FEF27C5EAC6}" type="slidenum">
              <a:rPr kumimoji="1" lang="ja-JP" altLang="en-US" smtClean="0"/>
              <a:pPr/>
              <a:t>‹#›</a:t>
            </a:fld>
            <a:endParaRPr kumimoji="1" lang="ja-JP" altLang="en-US" dirty="0"/>
          </a:p>
        </p:txBody>
      </p:sp>
    </p:spTree>
    <p:extLst>
      <p:ext uri="{BB962C8B-B14F-4D97-AF65-F5344CB8AC3E}">
        <p14:creationId xmlns:p14="http://schemas.microsoft.com/office/powerpoint/2010/main" val="2164395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3FD9C5-E3FB-427C-9CE1-9FEF27C5EAC6}" type="slidenum">
              <a:rPr kumimoji="1" lang="ja-JP" altLang="en-US" smtClean="0"/>
              <a:t>‹#›</a:t>
            </a:fld>
            <a:endParaRPr kumimoji="1" lang="ja-JP" altLang="en-US"/>
          </a:p>
        </p:txBody>
      </p:sp>
    </p:spTree>
    <p:extLst>
      <p:ext uri="{BB962C8B-B14F-4D97-AF65-F5344CB8AC3E}">
        <p14:creationId xmlns:p14="http://schemas.microsoft.com/office/powerpoint/2010/main" val="2137357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3FD9C5-E3FB-427C-9CE1-9FEF27C5EAC6}" type="slidenum">
              <a:rPr kumimoji="1" lang="ja-JP" altLang="en-US" smtClean="0"/>
              <a:t>‹#›</a:t>
            </a:fld>
            <a:endParaRPr kumimoji="1" lang="ja-JP" altLang="en-US"/>
          </a:p>
        </p:txBody>
      </p:sp>
    </p:spTree>
    <p:extLst>
      <p:ext uri="{BB962C8B-B14F-4D97-AF65-F5344CB8AC3E}">
        <p14:creationId xmlns:p14="http://schemas.microsoft.com/office/powerpoint/2010/main" val="85893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79384" y="6408019"/>
            <a:ext cx="2228850" cy="365125"/>
          </a:xfrm>
        </p:spPr>
        <p:txBody>
          <a:bodyPr/>
          <a:lstStyle>
            <a:lvl1pPr>
              <a:defRPr sz="1200" b="1">
                <a:solidFill>
                  <a:schemeClr val="tx1"/>
                </a:solidFill>
                <a:latin typeface="ＭＳ Ｐゴシック" panose="020B0600070205080204" pitchFamily="50" charset="-128"/>
                <a:ea typeface="ＭＳ Ｐゴシック" panose="020B0600070205080204" pitchFamily="50" charset="-128"/>
              </a:defRPr>
            </a:lvl1pPr>
          </a:lstStyle>
          <a:p>
            <a:fld id="{333FD9C5-E3FB-427C-9CE1-9FEF27C5EAC6}" type="slidenum">
              <a:rPr kumimoji="1" lang="ja-JP" altLang="en-US" smtClean="0"/>
              <a:pPr/>
              <a:t>‹#›</a:t>
            </a:fld>
            <a:endParaRPr kumimoji="1" lang="ja-JP" altLang="en-US" dirty="0"/>
          </a:p>
        </p:txBody>
      </p:sp>
    </p:spTree>
    <p:extLst>
      <p:ext uri="{BB962C8B-B14F-4D97-AF65-F5344CB8AC3E}">
        <p14:creationId xmlns:p14="http://schemas.microsoft.com/office/powerpoint/2010/main" val="3159346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3FD9C5-E3FB-427C-9CE1-9FEF27C5EAC6}" type="slidenum">
              <a:rPr kumimoji="1" lang="ja-JP" altLang="en-US" smtClean="0"/>
              <a:t>‹#›</a:t>
            </a:fld>
            <a:endParaRPr kumimoji="1" lang="ja-JP" altLang="en-US"/>
          </a:p>
        </p:txBody>
      </p:sp>
    </p:spTree>
    <p:extLst>
      <p:ext uri="{BB962C8B-B14F-4D97-AF65-F5344CB8AC3E}">
        <p14:creationId xmlns:p14="http://schemas.microsoft.com/office/powerpoint/2010/main" val="1178941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3FD9C5-E3FB-427C-9CE1-9FEF27C5EAC6}" type="slidenum">
              <a:rPr kumimoji="1" lang="ja-JP" altLang="en-US" smtClean="0"/>
              <a:t>‹#›</a:t>
            </a:fld>
            <a:endParaRPr kumimoji="1" lang="ja-JP" altLang="en-US"/>
          </a:p>
        </p:txBody>
      </p:sp>
    </p:spTree>
    <p:extLst>
      <p:ext uri="{BB962C8B-B14F-4D97-AF65-F5344CB8AC3E}">
        <p14:creationId xmlns:p14="http://schemas.microsoft.com/office/powerpoint/2010/main" val="346784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92875"/>
            <a:ext cx="2228850" cy="365125"/>
          </a:xfrm>
        </p:spPr>
        <p:txBody>
          <a:bodyPr/>
          <a:lstStyle>
            <a:lvl1pPr>
              <a:defRPr>
                <a:solidFill>
                  <a:schemeClr val="tx1"/>
                </a:solidFill>
              </a:defRPr>
            </a:lvl1pPr>
          </a:lstStyle>
          <a:p>
            <a:fld id="{D9E3402B-098C-428B-B045-374B387FDB32}" type="slidenum">
              <a:rPr kumimoji="1" lang="ja-JP" altLang="en-US" smtClean="0"/>
              <a:pPr/>
              <a:t>‹#›</a:t>
            </a:fld>
            <a:endParaRPr kumimoji="1" lang="ja-JP" altLang="en-US"/>
          </a:p>
        </p:txBody>
      </p:sp>
    </p:spTree>
    <p:extLst>
      <p:ext uri="{BB962C8B-B14F-4D97-AF65-F5344CB8AC3E}">
        <p14:creationId xmlns:p14="http://schemas.microsoft.com/office/powerpoint/2010/main" val="3812903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3FD9C5-E3FB-427C-9CE1-9FEF27C5EAC6}" type="slidenum">
              <a:rPr kumimoji="1" lang="ja-JP" altLang="en-US" smtClean="0"/>
              <a:t>‹#›</a:t>
            </a:fld>
            <a:endParaRPr kumimoji="1" lang="ja-JP" altLang="en-US"/>
          </a:p>
        </p:txBody>
      </p:sp>
    </p:spTree>
    <p:extLst>
      <p:ext uri="{BB962C8B-B14F-4D97-AF65-F5344CB8AC3E}">
        <p14:creationId xmlns:p14="http://schemas.microsoft.com/office/powerpoint/2010/main" val="892627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FD9C5-E3FB-427C-9CE1-9FEF27C5EAC6}" type="slidenum">
              <a:rPr kumimoji="1" lang="ja-JP" altLang="en-US" smtClean="0"/>
              <a:t>‹#›</a:t>
            </a:fld>
            <a:endParaRPr kumimoji="1" lang="ja-JP" altLang="en-US"/>
          </a:p>
        </p:txBody>
      </p:sp>
    </p:spTree>
    <p:extLst>
      <p:ext uri="{BB962C8B-B14F-4D97-AF65-F5344CB8AC3E}">
        <p14:creationId xmlns:p14="http://schemas.microsoft.com/office/powerpoint/2010/main" val="161441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3FD9C5-E3FB-427C-9CE1-9FEF27C5EAC6}" type="slidenum">
              <a:rPr kumimoji="1" lang="ja-JP" altLang="en-US" smtClean="0"/>
              <a:t>‹#›</a:t>
            </a:fld>
            <a:endParaRPr kumimoji="1" lang="ja-JP" altLang="en-US"/>
          </a:p>
        </p:txBody>
      </p:sp>
    </p:spTree>
    <p:extLst>
      <p:ext uri="{BB962C8B-B14F-4D97-AF65-F5344CB8AC3E}">
        <p14:creationId xmlns:p14="http://schemas.microsoft.com/office/powerpoint/2010/main" val="3885757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197" y="2130652"/>
            <a:ext cx="8419609" cy="1469572"/>
          </a:xfrm>
        </p:spPr>
        <p:txBody>
          <a:bodyPr/>
          <a:lstStyle/>
          <a:p>
            <a:r>
              <a:rPr lang="ja-JP" altLang="en-US"/>
              <a:t>マスター タイトルの書式設定</a:t>
            </a:r>
          </a:p>
        </p:txBody>
      </p:sp>
      <p:sp>
        <p:nvSpPr>
          <p:cNvPr id="3" name="サブタイトル 2"/>
          <p:cNvSpPr>
            <a:spLocks noGrp="1"/>
          </p:cNvSpPr>
          <p:nvPr>
            <p:ph type="subTitle" idx="1"/>
          </p:nvPr>
        </p:nvSpPr>
        <p:spPr>
          <a:xfrm>
            <a:off x="1486392" y="3885974"/>
            <a:ext cx="6933217" cy="1753053"/>
          </a:xfrm>
        </p:spPr>
        <p:txBody>
          <a:bodyPr/>
          <a:lstStyle>
            <a:lvl1pPr marL="0" indent="0" algn="ctr">
              <a:buNone/>
              <a:defRPr/>
            </a:lvl1pPr>
            <a:lvl2pPr marL="316657" indent="0" algn="ctr">
              <a:buNone/>
              <a:defRPr/>
            </a:lvl2pPr>
            <a:lvl3pPr marL="633313" indent="0" algn="ctr">
              <a:buNone/>
              <a:defRPr/>
            </a:lvl3pPr>
            <a:lvl4pPr marL="949970" indent="0" algn="ctr">
              <a:buNone/>
              <a:defRPr/>
            </a:lvl4pPr>
            <a:lvl5pPr marL="1266627" indent="0" algn="ctr">
              <a:buNone/>
              <a:defRPr/>
            </a:lvl5pPr>
            <a:lvl6pPr marL="1583284" indent="0" algn="ctr">
              <a:buNone/>
              <a:defRPr/>
            </a:lvl6pPr>
            <a:lvl7pPr marL="1899940" indent="0" algn="ctr">
              <a:buNone/>
              <a:defRPr/>
            </a:lvl7pPr>
            <a:lvl8pPr marL="2216597" indent="0" algn="ctr">
              <a:buNone/>
              <a:defRPr/>
            </a:lvl8pPr>
            <a:lvl9pPr marL="2533254"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546807" y="6556967"/>
            <a:ext cx="2310663" cy="301033"/>
          </a:xfrm>
          <a:ln/>
        </p:spPr>
        <p:txBody>
          <a:bodyPr/>
          <a:lstStyle>
            <a:lvl1pPr>
              <a:defRPr/>
            </a:lvl1pPr>
          </a:lstStyle>
          <a:p>
            <a:pPr>
              <a:defRPr/>
            </a:pPr>
            <a:fld id="{917DC284-9C4B-4AB2-B201-8BA5752E7FA6}" type="slidenum">
              <a:rPr lang="en-US" altLang="ja-JP"/>
              <a:pPr>
                <a:defRPr/>
              </a:pPr>
              <a:t>‹#›</a:t>
            </a:fld>
            <a:endParaRPr lang="en-US" altLang="ja-JP" dirty="0"/>
          </a:p>
        </p:txBody>
      </p:sp>
    </p:spTree>
    <p:extLst>
      <p:ext uri="{BB962C8B-B14F-4D97-AF65-F5344CB8AC3E}">
        <p14:creationId xmlns:p14="http://schemas.microsoft.com/office/powerpoint/2010/main" val="1083874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4C5864-E146-4E86-937F-AADB84CF123A}" type="slidenum">
              <a:rPr lang="en-US" altLang="ja-JP"/>
              <a:pPr>
                <a:defRPr/>
              </a:pPr>
              <a:t>‹#›</a:t>
            </a:fld>
            <a:endParaRPr lang="en-US" altLang="ja-JP"/>
          </a:p>
        </p:txBody>
      </p:sp>
    </p:spTree>
    <p:extLst>
      <p:ext uri="{BB962C8B-B14F-4D97-AF65-F5344CB8AC3E}">
        <p14:creationId xmlns:p14="http://schemas.microsoft.com/office/powerpoint/2010/main" val="1330107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447"/>
            <a:ext cx="8419609" cy="1362982"/>
          </a:xfrm>
        </p:spPr>
        <p:txBody>
          <a:bodyPr anchor="t"/>
          <a:lstStyle>
            <a:lvl1pPr algn="l">
              <a:defRPr sz="277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7" y="2906260"/>
            <a:ext cx="8419609" cy="1500187"/>
          </a:xfrm>
        </p:spPr>
        <p:txBody>
          <a:bodyPr anchor="b"/>
          <a:lstStyle>
            <a:lvl1pPr marL="0" indent="0">
              <a:buNone/>
              <a:defRPr sz="1385"/>
            </a:lvl1pPr>
            <a:lvl2pPr marL="316657" indent="0">
              <a:buNone/>
              <a:defRPr sz="1247"/>
            </a:lvl2pPr>
            <a:lvl3pPr marL="633313" indent="0">
              <a:buNone/>
              <a:defRPr sz="1108"/>
            </a:lvl3pPr>
            <a:lvl4pPr marL="949970" indent="0">
              <a:buNone/>
              <a:defRPr sz="970"/>
            </a:lvl4pPr>
            <a:lvl5pPr marL="1266627" indent="0">
              <a:buNone/>
              <a:defRPr sz="970"/>
            </a:lvl5pPr>
            <a:lvl6pPr marL="1583284" indent="0">
              <a:buNone/>
              <a:defRPr sz="970"/>
            </a:lvl6pPr>
            <a:lvl7pPr marL="1899940" indent="0">
              <a:buNone/>
              <a:defRPr sz="970"/>
            </a:lvl7pPr>
            <a:lvl8pPr marL="2216597" indent="0">
              <a:buNone/>
              <a:defRPr sz="970"/>
            </a:lvl8pPr>
            <a:lvl9pPr marL="2533254" indent="0">
              <a:buNone/>
              <a:defRPr sz="97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293A1DB-8A25-4048-9E34-C1103CF61A7C}" type="slidenum">
              <a:rPr lang="en-US" altLang="ja-JP"/>
              <a:pPr>
                <a:defRPr/>
              </a:pPr>
              <a:t>‹#›</a:t>
            </a:fld>
            <a:endParaRPr lang="en-US" altLang="ja-JP"/>
          </a:p>
        </p:txBody>
      </p:sp>
    </p:spTree>
    <p:extLst>
      <p:ext uri="{BB962C8B-B14F-4D97-AF65-F5344CB8AC3E}">
        <p14:creationId xmlns:p14="http://schemas.microsoft.com/office/powerpoint/2010/main" val="3866982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6283" y="1598840"/>
            <a:ext cx="4397753" cy="4527777"/>
          </a:xfrm>
        </p:spPr>
        <p:txBody>
          <a:bodyPr/>
          <a:lstStyle>
            <a:lvl1pPr>
              <a:defRPr sz="1939"/>
            </a:lvl1pPr>
            <a:lvl2pPr>
              <a:defRPr sz="1662"/>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11964" y="1598840"/>
            <a:ext cx="4397753" cy="4527777"/>
          </a:xfrm>
        </p:spPr>
        <p:txBody>
          <a:bodyPr/>
          <a:lstStyle>
            <a:lvl1pPr>
              <a:defRPr sz="1939"/>
            </a:lvl1pPr>
            <a:lvl2pPr>
              <a:defRPr sz="1662"/>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CA3363C-C1B7-4B14-B925-1603AECCF4DD}" type="slidenum">
              <a:rPr lang="en-US" altLang="ja-JP"/>
              <a:pPr>
                <a:defRPr/>
              </a:pPr>
              <a:t>‹#›</a:t>
            </a:fld>
            <a:endParaRPr lang="en-US" altLang="ja-JP"/>
          </a:p>
        </p:txBody>
      </p:sp>
    </p:spTree>
    <p:extLst>
      <p:ext uri="{BB962C8B-B14F-4D97-AF65-F5344CB8AC3E}">
        <p14:creationId xmlns:p14="http://schemas.microsoft.com/office/powerpoint/2010/main" val="219489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056" y="274411"/>
            <a:ext cx="8915891"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055" y="1535339"/>
            <a:ext cx="4376869" cy="639536"/>
          </a:xfrm>
        </p:spPr>
        <p:txBody>
          <a:bodyPr anchor="b"/>
          <a:lstStyle>
            <a:lvl1pPr marL="0" indent="0">
              <a:buNone/>
              <a:defRPr sz="1662" b="1"/>
            </a:lvl1pPr>
            <a:lvl2pPr marL="316657" indent="0">
              <a:buNone/>
              <a:defRPr sz="1385" b="1"/>
            </a:lvl2pPr>
            <a:lvl3pPr marL="633313" indent="0">
              <a:buNone/>
              <a:defRPr sz="1247" b="1"/>
            </a:lvl3pPr>
            <a:lvl4pPr marL="949970" indent="0">
              <a:buNone/>
              <a:defRPr sz="1108" b="1"/>
            </a:lvl4pPr>
            <a:lvl5pPr marL="1266627" indent="0">
              <a:buNone/>
              <a:defRPr sz="1108" b="1"/>
            </a:lvl5pPr>
            <a:lvl6pPr marL="1583284" indent="0">
              <a:buNone/>
              <a:defRPr sz="1108" b="1"/>
            </a:lvl6pPr>
            <a:lvl7pPr marL="1899940" indent="0">
              <a:buNone/>
              <a:defRPr sz="1108" b="1"/>
            </a:lvl7pPr>
            <a:lvl8pPr marL="2216597" indent="0">
              <a:buNone/>
              <a:defRPr sz="1108" b="1"/>
            </a:lvl8pPr>
            <a:lvl9pPr marL="2533254" indent="0">
              <a:buNone/>
              <a:defRPr sz="1108"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055" y="2174876"/>
            <a:ext cx="4376869" cy="3951741"/>
          </a:xfrm>
        </p:spPr>
        <p:txBody>
          <a:bodyPr/>
          <a:lstStyle>
            <a:lvl1pPr>
              <a:defRPr sz="166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1619" y="1535339"/>
            <a:ext cx="4379327" cy="639536"/>
          </a:xfrm>
        </p:spPr>
        <p:txBody>
          <a:bodyPr anchor="b"/>
          <a:lstStyle>
            <a:lvl1pPr marL="0" indent="0">
              <a:buNone/>
              <a:defRPr sz="1662" b="1"/>
            </a:lvl1pPr>
            <a:lvl2pPr marL="316657" indent="0">
              <a:buNone/>
              <a:defRPr sz="1385" b="1"/>
            </a:lvl2pPr>
            <a:lvl3pPr marL="633313" indent="0">
              <a:buNone/>
              <a:defRPr sz="1247" b="1"/>
            </a:lvl3pPr>
            <a:lvl4pPr marL="949970" indent="0">
              <a:buNone/>
              <a:defRPr sz="1108" b="1"/>
            </a:lvl4pPr>
            <a:lvl5pPr marL="1266627" indent="0">
              <a:buNone/>
              <a:defRPr sz="1108" b="1"/>
            </a:lvl5pPr>
            <a:lvl6pPr marL="1583284" indent="0">
              <a:buNone/>
              <a:defRPr sz="1108" b="1"/>
            </a:lvl6pPr>
            <a:lvl7pPr marL="1899940" indent="0">
              <a:buNone/>
              <a:defRPr sz="1108" b="1"/>
            </a:lvl7pPr>
            <a:lvl8pPr marL="2216597" indent="0">
              <a:buNone/>
              <a:defRPr sz="1108" b="1"/>
            </a:lvl8pPr>
            <a:lvl9pPr marL="2533254" indent="0">
              <a:buNone/>
              <a:defRPr sz="1108"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1619" y="2174876"/>
            <a:ext cx="4379327" cy="3951741"/>
          </a:xfrm>
        </p:spPr>
        <p:txBody>
          <a:bodyPr/>
          <a:lstStyle>
            <a:lvl1pPr>
              <a:defRPr sz="1662"/>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A0A6696-9487-4096-B319-6CA52B81E897}" type="slidenum">
              <a:rPr lang="en-US" altLang="ja-JP"/>
              <a:pPr>
                <a:defRPr/>
              </a:pPr>
              <a:t>‹#›</a:t>
            </a:fld>
            <a:endParaRPr lang="en-US" altLang="ja-JP"/>
          </a:p>
        </p:txBody>
      </p:sp>
    </p:spTree>
    <p:extLst>
      <p:ext uri="{BB962C8B-B14F-4D97-AF65-F5344CB8AC3E}">
        <p14:creationId xmlns:p14="http://schemas.microsoft.com/office/powerpoint/2010/main" val="3358951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2E27F14-F6BD-43C7-8C9E-DB88DC14BBCF}" type="slidenum">
              <a:rPr lang="en-US" altLang="ja-JP"/>
              <a:pPr>
                <a:defRPr/>
              </a:pPr>
              <a:t>‹#›</a:t>
            </a:fld>
            <a:endParaRPr lang="en-US" altLang="ja-JP"/>
          </a:p>
        </p:txBody>
      </p:sp>
    </p:spTree>
    <p:extLst>
      <p:ext uri="{BB962C8B-B14F-4D97-AF65-F5344CB8AC3E}">
        <p14:creationId xmlns:p14="http://schemas.microsoft.com/office/powerpoint/2010/main" val="655046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931BFB7-EEFE-4C2B-B8C2-121FD4B1EF59}" type="slidenum">
              <a:rPr lang="en-US" altLang="ja-JP"/>
              <a:pPr>
                <a:defRPr/>
              </a:pPr>
              <a:t>‹#›</a:t>
            </a:fld>
            <a:endParaRPr lang="en-US" altLang="ja-JP"/>
          </a:p>
        </p:txBody>
      </p:sp>
    </p:spTree>
    <p:extLst>
      <p:ext uri="{BB962C8B-B14F-4D97-AF65-F5344CB8AC3E}">
        <p14:creationId xmlns:p14="http://schemas.microsoft.com/office/powerpoint/2010/main" val="397926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E3402B-098C-428B-B045-374B387FDB32}" type="slidenum">
              <a:rPr kumimoji="1" lang="ja-JP" altLang="en-US" smtClean="0"/>
              <a:t>‹#›</a:t>
            </a:fld>
            <a:endParaRPr kumimoji="1" lang="ja-JP" altLang="en-US"/>
          </a:p>
        </p:txBody>
      </p:sp>
    </p:spTree>
    <p:extLst>
      <p:ext uri="{BB962C8B-B14F-4D97-AF65-F5344CB8AC3E}">
        <p14:creationId xmlns:p14="http://schemas.microsoft.com/office/powerpoint/2010/main" val="2078645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056" y="273277"/>
            <a:ext cx="3259005" cy="1162277"/>
          </a:xfrm>
        </p:spPr>
        <p:txBody>
          <a:bodyPr anchor="b"/>
          <a:lstStyle>
            <a:lvl1pPr algn="l">
              <a:defRPr sz="1385" b="1"/>
            </a:lvl1pPr>
          </a:lstStyle>
          <a:p>
            <a:r>
              <a:rPr lang="ja-JP" altLang="en-US"/>
              <a:t>マスター タイトルの書式設定</a:t>
            </a:r>
          </a:p>
        </p:txBody>
      </p:sp>
      <p:sp>
        <p:nvSpPr>
          <p:cNvPr id="3" name="コンテンツ プレースホルダー 2"/>
          <p:cNvSpPr>
            <a:spLocks noGrp="1"/>
          </p:cNvSpPr>
          <p:nvPr>
            <p:ph idx="1"/>
          </p:nvPr>
        </p:nvSpPr>
        <p:spPr>
          <a:xfrm>
            <a:off x="3873217" y="273278"/>
            <a:ext cx="5537729" cy="5853339"/>
          </a:xfrm>
        </p:spPr>
        <p:txBody>
          <a:bodyPr/>
          <a:lstStyle>
            <a:lvl1pPr>
              <a:defRPr sz="2216"/>
            </a:lvl1pPr>
            <a:lvl2pPr>
              <a:defRPr sz="1939"/>
            </a:lvl2pPr>
            <a:lvl3pPr>
              <a:defRPr sz="1662"/>
            </a:lvl3pPr>
            <a:lvl4pPr>
              <a:defRPr sz="1385"/>
            </a:lvl4pPr>
            <a:lvl5pPr>
              <a:defRPr sz="1385"/>
            </a:lvl5pPr>
            <a:lvl6pPr>
              <a:defRPr sz="1385"/>
            </a:lvl6pPr>
            <a:lvl7pPr>
              <a:defRPr sz="1385"/>
            </a:lvl7pPr>
            <a:lvl8pPr>
              <a:defRPr sz="1385"/>
            </a:lvl8pPr>
            <a:lvl9pPr>
              <a:defRPr sz="138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056" y="1435554"/>
            <a:ext cx="3259005" cy="4691063"/>
          </a:xfrm>
        </p:spPr>
        <p:txBody>
          <a:bodyPr/>
          <a:lstStyle>
            <a:lvl1pPr marL="0" indent="0">
              <a:buNone/>
              <a:defRPr sz="970"/>
            </a:lvl1pPr>
            <a:lvl2pPr marL="316657" indent="0">
              <a:buNone/>
              <a:defRPr sz="831"/>
            </a:lvl2pPr>
            <a:lvl3pPr marL="633313" indent="0">
              <a:buNone/>
              <a:defRPr sz="693"/>
            </a:lvl3pPr>
            <a:lvl4pPr marL="949970" indent="0">
              <a:buNone/>
              <a:defRPr sz="623"/>
            </a:lvl4pPr>
            <a:lvl5pPr marL="1266627" indent="0">
              <a:buNone/>
              <a:defRPr sz="623"/>
            </a:lvl5pPr>
            <a:lvl6pPr marL="1583284" indent="0">
              <a:buNone/>
              <a:defRPr sz="623"/>
            </a:lvl6pPr>
            <a:lvl7pPr marL="1899940" indent="0">
              <a:buNone/>
              <a:defRPr sz="623"/>
            </a:lvl7pPr>
            <a:lvl8pPr marL="2216597" indent="0">
              <a:buNone/>
              <a:defRPr sz="623"/>
            </a:lvl8pPr>
            <a:lvl9pPr marL="2533254" indent="0">
              <a:buNone/>
              <a:defRPr sz="623"/>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6D8E50F-288F-40DD-9994-1030D3A8C5D9}" type="slidenum">
              <a:rPr lang="en-US" altLang="ja-JP"/>
              <a:pPr>
                <a:defRPr/>
              </a:pPr>
              <a:t>‹#›</a:t>
            </a:fld>
            <a:endParaRPr lang="en-US" altLang="ja-JP"/>
          </a:p>
        </p:txBody>
      </p:sp>
    </p:spTree>
    <p:extLst>
      <p:ext uri="{BB962C8B-B14F-4D97-AF65-F5344CB8AC3E}">
        <p14:creationId xmlns:p14="http://schemas.microsoft.com/office/powerpoint/2010/main" val="2078045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2138" y="4801054"/>
            <a:ext cx="5943109" cy="565831"/>
          </a:xfrm>
        </p:spPr>
        <p:txBody>
          <a:bodyPr anchor="b"/>
          <a:lstStyle>
            <a:lvl1pPr algn="l">
              <a:defRPr sz="1385" b="1"/>
            </a:lvl1pPr>
          </a:lstStyle>
          <a:p>
            <a:r>
              <a:rPr lang="ja-JP" altLang="en-US"/>
              <a:t>マスター タイトルの書式設定</a:t>
            </a:r>
          </a:p>
        </p:txBody>
      </p:sp>
      <p:sp>
        <p:nvSpPr>
          <p:cNvPr id="3" name="図プレースホルダー 2"/>
          <p:cNvSpPr>
            <a:spLocks noGrp="1"/>
          </p:cNvSpPr>
          <p:nvPr>
            <p:ph type="pic" idx="1"/>
          </p:nvPr>
        </p:nvSpPr>
        <p:spPr>
          <a:xfrm>
            <a:off x="1942138" y="612322"/>
            <a:ext cx="5943109" cy="4115027"/>
          </a:xfrm>
        </p:spPr>
        <p:txBody>
          <a:bodyPr/>
          <a:lstStyle>
            <a:lvl1pPr marL="0" indent="0">
              <a:buNone/>
              <a:defRPr sz="2216"/>
            </a:lvl1pPr>
            <a:lvl2pPr marL="316657" indent="0">
              <a:buNone/>
              <a:defRPr sz="1939"/>
            </a:lvl2pPr>
            <a:lvl3pPr marL="633313" indent="0">
              <a:buNone/>
              <a:defRPr sz="1662"/>
            </a:lvl3pPr>
            <a:lvl4pPr marL="949970" indent="0">
              <a:buNone/>
              <a:defRPr sz="1385"/>
            </a:lvl4pPr>
            <a:lvl5pPr marL="1266627" indent="0">
              <a:buNone/>
              <a:defRPr sz="1385"/>
            </a:lvl5pPr>
            <a:lvl6pPr marL="1583284" indent="0">
              <a:buNone/>
              <a:defRPr sz="1385"/>
            </a:lvl6pPr>
            <a:lvl7pPr marL="1899940" indent="0">
              <a:buNone/>
              <a:defRPr sz="1385"/>
            </a:lvl7pPr>
            <a:lvl8pPr marL="2216597" indent="0">
              <a:buNone/>
              <a:defRPr sz="1385"/>
            </a:lvl8pPr>
            <a:lvl9pPr marL="2533254" indent="0">
              <a:buNone/>
              <a:defRPr sz="1385"/>
            </a:lvl9pPr>
          </a:lstStyle>
          <a:p>
            <a:pPr lvl="0"/>
            <a:endParaRPr lang="ja-JP" altLang="en-US" noProof="0" dirty="0"/>
          </a:p>
        </p:txBody>
      </p:sp>
      <p:sp>
        <p:nvSpPr>
          <p:cNvPr id="4" name="テキスト プレースホルダー 3"/>
          <p:cNvSpPr>
            <a:spLocks noGrp="1"/>
          </p:cNvSpPr>
          <p:nvPr>
            <p:ph type="body" sz="half" idx="2"/>
          </p:nvPr>
        </p:nvSpPr>
        <p:spPr>
          <a:xfrm>
            <a:off x="1942138" y="5366885"/>
            <a:ext cx="5943109" cy="805089"/>
          </a:xfrm>
        </p:spPr>
        <p:txBody>
          <a:bodyPr/>
          <a:lstStyle>
            <a:lvl1pPr marL="0" indent="0">
              <a:buNone/>
              <a:defRPr sz="970"/>
            </a:lvl1pPr>
            <a:lvl2pPr marL="316657" indent="0">
              <a:buNone/>
              <a:defRPr sz="831"/>
            </a:lvl2pPr>
            <a:lvl3pPr marL="633313" indent="0">
              <a:buNone/>
              <a:defRPr sz="693"/>
            </a:lvl3pPr>
            <a:lvl4pPr marL="949970" indent="0">
              <a:buNone/>
              <a:defRPr sz="623"/>
            </a:lvl4pPr>
            <a:lvl5pPr marL="1266627" indent="0">
              <a:buNone/>
              <a:defRPr sz="623"/>
            </a:lvl5pPr>
            <a:lvl6pPr marL="1583284" indent="0">
              <a:buNone/>
              <a:defRPr sz="623"/>
            </a:lvl6pPr>
            <a:lvl7pPr marL="1899940" indent="0">
              <a:buNone/>
              <a:defRPr sz="623"/>
            </a:lvl7pPr>
            <a:lvl8pPr marL="2216597" indent="0">
              <a:buNone/>
              <a:defRPr sz="623"/>
            </a:lvl8pPr>
            <a:lvl9pPr marL="2533254" indent="0">
              <a:buNone/>
              <a:defRPr sz="623"/>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6B1A60C-F80C-406C-843A-62EBDD770F6E}" type="slidenum">
              <a:rPr lang="en-US" altLang="ja-JP"/>
              <a:pPr>
                <a:defRPr/>
              </a:pPr>
              <a:t>‹#›</a:t>
            </a:fld>
            <a:endParaRPr lang="en-US" altLang="ja-JP"/>
          </a:p>
        </p:txBody>
      </p:sp>
    </p:spTree>
    <p:extLst>
      <p:ext uri="{BB962C8B-B14F-4D97-AF65-F5344CB8AC3E}">
        <p14:creationId xmlns:p14="http://schemas.microsoft.com/office/powerpoint/2010/main" val="2470839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606079C-7445-4628-8F89-492B8A50F3DA}" type="slidenum">
              <a:rPr lang="en-US" altLang="ja-JP"/>
              <a:pPr>
                <a:defRPr/>
              </a:pPr>
              <a:t>‹#›</a:t>
            </a:fld>
            <a:endParaRPr lang="en-US" altLang="ja-JP"/>
          </a:p>
        </p:txBody>
      </p:sp>
    </p:spTree>
    <p:extLst>
      <p:ext uri="{BB962C8B-B14F-4D97-AF65-F5344CB8AC3E}">
        <p14:creationId xmlns:p14="http://schemas.microsoft.com/office/powerpoint/2010/main" val="1563799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360" y="274411"/>
            <a:ext cx="2228359" cy="585220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6284" y="274411"/>
            <a:ext cx="6567147" cy="585220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31F095-E550-42C5-AA5F-FDFBCAFD026A}" type="slidenum">
              <a:rPr lang="en-US" altLang="ja-JP"/>
              <a:pPr>
                <a:defRPr/>
              </a:pPr>
              <a:t>‹#›</a:t>
            </a:fld>
            <a:endParaRPr lang="en-US" altLang="ja-JP"/>
          </a:p>
        </p:txBody>
      </p:sp>
    </p:spTree>
    <p:extLst>
      <p:ext uri="{BB962C8B-B14F-4D97-AF65-F5344CB8AC3E}">
        <p14:creationId xmlns:p14="http://schemas.microsoft.com/office/powerpoint/2010/main" val="27457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E3402B-098C-428B-B045-374B387FDB32}" type="slidenum">
              <a:rPr kumimoji="1" lang="ja-JP" altLang="en-US" smtClean="0"/>
              <a:t>‹#›</a:t>
            </a:fld>
            <a:endParaRPr kumimoji="1" lang="ja-JP" altLang="en-US"/>
          </a:p>
        </p:txBody>
      </p:sp>
    </p:spTree>
    <p:extLst>
      <p:ext uri="{BB962C8B-B14F-4D97-AF65-F5344CB8AC3E}">
        <p14:creationId xmlns:p14="http://schemas.microsoft.com/office/powerpoint/2010/main" val="122868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E3402B-098C-428B-B045-374B387FDB32}" type="slidenum">
              <a:rPr kumimoji="1" lang="ja-JP" altLang="en-US" smtClean="0"/>
              <a:t>‹#›</a:t>
            </a:fld>
            <a:endParaRPr kumimoji="1" lang="ja-JP" altLang="en-US"/>
          </a:p>
        </p:txBody>
      </p:sp>
    </p:spTree>
    <p:extLst>
      <p:ext uri="{BB962C8B-B14F-4D97-AF65-F5344CB8AC3E}">
        <p14:creationId xmlns:p14="http://schemas.microsoft.com/office/powerpoint/2010/main" val="321826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E3402B-098C-428B-B045-374B387FDB32}" type="slidenum">
              <a:rPr kumimoji="1" lang="ja-JP" altLang="en-US" smtClean="0"/>
              <a:t>‹#›</a:t>
            </a:fld>
            <a:endParaRPr kumimoji="1" lang="ja-JP" altLang="en-US"/>
          </a:p>
        </p:txBody>
      </p:sp>
    </p:spTree>
    <p:extLst>
      <p:ext uri="{BB962C8B-B14F-4D97-AF65-F5344CB8AC3E}">
        <p14:creationId xmlns:p14="http://schemas.microsoft.com/office/powerpoint/2010/main" val="253084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E3402B-098C-428B-B045-374B387FDB32}" type="slidenum">
              <a:rPr kumimoji="1" lang="ja-JP" altLang="en-US" smtClean="0"/>
              <a:t>‹#›</a:t>
            </a:fld>
            <a:endParaRPr kumimoji="1" lang="ja-JP" altLang="en-US"/>
          </a:p>
        </p:txBody>
      </p:sp>
    </p:spTree>
    <p:extLst>
      <p:ext uri="{BB962C8B-B14F-4D97-AF65-F5344CB8AC3E}">
        <p14:creationId xmlns:p14="http://schemas.microsoft.com/office/powerpoint/2010/main" val="313878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E3402B-098C-428B-B045-374B387FDB32}" type="slidenum">
              <a:rPr kumimoji="1" lang="ja-JP" altLang="en-US" smtClean="0"/>
              <a:t>‹#›</a:t>
            </a:fld>
            <a:endParaRPr kumimoji="1" lang="ja-JP" altLang="en-US"/>
          </a:p>
        </p:txBody>
      </p:sp>
    </p:spTree>
    <p:extLst>
      <p:ext uri="{BB962C8B-B14F-4D97-AF65-F5344CB8AC3E}">
        <p14:creationId xmlns:p14="http://schemas.microsoft.com/office/powerpoint/2010/main" val="117699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E3402B-098C-428B-B045-374B387FDB32}" type="slidenum">
              <a:rPr kumimoji="1" lang="ja-JP" altLang="en-US" smtClean="0"/>
              <a:t>‹#›</a:t>
            </a:fld>
            <a:endParaRPr kumimoji="1" lang="ja-JP" altLang="en-US"/>
          </a:p>
        </p:txBody>
      </p:sp>
    </p:spTree>
    <p:extLst>
      <p:ext uri="{BB962C8B-B14F-4D97-AF65-F5344CB8AC3E}">
        <p14:creationId xmlns:p14="http://schemas.microsoft.com/office/powerpoint/2010/main" val="17581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3402B-098C-428B-B045-374B387FDB32}" type="slidenum">
              <a:rPr kumimoji="1" lang="ja-JP" altLang="en-US" smtClean="0"/>
              <a:t>‹#›</a:t>
            </a:fld>
            <a:endParaRPr kumimoji="1" lang="ja-JP" altLang="en-US"/>
          </a:p>
        </p:txBody>
      </p:sp>
    </p:spTree>
    <p:extLst>
      <p:ext uri="{BB962C8B-B14F-4D97-AF65-F5344CB8AC3E}">
        <p14:creationId xmlns:p14="http://schemas.microsoft.com/office/powerpoint/2010/main" val="1184041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FD9C5-E3FB-427C-9CE1-9FEF27C5EAC6}" type="slidenum">
              <a:rPr kumimoji="1" lang="ja-JP" altLang="en-US" smtClean="0"/>
              <a:t>‹#›</a:t>
            </a:fld>
            <a:endParaRPr kumimoji="1" lang="ja-JP" altLang="en-US"/>
          </a:p>
        </p:txBody>
      </p:sp>
    </p:spTree>
    <p:extLst>
      <p:ext uri="{BB962C8B-B14F-4D97-AF65-F5344CB8AC3E}">
        <p14:creationId xmlns:p14="http://schemas.microsoft.com/office/powerpoint/2010/main" val="657919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6283" y="274892"/>
            <a:ext cx="8913435" cy="114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322" tIns="57161" rIns="114322" bIns="57161"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6283" y="1598771"/>
            <a:ext cx="8913435" cy="452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322" tIns="57161" rIns="114322" bIns="5716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6283" y="6245541"/>
            <a:ext cx="2310663" cy="476113"/>
          </a:xfrm>
          <a:prstGeom prst="rect">
            <a:avLst/>
          </a:prstGeom>
          <a:noFill/>
          <a:ln>
            <a:noFill/>
          </a:ln>
          <a:effectLst/>
        </p:spPr>
        <p:txBody>
          <a:bodyPr vert="horz" wrap="square" lIns="114322" tIns="57161" rIns="114322" bIns="57161" numCol="1" anchor="t" anchorCtr="0" compatLnSpc="1">
            <a:prstTxWarp prst="textNoShape">
              <a:avLst/>
            </a:prstTxWarp>
          </a:bodyPr>
          <a:lstStyle>
            <a:lvl1pPr algn="l" eaLnBrk="1" hangingPunct="1">
              <a:defRPr sz="1247">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305" y="6245541"/>
            <a:ext cx="3137391" cy="476113"/>
          </a:xfrm>
          <a:prstGeom prst="rect">
            <a:avLst/>
          </a:prstGeom>
          <a:noFill/>
          <a:ln>
            <a:noFill/>
          </a:ln>
          <a:effectLst/>
        </p:spPr>
        <p:txBody>
          <a:bodyPr vert="horz" wrap="square" lIns="114322" tIns="57161" rIns="114322" bIns="57161" numCol="1" anchor="t" anchorCtr="0" compatLnSpc="1">
            <a:prstTxWarp prst="textNoShape">
              <a:avLst/>
            </a:prstTxWarp>
          </a:bodyPr>
          <a:lstStyle>
            <a:lvl1pPr algn="ctr" eaLnBrk="1" hangingPunct="1">
              <a:defRPr sz="1247">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055" y="6245541"/>
            <a:ext cx="2310663" cy="476113"/>
          </a:xfrm>
          <a:prstGeom prst="rect">
            <a:avLst/>
          </a:prstGeom>
          <a:noFill/>
          <a:ln>
            <a:noFill/>
          </a:ln>
          <a:effectLst/>
        </p:spPr>
        <p:txBody>
          <a:bodyPr vert="horz" wrap="square" lIns="114322" tIns="57161" rIns="114322" bIns="57161" numCol="1" anchor="t" anchorCtr="0" compatLnSpc="1">
            <a:prstTxWarp prst="textNoShape">
              <a:avLst/>
            </a:prstTxWarp>
          </a:bodyPr>
          <a:lstStyle>
            <a:lvl1pPr algn="r" eaLnBrk="1" hangingPunct="1">
              <a:defRPr sz="1247">
                <a:latin typeface="Arial" panose="020B0604020202020204" pitchFamily="34" charset="0"/>
                <a:ea typeface="ＭＳ Ｐゴシック" panose="020B0600070205080204" pitchFamily="50" charset="-128"/>
              </a:defRPr>
            </a:lvl1pPr>
          </a:lstStyle>
          <a:p>
            <a:pPr>
              <a:defRPr/>
            </a:pPr>
            <a:fld id="{4F7794A9-77EA-4174-8EB1-4BDC84FEAC8C}" type="slidenum">
              <a:rPr lang="en-US" altLang="ja-JP"/>
              <a:pPr>
                <a:defRPr/>
              </a:pPr>
              <a:t>‹#›</a:t>
            </a:fld>
            <a:endParaRPr lang="en-US" altLang="ja-JP"/>
          </a:p>
        </p:txBody>
      </p:sp>
    </p:spTree>
    <p:extLst>
      <p:ext uri="{BB962C8B-B14F-4D97-AF65-F5344CB8AC3E}">
        <p14:creationId xmlns:p14="http://schemas.microsoft.com/office/powerpoint/2010/main" val="16094874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791642" rtl="0" eaLnBrk="0" fontAlgn="base" hangingPunct="0">
        <a:spcBef>
          <a:spcPct val="0"/>
        </a:spcBef>
        <a:spcAft>
          <a:spcPct val="0"/>
        </a:spcAft>
        <a:defRPr kumimoji="1" sz="3809">
          <a:solidFill>
            <a:schemeClr val="tx2"/>
          </a:solidFill>
          <a:latin typeface="+mj-lt"/>
          <a:ea typeface="+mj-ea"/>
          <a:cs typeface="+mj-cs"/>
        </a:defRPr>
      </a:lvl1pPr>
      <a:lvl2pPr algn="ctr" defTabSz="791642" rtl="0" eaLnBrk="0" fontAlgn="base" hangingPunct="0">
        <a:spcBef>
          <a:spcPct val="0"/>
        </a:spcBef>
        <a:spcAft>
          <a:spcPct val="0"/>
        </a:spcAft>
        <a:defRPr kumimoji="1" sz="3809">
          <a:solidFill>
            <a:schemeClr val="tx2"/>
          </a:solidFill>
          <a:latin typeface="Arial" charset="0"/>
          <a:ea typeface="ＭＳ Ｐゴシック" pitchFamily="50" charset="-128"/>
        </a:defRPr>
      </a:lvl2pPr>
      <a:lvl3pPr algn="ctr" defTabSz="791642" rtl="0" eaLnBrk="0" fontAlgn="base" hangingPunct="0">
        <a:spcBef>
          <a:spcPct val="0"/>
        </a:spcBef>
        <a:spcAft>
          <a:spcPct val="0"/>
        </a:spcAft>
        <a:defRPr kumimoji="1" sz="3809">
          <a:solidFill>
            <a:schemeClr val="tx2"/>
          </a:solidFill>
          <a:latin typeface="Arial" charset="0"/>
          <a:ea typeface="ＭＳ Ｐゴシック" pitchFamily="50" charset="-128"/>
        </a:defRPr>
      </a:lvl3pPr>
      <a:lvl4pPr algn="ctr" defTabSz="791642" rtl="0" eaLnBrk="0" fontAlgn="base" hangingPunct="0">
        <a:spcBef>
          <a:spcPct val="0"/>
        </a:spcBef>
        <a:spcAft>
          <a:spcPct val="0"/>
        </a:spcAft>
        <a:defRPr kumimoji="1" sz="3809">
          <a:solidFill>
            <a:schemeClr val="tx2"/>
          </a:solidFill>
          <a:latin typeface="Arial" charset="0"/>
          <a:ea typeface="ＭＳ Ｐゴシック" pitchFamily="50" charset="-128"/>
        </a:defRPr>
      </a:lvl4pPr>
      <a:lvl5pPr algn="ctr" defTabSz="791642" rtl="0" eaLnBrk="0" fontAlgn="base" hangingPunct="0">
        <a:spcBef>
          <a:spcPct val="0"/>
        </a:spcBef>
        <a:spcAft>
          <a:spcPct val="0"/>
        </a:spcAft>
        <a:defRPr kumimoji="1" sz="3809">
          <a:solidFill>
            <a:schemeClr val="tx2"/>
          </a:solidFill>
          <a:latin typeface="Arial" charset="0"/>
          <a:ea typeface="ＭＳ Ｐゴシック" pitchFamily="50" charset="-128"/>
        </a:defRPr>
      </a:lvl5pPr>
      <a:lvl6pPr marL="316657" algn="ctr" defTabSz="791642" rtl="0" fontAlgn="base">
        <a:spcBef>
          <a:spcPct val="0"/>
        </a:spcBef>
        <a:spcAft>
          <a:spcPct val="0"/>
        </a:spcAft>
        <a:defRPr kumimoji="1" sz="3809">
          <a:solidFill>
            <a:schemeClr val="tx2"/>
          </a:solidFill>
          <a:latin typeface="Arial" charset="0"/>
          <a:ea typeface="ＭＳ Ｐゴシック" pitchFamily="50" charset="-128"/>
        </a:defRPr>
      </a:lvl6pPr>
      <a:lvl7pPr marL="633313" algn="ctr" defTabSz="791642" rtl="0" fontAlgn="base">
        <a:spcBef>
          <a:spcPct val="0"/>
        </a:spcBef>
        <a:spcAft>
          <a:spcPct val="0"/>
        </a:spcAft>
        <a:defRPr kumimoji="1" sz="3809">
          <a:solidFill>
            <a:schemeClr val="tx2"/>
          </a:solidFill>
          <a:latin typeface="Arial" charset="0"/>
          <a:ea typeface="ＭＳ Ｐゴシック" pitchFamily="50" charset="-128"/>
        </a:defRPr>
      </a:lvl7pPr>
      <a:lvl8pPr marL="949970" algn="ctr" defTabSz="791642" rtl="0" fontAlgn="base">
        <a:spcBef>
          <a:spcPct val="0"/>
        </a:spcBef>
        <a:spcAft>
          <a:spcPct val="0"/>
        </a:spcAft>
        <a:defRPr kumimoji="1" sz="3809">
          <a:solidFill>
            <a:schemeClr val="tx2"/>
          </a:solidFill>
          <a:latin typeface="Arial" charset="0"/>
          <a:ea typeface="ＭＳ Ｐゴシック" pitchFamily="50" charset="-128"/>
        </a:defRPr>
      </a:lvl8pPr>
      <a:lvl9pPr marL="1266627" algn="ctr" defTabSz="791642" rtl="0" fontAlgn="base">
        <a:spcBef>
          <a:spcPct val="0"/>
        </a:spcBef>
        <a:spcAft>
          <a:spcPct val="0"/>
        </a:spcAft>
        <a:defRPr kumimoji="1" sz="3809">
          <a:solidFill>
            <a:schemeClr val="tx2"/>
          </a:solidFill>
          <a:latin typeface="Arial" charset="0"/>
          <a:ea typeface="ＭＳ Ｐゴシック" pitchFamily="50" charset="-128"/>
        </a:defRPr>
      </a:lvl9pPr>
    </p:titleStyle>
    <p:bodyStyle>
      <a:lvl1pPr marL="296866" indent="-296866" algn="l" defTabSz="791642" rtl="0" eaLnBrk="0" fontAlgn="base" hangingPunct="0">
        <a:spcBef>
          <a:spcPct val="20000"/>
        </a:spcBef>
        <a:spcAft>
          <a:spcPct val="0"/>
        </a:spcAft>
        <a:buChar char="•"/>
        <a:defRPr kumimoji="1" sz="2770">
          <a:solidFill>
            <a:schemeClr val="tx1"/>
          </a:solidFill>
          <a:latin typeface="+mn-lt"/>
          <a:ea typeface="+mn-ea"/>
          <a:cs typeface="+mn-cs"/>
        </a:defRPr>
      </a:lvl1pPr>
      <a:lvl2pPr marL="643209" indent="-247388" algn="l" defTabSz="791642" rtl="0" eaLnBrk="0" fontAlgn="base" hangingPunct="0">
        <a:spcBef>
          <a:spcPct val="20000"/>
        </a:spcBef>
        <a:spcAft>
          <a:spcPct val="0"/>
        </a:spcAft>
        <a:buChar char="–"/>
        <a:defRPr kumimoji="1" sz="2424">
          <a:solidFill>
            <a:schemeClr val="tx1"/>
          </a:solidFill>
          <a:latin typeface="+mn-lt"/>
          <a:ea typeface="+mn-ea"/>
        </a:defRPr>
      </a:lvl2pPr>
      <a:lvl3pPr marL="989552" indent="-197910" algn="l" defTabSz="791642" rtl="0" eaLnBrk="0" fontAlgn="base" hangingPunct="0">
        <a:spcBef>
          <a:spcPct val="20000"/>
        </a:spcBef>
        <a:spcAft>
          <a:spcPct val="0"/>
        </a:spcAft>
        <a:buChar char="•"/>
        <a:defRPr kumimoji="1" sz="2078">
          <a:solidFill>
            <a:schemeClr val="tx1"/>
          </a:solidFill>
          <a:latin typeface="+mn-lt"/>
          <a:ea typeface="+mn-ea"/>
        </a:defRPr>
      </a:lvl3pPr>
      <a:lvl4pPr marL="1385373" indent="-196811" algn="l" defTabSz="791642" rtl="0" eaLnBrk="0" fontAlgn="base" hangingPunct="0">
        <a:spcBef>
          <a:spcPct val="20000"/>
        </a:spcBef>
        <a:spcAft>
          <a:spcPct val="0"/>
        </a:spcAft>
        <a:buChar char="–"/>
        <a:defRPr kumimoji="1" sz="1732">
          <a:solidFill>
            <a:schemeClr val="tx1"/>
          </a:solidFill>
          <a:latin typeface="+mn-lt"/>
          <a:ea typeface="+mn-ea"/>
        </a:defRPr>
      </a:lvl4pPr>
      <a:lvl5pPr marL="1781194" indent="-197910" algn="l" defTabSz="791642" rtl="0" eaLnBrk="0" fontAlgn="base" hangingPunct="0">
        <a:spcBef>
          <a:spcPct val="20000"/>
        </a:spcBef>
        <a:spcAft>
          <a:spcPct val="0"/>
        </a:spcAft>
        <a:buChar char="»"/>
        <a:defRPr kumimoji="1" sz="1732">
          <a:solidFill>
            <a:schemeClr val="tx1"/>
          </a:solidFill>
          <a:latin typeface="+mn-lt"/>
          <a:ea typeface="+mn-ea"/>
        </a:defRPr>
      </a:lvl5pPr>
      <a:lvl6pPr marL="2097851" indent="-197910" algn="l" defTabSz="791642" rtl="0" fontAlgn="base">
        <a:spcBef>
          <a:spcPct val="20000"/>
        </a:spcBef>
        <a:spcAft>
          <a:spcPct val="0"/>
        </a:spcAft>
        <a:buChar char="»"/>
        <a:defRPr kumimoji="1" sz="1732">
          <a:solidFill>
            <a:schemeClr val="tx1"/>
          </a:solidFill>
          <a:latin typeface="+mn-lt"/>
          <a:ea typeface="+mn-ea"/>
        </a:defRPr>
      </a:lvl6pPr>
      <a:lvl7pPr marL="2414507" indent="-197910" algn="l" defTabSz="791642" rtl="0" fontAlgn="base">
        <a:spcBef>
          <a:spcPct val="20000"/>
        </a:spcBef>
        <a:spcAft>
          <a:spcPct val="0"/>
        </a:spcAft>
        <a:buChar char="»"/>
        <a:defRPr kumimoji="1" sz="1732">
          <a:solidFill>
            <a:schemeClr val="tx1"/>
          </a:solidFill>
          <a:latin typeface="+mn-lt"/>
          <a:ea typeface="+mn-ea"/>
        </a:defRPr>
      </a:lvl7pPr>
      <a:lvl8pPr marL="2731164" indent="-197910" algn="l" defTabSz="791642" rtl="0" fontAlgn="base">
        <a:spcBef>
          <a:spcPct val="20000"/>
        </a:spcBef>
        <a:spcAft>
          <a:spcPct val="0"/>
        </a:spcAft>
        <a:buChar char="»"/>
        <a:defRPr kumimoji="1" sz="1732">
          <a:solidFill>
            <a:schemeClr val="tx1"/>
          </a:solidFill>
          <a:latin typeface="+mn-lt"/>
          <a:ea typeface="+mn-ea"/>
        </a:defRPr>
      </a:lvl8pPr>
      <a:lvl9pPr marL="3047821" indent="-197910" algn="l" defTabSz="791642" rtl="0" fontAlgn="base">
        <a:spcBef>
          <a:spcPct val="20000"/>
        </a:spcBef>
        <a:spcAft>
          <a:spcPct val="0"/>
        </a:spcAft>
        <a:buChar char="»"/>
        <a:defRPr kumimoji="1" sz="1732">
          <a:solidFill>
            <a:schemeClr val="tx1"/>
          </a:solidFill>
          <a:latin typeface="+mn-lt"/>
          <a:ea typeface="+mn-ea"/>
        </a:defRPr>
      </a:lvl9pPr>
    </p:bodyStyle>
    <p:otherStyle>
      <a:defPPr>
        <a:defRPr lang="ja-JP"/>
      </a:defPPr>
      <a:lvl1pPr marL="0" algn="l" defTabSz="633313" rtl="0" eaLnBrk="1" latinLnBrk="0" hangingPunct="1">
        <a:defRPr kumimoji="1" sz="1247" kern="1200">
          <a:solidFill>
            <a:schemeClr val="tx1"/>
          </a:solidFill>
          <a:latin typeface="+mn-lt"/>
          <a:ea typeface="+mn-ea"/>
          <a:cs typeface="+mn-cs"/>
        </a:defRPr>
      </a:lvl1pPr>
      <a:lvl2pPr marL="316657" algn="l" defTabSz="633313" rtl="0" eaLnBrk="1" latinLnBrk="0" hangingPunct="1">
        <a:defRPr kumimoji="1" sz="1247" kern="1200">
          <a:solidFill>
            <a:schemeClr val="tx1"/>
          </a:solidFill>
          <a:latin typeface="+mn-lt"/>
          <a:ea typeface="+mn-ea"/>
          <a:cs typeface="+mn-cs"/>
        </a:defRPr>
      </a:lvl2pPr>
      <a:lvl3pPr marL="633313" algn="l" defTabSz="633313" rtl="0" eaLnBrk="1" latinLnBrk="0" hangingPunct="1">
        <a:defRPr kumimoji="1" sz="1247" kern="1200">
          <a:solidFill>
            <a:schemeClr val="tx1"/>
          </a:solidFill>
          <a:latin typeface="+mn-lt"/>
          <a:ea typeface="+mn-ea"/>
          <a:cs typeface="+mn-cs"/>
        </a:defRPr>
      </a:lvl3pPr>
      <a:lvl4pPr marL="949970" algn="l" defTabSz="633313" rtl="0" eaLnBrk="1" latinLnBrk="0" hangingPunct="1">
        <a:defRPr kumimoji="1" sz="1247" kern="1200">
          <a:solidFill>
            <a:schemeClr val="tx1"/>
          </a:solidFill>
          <a:latin typeface="+mn-lt"/>
          <a:ea typeface="+mn-ea"/>
          <a:cs typeface="+mn-cs"/>
        </a:defRPr>
      </a:lvl4pPr>
      <a:lvl5pPr marL="1266627" algn="l" defTabSz="633313" rtl="0" eaLnBrk="1" latinLnBrk="0" hangingPunct="1">
        <a:defRPr kumimoji="1" sz="1247" kern="1200">
          <a:solidFill>
            <a:schemeClr val="tx1"/>
          </a:solidFill>
          <a:latin typeface="+mn-lt"/>
          <a:ea typeface="+mn-ea"/>
          <a:cs typeface="+mn-cs"/>
        </a:defRPr>
      </a:lvl5pPr>
      <a:lvl6pPr marL="1583284" algn="l" defTabSz="633313" rtl="0" eaLnBrk="1" latinLnBrk="0" hangingPunct="1">
        <a:defRPr kumimoji="1" sz="1247" kern="1200">
          <a:solidFill>
            <a:schemeClr val="tx1"/>
          </a:solidFill>
          <a:latin typeface="+mn-lt"/>
          <a:ea typeface="+mn-ea"/>
          <a:cs typeface="+mn-cs"/>
        </a:defRPr>
      </a:lvl6pPr>
      <a:lvl7pPr marL="1899940" algn="l" defTabSz="633313" rtl="0" eaLnBrk="1" latinLnBrk="0" hangingPunct="1">
        <a:defRPr kumimoji="1" sz="1247" kern="1200">
          <a:solidFill>
            <a:schemeClr val="tx1"/>
          </a:solidFill>
          <a:latin typeface="+mn-lt"/>
          <a:ea typeface="+mn-ea"/>
          <a:cs typeface="+mn-cs"/>
        </a:defRPr>
      </a:lvl7pPr>
      <a:lvl8pPr marL="2216597" algn="l" defTabSz="633313" rtl="0" eaLnBrk="1" latinLnBrk="0" hangingPunct="1">
        <a:defRPr kumimoji="1" sz="1247" kern="1200">
          <a:solidFill>
            <a:schemeClr val="tx1"/>
          </a:solidFill>
          <a:latin typeface="+mn-lt"/>
          <a:ea typeface="+mn-ea"/>
          <a:cs typeface="+mn-cs"/>
        </a:defRPr>
      </a:lvl8pPr>
      <a:lvl9pPr marL="2533254" algn="l" defTabSz="633313" rtl="0" eaLnBrk="1" latinLnBrk="0" hangingPunct="1">
        <a:defRPr kumimoji="1"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48378" y="1122363"/>
            <a:ext cx="9433504" cy="2387600"/>
          </a:xfrm>
        </p:spPr>
        <p:txBody>
          <a:bodyPr>
            <a:normAutofit/>
          </a:bodyPr>
          <a:lstStyle/>
          <a:p>
            <a:r>
              <a:rPr kumimoji="1" lang="ja-JP" altLang="en-US" sz="4400" dirty="0"/>
              <a:t>大阪府商業振興の緊急対策について</a:t>
            </a:r>
          </a:p>
        </p:txBody>
      </p:sp>
      <p:sp>
        <p:nvSpPr>
          <p:cNvPr id="6" name="サブタイトル 5"/>
          <p:cNvSpPr>
            <a:spLocks noGrp="1"/>
          </p:cNvSpPr>
          <p:nvPr>
            <p:ph type="subTitle" idx="1"/>
          </p:nvPr>
        </p:nvSpPr>
        <p:spPr>
          <a:xfrm>
            <a:off x="1238250" y="4637462"/>
            <a:ext cx="7429500" cy="1655762"/>
          </a:xfrm>
        </p:spPr>
        <p:txBody>
          <a:bodyPr>
            <a:normAutofit fontScale="92500" lnSpcReduction="10000"/>
          </a:bodyPr>
          <a:lstStyle/>
          <a:p>
            <a:r>
              <a:rPr lang="ja-JP" altLang="en-US" dirty="0"/>
              <a:t>令和２年４月（令和</a:t>
            </a:r>
            <a:r>
              <a:rPr lang="en-US" altLang="ja-JP" dirty="0"/>
              <a:t>3</a:t>
            </a:r>
            <a:r>
              <a:rPr lang="ja-JP" altLang="en-US" dirty="0"/>
              <a:t>年３月更新）</a:t>
            </a:r>
            <a:endParaRPr lang="en-US" altLang="ja-JP" dirty="0"/>
          </a:p>
          <a:p>
            <a:endParaRPr lang="en-US" altLang="ja-JP" dirty="0"/>
          </a:p>
          <a:p>
            <a:r>
              <a:rPr lang="ja-JP" altLang="en-US" dirty="0"/>
              <a:t>大阪府　商工労働部　中小企業支援室　</a:t>
            </a:r>
          </a:p>
          <a:p>
            <a:r>
              <a:rPr lang="ja-JP" altLang="en-US" dirty="0"/>
              <a:t>商業・サービス産業課　商業振興グループ</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8" y="317847"/>
            <a:ext cx="1472845" cy="491999"/>
          </a:xfrm>
          <a:prstGeom prst="rect">
            <a:avLst/>
          </a:prstGeom>
        </p:spPr>
      </p:pic>
    </p:spTree>
    <p:extLst>
      <p:ext uri="{BB962C8B-B14F-4D97-AF65-F5344CB8AC3E}">
        <p14:creationId xmlns:p14="http://schemas.microsoft.com/office/powerpoint/2010/main" val="334253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9E3402B-098C-428B-B045-374B387FDB32}" type="slidenum">
              <a:rPr kumimoji="1" lang="ja-JP" altLang="en-US" smtClean="0"/>
              <a:pPr/>
              <a:t>10</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74415560"/>
              </p:ext>
            </p:extLst>
          </p:nvPr>
        </p:nvGraphicFramePr>
        <p:xfrm>
          <a:off x="4559969" y="1580314"/>
          <a:ext cx="5019460" cy="3538333"/>
        </p:xfrm>
        <a:graphic>
          <a:graphicData uri="http://schemas.openxmlformats.org/drawingml/2006/table">
            <a:tbl>
              <a:tblPr firstRow="1" bandRow="1">
                <a:tableStyleId>{5C22544A-7EE6-4342-B048-85BDC9FD1C3A}</a:tableStyleId>
              </a:tblPr>
              <a:tblGrid>
                <a:gridCol w="2502568">
                  <a:extLst>
                    <a:ext uri="{9D8B030D-6E8A-4147-A177-3AD203B41FA5}">
                      <a16:colId xmlns:a16="http://schemas.microsoft.com/office/drawing/2014/main" val="2245260311"/>
                    </a:ext>
                  </a:extLst>
                </a:gridCol>
                <a:gridCol w="2516892">
                  <a:extLst>
                    <a:ext uri="{9D8B030D-6E8A-4147-A177-3AD203B41FA5}">
                      <a16:colId xmlns:a16="http://schemas.microsoft.com/office/drawing/2014/main" val="2155618173"/>
                    </a:ext>
                  </a:extLst>
                </a:gridCol>
              </a:tblGrid>
              <a:tr h="403773">
                <a:tc>
                  <a:txBody>
                    <a:bodyPr/>
                    <a:lstStyle/>
                    <a:p>
                      <a:pPr algn="ctr"/>
                      <a:r>
                        <a:rPr kumimoji="1" lang="ja-JP" altLang="en-US" sz="1400" dirty="0">
                          <a:latin typeface="Meiryo UI" panose="020B0604030504040204" pitchFamily="50" charset="-128"/>
                          <a:ea typeface="Meiryo UI" panose="020B0604030504040204" pitchFamily="50" charset="-128"/>
                        </a:rPr>
                        <a:t>啓発サインの例</a:t>
                      </a:r>
                    </a:p>
                  </a:txBody>
                  <a:tcPr anchor="ctr" anchorCtr="1"/>
                </a:tc>
                <a:tc>
                  <a:txBody>
                    <a:bodyPr/>
                    <a:lstStyle/>
                    <a:p>
                      <a:pPr algn="ctr"/>
                      <a:r>
                        <a:rPr kumimoji="1" lang="ja-JP" altLang="en-US" sz="1400" dirty="0">
                          <a:latin typeface="Meiryo UI" panose="020B0604030504040204" pitchFamily="50" charset="-128"/>
                          <a:ea typeface="Meiryo UI" panose="020B0604030504040204" pitchFamily="50" charset="-128"/>
                        </a:rPr>
                        <a:t>啓発ちらしの例</a:t>
                      </a:r>
                    </a:p>
                  </a:txBody>
                  <a:tcPr anchor="ctr" anchorCtr="1"/>
                </a:tc>
                <a:extLst>
                  <a:ext uri="{0D108BD9-81ED-4DB2-BD59-A6C34878D82A}">
                    <a16:rowId xmlns:a16="http://schemas.microsoft.com/office/drawing/2014/main" val="3070369611"/>
                  </a:ext>
                </a:extLst>
              </a:tr>
              <a:tr h="3134560">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896165754"/>
                  </a:ext>
                </a:extLst>
              </a:tr>
            </a:tbl>
          </a:graphicData>
        </a:graphic>
      </p:graphicFrame>
      <p:sp>
        <p:nvSpPr>
          <p:cNvPr id="6" name="テキスト ボックス 5"/>
          <p:cNvSpPr txBox="1"/>
          <p:nvPr/>
        </p:nvSpPr>
        <p:spPr>
          <a:xfrm>
            <a:off x="275771" y="203200"/>
            <a:ext cx="7429393" cy="369332"/>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商店街における</a:t>
            </a:r>
            <a:r>
              <a:rPr lang="en-US" altLang="ja-JP" b="1" dirty="0">
                <a:latin typeface="Meiryo UI" panose="020B0604030504040204" pitchFamily="50" charset="-128"/>
                <a:ea typeface="Meiryo UI" panose="020B0604030504040204" pitchFamily="50" charset="-128"/>
              </a:rPr>
              <a:t>CO2</a:t>
            </a:r>
            <a:r>
              <a:rPr lang="ja-JP" altLang="en-US" b="1" dirty="0">
                <a:latin typeface="Meiryo UI" panose="020B0604030504040204" pitchFamily="50" charset="-128"/>
                <a:ea typeface="Meiryo UI" panose="020B0604030504040204" pitchFamily="50" charset="-128"/>
              </a:rPr>
              <a:t>センサーのデモンストレーション結果について</a:t>
            </a:r>
            <a:endParaRPr kumimoji="1" lang="ja-JP" altLang="en-US"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75772" y="702269"/>
            <a:ext cx="9303657" cy="748309"/>
          </a:xfrm>
          <a:prstGeom prst="rect">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90000" rtlCol="0" anchor="ctr"/>
          <a:lstStyle/>
          <a:p>
            <a:pPr marL="903288" indent="-188913"/>
            <a:r>
              <a:rPr lang="ja-JP" altLang="en-US" sz="1400" dirty="0">
                <a:solidFill>
                  <a:schemeClr val="tx1"/>
                </a:solidFill>
                <a:latin typeface="Meiryo UI" panose="020B0604030504040204" pitchFamily="50" charset="-128"/>
                <a:ea typeface="Meiryo UI" panose="020B0604030504040204" pitchFamily="50" charset="-128"/>
              </a:rPr>
              <a:t>○　特に三密対策が求められる商店街内の飲食店等に安心して来訪いただけるよう、府のモデル商店街における感染症対策の一環として、国が推奨する</a:t>
            </a:r>
            <a:r>
              <a:rPr lang="en-US" altLang="ja-JP" sz="1400" dirty="0">
                <a:solidFill>
                  <a:schemeClr val="tx1"/>
                </a:solidFill>
                <a:latin typeface="Meiryo UI" panose="020B0604030504040204" pitchFamily="50" charset="-128"/>
                <a:ea typeface="Meiryo UI" panose="020B0604030504040204" pitchFamily="50" charset="-128"/>
              </a:rPr>
              <a:t>CO2</a:t>
            </a:r>
            <a:r>
              <a:rPr lang="ja-JP" altLang="en-US" sz="1400" dirty="0">
                <a:solidFill>
                  <a:schemeClr val="tx1"/>
                </a:solidFill>
                <a:latin typeface="Meiryo UI" panose="020B0604030504040204" pitchFamily="50" charset="-128"/>
                <a:ea typeface="Meiryo UI" panose="020B0604030504040204" pitchFamily="50" charset="-128"/>
              </a:rPr>
              <a:t>センサー設置のデモンストレーションを実施。</a:t>
            </a:r>
            <a:endParaRPr lang="en-US" altLang="ja-JP" sz="1400" dirty="0">
              <a:solidFill>
                <a:schemeClr val="tx1"/>
              </a:solidFill>
              <a:latin typeface="Meiryo UI" panose="020B0604030504040204" pitchFamily="50" charset="-128"/>
              <a:ea typeface="Meiryo UI" panose="020B0604030504040204" pitchFamily="50" charset="-128"/>
            </a:endParaRPr>
          </a:p>
          <a:p>
            <a:pPr marL="903288" indent="-188913"/>
            <a:r>
              <a:rPr lang="ja-JP" altLang="en-US" sz="1400" dirty="0">
                <a:solidFill>
                  <a:schemeClr val="tx1"/>
                </a:solidFill>
                <a:latin typeface="Meiryo UI" panose="020B0604030504040204" pitchFamily="50" charset="-128"/>
                <a:ea typeface="Meiryo UI" panose="020B0604030504040204" pitchFamily="50" charset="-128"/>
              </a:rPr>
              <a:t>○　その成果を広く情報発信し、安心して買い物ができる商店街の浸透に繋げた。</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0" name="角丸四角形 9"/>
          <p:cNvSpPr/>
          <p:nvPr/>
        </p:nvSpPr>
        <p:spPr bwMode="auto">
          <a:xfrm>
            <a:off x="275148" y="1571055"/>
            <a:ext cx="1424698" cy="266859"/>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200" b="1" dirty="0">
                <a:solidFill>
                  <a:srgbClr val="FFFFFF"/>
                </a:solidFill>
                <a:latin typeface="Meiryo UI" panose="020B0604030504040204" pitchFamily="50" charset="-128"/>
                <a:ea typeface="Meiryo UI" panose="020B0604030504040204" pitchFamily="50" charset="-128"/>
                <a:cs typeface="メイリオ" panose="020B0604030504040204" pitchFamily="50" charset="-128"/>
              </a:rPr>
              <a:t>１．実施場所</a:t>
            </a:r>
            <a:endParaRPr lang="en-US" altLang="ja-JP" sz="1200" b="1" dirty="0">
              <a:solidFill>
                <a:srgbClr val="FFFFFF"/>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1" name="角丸四角形 10"/>
          <p:cNvSpPr/>
          <p:nvPr/>
        </p:nvSpPr>
        <p:spPr bwMode="auto">
          <a:xfrm>
            <a:off x="275148" y="5008277"/>
            <a:ext cx="1424698" cy="265401"/>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200" b="1" dirty="0">
                <a:solidFill>
                  <a:srgbClr val="FFFFFF"/>
                </a:solidFill>
                <a:latin typeface="Meiryo UI" panose="020B0604030504040204" pitchFamily="50" charset="-128"/>
                <a:ea typeface="Meiryo UI" panose="020B0604030504040204" pitchFamily="50" charset="-128"/>
                <a:cs typeface="メイリオ" panose="020B0604030504040204" pitchFamily="50" charset="-128"/>
              </a:rPr>
              <a:t>３．アンケート結果</a:t>
            </a:r>
            <a:endParaRPr lang="en-US" altLang="ja-JP" sz="1200" b="1" dirty="0">
              <a:solidFill>
                <a:srgbClr val="FFFFFF"/>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テキスト ボックス 11"/>
          <p:cNvSpPr txBox="1"/>
          <p:nvPr/>
        </p:nvSpPr>
        <p:spPr>
          <a:xfrm>
            <a:off x="8242641" y="174606"/>
            <a:ext cx="1336787" cy="415498"/>
          </a:xfrm>
          <a:prstGeom prst="rect">
            <a:avLst/>
          </a:prstGeom>
          <a:noFill/>
        </p:spPr>
        <p:txBody>
          <a:bodyPr wrap="square" rtlCol="0">
            <a:spAutoFit/>
          </a:bodyPr>
          <a:lstStyle/>
          <a:p>
            <a:pPr algn="dist"/>
            <a:r>
              <a:rPr kumimoji="1" lang="ja-JP" altLang="en-US" sz="1050" dirty="0">
                <a:latin typeface="Meiryo UI" panose="020B0604030504040204" pitchFamily="50" charset="-128"/>
                <a:ea typeface="Meiryo UI" panose="020B0604030504040204" pitchFamily="50" charset="-128"/>
              </a:rPr>
              <a:t>令和</a:t>
            </a:r>
            <a:r>
              <a:rPr lang="ja-JP" altLang="en-US" sz="1050" dirty="0">
                <a:latin typeface="Meiryo UI" panose="020B0604030504040204" pitchFamily="50" charset="-128"/>
                <a:ea typeface="Meiryo UI" panose="020B0604030504040204" pitchFamily="50" charset="-128"/>
              </a:rPr>
              <a:t>３</a:t>
            </a:r>
            <a:r>
              <a:rPr kumimoji="1" lang="ja-JP" altLang="en-US" sz="1050" dirty="0">
                <a:latin typeface="Meiryo UI" panose="020B0604030504040204" pitchFamily="50" charset="-128"/>
                <a:ea typeface="Meiryo UI" panose="020B0604030504040204" pitchFamily="50" charset="-128"/>
              </a:rPr>
              <a:t>年２月</a:t>
            </a:r>
            <a:r>
              <a:rPr lang="en-US" altLang="ja-JP" sz="1050" dirty="0">
                <a:latin typeface="Meiryo UI" panose="020B0604030504040204" pitchFamily="50" charset="-128"/>
                <a:ea typeface="Meiryo UI" panose="020B0604030504040204" pitchFamily="50" charset="-128"/>
              </a:rPr>
              <a:t>26</a:t>
            </a:r>
            <a:r>
              <a:rPr kumimoji="1" lang="ja-JP" altLang="en-US" sz="1050" dirty="0">
                <a:latin typeface="Meiryo UI" panose="020B0604030504040204" pitchFamily="50" charset="-128"/>
                <a:ea typeface="Meiryo UI" panose="020B0604030504040204" pitchFamily="50" charset="-128"/>
              </a:rPr>
              <a:t>日</a:t>
            </a:r>
            <a:endParaRPr kumimoji="1" lang="en-US" altLang="ja-JP" sz="1050" dirty="0">
              <a:latin typeface="Meiryo UI" panose="020B0604030504040204" pitchFamily="50" charset="-128"/>
              <a:ea typeface="Meiryo UI" panose="020B0604030504040204" pitchFamily="50" charset="-128"/>
            </a:endParaRPr>
          </a:p>
          <a:p>
            <a:pPr algn="dist"/>
            <a:r>
              <a:rPr lang="ja-JP" altLang="en-US" sz="1050" dirty="0">
                <a:latin typeface="Meiryo UI" panose="020B0604030504040204" pitchFamily="50" charset="-128"/>
                <a:ea typeface="Meiryo UI" panose="020B0604030504040204" pitchFamily="50" charset="-128"/>
              </a:rPr>
              <a:t>商工労働部</a:t>
            </a:r>
            <a:endParaRPr kumimoji="1" lang="ja-JP" altLang="en-US" sz="105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83347" y="1832314"/>
            <a:ext cx="4077442" cy="892552"/>
          </a:xfrm>
          <a:prstGeom prst="rect">
            <a:avLst/>
          </a:prstGeom>
          <a:noFill/>
        </p:spPr>
        <p:txBody>
          <a:bodyPr wrap="square" rtlCol="0" anchor="t" anchorCtr="0">
            <a:spAutoFit/>
          </a:bodyPr>
          <a:lstStyle/>
          <a:p>
            <a:pPr marL="84138" indent="-84138"/>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天神橋三丁目商店街（北区）</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marL="84138" indent="-84138"/>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戎橋筋商店街、難波センター街商店街（中央区）</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marL="84138" indent="-84138"/>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200" dirty="0">
                <a:latin typeface="Meiryo UI" panose="020B0604030504040204" pitchFamily="50" charset="-128"/>
                <a:ea typeface="Meiryo UI" panose="020B0604030504040204" pitchFamily="50" charset="-128"/>
                <a:cs typeface="メイリオ" panose="020B0604030504040204" pitchFamily="50" charset="-128"/>
              </a:rPr>
              <a:t>11~12</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月の時短要請対象区域であることを踏まえた選定</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marL="84138" indent="-84138"/>
            <a:r>
              <a:rPr lang="en-US" altLang="ja-JP"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　商店街組合を通じて実施店舗への協力を要請</a:t>
            </a:r>
          </a:p>
        </p:txBody>
      </p:sp>
      <p:sp>
        <p:nvSpPr>
          <p:cNvPr id="14" name="角丸四角形 13"/>
          <p:cNvSpPr/>
          <p:nvPr/>
        </p:nvSpPr>
        <p:spPr bwMode="auto">
          <a:xfrm>
            <a:off x="275148" y="2839975"/>
            <a:ext cx="1424698" cy="264719"/>
          </a:xfrm>
          <a:prstGeom prst="roundRect">
            <a:avLst>
              <a:gd name="adj" fmla="val 50000"/>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lvl="0" algn="ctr"/>
            <a:r>
              <a:rPr lang="ja-JP" altLang="en-US" sz="1200" b="1" dirty="0">
                <a:solidFill>
                  <a:srgbClr val="FFFFFF"/>
                </a:solidFill>
                <a:latin typeface="Meiryo UI" panose="020B0604030504040204" pitchFamily="50" charset="-128"/>
                <a:ea typeface="Meiryo UI" panose="020B0604030504040204" pitchFamily="50" charset="-128"/>
                <a:cs typeface="メイリオ" panose="020B0604030504040204" pitchFamily="50" charset="-128"/>
              </a:rPr>
              <a:t>２．実施内容</a:t>
            </a:r>
            <a:endParaRPr lang="en-US" altLang="ja-JP" sz="1200" b="1" dirty="0">
              <a:solidFill>
                <a:srgbClr val="FFFFFF"/>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5" name="テキスト ボックス 14"/>
          <p:cNvSpPr txBox="1"/>
          <p:nvPr/>
        </p:nvSpPr>
        <p:spPr>
          <a:xfrm>
            <a:off x="383347" y="3104694"/>
            <a:ext cx="4619863" cy="1815882"/>
          </a:xfrm>
          <a:prstGeom prst="rect">
            <a:avLst/>
          </a:prstGeom>
          <a:noFill/>
        </p:spPr>
        <p:txBody>
          <a:bodyPr wrap="square" rtlCol="0" anchor="t" anchorCtr="0">
            <a:spAutoFit/>
          </a:bodyPr>
          <a:lstStyle/>
          <a:p>
            <a:pPr lvl="0"/>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b="1" u="sng" dirty="0">
                <a:latin typeface="Meiryo UI" panose="020B0604030504040204" pitchFamily="50" charset="-128"/>
                <a:ea typeface="Meiryo UI" panose="020B0604030504040204" pitchFamily="50" charset="-128"/>
                <a:cs typeface="メイリオ" panose="020B0604030504040204" pitchFamily="50" charset="-128"/>
              </a:rPr>
              <a:t>CO2</a:t>
            </a:r>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センサー設置</a:t>
            </a:r>
          </a:p>
          <a:p>
            <a:pPr lvl="0"/>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　各商店街が選定する店舗に</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CO2</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センサーを設置</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lvl="0"/>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（府の感染防止宣言ステッカーの登録を条件とする）</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pPr lvl="0"/>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　設置や換気を見える</a:t>
            </a:r>
            <a:r>
              <a:rPr lang="ja-JP" altLang="en-US" sz="1400" dirty="0" err="1">
                <a:latin typeface="Meiryo UI" panose="020B0604030504040204" pitchFamily="50" charset="-128"/>
                <a:ea typeface="Meiryo UI" panose="020B0604030504040204" pitchFamily="50" charset="-128"/>
                <a:cs typeface="メイリオ" panose="020B0604030504040204" pitchFamily="50" charset="-128"/>
              </a:rPr>
              <a:t>化する</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ための啓発サインを掲示</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lvl="0"/>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a:p>
            <a:pPr lvl="0"/>
            <a:r>
              <a:rPr lang="ja-JP" altLang="en-US" sz="1400" b="1" u="sng" dirty="0">
                <a:latin typeface="Meiryo UI" panose="020B0604030504040204" pitchFamily="50" charset="-128"/>
                <a:ea typeface="Meiryo UI" panose="020B0604030504040204" pitchFamily="50" charset="-128"/>
                <a:cs typeface="メイリオ" panose="020B0604030504040204" pitchFamily="50" charset="-128"/>
              </a:rPr>
              <a:t>●来街者への啓発ちらし配布等</a:t>
            </a:r>
          </a:p>
          <a:p>
            <a:pPr marL="174625" lvl="0" indent="-174625"/>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　</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CO2</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センサー設置や換気の重要性を</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PR</a:t>
            </a:r>
          </a:p>
          <a:p>
            <a:pPr lvl="0"/>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　各店舗へのアンケート調査を実施</a:t>
            </a:r>
            <a:endParaRPr lang="ja-JP" altLang="en-US" sz="1400" b="1" u="sng"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402112736"/>
              </p:ext>
            </p:extLst>
          </p:nvPr>
        </p:nvGraphicFramePr>
        <p:xfrm>
          <a:off x="411868" y="5324549"/>
          <a:ext cx="9182684" cy="1470122"/>
        </p:xfrm>
        <a:graphic>
          <a:graphicData uri="http://schemas.openxmlformats.org/drawingml/2006/table">
            <a:tbl>
              <a:tblPr firstCol="1" bandRow="1">
                <a:tableStyleId>{5C22544A-7EE6-4342-B048-85BDC9FD1C3A}</a:tableStyleId>
              </a:tblPr>
              <a:tblGrid>
                <a:gridCol w="903625">
                  <a:extLst>
                    <a:ext uri="{9D8B030D-6E8A-4147-A177-3AD203B41FA5}">
                      <a16:colId xmlns:a16="http://schemas.microsoft.com/office/drawing/2014/main" val="1846159357"/>
                    </a:ext>
                  </a:extLst>
                </a:gridCol>
                <a:gridCol w="4909461">
                  <a:extLst>
                    <a:ext uri="{9D8B030D-6E8A-4147-A177-3AD203B41FA5}">
                      <a16:colId xmlns:a16="http://schemas.microsoft.com/office/drawing/2014/main" val="497011509"/>
                    </a:ext>
                  </a:extLst>
                </a:gridCol>
                <a:gridCol w="3369598">
                  <a:extLst>
                    <a:ext uri="{9D8B030D-6E8A-4147-A177-3AD203B41FA5}">
                      <a16:colId xmlns:a16="http://schemas.microsoft.com/office/drawing/2014/main" val="1403088394"/>
                    </a:ext>
                  </a:extLst>
                </a:gridCol>
              </a:tblGrid>
              <a:tr h="475981">
                <a:tc>
                  <a:txBody>
                    <a:bodyPr/>
                    <a:lstStyle/>
                    <a:p>
                      <a:pPr algn="ctr"/>
                      <a:r>
                        <a:rPr kumimoji="1" lang="ja-JP" altLang="en-US" sz="1200" b="1" dirty="0">
                          <a:latin typeface="Meiryo UI" panose="020B0604030504040204" pitchFamily="50" charset="-128"/>
                          <a:ea typeface="Meiryo UI" panose="020B0604030504040204" pitchFamily="50" charset="-128"/>
                        </a:rPr>
                        <a:t>目安の</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認知度</a:t>
                      </a:r>
                    </a:p>
                  </a:txBody>
                  <a:tcPr anchor="ctr"/>
                </a:tc>
                <a:tc>
                  <a:txBody>
                    <a:bodyPr/>
                    <a:lstStyle/>
                    <a:p>
                      <a:pPr marL="269875" marR="0" lvl="0" indent="-269875" algn="l" defTabSz="74295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Q1.</a:t>
                      </a:r>
                      <a:r>
                        <a:rPr lang="ja-JP" altLang="en-US" sz="1200" dirty="0">
                          <a:latin typeface="Meiryo UI" panose="020B0604030504040204" pitchFamily="50" charset="-128"/>
                          <a:ea typeface="Meiryo UI" panose="020B0604030504040204" pitchFamily="50" charset="-128"/>
                        </a:rPr>
                        <a:t>国が示している適切な換気（</a:t>
                      </a:r>
                      <a:r>
                        <a:rPr lang="en-US" altLang="ja-JP" sz="1200" dirty="0">
                          <a:latin typeface="Meiryo UI" panose="020B0604030504040204" pitchFamily="50" charset="-128"/>
                          <a:ea typeface="Meiryo UI" panose="020B0604030504040204" pitchFamily="50" charset="-128"/>
                        </a:rPr>
                        <a:t>CO2</a:t>
                      </a:r>
                      <a:r>
                        <a:rPr lang="ja-JP" altLang="en-US" sz="1200" dirty="0">
                          <a:latin typeface="Meiryo UI" panose="020B0604030504040204" pitchFamily="50" charset="-128"/>
                          <a:ea typeface="Meiryo UI" panose="020B0604030504040204" pitchFamily="50" charset="-128"/>
                        </a:rPr>
                        <a:t>濃度</a:t>
                      </a:r>
                      <a:r>
                        <a:rPr lang="en-US" altLang="ja-JP" sz="1200" dirty="0">
                          <a:latin typeface="Meiryo UI" panose="020B0604030504040204" pitchFamily="50" charset="-128"/>
                          <a:ea typeface="Meiryo UI" panose="020B0604030504040204" pitchFamily="50" charset="-128"/>
                        </a:rPr>
                        <a:t>1,000ppm</a:t>
                      </a:r>
                      <a:r>
                        <a:rPr lang="ja-JP" altLang="en-US" sz="1200" dirty="0">
                          <a:latin typeface="Meiryo UI" panose="020B0604030504040204" pitchFamily="50" charset="-128"/>
                          <a:ea typeface="Meiryo UI" panose="020B0604030504040204" pitchFamily="50" charset="-128"/>
                        </a:rPr>
                        <a:t>以下維持目安）や適度の保湿（湿度</a:t>
                      </a:r>
                      <a:r>
                        <a:rPr lang="en-US" altLang="ja-JP" sz="1200" dirty="0">
                          <a:latin typeface="Meiryo UI" panose="020B0604030504040204" pitchFamily="50" charset="-128"/>
                          <a:ea typeface="Meiryo UI" panose="020B0604030504040204" pitchFamily="50" charset="-128"/>
                        </a:rPr>
                        <a:t>40</a:t>
                      </a:r>
                      <a:r>
                        <a:rPr lang="ja-JP" altLang="en-US" sz="1200" dirty="0">
                          <a:latin typeface="Meiryo UI" panose="020B0604030504040204" pitchFamily="50" charset="-128"/>
                          <a:ea typeface="Meiryo UI" panose="020B0604030504040204" pitchFamily="50" charset="-128"/>
                        </a:rPr>
                        <a:t>％以上目安）について、知っていましたか？</a:t>
                      </a:r>
                      <a:endParaRPr lang="ja-JP" altLang="en-US" sz="1200"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tc>
                  <a:txBody>
                    <a:bodyPr/>
                    <a:lstStyle/>
                    <a:p>
                      <a:pPr marL="269875" marR="0" lvl="0" indent="0" algn="l" defTabSz="742950" rtl="0" eaLnBrk="1" fontAlgn="auto" latinLnBrk="0" hangingPunct="1">
                        <a:lnSpc>
                          <a:spcPct val="100000"/>
                        </a:lnSpc>
                        <a:spcBef>
                          <a:spcPts val="0"/>
                        </a:spcBef>
                        <a:spcAft>
                          <a:spcPts val="0"/>
                        </a:spcAft>
                        <a:buClrTx/>
                        <a:buSzTx/>
                        <a:buFontTx/>
                        <a:buNone/>
                        <a:tabLst/>
                        <a:defRPr/>
                      </a:pPr>
                      <a:r>
                        <a:rPr lang="ja-JP" altLang="en-US" sz="1400" u="sng" dirty="0">
                          <a:latin typeface="Meiryo UI" panose="020B0604030504040204" pitchFamily="50" charset="-128"/>
                          <a:ea typeface="Meiryo UI" panose="020B0604030504040204" pitchFamily="50" charset="-128"/>
                        </a:rPr>
                        <a:t>約９割が、今回認知</a:t>
                      </a:r>
                      <a:endParaRPr lang="ja-JP" altLang="en-US" sz="1400" u="sng"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519460622"/>
                  </a:ext>
                </a:extLst>
              </a:tr>
              <a:tr h="475981">
                <a:tc>
                  <a:txBody>
                    <a:bodyPr/>
                    <a:lstStyle/>
                    <a:p>
                      <a:pPr algn="ctr"/>
                      <a:r>
                        <a:rPr kumimoji="1" lang="ja-JP" altLang="en-US" sz="1200" b="1" dirty="0">
                          <a:latin typeface="Meiryo UI" panose="020B0604030504040204" pitchFamily="50" charset="-128"/>
                          <a:ea typeface="Meiryo UI" panose="020B0604030504040204" pitchFamily="50" charset="-128"/>
                        </a:rPr>
                        <a:t>換気等の</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実施</a:t>
                      </a:r>
                    </a:p>
                  </a:txBody>
                  <a:tcPr anchor="ctr"/>
                </a:tc>
                <a:tc>
                  <a:txBody>
                    <a:bodyPr/>
                    <a:lstStyle/>
                    <a:p>
                      <a:pPr marL="269875" indent="-269875" algn="l"/>
                      <a:r>
                        <a:rPr lang="en-US" altLang="ja-JP" sz="1200" dirty="0">
                          <a:latin typeface="Meiryo UI" panose="020B0604030504040204" pitchFamily="50" charset="-128"/>
                          <a:ea typeface="Meiryo UI" panose="020B0604030504040204" pitchFamily="50" charset="-128"/>
                        </a:rPr>
                        <a:t>Q2.</a:t>
                      </a:r>
                      <a:r>
                        <a:rPr lang="ja-JP" altLang="en-US" sz="1200" dirty="0">
                          <a:latin typeface="Meiryo UI" panose="020B0604030504040204" pitchFamily="50" charset="-128"/>
                          <a:ea typeface="Meiryo UI" panose="020B0604030504040204" pitchFamily="50" charset="-128"/>
                        </a:rPr>
                        <a:t>今回、適切な換気や適度の保湿の確認や実施につかながりましたか？</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269875" algn="l" defTabSz="742950" rtl="0" eaLnBrk="1" fontAlgn="auto" latinLnBrk="0" hangingPunct="1">
                        <a:lnSpc>
                          <a:spcPct val="100000"/>
                        </a:lnSpc>
                        <a:spcBef>
                          <a:spcPts val="0"/>
                        </a:spcBef>
                        <a:spcAft>
                          <a:spcPts val="0"/>
                        </a:spcAft>
                        <a:buClrTx/>
                        <a:buSzTx/>
                        <a:buFontTx/>
                        <a:buNone/>
                        <a:tabLst/>
                        <a:defRPr/>
                      </a:pPr>
                      <a:r>
                        <a:rPr lang="ja-JP" altLang="en-US" sz="1400" u="sng" dirty="0">
                          <a:latin typeface="Meiryo UI" panose="020B0604030504040204" pitchFamily="50" charset="-128"/>
                          <a:ea typeface="Meiryo UI" panose="020B0604030504040204" pitchFamily="50" charset="-128"/>
                        </a:rPr>
                        <a:t>約９割が、つながったと回答</a:t>
                      </a:r>
                      <a:endParaRPr lang="ja-JP" altLang="en-US" sz="1400" u="sng" dirty="0">
                        <a:latin typeface="Meiryo UI" panose="020B0604030504040204" pitchFamily="50" charset="-128"/>
                        <a:ea typeface="Meiryo UI"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2712167347"/>
                  </a:ext>
                </a:extLst>
              </a:tr>
              <a:tr h="475981">
                <a:tc>
                  <a:txBody>
                    <a:bodyPr/>
                    <a:lstStyle/>
                    <a:p>
                      <a:pPr algn="ctr"/>
                      <a:r>
                        <a:rPr kumimoji="1" lang="ja-JP" altLang="en-US" sz="1400" b="1" dirty="0">
                          <a:latin typeface="Meiryo UI" panose="020B0604030504040204" pitchFamily="50" charset="-128"/>
                          <a:ea typeface="Meiryo UI" panose="020B0604030504040204" pitchFamily="50" charset="-128"/>
                        </a:rPr>
                        <a:t>主な意見</a:t>
                      </a:r>
                    </a:p>
                  </a:txBody>
                  <a:tcPr anchor="ctr"/>
                </a:tc>
                <a:tc gridSpan="2">
                  <a:txBody>
                    <a:bodyPr/>
                    <a:lstStyle/>
                    <a:p>
                      <a:pPr algn="l"/>
                      <a:r>
                        <a:rPr lang="ja-JP" altLang="en-US" sz="1400"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商店街をあげて感染症対策に取り組んでいることを発信できた</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数値が見えるのでありがたい</a:t>
                      </a:r>
                      <a:r>
                        <a:rPr lang="ja-JP" altLang="en-US" sz="1400"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適切な換気で安心な店作りにつなげたい</a:t>
                      </a:r>
                      <a:r>
                        <a:rPr lang="ja-JP" altLang="en-US" sz="1400" dirty="0">
                          <a:latin typeface="Meiryo UI" panose="020B0604030504040204" pitchFamily="50" charset="-128"/>
                          <a:ea typeface="Meiryo UI" panose="020B0604030504040204" pitchFamily="50" charset="-128"/>
                        </a:rPr>
                        <a:t>」など</a:t>
                      </a:r>
                      <a:endParaRPr kumimoji="1" lang="ja-JP" altLang="en-US" sz="14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319438"/>
                  </a:ext>
                </a:extLst>
              </a:tr>
            </a:tbl>
          </a:graphicData>
        </a:graphic>
      </p:graphicFrame>
      <p:pic>
        <p:nvPicPr>
          <p:cNvPr id="17" name="図 16"/>
          <p:cNvPicPr>
            <a:picLocks noChangeAspect="1"/>
          </p:cNvPicPr>
          <p:nvPr/>
        </p:nvPicPr>
        <p:blipFill rotWithShape="1">
          <a:blip r:embed="rId2"/>
          <a:srcRect l="20999" t="33229" r="52264" b="10146"/>
          <a:stretch/>
        </p:blipFill>
        <p:spPr>
          <a:xfrm>
            <a:off x="4740974" y="2070779"/>
            <a:ext cx="1272963" cy="1789029"/>
          </a:xfrm>
          <a:prstGeom prst="rect">
            <a:avLst/>
          </a:prstGeom>
          <a:ln w="19050">
            <a:solidFill>
              <a:schemeClr val="bg1"/>
            </a:solidFill>
          </a:ln>
          <a:effectLst>
            <a:outerShdw blurRad="50800" dist="38100" dir="2700000" algn="tl" rotWithShape="0">
              <a:prstClr val="black">
                <a:alpha val="40000"/>
              </a:prstClr>
            </a:outerShdw>
          </a:effectLst>
        </p:spPr>
      </p:pic>
      <p:pic>
        <p:nvPicPr>
          <p:cNvPr id="18" name="図 17"/>
          <p:cNvPicPr>
            <a:picLocks noChangeAspect="1"/>
          </p:cNvPicPr>
          <p:nvPr/>
        </p:nvPicPr>
        <p:blipFill rotWithShape="1">
          <a:blip r:embed="rId3"/>
          <a:srcRect l="20999" t="33013" r="52409" b="10145"/>
          <a:stretch/>
        </p:blipFill>
        <p:spPr>
          <a:xfrm>
            <a:off x="5636872" y="3218797"/>
            <a:ext cx="1250291" cy="1773512"/>
          </a:xfrm>
          <a:prstGeom prst="rect">
            <a:avLst/>
          </a:prstGeom>
          <a:ln w="19050">
            <a:solidFill>
              <a:schemeClr val="bg1"/>
            </a:solidFill>
          </a:ln>
          <a:effectLst>
            <a:outerShdw blurRad="50800" dist="38100" dir="2700000" algn="tl" rotWithShape="0">
              <a:prstClr val="black">
                <a:alpha val="40000"/>
              </a:prstClr>
            </a:outerShdw>
          </a:effectLst>
        </p:spPr>
      </p:pic>
      <p:sp>
        <p:nvSpPr>
          <p:cNvPr id="19" name="右矢印 18"/>
          <p:cNvSpPr/>
          <p:nvPr/>
        </p:nvSpPr>
        <p:spPr>
          <a:xfrm>
            <a:off x="6156510" y="5419728"/>
            <a:ext cx="351692" cy="3211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6156510" y="5901366"/>
            <a:ext cx="351692" cy="32119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699846" y="2833316"/>
            <a:ext cx="2941948"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R2/12/19</a:t>
            </a:r>
            <a:r>
              <a:rPr kumimoji="1" lang="ja-JP" altLang="en-US" sz="1200" dirty="0">
                <a:latin typeface="Meiryo UI" panose="020B0604030504040204" pitchFamily="50" charset="-128"/>
                <a:ea typeface="Meiryo UI" panose="020B0604030504040204" pitchFamily="50" charset="-128"/>
              </a:rPr>
              <a:t>～</a:t>
            </a:r>
          </a:p>
        </p:txBody>
      </p:sp>
      <p:sp>
        <p:nvSpPr>
          <p:cNvPr id="22" name="テキスト ボックス 21"/>
          <p:cNvSpPr txBox="1"/>
          <p:nvPr/>
        </p:nvSpPr>
        <p:spPr>
          <a:xfrm>
            <a:off x="1699846" y="5002479"/>
            <a:ext cx="135367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R2/12/25</a:t>
            </a:r>
            <a:r>
              <a:rPr kumimoji="1" lang="ja-JP" altLang="en-US" sz="1200" dirty="0">
                <a:latin typeface="Meiryo UI" panose="020B0604030504040204" pitchFamily="50" charset="-128"/>
                <a:ea typeface="Meiryo UI" panose="020B0604030504040204" pitchFamily="50" charset="-128"/>
              </a:rPr>
              <a:t>公表</a:t>
            </a:r>
          </a:p>
        </p:txBody>
      </p:sp>
      <p:sp>
        <p:nvSpPr>
          <p:cNvPr id="23" name="正方形/長方形 22"/>
          <p:cNvSpPr/>
          <p:nvPr/>
        </p:nvSpPr>
        <p:spPr>
          <a:xfrm>
            <a:off x="456444" y="835123"/>
            <a:ext cx="507607" cy="510682"/>
          </a:xfrm>
          <a:prstGeom prst="rect">
            <a:avLst/>
          </a:prstGeom>
          <a:solidFill>
            <a:srgbClr val="0070C0"/>
          </a:solidFill>
          <a:ln>
            <a:noFill/>
          </a:ln>
          <a:effectLst/>
        </p:spPr>
        <p:txBody>
          <a:bodyPr vert="horz" wrap="square" lIns="0" tIns="0" rIns="0" bIns="0" numCol="1" rtlCol="0" anchor="ctr" anchorCtr="1" compatLnSpc="1">
            <a:prstTxWarp prst="textNoShape">
              <a:avLst/>
            </a:prstTxWarp>
            <a:noAutofit/>
          </a:bodyPr>
          <a:lstStyle/>
          <a:p>
            <a:pPr algn="ctr"/>
            <a:r>
              <a:rPr lang="ja-JP" altLang="en-US" sz="1200" b="1" dirty="0">
                <a:solidFill>
                  <a:srgbClr val="FFFFFF"/>
                </a:solidFill>
                <a:latin typeface="Meiryo UI" panose="020B0604030504040204" pitchFamily="50" charset="-128"/>
                <a:ea typeface="Meiryo UI" panose="020B0604030504040204" pitchFamily="50" charset="-128"/>
                <a:cs typeface="メイリオ" panose="020B0604030504040204" pitchFamily="50" charset="-128"/>
              </a:rPr>
              <a:t>目的</a:t>
            </a:r>
          </a:p>
        </p:txBody>
      </p:sp>
      <p:pic>
        <p:nvPicPr>
          <p:cNvPr id="24" name="図 23"/>
          <p:cNvPicPr>
            <a:picLocks noChangeAspect="1"/>
          </p:cNvPicPr>
          <p:nvPr/>
        </p:nvPicPr>
        <p:blipFill rotWithShape="1">
          <a:blip r:embed="rId4"/>
          <a:srcRect l="23399" t="19876" r="46825" b="2589"/>
          <a:stretch/>
        </p:blipFill>
        <p:spPr>
          <a:xfrm>
            <a:off x="7272784" y="2048393"/>
            <a:ext cx="2099814" cy="2954086"/>
          </a:xfrm>
          <a:prstGeom prst="rect">
            <a:avLst/>
          </a:prstGeom>
          <a:effectLst>
            <a:outerShdw blurRad="50800" dist="38100" dir="2700000" algn="tl" rotWithShape="0">
              <a:prstClr val="black">
                <a:alpha val="40000"/>
              </a:prstClr>
            </a:outerShdw>
          </a:effectLst>
        </p:spPr>
      </p:pic>
      <p:sp>
        <p:nvSpPr>
          <p:cNvPr id="25" name="テキスト ボックス 24"/>
          <p:cNvSpPr txBox="1"/>
          <p:nvPr/>
        </p:nvSpPr>
        <p:spPr>
          <a:xfrm>
            <a:off x="1699846" y="1573337"/>
            <a:ext cx="294194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商店街内の</a:t>
            </a:r>
            <a:r>
              <a:rPr kumimoji="1" lang="en-US" altLang="ja-JP" sz="1200" dirty="0">
                <a:latin typeface="Meiryo UI" panose="020B0604030504040204" pitchFamily="50" charset="-128"/>
                <a:ea typeface="Meiryo UI" panose="020B0604030504040204" pitchFamily="50" charset="-128"/>
              </a:rPr>
              <a:t>40</a:t>
            </a:r>
            <a:r>
              <a:rPr kumimoji="1" lang="ja-JP" altLang="en-US" sz="1200" dirty="0">
                <a:latin typeface="Meiryo UI" panose="020B0604030504040204" pitchFamily="50" charset="-128"/>
                <a:ea typeface="Meiryo UI" panose="020B0604030504040204" pitchFamily="50" charset="-128"/>
              </a:rPr>
              <a:t>店舗で実施</a:t>
            </a:r>
          </a:p>
        </p:txBody>
      </p:sp>
      <p:sp>
        <p:nvSpPr>
          <p:cNvPr id="26" name="テキスト ボックス 25"/>
          <p:cNvSpPr txBox="1"/>
          <p:nvPr/>
        </p:nvSpPr>
        <p:spPr>
          <a:xfrm>
            <a:off x="7502770" y="6326569"/>
            <a:ext cx="2304614" cy="276999"/>
          </a:xfrm>
          <a:prstGeom prst="rect">
            <a:avLst/>
          </a:prstGeom>
          <a:noFill/>
        </p:spPr>
        <p:txBody>
          <a:bodyPr wrap="square" rtlCol="0">
            <a:spAutoFit/>
          </a:bodyPr>
          <a:lstStyle/>
          <a:p>
            <a:pPr algn="r"/>
            <a:r>
              <a:rPr kumimoji="1" lang="en-US" altLang="ja-JP" sz="1200" dirty="0"/>
              <a:t>2/26</a:t>
            </a:r>
            <a:r>
              <a:rPr kumimoji="1" lang="ja-JP" altLang="en-US" sz="1200" dirty="0"/>
              <a:t>コロナ対策本部会議資料</a:t>
            </a:r>
          </a:p>
        </p:txBody>
      </p:sp>
    </p:spTree>
    <p:extLst>
      <p:ext uri="{BB962C8B-B14F-4D97-AF65-F5344CB8AC3E}">
        <p14:creationId xmlns:p14="http://schemas.microsoft.com/office/powerpoint/2010/main" val="392822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9E3402B-098C-428B-B045-374B387FDB32}" type="slidenum">
              <a:rPr kumimoji="1" lang="ja-JP" altLang="en-US" smtClean="0"/>
              <a:pPr/>
              <a:t>11</a:t>
            </a:fld>
            <a:endParaRPr kumimoji="1" lang="ja-JP" altLang="en-US"/>
          </a:p>
        </p:txBody>
      </p:sp>
      <p:sp>
        <p:nvSpPr>
          <p:cNvPr id="5" name="テキスト ボックス 4"/>
          <p:cNvSpPr txBox="1"/>
          <p:nvPr/>
        </p:nvSpPr>
        <p:spPr>
          <a:xfrm>
            <a:off x="275771" y="203200"/>
            <a:ext cx="7429393"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緊急対策の事業実績について</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5C54EABD-B270-4F49-988D-9CA6AA0FBA08}"/>
              </a:ext>
            </a:extLst>
          </p:cNvPr>
          <p:cNvGraphicFramePr>
            <a:graphicFrameLocks noGrp="1"/>
          </p:cNvGraphicFramePr>
          <p:nvPr>
            <p:extLst>
              <p:ext uri="{D42A27DB-BD31-4B8C-83A1-F6EECF244321}">
                <p14:modId xmlns:p14="http://schemas.microsoft.com/office/powerpoint/2010/main" val="295197862"/>
              </p:ext>
            </p:extLst>
          </p:nvPr>
        </p:nvGraphicFramePr>
        <p:xfrm>
          <a:off x="396239" y="2255926"/>
          <a:ext cx="4394125" cy="2145762"/>
        </p:xfrm>
        <a:graphic>
          <a:graphicData uri="http://schemas.openxmlformats.org/drawingml/2006/table">
            <a:tbl>
              <a:tblPr firstRow="1" firstCol="1" bandRow="1">
                <a:tableStyleId>{5C22544A-7EE6-4342-B048-85BDC9FD1C3A}</a:tableStyleId>
              </a:tblPr>
              <a:tblGrid>
                <a:gridCol w="541021">
                  <a:extLst>
                    <a:ext uri="{9D8B030D-6E8A-4147-A177-3AD203B41FA5}">
                      <a16:colId xmlns:a16="http://schemas.microsoft.com/office/drawing/2014/main" val="2698613851"/>
                    </a:ext>
                  </a:extLst>
                </a:gridCol>
                <a:gridCol w="1926552">
                  <a:extLst>
                    <a:ext uri="{9D8B030D-6E8A-4147-A177-3AD203B41FA5}">
                      <a16:colId xmlns:a16="http://schemas.microsoft.com/office/drawing/2014/main" val="3925867145"/>
                    </a:ext>
                  </a:extLst>
                </a:gridCol>
                <a:gridCol w="1926552">
                  <a:extLst>
                    <a:ext uri="{9D8B030D-6E8A-4147-A177-3AD203B41FA5}">
                      <a16:colId xmlns:a16="http://schemas.microsoft.com/office/drawing/2014/main" val="1479915605"/>
                    </a:ext>
                  </a:extLst>
                </a:gridCol>
              </a:tblGrid>
              <a:tr h="247443">
                <a:tc>
                  <a:txBody>
                    <a:bodyPr/>
                    <a:lstStyle/>
                    <a:p>
                      <a:pPr algn="ctr"/>
                      <a:r>
                        <a:rPr lang="en-US" sz="1050" kern="100">
                          <a:effectLst/>
                          <a:latin typeface="UD デジタル 教科書体 NK-R" panose="02020400000000000000" pitchFamily="18" charset="-128"/>
                          <a:ea typeface="UD デジタル 教科書体 NK-R" panose="02020400000000000000" pitchFamily="18" charset="-128"/>
                        </a:rPr>
                        <a:t> </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啓発</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感染症対策</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30674515"/>
                  </a:ext>
                </a:extLst>
              </a:tr>
              <a:tr h="921750">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実施</a:t>
                      </a:r>
                      <a:endParaRPr lang="en-US" altLang="ja-JP" sz="1050" kern="100" dirty="0">
                        <a:effectLst/>
                        <a:latin typeface="UD デジタル 教科書体 NK-R" panose="02020400000000000000" pitchFamily="18" charset="-128"/>
                        <a:ea typeface="UD デジタル 教科書体 NK-R" panose="02020400000000000000" pitchFamily="18" charset="-128"/>
                      </a:endParaRPr>
                    </a:p>
                    <a:p>
                      <a:pPr algn="ctr"/>
                      <a:r>
                        <a:rPr lang="ja-JP" sz="1050" kern="100" dirty="0">
                          <a:effectLst/>
                          <a:latin typeface="UD デジタル 教科書体 NK-R" panose="02020400000000000000" pitchFamily="18" charset="-128"/>
                          <a:ea typeface="UD デジタル 教科書体 NK-R" panose="02020400000000000000" pitchFamily="18" charset="-128"/>
                        </a:rPr>
                        <a:t>内容</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marL="139700" indent="-139700" algn="just"/>
                      <a:r>
                        <a:rPr lang="ja-JP" sz="1050" kern="100" dirty="0">
                          <a:effectLst/>
                          <a:latin typeface="UD デジタル 教科書体 NK-R" panose="02020400000000000000" pitchFamily="18" charset="-128"/>
                          <a:ea typeface="UD デジタル 教科書体 NK-R" panose="02020400000000000000" pitchFamily="18" charset="-128"/>
                        </a:rPr>
                        <a:t>○啓発ポスター、サイン</a:t>
                      </a:r>
                    </a:p>
                    <a:p>
                      <a:pPr marL="133350" algn="just"/>
                      <a:r>
                        <a:rPr lang="ja-JP" sz="1050" kern="100" dirty="0">
                          <a:effectLst/>
                          <a:latin typeface="UD デジタル 教科書体 NK-R" panose="02020400000000000000" pitchFamily="18" charset="-128"/>
                          <a:ea typeface="UD デジタル 教科書体 NK-R" panose="02020400000000000000" pitchFamily="18" charset="-128"/>
                        </a:rPr>
                        <a:t>音声アナウンス　など</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marL="139700" indent="-139700" algn="just"/>
                      <a:r>
                        <a:rPr lang="ja-JP" sz="1050" kern="100">
                          <a:effectLst/>
                          <a:latin typeface="UD デジタル 教科書体 NK-R" panose="02020400000000000000" pitchFamily="18" charset="-128"/>
                          <a:ea typeface="UD デジタル 教科書体 NK-R" panose="02020400000000000000" pitchFamily="18" charset="-128"/>
                        </a:rPr>
                        <a:t>①テイクアウト・デリバリー</a:t>
                      </a:r>
                    </a:p>
                    <a:p>
                      <a:pPr marL="139700" indent="-139700" algn="just"/>
                      <a:r>
                        <a:rPr lang="ja-JP" sz="1050" kern="100">
                          <a:effectLst/>
                          <a:latin typeface="UD デジタル 教科書体 NK-R" panose="02020400000000000000" pitchFamily="18" charset="-128"/>
                          <a:ea typeface="UD デジタル 教科書体 NK-R" panose="02020400000000000000" pitchFamily="18" charset="-128"/>
                        </a:rPr>
                        <a:t>②キャッシュレス決済</a:t>
                      </a:r>
                    </a:p>
                    <a:p>
                      <a:pPr marL="139700" indent="-139700" algn="just"/>
                      <a:r>
                        <a:rPr lang="ja-JP" sz="1050" kern="100">
                          <a:effectLst/>
                          <a:latin typeface="UD デジタル 教科書体 NK-R" panose="02020400000000000000" pitchFamily="18" charset="-128"/>
                          <a:ea typeface="UD デジタル 教科書体 NK-R" panose="02020400000000000000" pitchFamily="18" charset="-128"/>
                        </a:rPr>
                        <a:t>③クラウドファンディング</a:t>
                      </a:r>
                    </a:p>
                    <a:p>
                      <a:pPr marL="139700" indent="-139700" algn="just"/>
                      <a:r>
                        <a:rPr lang="ja-JP" sz="1050" kern="100">
                          <a:effectLst/>
                          <a:latin typeface="UD デジタル 教科書体 NK-R" panose="02020400000000000000" pitchFamily="18" charset="-128"/>
                          <a:ea typeface="UD デジタル 教科書体 NK-R" panose="02020400000000000000" pitchFamily="18" charset="-128"/>
                        </a:rPr>
                        <a:t>④ＳＮＳ活用（</a:t>
                      </a:r>
                      <a:r>
                        <a:rPr lang="en-US" sz="1050" kern="100">
                          <a:effectLst/>
                          <a:latin typeface="UD デジタル 教科書体 NK-R" panose="02020400000000000000" pitchFamily="18" charset="-128"/>
                          <a:ea typeface="UD デジタル 教科書体 NK-R" panose="02020400000000000000" pitchFamily="18" charset="-128"/>
                        </a:rPr>
                        <a:t>LINE</a:t>
                      </a:r>
                      <a:r>
                        <a:rPr lang="ja-JP" sz="1050" kern="100">
                          <a:effectLst/>
                          <a:latin typeface="UD デジタル 教科書体 NK-R" panose="02020400000000000000" pitchFamily="18" charset="-128"/>
                          <a:ea typeface="UD デジタル 教科書体 NK-R" panose="02020400000000000000" pitchFamily="18" charset="-128"/>
                        </a:rPr>
                        <a:t>・インスタ）</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15979325"/>
                  </a:ext>
                </a:extLst>
              </a:tr>
              <a:tr h="976569">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実施</a:t>
                      </a:r>
                    </a:p>
                    <a:p>
                      <a:pPr algn="ctr"/>
                      <a:r>
                        <a:rPr lang="ja-JP" sz="1050" kern="100" dirty="0">
                          <a:effectLst/>
                          <a:latin typeface="UD デジタル 教科書体 NK-R" panose="02020400000000000000" pitchFamily="18" charset="-128"/>
                          <a:ea typeface="UD デジタル 教科書体 NK-R" panose="02020400000000000000" pitchFamily="18" charset="-128"/>
                        </a:rPr>
                        <a:t>商店街数</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just"/>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107</a:t>
                      </a:r>
                      <a:r>
                        <a:rPr lang="ja-JP" sz="1050" kern="100" dirty="0">
                          <a:effectLst/>
                          <a:latin typeface="UD デジタル 教科書体 NK-R" panose="02020400000000000000" pitchFamily="18" charset="-128"/>
                          <a:ea typeface="UD デジタル 教科書体 NK-R" panose="02020400000000000000" pitchFamily="18" charset="-128"/>
                        </a:rPr>
                        <a:t>全て</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just"/>
                      <a:r>
                        <a:rPr lang="ja-JP" sz="1050" kern="100" dirty="0">
                          <a:effectLst/>
                          <a:latin typeface="UD デジタル 教科書体 NK-R" panose="02020400000000000000" pitchFamily="18" charset="-128"/>
                          <a:ea typeface="UD デジタル 教科書体 NK-R" panose="02020400000000000000" pitchFamily="18" charset="-128"/>
                        </a:rPr>
                        <a:t>①６（６）</a:t>
                      </a:r>
                      <a:endParaRPr lang="en-US" altLang="ja-JP" sz="1050" kern="100" dirty="0">
                        <a:effectLst/>
                        <a:latin typeface="UD デジタル 教科書体 NK-R" panose="02020400000000000000" pitchFamily="18" charset="-128"/>
                        <a:ea typeface="UD デジタル 教科書体 NK-R" panose="02020400000000000000" pitchFamily="18" charset="-128"/>
                      </a:endParaRPr>
                    </a:p>
                    <a:p>
                      <a:pPr algn="just"/>
                      <a:r>
                        <a:rPr lang="ja-JP" sz="1050" kern="100" dirty="0">
                          <a:effectLst/>
                          <a:latin typeface="UD デジタル 教科書体 NK-R" panose="02020400000000000000" pitchFamily="18" charset="-128"/>
                          <a:ea typeface="UD デジタル 教科書体 NK-R" panose="02020400000000000000" pitchFamily="18" charset="-128"/>
                        </a:rPr>
                        <a:t>②</a:t>
                      </a:r>
                      <a:r>
                        <a:rPr lang="en-US" sz="1050" kern="100" dirty="0">
                          <a:effectLst/>
                          <a:latin typeface="UD デジタル 教科書体 NK-R" panose="02020400000000000000" pitchFamily="18" charset="-128"/>
                          <a:ea typeface="UD デジタル 教科書体 NK-R" panose="02020400000000000000" pitchFamily="18" charset="-128"/>
                        </a:rPr>
                        <a:t>10</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17</a:t>
                      </a:r>
                      <a:r>
                        <a:rPr lang="ja-JP" sz="1050" kern="100" dirty="0">
                          <a:effectLst/>
                          <a:latin typeface="UD デジタル 教科書体 NK-R" panose="02020400000000000000" pitchFamily="18" charset="-128"/>
                          <a:ea typeface="UD デジタル 教科書体 NK-R" panose="02020400000000000000" pitchFamily="18" charset="-128"/>
                        </a:rPr>
                        <a:t>）</a:t>
                      </a:r>
                    </a:p>
                    <a:p>
                      <a:pPr algn="just"/>
                      <a:r>
                        <a:rPr lang="ja-JP" sz="1050" kern="100" dirty="0">
                          <a:effectLst/>
                          <a:latin typeface="UD デジタル 教科書体 NK-R" panose="02020400000000000000" pitchFamily="18" charset="-128"/>
                          <a:ea typeface="UD デジタル 教科書体 NK-R" panose="02020400000000000000" pitchFamily="18" charset="-128"/>
                        </a:rPr>
                        <a:t>③２（２）</a:t>
                      </a:r>
                    </a:p>
                    <a:p>
                      <a:pPr algn="just"/>
                      <a:r>
                        <a:rPr lang="ja-JP" sz="1050" kern="100" dirty="0">
                          <a:effectLst/>
                          <a:latin typeface="UD デジタル 教科書体 NK-R" panose="02020400000000000000" pitchFamily="18" charset="-128"/>
                          <a:ea typeface="UD デジタル 教科書体 NK-R" panose="02020400000000000000" pitchFamily="18" charset="-128"/>
                        </a:rPr>
                        <a:t>④</a:t>
                      </a:r>
                      <a:r>
                        <a:rPr lang="en-US" sz="1050" kern="100" dirty="0">
                          <a:effectLst/>
                          <a:latin typeface="UD デジタル 教科書体 NK-R" panose="02020400000000000000" pitchFamily="18" charset="-128"/>
                          <a:ea typeface="UD デジタル 教科書体 NK-R" panose="02020400000000000000" pitchFamily="18" charset="-128"/>
                        </a:rPr>
                        <a:t>61</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76</a:t>
                      </a:r>
                      <a:r>
                        <a:rPr lang="ja-JP" sz="1050" kern="100" dirty="0">
                          <a:effectLst/>
                          <a:latin typeface="UD デジタル 教科書体 NK-R" panose="02020400000000000000" pitchFamily="18" charset="-128"/>
                          <a:ea typeface="UD デジタル 教科書体 NK-R" panose="02020400000000000000" pitchFamily="18" charset="-128"/>
                        </a:rPr>
                        <a:t>）</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64646828"/>
                  </a:ext>
                </a:extLst>
              </a:tr>
            </a:tbl>
          </a:graphicData>
        </a:graphic>
      </p:graphicFrame>
      <p:graphicFrame>
        <p:nvGraphicFramePr>
          <p:cNvPr id="3" name="表 2">
            <a:extLst>
              <a:ext uri="{FF2B5EF4-FFF2-40B4-BE49-F238E27FC236}">
                <a16:creationId xmlns:a16="http://schemas.microsoft.com/office/drawing/2014/main" id="{BDF37CE8-66A4-4D63-B168-FEFC22202E50}"/>
              </a:ext>
            </a:extLst>
          </p:cNvPr>
          <p:cNvGraphicFramePr>
            <a:graphicFrameLocks noGrp="1"/>
          </p:cNvGraphicFramePr>
          <p:nvPr>
            <p:extLst>
              <p:ext uri="{D42A27DB-BD31-4B8C-83A1-F6EECF244321}">
                <p14:modId xmlns:p14="http://schemas.microsoft.com/office/powerpoint/2010/main" val="776404633"/>
              </p:ext>
            </p:extLst>
          </p:nvPr>
        </p:nvGraphicFramePr>
        <p:xfrm>
          <a:off x="396240" y="4928222"/>
          <a:ext cx="4391090" cy="1709669"/>
        </p:xfrm>
        <a:graphic>
          <a:graphicData uri="http://schemas.openxmlformats.org/drawingml/2006/table">
            <a:tbl>
              <a:tblPr firstRow="1" firstCol="1" bandRow="1">
                <a:tableStyleId>{5C22544A-7EE6-4342-B048-85BDC9FD1C3A}</a:tableStyleId>
              </a:tblPr>
              <a:tblGrid>
                <a:gridCol w="525780">
                  <a:extLst>
                    <a:ext uri="{9D8B030D-6E8A-4147-A177-3AD203B41FA5}">
                      <a16:colId xmlns:a16="http://schemas.microsoft.com/office/drawing/2014/main" val="1642061003"/>
                    </a:ext>
                  </a:extLst>
                </a:gridCol>
                <a:gridCol w="1932655">
                  <a:extLst>
                    <a:ext uri="{9D8B030D-6E8A-4147-A177-3AD203B41FA5}">
                      <a16:colId xmlns:a16="http://schemas.microsoft.com/office/drawing/2014/main" val="3426010710"/>
                    </a:ext>
                  </a:extLst>
                </a:gridCol>
                <a:gridCol w="1932655">
                  <a:extLst>
                    <a:ext uri="{9D8B030D-6E8A-4147-A177-3AD203B41FA5}">
                      <a16:colId xmlns:a16="http://schemas.microsoft.com/office/drawing/2014/main" val="3655525542"/>
                    </a:ext>
                  </a:extLst>
                </a:gridCol>
              </a:tblGrid>
              <a:tr h="211254">
                <a:tc>
                  <a:txBody>
                    <a:bodyPr/>
                    <a:lstStyle/>
                    <a:p>
                      <a:pPr algn="ctr"/>
                      <a:r>
                        <a:rPr lang="en-US" sz="1050" kern="100">
                          <a:effectLst/>
                          <a:latin typeface="UD デジタル 教科書体 NK-R" panose="02020400000000000000" pitchFamily="18" charset="-128"/>
                          <a:ea typeface="UD デジタル 教科書体 NK-R" panose="02020400000000000000" pitchFamily="18" charset="-128"/>
                        </a:rPr>
                        <a:t> </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Ｗｅｂ</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紙面</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74252690"/>
                  </a:ext>
                </a:extLst>
              </a:tr>
              <a:tr h="572769">
                <a:tc>
                  <a:txBody>
                    <a:bodyPr/>
                    <a:lstStyle/>
                    <a:p>
                      <a:pPr algn="ctr"/>
                      <a:r>
                        <a:rPr lang="ja-JP" sz="1050" kern="100">
                          <a:effectLst/>
                          <a:latin typeface="UD デジタル 教科書体 NK-R" panose="02020400000000000000" pitchFamily="18" charset="-128"/>
                          <a:ea typeface="UD デジタル 教科書体 NK-R" panose="02020400000000000000" pitchFamily="18" charset="-128"/>
                        </a:rPr>
                        <a:t>内容</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marL="139700" indent="-139700" algn="just"/>
                      <a:r>
                        <a:rPr lang="ja-JP" sz="1050" kern="100" dirty="0">
                          <a:effectLst/>
                          <a:latin typeface="UD デジタル 教科書体 NK-R" panose="02020400000000000000" pitchFamily="18" charset="-128"/>
                          <a:ea typeface="UD デジタル 教科書体 NK-R" panose="02020400000000000000" pitchFamily="18" charset="-128"/>
                        </a:rPr>
                        <a:t>○特設ＨＰに取組み事例掲載</a:t>
                      </a:r>
                    </a:p>
                    <a:p>
                      <a:pPr marL="139700" indent="-139700" algn="just"/>
                      <a:r>
                        <a:rPr lang="ja-JP" sz="1050" kern="100" dirty="0">
                          <a:effectLst/>
                          <a:latin typeface="UD デジタル 教科書体 NK-R" panose="02020400000000000000" pitchFamily="18" charset="-128"/>
                          <a:ea typeface="UD デジタル 教科書体 NK-R" panose="02020400000000000000" pitchFamily="18" charset="-128"/>
                        </a:rPr>
                        <a:t>○府</a:t>
                      </a:r>
                      <a:r>
                        <a:rPr lang="ja-JP" sz="1050" kern="100" spc="-150" dirty="0">
                          <a:effectLst/>
                          <a:latin typeface="UD デジタル 教科書体 NK-R" panose="02020400000000000000" pitchFamily="18" charset="-128"/>
                          <a:ea typeface="UD デジタル 教科書体 NK-R" panose="02020400000000000000" pitchFamily="18" charset="-128"/>
                        </a:rPr>
                        <a:t>ＨＰ・</a:t>
                      </a:r>
                      <a:r>
                        <a:rPr lang="ja-JP" sz="1050" kern="100" dirty="0">
                          <a:effectLst/>
                          <a:latin typeface="UD デジタル 教科書体 NK-R" panose="02020400000000000000" pitchFamily="18" charset="-128"/>
                          <a:ea typeface="UD デジタル 教科書体 NK-R" panose="02020400000000000000" pitchFamily="18" charset="-128"/>
                        </a:rPr>
                        <a:t>報道発表で取組み発信</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just"/>
                      <a:r>
                        <a:rPr lang="ja-JP" sz="1050" kern="100" dirty="0">
                          <a:effectLst/>
                          <a:latin typeface="UD デジタル 教科書体 NK-R" panose="02020400000000000000" pitchFamily="18" charset="-128"/>
                          <a:ea typeface="UD デジタル 教科書体 NK-R" panose="02020400000000000000" pitchFamily="18" charset="-128"/>
                        </a:rPr>
                        <a:t>○新聞広告に取組み掲載</a:t>
                      </a:r>
                    </a:p>
                    <a:p>
                      <a:pPr algn="just"/>
                      <a:r>
                        <a:rPr lang="ja-JP" sz="1050" kern="100" dirty="0">
                          <a:effectLst/>
                          <a:latin typeface="UD デジタル 教科書体 NK-R" panose="02020400000000000000" pitchFamily="18" charset="-128"/>
                          <a:ea typeface="UD デジタル 教科書体 NK-R" panose="02020400000000000000" pitchFamily="18" charset="-128"/>
                        </a:rPr>
                        <a:t>○事業内容が新聞等に掲載</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25802900"/>
                  </a:ext>
                </a:extLst>
              </a:tr>
              <a:tr h="925646">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実績</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just"/>
                      <a:r>
                        <a:rPr lang="ja-JP" sz="1050" kern="100" dirty="0">
                          <a:effectLst/>
                          <a:latin typeface="UD デジタル 教科書体 NK-R" panose="02020400000000000000" pitchFamily="18" charset="-128"/>
                          <a:ea typeface="UD デジタル 教科書体 NK-R" panose="02020400000000000000" pitchFamily="18" charset="-128"/>
                        </a:rPr>
                        <a:t>○掲載リリース数：</a:t>
                      </a:r>
                      <a:r>
                        <a:rPr lang="en-US" sz="1050" kern="100" dirty="0">
                          <a:effectLst/>
                          <a:latin typeface="UD デジタル 教科書体 NK-R" panose="02020400000000000000" pitchFamily="18" charset="-128"/>
                          <a:ea typeface="UD デジタル 教科書体 NK-R" panose="02020400000000000000" pitchFamily="18" charset="-128"/>
                        </a:rPr>
                        <a:t>19</a:t>
                      </a:r>
                      <a:endParaRPr lang="ja-JP" sz="1050" kern="100" dirty="0">
                        <a:effectLst/>
                        <a:latin typeface="UD デジタル 教科書体 NK-R" panose="02020400000000000000" pitchFamily="18" charset="-128"/>
                        <a:ea typeface="UD デジタル 教科書体 NK-R" panose="02020400000000000000" pitchFamily="18" charset="-128"/>
                      </a:endParaRPr>
                    </a:p>
                    <a:p>
                      <a:pPr indent="139700" algn="just"/>
                      <a:r>
                        <a:rPr lang="ja-JP" sz="1050" kern="100" dirty="0">
                          <a:effectLst/>
                          <a:latin typeface="UD デジタル 教科書体 NK-R" panose="02020400000000000000" pitchFamily="18" charset="-128"/>
                          <a:ea typeface="UD デジタル 教科書体 NK-R" panose="02020400000000000000" pitchFamily="18" charset="-128"/>
                        </a:rPr>
                        <a:t>掲載レポート数：</a:t>
                      </a:r>
                      <a:r>
                        <a:rPr lang="en-US" sz="1050" kern="100" dirty="0">
                          <a:effectLst/>
                          <a:latin typeface="UD デジタル 教科書体 NK-R" panose="02020400000000000000" pitchFamily="18" charset="-128"/>
                          <a:ea typeface="UD デジタル 教科書体 NK-R" panose="02020400000000000000" pitchFamily="18" charset="-128"/>
                        </a:rPr>
                        <a:t>44</a:t>
                      </a:r>
                      <a:endParaRPr lang="ja-JP" sz="1050" kern="100" dirty="0">
                        <a:effectLst/>
                        <a:latin typeface="UD デジタル 教科書体 NK-R" panose="02020400000000000000" pitchFamily="18" charset="-128"/>
                        <a:ea typeface="UD デジタル 教科書体 NK-R" panose="02020400000000000000" pitchFamily="18" charset="-128"/>
                      </a:endParaRPr>
                    </a:p>
                    <a:p>
                      <a:pPr indent="139700" algn="just"/>
                      <a:r>
                        <a:rPr lang="ja-JP" sz="1050" kern="100" dirty="0">
                          <a:effectLst/>
                          <a:latin typeface="UD デジタル 教科書体 NK-R" panose="02020400000000000000" pitchFamily="18" charset="-128"/>
                          <a:ea typeface="UD デジタル 教科書体 NK-R" panose="02020400000000000000" pitchFamily="18" charset="-128"/>
                        </a:rPr>
                        <a:t>動画制作　　</a:t>
                      </a:r>
                      <a:r>
                        <a:rPr lang="ja-JP" altLang="en-US" sz="1050" kern="100" dirty="0">
                          <a:effectLst/>
                          <a:latin typeface="UD デジタル 教科書体 NK-R" panose="02020400000000000000" pitchFamily="18" charset="-128"/>
                          <a:ea typeface="UD デジタル 教科書体 NK-R" panose="02020400000000000000" pitchFamily="18" charset="-128"/>
                        </a:rPr>
                        <a:t>　　</a:t>
                      </a:r>
                      <a:r>
                        <a:rPr lang="ja-JP" sz="1050" kern="100" dirty="0">
                          <a:effectLst/>
                          <a:latin typeface="UD デジタル 教科書体 NK-R" panose="02020400000000000000" pitchFamily="18" charset="-128"/>
                          <a:ea typeface="UD デジタル 教科書体 NK-R" panose="02020400000000000000" pitchFamily="18" charset="-128"/>
                        </a:rPr>
                        <a:t>　：１</a:t>
                      </a:r>
                    </a:p>
                    <a:p>
                      <a:pPr algn="just"/>
                      <a:r>
                        <a:rPr lang="ja-JP" sz="1050" kern="100" dirty="0">
                          <a:effectLst/>
                          <a:latin typeface="UD デジタル 教科書体 NK-R" panose="02020400000000000000" pitchFamily="18" charset="-128"/>
                          <a:ea typeface="UD デジタル 教科書体 NK-R" panose="02020400000000000000" pitchFamily="18" charset="-128"/>
                        </a:rPr>
                        <a:t>○府報道発表数　：６</a:t>
                      </a:r>
                    </a:p>
                    <a:p>
                      <a:pPr indent="139700" algn="just"/>
                      <a:r>
                        <a:rPr lang="ja-JP" sz="1050" kern="100" dirty="0">
                          <a:effectLst/>
                          <a:latin typeface="UD デジタル 教科書体 NK-R" panose="02020400000000000000" pitchFamily="18" charset="-128"/>
                          <a:ea typeface="UD デジタル 教科書体 NK-R" panose="02020400000000000000" pitchFamily="18" charset="-128"/>
                        </a:rPr>
                        <a:t>府記者会見数　：３</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just"/>
                      <a:r>
                        <a:rPr lang="ja-JP" sz="1050" kern="100" dirty="0">
                          <a:effectLst/>
                          <a:latin typeface="UD デジタル 教科書体 NK-R" panose="02020400000000000000" pitchFamily="18" charset="-128"/>
                          <a:ea typeface="UD デジタル 教科書体 NK-R" panose="02020400000000000000" pitchFamily="18" charset="-128"/>
                        </a:rPr>
                        <a:t>○広報記事掲載数：３×２紙</a:t>
                      </a:r>
                    </a:p>
                    <a:p>
                      <a:pPr algn="just"/>
                      <a:r>
                        <a:rPr lang="ja-JP" sz="1050" kern="100" dirty="0">
                          <a:effectLst/>
                          <a:latin typeface="UD デジタル 教科書体 NK-R" panose="02020400000000000000" pitchFamily="18" charset="-128"/>
                          <a:ea typeface="UD デジタル 教科書体 NK-R" panose="02020400000000000000" pitchFamily="18" charset="-128"/>
                        </a:rPr>
                        <a:t>○新聞等掲載数　</a:t>
                      </a:r>
                      <a:r>
                        <a:rPr lang="ja-JP" altLang="en-US" sz="1050" kern="100" dirty="0">
                          <a:effectLst/>
                          <a:latin typeface="UD デジタル 教科書体 NK-R" panose="02020400000000000000" pitchFamily="18" charset="-128"/>
                          <a:ea typeface="UD デジタル 教科書体 NK-R" panose="02020400000000000000" pitchFamily="18" charset="-128"/>
                        </a:rPr>
                        <a:t>　</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11</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50066684"/>
                  </a:ext>
                </a:extLst>
              </a:tr>
            </a:tbl>
          </a:graphicData>
        </a:graphic>
      </p:graphicFrame>
      <p:sp>
        <p:nvSpPr>
          <p:cNvPr id="7" name="Rectangle 2">
            <a:extLst>
              <a:ext uri="{FF2B5EF4-FFF2-40B4-BE49-F238E27FC236}">
                <a16:creationId xmlns:a16="http://schemas.microsoft.com/office/drawing/2014/main" id="{5691B952-3758-4A54-9FBF-3031B4A7393F}"/>
              </a:ext>
            </a:extLst>
          </p:cNvPr>
          <p:cNvSpPr>
            <a:spLocks noChangeArrowheads="1"/>
          </p:cNvSpPr>
          <p:nvPr/>
        </p:nvSpPr>
        <p:spPr bwMode="auto">
          <a:xfrm>
            <a:off x="275771" y="923182"/>
            <a:ext cx="451155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a:t>
            </a:r>
            <a:r>
              <a:rPr kumimoji="0" lang="ja-JP" altLang="ja-JP"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主な取組み経過</a:t>
            </a:r>
            <a:endParaRPr kumimoji="0" lang="ja-JP"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ja-JP" altLang="ja-JP"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６月</a:t>
            </a:r>
            <a:r>
              <a:rPr kumimoji="0" lang="en-US" altLang="ja-JP"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17</a:t>
            </a: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	</a:t>
            </a:r>
            <a:r>
              <a:rPr kumimoji="0" lang="en-US" altLang="ja-JP"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107</a:t>
            </a: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商店街を選定　⇒　順次、</a:t>
            </a:r>
            <a:r>
              <a:rPr kumimoji="0" lang="ja-JP" altLang="en-US" sz="1050" b="0" i="0" u="sng"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啓発</a:t>
            </a: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及び</a:t>
            </a:r>
            <a:r>
              <a:rPr kumimoji="0" lang="ja-JP" altLang="en-US" sz="1050" b="0" i="0" u="sng"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感染症対策</a:t>
            </a: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支援</a:t>
            </a:r>
            <a:endPar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６月</a:t>
            </a:r>
            <a:r>
              <a:rPr kumimoji="0" lang="en-US" altLang="ja-JP"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30</a:t>
            </a: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	特設ＨＰオープン　⇒　随時、</a:t>
            </a:r>
            <a:r>
              <a:rPr kumimoji="0" lang="ja-JP" altLang="en-US" sz="1050" b="0" i="0" u="sng"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情報発信</a:t>
            </a:r>
            <a:endPar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７月</a:t>
            </a:r>
            <a:r>
              <a:rPr kumimoji="0" lang="en-US" altLang="ja-JP" sz="1050" b="0" i="0" u="none" strike="noStrike" cap="none" spc="-150"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11</a:t>
            </a:r>
            <a:r>
              <a:rPr kumimoji="0" lang="ja-JP" altLang="en-US" sz="1050" b="0" i="0" u="none" strike="noStrike" cap="none" spc="-150"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0" lang="en-US" altLang="ja-JP" sz="1050" b="0" i="0" u="none" strike="noStrike" cap="none" spc="-150"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a:t>
            </a: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	４商店街で啓発イベントを実施</a:t>
            </a:r>
            <a:endPar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９月</a:t>
            </a:r>
            <a:r>
              <a:rPr kumimoji="0" lang="ja-JP" altLang="en-US" sz="1050" b="0" i="0" u="none" strike="noStrike" cap="none" spc="-150"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４～</a:t>
            </a:r>
            <a:r>
              <a:rPr kumimoji="0" lang="en-US" altLang="ja-JP" sz="1050" b="0" i="0" u="none" strike="noStrike" cap="none" spc="-150"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18</a:t>
            </a: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	</a:t>
            </a:r>
            <a:r>
              <a:rPr kumimoji="0" lang="en-US" altLang="ja-JP"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商店街で啓発キャラバンを実施</a:t>
            </a:r>
            <a:endPar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en-US" altLang="ja-JP"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12</a:t>
            </a: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a:t>
            </a:r>
            <a:r>
              <a:rPr kumimoji="0" lang="en-US" altLang="ja-JP"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19</a:t>
            </a: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	２エリアで啓発デモンストレーションを実施</a:t>
            </a:r>
            <a:endPar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rgbClr val="000000"/>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２．啓発及び感染症対策</a:t>
            </a:r>
            <a:endPar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
        <p:nvSpPr>
          <p:cNvPr id="13" name="大かっこ 12">
            <a:extLst>
              <a:ext uri="{FF2B5EF4-FFF2-40B4-BE49-F238E27FC236}">
                <a16:creationId xmlns:a16="http://schemas.microsoft.com/office/drawing/2014/main" id="{A1B7998C-2698-481B-A0B0-4DA75F27640D}"/>
              </a:ext>
            </a:extLst>
          </p:cNvPr>
          <p:cNvSpPr/>
          <p:nvPr/>
        </p:nvSpPr>
        <p:spPr>
          <a:xfrm>
            <a:off x="3587827" y="3507551"/>
            <a:ext cx="1120436" cy="698689"/>
          </a:xfrm>
          <a:prstGeom prst="bracketPair">
            <a:avLst>
              <a:gd name="adj" fmla="val 9524"/>
            </a:avLst>
          </a:prstGeom>
        </p:spPr>
        <p:style>
          <a:lnRef idx="1">
            <a:schemeClr val="dk1"/>
          </a:lnRef>
          <a:fillRef idx="0">
            <a:schemeClr val="dk1"/>
          </a:fillRef>
          <a:effectRef idx="0">
            <a:schemeClr val="dk1"/>
          </a:effectRef>
          <a:fontRef idx="minor">
            <a:schemeClr val="tx1"/>
          </a:fontRef>
        </p:style>
        <p:txBody>
          <a:bodyPr rot="0" spcFirstLastPara="0" vert="horz" wrap="square" lIns="72000" tIns="45720" rIns="72000" bIns="45720" numCol="1" spcCol="0" rtlCol="0" fromWordArt="0" anchor="ctr" anchorCtr="0" forceAA="0" compatLnSpc="1">
            <a:prstTxWarp prst="textNoShape">
              <a:avLst/>
            </a:prstTxWarp>
            <a:noAutofit/>
          </a:bodyPr>
          <a:lstStyle/>
          <a:p>
            <a:pPr algn="l">
              <a:lnSpc>
                <a:spcPts val="1200"/>
              </a:lnSpc>
            </a:pPr>
            <a:r>
              <a:rPr lang="en-US" sz="9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28(57</a:t>
            </a:r>
            <a:r>
              <a:rPr lang="en-US"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は、組織的な活動として</a:t>
            </a:r>
            <a:r>
              <a:rPr lang="en-US" sz="900" kern="100" dirty="0" err="1">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GoTo</a:t>
            </a:r>
            <a:r>
              <a:rPr lang="ja-JP" sz="9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商店街事業の申請等を優先し、本取組みへの挑戦を断念</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graphicFrame>
        <p:nvGraphicFramePr>
          <p:cNvPr id="9" name="表 8">
            <a:extLst>
              <a:ext uri="{FF2B5EF4-FFF2-40B4-BE49-F238E27FC236}">
                <a16:creationId xmlns:a16="http://schemas.microsoft.com/office/drawing/2014/main" id="{9775F6F7-7D33-4BA8-83C7-1D76AD0A1DF2}"/>
              </a:ext>
            </a:extLst>
          </p:cNvPr>
          <p:cNvGraphicFramePr>
            <a:graphicFrameLocks noGrp="1"/>
          </p:cNvGraphicFramePr>
          <p:nvPr>
            <p:extLst>
              <p:ext uri="{D42A27DB-BD31-4B8C-83A1-F6EECF244321}">
                <p14:modId xmlns:p14="http://schemas.microsoft.com/office/powerpoint/2010/main" val="3841032338"/>
              </p:ext>
            </p:extLst>
          </p:nvPr>
        </p:nvGraphicFramePr>
        <p:xfrm>
          <a:off x="5265419" y="2253340"/>
          <a:ext cx="4364811" cy="2145761"/>
        </p:xfrm>
        <a:graphic>
          <a:graphicData uri="http://schemas.openxmlformats.org/drawingml/2006/table">
            <a:tbl>
              <a:tblPr firstRow="1" firstCol="1" bandRow="1">
                <a:tableStyleId>{5C22544A-7EE6-4342-B048-85BDC9FD1C3A}</a:tableStyleId>
              </a:tblPr>
              <a:tblGrid>
                <a:gridCol w="538376">
                  <a:extLst>
                    <a:ext uri="{9D8B030D-6E8A-4147-A177-3AD203B41FA5}">
                      <a16:colId xmlns:a16="http://schemas.microsoft.com/office/drawing/2014/main" val="2539213200"/>
                    </a:ext>
                  </a:extLst>
                </a:gridCol>
                <a:gridCol w="1933145">
                  <a:extLst>
                    <a:ext uri="{9D8B030D-6E8A-4147-A177-3AD203B41FA5}">
                      <a16:colId xmlns:a16="http://schemas.microsoft.com/office/drawing/2014/main" val="905082245"/>
                    </a:ext>
                  </a:extLst>
                </a:gridCol>
                <a:gridCol w="1893290">
                  <a:extLst>
                    <a:ext uri="{9D8B030D-6E8A-4147-A177-3AD203B41FA5}">
                      <a16:colId xmlns:a16="http://schemas.microsoft.com/office/drawing/2014/main" val="433745126"/>
                    </a:ext>
                  </a:extLst>
                </a:gridCol>
              </a:tblGrid>
              <a:tr h="230260">
                <a:tc>
                  <a:txBody>
                    <a:bodyPr/>
                    <a:lstStyle/>
                    <a:p>
                      <a:pPr algn="ctr"/>
                      <a:r>
                        <a:rPr lang="en-US" sz="1050" kern="100">
                          <a:effectLst/>
                          <a:latin typeface="UD デジタル 教科書体 NK-R" panose="02020400000000000000" pitchFamily="18" charset="-128"/>
                          <a:ea typeface="UD デジタル 教科書体 NK-R" panose="02020400000000000000" pitchFamily="18" charset="-128"/>
                        </a:rPr>
                        <a:t> </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専門家派遣</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需要喚起支援</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39902252"/>
                  </a:ext>
                </a:extLst>
              </a:tr>
              <a:tr h="795150">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実施</a:t>
                      </a:r>
                      <a:endParaRPr lang="en-US" altLang="ja-JP" sz="1050" kern="100" dirty="0">
                        <a:effectLst/>
                        <a:latin typeface="UD デジタル 教科書体 NK-R" panose="02020400000000000000" pitchFamily="18" charset="-128"/>
                        <a:ea typeface="UD デジタル 教科書体 NK-R" panose="02020400000000000000" pitchFamily="18" charset="-128"/>
                      </a:endParaRPr>
                    </a:p>
                    <a:p>
                      <a:pPr algn="ctr"/>
                      <a:r>
                        <a:rPr lang="ja-JP" sz="1050" kern="100" dirty="0">
                          <a:effectLst/>
                          <a:latin typeface="UD デジタル 教科書体 NK-R" panose="02020400000000000000" pitchFamily="18" charset="-128"/>
                          <a:ea typeface="UD デジタル 教科書体 NK-R" panose="02020400000000000000" pitchFamily="18" charset="-128"/>
                        </a:rPr>
                        <a:t>内容</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marL="139700" indent="-139700" algn="just"/>
                      <a:r>
                        <a:rPr lang="ja-JP" sz="1050" kern="100" dirty="0">
                          <a:effectLst/>
                          <a:latin typeface="UD デジタル 教科書体 NK-R" panose="02020400000000000000" pitchFamily="18" charset="-128"/>
                          <a:ea typeface="UD デジタル 教科書体 NK-R" panose="02020400000000000000" pitchFamily="18" charset="-128"/>
                        </a:rPr>
                        <a:t>○商店街活性化のノウハウを有する者を商店街に派遣</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marL="139700" indent="-139700" algn="just"/>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err="1">
                          <a:effectLst/>
                          <a:latin typeface="UD デジタル 教科書体 NK-R" panose="02020400000000000000" pitchFamily="18" charset="-128"/>
                          <a:ea typeface="UD デジタル 教科書体 NK-R" panose="02020400000000000000" pitchFamily="18" charset="-128"/>
                        </a:rPr>
                        <a:t>GoTo</a:t>
                      </a:r>
                      <a:r>
                        <a:rPr lang="ja-JP" sz="1050" kern="100" dirty="0">
                          <a:effectLst/>
                          <a:latin typeface="UD デジタル 教科書体 NK-R" panose="02020400000000000000" pitchFamily="18" charset="-128"/>
                          <a:ea typeface="UD デジタル 教科書体 NK-R" panose="02020400000000000000" pitchFamily="18" charset="-128"/>
                        </a:rPr>
                        <a:t>商店街と連動した需要喚起の取組みを支援</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09111648"/>
                  </a:ext>
                </a:extLst>
              </a:tr>
              <a:tr h="1120351">
                <a:tc>
                  <a:txBody>
                    <a:bodyPr/>
                    <a:lstStyle/>
                    <a:p>
                      <a:pPr algn="ctr"/>
                      <a:r>
                        <a:rPr lang="ja-JP" sz="1050" kern="100">
                          <a:effectLst/>
                          <a:latin typeface="UD デジタル 教科書体 NK-R" panose="02020400000000000000" pitchFamily="18" charset="-128"/>
                          <a:ea typeface="UD デジタル 教科書体 NK-R" panose="02020400000000000000" pitchFamily="18" charset="-128"/>
                        </a:rPr>
                        <a:t>実施</a:t>
                      </a:r>
                    </a:p>
                    <a:p>
                      <a:pPr algn="ctr"/>
                      <a:r>
                        <a:rPr lang="ja-JP" sz="1050" kern="100">
                          <a:effectLst/>
                          <a:latin typeface="UD デジタル 教科書体 NK-R" panose="02020400000000000000" pitchFamily="18" charset="-128"/>
                          <a:ea typeface="UD デジタル 教科書体 NK-R" panose="02020400000000000000" pitchFamily="18" charset="-128"/>
                        </a:rPr>
                        <a:t>商店街数</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marL="0" indent="0" algn="just"/>
                      <a:r>
                        <a:rPr lang="en-US" altLang="ja-JP" sz="1050" kern="100" dirty="0">
                          <a:effectLst/>
                          <a:latin typeface="UD デジタル 教科書体 NK-R" panose="02020400000000000000" pitchFamily="18" charset="-128"/>
                          <a:ea typeface="UD デジタル 教科書体 NK-R" panose="02020400000000000000" pitchFamily="18" charset="-128"/>
                        </a:rPr>
                        <a:t>  </a:t>
                      </a:r>
                      <a:r>
                        <a:rPr lang="ja-JP" sz="1050" kern="100" dirty="0">
                          <a:effectLst/>
                          <a:latin typeface="UD デジタル 教科書体 NK-R" panose="02020400000000000000" pitchFamily="18" charset="-128"/>
                          <a:ea typeface="UD デジタル 教科書体 NK-R" panose="02020400000000000000" pitchFamily="18" charset="-128"/>
                        </a:rPr>
                        <a:t>派遣件数</a:t>
                      </a:r>
                      <a:r>
                        <a:rPr lang="ja-JP" altLang="en-US" sz="1050" kern="100" dirty="0">
                          <a:effectLst/>
                          <a:latin typeface="UD デジタル 教科書体 NK-R" panose="02020400000000000000" pitchFamily="18" charset="-128"/>
                          <a:ea typeface="UD デジタル 教科書体 NK-R" panose="02020400000000000000" pitchFamily="18" charset="-128"/>
                        </a:rPr>
                        <a:t>　  </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79</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91</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111</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altLang="ja-JP" sz="1050" kern="100" dirty="0">
                          <a:effectLst/>
                          <a:latin typeface="UD デジタル 教科書体 NK-R" panose="02020400000000000000" pitchFamily="18" charset="-128"/>
                          <a:ea typeface="UD デジタル 教科書体 NK-R" panose="02020400000000000000" pitchFamily="18" charset="-128"/>
                        </a:rPr>
                        <a:t>  </a:t>
                      </a:r>
                    </a:p>
                    <a:p>
                      <a:pPr marL="0" indent="0" algn="just"/>
                      <a:r>
                        <a:rPr lang="en-US" altLang="ja-JP" sz="1050" kern="100" dirty="0">
                          <a:effectLst/>
                          <a:latin typeface="UD デジタル 教科書体 NK-R" panose="02020400000000000000" pitchFamily="18" charset="-128"/>
                          <a:ea typeface="UD デジタル 教科書体 NK-R" panose="02020400000000000000" pitchFamily="18" charset="-128"/>
                        </a:rPr>
                        <a:t>  </a:t>
                      </a:r>
                      <a:r>
                        <a:rPr lang="ja-JP" sz="1050" kern="100" dirty="0">
                          <a:effectLst/>
                          <a:latin typeface="UD デジタル 教科書体 NK-R" panose="02020400000000000000" pitchFamily="18" charset="-128"/>
                          <a:ea typeface="UD デジタル 教科書体 NK-R" panose="02020400000000000000" pitchFamily="18" charset="-128"/>
                        </a:rPr>
                        <a:t>事務局支援：</a:t>
                      </a:r>
                      <a:r>
                        <a:rPr lang="en-US" sz="1050" kern="100" dirty="0">
                          <a:effectLst/>
                          <a:latin typeface="UD デジタル 教科書体 NK-R" panose="02020400000000000000" pitchFamily="18" charset="-128"/>
                          <a:ea typeface="UD デジタル 教科書体 NK-R" panose="02020400000000000000" pitchFamily="18" charset="-128"/>
                        </a:rPr>
                        <a:t>17</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29</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29</a:t>
                      </a:r>
                      <a:r>
                        <a:rPr lang="ja-JP" sz="1050" kern="100" dirty="0">
                          <a:effectLst/>
                          <a:latin typeface="UD デジタル 教科書体 NK-R" panose="02020400000000000000" pitchFamily="18" charset="-128"/>
                          <a:ea typeface="UD デジタル 教科書体 NK-R" panose="02020400000000000000" pitchFamily="18" charset="-128"/>
                        </a:rPr>
                        <a:t>）</a:t>
                      </a:r>
                    </a:p>
                    <a:p>
                      <a:pPr algn="just"/>
                      <a:r>
                        <a:rPr lang="ja-JP" sz="1050" kern="100" dirty="0">
                          <a:effectLst/>
                          <a:latin typeface="UD デジタル 教科書体 NK-R" panose="02020400000000000000" pitchFamily="18" charset="-128"/>
                          <a:ea typeface="UD デジタル 教科書体 NK-R" panose="02020400000000000000" pitchFamily="18" charset="-128"/>
                        </a:rPr>
                        <a:t>・再派遣件数：</a:t>
                      </a:r>
                      <a:r>
                        <a:rPr lang="en-US" sz="1050" kern="100" dirty="0">
                          <a:effectLst/>
                          <a:latin typeface="UD デジタル 教科書体 NK-R" panose="02020400000000000000" pitchFamily="18" charset="-128"/>
                          <a:ea typeface="UD デジタル 教科書体 NK-R" panose="02020400000000000000" pitchFamily="18" charset="-128"/>
                        </a:rPr>
                        <a:t>27</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28</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40</a:t>
                      </a:r>
                      <a:r>
                        <a:rPr lang="ja-JP" sz="1050" kern="100" dirty="0">
                          <a:effectLst/>
                          <a:latin typeface="UD デジタル 教科書体 NK-R" panose="02020400000000000000" pitchFamily="18" charset="-128"/>
                          <a:ea typeface="UD デジタル 教科書体 NK-R" panose="02020400000000000000" pitchFamily="18" charset="-128"/>
                        </a:rPr>
                        <a:t>）</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just"/>
                      <a:r>
                        <a:rPr lang="ja-JP" sz="1050" kern="100" dirty="0">
                          <a:effectLst/>
                          <a:latin typeface="UD デジタル 教科書体 NK-R" panose="02020400000000000000" pitchFamily="18" charset="-128"/>
                          <a:ea typeface="UD デジタル 教科書体 NK-R" panose="02020400000000000000" pitchFamily="18" charset="-128"/>
                        </a:rPr>
                        <a:t>府　申請件数：</a:t>
                      </a:r>
                      <a:r>
                        <a:rPr lang="en-US" sz="1050" kern="100" dirty="0">
                          <a:effectLst/>
                          <a:latin typeface="UD デジタル 教科書体 NK-R" panose="02020400000000000000" pitchFamily="18" charset="-128"/>
                          <a:ea typeface="UD デジタル 教科書体 NK-R" panose="02020400000000000000" pitchFamily="18" charset="-128"/>
                        </a:rPr>
                        <a:t>30</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34</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41</a:t>
                      </a:r>
                      <a:r>
                        <a:rPr lang="ja-JP" sz="1050" kern="100" dirty="0">
                          <a:effectLst/>
                          <a:latin typeface="UD デジタル 教科書体 NK-R" panose="02020400000000000000" pitchFamily="18" charset="-128"/>
                          <a:ea typeface="UD デジタル 教科書体 NK-R" panose="02020400000000000000" pitchFamily="18" charset="-128"/>
                        </a:rPr>
                        <a:t>）</a:t>
                      </a:r>
                      <a:endParaRPr lang="en-US" altLang="ja-JP" sz="1050" kern="100" dirty="0">
                        <a:effectLst/>
                        <a:latin typeface="UD デジタル 教科書体 NK-R" panose="02020400000000000000" pitchFamily="18" charset="-128"/>
                        <a:ea typeface="UD デジタル 教科書体 NK-R" panose="02020400000000000000" pitchFamily="18" charset="-128"/>
                      </a:endParaRPr>
                    </a:p>
                    <a:p>
                      <a:pPr algn="just"/>
                      <a:r>
                        <a:rPr lang="ja-JP" altLang="en-US" sz="1050" kern="100" dirty="0">
                          <a:effectLst/>
                          <a:latin typeface="UD デジタル 教科書体 NK-R" panose="02020400000000000000" pitchFamily="18" charset="-128"/>
                          <a:ea typeface="UD デジタル 教科書体 NK-R" panose="02020400000000000000" pitchFamily="18" charset="-128"/>
                        </a:rPr>
                        <a:t>　　　</a:t>
                      </a:r>
                      <a:r>
                        <a:rPr lang="ja-JP" sz="1050" kern="100" dirty="0">
                          <a:effectLst/>
                          <a:latin typeface="UD デジタル 教科書体 NK-R" panose="02020400000000000000" pitchFamily="18" charset="-128"/>
                          <a:ea typeface="UD デジタル 教科書体 NK-R" panose="02020400000000000000" pitchFamily="18" charset="-128"/>
                        </a:rPr>
                        <a:t>契約件数：</a:t>
                      </a:r>
                      <a:r>
                        <a:rPr lang="en-US" sz="1050" kern="100" dirty="0">
                          <a:effectLst/>
                          <a:latin typeface="UD デジタル 教科書体 NK-R" panose="02020400000000000000" pitchFamily="18" charset="-128"/>
                          <a:ea typeface="UD デジタル 教科書体 NK-R" panose="02020400000000000000" pitchFamily="18" charset="-128"/>
                        </a:rPr>
                        <a:t>22</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23</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30</a:t>
                      </a:r>
                      <a:r>
                        <a:rPr lang="ja-JP" sz="1050" kern="100" dirty="0">
                          <a:effectLst/>
                          <a:latin typeface="UD デジタル 教科書体 NK-R" panose="02020400000000000000" pitchFamily="18" charset="-128"/>
                          <a:ea typeface="UD デジタル 教科書体 NK-R" panose="02020400000000000000" pitchFamily="18" charset="-128"/>
                        </a:rPr>
                        <a:t>）</a:t>
                      </a:r>
                    </a:p>
                    <a:p>
                      <a:pPr algn="just"/>
                      <a:r>
                        <a:rPr lang="ja-JP" sz="1050" kern="100" dirty="0">
                          <a:effectLst/>
                          <a:latin typeface="UD デジタル 教科書体 NK-R" panose="02020400000000000000" pitchFamily="18" charset="-128"/>
                          <a:ea typeface="UD デジタル 教科書体 NK-R" panose="02020400000000000000" pitchFamily="18" charset="-128"/>
                        </a:rPr>
                        <a:t>国　申請件数：</a:t>
                      </a:r>
                      <a:r>
                        <a:rPr lang="en-US" sz="1050" kern="100" dirty="0">
                          <a:effectLst/>
                          <a:latin typeface="UD デジタル 教科書体 NK-R" panose="02020400000000000000" pitchFamily="18" charset="-128"/>
                          <a:ea typeface="UD デジタル 教科書体 NK-R" panose="02020400000000000000" pitchFamily="18" charset="-128"/>
                        </a:rPr>
                        <a:t>99</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120</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138</a:t>
                      </a:r>
                      <a:r>
                        <a:rPr lang="ja-JP" sz="1050" kern="100" dirty="0">
                          <a:effectLst/>
                          <a:latin typeface="UD デジタル 教科書体 NK-R" panose="02020400000000000000" pitchFamily="18" charset="-128"/>
                          <a:ea typeface="UD デジタル 教科書体 NK-R" panose="02020400000000000000" pitchFamily="18" charset="-128"/>
                        </a:rPr>
                        <a:t>）</a:t>
                      </a:r>
                      <a:r>
                        <a:rPr lang="ja-JP" altLang="en-US" sz="1050" kern="100" dirty="0">
                          <a:effectLst/>
                          <a:latin typeface="UD デジタル 教科書体 NK-R" panose="02020400000000000000" pitchFamily="18" charset="-128"/>
                          <a:ea typeface="UD デジタル 教科書体 NK-R" panose="02020400000000000000" pitchFamily="18" charset="-128"/>
                        </a:rPr>
                        <a:t>　　　　</a:t>
                      </a:r>
                      <a:endParaRPr lang="en-US" altLang="ja-JP" sz="1050" kern="100" dirty="0">
                        <a:effectLst/>
                        <a:latin typeface="UD デジタル 教科書体 NK-R" panose="02020400000000000000" pitchFamily="18" charset="-128"/>
                        <a:ea typeface="UD デジタル 教科書体 NK-R" panose="02020400000000000000" pitchFamily="18" charset="-128"/>
                      </a:endParaRPr>
                    </a:p>
                    <a:p>
                      <a:pPr algn="just"/>
                      <a:r>
                        <a:rPr lang="ja-JP" altLang="en-US" sz="1050" kern="100" dirty="0">
                          <a:effectLst/>
                          <a:latin typeface="UD デジタル 教科書体 NK-R" panose="02020400000000000000" pitchFamily="18" charset="-128"/>
                          <a:ea typeface="UD デジタル 教科書体 NK-R" panose="02020400000000000000" pitchFamily="18" charset="-128"/>
                        </a:rPr>
                        <a:t>　　　</a:t>
                      </a:r>
                      <a:r>
                        <a:rPr lang="ja-JP" sz="1050" kern="100" dirty="0">
                          <a:effectLst/>
                          <a:latin typeface="UD デジタル 教科書体 NK-R" panose="02020400000000000000" pitchFamily="18" charset="-128"/>
                          <a:ea typeface="UD デジタル 教科書体 NK-R" panose="02020400000000000000" pitchFamily="18" charset="-128"/>
                        </a:rPr>
                        <a:t>採択件数：</a:t>
                      </a:r>
                      <a:r>
                        <a:rPr lang="en-US" sz="1050" kern="100" dirty="0">
                          <a:effectLst/>
                          <a:latin typeface="UD デジタル 教科書体 NK-R" panose="02020400000000000000" pitchFamily="18" charset="-128"/>
                          <a:ea typeface="UD デジタル 教科書体 NK-R" panose="02020400000000000000" pitchFamily="18" charset="-128"/>
                        </a:rPr>
                        <a:t>50</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54</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63</a:t>
                      </a:r>
                      <a:r>
                        <a:rPr lang="ja-JP" sz="1050" kern="100" dirty="0">
                          <a:effectLst/>
                          <a:latin typeface="UD デジタル 教科書体 NK-R" panose="02020400000000000000" pitchFamily="18" charset="-128"/>
                          <a:ea typeface="UD デジタル 教科書体 NK-R" panose="02020400000000000000" pitchFamily="18" charset="-128"/>
                        </a:rPr>
                        <a:t>）</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87844037"/>
                  </a:ext>
                </a:extLst>
              </a:tr>
            </a:tbl>
          </a:graphicData>
        </a:graphic>
      </p:graphicFrame>
      <p:graphicFrame>
        <p:nvGraphicFramePr>
          <p:cNvPr id="10" name="表 9">
            <a:extLst>
              <a:ext uri="{FF2B5EF4-FFF2-40B4-BE49-F238E27FC236}">
                <a16:creationId xmlns:a16="http://schemas.microsoft.com/office/drawing/2014/main" id="{152E5754-C630-40DF-BCDC-04FDD1A6EB21}"/>
              </a:ext>
            </a:extLst>
          </p:cNvPr>
          <p:cNvGraphicFramePr>
            <a:graphicFrameLocks noGrp="1"/>
          </p:cNvGraphicFramePr>
          <p:nvPr>
            <p:extLst>
              <p:ext uri="{D42A27DB-BD31-4B8C-83A1-F6EECF244321}">
                <p14:modId xmlns:p14="http://schemas.microsoft.com/office/powerpoint/2010/main" val="473433872"/>
              </p:ext>
            </p:extLst>
          </p:nvPr>
        </p:nvGraphicFramePr>
        <p:xfrm>
          <a:off x="5265419" y="4928222"/>
          <a:ext cx="4391090" cy="1666742"/>
        </p:xfrm>
        <a:graphic>
          <a:graphicData uri="http://schemas.openxmlformats.org/drawingml/2006/table">
            <a:tbl>
              <a:tblPr firstRow="1" firstCol="1" bandRow="1">
                <a:tableStyleId>{5C22544A-7EE6-4342-B048-85BDC9FD1C3A}</a:tableStyleId>
              </a:tblPr>
              <a:tblGrid>
                <a:gridCol w="510604">
                  <a:extLst>
                    <a:ext uri="{9D8B030D-6E8A-4147-A177-3AD203B41FA5}">
                      <a16:colId xmlns:a16="http://schemas.microsoft.com/office/drawing/2014/main" val="1903076493"/>
                    </a:ext>
                  </a:extLst>
                </a:gridCol>
                <a:gridCol w="1940243">
                  <a:extLst>
                    <a:ext uri="{9D8B030D-6E8A-4147-A177-3AD203B41FA5}">
                      <a16:colId xmlns:a16="http://schemas.microsoft.com/office/drawing/2014/main" val="2054706749"/>
                    </a:ext>
                  </a:extLst>
                </a:gridCol>
                <a:gridCol w="1940243">
                  <a:extLst>
                    <a:ext uri="{9D8B030D-6E8A-4147-A177-3AD203B41FA5}">
                      <a16:colId xmlns:a16="http://schemas.microsoft.com/office/drawing/2014/main" val="3267439564"/>
                    </a:ext>
                  </a:extLst>
                </a:gridCol>
              </a:tblGrid>
              <a:tr h="207657">
                <a:tc>
                  <a:txBody>
                    <a:bodyPr/>
                    <a:lstStyle/>
                    <a:p>
                      <a:pPr algn="ctr"/>
                      <a:r>
                        <a:rPr lang="en-US" sz="1050" kern="100" dirty="0">
                          <a:effectLst/>
                          <a:latin typeface="UD デジタル 教科書体 NK-R" panose="02020400000000000000" pitchFamily="18" charset="-128"/>
                          <a:ea typeface="UD デジタル 教科書体 NK-R" panose="02020400000000000000" pitchFamily="18" charset="-128"/>
                        </a:rPr>
                        <a:t> </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Ｗｅｂ</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紙面</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13294578"/>
                  </a:ext>
                </a:extLst>
              </a:tr>
              <a:tr h="547157">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内容</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marL="139700" indent="-139700" algn="just"/>
                      <a:r>
                        <a:rPr lang="ja-JP" sz="1050" kern="100" dirty="0">
                          <a:effectLst/>
                          <a:latin typeface="UD デジタル 教科書体 NK-R" panose="02020400000000000000" pitchFamily="18" charset="-128"/>
                          <a:ea typeface="UD デジタル 教科書体 NK-R" panose="02020400000000000000" pitchFamily="18" charset="-128"/>
                        </a:rPr>
                        <a:t>○特設ＨＰに取組み事例掲載</a:t>
                      </a:r>
                    </a:p>
                    <a:p>
                      <a:pPr marL="139700" indent="-139700" algn="just"/>
                      <a:r>
                        <a:rPr lang="ja-JP" sz="1050" kern="100" dirty="0">
                          <a:effectLst/>
                          <a:latin typeface="UD デジタル 教科書体 NK-R" panose="02020400000000000000" pitchFamily="18" charset="-128"/>
                          <a:ea typeface="UD デジタル 教科書体 NK-R" panose="02020400000000000000" pitchFamily="18" charset="-128"/>
                        </a:rPr>
                        <a:t>○府</a:t>
                      </a:r>
                      <a:r>
                        <a:rPr lang="ja-JP" sz="1050" kern="100" spc="-150" dirty="0">
                          <a:effectLst/>
                          <a:latin typeface="UD デジタル 教科書体 NK-R" panose="02020400000000000000" pitchFamily="18" charset="-128"/>
                          <a:ea typeface="UD デジタル 教科書体 NK-R" panose="02020400000000000000" pitchFamily="18" charset="-128"/>
                        </a:rPr>
                        <a:t>ＨＰ・</a:t>
                      </a:r>
                      <a:r>
                        <a:rPr lang="ja-JP" sz="1050" kern="100" dirty="0">
                          <a:effectLst/>
                          <a:latin typeface="UD デジタル 教科書体 NK-R" panose="02020400000000000000" pitchFamily="18" charset="-128"/>
                          <a:ea typeface="UD デジタル 教科書体 NK-R" panose="02020400000000000000" pitchFamily="18" charset="-128"/>
                        </a:rPr>
                        <a:t>報道発表で取組み発信</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just"/>
                      <a:r>
                        <a:rPr lang="ja-JP" sz="1050" kern="100">
                          <a:effectLst/>
                          <a:latin typeface="UD デジタル 教科書体 NK-R" panose="02020400000000000000" pitchFamily="18" charset="-128"/>
                          <a:ea typeface="UD デジタル 教科書体 NK-R" panose="02020400000000000000" pitchFamily="18" charset="-128"/>
                        </a:rPr>
                        <a:t>○新聞広告に取組み掲載</a:t>
                      </a:r>
                    </a:p>
                    <a:p>
                      <a:pPr algn="just"/>
                      <a:r>
                        <a:rPr lang="ja-JP" sz="1050" kern="100">
                          <a:effectLst/>
                          <a:latin typeface="UD デジタル 教科書体 NK-R" panose="02020400000000000000" pitchFamily="18" charset="-128"/>
                          <a:ea typeface="UD デジタル 教科書体 NK-R" panose="02020400000000000000" pitchFamily="18" charset="-128"/>
                        </a:rPr>
                        <a:t>○広域的に取組みを発信</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40911472"/>
                  </a:ext>
                </a:extLst>
              </a:tr>
              <a:tr h="911928">
                <a:tc>
                  <a:txBody>
                    <a:bodyPr/>
                    <a:lstStyle/>
                    <a:p>
                      <a:pPr algn="ctr"/>
                      <a:r>
                        <a:rPr lang="ja-JP" sz="1050" kern="100" dirty="0">
                          <a:effectLst/>
                          <a:latin typeface="UD デジタル 教科書体 NK-R" panose="02020400000000000000" pitchFamily="18" charset="-128"/>
                          <a:ea typeface="UD デジタル 教科書体 NK-R" panose="02020400000000000000" pitchFamily="18" charset="-128"/>
                        </a:rPr>
                        <a:t>実績</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marL="139700" indent="-139700" algn="just"/>
                      <a:r>
                        <a:rPr lang="ja-JP" sz="1050" kern="100" dirty="0">
                          <a:effectLst/>
                          <a:latin typeface="UD デジタル 教科書体 NK-R" panose="02020400000000000000" pitchFamily="18" charset="-128"/>
                          <a:ea typeface="UD デジタル 教科書体 NK-R" panose="02020400000000000000" pitchFamily="18" charset="-128"/>
                        </a:rPr>
                        <a:t>○掲載リリース数：</a:t>
                      </a:r>
                      <a:r>
                        <a:rPr lang="en-US" sz="1050" kern="100" dirty="0">
                          <a:effectLst/>
                          <a:latin typeface="UD デジタル 教科書体 NK-R" panose="02020400000000000000" pitchFamily="18" charset="-128"/>
                          <a:ea typeface="UD デジタル 教科書体 NK-R" panose="02020400000000000000" pitchFamily="18" charset="-128"/>
                        </a:rPr>
                        <a:t>22</a:t>
                      </a:r>
                      <a:endParaRPr lang="ja-JP" sz="1050" kern="100" dirty="0">
                        <a:effectLst/>
                        <a:latin typeface="UD デジタル 教科書体 NK-R" panose="02020400000000000000" pitchFamily="18" charset="-128"/>
                        <a:ea typeface="UD デジタル 教科書体 NK-R" panose="02020400000000000000" pitchFamily="18" charset="-128"/>
                      </a:endParaRPr>
                    </a:p>
                    <a:p>
                      <a:pPr marL="133350" algn="just"/>
                      <a:r>
                        <a:rPr lang="ja-JP" sz="1050" kern="100" dirty="0">
                          <a:effectLst/>
                          <a:latin typeface="UD デジタル 教科書体 NK-R" panose="02020400000000000000" pitchFamily="18" charset="-128"/>
                          <a:ea typeface="UD デジタル 教科書体 NK-R" panose="02020400000000000000" pitchFamily="18" charset="-128"/>
                        </a:rPr>
                        <a:t>掲載レポート数：</a:t>
                      </a:r>
                      <a:r>
                        <a:rPr lang="en-US" sz="1050" kern="100" dirty="0">
                          <a:effectLst/>
                          <a:latin typeface="UD デジタル 教科書体 NK-R" panose="02020400000000000000" pitchFamily="18" charset="-128"/>
                          <a:ea typeface="UD デジタル 教科書体 NK-R" panose="02020400000000000000" pitchFamily="18" charset="-128"/>
                        </a:rPr>
                        <a:t>65</a:t>
                      </a:r>
                      <a:endParaRPr lang="ja-JP" sz="1050" kern="100" dirty="0">
                        <a:effectLst/>
                        <a:latin typeface="UD デジタル 教科書体 NK-R" panose="02020400000000000000" pitchFamily="18" charset="-128"/>
                        <a:ea typeface="UD デジタル 教科書体 NK-R" panose="02020400000000000000" pitchFamily="18" charset="-128"/>
                      </a:endParaRPr>
                    </a:p>
                    <a:p>
                      <a:pPr marL="133350" algn="just"/>
                      <a:r>
                        <a:rPr lang="ja-JP" sz="1050" kern="100" dirty="0">
                          <a:effectLst/>
                          <a:latin typeface="UD デジタル 教科書体 NK-R" panose="02020400000000000000" pitchFamily="18" charset="-128"/>
                          <a:ea typeface="UD デジタル 教科書体 NK-R" panose="02020400000000000000" pitchFamily="18" charset="-128"/>
                        </a:rPr>
                        <a:t>動画制作</a:t>
                      </a:r>
                      <a:r>
                        <a:rPr lang="ja-JP" altLang="en-US" sz="1050" kern="100" dirty="0">
                          <a:effectLst/>
                          <a:latin typeface="UD デジタル 教科書体 NK-R" panose="02020400000000000000" pitchFamily="18" charset="-128"/>
                          <a:ea typeface="UD デジタル 教科書体 NK-R" panose="02020400000000000000" pitchFamily="18" charset="-128"/>
                        </a:rPr>
                        <a:t>　　</a:t>
                      </a:r>
                      <a:r>
                        <a:rPr lang="ja-JP" sz="1050" kern="100" dirty="0">
                          <a:effectLst/>
                          <a:latin typeface="UD デジタル 教科書体 NK-R" panose="02020400000000000000" pitchFamily="18" charset="-128"/>
                          <a:ea typeface="UD デジタル 教科書体 NK-R" panose="02020400000000000000" pitchFamily="18" charset="-128"/>
                        </a:rPr>
                        <a:t>　　　：１</a:t>
                      </a:r>
                    </a:p>
                    <a:p>
                      <a:pPr algn="just"/>
                      <a:r>
                        <a:rPr lang="ja-JP" sz="1050" kern="100" dirty="0">
                          <a:effectLst/>
                          <a:latin typeface="UD デジタル 教科書体 NK-R" panose="02020400000000000000" pitchFamily="18" charset="-128"/>
                          <a:ea typeface="UD デジタル 教科書体 NK-R" panose="02020400000000000000" pitchFamily="18" charset="-128"/>
                        </a:rPr>
                        <a:t>○府報道発表数　：４</a:t>
                      </a:r>
                    </a:p>
                    <a:p>
                      <a:pPr indent="139700" algn="just"/>
                      <a:r>
                        <a:rPr lang="ja-JP" sz="1050" kern="100" dirty="0">
                          <a:effectLst/>
                          <a:latin typeface="UD デジタル 教科書体 NK-R" panose="02020400000000000000" pitchFamily="18" charset="-128"/>
                          <a:ea typeface="UD デジタル 教科書体 NK-R" panose="02020400000000000000" pitchFamily="18" charset="-128"/>
                        </a:rPr>
                        <a:t>府記者会見数　：３</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just"/>
                      <a:r>
                        <a:rPr lang="ja-JP" sz="1050" kern="100" dirty="0">
                          <a:effectLst/>
                          <a:latin typeface="UD デジタル 教科書体 NK-R" panose="02020400000000000000" pitchFamily="18" charset="-128"/>
                          <a:ea typeface="UD デジタル 教科書体 NK-R" panose="02020400000000000000" pitchFamily="18" charset="-128"/>
                        </a:rPr>
                        <a:t>○広報記事掲載数：２</a:t>
                      </a:r>
                      <a:r>
                        <a:rPr lang="ja-JP" altLang="en-US" sz="1050" kern="100" dirty="0">
                          <a:effectLst/>
                          <a:latin typeface="UD デジタル 教科書体 NK-R" panose="02020400000000000000" pitchFamily="18" charset="-128"/>
                          <a:ea typeface="UD デジタル 教科書体 NK-R" panose="02020400000000000000" pitchFamily="18" charset="-128"/>
                        </a:rPr>
                        <a:t>紙</a:t>
                      </a:r>
                      <a:endParaRPr lang="ja-JP" sz="1050" kern="100" dirty="0">
                        <a:effectLst/>
                        <a:latin typeface="UD デジタル 教科書体 NK-R" panose="02020400000000000000" pitchFamily="18" charset="-128"/>
                        <a:ea typeface="UD デジタル 教科書体 NK-R" panose="02020400000000000000" pitchFamily="18" charset="-128"/>
                      </a:endParaRPr>
                    </a:p>
                    <a:p>
                      <a:pPr algn="just"/>
                      <a:r>
                        <a:rPr lang="ja-JP" sz="1050" kern="100" dirty="0">
                          <a:effectLst/>
                          <a:latin typeface="UD デジタル 教科書体 NK-R" panose="02020400000000000000" pitchFamily="18" charset="-128"/>
                          <a:ea typeface="UD デジタル 教科書体 NK-R" panose="02020400000000000000" pitchFamily="18" charset="-128"/>
                        </a:rPr>
                        <a:t>○広告出稿数　</a:t>
                      </a:r>
                      <a:r>
                        <a:rPr lang="ja-JP" altLang="en-US" sz="1050" kern="100" dirty="0">
                          <a:effectLst/>
                          <a:latin typeface="UD デジタル 教科書体 NK-R" panose="02020400000000000000" pitchFamily="18" charset="-128"/>
                          <a:ea typeface="UD デジタル 教科書体 NK-R" panose="02020400000000000000" pitchFamily="18" charset="-128"/>
                        </a:rPr>
                        <a:t>　　</a:t>
                      </a:r>
                      <a:r>
                        <a:rPr lang="ja-JP" sz="1050" kern="100" dirty="0">
                          <a:effectLst/>
                          <a:latin typeface="UD デジタル 教科書体 NK-R" panose="02020400000000000000" pitchFamily="18" charset="-128"/>
                          <a:ea typeface="UD デジタル 教科書体 NK-R" panose="02020400000000000000" pitchFamily="18" charset="-128"/>
                        </a:rPr>
                        <a:t>　：</a:t>
                      </a:r>
                      <a:r>
                        <a:rPr lang="en-US" sz="1050" kern="100" dirty="0">
                          <a:effectLst/>
                          <a:latin typeface="UD デジタル 教科書体 NK-R" panose="02020400000000000000" pitchFamily="18" charset="-128"/>
                          <a:ea typeface="UD デジタル 教科書体 NK-R" panose="02020400000000000000" pitchFamily="18" charset="-128"/>
                        </a:rPr>
                        <a:t>12</a:t>
                      </a:r>
                      <a:endParaRPr lang="ja-JP" sz="1050" kern="100" dirty="0">
                        <a:effectLst/>
                        <a:latin typeface="UD デジタル 教科書体 NK-R" panose="02020400000000000000" pitchFamily="18" charset="-128"/>
                        <a:ea typeface="UD デジタル 教科書体 NK-R" panose="02020400000000000000" pitchFamily="18" charset="-128"/>
                      </a:endParaRPr>
                    </a:p>
                    <a:p>
                      <a:pPr indent="139700" algn="just"/>
                      <a:r>
                        <a:rPr lang="ja-JP" sz="1050" kern="100" dirty="0">
                          <a:effectLst/>
                          <a:latin typeface="UD デジタル 教科書体 NK-R" panose="02020400000000000000" pitchFamily="18" charset="-128"/>
                          <a:ea typeface="UD デジタル 教科書体 NK-R" panose="02020400000000000000" pitchFamily="18" charset="-128"/>
                        </a:rPr>
                        <a:t>ちらし折込数　</a:t>
                      </a:r>
                      <a:r>
                        <a:rPr lang="ja-JP" altLang="en-US" sz="1050" kern="100" dirty="0">
                          <a:effectLst/>
                          <a:latin typeface="UD デジタル 教科書体 NK-R" panose="02020400000000000000" pitchFamily="18" charset="-128"/>
                          <a:ea typeface="UD デジタル 教科書体 NK-R" panose="02020400000000000000" pitchFamily="18" charset="-128"/>
                        </a:rPr>
                        <a:t>　　</a:t>
                      </a:r>
                      <a:r>
                        <a:rPr lang="ja-JP" sz="1050" kern="100" dirty="0">
                          <a:effectLst/>
                          <a:latin typeface="UD デジタル 教科書体 NK-R" panose="02020400000000000000" pitchFamily="18" charset="-128"/>
                          <a:ea typeface="UD デジタル 教科書体 NK-R" panose="02020400000000000000" pitchFamily="18" charset="-128"/>
                        </a:rPr>
                        <a:t>：６</a:t>
                      </a:r>
                      <a:endParaRPr lang="en-US" altLang="ja-JP" sz="1050" kern="100" dirty="0">
                        <a:effectLst/>
                        <a:latin typeface="UD デジタル 教科書体 NK-R" panose="02020400000000000000" pitchFamily="18" charset="-128"/>
                        <a:ea typeface="UD デジタル 教科書体 NK-R" panose="02020400000000000000" pitchFamily="18" charset="-128"/>
                      </a:endParaRPr>
                    </a:p>
                    <a:p>
                      <a:pPr indent="139700" algn="just"/>
                      <a:r>
                        <a:rPr lang="en-US" sz="1050" kern="100" dirty="0">
                          <a:effectLst/>
                          <a:latin typeface="UD デジタル 教科書体 NK-R" panose="02020400000000000000" pitchFamily="18" charset="-128"/>
                          <a:ea typeface="UD デジタル 教科書体 NK-R" panose="02020400000000000000" pitchFamily="18" charset="-128"/>
                        </a:rPr>
                        <a:t>                     239,500</a:t>
                      </a:r>
                      <a:r>
                        <a:rPr lang="ja-JP" sz="1050" kern="100" dirty="0">
                          <a:effectLst/>
                          <a:latin typeface="UD デジタル 教科書体 NK-R" panose="02020400000000000000" pitchFamily="18" charset="-128"/>
                          <a:ea typeface="UD デジタル 教科書体 NK-R" panose="02020400000000000000" pitchFamily="18" charset="-128"/>
                        </a:rPr>
                        <a:t>部</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49996449"/>
                  </a:ext>
                </a:extLst>
              </a:tr>
            </a:tbl>
          </a:graphicData>
        </a:graphic>
      </p:graphicFrame>
      <p:sp>
        <p:nvSpPr>
          <p:cNvPr id="18" name="左大かっこ 17">
            <a:extLst>
              <a:ext uri="{FF2B5EF4-FFF2-40B4-BE49-F238E27FC236}">
                <a16:creationId xmlns:a16="http://schemas.microsoft.com/office/drawing/2014/main" id="{CC848382-A423-4D51-A1F6-0F8AD0B5A1C5}"/>
              </a:ext>
            </a:extLst>
          </p:cNvPr>
          <p:cNvSpPr/>
          <p:nvPr/>
        </p:nvSpPr>
        <p:spPr>
          <a:xfrm>
            <a:off x="5872827" y="3583731"/>
            <a:ext cx="62390" cy="315804"/>
          </a:xfrm>
          <a:prstGeom prst="leftBracket">
            <a:avLst>
              <a:gd name="adj" fmla="val 46501"/>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050">
              <a:latin typeface="UD デジタル 教科書体 NK-R" panose="02020400000000000000" pitchFamily="18" charset="-128"/>
              <a:ea typeface="UD デジタル 教科書体 NK-R" panose="02020400000000000000" pitchFamily="18" charset="-128"/>
            </a:endParaRPr>
          </a:p>
        </p:txBody>
      </p:sp>
      <p:sp>
        <p:nvSpPr>
          <p:cNvPr id="12" name="Rectangle 7">
            <a:extLst>
              <a:ext uri="{FF2B5EF4-FFF2-40B4-BE49-F238E27FC236}">
                <a16:creationId xmlns:a16="http://schemas.microsoft.com/office/drawing/2014/main" id="{6E2E3FED-5094-444C-909D-F5538EA8BB87}"/>
              </a:ext>
            </a:extLst>
          </p:cNvPr>
          <p:cNvSpPr>
            <a:spLocks noChangeArrowheads="1"/>
          </p:cNvSpPr>
          <p:nvPr/>
        </p:nvSpPr>
        <p:spPr bwMode="auto">
          <a:xfrm>
            <a:off x="5112601" y="4401691"/>
            <a:ext cx="4463791"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573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r"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※採択件数には未公表分の５件を含む</a:t>
            </a:r>
            <a:endParaRPr kumimoji="0" lang="ja-JP"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1257300" algn="r"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）内は（単組数・連携単組も含む数）</a:t>
            </a:r>
            <a:endParaRPr kumimoji="0" lang="ja-JP"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R="0" lvl="0" indent="0"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３．情報発信</a:t>
            </a:r>
            <a:endParaRPr kumimoji="0" lang="ja-JP"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
        <p:nvSpPr>
          <p:cNvPr id="20" name="Rectangle 2">
            <a:extLst>
              <a:ext uri="{FF2B5EF4-FFF2-40B4-BE49-F238E27FC236}">
                <a16:creationId xmlns:a16="http://schemas.microsoft.com/office/drawing/2014/main" id="{9BA87EF9-E9C8-412E-9906-7D3670B75F5C}"/>
              </a:ext>
            </a:extLst>
          </p:cNvPr>
          <p:cNvSpPr>
            <a:spLocks noChangeArrowheads="1"/>
          </p:cNvSpPr>
          <p:nvPr/>
        </p:nvSpPr>
        <p:spPr bwMode="auto">
          <a:xfrm>
            <a:off x="1734687" y="-1239802"/>
            <a:ext cx="118723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感染症対策</a:t>
            </a:r>
          </a:p>
        </p:txBody>
      </p:sp>
      <p:sp>
        <p:nvSpPr>
          <p:cNvPr id="21" name="Rectangle 2">
            <a:extLst>
              <a:ext uri="{FF2B5EF4-FFF2-40B4-BE49-F238E27FC236}">
                <a16:creationId xmlns:a16="http://schemas.microsoft.com/office/drawing/2014/main" id="{47939358-609E-4DFB-AE48-5B5C2B1ACA83}"/>
              </a:ext>
            </a:extLst>
          </p:cNvPr>
          <p:cNvSpPr>
            <a:spLocks noChangeArrowheads="1"/>
          </p:cNvSpPr>
          <p:nvPr/>
        </p:nvSpPr>
        <p:spPr bwMode="auto">
          <a:xfrm>
            <a:off x="6753914" y="616666"/>
            <a:ext cx="118723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ja-JP" altLang="en-US" sz="1050" dirty="0">
                <a:latin typeface="UD デジタル 教科書体 NK-R" panose="02020400000000000000" pitchFamily="18" charset="-128"/>
                <a:ea typeface="UD デジタル 教科書体 NK-R" panose="02020400000000000000" pitchFamily="18" charset="-128"/>
              </a:rPr>
              <a:t>需要喚起</a:t>
            </a:r>
            <a:endPar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cxnSp>
        <p:nvCxnSpPr>
          <p:cNvPr id="24" name="直線コネクタ 23">
            <a:extLst>
              <a:ext uri="{FF2B5EF4-FFF2-40B4-BE49-F238E27FC236}">
                <a16:creationId xmlns:a16="http://schemas.microsoft.com/office/drawing/2014/main" id="{B3FEB52C-AE5D-451C-B978-A6E5350DE167}"/>
              </a:ext>
            </a:extLst>
          </p:cNvPr>
          <p:cNvCxnSpPr>
            <a:cxnSpLocks/>
          </p:cNvCxnSpPr>
          <p:nvPr/>
        </p:nvCxnSpPr>
        <p:spPr>
          <a:xfrm>
            <a:off x="5115637" y="893334"/>
            <a:ext cx="446379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Rectangle 2">
            <a:extLst>
              <a:ext uri="{FF2B5EF4-FFF2-40B4-BE49-F238E27FC236}">
                <a16:creationId xmlns:a16="http://schemas.microsoft.com/office/drawing/2014/main" id="{EA4C1CB1-5B20-4DA3-8D26-9ADEA28DB422}"/>
              </a:ext>
            </a:extLst>
          </p:cNvPr>
          <p:cNvSpPr>
            <a:spLocks noChangeArrowheads="1"/>
          </p:cNvSpPr>
          <p:nvPr/>
        </p:nvSpPr>
        <p:spPr bwMode="auto">
          <a:xfrm>
            <a:off x="5118670" y="926526"/>
            <a:ext cx="451155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１．主な取組み経過</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７月７日	商店街向けイベント等実施マニュアル公表</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７月</a:t>
            </a:r>
            <a:r>
              <a:rPr kumimoji="0" lang="en-US"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31</a:t>
            </a: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	商店街サポーター候補者公募開始</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８月</a:t>
            </a:r>
            <a:r>
              <a:rPr kumimoji="0" lang="en-US"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28</a:t>
            </a: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	商店街向け事業説明会（書面開催）⇒順次、専門家派遣</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0" lang="en-US"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10</a:t>
            </a: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a:t>
            </a:r>
            <a:r>
              <a:rPr kumimoji="0" lang="en-US"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16</a:t>
            </a: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日～	国が</a:t>
            </a:r>
            <a:r>
              <a:rPr kumimoji="0" lang="en-US" altLang="ja-JP" sz="1050" b="0" i="0" u="none" strike="noStrike" cap="none" normalizeH="0" baseline="0" dirty="0" err="1">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GoTo</a:t>
            </a: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商店街事業の採択公表⇒順次、需要喚起支援</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１月８日～	国事業一時停止⇒計画変更や再申請のため、専門家再派遣</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２．専門家派遣及び需要喚起支援</a:t>
            </a:r>
          </a:p>
        </p:txBody>
      </p:sp>
      <p:cxnSp>
        <p:nvCxnSpPr>
          <p:cNvPr id="37" name="直線コネクタ 36">
            <a:extLst>
              <a:ext uri="{FF2B5EF4-FFF2-40B4-BE49-F238E27FC236}">
                <a16:creationId xmlns:a16="http://schemas.microsoft.com/office/drawing/2014/main" id="{841606B4-3858-4254-B94E-07E4258A3867}"/>
              </a:ext>
            </a:extLst>
          </p:cNvPr>
          <p:cNvCxnSpPr>
            <a:cxnSpLocks/>
          </p:cNvCxnSpPr>
          <p:nvPr/>
        </p:nvCxnSpPr>
        <p:spPr>
          <a:xfrm>
            <a:off x="267331" y="893334"/>
            <a:ext cx="446379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9" name="Rectangle 7">
            <a:extLst>
              <a:ext uri="{FF2B5EF4-FFF2-40B4-BE49-F238E27FC236}">
                <a16:creationId xmlns:a16="http://schemas.microsoft.com/office/drawing/2014/main" id="{29406B84-83E0-43E3-B1B0-9FEB3B610B1F}"/>
              </a:ext>
            </a:extLst>
          </p:cNvPr>
          <p:cNvSpPr>
            <a:spLocks noChangeArrowheads="1"/>
          </p:cNvSpPr>
          <p:nvPr/>
        </p:nvSpPr>
        <p:spPr bwMode="auto">
          <a:xfrm>
            <a:off x="275770" y="4391473"/>
            <a:ext cx="4511559"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573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57300" algn="r"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）内は（単組数・連携単組も含む数）</a:t>
            </a:r>
            <a:endParaRPr kumimoji="0" lang="ja-JP"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R="0" lvl="0" indent="0" defTabSz="914400" rtl="0" eaLnBrk="0" fontAlgn="base" latinLnBrk="0" hangingPunct="0">
              <a:lnSpc>
                <a:spcPct val="100000"/>
              </a:lnSpc>
              <a:spcBef>
                <a:spcPct val="0"/>
              </a:spcBef>
              <a:spcAft>
                <a:spcPct val="0"/>
              </a:spcAft>
              <a:buClrTx/>
              <a:buSzTx/>
              <a:buFontTx/>
              <a:buNone/>
              <a:tabLst/>
            </a:pPr>
            <a:endParaRPr kumimoji="0" lang="en-US"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３．情報発信</a:t>
            </a:r>
            <a:endParaRPr kumimoji="0" lang="ja-JP" altLang="ja-JP"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p:txBody>
      </p:sp>
      <p:sp>
        <p:nvSpPr>
          <p:cNvPr id="40" name="Rectangle 2">
            <a:extLst>
              <a:ext uri="{FF2B5EF4-FFF2-40B4-BE49-F238E27FC236}">
                <a16:creationId xmlns:a16="http://schemas.microsoft.com/office/drawing/2014/main" id="{D069D269-918D-438F-9D6F-AE26E15A824A}"/>
              </a:ext>
            </a:extLst>
          </p:cNvPr>
          <p:cNvSpPr>
            <a:spLocks noChangeArrowheads="1"/>
          </p:cNvSpPr>
          <p:nvPr/>
        </p:nvSpPr>
        <p:spPr bwMode="auto">
          <a:xfrm>
            <a:off x="1905608" y="616666"/>
            <a:ext cx="118723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感染症対策</a:t>
            </a:r>
          </a:p>
        </p:txBody>
      </p:sp>
    </p:spTree>
    <p:extLst>
      <p:ext uri="{BB962C8B-B14F-4D97-AF65-F5344CB8AC3E}">
        <p14:creationId xmlns:p14="http://schemas.microsoft.com/office/powerpoint/2010/main" val="852875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9E3402B-098C-428B-B045-374B387FDB32}" type="slidenum">
              <a:rPr kumimoji="1" lang="ja-JP" altLang="en-US" smtClean="0"/>
              <a:pPr/>
              <a:t>12</a:t>
            </a:fld>
            <a:endParaRPr kumimoji="1" lang="ja-JP" altLang="en-US"/>
          </a:p>
        </p:txBody>
      </p:sp>
      <p:sp>
        <p:nvSpPr>
          <p:cNvPr id="5" name="テキスト ボックス 4"/>
          <p:cNvSpPr txBox="1"/>
          <p:nvPr/>
        </p:nvSpPr>
        <p:spPr>
          <a:xfrm>
            <a:off x="275771" y="203200"/>
            <a:ext cx="7429393" cy="369332"/>
          </a:xfrm>
          <a:prstGeom prst="rect">
            <a:avLst/>
          </a:prstGeom>
          <a:noFill/>
        </p:spPr>
        <p:txBody>
          <a:bodyPr wrap="square" rtlCol="0">
            <a:spAutoFit/>
          </a:bodyPr>
          <a:lstStyle/>
          <a:p>
            <a:r>
              <a:rPr lang="ja-JP" altLang="en-US" b="1" dirty="0">
                <a:latin typeface="UD デジタル 教科書体 NK-R" panose="02020400000000000000" pitchFamily="18" charset="-128"/>
                <a:ea typeface="UD デジタル 教科書体 NK-R" panose="02020400000000000000" pitchFamily="18" charset="-128"/>
              </a:rPr>
              <a:t>緊急対策の効果検証について</a:t>
            </a: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p:cNvCxnSpPr/>
          <p:nvPr/>
        </p:nvCxnSpPr>
        <p:spPr>
          <a:xfrm>
            <a:off x="275772" y="572532"/>
            <a:ext cx="9303657"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5770" y="743102"/>
            <a:ext cx="9303657" cy="830997"/>
          </a:xfrm>
          <a:prstGeom prst="rect">
            <a:avLst/>
          </a:prstGeom>
          <a:noFill/>
        </p:spPr>
        <p:txBody>
          <a:bodyPr wrap="square" rtlCol="0" anchor="t" anchorCtr="0">
            <a:spAutoFit/>
          </a:bodyPr>
          <a:lstStyle/>
          <a:p>
            <a:pPr marL="84138" indent="-84138"/>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１．考え方</a:t>
            </a:r>
          </a:p>
          <a:p>
            <a:pPr marL="174625" indent="-84138"/>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本事業を通じて、成果目標の「商店街を安心して買い物ができる場とする」を、どの程度達成できたか、商店街および来街者に調査して検証</a:t>
            </a:r>
          </a:p>
          <a:p>
            <a:pPr marL="84138" indent="-84138"/>
            <a:endPar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marL="84138" indent="-84138"/>
            <a:r>
              <a:rPr lang="zh-TW"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２．調査概要</a:t>
            </a:r>
            <a:endPar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7017415"/>
              </p:ext>
            </p:extLst>
          </p:nvPr>
        </p:nvGraphicFramePr>
        <p:xfrm>
          <a:off x="472963" y="1574099"/>
          <a:ext cx="4396177" cy="1299730"/>
        </p:xfrm>
        <a:graphic>
          <a:graphicData uri="http://schemas.openxmlformats.org/drawingml/2006/table">
            <a:tbl>
              <a:tblPr firstRow="1" firstCol="1">
                <a:tableStyleId>{5C22544A-7EE6-4342-B048-85BDC9FD1C3A}</a:tableStyleId>
              </a:tblPr>
              <a:tblGrid>
                <a:gridCol w="756137">
                  <a:extLst>
                    <a:ext uri="{9D8B030D-6E8A-4147-A177-3AD203B41FA5}">
                      <a16:colId xmlns:a16="http://schemas.microsoft.com/office/drawing/2014/main" val="3007032444"/>
                    </a:ext>
                  </a:extLst>
                </a:gridCol>
                <a:gridCol w="1820020">
                  <a:extLst>
                    <a:ext uri="{9D8B030D-6E8A-4147-A177-3AD203B41FA5}">
                      <a16:colId xmlns:a16="http://schemas.microsoft.com/office/drawing/2014/main" val="2795672136"/>
                    </a:ext>
                  </a:extLst>
                </a:gridCol>
                <a:gridCol w="1820020">
                  <a:extLst>
                    <a:ext uri="{9D8B030D-6E8A-4147-A177-3AD203B41FA5}">
                      <a16:colId xmlns:a16="http://schemas.microsoft.com/office/drawing/2014/main" val="2325379251"/>
                    </a:ext>
                  </a:extLst>
                </a:gridCol>
              </a:tblGrid>
              <a:tr h="259946">
                <a:tc>
                  <a:txBody>
                    <a:bodyPr/>
                    <a:lstStyle/>
                    <a:p>
                      <a:pPr algn="ctr">
                        <a:lnSpc>
                          <a:spcPts val="2000"/>
                        </a:lnSpc>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rPr>
                        <a:t>項目</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algn="ctr">
                        <a:lnSpc>
                          <a:spcPts val="2000"/>
                        </a:lnSpc>
                        <a:spcAft>
                          <a:spcPts val="0"/>
                        </a:spcAft>
                      </a:pPr>
                      <a:r>
                        <a:rPr lang="ja-JP" altLang="en-US" sz="1050" kern="100" dirty="0">
                          <a:effectLst/>
                          <a:latin typeface="UD デジタル 教科書体 NK-R" panose="02020400000000000000" pitchFamily="18" charset="-128"/>
                          <a:ea typeface="UD デジタル 教科書体 NK-R" panose="02020400000000000000" pitchFamily="18" charset="-128"/>
                        </a:rPr>
                        <a:t>商店街</a:t>
                      </a:r>
                      <a:r>
                        <a:rPr lang="ja-JP" sz="1050" kern="100" dirty="0">
                          <a:effectLst/>
                          <a:latin typeface="UD デジタル 教科書体 NK-R" panose="02020400000000000000" pitchFamily="18" charset="-128"/>
                          <a:ea typeface="UD デジタル 教科書体 NK-R" panose="02020400000000000000" pitchFamily="18" charset="-128"/>
                        </a:rPr>
                        <a:t>調査</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algn="ctr">
                        <a:lnSpc>
                          <a:spcPts val="2000"/>
                        </a:lnSpc>
                        <a:spcAft>
                          <a:spcPts val="0"/>
                        </a:spcAft>
                      </a:pPr>
                      <a:r>
                        <a:rPr lang="ja-JP" sz="1050" kern="100">
                          <a:effectLst/>
                          <a:latin typeface="UD デジタル 教科書体 NK-R" panose="02020400000000000000" pitchFamily="18" charset="-128"/>
                          <a:ea typeface="UD デジタル 教科書体 NK-R" panose="02020400000000000000" pitchFamily="18" charset="-128"/>
                        </a:rPr>
                        <a:t>来街者調査</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793161051"/>
                  </a:ext>
                </a:extLst>
              </a:tr>
              <a:tr h="259946">
                <a:tc>
                  <a:txBody>
                    <a:bodyPr/>
                    <a:lstStyle/>
                    <a:p>
                      <a:pPr algn="ctr">
                        <a:lnSpc>
                          <a:spcPts val="2000"/>
                        </a:lnSpc>
                        <a:spcAft>
                          <a:spcPts val="0"/>
                        </a:spcAft>
                      </a:pPr>
                      <a:r>
                        <a:rPr lang="ja-JP" sz="1050" kern="100">
                          <a:effectLst/>
                          <a:latin typeface="UD デジタル 教科書体 NK-R" panose="02020400000000000000" pitchFamily="18" charset="-128"/>
                          <a:ea typeface="UD デジタル 教科書体 NK-R" panose="02020400000000000000" pitchFamily="18" charset="-128"/>
                        </a:rPr>
                        <a:t>調査対象</a:t>
                      </a:r>
                      <a:endParaRPr lang="ja-JP" sz="1050" kern="10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050" kern="100" dirty="0">
                          <a:effectLst/>
                          <a:latin typeface="UD デジタル 教科書体 NK-R" panose="02020400000000000000" pitchFamily="18" charset="-128"/>
                          <a:ea typeface="UD デジタル 教科書体 NK-R" panose="02020400000000000000" pitchFamily="18" charset="-128"/>
                        </a:rPr>
                        <a:t>107</a:t>
                      </a:r>
                      <a:r>
                        <a:rPr lang="ja-JP" sz="1050" kern="100" dirty="0">
                          <a:effectLst/>
                          <a:latin typeface="UD デジタル 教科書体 NK-R" panose="02020400000000000000" pitchFamily="18" charset="-128"/>
                          <a:ea typeface="UD デジタル 教科書体 NK-R" panose="02020400000000000000" pitchFamily="18" charset="-128"/>
                        </a:rPr>
                        <a:t>モデル商店街</a:t>
                      </a:r>
                      <a:r>
                        <a:rPr lang="ja-JP" altLang="en-US" sz="1050" kern="100" spc="-150" dirty="0">
                          <a:effectLst/>
                          <a:latin typeface="UD デジタル 教科書体 NK-R" panose="02020400000000000000" pitchFamily="18" charset="-128"/>
                          <a:ea typeface="UD デジタル 教科書体 NK-R" panose="02020400000000000000" pitchFamily="18" charset="-128"/>
                        </a:rPr>
                        <a:t>（１５８組織）</a:t>
                      </a:r>
                      <a:endParaRPr lang="ja-JP" sz="1050" kern="100" spc="-15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050" kern="100" dirty="0">
                          <a:effectLst/>
                          <a:latin typeface="UD デジタル 教科書体 NK-R" panose="02020400000000000000" pitchFamily="18" charset="-128"/>
                          <a:ea typeface="UD デジタル 教科書体 NK-R" panose="02020400000000000000" pitchFamily="18" charset="-128"/>
                        </a:rPr>
                        <a:t>14</a:t>
                      </a:r>
                      <a:r>
                        <a:rPr lang="ja-JP" sz="1050" kern="100" dirty="0">
                          <a:effectLst/>
                          <a:latin typeface="UD デジタル 教科書体 NK-R" panose="02020400000000000000" pitchFamily="18" charset="-128"/>
                          <a:ea typeface="UD デジタル 教科書体 NK-R" panose="02020400000000000000" pitchFamily="18" charset="-128"/>
                        </a:rPr>
                        <a:t>か所</a:t>
                      </a:r>
                      <a:r>
                        <a:rPr lang="ja-JP" sz="1050" kern="100" spc="-300" dirty="0">
                          <a:effectLst/>
                          <a:latin typeface="UD デジタル 教科書体 NK-R" panose="02020400000000000000" pitchFamily="18" charset="-128"/>
                          <a:ea typeface="UD デジタル 教科書体 NK-R" panose="02020400000000000000" pitchFamily="18" charset="-128"/>
                        </a:rPr>
                        <a:t>（啓発イベント等実施商店街）</a:t>
                      </a:r>
                      <a:endParaRPr lang="ja-JP" sz="1050" kern="100" spc="-3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42842186"/>
                  </a:ext>
                </a:extLst>
              </a:tr>
              <a:tr h="259946">
                <a:tc>
                  <a:txBody>
                    <a:bodyPr/>
                    <a:lstStyle/>
                    <a:p>
                      <a:pPr algn="ctr">
                        <a:lnSpc>
                          <a:spcPts val="2000"/>
                        </a:lnSpc>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rPr>
                        <a:t>調査方法</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rPr>
                        <a:t>郵送及びＦＡＸ</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rPr>
                        <a:t>現地でのアンケート調査</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15579385"/>
                  </a:ext>
                </a:extLst>
              </a:tr>
              <a:tr h="259946">
                <a:tc>
                  <a:txBody>
                    <a:bodyPr/>
                    <a:lstStyle/>
                    <a:p>
                      <a:pPr algn="ctr">
                        <a:lnSpc>
                          <a:spcPts val="2000"/>
                        </a:lnSpc>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rPr>
                        <a:t>調査時点</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rPr>
                        <a:t>①</a:t>
                      </a:r>
                      <a:r>
                        <a:rPr lang="en-US" altLang="ja-JP" sz="1050" kern="100" dirty="0">
                          <a:effectLst/>
                          <a:latin typeface="UD デジタル 教科書体 NK-R" panose="02020400000000000000" pitchFamily="18" charset="-128"/>
                          <a:ea typeface="UD デジタル 教科書体 NK-R" panose="02020400000000000000" pitchFamily="18" charset="-128"/>
                        </a:rPr>
                        <a:t>R2/10/30</a:t>
                      </a:r>
                      <a:r>
                        <a:rPr lang="ja-JP" altLang="en-US" sz="1050" kern="100" dirty="0" err="1">
                          <a:effectLst/>
                          <a:latin typeface="UD デジタル 教科書体 NK-R" panose="02020400000000000000" pitchFamily="18" charset="-128"/>
                          <a:ea typeface="UD デジタル 教科書体 NK-R" panose="02020400000000000000" pitchFamily="18" charset="-128"/>
                        </a:rPr>
                        <a:t>、</a:t>
                      </a:r>
                      <a:r>
                        <a:rPr lang="ja-JP" altLang="en-US" sz="1050" kern="100" dirty="0">
                          <a:effectLst/>
                          <a:latin typeface="UD デジタル 教科書体 NK-R" panose="02020400000000000000" pitchFamily="18" charset="-128"/>
                          <a:ea typeface="UD デジタル 教科書体 NK-R" panose="02020400000000000000" pitchFamily="18" charset="-128"/>
                        </a:rPr>
                        <a:t>②</a:t>
                      </a:r>
                      <a:r>
                        <a:rPr lang="en-US" altLang="ja-JP" sz="1050" kern="100" dirty="0">
                          <a:effectLst/>
                          <a:latin typeface="UD デジタル 教科書体 NK-R" panose="02020400000000000000" pitchFamily="18" charset="-128"/>
                          <a:ea typeface="UD デジタル 教科書体 NK-R" panose="02020400000000000000" pitchFamily="18" charset="-128"/>
                        </a:rPr>
                        <a:t>R3/2/14</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altLang="ja-JP" sz="1050" kern="100" dirty="0">
                          <a:effectLst/>
                          <a:latin typeface="UD デジタル 教科書体 NK-R" panose="02020400000000000000" pitchFamily="18" charset="-128"/>
                          <a:ea typeface="UD デジタル 教科書体 NK-R" panose="02020400000000000000" pitchFamily="18" charset="-128"/>
                        </a:rPr>
                        <a:t>R2/11/28</a:t>
                      </a:r>
                      <a:r>
                        <a:rPr lang="ja-JP" altLang="en-US" sz="1050" kern="100" dirty="0">
                          <a:effectLst/>
                          <a:latin typeface="UD デジタル 教科書体 NK-R" panose="02020400000000000000" pitchFamily="18" charset="-128"/>
                          <a:ea typeface="UD デジタル 教科書体 NK-R" panose="02020400000000000000" pitchFamily="18" charset="-128"/>
                        </a:rPr>
                        <a:t>～</a:t>
                      </a:r>
                      <a:r>
                        <a:rPr lang="en-US" altLang="ja-JP" sz="1050" kern="100" dirty="0">
                          <a:effectLst/>
                          <a:latin typeface="UD デジタル 教科書体 NK-R" panose="02020400000000000000" pitchFamily="18" charset="-128"/>
                          <a:ea typeface="UD デジタル 教科書体 NK-R" panose="02020400000000000000" pitchFamily="18" charset="-128"/>
                        </a:rPr>
                        <a:t>12/11</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60536190"/>
                  </a:ext>
                </a:extLst>
              </a:tr>
              <a:tr h="259946">
                <a:tc>
                  <a:txBody>
                    <a:bodyPr/>
                    <a:lstStyle/>
                    <a:p>
                      <a:pPr algn="ctr">
                        <a:lnSpc>
                          <a:spcPts val="2000"/>
                        </a:lnSpc>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rPr>
                        <a:t>調査数</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spcAft>
                          <a:spcPts val="0"/>
                        </a:spcAft>
                        <a:tabLst>
                          <a:tab pos="2700020" algn="ctr"/>
                          <a:tab pos="5400040" algn="r"/>
                        </a:tabLst>
                      </a:pPr>
                      <a:r>
                        <a:rPr lang="ja-JP" sz="1050" kern="100" dirty="0">
                          <a:effectLst/>
                          <a:latin typeface="UD デジタル 教科書体 NK-R" panose="02020400000000000000" pitchFamily="18" charset="-128"/>
                          <a:ea typeface="UD デジタル 教科書体 NK-R" panose="02020400000000000000" pitchFamily="18" charset="-128"/>
                        </a:rPr>
                        <a:t>発送数：</a:t>
                      </a:r>
                      <a:r>
                        <a:rPr lang="en-US" sz="1050" kern="100" dirty="0">
                          <a:effectLst/>
                          <a:latin typeface="UD デジタル 教科書体 NK-R" panose="02020400000000000000" pitchFamily="18" charset="-128"/>
                          <a:ea typeface="UD デジタル 教科書体 NK-R" panose="02020400000000000000" pitchFamily="18" charset="-128"/>
                        </a:rPr>
                        <a:t>158</a:t>
                      </a:r>
                      <a:r>
                        <a:rPr lang="ja-JP" altLang="en-US" sz="1050" kern="100" dirty="0" err="1">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 </a:t>
                      </a:r>
                      <a:r>
                        <a:rPr lang="ja-JP" sz="1050" kern="100" dirty="0">
                          <a:effectLst/>
                          <a:latin typeface="UD デジタル 教科書体 NK-R" panose="02020400000000000000" pitchFamily="18" charset="-128"/>
                          <a:ea typeface="UD デジタル 教科書体 NK-R" panose="02020400000000000000" pitchFamily="18" charset="-128"/>
                        </a:rPr>
                        <a:t>回収数：</a:t>
                      </a:r>
                      <a:r>
                        <a:rPr lang="en-US" sz="1050" kern="100" dirty="0">
                          <a:effectLst/>
                          <a:latin typeface="UD デジタル 教科書体 NK-R" panose="02020400000000000000" pitchFamily="18" charset="-128"/>
                          <a:ea typeface="UD デジタル 教科書体 NK-R" panose="02020400000000000000" pitchFamily="18" charset="-128"/>
                        </a:rPr>
                        <a:t>158</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rPr>
                        <a:t>回収数：</a:t>
                      </a:r>
                      <a:r>
                        <a:rPr lang="en-US" sz="1050" kern="100" dirty="0">
                          <a:effectLst/>
                          <a:latin typeface="UD デジタル 教科書体 NK-R" panose="02020400000000000000" pitchFamily="18" charset="-128"/>
                          <a:ea typeface="UD デジタル 教科書体 NK-R" panose="02020400000000000000" pitchFamily="18" charset="-128"/>
                        </a:rPr>
                        <a:t>711</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50</a:t>
                      </a:r>
                      <a:r>
                        <a:rPr lang="ja-JP" sz="1050" kern="100" dirty="0">
                          <a:effectLst/>
                          <a:latin typeface="UD デジタル 教科書体 NK-R" panose="02020400000000000000" pitchFamily="18" charset="-128"/>
                          <a:ea typeface="UD デジタル 教科書体 NK-R" panose="02020400000000000000" pitchFamily="18" charset="-128"/>
                        </a:rPr>
                        <a:t>／</a:t>
                      </a:r>
                      <a:r>
                        <a:rPr lang="en-US" sz="1050" kern="100" dirty="0">
                          <a:effectLst/>
                          <a:latin typeface="UD デジタル 教科書体 NK-R" panose="02020400000000000000" pitchFamily="18" charset="-128"/>
                          <a:ea typeface="UD デジタル 教科書体 NK-R" panose="02020400000000000000" pitchFamily="18" charset="-128"/>
                        </a:rPr>
                        <a:t>1</a:t>
                      </a:r>
                      <a:r>
                        <a:rPr lang="ja-JP" sz="1050" kern="100" dirty="0">
                          <a:effectLst/>
                          <a:latin typeface="UD デジタル 教科書体 NK-R" panose="02020400000000000000" pitchFamily="18" charset="-128"/>
                          <a:ea typeface="UD デジタル 教科書体 NK-R" panose="02020400000000000000" pitchFamily="18" charset="-128"/>
                        </a:rPr>
                        <a:t>か所</a:t>
                      </a:r>
                      <a:r>
                        <a:rPr lang="en-US" sz="1050" kern="100" dirty="0">
                          <a:effectLst/>
                          <a:latin typeface="UD デジタル 教科書体 NK-R" panose="02020400000000000000" pitchFamily="18" charset="-128"/>
                          <a:ea typeface="UD デジタル 教科書体 NK-R" panose="02020400000000000000" pitchFamily="18" charset="-128"/>
                        </a:rPr>
                        <a:t>)</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23371550"/>
                  </a:ext>
                </a:extLst>
              </a:tr>
            </a:tbl>
          </a:graphicData>
        </a:graphic>
      </p:graphicFrame>
      <p:sp>
        <p:nvSpPr>
          <p:cNvPr id="10" name="テキスト ボックス 9"/>
          <p:cNvSpPr txBox="1"/>
          <p:nvPr/>
        </p:nvSpPr>
        <p:spPr>
          <a:xfrm>
            <a:off x="5066333" y="1297100"/>
            <a:ext cx="4494527" cy="276999"/>
          </a:xfrm>
          <a:prstGeom prst="rect">
            <a:avLst/>
          </a:prstGeom>
          <a:noFill/>
        </p:spPr>
        <p:txBody>
          <a:bodyPr wrap="square" rtlCol="0" anchor="t" anchorCtr="0">
            <a:spAutoFit/>
          </a:bodyPr>
          <a:lstStyle/>
          <a:p>
            <a:pPr marL="84138" indent="-84138"/>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３．主な調査項目</a:t>
            </a:r>
          </a:p>
        </p:txBody>
      </p:sp>
      <p:graphicFrame>
        <p:nvGraphicFramePr>
          <p:cNvPr id="11" name="表 10"/>
          <p:cNvGraphicFramePr>
            <a:graphicFrameLocks noGrp="1"/>
          </p:cNvGraphicFramePr>
          <p:nvPr>
            <p:extLst>
              <p:ext uri="{D42A27DB-BD31-4B8C-83A1-F6EECF244321}">
                <p14:modId xmlns:p14="http://schemas.microsoft.com/office/powerpoint/2010/main" val="2082055111"/>
              </p:ext>
            </p:extLst>
          </p:nvPr>
        </p:nvGraphicFramePr>
        <p:xfrm>
          <a:off x="5348112" y="1574100"/>
          <a:ext cx="4212748" cy="1299729"/>
        </p:xfrm>
        <a:graphic>
          <a:graphicData uri="http://schemas.openxmlformats.org/drawingml/2006/table">
            <a:tbl>
              <a:tblPr firstRow="1">
                <a:tableStyleId>{5C22544A-7EE6-4342-B048-85BDC9FD1C3A}</a:tableStyleId>
              </a:tblPr>
              <a:tblGrid>
                <a:gridCol w="2591202">
                  <a:extLst>
                    <a:ext uri="{9D8B030D-6E8A-4147-A177-3AD203B41FA5}">
                      <a16:colId xmlns:a16="http://schemas.microsoft.com/office/drawing/2014/main" val="2453686568"/>
                    </a:ext>
                  </a:extLst>
                </a:gridCol>
                <a:gridCol w="1621546">
                  <a:extLst>
                    <a:ext uri="{9D8B030D-6E8A-4147-A177-3AD203B41FA5}">
                      <a16:colId xmlns:a16="http://schemas.microsoft.com/office/drawing/2014/main" val="106371214"/>
                    </a:ext>
                  </a:extLst>
                </a:gridCol>
              </a:tblGrid>
              <a:tr h="259093">
                <a:tc>
                  <a:txBody>
                    <a:bodyPr/>
                    <a:lstStyle/>
                    <a:p>
                      <a:pPr algn="ctr">
                        <a:lnSpc>
                          <a:spcPts val="2000"/>
                        </a:lnSpc>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rPr>
                        <a:t>商店街調査</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algn="ctr">
                        <a:lnSpc>
                          <a:spcPts val="2000"/>
                        </a:lnSpc>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rPr>
                        <a:t>来街者調査</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829273033"/>
                  </a:ext>
                </a:extLst>
              </a:tr>
              <a:tr h="1040636">
                <a:tc>
                  <a:txBody>
                    <a:bodyPr/>
                    <a:lstStyle/>
                    <a:p>
                      <a:pPr algn="just">
                        <a:lnSpc>
                          <a:spcPct val="100000"/>
                        </a:lnSpc>
                        <a:spcAft>
                          <a:spcPts val="0"/>
                        </a:spcAft>
                      </a:pPr>
                      <a:r>
                        <a:rPr lang="ja-JP" altLang="en-US" sz="1050" dirty="0">
                          <a:latin typeface="UD デジタル 教科書体 NK-R" panose="02020400000000000000" pitchFamily="18" charset="-128"/>
                          <a:ea typeface="UD デジタル 教科書体 NK-R" panose="02020400000000000000" pitchFamily="18" charset="-128"/>
                        </a:rPr>
                        <a:t>・</a:t>
                      </a:r>
                      <a:r>
                        <a:rPr lang="ja-JP" sz="1050" dirty="0">
                          <a:latin typeface="UD デジタル 教科書体 NK-R" panose="02020400000000000000" pitchFamily="18" charset="-128"/>
                          <a:ea typeface="UD デジタル 教科書体 NK-R" panose="02020400000000000000" pitchFamily="18" charset="-128"/>
                        </a:rPr>
                        <a:t>新型コロナウイルス感染症の影響</a:t>
                      </a:r>
                    </a:p>
                    <a:p>
                      <a:pPr algn="l">
                        <a:lnSpc>
                          <a:spcPct val="100000"/>
                        </a:lnSpc>
                        <a:spcAft>
                          <a:spcPts val="0"/>
                        </a:spcAft>
                      </a:pPr>
                      <a:r>
                        <a:rPr lang="ja-JP" altLang="en-US" sz="1050" dirty="0">
                          <a:latin typeface="UD デジタル 教科書体 NK-R" panose="02020400000000000000" pitchFamily="18" charset="-128"/>
                          <a:ea typeface="UD デジタル 教科書体 NK-R" panose="02020400000000000000" pitchFamily="18" charset="-128"/>
                        </a:rPr>
                        <a:t>・</a:t>
                      </a:r>
                      <a:r>
                        <a:rPr lang="ja-JP" sz="1050" dirty="0">
                          <a:latin typeface="UD デジタル 教科書体 NK-R" panose="02020400000000000000" pitchFamily="18" charset="-128"/>
                          <a:ea typeface="UD デジタル 教科書体 NK-R" panose="02020400000000000000" pitchFamily="18" charset="-128"/>
                        </a:rPr>
                        <a:t>感染症対策</a:t>
                      </a:r>
                      <a:r>
                        <a:rPr lang="ja-JP" altLang="en-US" sz="1050" dirty="0">
                          <a:latin typeface="UD デジタル 教科書体 NK-R" panose="02020400000000000000" pitchFamily="18" charset="-128"/>
                          <a:ea typeface="UD デジタル 教科書体 NK-R" panose="02020400000000000000" pitchFamily="18" charset="-128"/>
                        </a:rPr>
                        <a:t>　（府施策評価、来街者数等）</a:t>
                      </a:r>
                      <a:endParaRPr lang="ja-JP" sz="1050" dirty="0">
                        <a:latin typeface="UD デジタル 教科書体 NK-R" panose="02020400000000000000" pitchFamily="18" charset="-128"/>
                        <a:ea typeface="UD デジタル 教科書体 NK-R" panose="02020400000000000000" pitchFamily="18" charset="-128"/>
                      </a:endParaRPr>
                    </a:p>
                    <a:p>
                      <a:pPr marL="139700" indent="-139700" algn="l">
                        <a:lnSpc>
                          <a:spcPct val="100000"/>
                        </a:lnSpc>
                        <a:spcAft>
                          <a:spcPts val="0"/>
                        </a:spcAft>
                      </a:pPr>
                      <a:r>
                        <a:rPr lang="ja-JP" altLang="en-US" sz="1050" dirty="0">
                          <a:latin typeface="UD デジタル 教科書体 NK-R" panose="02020400000000000000" pitchFamily="18" charset="-128"/>
                          <a:ea typeface="UD デジタル 教科書体 NK-R" panose="02020400000000000000" pitchFamily="18" charset="-128"/>
                        </a:rPr>
                        <a:t>・</a:t>
                      </a:r>
                      <a:r>
                        <a:rPr lang="ja-JP" altLang="ja-JP" sz="1050" dirty="0">
                          <a:latin typeface="UD デジタル 教科書体 NK-R" panose="02020400000000000000" pitchFamily="18" charset="-128"/>
                          <a:ea typeface="UD デジタル 教科書体 NK-R" panose="02020400000000000000" pitchFamily="18" charset="-128"/>
                        </a:rPr>
                        <a:t>需要喚起</a:t>
                      </a:r>
                      <a:r>
                        <a:rPr lang="ja-JP" altLang="en-US" sz="1050" dirty="0">
                          <a:latin typeface="UD デジタル 教科書体 NK-R" panose="02020400000000000000" pitchFamily="18" charset="-128"/>
                          <a:ea typeface="UD デジタル 教科書体 NK-R" panose="02020400000000000000" pitchFamily="18" charset="-128"/>
                        </a:rPr>
                        <a:t>（府施策評価、今後の取組み等）</a:t>
                      </a:r>
                      <a:endParaRPr lang="ja-JP" sz="1050" dirty="0">
                        <a:latin typeface="UD デジタル 教科書体 NK-R" panose="02020400000000000000" pitchFamily="18" charset="-128"/>
                        <a:ea typeface="UD デジタル 教科書体 NK-R" panose="02020400000000000000" pitchFamily="18" charset="-128"/>
                      </a:endParaRPr>
                    </a:p>
                  </a:txBody>
                  <a:tcPr marL="68580" marR="68580" marT="0" marB="0" anchor="ctr"/>
                </a:tc>
                <a:tc>
                  <a:txBody>
                    <a:bodyPr/>
                    <a:lstStyle/>
                    <a:p>
                      <a:pPr algn="just">
                        <a:lnSpc>
                          <a:spcPct val="100000"/>
                        </a:lnSpc>
                        <a:spcAft>
                          <a:spcPts val="0"/>
                        </a:spcAft>
                      </a:pPr>
                      <a:r>
                        <a:rPr lang="ja-JP" sz="1050" dirty="0">
                          <a:latin typeface="UD デジタル 教科書体 NK-R" panose="02020400000000000000" pitchFamily="18" charset="-128"/>
                          <a:ea typeface="UD デジタル 教科書体 NK-R" panose="02020400000000000000" pitchFamily="18" charset="-128"/>
                        </a:rPr>
                        <a:t>・商店街への来街頻度</a:t>
                      </a:r>
                    </a:p>
                    <a:p>
                      <a:pPr algn="just">
                        <a:lnSpc>
                          <a:spcPct val="100000"/>
                        </a:lnSpc>
                        <a:spcAft>
                          <a:spcPts val="0"/>
                        </a:spcAft>
                      </a:pPr>
                      <a:r>
                        <a:rPr lang="ja-JP" sz="1050" dirty="0">
                          <a:latin typeface="UD デジタル 教科書体 NK-R" panose="02020400000000000000" pitchFamily="18" charset="-128"/>
                          <a:ea typeface="UD デジタル 教科書体 NK-R" panose="02020400000000000000" pitchFamily="18" charset="-128"/>
                        </a:rPr>
                        <a:t>・府の取組みの認知度</a:t>
                      </a:r>
                    </a:p>
                    <a:p>
                      <a:pPr algn="just">
                        <a:lnSpc>
                          <a:spcPct val="100000"/>
                        </a:lnSpc>
                        <a:spcAft>
                          <a:spcPts val="0"/>
                        </a:spcAft>
                      </a:pPr>
                      <a:r>
                        <a:rPr lang="ja-JP" sz="1050" dirty="0">
                          <a:latin typeface="UD デジタル 教科書体 NK-R" panose="02020400000000000000" pitchFamily="18" charset="-128"/>
                          <a:ea typeface="UD デジタル 教科書体 NK-R" panose="02020400000000000000" pitchFamily="18" charset="-128"/>
                        </a:rPr>
                        <a:t>・感染症対策の認知度</a:t>
                      </a:r>
                      <a:endParaRPr lang="en-US" altLang="ja-JP" sz="1050" dirty="0">
                        <a:latin typeface="UD デジタル 教科書体 NK-R" panose="02020400000000000000" pitchFamily="18" charset="-128"/>
                        <a:ea typeface="UD デジタル 教科書体 NK-R" panose="02020400000000000000" pitchFamily="18" charset="-128"/>
                      </a:endParaRPr>
                    </a:p>
                    <a:p>
                      <a:pPr>
                        <a:lnSpc>
                          <a:spcPct val="100000"/>
                        </a:lnSpc>
                      </a:pPr>
                      <a:r>
                        <a:rPr kumimoji="1" lang="ja-JP" altLang="ja-JP" sz="1050" kern="12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・需要喚起での購買意欲</a:t>
                      </a:r>
                    </a:p>
                    <a:p>
                      <a:pPr>
                        <a:lnSpc>
                          <a:spcPct val="100000"/>
                        </a:lnSpc>
                      </a:pPr>
                      <a:r>
                        <a:rPr kumimoji="1" lang="ja-JP" altLang="ja-JP" sz="1050" kern="12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・商店街を訪れる</a:t>
                      </a:r>
                      <a:r>
                        <a:rPr kumimoji="1" lang="ja-JP" altLang="en-US" sz="1050" kern="1200" dirty="0">
                          <a:solidFill>
                            <a:schemeClr val="dk1"/>
                          </a:solidFill>
                          <a:effectLst/>
                          <a:latin typeface="UD デジタル 教科書体 NK-R" panose="02020400000000000000" pitchFamily="18" charset="-128"/>
                          <a:ea typeface="UD デジタル 教科書体 NK-R" panose="02020400000000000000" pitchFamily="18" charset="-128"/>
                          <a:cs typeface="+mn-cs"/>
                        </a:rPr>
                        <a:t>目的</a:t>
                      </a:r>
                      <a:endParaRPr lang="ja-JP" sz="1050" dirty="0">
                        <a:latin typeface="UD デジタル 教科書体 NK-R" panose="02020400000000000000" pitchFamily="18" charset="-128"/>
                        <a:ea typeface="UD デジタル 教科書体 NK-R" panose="02020400000000000000" pitchFamily="18" charset="-128"/>
                      </a:endParaRPr>
                    </a:p>
                  </a:txBody>
                  <a:tcPr marL="68580" marR="68580" marT="0" marB="0" anchor="ctr"/>
                </a:tc>
                <a:extLst>
                  <a:ext uri="{0D108BD9-81ED-4DB2-BD59-A6C34878D82A}">
                    <a16:rowId xmlns:a16="http://schemas.microsoft.com/office/drawing/2014/main" val="1127658514"/>
                  </a:ext>
                </a:extLst>
              </a:tr>
            </a:tbl>
          </a:graphicData>
        </a:graphic>
      </p:graphicFrame>
      <p:sp>
        <p:nvSpPr>
          <p:cNvPr id="12" name="テキスト ボックス 11"/>
          <p:cNvSpPr txBox="1"/>
          <p:nvPr/>
        </p:nvSpPr>
        <p:spPr>
          <a:xfrm>
            <a:off x="275770" y="2999298"/>
            <a:ext cx="9303657" cy="276999"/>
          </a:xfrm>
          <a:prstGeom prst="rect">
            <a:avLst/>
          </a:prstGeom>
          <a:noFill/>
        </p:spPr>
        <p:txBody>
          <a:bodyPr wrap="square" rtlCol="0" anchor="t" anchorCtr="0">
            <a:spAutoFit/>
          </a:bodyPr>
          <a:lstStyle/>
          <a:p>
            <a:pPr marL="84138" indent="-84138"/>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４．調査結果の概要と、本事業選定・管理委員会委員による評価</a:t>
            </a:r>
          </a:p>
        </p:txBody>
      </p:sp>
      <p:graphicFrame>
        <p:nvGraphicFramePr>
          <p:cNvPr id="14" name="表 13"/>
          <p:cNvGraphicFramePr>
            <a:graphicFrameLocks noGrp="1"/>
          </p:cNvGraphicFramePr>
          <p:nvPr>
            <p:extLst>
              <p:ext uri="{D42A27DB-BD31-4B8C-83A1-F6EECF244321}">
                <p14:modId xmlns:p14="http://schemas.microsoft.com/office/powerpoint/2010/main" val="3591331299"/>
              </p:ext>
            </p:extLst>
          </p:nvPr>
        </p:nvGraphicFramePr>
        <p:xfrm>
          <a:off x="472962" y="3276297"/>
          <a:ext cx="9087896" cy="1865389"/>
        </p:xfrm>
        <a:graphic>
          <a:graphicData uri="http://schemas.openxmlformats.org/drawingml/2006/table">
            <a:tbl>
              <a:tblPr firstRow="1">
                <a:tableStyleId>{5C22544A-7EE6-4342-B048-85BDC9FD1C3A}</a:tableStyleId>
              </a:tblPr>
              <a:tblGrid>
                <a:gridCol w="2271974">
                  <a:extLst>
                    <a:ext uri="{9D8B030D-6E8A-4147-A177-3AD203B41FA5}">
                      <a16:colId xmlns:a16="http://schemas.microsoft.com/office/drawing/2014/main" val="3271470139"/>
                    </a:ext>
                  </a:extLst>
                </a:gridCol>
                <a:gridCol w="2271974">
                  <a:extLst>
                    <a:ext uri="{9D8B030D-6E8A-4147-A177-3AD203B41FA5}">
                      <a16:colId xmlns:a16="http://schemas.microsoft.com/office/drawing/2014/main" val="198094099"/>
                    </a:ext>
                  </a:extLst>
                </a:gridCol>
                <a:gridCol w="2271974">
                  <a:extLst>
                    <a:ext uri="{9D8B030D-6E8A-4147-A177-3AD203B41FA5}">
                      <a16:colId xmlns:a16="http://schemas.microsoft.com/office/drawing/2014/main" val="361443783"/>
                    </a:ext>
                  </a:extLst>
                </a:gridCol>
                <a:gridCol w="2271974">
                  <a:extLst>
                    <a:ext uri="{9D8B030D-6E8A-4147-A177-3AD203B41FA5}">
                      <a16:colId xmlns:a16="http://schemas.microsoft.com/office/drawing/2014/main" val="1693093074"/>
                    </a:ext>
                  </a:extLst>
                </a:gridCol>
              </a:tblGrid>
              <a:tr h="265189">
                <a:tc gridSpan="2">
                  <a:txBody>
                    <a:bodyPr/>
                    <a:lstStyle/>
                    <a:p>
                      <a:pPr algn="ctr">
                        <a:lnSpc>
                          <a:spcPct val="100000"/>
                        </a:lnSpc>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rPr>
                        <a:t>商店街調査</a:t>
                      </a:r>
                      <a:endParaRPr lang="en-US" altLang="ja-JP" sz="1050" kern="100" dirty="0">
                        <a:effectLst/>
                        <a:latin typeface="UD デジタル 教科書体 NK-R" panose="02020400000000000000" pitchFamily="18" charset="-128"/>
                        <a:ea typeface="UD デジタル 教科書体 NK-R" panose="02020400000000000000" pitchFamily="18" charset="-128"/>
                      </a:endParaRPr>
                    </a:p>
                  </a:txBody>
                  <a:tcPr marL="68580" marR="68580" marT="0" marB="0" anchor="ctr"/>
                </a:tc>
                <a:tc hMerge="1">
                  <a:txBody>
                    <a:bodyPr/>
                    <a:lstStyle/>
                    <a:p>
                      <a:pPr algn="ctr">
                        <a:lnSpc>
                          <a:spcPct val="100000"/>
                        </a:lnSpc>
                        <a:spcAft>
                          <a:spcPts val="0"/>
                        </a:spcAft>
                      </a:pP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gridSpan="2">
                  <a:txBody>
                    <a:bodyPr/>
                    <a:lstStyle/>
                    <a:p>
                      <a:pPr algn="ctr">
                        <a:lnSpc>
                          <a:spcPct val="100000"/>
                        </a:lnSpc>
                        <a:spcAft>
                          <a:spcPts val="0"/>
                        </a:spcAft>
                      </a:pPr>
                      <a:r>
                        <a:rPr lang="ja-JP" altLang="en-US"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来街者調査</a:t>
                      </a: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tc hMerge="1">
                  <a:txBody>
                    <a:bodyPr/>
                    <a:lstStyle/>
                    <a:p>
                      <a:pPr algn="ctr">
                        <a:lnSpc>
                          <a:spcPct val="100000"/>
                        </a:lnSpc>
                        <a:spcAft>
                          <a:spcPts val="0"/>
                        </a:spcAft>
                      </a:pP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99392477"/>
                  </a:ext>
                </a:extLst>
              </a:tr>
              <a:tr h="0">
                <a:tc>
                  <a:txBody>
                    <a:bodyPr/>
                    <a:lstStyle/>
                    <a:p>
                      <a:pPr marL="0" indent="0" algn="ctr">
                        <a:lnSpc>
                          <a:spcPct val="100000"/>
                        </a:lnSpc>
                        <a:spcAft>
                          <a:spcPts val="0"/>
                        </a:spcAft>
                      </a:pPr>
                      <a:r>
                        <a:rPr lang="ja-JP" altLang="en-US" sz="1050" kern="100" dirty="0">
                          <a:effectLst/>
                          <a:latin typeface="UD デジタル 教科書体 NK-R" panose="02020400000000000000" pitchFamily="18" charset="-128"/>
                          <a:ea typeface="UD デジタル 教科書体 NK-R" panose="02020400000000000000" pitchFamily="18" charset="-128"/>
                        </a:rPr>
                        <a:t>－感染症対策－</a:t>
                      </a:r>
                      <a:endParaRPr lang="en-US" altLang="ja-JP" sz="1050" kern="100" dirty="0">
                        <a:effectLst/>
                        <a:latin typeface="UD デジタル 教科書体 NK-R" panose="02020400000000000000" pitchFamily="18" charset="-128"/>
                        <a:ea typeface="UD デジタル 教科書体 NK-R" panose="02020400000000000000" pitchFamily="18" charset="-128"/>
                      </a:endParaRPr>
                    </a:p>
                    <a:p>
                      <a:pPr indent="139700" algn="just">
                        <a:lnSpc>
                          <a:spcPct val="100000"/>
                        </a:lnSpc>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rPr>
                        <a:t>コロナ禍で、イベント中止や来街者の減少などの影響が生じ、どう対応すればよいかわからないといった商店街も存在した。</a:t>
                      </a:r>
                    </a:p>
                    <a:p>
                      <a:pPr indent="139700" algn="just">
                        <a:lnSpc>
                          <a:spcPct val="100000"/>
                        </a:lnSpc>
                        <a:spcAft>
                          <a:spcPts val="0"/>
                        </a:spcAft>
                      </a:pPr>
                      <a:r>
                        <a:rPr lang="ja-JP" sz="1050" kern="100" dirty="0">
                          <a:effectLst/>
                          <a:latin typeface="UD デジタル 教科書体 NK-R" panose="02020400000000000000" pitchFamily="18" charset="-128"/>
                          <a:ea typeface="UD デジタル 教科書体 NK-R" panose="02020400000000000000" pitchFamily="18" charset="-128"/>
                        </a:rPr>
                        <a:t>このような中、府の啓発ポスターや消毒液の設置などの感染症対策の取組みは、商店街からの評価が大変高く、来街者の安心感の獲得にも繋がっている。</a:t>
                      </a:r>
                    </a:p>
                  </a:txBody>
                  <a:tcPr marL="68580" marR="68580" marT="0" marB="0"/>
                </a:tc>
                <a:tc>
                  <a:txBody>
                    <a:bodyPr/>
                    <a:lstStyle/>
                    <a:p>
                      <a:pPr marL="0" indent="0" algn="ctr">
                        <a:lnSpc>
                          <a:spcPct val="100000"/>
                        </a:lnSpc>
                        <a:spcAft>
                          <a:spcPts val="0"/>
                        </a:spcAft>
                      </a:pPr>
                      <a:r>
                        <a:rPr lang="ja-JP" altLang="en-US" sz="1050" kern="100" dirty="0">
                          <a:effectLst/>
                          <a:latin typeface="UD デジタル 教科書体 NK-R" panose="02020400000000000000" pitchFamily="18" charset="-128"/>
                          <a:ea typeface="UD デジタル 教科書体 NK-R" panose="02020400000000000000" pitchFamily="18" charset="-128"/>
                        </a:rPr>
                        <a:t>－需要喚起－</a:t>
                      </a:r>
                      <a:endParaRPr lang="en-US" altLang="ja-JP" sz="1050" kern="100" dirty="0">
                        <a:effectLst/>
                        <a:latin typeface="UD デジタル 教科書体 NK-R" panose="02020400000000000000" pitchFamily="18" charset="-128"/>
                        <a:ea typeface="UD デジタル 教科書体 NK-R" panose="02020400000000000000" pitchFamily="18" charset="-128"/>
                      </a:endParaRPr>
                    </a:p>
                    <a:p>
                      <a:pPr indent="139700" algn="just">
                        <a:lnSpc>
                          <a:spcPct val="100000"/>
                        </a:lnSpc>
                        <a:spcAft>
                          <a:spcPts val="0"/>
                        </a:spcAft>
                      </a:pPr>
                      <a:r>
                        <a:rPr lang="ja-JP" altLang="ja-JP" sz="1050" kern="100" dirty="0">
                          <a:effectLst/>
                          <a:latin typeface="UD デジタル 教科書体 NK-R" panose="02020400000000000000" pitchFamily="18" charset="-128"/>
                          <a:ea typeface="UD デジタル 教科書体 NK-R" panose="02020400000000000000" pitchFamily="18" charset="-128"/>
                        </a:rPr>
                        <a:t>コロナ禍で最多の影響がイベント中止。このような中、府の感染症対策マニュアルや商店街サポーター派遣などの取組みは商店街からの評価が大変高く、今後のイベント等の実施意向、バイローカル活動や</a:t>
                      </a:r>
                      <a:r>
                        <a:rPr lang="en-US" altLang="ja-JP" sz="1050" kern="100" dirty="0">
                          <a:effectLst/>
                          <a:latin typeface="UD デジタル 教科書体 NK-R" panose="02020400000000000000" pitchFamily="18" charset="-128"/>
                          <a:ea typeface="UD デジタル 教科書体 NK-R" panose="02020400000000000000" pitchFamily="18" charset="-128"/>
                        </a:rPr>
                        <a:t>ICT</a:t>
                      </a:r>
                      <a:r>
                        <a:rPr lang="ja-JP" altLang="ja-JP" sz="1050" kern="100" dirty="0">
                          <a:effectLst/>
                          <a:latin typeface="UD デジタル 教科書体 NK-R" panose="02020400000000000000" pitchFamily="18" charset="-128"/>
                          <a:ea typeface="UD デジタル 教科書体 NK-R" panose="02020400000000000000" pitchFamily="18" charset="-128"/>
                        </a:rPr>
                        <a:t>を活用した需要喚起の関心も高い。</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kern="0" dirty="0">
                          <a:effectLst/>
                          <a:latin typeface="UD デジタル 教科書体 NK-R" panose="02020400000000000000" pitchFamily="18" charset="-128"/>
                          <a:ea typeface="UD デジタル 教科書体 NK-R" panose="02020400000000000000" pitchFamily="18" charset="-128"/>
                        </a:rPr>
                        <a:t>－感染症対策－　</a:t>
                      </a:r>
                      <a:endParaRPr lang="en-US" altLang="ja-JP" sz="1050" kern="0" dirty="0">
                        <a:effectLst/>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0" dirty="0">
                          <a:effectLst/>
                          <a:latin typeface="UD デジタル 教科書体 NK-R" panose="02020400000000000000" pitchFamily="18" charset="-128"/>
                          <a:ea typeface="UD デジタル 教科書体 NK-R" panose="02020400000000000000" pitchFamily="18" charset="-128"/>
                        </a:rPr>
                        <a:t>　</a:t>
                      </a:r>
                      <a:r>
                        <a:rPr lang="ja-JP" altLang="ja-JP" sz="1050" kern="0" dirty="0">
                          <a:effectLst/>
                          <a:latin typeface="UD デジタル 教科書体 NK-R" panose="02020400000000000000" pitchFamily="18" charset="-128"/>
                          <a:ea typeface="UD デジタル 教科書体 NK-R" panose="02020400000000000000" pitchFamily="18" charset="-128"/>
                        </a:rPr>
                        <a:t>府の取組みのスローガンである「みんなで守ろう。おおさか」を半数以上が認知しており、感染症対策も認知されている。７割以上が商店街で安心して買物ができると感じている。</a:t>
                      </a:r>
                      <a:endParaRPr lang="en-US" altLang="ja-JP" sz="1050" kern="0" dirty="0">
                        <a:effectLst/>
                        <a:latin typeface="UD デジタル 教科書体 NK-R" panose="02020400000000000000" pitchFamily="18" charset="-128"/>
                        <a:ea typeface="UD デジタル 教科書体 NK-R" panose="02020400000000000000" pitchFamily="18" charset="-128"/>
                      </a:endParaRPr>
                    </a:p>
                    <a:p>
                      <a:pPr algn="just">
                        <a:lnSpc>
                          <a:spcPct val="100000"/>
                        </a:lnSpc>
                        <a:spcAft>
                          <a:spcPts val="0"/>
                        </a:spcAft>
                      </a:pPr>
                      <a:endParaRPr lang="ja-JP" sz="105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kern="100" dirty="0">
                          <a:effectLst/>
                          <a:latin typeface="UD デジタル 教科書体 NK-R" panose="02020400000000000000" pitchFamily="18" charset="-128"/>
                          <a:ea typeface="UD デジタル 教科書体 NK-R" panose="02020400000000000000" pitchFamily="18" charset="-128"/>
                        </a:rPr>
                        <a:t>－需要喚起－</a:t>
                      </a:r>
                      <a:endParaRPr lang="en-US" altLang="ja-JP" sz="1050" kern="100" dirty="0">
                        <a:effectLst/>
                        <a:latin typeface="UD デジタル 教科書体 NK-R" panose="02020400000000000000" pitchFamily="18" charset="-128"/>
                        <a:ea typeface="UD デジタル 教科書体 NK-R" panose="02020400000000000000" pitchFamily="18" charset="-128"/>
                      </a:endParaRPr>
                    </a:p>
                    <a:p>
                      <a:pPr marL="0" marR="0" lvl="0" indent="139700" algn="just" defTabSz="914400" rtl="0" eaLnBrk="1" fontAlgn="auto" latinLnBrk="0" hangingPunct="1">
                        <a:lnSpc>
                          <a:spcPct val="100000"/>
                        </a:lnSpc>
                        <a:spcBef>
                          <a:spcPts val="0"/>
                        </a:spcBef>
                        <a:spcAft>
                          <a:spcPts val="0"/>
                        </a:spcAft>
                        <a:buClrTx/>
                        <a:buSzTx/>
                        <a:buFontTx/>
                        <a:buNone/>
                        <a:tabLst/>
                        <a:defRPr/>
                      </a:pPr>
                      <a:r>
                        <a:rPr lang="ja-JP" altLang="ja-JP" sz="1050" kern="100" dirty="0">
                          <a:effectLst/>
                          <a:latin typeface="UD デジタル 教科書体 NK-R" panose="02020400000000000000" pitchFamily="18" charset="-128"/>
                          <a:ea typeface="UD デジタル 教科書体 NK-R" panose="02020400000000000000" pitchFamily="18" charset="-128"/>
                        </a:rPr>
                        <a:t>来街頻度は横ばいといった状況だが、商店街の需要喚起の取組みは安心の提供に繋がり、購買意欲を高めている。買物目的が最も高いことは、地域商業の担い手としての役割を映し出している</a:t>
                      </a:r>
                      <a:r>
                        <a:rPr lang="ja-JP" altLang="en-US" sz="1050" kern="100" dirty="0">
                          <a:effectLst/>
                          <a:latin typeface="UD デジタル 教科書体 NK-R" panose="02020400000000000000" pitchFamily="18" charset="-128"/>
                          <a:ea typeface="UD デジタル 教科書体 NK-R" panose="02020400000000000000" pitchFamily="18" charset="-128"/>
                        </a:rPr>
                        <a:t>。</a:t>
                      </a:r>
                      <a:endParaRPr lang="ja-JP" sz="1050" kern="100" dirty="0">
                        <a:effectLst/>
                        <a:latin typeface="UD デジタル 教科書体 NK-R" panose="02020400000000000000" pitchFamily="18" charset="-128"/>
                        <a:ea typeface="UD デジタル 教科書体 NK-R" panose="02020400000000000000" pitchFamily="18" charset="-128"/>
                      </a:endParaRPr>
                    </a:p>
                  </a:txBody>
                  <a:tcPr marL="68580" marR="68580" marT="0" marB="0"/>
                </a:tc>
                <a:extLst>
                  <a:ext uri="{0D108BD9-81ED-4DB2-BD59-A6C34878D82A}">
                    <a16:rowId xmlns:a16="http://schemas.microsoft.com/office/drawing/2014/main" val="577630969"/>
                  </a:ext>
                </a:extLst>
              </a:tr>
            </a:tbl>
          </a:graphicData>
        </a:graphic>
      </p:graphicFrame>
      <p:sp>
        <p:nvSpPr>
          <p:cNvPr id="15" name="角丸四角形 14"/>
          <p:cNvSpPr/>
          <p:nvPr/>
        </p:nvSpPr>
        <p:spPr>
          <a:xfrm>
            <a:off x="472962" y="5302566"/>
            <a:ext cx="4502384" cy="12351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87313" indent="-87313"/>
            <a:r>
              <a:rPr lang="ja-JP" altLang="en-US" sz="1300" kern="100" dirty="0">
                <a:latin typeface="UD デジタル 教科書体 NK-R" panose="02020400000000000000" pitchFamily="18" charset="-128"/>
                <a:ea typeface="UD デジタル 教科書体 NK-R" panose="02020400000000000000" pitchFamily="18" charset="-128"/>
              </a:rPr>
              <a:t>○　</a:t>
            </a:r>
            <a:r>
              <a:rPr lang="ja-JP" altLang="ja-JP" sz="1300" kern="100" dirty="0">
                <a:latin typeface="UD デジタル 教科書体 NK-R" panose="02020400000000000000" pitchFamily="18" charset="-128"/>
                <a:ea typeface="UD デジタル 教科書体 NK-R" panose="02020400000000000000" pitchFamily="18" charset="-128"/>
              </a:rPr>
              <a:t>本事業の感染症対策や需要喚起の支援を通じ、組織的な取組みがなされており、持続的な活性化への基礎作りに繋がった。</a:t>
            </a:r>
            <a:endParaRPr lang="ja-JP" altLang="ja-JP" sz="13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87313" indent="-87313"/>
            <a:r>
              <a:rPr lang="ja-JP" altLang="en-US" sz="1300" kern="100" dirty="0">
                <a:latin typeface="UD デジタル 教科書体 NK-R" panose="02020400000000000000" pitchFamily="18" charset="-128"/>
                <a:ea typeface="UD デジタル 教科書体 NK-R" panose="02020400000000000000" pitchFamily="18" charset="-128"/>
              </a:rPr>
              <a:t>○　</a:t>
            </a:r>
            <a:r>
              <a:rPr lang="ja-JP" altLang="ja-JP" sz="1300" kern="100" dirty="0">
                <a:latin typeface="UD デジタル 教科書体 NK-R" panose="02020400000000000000" pitchFamily="18" charset="-128"/>
                <a:ea typeface="UD デジタル 教科書体 NK-R" panose="02020400000000000000" pitchFamily="18" charset="-128"/>
              </a:rPr>
              <a:t>こうした迅速な取組みを通じ、持続的な活性化に向け、商店街が組織的に対策を講じるための基盤を整えることに繋がった。</a:t>
            </a:r>
            <a:endParaRPr lang="ja-JP" altLang="ja-JP" sz="13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9" name="角丸四角形 18"/>
          <p:cNvSpPr/>
          <p:nvPr/>
        </p:nvSpPr>
        <p:spPr>
          <a:xfrm>
            <a:off x="4975346" y="5304570"/>
            <a:ext cx="4585512" cy="12351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87313" indent="-87313">
              <a:spcAft>
                <a:spcPts val="0"/>
              </a:spcAft>
            </a:pPr>
            <a:r>
              <a:rPr lang="ja-JP" altLang="en-US" sz="1300" kern="100" dirty="0">
                <a:latin typeface="UD デジタル 教科書体 NK-R" panose="02020400000000000000" pitchFamily="18" charset="-128"/>
                <a:ea typeface="UD デジタル 教科書体 NK-R" panose="02020400000000000000" pitchFamily="18" charset="-128"/>
              </a:rPr>
              <a:t>○　商店街が安心できる場であることが浸透しており、この面でも、商店街の持続的な活性化に向けた基盤を整えることに繋がった。</a:t>
            </a:r>
            <a:endParaRPr lang="en-US" altLang="ja-JP" sz="1300" kern="100" dirty="0">
              <a:latin typeface="UD デジタル 教科書体 NK-R" panose="02020400000000000000" pitchFamily="18" charset="-128"/>
              <a:ea typeface="UD デジタル 教科書体 NK-R" panose="02020400000000000000" pitchFamily="18" charset="-128"/>
            </a:endParaRPr>
          </a:p>
          <a:p>
            <a:pPr marL="87313" indent="-87313"/>
            <a:r>
              <a:rPr lang="ja-JP" altLang="en-US" sz="13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300" kern="100" dirty="0">
                <a:latin typeface="UD デジタル 教科書体 NK-R" panose="02020400000000000000" pitchFamily="18" charset="-128"/>
                <a:ea typeface="UD デジタル 教科書体 NK-R" panose="02020400000000000000" pitchFamily="18" charset="-128"/>
              </a:rPr>
              <a:t>安心して買物ができる商店街の浸透に繋がっており、持続的な活性化への可能性を拡げた。</a:t>
            </a:r>
            <a:endParaRPr lang="ja-JP" altLang="ja-JP" sz="13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6" name="二等辺三角形 15"/>
          <p:cNvSpPr/>
          <p:nvPr/>
        </p:nvSpPr>
        <p:spPr>
          <a:xfrm rot="10800000">
            <a:off x="2434983" y="5090643"/>
            <a:ext cx="580571" cy="23222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rot="10800000">
            <a:off x="6977817" y="5090643"/>
            <a:ext cx="580571" cy="23222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873629" y="6572138"/>
            <a:ext cx="3739381" cy="253916"/>
          </a:xfrm>
          <a:prstGeom prst="rect">
            <a:avLst/>
          </a:prstGeom>
          <a:noFill/>
        </p:spPr>
        <p:txBody>
          <a:bodyPr wrap="square" rtlCol="0" anchor="t" anchorCtr="0">
            <a:spAutoFit/>
          </a:bodyPr>
          <a:lstStyle/>
          <a:p>
            <a:pPr marL="84138" indent="-84138" algn="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調査結果の詳細は、本事業特設</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HP</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に掲載しています。</a:t>
            </a:r>
          </a:p>
        </p:txBody>
      </p:sp>
    </p:spTree>
    <p:extLst>
      <p:ext uri="{BB962C8B-B14F-4D97-AF65-F5344CB8AC3E}">
        <p14:creationId xmlns:p14="http://schemas.microsoft.com/office/powerpoint/2010/main" val="340311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94"/>
          <p:cNvSpPr>
            <a:spLocks noChangeArrowheads="1"/>
          </p:cNvSpPr>
          <p:nvPr/>
        </p:nvSpPr>
        <p:spPr bwMode="auto">
          <a:xfrm>
            <a:off x="3692896" y="2982026"/>
            <a:ext cx="5644078" cy="1520702"/>
          </a:xfrm>
          <a:prstGeom prst="roundRect">
            <a:avLst>
              <a:gd name="adj" fmla="val 5546"/>
            </a:avLst>
          </a:prstGeom>
          <a:solidFill>
            <a:schemeClr val="accent1"/>
          </a:solidFill>
          <a:ln w="12700" cap="rnd" algn="ctr">
            <a:solidFill>
              <a:schemeClr val="tx1"/>
            </a:solidFill>
            <a:round/>
            <a:headEnd/>
            <a:tailEnd/>
          </a:ln>
        </p:spPr>
        <p:txBody>
          <a:bodyPr wrap="none" anchor="ctr"/>
          <a:lstStyle>
            <a:lvl1pPr>
              <a:spcBef>
                <a:spcPct val="20000"/>
              </a:spcBef>
              <a:buChar char="•"/>
              <a:defRPr kumimoji="1" sz="4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9pPr>
          </a:lstStyle>
          <a:p>
            <a:pPr algn="ctr" defTabSz="633313" fontAlgn="base">
              <a:spcBef>
                <a:spcPct val="0"/>
              </a:spcBef>
              <a:spcAft>
                <a:spcPct val="0"/>
              </a:spcAft>
              <a:buNone/>
            </a:pPr>
            <a:endParaRPr lang="ja-JP" altLang="en-US" sz="1316">
              <a:solidFill>
                <a:srgbClr val="000000"/>
              </a:solidFill>
              <a:latin typeface="HG丸ｺﾞｼｯｸM-PRO" panose="020F0600000000000000" pitchFamily="50" charset="-128"/>
              <a:ea typeface="HG丸ｺﾞｼｯｸM-PRO" panose="020F0600000000000000" pitchFamily="50" charset="-128"/>
            </a:endParaRPr>
          </a:p>
        </p:txBody>
      </p:sp>
      <p:sp>
        <p:nvSpPr>
          <p:cNvPr id="3075" name="角丸四角形 6"/>
          <p:cNvSpPr>
            <a:spLocks noChangeArrowheads="1"/>
          </p:cNvSpPr>
          <p:nvPr/>
        </p:nvSpPr>
        <p:spPr bwMode="auto">
          <a:xfrm>
            <a:off x="633901" y="239706"/>
            <a:ext cx="8703074" cy="249602"/>
          </a:xfrm>
          <a:prstGeom prst="roundRect">
            <a:avLst>
              <a:gd name="adj" fmla="val 8773"/>
            </a:avLst>
          </a:prstGeom>
          <a:solidFill>
            <a:schemeClr val="bg1"/>
          </a:solidFill>
          <a:ln w="19050" algn="ctr">
            <a:solidFill>
              <a:schemeClr val="tx1"/>
            </a:solidFill>
            <a:round/>
            <a:headEnd/>
            <a:tailEnd/>
          </a:ln>
        </p:spPr>
        <p:txBody>
          <a:bodyPr wrap="none" anchor="ctr"/>
          <a:lstStyle>
            <a:lvl1pPr defTabSz="1143000">
              <a:spcBef>
                <a:spcPct val="20000"/>
              </a:spcBef>
              <a:buChar char="•"/>
              <a:defRPr kumimoji="1" sz="4000">
                <a:solidFill>
                  <a:schemeClr val="tx1"/>
                </a:solidFill>
                <a:latin typeface="Arial" panose="020B0604020202020204" pitchFamily="34" charset="0"/>
                <a:ea typeface="ＭＳ Ｐゴシック" panose="020B0600070205080204" pitchFamily="50" charset="-128"/>
              </a:defRPr>
            </a:lvl1pPr>
            <a:lvl2pPr marL="742950" indent="-285750" defTabSz="1143000">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2pPr>
            <a:lvl3pPr marL="1143000" indent="-228600" defTabSz="11430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3pPr>
            <a:lvl4pPr marL="16002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4pPr>
            <a:lvl5pPr marL="20574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5pPr>
            <a:lvl6pPr marL="25146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6pPr>
            <a:lvl7pPr marL="29718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7pPr>
            <a:lvl8pPr marL="34290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8pPr>
            <a:lvl9pPr marL="38862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9pPr>
          </a:lstStyle>
          <a:p>
            <a:pPr algn="ctr" defTabSz="791642" fontAlgn="base">
              <a:spcBef>
                <a:spcPct val="0"/>
              </a:spcBef>
              <a:spcAft>
                <a:spcPct val="0"/>
              </a:spcAft>
              <a:buNone/>
            </a:pPr>
            <a:endParaRPr lang="ja-JP" altLang="en-US" sz="1316">
              <a:solidFill>
                <a:srgbClr val="000000"/>
              </a:solidFill>
              <a:latin typeface="HG丸ｺﾞｼｯｸM-PRO" panose="020F0600000000000000" pitchFamily="50" charset="-128"/>
              <a:ea typeface="HG丸ｺﾞｼｯｸM-PRO" panose="020F0600000000000000" pitchFamily="50" charset="-128"/>
            </a:endParaRPr>
          </a:p>
        </p:txBody>
      </p:sp>
      <p:sp>
        <p:nvSpPr>
          <p:cNvPr id="3076" name="AutoShape 22"/>
          <p:cNvSpPr>
            <a:spLocks noChangeArrowheads="1"/>
          </p:cNvSpPr>
          <p:nvPr/>
        </p:nvSpPr>
        <p:spPr bwMode="auto">
          <a:xfrm>
            <a:off x="512948" y="19792"/>
            <a:ext cx="8880104" cy="199022"/>
          </a:xfrm>
          <a:prstGeom prst="roundRect">
            <a:avLst>
              <a:gd name="adj" fmla="val 5796"/>
            </a:avLst>
          </a:prstGeom>
          <a:solidFill>
            <a:srgbClr val="000000"/>
          </a:solidFill>
          <a:ln w="9525" algn="ctr">
            <a:solidFill>
              <a:schemeClr val="tx1"/>
            </a:solidFill>
            <a:round/>
            <a:headEnd/>
            <a:tailEnd/>
          </a:ln>
        </p:spPr>
        <p:txBody>
          <a:bodyPr wrap="none" lIns="79184" tIns="39592" rIns="79184" bIns="39592" anchor="ctr"/>
          <a:lstStyle>
            <a:lvl1pPr defTabSz="1143000">
              <a:spcBef>
                <a:spcPct val="20000"/>
              </a:spcBef>
              <a:buChar char="•"/>
              <a:defRPr kumimoji="1" sz="4000">
                <a:solidFill>
                  <a:schemeClr val="tx1"/>
                </a:solidFill>
                <a:latin typeface="Arial" panose="020B0604020202020204" pitchFamily="34" charset="0"/>
                <a:ea typeface="ＭＳ Ｐゴシック" panose="020B0600070205080204" pitchFamily="50" charset="-128"/>
              </a:defRPr>
            </a:lvl1pPr>
            <a:lvl2pPr marL="742950" indent="-285750" defTabSz="1143000">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2pPr>
            <a:lvl3pPr marL="1143000" indent="-228600" defTabSz="11430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3pPr>
            <a:lvl4pPr marL="16002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4pPr>
            <a:lvl5pPr marL="20574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5pPr>
            <a:lvl6pPr marL="25146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6pPr>
            <a:lvl7pPr marL="29718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7pPr>
            <a:lvl8pPr marL="34290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8pPr>
            <a:lvl9pPr marL="38862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9pPr>
          </a:lstStyle>
          <a:p>
            <a:pPr algn="ctr" defTabSz="791642" fontAlgn="base">
              <a:spcBef>
                <a:spcPct val="0"/>
              </a:spcBef>
              <a:spcAft>
                <a:spcPct val="0"/>
              </a:spcAft>
              <a:buNone/>
            </a:pPr>
            <a:r>
              <a:rPr lang="ja-JP" altLang="en-US" sz="1247" b="1">
                <a:solidFill>
                  <a:srgbClr val="FFFFFF"/>
                </a:solidFill>
                <a:latin typeface="Meiryo UI" panose="020B0604030504040204" pitchFamily="50" charset="-128"/>
                <a:ea typeface="Meiryo UI" panose="020B0604030504040204" pitchFamily="50" charset="-128"/>
              </a:rPr>
              <a:t> 令和２年度　商工労働部 施策概要</a:t>
            </a:r>
            <a:endParaRPr lang="ja-JP" altLang="en-US" sz="1247" b="1">
              <a:solidFill>
                <a:srgbClr val="FF0000"/>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633900" y="216615"/>
            <a:ext cx="8752554" cy="323165"/>
          </a:xfrm>
          <a:prstGeom prst="rect">
            <a:avLst/>
          </a:prstGeom>
          <a:noFill/>
        </p:spPr>
        <p:txBody>
          <a:bodyPr>
            <a:spAutoFit/>
          </a:bodyPr>
          <a:lstStyle/>
          <a:p>
            <a:pPr defTabSz="791642" fontAlgn="base">
              <a:lnSpc>
                <a:spcPts val="900"/>
              </a:lnSpc>
              <a:spcBef>
                <a:spcPct val="0"/>
              </a:spcBef>
              <a:spcAft>
                <a:spcPct val="0"/>
              </a:spcAft>
              <a:defRPr/>
            </a:pPr>
            <a:r>
              <a:rPr kumimoji="1" lang="ja-JP" altLang="en-US" sz="693" spc="-14" dirty="0">
                <a:solidFill>
                  <a:srgbClr val="000000"/>
                </a:solidFill>
                <a:latin typeface="Meiryo UI" pitchFamily="50" charset="-128"/>
                <a:ea typeface="Meiryo UI" pitchFamily="50" charset="-128"/>
                <a:cs typeface="Meiryo UI" pitchFamily="50" charset="-128"/>
              </a:rPr>
              <a:t>◆新型コロナウイルス感染症拡大により大きな影響を受けた経済と雇用の回復に軸足を置きつつ、今後の大阪経済の成長の礎となる成長産業の育成、イノベーションの促進、中小企業の経営強化、幅広い人材の活用などに取り組み、産業経済分野</a:t>
            </a:r>
            <a:endParaRPr kumimoji="1" lang="en-US" altLang="ja-JP" sz="693" spc="-14" dirty="0">
              <a:solidFill>
                <a:srgbClr val="000000"/>
              </a:solidFill>
              <a:latin typeface="Meiryo UI" pitchFamily="50" charset="-128"/>
              <a:ea typeface="Meiryo UI" pitchFamily="50" charset="-128"/>
              <a:cs typeface="Meiryo UI" pitchFamily="50" charset="-128"/>
            </a:endParaRPr>
          </a:p>
          <a:p>
            <a:pPr defTabSz="791642" fontAlgn="base">
              <a:lnSpc>
                <a:spcPts val="900"/>
              </a:lnSpc>
              <a:spcBef>
                <a:spcPct val="0"/>
              </a:spcBef>
              <a:spcAft>
                <a:spcPct val="0"/>
              </a:spcAft>
              <a:defRPr/>
            </a:pPr>
            <a:r>
              <a:rPr kumimoji="1" lang="ja-JP" altLang="en-US" sz="693" spc="-14" dirty="0">
                <a:solidFill>
                  <a:srgbClr val="000000"/>
                </a:solidFill>
                <a:latin typeface="Meiryo UI" pitchFamily="50" charset="-128"/>
                <a:ea typeface="Meiryo UI" pitchFamily="50" charset="-128"/>
                <a:cs typeface="Meiryo UI" pitchFamily="50" charset="-128"/>
              </a:rPr>
              <a:t>　 における大阪の活性化を図ります。</a:t>
            </a:r>
            <a:endParaRPr kumimoji="1" lang="en-US" altLang="ja-JP" sz="693" b="1" spc="-14" dirty="0">
              <a:solidFill>
                <a:srgbClr val="000000"/>
              </a:solidFill>
              <a:latin typeface="Meiryo UI" pitchFamily="50" charset="-128"/>
              <a:ea typeface="Meiryo UI" pitchFamily="50" charset="-128"/>
              <a:cs typeface="Meiryo UI" pitchFamily="50" charset="-128"/>
            </a:endParaRPr>
          </a:p>
        </p:txBody>
      </p:sp>
      <p:sp>
        <p:nvSpPr>
          <p:cNvPr id="3078" name="AutoShape 94"/>
          <p:cNvSpPr>
            <a:spLocks noChangeArrowheads="1"/>
          </p:cNvSpPr>
          <p:nvPr/>
        </p:nvSpPr>
        <p:spPr bwMode="auto">
          <a:xfrm>
            <a:off x="629502" y="584970"/>
            <a:ext cx="2991922" cy="6234545"/>
          </a:xfrm>
          <a:prstGeom prst="roundRect">
            <a:avLst>
              <a:gd name="adj" fmla="val 5546"/>
            </a:avLst>
          </a:prstGeom>
          <a:solidFill>
            <a:schemeClr val="accent1"/>
          </a:solidFill>
          <a:ln w="12700" cap="rnd" algn="ctr">
            <a:solidFill>
              <a:schemeClr val="tx1"/>
            </a:solidFill>
            <a:round/>
            <a:headEnd/>
            <a:tailEnd/>
          </a:ln>
        </p:spPr>
        <p:txBody>
          <a:bodyPr wrap="none" anchor="ctr"/>
          <a:lstStyle>
            <a:lvl1pPr>
              <a:spcBef>
                <a:spcPct val="20000"/>
              </a:spcBef>
              <a:buChar char="•"/>
              <a:defRPr kumimoji="1" sz="4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9pPr>
          </a:lstStyle>
          <a:p>
            <a:pPr algn="ctr" defTabSz="633313" fontAlgn="base">
              <a:spcBef>
                <a:spcPct val="0"/>
              </a:spcBef>
              <a:spcAft>
                <a:spcPct val="0"/>
              </a:spcAft>
              <a:buNone/>
            </a:pPr>
            <a:endParaRPr lang="ja-JP" altLang="en-US" sz="1316">
              <a:solidFill>
                <a:srgbClr val="000000"/>
              </a:solidFill>
              <a:latin typeface="HG丸ｺﾞｼｯｸM-PRO" panose="020F0600000000000000" pitchFamily="50" charset="-128"/>
              <a:ea typeface="HG丸ｺﾞｼｯｸM-PRO" panose="020F0600000000000000" pitchFamily="50" charset="-128"/>
            </a:endParaRPr>
          </a:p>
        </p:txBody>
      </p:sp>
      <p:sp>
        <p:nvSpPr>
          <p:cNvPr id="54" name="AutoShape 95"/>
          <p:cNvSpPr>
            <a:spLocks noChangeArrowheads="1"/>
          </p:cNvSpPr>
          <p:nvPr/>
        </p:nvSpPr>
        <p:spPr bwMode="auto">
          <a:xfrm>
            <a:off x="768048" y="505801"/>
            <a:ext cx="2493818" cy="180329"/>
          </a:xfrm>
          <a:prstGeom prst="roundRect">
            <a:avLst>
              <a:gd name="adj" fmla="val 36463"/>
            </a:avLst>
          </a:prstGeom>
          <a:solidFill>
            <a:schemeClr val="accent2"/>
          </a:solidFill>
          <a:ln>
            <a:noFill/>
          </a:ln>
          <a:effectLst/>
        </p:spPr>
        <p:txBody>
          <a:bodyPr wrap="none" lIns="79184" tIns="39592" rIns="79184" bIns="39592" anchor="ctr"/>
          <a:lstStyle/>
          <a:p>
            <a:pPr algn="ctr" defTabSz="791642" fontAlgn="base">
              <a:spcBef>
                <a:spcPct val="0"/>
              </a:spcBef>
              <a:spcAft>
                <a:spcPct val="0"/>
              </a:spcAft>
              <a:defRPr/>
            </a:pPr>
            <a:r>
              <a:rPr kumimoji="1" lang="ja-JP" altLang="en-US" sz="900" b="1" dirty="0">
                <a:solidFill>
                  <a:srgbClr val="FFFFFF"/>
                </a:solidFill>
                <a:effectLst>
                  <a:outerShdw blurRad="38100" dist="38100" dir="2700000" algn="tl">
                    <a:srgbClr val="000000"/>
                  </a:outerShdw>
                </a:effectLst>
                <a:latin typeface="Meiryo UI" pitchFamily="50" charset="-128"/>
                <a:ea typeface="Meiryo UI" pitchFamily="50" charset="-128"/>
                <a:cs typeface="Meiryo UI" pitchFamily="50" charset="-128"/>
              </a:rPr>
              <a:t>中小企業等の支援機能の強化</a:t>
            </a:r>
          </a:p>
        </p:txBody>
      </p:sp>
      <p:sp>
        <p:nvSpPr>
          <p:cNvPr id="55" name="テキスト ボックス 43"/>
          <p:cNvSpPr txBox="1">
            <a:spLocks noChangeArrowheads="1"/>
          </p:cNvSpPr>
          <p:nvPr/>
        </p:nvSpPr>
        <p:spPr bwMode="auto">
          <a:xfrm>
            <a:off x="698775" y="678433"/>
            <a:ext cx="2835783"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831"/>
              </a:lnSpc>
              <a:spcBef>
                <a:spcPts val="69"/>
              </a:spcBef>
              <a:spcAft>
                <a:spcPct val="0"/>
              </a:spcAft>
              <a:defRPr/>
            </a:pPr>
            <a:r>
              <a:rPr lang="ja-JP" altLang="en-US" sz="762" spc="-21" dirty="0">
                <a:solidFill>
                  <a:srgbClr val="000000"/>
                </a:solidFill>
                <a:latin typeface="Meiryo UI" pitchFamily="50" charset="-128"/>
                <a:ea typeface="Meiryo UI" pitchFamily="50" charset="-128"/>
                <a:cs typeface="Meiryo UI" pitchFamily="50" charset="-128"/>
              </a:rPr>
              <a:t>大阪産業局との適切な役割分担と、（地独）大阪産業技術研究所、商工会・商工会議所等の機能を活かした連携により、効果的に中小企業支援を実施。さらに、ウィズコロナ、ポストコロナを見据え、中小企業の</a:t>
            </a:r>
            <a:r>
              <a:rPr lang="en-US" altLang="ja-JP" sz="762" spc="-21" dirty="0">
                <a:solidFill>
                  <a:srgbClr val="000000"/>
                </a:solidFill>
                <a:latin typeface="Meiryo UI" pitchFamily="50" charset="-128"/>
                <a:ea typeface="Meiryo UI" pitchFamily="50" charset="-128"/>
                <a:cs typeface="Meiryo UI" pitchFamily="50" charset="-128"/>
              </a:rPr>
              <a:t>DX</a:t>
            </a:r>
            <a:r>
              <a:rPr lang="ja-JP" altLang="en-US" sz="762" spc="-21" dirty="0">
                <a:solidFill>
                  <a:srgbClr val="000000"/>
                </a:solidFill>
                <a:latin typeface="Meiryo UI" pitchFamily="50" charset="-128"/>
                <a:ea typeface="Meiryo UI" pitchFamily="50" charset="-128"/>
                <a:cs typeface="Meiryo UI" pitchFamily="50" charset="-128"/>
              </a:rPr>
              <a:t>化促進、ものづくり産業の振興や商店街等の活性化に向けた支援に取り組む。</a:t>
            </a:r>
            <a:endParaRPr lang="en-US" altLang="ja-JP" sz="623" dirty="0">
              <a:solidFill>
                <a:srgbClr val="000000"/>
              </a:solidFill>
              <a:latin typeface="Meiryo UI" pitchFamily="50" charset="-128"/>
              <a:ea typeface="Meiryo UI" pitchFamily="50" charset="-128"/>
              <a:cs typeface="Meiryo UI" pitchFamily="50" charset="-128"/>
            </a:endParaRPr>
          </a:p>
        </p:txBody>
      </p:sp>
      <p:sp>
        <p:nvSpPr>
          <p:cNvPr id="58" name="ホームベース 57"/>
          <p:cNvSpPr/>
          <p:nvPr/>
        </p:nvSpPr>
        <p:spPr bwMode="auto">
          <a:xfrm>
            <a:off x="742758" y="3991428"/>
            <a:ext cx="2605974"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a:t>
            </a:r>
            <a:r>
              <a:rPr kumimoji="1" lang="en-US" altLang="ja-JP" sz="762" b="1" dirty="0">
                <a:solidFill>
                  <a:srgbClr val="000000"/>
                </a:solidFill>
                <a:latin typeface="Meiryo UI" pitchFamily="50" charset="-128"/>
                <a:ea typeface="Meiryo UI" pitchFamily="50" charset="-128"/>
                <a:cs typeface="Meiryo UI" pitchFamily="50" charset="-128"/>
              </a:rPr>
              <a:t>MOBIO</a:t>
            </a:r>
            <a:r>
              <a:rPr kumimoji="1" lang="en-US" altLang="ja-JP" sz="623" b="1" dirty="0">
                <a:solidFill>
                  <a:srgbClr val="000000"/>
                </a:solidFill>
                <a:latin typeface="Meiryo UI" pitchFamily="50" charset="-128"/>
                <a:ea typeface="Meiryo UI" pitchFamily="50" charset="-128"/>
                <a:cs typeface="Meiryo UI" pitchFamily="50" charset="-128"/>
              </a:rPr>
              <a:t>(</a:t>
            </a:r>
            <a:r>
              <a:rPr kumimoji="1" lang="ja-JP" altLang="en-US" sz="623" b="1" dirty="0">
                <a:solidFill>
                  <a:srgbClr val="000000"/>
                </a:solidFill>
                <a:latin typeface="Meiryo UI" pitchFamily="50" charset="-128"/>
                <a:ea typeface="Meiryo UI" pitchFamily="50" charset="-128"/>
                <a:cs typeface="Meiryo UI" pitchFamily="50" charset="-128"/>
              </a:rPr>
              <a:t>ものづくりビジネスセンター大阪</a:t>
            </a:r>
            <a:r>
              <a:rPr kumimoji="1" lang="en-US" altLang="ja-JP" sz="623" b="1" dirty="0">
                <a:solidFill>
                  <a:srgbClr val="000000"/>
                </a:solidFill>
                <a:latin typeface="Meiryo UI" pitchFamily="50" charset="-128"/>
                <a:ea typeface="Meiryo UI" pitchFamily="50" charset="-128"/>
                <a:cs typeface="Meiryo UI" pitchFamily="50" charset="-128"/>
              </a:rPr>
              <a:t>)</a:t>
            </a:r>
            <a:r>
              <a:rPr kumimoji="1" lang="ja-JP" altLang="en-US" sz="762" b="1" dirty="0">
                <a:solidFill>
                  <a:srgbClr val="000000"/>
                </a:solidFill>
                <a:latin typeface="Meiryo UI" pitchFamily="50" charset="-128"/>
                <a:ea typeface="Meiryo UI" pitchFamily="50" charset="-128"/>
                <a:cs typeface="Meiryo UI" pitchFamily="50" charset="-128"/>
              </a:rPr>
              <a:t>等での総合的支援</a:t>
            </a:r>
            <a:endParaRPr kumimoji="1" lang="ja-JP" altLang="en-US" sz="693" b="1" dirty="0">
              <a:solidFill>
                <a:srgbClr val="000000"/>
              </a:solidFill>
              <a:latin typeface="Meiryo UI" pitchFamily="50" charset="-128"/>
              <a:ea typeface="Meiryo UI" pitchFamily="50" charset="-128"/>
              <a:cs typeface="Meiryo UI" pitchFamily="50" charset="-128"/>
            </a:endParaRPr>
          </a:p>
        </p:txBody>
      </p:sp>
      <p:sp>
        <p:nvSpPr>
          <p:cNvPr id="60" name="テキスト ボックス 43"/>
          <p:cNvSpPr txBox="1">
            <a:spLocks noChangeArrowheads="1"/>
          </p:cNvSpPr>
          <p:nvPr/>
        </p:nvSpPr>
        <p:spPr bwMode="auto">
          <a:xfrm>
            <a:off x="742758" y="4145368"/>
            <a:ext cx="3015013" cy="1002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831"/>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○技術の高度化、知的財産戦略支援</a:t>
            </a:r>
            <a:endParaRPr lang="en-US" altLang="ja-JP" sz="762" u="sng" spc="-21"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a:t>
            </a:r>
            <a:r>
              <a:rPr lang="en-US" altLang="ja-JP" sz="623" dirty="0">
                <a:solidFill>
                  <a:srgbClr val="000000"/>
                </a:solidFill>
                <a:latin typeface="Meiryo UI" pitchFamily="50" charset="-128"/>
                <a:ea typeface="Meiryo UI" pitchFamily="50" charset="-128"/>
                <a:cs typeface="Meiryo UI" pitchFamily="50" charset="-128"/>
              </a:rPr>
              <a:t>(</a:t>
            </a:r>
            <a:r>
              <a:rPr lang="ja-JP" altLang="en-US" sz="623" dirty="0">
                <a:solidFill>
                  <a:srgbClr val="000000"/>
                </a:solidFill>
                <a:latin typeface="Meiryo UI" pitchFamily="50" charset="-128"/>
                <a:ea typeface="Meiryo UI" pitchFamily="50" charset="-128"/>
                <a:cs typeface="Meiryo UI" pitchFamily="50" charset="-128"/>
              </a:rPr>
              <a:t>地独</a:t>
            </a:r>
            <a:r>
              <a:rPr lang="en-US" altLang="ja-JP" sz="623" dirty="0">
                <a:solidFill>
                  <a:srgbClr val="000000"/>
                </a:solidFill>
                <a:latin typeface="Meiryo UI" pitchFamily="50" charset="-128"/>
                <a:ea typeface="Meiryo UI" pitchFamily="50" charset="-128"/>
                <a:cs typeface="Meiryo UI" pitchFamily="50" charset="-128"/>
              </a:rPr>
              <a:t>)</a:t>
            </a:r>
            <a:r>
              <a:rPr lang="ja-JP" altLang="en-US" sz="623" dirty="0">
                <a:solidFill>
                  <a:srgbClr val="000000"/>
                </a:solidFill>
                <a:latin typeface="Meiryo UI" pitchFamily="50" charset="-128"/>
                <a:ea typeface="Meiryo UI" pitchFamily="50" charset="-128"/>
                <a:cs typeface="Meiryo UI" pitchFamily="50" charset="-128"/>
              </a:rPr>
              <a:t>大阪産業技術研究所による技術支援</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・新型コロナウイルス感染症拡大により</a:t>
            </a:r>
            <a:r>
              <a:rPr lang="ja-JP" altLang="en-US" sz="623" spc="-21" dirty="0">
                <a:solidFill>
                  <a:srgbClr val="000000"/>
                </a:solidFill>
                <a:latin typeface="Meiryo UI" pitchFamily="50" charset="-128"/>
                <a:ea typeface="Meiryo UI" pitchFamily="50" charset="-128"/>
                <a:cs typeface="Meiryo UI" pitchFamily="50" charset="-128"/>
              </a:rPr>
              <a:t>影響を受けた企業への研究所利用料の減免</a:t>
            </a:r>
            <a:endParaRPr lang="en-US" altLang="ja-JP" sz="623" spc="-21"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・ものづくりイノベーション支援プロジェクト認定による研究開発支援</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a:t>
            </a:r>
            <a:r>
              <a:rPr lang="en-US" altLang="ja-JP" sz="623" dirty="0">
                <a:solidFill>
                  <a:srgbClr val="000000"/>
                </a:solidFill>
                <a:latin typeface="Meiryo UI" pitchFamily="50" charset="-128"/>
                <a:ea typeface="Meiryo UI" pitchFamily="50" charset="-128"/>
                <a:cs typeface="Meiryo UI" pitchFamily="50" charset="-128"/>
              </a:rPr>
              <a:t>INPIT</a:t>
            </a:r>
            <a:r>
              <a:rPr lang="en-US" altLang="ja-JP" sz="623" baseline="30000" dirty="0">
                <a:solidFill>
                  <a:srgbClr val="FF0000"/>
                </a:solidFill>
                <a:latin typeface="Meiryo UI" pitchFamily="50" charset="-128"/>
                <a:ea typeface="Meiryo UI" pitchFamily="50" charset="-128"/>
                <a:cs typeface="Meiryo UI" pitchFamily="50" charset="-128"/>
              </a:rPr>
              <a:t>※5</a:t>
            </a:r>
            <a:r>
              <a:rPr lang="ja-JP" altLang="en-US" sz="623" dirty="0">
                <a:solidFill>
                  <a:srgbClr val="000000"/>
                </a:solidFill>
                <a:latin typeface="Meiryo UI" pitchFamily="50" charset="-128"/>
                <a:ea typeface="Meiryo UI" pitchFamily="50" charset="-128"/>
                <a:cs typeface="Meiryo UI" pitchFamily="50" charset="-128"/>
              </a:rPr>
              <a:t>等知的財産支援機関と連携した支援</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○ブランド化及び</a:t>
            </a:r>
            <a:r>
              <a:rPr lang="zh-TW" altLang="en-US" sz="762" u="sng" spc="-21" dirty="0">
                <a:solidFill>
                  <a:srgbClr val="000000"/>
                </a:solidFill>
                <a:latin typeface="Meiryo UI" pitchFamily="50" charset="-128"/>
                <a:ea typeface="Meiryo UI" pitchFamily="50" charset="-128"/>
                <a:cs typeface="Meiryo UI" pitchFamily="50" charset="-128"/>
              </a:rPr>
              <a:t>販路開拓支援</a:t>
            </a: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・ものづくり優良企業賞「匠」認証企業や「大阪製」認定製品のプロモーション</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・ものづくり</a:t>
            </a:r>
            <a:r>
              <a:rPr lang="en-US" altLang="ja-JP" sz="623" dirty="0">
                <a:solidFill>
                  <a:srgbClr val="000000"/>
                </a:solidFill>
                <a:latin typeface="Meiryo UI" pitchFamily="50" charset="-128"/>
                <a:ea typeface="Meiryo UI" pitchFamily="50" charset="-128"/>
                <a:cs typeface="Meiryo UI" pitchFamily="50" charset="-128"/>
              </a:rPr>
              <a:t>B2B</a:t>
            </a:r>
            <a:r>
              <a:rPr lang="ja-JP" altLang="en-US" sz="623" dirty="0">
                <a:solidFill>
                  <a:srgbClr val="000000"/>
                </a:solidFill>
                <a:latin typeface="Meiryo UI" pitchFamily="50" charset="-128"/>
                <a:ea typeface="Meiryo UI" pitchFamily="50" charset="-128"/>
                <a:cs typeface="Meiryo UI" pitchFamily="50" charset="-128"/>
              </a:rPr>
              <a:t>ネットワークの運営等によるビジネスマッチング</a:t>
            </a:r>
            <a:endParaRPr lang="en-US" altLang="ja-JP" sz="623" dirty="0">
              <a:solidFill>
                <a:srgbClr val="000000"/>
              </a:solidFill>
              <a:latin typeface="Meiryo UI" pitchFamily="50" charset="-128"/>
              <a:ea typeface="Meiryo UI" pitchFamily="50" charset="-128"/>
              <a:cs typeface="Meiryo UI" pitchFamily="50" charset="-128"/>
            </a:endParaRPr>
          </a:p>
        </p:txBody>
      </p:sp>
      <p:sp>
        <p:nvSpPr>
          <p:cNvPr id="61" name="ホームベース 60"/>
          <p:cNvSpPr/>
          <p:nvPr/>
        </p:nvSpPr>
        <p:spPr bwMode="auto">
          <a:xfrm>
            <a:off x="736160" y="5704554"/>
            <a:ext cx="2603775"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a:solidFill>
                  <a:srgbClr val="000000"/>
                </a:solidFill>
                <a:latin typeface="Meiryo UI" pitchFamily="50" charset="-128"/>
                <a:ea typeface="Meiryo UI" pitchFamily="50" charset="-128"/>
                <a:cs typeface="Meiryo UI" pitchFamily="50" charset="-128"/>
              </a:rPr>
              <a:t>■金融</a:t>
            </a:r>
            <a:r>
              <a:rPr kumimoji="1" lang="ja-JP" altLang="en-US" sz="762" b="1" dirty="0">
                <a:solidFill>
                  <a:srgbClr val="000000"/>
                </a:solidFill>
                <a:latin typeface="Meiryo UI" pitchFamily="50" charset="-128"/>
                <a:ea typeface="Meiryo UI" pitchFamily="50" charset="-128"/>
                <a:cs typeface="Meiryo UI" pitchFamily="50" charset="-128"/>
              </a:rPr>
              <a:t>支援</a:t>
            </a:r>
            <a:endParaRPr kumimoji="1" lang="ja-JP" altLang="en-US" sz="693" b="1" dirty="0">
              <a:solidFill>
                <a:srgbClr val="000000"/>
              </a:solidFill>
              <a:latin typeface="Meiryo UI" pitchFamily="50" charset="-128"/>
              <a:ea typeface="Meiryo UI" pitchFamily="50" charset="-128"/>
              <a:cs typeface="Meiryo UI" pitchFamily="50" charset="-128"/>
            </a:endParaRPr>
          </a:p>
        </p:txBody>
      </p:sp>
      <p:sp>
        <p:nvSpPr>
          <p:cNvPr id="64" name="テキスト ボックス 43"/>
          <p:cNvSpPr txBox="1">
            <a:spLocks noChangeArrowheads="1"/>
          </p:cNvSpPr>
          <p:nvPr/>
        </p:nvSpPr>
        <p:spPr bwMode="auto">
          <a:xfrm>
            <a:off x="735061" y="5854095"/>
            <a:ext cx="2875368"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831"/>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○制度融資を通じた資金供給</a:t>
            </a:r>
            <a:endParaRPr lang="ja-JP" altLang="en-US"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・新型コロナウイルス感染症関連融資による資金繰り支援</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・設備投資応援融資や金融機関提案型融資等による金融支援</a:t>
            </a:r>
            <a:endParaRPr lang="en-US" altLang="ja-JP" sz="623" dirty="0">
              <a:solidFill>
                <a:srgbClr val="000000"/>
              </a:solidFill>
              <a:latin typeface="Meiryo UI" pitchFamily="50" charset="-128"/>
              <a:ea typeface="Meiryo UI" pitchFamily="50" charset="-128"/>
              <a:cs typeface="Meiryo UI" pitchFamily="50" charset="-128"/>
            </a:endParaRPr>
          </a:p>
        </p:txBody>
      </p:sp>
      <p:sp>
        <p:nvSpPr>
          <p:cNvPr id="65" name="ホームベース 64"/>
          <p:cNvSpPr/>
          <p:nvPr/>
        </p:nvSpPr>
        <p:spPr bwMode="auto">
          <a:xfrm>
            <a:off x="729564" y="6234545"/>
            <a:ext cx="2610372"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■海外ビジネス支援</a:t>
            </a:r>
            <a:endParaRPr kumimoji="1" lang="ja-JP" altLang="en-US" sz="693" b="1" dirty="0">
              <a:solidFill>
                <a:srgbClr val="000000"/>
              </a:solidFill>
              <a:latin typeface="Meiryo UI" pitchFamily="50" charset="-128"/>
              <a:ea typeface="Meiryo UI" pitchFamily="50" charset="-128"/>
              <a:cs typeface="Meiryo UI" pitchFamily="50" charset="-128"/>
            </a:endParaRPr>
          </a:p>
        </p:txBody>
      </p:sp>
      <p:sp>
        <p:nvSpPr>
          <p:cNvPr id="67" name="テキスト ボックス 43"/>
          <p:cNvSpPr txBox="1">
            <a:spLocks noChangeArrowheads="1"/>
          </p:cNvSpPr>
          <p:nvPr/>
        </p:nvSpPr>
        <p:spPr bwMode="auto">
          <a:xfrm>
            <a:off x="729563" y="6370892"/>
            <a:ext cx="2875368"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831"/>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○海外ビジネスに関する相談・ビジネスチャンスの創出</a:t>
            </a:r>
            <a:endParaRPr lang="en-US" altLang="ja-JP" sz="762" u="sng" spc="-21"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・専門家による個別相談や海外現地企業との商談支援</a:t>
            </a: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・スタートアップをはじめ中小企業の海外オンライン商談会への出展支援</a:t>
            </a:r>
            <a:endParaRPr lang="en-US" altLang="ja-JP" sz="623" dirty="0">
              <a:solidFill>
                <a:srgbClr val="000000"/>
              </a:solidFill>
              <a:latin typeface="Meiryo UI" pitchFamily="50" charset="-128"/>
              <a:ea typeface="Meiryo UI" pitchFamily="50" charset="-128"/>
              <a:cs typeface="Meiryo UI" pitchFamily="50" charset="-128"/>
            </a:endParaRPr>
          </a:p>
        </p:txBody>
      </p:sp>
      <p:sp>
        <p:nvSpPr>
          <p:cNvPr id="63" name="ホームベース 62"/>
          <p:cNvSpPr/>
          <p:nvPr/>
        </p:nvSpPr>
        <p:spPr bwMode="auto">
          <a:xfrm>
            <a:off x="740559" y="1829680"/>
            <a:ext cx="2610372"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■事業承継支援</a:t>
            </a:r>
            <a:endParaRPr kumimoji="1" lang="ja-JP" altLang="en-US" sz="693" b="1" dirty="0">
              <a:solidFill>
                <a:srgbClr val="000000"/>
              </a:solidFill>
              <a:latin typeface="Meiryo UI" pitchFamily="50" charset="-128"/>
              <a:ea typeface="Meiryo UI" pitchFamily="50" charset="-128"/>
              <a:cs typeface="Meiryo UI" pitchFamily="50" charset="-128"/>
            </a:endParaRPr>
          </a:p>
        </p:txBody>
      </p:sp>
      <p:sp>
        <p:nvSpPr>
          <p:cNvPr id="68" name="テキスト ボックス 43"/>
          <p:cNvSpPr txBox="1">
            <a:spLocks noChangeArrowheads="1"/>
          </p:cNvSpPr>
          <p:nvPr/>
        </p:nvSpPr>
        <p:spPr bwMode="auto">
          <a:xfrm>
            <a:off x="746057" y="2002312"/>
            <a:ext cx="3050199" cy="54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831"/>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○産業局や商工会・商工会議所等と連携したオール大阪での集中的支援</a:t>
            </a:r>
            <a:endParaRPr lang="ja-JP" altLang="en-US" sz="762"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・大阪府事業承継ネットワークの構築</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・事業承継診断の実施、事業承継計画の策定に向けた伴走型支援</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・若手後継者による新事業展開（ベンチャー型事業承継）の支援</a:t>
            </a:r>
            <a:endParaRPr lang="en-US" altLang="ja-JP" sz="623" dirty="0">
              <a:solidFill>
                <a:srgbClr val="000000"/>
              </a:solidFill>
              <a:latin typeface="Meiryo UI" pitchFamily="50" charset="-128"/>
              <a:ea typeface="Meiryo UI" pitchFamily="50" charset="-128"/>
              <a:cs typeface="Meiryo UI" pitchFamily="50" charset="-128"/>
            </a:endParaRPr>
          </a:p>
        </p:txBody>
      </p:sp>
      <p:sp>
        <p:nvSpPr>
          <p:cNvPr id="69" name="ホームベース 68"/>
          <p:cNvSpPr/>
          <p:nvPr/>
        </p:nvSpPr>
        <p:spPr bwMode="auto">
          <a:xfrm>
            <a:off x="746057" y="3218434"/>
            <a:ext cx="2610372" cy="150640"/>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693" b="1" dirty="0">
                <a:solidFill>
                  <a:srgbClr val="000000"/>
                </a:solidFill>
                <a:latin typeface="Meiryo UI" pitchFamily="50" charset="-128"/>
                <a:ea typeface="Meiryo UI" pitchFamily="50" charset="-128"/>
                <a:cs typeface="Meiryo UI" pitchFamily="50" charset="-128"/>
              </a:rPr>
              <a:t>■</a:t>
            </a:r>
            <a:r>
              <a:rPr kumimoji="1" lang="ja-JP" altLang="en-US" sz="762" b="1" dirty="0">
                <a:solidFill>
                  <a:srgbClr val="000000"/>
                </a:solidFill>
                <a:latin typeface="Meiryo UI" pitchFamily="50" charset="-128"/>
                <a:ea typeface="Meiryo UI" pitchFamily="50" charset="-128"/>
                <a:cs typeface="Meiryo UI" pitchFamily="50" charset="-128"/>
              </a:rPr>
              <a:t>スタートアップ・エコシステム</a:t>
            </a:r>
            <a:r>
              <a:rPr kumimoji="1" lang="en-US" altLang="ja-JP" sz="623" baseline="30000" dirty="0">
                <a:solidFill>
                  <a:srgbClr val="000000"/>
                </a:solidFill>
                <a:latin typeface="Meiryo UI" pitchFamily="50" charset="-128"/>
                <a:ea typeface="Meiryo UI" pitchFamily="50" charset="-128"/>
                <a:cs typeface="Meiryo UI" pitchFamily="50" charset="-128"/>
              </a:rPr>
              <a:t>※1 ※2</a:t>
            </a:r>
            <a:r>
              <a:rPr kumimoji="1" lang="ja-JP" altLang="en-US" sz="762" b="1" dirty="0">
                <a:solidFill>
                  <a:srgbClr val="000000"/>
                </a:solidFill>
                <a:latin typeface="Meiryo UI" pitchFamily="50" charset="-128"/>
                <a:ea typeface="Meiryo UI" pitchFamily="50" charset="-128"/>
                <a:cs typeface="Meiryo UI" pitchFamily="50" charset="-128"/>
              </a:rPr>
              <a:t>拠点形成</a:t>
            </a:r>
          </a:p>
        </p:txBody>
      </p:sp>
      <p:sp>
        <p:nvSpPr>
          <p:cNvPr id="70" name="テキスト ボックス 43"/>
          <p:cNvSpPr txBox="1">
            <a:spLocks noChangeArrowheads="1"/>
          </p:cNvSpPr>
          <p:nvPr/>
        </p:nvSpPr>
        <p:spPr bwMode="auto">
          <a:xfrm>
            <a:off x="740559" y="3381169"/>
            <a:ext cx="2875368"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831"/>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○京阪神連携によるスタートアップ・エコシステム拠点の形成</a:t>
            </a:r>
            <a:endParaRPr lang="ja-JP" altLang="en-US"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・大阪スタートアップ・エコシステムコンソーシアムの運営</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・京阪神の強みを活かした資源や支援メニューの相互活用</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○スタートアップの活躍促進</a:t>
            </a:r>
            <a:endParaRPr lang="ja-JP" altLang="en-US"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・海外トップアクセラレーター</a:t>
            </a:r>
            <a:r>
              <a:rPr lang="en-US" altLang="ja-JP" sz="623" baseline="30000" dirty="0">
                <a:solidFill>
                  <a:srgbClr val="000000"/>
                </a:solidFill>
                <a:latin typeface="Meiryo UI" pitchFamily="50" charset="-128"/>
                <a:ea typeface="Meiryo UI" pitchFamily="50" charset="-128"/>
                <a:cs typeface="Meiryo UI" pitchFamily="50" charset="-128"/>
              </a:rPr>
              <a:t>※3</a:t>
            </a:r>
            <a:r>
              <a:rPr lang="ja-JP" altLang="en-US" sz="623" dirty="0">
                <a:solidFill>
                  <a:srgbClr val="000000"/>
                </a:solidFill>
                <a:latin typeface="Meiryo UI" pitchFamily="50" charset="-128"/>
                <a:ea typeface="Meiryo UI" pitchFamily="50" charset="-128"/>
                <a:cs typeface="Meiryo UI" pitchFamily="50" charset="-128"/>
              </a:rPr>
              <a:t>によるメンタリング</a:t>
            </a:r>
            <a:r>
              <a:rPr lang="en-US" altLang="ja-JP" sz="623" baseline="30000" dirty="0">
                <a:solidFill>
                  <a:srgbClr val="000000"/>
                </a:solidFill>
                <a:latin typeface="Meiryo UI" pitchFamily="50" charset="-128"/>
                <a:ea typeface="Meiryo UI" pitchFamily="50" charset="-128"/>
                <a:cs typeface="Meiryo UI" pitchFamily="50" charset="-128"/>
              </a:rPr>
              <a:t>※4</a:t>
            </a:r>
            <a:r>
              <a:rPr lang="ja-JP" altLang="en-US" sz="623" dirty="0">
                <a:solidFill>
                  <a:srgbClr val="000000"/>
                </a:solidFill>
                <a:latin typeface="Meiryo UI" pitchFamily="50" charset="-128"/>
                <a:ea typeface="Meiryo UI" pitchFamily="50" charset="-128"/>
                <a:cs typeface="Meiryo UI" pitchFamily="50" charset="-128"/>
              </a:rPr>
              <a:t>やネットワーク構築支援</a:t>
            </a:r>
            <a:endParaRPr lang="en-US" altLang="ja-JP" sz="623" dirty="0">
              <a:solidFill>
                <a:srgbClr val="000000"/>
              </a:solidFill>
              <a:latin typeface="Meiryo UI" pitchFamily="50" charset="-128"/>
              <a:ea typeface="Meiryo UI" pitchFamily="50" charset="-128"/>
              <a:cs typeface="Meiryo UI" pitchFamily="50" charset="-128"/>
            </a:endParaRPr>
          </a:p>
        </p:txBody>
      </p:sp>
      <p:sp>
        <p:nvSpPr>
          <p:cNvPr id="3091" name="AutoShape 94"/>
          <p:cNvSpPr>
            <a:spLocks noChangeArrowheads="1"/>
          </p:cNvSpPr>
          <p:nvPr/>
        </p:nvSpPr>
        <p:spPr bwMode="auto">
          <a:xfrm>
            <a:off x="3687399" y="584970"/>
            <a:ext cx="5649576" cy="2247515"/>
          </a:xfrm>
          <a:prstGeom prst="roundRect">
            <a:avLst>
              <a:gd name="adj" fmla="val 5546"/>
            </a:avLst>
          </a:prstGeom>
          <a:solidFill>
            <a:schemeClr val="accent1"/>
          </a:solidFill>
          <a:ln w="12700" cap="rnd" algn="ctr">
            <a:solidFill>
              <a:schemeClr val="tx1"/>
            </a:solidFill>
            <a:round/>
            <a:headEnd/>
            <a:tailEnd/>
          </a:ln>
        </p:spPr>
        <p:txBody>
          <a:bodyPr wrap="none" anchor="ctr"/>
          <a:lstStyle>
            <a:lvl1pPr>
              <a:spcBef>
                <a:spcPct val="20000"/>
              </a:spcBef>
              <a:buChar char="•"/>
              <a:defRPr kumimoji="1" sz="4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9pPr>
          </a:lstStyle>
          <a:p>
            <a:pPr algn="ctr" defTabSz="633313" fontAlgn="base">
              <a:spcBef>
                <a:spcPct val="0"/>
              </a:spcBef>
              <a:spcAft>
                <a:spcPct val="0"/>
              </a:spcAft>
              <a:buNone/>
            </a:pPr>
            <a:endParaRPr lang="ja-JP" altLang="en-US" sz="1316">
              <a:solidFill>
                <a:srgbClr val="000000"/>
              </a:solidFill>
              <a:latin typeface="HG丸ｺﾞｼｯｸM-PRO" panose="020F0600000000000000" pitchFamily="50" charset="-128"/>
              <a:ea typeface="HG丸ｺﾞｼｯｸM-PRO" panose="020F0600000000000000" pitchFamily="50" charset="-128"/>
            </a:endParaRPr>
          </a:p>
        </p:txBody>
      </p:sp>
      <p:sp>
        <p:nvSpPr>
          <p:cNvPr id="72" name="AutoShape 95"/>
          <p:cNvSpPr>
            <a:spLocks noChangeArrowheads="1"/>
          </p:cNvSpPr>
          <p:nvPr/>
        </p:nvSpPr>
        <p:spPr bwMode="auto">
          <a:xfrm>
            <a:off x="3841338" y="514597"/>
            <a:ext cx="2493818" cy="174832"/>
          </a:xfrm>
          <a:prstGeom prst="roundRect">
            <a:avLst>
              <a:gd name="adj" fmla="val 36463"/>
            </a:avLst>
          </a:prstGeom>
          <a:solidFill>
            <a:schemeClr val="accent2"/>
          </a:solidFill>
          <a:ln>
            <a:noFill/>
          </a:ln>
          <a:effectLst/>
        </p:spPr>
        <p:txBody>
          <a:bodyPr wrap="none" lIns="79184" tIns="39592" rIns="79184" bIns="39592" anchor="ctr"/>
          <a:lstStyle/>
          <a:p>
            <a:pPr algn="ctr" defTabSz="791642" fontAlgn="base">
              <a:spcBef>
                <a:spcPct val="0"/>
              </a:spcBef>
              <a:spcAft>
                <a:spcPct val="0"/>
              </a:spcAft>
              <a:defRPr/>
            </a:pPr>
            <a:r>
              <a:rPr kumimoji="1" lang="ja-JP" altLang="en-US" sz="900" b="1" dirty="0">
                <a:solidFill>
                  <a:srgbClr val="FFFFFF"/>
                </a:solidFill>
                <a:effectLst>
                  <a:outerShdw blurRad="38100" dist="38100" dir="2700000" algn="tl">
                    <a:srgbClr val="000000"/>
                  </a:outerShdw>
                </a:effectLst>
                <a:latin typeface="Meiryo UI" pitchFamily="50" charset="-128"/>
                <a:ea typeface="Meiryo UI" pitchFamily="50" charset="-128"/>
                <a:cs typeface="Meiryo UI" pitchFamily="50" charset="-128"/>
              </a:rPr>
              <a:t>新たな産業創出、起業支援、投資促進</a:t>
            </a:r>
          </a:p>
        </p:txBody>
      </p:sp>
      <p:sp>
        <p:nvSpPr>
          <p:cNvPr id="73" name="テキスト ボックス 43"/>
          <p:cNvSpPr txBox="1">
            <a:spLocks noChangeArrowheads="1"/>
          </p:cNvSpPr>
          <p:nvPr/>
        </p:nvSpPr>
        <p:spPr bwMode="auto">
          <a:xfrm>
            <a:off x="3735780" y="702624"/>
            <a:ext cx="560119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762"/>
              </a:lnSpc>
              <a:spcBef>
                <a:spcPts val="69"/>
              </a:spcBef>
              <a:spcAft>
                <a:spcPct val="0"/>
              </a:spcAft>
              <a:defRPr/>
            </a:pPr>
            <a:r>
              <a:rPr lang="ja-JP" altLang="en-US" sz="762" spc="-21" dirty="0">
                <a:solidFill>
                  <a:srgbClr val="000000"/>
                </a:solidFill>
                <a:latin typeface="Meiryo UI" pitchFamily="50" charset="-128"/>
                <a:ea typeface="Meiryo UI" pitchFamily="50" charset="-128"/>
                <a:cs typeface="Meiryo UI" pitchFamily="50" charset="-128"/>
              </a:rPr>
              <a:t>デジタル技術を活用したビジネスの創出・育成、社会実装に向けた取組等を促進。また、感染症拡大に伴う社会構造の変化、</a:t>
            </a:r>
            <a:r>
              <a:rPr lang="en-US" altLang="ja-JP" sz="762" spc="-21" dirty="0">
                <a:solidFill>
                  <a:srgbClr val="000000"/>
                </a:solidFill>
                <a:latin typeface="Meiryo UI" pitchFamily="50" charset="-128"/>
                <a:ea typeface="Meiryo UI" pitchFamily="50" charset="-128"/>
                <a:cs typeface="Meiryo UI" pitchFamily="50" charset="-128"/>
              </a:rPr>
              <a:t>2025</a:t>
            </a:r>
            <a:r>
              <a:rPr lang="ja-JP" altLang="en-US" sz="762" spc="-21" dirty="0">
                <a:solidFill>
                  <a:srgbClr val="000000"/>
                </a:solidFill>
                <a:latin typeface="Meiryo UI" pitchFamily="50" charset="-128"/>
                <a:ea typeface="Meiryo UI" pitchFamily="50" charset="-128"/>
                <a:cs typeface="Meiryo UI" pitchFamily="50" charset="-128"/>
              </a:rPr>
              <a:t>年に開催予定の大阪・関西万博も視野に入れ、新たな産業の創出・拡大支援、スタートアップをはじめとするベンチャー企業の育成や、企業誘致を促進。</a:t>
            </a:r>
          </a:p>
        </p:txBody>
      </p:sp>
      <p:sp>
        <p:nvSpPr>
          <p:cNvPr id="74" name="ホームベース 73"/>
          <p:cNvSpPr/>
          <p:nvPr/>
        </p:nvSpPr>
        <p:spPr bwMode="auto">
          <a:xfrm>
            <a:off x="3796256" y="947827"/>
            <a:ext cx="2605974"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a:t>
            </a:r>
            <a:r>
              <a:rPr kumimoji="1" lang="en-US" altLang="ja-JP" sz="762" b="1" dirty="0">
                <a:solidFill>
                  <a:srgbClr val="000000"/>
                </a:solidFill>
                <a:latin typeface="Meiryo UI" pitchFamily="50" charset="-128"/>
                <a:ea typeface="Meiryo UI" pitchFamily="50" charset="-128"/>
                <a:cs typeface="Meiryo UI" pitchFamily="50" charset="-128"/>
              </a:rPr>
              <a:t>SDGs</a:t>
            </a:r>
            <a:r>
              <a:rPr kumimoji="1" lang="ja-JP" altLang="en-US" sz="762" b="1" dirty="0">
                <a:solidFill>
                  <a:srgbClr val="000000"/>
                </a:solidFill>
                <a:latin typeface="Meiryo UI" pitchFamily="50" charset="-128"/>
                <a:ea typeface="Meiryo UI" pitchFamily="50" charset="-128"/>
                <a:cs typeface="Meiryo UI" pitchFamily="50" charset="-128"/>
              </a:rPr>
              <a:t>の達成に貢献する産業の振興支援</a:t>
            </a:r>
            <a:endParaRPr kumimoji="1" lang="ja-JP" altLang="en-US" sz="693" b="1" dirty="0">
              <a:solidFill>
                <a:srgbClr val="000000"/>
              </a:solidFill>
              <a:latin typeface="Meiryo UI" pitchFamily="50" charset="-128"/>
              <a:ea typeface="Meiryo UI" pitchFamily="50" charset="-128"/>
              <a:cs typeface="Meiryo UI" pitchFamily="50" charset="-128"/>
            </a:endParaRPr>
          </a:p>
        </p:txBody>
      </p:sp>
      <p:sp>
        <p:nvSpPr>
          <p:cNvPr id="75" name="テキスト ボックス 43"/>
          <p:cNvSpPr txBox="1">
            <a:spLocks noChangeArrowheads="1"/>
          </p:cNvSpPr>
          <p:nvPr/>
        </p:nvSpPr>
        <p:spPr bwMode="auto">
          <a:xfrm>
            <a:off x="3746775" y="1106164"/>
            <a:ext cx="2967731"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900"/>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a:t>
            </a:r>
            <a:r>
              <a:rPr lang="en-US" altLang="ja-JP" sz="762" u="sng" spc="-21" dirty="0">
                <a:solidFill>
                  <a:srgbClr val="000000"/>
                </a:solidFill>
                <a:latin typeface="Meiryo UI" pitchFamily="50" charset="-128"/>
                <a:ea typeface="Meiryo UI" pitchFamily="50" charset="-128"/>
                <a:cs typeface="Meiryo UI" pitchFamily="50" charset="-128"/>
              </a:rPr>
              <a:t>SDGs</a:t>
            </a:r>
            <a:r>
              <a:rPr lang="ja-JP" altLang="en-US" sz="762" u="sng" spc="-21" dirty="0">
                <a:solidFill>
                  <a:srgbClr val="000000"/>
                </a:solidFill>
                <a:latin typeface="Meiryo UI" pitchFamily="50" charset="-128"/>
                <a:ea typeface="Meiryo UI" pitchFamily="50" charset="-128"/>
                <a:cs typeface="Meiryo UI" pitchFamily="50" charset="-128"/>
              </a:rPr>
              <a:t>ビジネス創出支援</a:t>
            </a:r>
            <a:endParaRPr lang="ja-JP" altLang="en-US" sz="762"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a:t>
            </a:r>
            <a:r>
              <a:rPr lang="en-US" altLang="ja-JP" sz="623" dirty="0">
                <a:solidFill>
                  <a:srgbClr val="000000"/>
                </a:solidFill>
                <a:latin typeface="Meiryo UI" pitchFamily="50" charset="-128"/>
                <a:ea typeface="Meiryo UI" pitchFamily="50" charset="-128"/>
                <a:cs typeface="Meiryo UI" pitchFamily="50" charset="-128"/>
              </a:rPr>
              <a:t>SDGs</a:t>
            </a:r>
            <a:r>
              <a:rPr lang="ja-JP" altLang="en-US" sz="623" dirty="0">
                <a:solidFill>
                  <a:srgbClr val="000000"/>
                </a:solidFill>
                <a:latin typeface="Meiryo UI" pitchFamily="50" charset="-128"/>
                <a:ea typeface="Meiryo UI" pitchFamily="50" charset="-128"/>
                <a:cs typeface="Meiryo UI" pitchFamily="50" charset="-128"/>
              </a:rPr>
              <a:t>ビジネスマッチングイベントの開催等による</a:t>
            </a:r>
            <a:r>
              <a:rPr lang="en-US" altLang="ja-JP" sz="623" dirty="0">
                <a:solidFill>
                  <a:srgbClr val="000000"/>
                </a:solidFill>
                <a:latin typeface="Meiryo UI" pitchFamily="50" charset="-128"/>
                <a:ea typeface="Meiryo UI" pitchFamily="50" charset="-128"/>
                <a:cs typeface="Meiryo UI" pitchFamily="50" charset="-128"/>
              </a:rPr>
              <a:t>SDGs</a:t>
            </a:r>
            <a:r>
              <a:rPr lang="ja-JP" altLang="en-US" sz="623" dirty="0">
                <a:solidFill>
                  <a:srgbClr val="000000"/>
                </a:solidFill>
                <a:latin typeface="Meiryo UI" pitchFamily="50" charset="-128"/>
                <a:ea typeface="Meiryo UI" pitchFamily="50" charset="-128"/>
                <a:cs typeface="Meiryo UI" pitchFamily="50" charset="-128"/>
              </a:rPr>
              <a:t>ビジネスの創出・成長支援</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・バイオプラスチックビジネス等推進事業補助金による研究開発支援</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a:t>
            </a:r>
            <a:r>
              <a:rPr lang="en-US" altLang="ja-JP" sz="762" u="sng" spc="-21" dirty="0">
                <a:solidFill>
                  <a:srgbClr val="000000"/>
                </a:solidFill>
                <a:latin typeface="Meiryo UI" pitchFamily="50" charset="-128"/>
                <a:ea typeface="Meiryo UI" pitchFamily="50" charset="-128"/>
                <a:cs typeface="Meiryo UI" pitchFamily="50" charset="-128"/>
              </a:rPr>
              <a:t>2025</a:t>
            </a:r>
            <a:r>
              <a:rPr lang="ja-JP" altLang="en-US" sz="762" u="sng" spc="-21" dirty="0">
                <a:solidFill>
                  <a:srgbClr val="000000"/>
                </a:solidFill>
                <a:latin typeface="Meiryo UI" pitchFamily="50" charset="-128"/>
                <a:ea typeface="Meiryo UI" pitchFamily="50" charset="-128"/>
                <a:cs typeface="Meiryo UI" pitchFamily="50" charset="-128"/>
              </a:rPr>
              <a:t>年大阪・関西万博を視野に入れた新たな産業の創出</a:t>
            </a:r>
            <a:endParaRPr lang="en-US" altLang="ja-JP" sz="762" u="sng" spc="-21"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・空の移動革命社会実装大阪ラウンドテーブル</a:t>
            </a:r>
            <a:r>
              <a:rPr lang="en-US" altLang="ja-JP" sz="623" baseline="30000" dirty="0">
                <a:solidFill>
                  <a:srgbClr val="000000"/>
                </a:solidFill>
                <a:latin typeface="Meiryo UI" pitchFamily="50" charset="-128"/>
                <a:ea typeface="Meiryo UI" pitchFamily="50" charset="-128"/>
                <a:cs typeface="Meiryo UI" pitchFamily="50" charset="-128"/>
              </a:rPr>
              <a:t>※7</a:t>
            </a:r>
            <a:r>
              <a:rPr lang="ja-JP" altLang="en-US" sz="623" dirty="0">
                <a:solidFill>
                  <a:srgbClr val="000000"/>
                </a:solidFill>
                <a:latin typeface="Meiryo UI" pitchFamily="50" charset="-128"/>
                <a:ea typeface="Meiryo UI" pitchFamily="50" charset="-128"/>
                <a:cs typeface="Meiryo UI" pitchFamily="50" charset="-128"/>
              </a:rPr>
              <a:t>の設立、空飛ぶクルマの社会実装に</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向けた取組の加速化</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623" spc="-21" dirty="0">
                <a:solidFill>
                  <a:srgbClr val="000000"/>
                </a:solidFill>
                <a:latin typeface="Meiryo UI" pitchFamily="50" charset="-128"/>
                <a:ea typeface="Meiryo UI" pitchFamily="50" charset="-128"/>
                <a:cs typeface="Meiryo UI" pitchFamily="50" charset="-128"/>
              </a:rPr>
              <a:t>　・府内外からの先端技術の実証事業呼び込み</a:t>
            </a:r>
            <a:r>
              <a:rPr lang="en-US" altLang="ja-JP" sz="623" spc="-21" dirty="0">
                <a:solidFill>
                  <a:srgbClr val="000000"/>
                </a:solidFill>
                <a:latin typeface="Meiryo UI" pitchFamily="50" charset="-128"/>
                <a:ea typeface="Meiryo UI" pitchFamily="50" charset="-128"/>
                <a:cs typeface="Meiryo UI" pitchFamily="50" charset="-128"/>
              </a:rPr>
              <a:t/>
            </a:r>
            <a:br>
              <a:rPr lang="en-US" altLang="ja-JP" sz="623" spc="-21" dirty="0">
                <a:solidFill>
                  <a:srgbClr val="000000"/>
                </a:solidFill>
                <a:latin typeface="Meiryo UI" pitchFamily="50" charset="-128"/>
                <a:ea typeface="Meiryo UI" pitchFamily="50" charset="-128"/>
                <a:cs typeface="Meiryo UI" pitchFamily="50" charset="-128"/>
              </a:rPr>
            </a:br>
            <a:r>
              <a:rPr lang="ja-JP" altLang="en-US" sz="623" spc="-21" dirty="0">
                <a:solidFill>
                  <a:srgbClr val="000000"/>
                </a:solidFill>
                <a:latin typeface="Meiryo UI" pitchFamily="50" charset="-128"/>
                <a:ea typeface="Meiryo UI" pitchFamily="50" charset="-128"/>
                <a:cs typeface="Meiryo UI" pitchFamily="50" charset="-128"/>
              </a:rPr>
              <a:t>　（「実証事業推進チーム大阪」による実証フィールド提供、実証実験補助金による支援）</a:t>
            </a:r>
            <a:endParaRPr lang="en-US" altLang="ja-JP" sz="623" spc="-21"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○新エネルギー産業の振興</a:t>
            </a:r>
            <a:endParaRPr lang="ja-JP" altLang="en-US" sz="762"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・バッテリ</a:t>
            </a:r>
            <a:r>
              <a:rPr lang="en-US" altLang="ja-JP" sz="623" dirty="0">
                <a:solidFill>
                  <a:srgbClr val="000000"/>
                </a:solidFill>
                <a:latin typeface="Meiryo UI" pitchFamily="50" charset="-128"/>
                <a:ea typeface="Meiryo UI" pitchFamily="50" charset="-128"/>
                <a:cs typeface="Meiryo UI" pitchFamily="50" charset="-128"/>
              </a:rPr>
              <a:t>―</a:t>
            </a:r>
            <a:r>
              <a:rPr lang="ja-JP" altLang="en-US" sz="623" dirty="0">
                <a:solidFill>
                  <a:srgbClr val="000000"/>
                </a:solidFill>
                <a:latin typeface="Meiryo UI" pitchFamily="50" charset="-128"/>
                <a:ea typeface="Meiryo UI" pitchFamily="50" charset="-128"/>
                <a:cs typeface="Meiryo UI" pitchFamily="50" charset="-128"/>
              </a:rPr>
              <a:t>戦略推進センターによる蓄電池や水素関連企業のビジネス拡大支援</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a:t>
            </a:r>
            <a:r>
              <a:rPr lang="en-US" altLang="ja-JP" sz="623" dirty="0">
                <a:solidFill>
                  <a:srgbClr val="000000"/>
                </a:solidFill>
                <a:latin typeface="Meiryo UI" pitchFamily="50" charset="-128"/>
                <a:ea typeface="Meiryo UI" pitchFamily="50" charset="-128"/>
                <a:cs typeface="Meiryo UI" pitchFamily="50" charset="-128"/>
              </a:rPr>
              <a:t>H2Osaka</a:t>
            </a:r>
            <a:r>
              <a:rPr lang="ja-JP" altLang="en-US" sz="623" dirty="0">
                <a:solidFill>
                  <a:srgbClr val="000000"/>
                </a:solidFill>
                <a:latin typeface="Meiryo UI" pitchFamily="50" charset="-128"/>
                <a:ea typeface="Meiryo UI" pitchFamily="50" charset="-128"/>
                <a:cs typeface="Meiryo UI" pitchFamily="50" charset="-128"/>
              </a:rPr>
              <a:t>ビジョンに基づく水素利活用拡大に向けた取組の推進</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・大阪ｽﾏｰﾄｴﾈﾙｷﾞｰﾊﾟｰﾄﾅｰｽﾞ</a:t>
            </a:r>
            <a:r>
              <a:rPr lang="en-US" altLang="ja-JP" sz="623" dirty="0">
                <a:solidFill>
                  <a:srgbClr val="000000"/>
                </a:solidFill>
                <a:latin typeface="Meiryo UI" pitchFamily="50" charset="-128"/>
                <a:ea typeface="Meiryo UI" pitchFamily="50" charset="-128"/>
                <a:cs typeface="Meiryo UI" pitchFamily="50" charset="-128"/>
              </a:rPr>
              <a:t>(SEP)</a:t>
            </a:r>
            <a:r>
              <a:rPr lang="en-US" altLang="ja-JP" sz="623" baseline="30000" dirty="0">
                <a:solidFill>
                  <a:srgbClr val="000000"/>
                </a:solidFill>
                <a:latin typeface="Meiryo UI" pitchFamily="50" charset="-128"/>
                <a:ea typeface="Meiryo UI" pitchFamily="50" charset="-128"/>
                <a:cs typeface="Meiryo UI" pitchFamily="50" charset="-128"/>
              </a:rPr>
              <a:t> ※8 </a:t>
            </a:r>
            <a:r>
              <a:rPr lang="ja-JP" altLang="en-US" sz="623" dirty="0" err="1">
                <a:solidFill>
                  <a:srgbClr val="000000"/>
                </a:solidFill>
                <a:latin typeface="Meiryo UI" pitchFamily="50" charset="-128"/>
                <a:ea typeface="Meiryo UI" pitchFamily="50" charset="-128"/>
                <a:cs typeface="Meiryo UI" pitchFamily="50" charset="-128"/>
              </a:rPr>
              <a:t>、</a:t>
            </a:r>
            <a:r>
              <a:rPr lang="ja-JP" altLang="en-US" sz="623" dirty="0">
                <a:solidFill>
                  <a:srgbClr val="000000"/>
                </a:solidFill>
                <a:latin typeface="Meiryo UI" pitchFamily="50" charset="-128"/>
                <a:ea typeface="Meiryo UI" pitchFamily="50" charset="-128"/>
                <a:cs typeface="Meiryo UI" pitchFamily="50" charset="-128"/>
              </a:rPr>
              <a:t>おおさかｽﾏｴﾈｲﾝﾀﾞｽﾄﾘｰﾈｯﾄﾜｰｸ</a:t>
            </a:r>
            <a:r>
              <a:rPr lang="en-US" altLang="ja-JP" sz="623" dirty="0">
                <a:solidFill>
                  <a:srgbClr val="000000"/>
                </a:solidFill>
                <a:latin typeface="Meiryo UI" pitchFamily="50" charset="-128"/>
                <a:ea typeface="Meiryo UI" pitchFamily="50" charset="-128"/>
                <a:cs typeface="Meiryo UI" pitchFamily="50" charset="-128"/>
              </a:rPr>
              <a:t>(SIN)</a:t>
            </a:r>
            <a:r>
              <a:rPr lang="en-US" altLang="ja-JP" sz="623" baseline="30000" dirty="0">
                <a:solidFill>
                  <a:srgbClr val="000000"/>
                </a:solidFill>
                <a:latin typeface="Meiryo UI" pitchFamily="50" charset="-128"/>
                <a:ea typeface="Meiryo UI" pitchFamily="50" charset="-128"/>
                <a:cs typeface="Meiryo UI" pitchFamily="50" charset="-128"/>
              </a:rPr>
              <a:t> ※9</a:t>
            </a:r>
            <a:endParaRPr lang="ja-JP" altLang="en-US"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を活用した企業間ビジネスマッチングの推進</a:t>
            </a:r>
            <a:endParaRPr lang="en-US" altLang="ja-JP" sz="623" dirty="0">
              <a:solidFill>
                <a:srgbClr val="000000"/>
              </a:solidFill>
              <a:latin typeface="Meiryo UI" pitchFamily="50" charset="-128"/>
              <a:ea typeface="Meiryo UI" pitchFamily="50" charset="-128"/>
              <a:cs typeface="Meiryo UI" pitchFamily="50" charset="-128"/>
            </a:endParaRPr>
          </a:p>
        </p:txBody>
      </p:sp>
      <p:sp>
        <p:nvSpPr>
          <p:cNvPr id="78" name="ホームベース 77"/>
          <p:cNvSpPr/>
          <p:nvPr/>
        </p:nvSpPr>
        <p:spPr bwMode="auto">
          <a:xfrm>
            <a:off x="735061" y="5171264"/>
            <a:ext cx="2610372"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■デジタルトランスフォーメーション（</a:t>
            </a:r>
            <a:r>
              <a:rPr kumimoji="1" lang="en-US" altLang="ja-JP" sz="762" b="1" dirty="0">
                <a:solidFill>
                  <a:srgbClr val="000000"/>
                </a:solidFill>
                <a:latin typeface="Meiryo UI" pitchFamily="50" charset="-128"/>
                <a:ea typeface="Meiryo UI" pitchFamily="50" charset="-128"/>
                <a:cs typeface="Meiryo UI" pitchFamily="50" charset="-128"/>
              </a:rPr>
              <a:t>DX</a:t>
            </a:r>
            <a:r>
              <a:rPr kumimoji="1" lang="ja-JP" altLang="en-US" sz="762" b="1" dirty="0">
                <a:solidFill>
                  <a:srgbClr val="000000"/>
                </a:solidFill>
                <a:latin typeface="Meiryo UI" pitchFamily="50" charset="-128"/>
                <a:ea typeface="Meiryo UI" pitchFamily="50" charset="-128"/>
                <a:cs typeface="Meiryo UI" pitchFamily="50" charset="-128"/>
              </a:rPr>
              <a:t>）</a:t>
            </a:r>
            <a:r>
              <a:rPr kumimoji="1" lang="en-US" altLang="ja-JP" sz="623" baseline="30000" dirty="0">
                <a:solidFill>
                  <a:srgbClr val="000000"/>
                </a:solidFill>
                <a:latin typeface="Meiryo UI" pitchFamily="50" charset="-128"/>
                <a:ea typeface="Meiryo UI" pitchFamily="50" charset="-128"/>
                <a:cs typeface="Meiryo UI" pitchFamily="50" charset="-128"/>
              </a:rPr>
              <a:t>※6</a:t>
            </a:r>
            <a:r>
              <a:rPr kumimoji="1" lang="ja-JP" altLang="en-US" sz="762" b="1" dirty="0">
                <a:solidFill>
                  <a:srgbClr val="000000"/>
                </a:solidFill>
                <a:latin typeface="Meiryo UI" pitchFamily="50" charset="-128"/>
                <a:ea typeface="Meiryo UI" pitchFamily="50" charset="-128"/>
                <a:cs typeface="Meiryo UI" pitchFamily="50" charset="-128"/>
              </a:rPr>
              <a:t>推進</a:t>
            </a:r>
            <a:endParaRPr kumimoji="1" lang="ja-JP" altLang="en-US" sz="693" b="1" dirty="0">
              <a:solidFill>
                <a:srgbClr val="000000"/>
              </a:solidFill>
              <a:latin typeface="Meiryo UI" pitchFamily="50" charset="-128"/>
              <a:ea typeface="Meiryo UI" pitchFamily="50" charset="-128"/>
              <a:cs typeface="Meiryo UI" pitchFamily="50" charset="-128"/>
            </a:endParaRPr>
          </a:p>
        </p:txBody>
      </p:sp>
      <p:sp>
        <p:nvSpPr>
          <p:cNvPr id="80" name="テキスト ボックス 43"/>
          <p:cNvSpPr txBox="1">
            <a:spLocks noChangeArrowheads="1"/>
          </p:cNvSpPr>
          <p:nvPr/>
        </p:nvSpPr>
        <p:spPr bwMode="auto">
          <a:xfrm>
            <a:off x="729563" y="5324104"/>
            <a:ext cx="2875368"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831"/>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○データやデジタル技術の活用支援</a:t>
            </a:r>
            <a:endParaRPr lang="ja-JP" altLang="en-US"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・「大阪府</a:t>
            </a:r>
            <a:r>
              <a:rPr lang="en-US" altLang="ja-JP" sz="623" dirty="0">
                <a:solidFill>
                  <a:srgbClr val="000000"/>
                </a:solidFill>
                <a:latin typeface="Meiryo UI" pitchFamily="50" charset="-128"/>
                <a:ea typeface="Meiryo UI" pitchFamily="50" charset="-128"/>
                <a:cs typeface="Meiryo UI" pitchFamily="50" charset="-128"/>
              </a:rPr>
              <a:t>DX</a:t>
            </a:r>
            <a:r>
              <a:rPr lang="ja-JP" altLang="en-US" sz="623" dirty="0">
                <a:solidFill>
                  <a:srgbClr val="000000"/>
                </a:solidFill>
                <a:latin typeface="Meiryo UI" pitchFamily="50" charset="-128"/>
                <a:ea typeface="Meiryo UI" pitchFamily="50" charset="-128"/>
                <a:cs typeface="Meiryo UI" pitchFamily="50" charset="-128"/>
              </a:rPr>
              <a:t>推進パートナーズ」による</a:t>
            </a:r>
            <a:r>
              <a:rPr lang="en-US" altLang="ja-JP" sz="623" dirty="0">
                <a:solidFill>
                  <a:srgbClr val="000000"/>
                </a:solidFill>
                <a:latin typeface="Meiryo UI" pitchFamily="50" charset="-128"/>
                <a:ea typeface="Meiryo UI" pitchFamily="50" charset="-128"/>
                <a:cs typeface="Meiryo UI" pitchFamily="50" charset="-128"/>
              </a:rPr>
              <a:t>DX</a:t>
            </a:r>
            <a:r>
              <a:rPr lang="ja-JP" altLang="en-US" sz="623" dirty="0">
                <a:solidFill>
                  <a:srgbClr val="000000"/>
                </a:solidFill>
                <a:latin typeface="Meiryo UI" pitchFamily="50" charset="-128"/>
                <a:ea typeface="Meiryo UI" pitchFamily="50" charset="-128"/>
                <a:cs typeface="Meiryo UI" pitchFamily="50" charset="-128"/>
              </a:rPr>
              <a:t>推進に資するソリューションの提供</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a:t>
            </a:r>
            <a:r>
              <a:rPr lang="en-US" altLang="ja-JP" sz="623" dirty="0" err="1">
                <a:solidFill>
                  <a:srgbClr val="000000"/>
                </a:solidFill>
                <a:latin typeface="Meiryo UI" pitchFamily="50" charset="-128"/>
                <a:ea typeface="Meiryo UI" pitchFamily="50" charset="-128"/>
                <a:cs typeface="Meiryo UI" pitchFamily="50" charset="-128"/>
              </a:rPr>
              <a:t>IoT</a:t>
            </a:r>
            <a:r>
              <a:rPr lang="ja-JP" altLang="en-US" sz="623" dirty="0">
                <a:solidFill>
                  <a:srgbClr val="000000"/>
                </a:solidFill>
                <a:latin typeface="Meiryo UI" pitchFamily="50" charset="-128"/>
                <a:ea typeface="Meiryo UI" pitchFamily="50" charset="-128"/>
                <a:cs typeface="Meiryo UI" pitchFamily="50" charset="-128"/>
              </a:rPr>
              <a:t>推進ラボによる</a:t>
            </a:r>
            <a:r>
              <a:rPr lang="en-US" altLang="ja-JP" sz="623" dirty="0" err="1">
                <a:solidFill>
                  <a:srgbClr val="000000"/>
                </a:solidFill>
                <a:latin typeface="Meiryo UI" pitchFamily="50" charset="-128"/>
                <a:ea typeface="Meiryo UI" pitchFamily="50" charset="-128"/>
                <a:cs typeface="Meiryo UI" pitchFamily="50" charset="-128"/>
              </a:rPr>
              <a:t>IoT</a:t>
            </a:r>
            <a:r>
              <a:rPr lang="ja-JP" altLang="en-US" sz="623" dirty="0">
                <a:solidFill>
                  <a:srgbClr val="000000"/>
                </a:solidFill>
                <a:latin typeface="Meiryo UI" pitchFamily="50" charset="-128"/>
                <a:ea typeface="Meiryo UI" pitchFamily="50" charset="-128"/>
                <a:cs typeface="Meiryo UI" pitchFamily="50" charset="-128"/>
              </a:rPr>
              <a:t>導入支援</a:t>
            </a:r>
            <a:endParaRPr lang="en-US" altLang="ja-JP" sz="623" dirty="0">
              <a:solidFill>
                <a:srgbClr val="000000"/>
              </a:solidFill>
              <a:latin typeface="Meiryo UI" pitchFamily="50" charset="-128"/>
              <a:ea typeface="Meiryo UI" pitchFamily="50" charset="-128"/>
              <a:cs typeface="Meiryo UI" pitchFamily="50" charset="-128"/>
            </a:endParaRPr>
          </a:p>
        </p:txBody>
      </p:sp>
      <p:sp>
        <p:nvSpPr>
          <p:cNvPr id="81" name="ホームベース 80"/>
          <p:cNvSpPr/>
          <p:nvPr/>
        </p:nvSpPr>
        <p:spPr bwMode="auto">
          <a:xfrm>
            <a:off x="740559" y="2493818"/>
            <a:ext cx="2610372"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■商店街等の活性化</a:t>
            </a:r>
            <a:endParaRPr kumimoji="1" lang="ja-JP" altLang="en-US" sz="693" b="1" dirty="0">
              <a:solidFill>
                <a:srgbClr val="000000"/>
              </a:solidFill>
              <a:latin typeface="Meiryo UI" pitchFamily="50" charset="-128"/>
              <a:ea typeface="Meiryo UI" pitchFamily="50" charset="-128"/>
              <a:cs typeface="Meiryo UI" pitchFamily="50" charset="-128"/>
            </a:endParaRPr>
          </a:p>
        </p:txBody>
      </p:sp>
      <p:sp>
        <p:nvSpPr>
          <p:cNvPr id="82" name="テキスト ボックス 43"/>
          <p:cNvSpPr txBox="1">
            <a:spLocks noChangeArrowheads="1"/>
          </p:cNvSpPr>
          <p:nvPr/>
        </p:nvSpPr>
        <p:spPr bwMode="auto">
          <a:xfrm>
            <a:off x="749355" y="2649957"/>
            <a:ext cx="2942442" cy="54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831"/>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○感染症対策と需要喚起の先導的モデルの創出、成果の普及</a:t>
            </a:r>
            <a:endParaRPr lang="en-US" altLang="ja-JP" sz="762" u="sng" spc="-21"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・府内</a:t>
            </a:r>
            <a:r>
              <a:rPr lang="en-US" altLang="ja-JP" sz="623" dirty="0">
                <a:solidFill>
                  <a:srgbClr val="000000"/>
                </a:solidFill>
                <a:latin typeface="Meiryo UI" pitchFamily="50" charset="-128"/>
                <a:ea typeface="Meiryo UI" pitchFamily="50" charset="-128"/>
                <a:cs typeface="Meiryo UI" pitchFamily="50" charset="-128"/>
              </a:rPr>
              <a:t>107</a:t>
            </a:r>
            <a:r>
              <a:rPr lang="ja-JP" altLang="en-US" sz="623" dirty="0">
                <a:solidFill>
                  <a:srgbClr val="000000"/>
                </a:solidFill>
                <a:latin typeface="Meiryo UI" pitchFamily="50" charset="-128"/>
                <a:ea typeface="Meiryo UI" pitchFamily="50" charset="-128"/>
                <a:cs typeface="Meiryo UI" pitchFamily="50" charset="-128"/>
              </a:rPr>
              <a:t>商店街における３密を回避する感染症対策等の支援</a:t>
            </a:r>
            <a:endParaRPr lang="ja-JP" altLang="en-US" sz="762"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・国の「</a:t>
            </a:r>
            <a:r>
              <a:rPr lang="en-US" altLang="ja-JP" sz="623" dirty="0" err="1">
                <a:solidFill>
                  <a:srgbClr val="000000"/>
                </a:solidFill>
                <a:latin typeface="Meiryo UI" pitchFamily="50" charset="-128"/>
                <a:ea typeface="Meiryo UI" pitchFamily="50" charset="-128"/>
                <a:cs typeface="Meiryo UI" pitchFamily="50" charset="-128"/>
              </a:rPr>
              <a:t>GoTo</a:t>
            </a:r>
            <a:r>
              <a:rPr lang="ja-JP" altLang="en-US" sz="623" dirty="0">
                <a:solidFill>
                  <a:srgbClr val="000000"/>
                </a:solidFill>
                <a:latin typeface="Meiryo UI" pitchFamily="50" charset="-128"/>
                <a:ea typeface="Meiryo UI" pitchFamily="50" charset="-128"/>
                <a:cs typeface="Meiryo UI" pitchFamily="50" charset="-128"/>
              </a:rPr>
              <a:t>商店街事業」に連動した需要喚起のための準備等の支援</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・特設</a:t>
            </a:r>
            <a:r>
              <a:rPr lang="en-US" altLang="ja-JP" sz="623" dirty="0">
                <a:solidFill>
                  <a:srgbClr val="000000"/>
                </a:solidFill>
                <a:latin typeface="Meiryo UI" pitchFamily="50" charset="-128"/>
                <a:ea typeface="Meiryo UI" pitchFamily="50" charset="-128"/>
                <a:cs typeface="Meiryo UI" pitchFamily="50" charset="-128"/>
              </a:rPr>
              <a:t>HP</a:t>
            </a:r>
            <a:r>
              <a:rPr lang="ja-JP" altLang="en-US" sz="623" dirty="0" err="1">
                <a:solidFill>
                  <a:srgbClr val="000000"/>
                </a:solidFill>
                <a:latin typeface="Meiryo UI" pitchFamily="50" charset="-128"/>
                <a:ea typeface="Meiryo UI" pitchFamily="50" charset="-128"/>
                <a:cs typeface="Meiryo UI" pitchFamily="50" charset="-128"/>
              </a:rPr>
              <a:t>での</a:t>
            </a:r>
            <a:r>
              <a:rPr lang="ja-JP" altLang="en-US" sz="623" dirty="0">
                <a:solidFill>
                  <a:srgbClr val="000000"/>
                </a:solidFill>
                <a:latin typeface="Meiryo UI" pitchFamily="50" charset="-128"/>
                <a:ea typeface="Meiryo UI" pitchFamily="50" charset="-128"/>
                <a:cs typeface="Meiryo UI" pitchFamily="50" charset="-128"/>
              </a:rPr>
              <a:t>取組み事例発信等による成果の普及</a:t>
            </a:r>
            <a:endParaRPr lang="en-US" altLang="ja-JP" sz="554" dirty="0">
              <a:solidFill>
                <a:srgbClr val="000000"/>
              </a:solidFill>
              <a:latin typeface="Meiryo UI" pitchFamily="50" charset="-128"/>
              <a:ea typeface="Meiryo UI" pitchFamily="50" charset="-128"/>
              <a:cs typeface="Meiryo UI" pitchFamily="50" charset="-128"/>
            </a:endParaRPr>
          </a:p>
        </p:txBody>
      </p:sp>
      <p:sp>
        <p:nvSpPr>
          <p:cNvPr id="76" name="ホームベース 75"/>
          <p:cNvSpPr/>
          <p:nvPr/>
        </p:nvSpPr>
        <p:spPr bwMode="auto">
          <a:xfrm>
            <a:off x="6625442" y="945628"/>
            <a:ext cx="2605974"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■産業用地の確保、産業集積の維持・促進</a:t>
            </a:r>
          </a:p>
        </p:txBody>
      </p:sp>
      <p:sp>
        <p:nvSpPr>
          <p:cNvPr id="85" name="テキスト ボックス 43"/>
          <p:cNvSpPr txBox="1">
            <a:spLocks noChangeArrowheads="1"/>
          </p:cNvSpPr>
          <p:nvPr/>
        </p:nvSpPr>
        <p:spPr bwMode="auto">
          <a:xfrm>
            <a:off x="6625442" y="1083074"/>
            <a:ext cx="2875368"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762"/>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○ものづくり中小企業の成長投資促進</a:t>
            </a:r>
            <a:endParaRPr lang="ja-JP" altLang="en-US"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693"/>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・府内投資促進補助金による支援、産業集積促進税制の活用</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693"/>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・市町村のまちづくりと連携した用地創出</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762"/>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○成長産業分野の立地促進</a:t>
            </a:r>
            <a:endParaRPr lang="ja-JP" altLang="en-US" sz="762"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762"/>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・成長特区税制の活用　　・特区メリットや投資インセンティブのプロモーション</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762"/>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○海外企業の対内投資促進</a:t>
            </a:r>
            <a:endParaRPr lang="ja-JP" altLang="en-US" sz="762"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693"/>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a:t>
            </a:r>
            <a:r>
              <a:rPr lang="zh-TW" altLang="en-US" sz="623" dirty="0">
                <a:solidFill>
                  <a:srgbClr val="000000"/>
                </a:solidFill>
                <a:latin typeface="Meiryo UI" pitchFamily="50" charset="-128"/>
                <a:ea typeface="Meiryo UI" pitchFamily="50" charset="-128"/>
                <a:cs typeface="Meiryo UI" pitchFamily="50" charset="-128"/>
              </a:rPr>
              <a:t>外資系企業等進出促進補助金</a:t>
            </a:r>
            <a:r>
              <a:rPr lang="ja-JP" altLang="en-US" sz="623" dirty="0">
                <a:solidFill>
                  <a:srgbClr val="000000"/>
                </a:solidFill>
                <a:latin typeface="Meiryo UI" pitchFamily="50" charset="-128"/>
                <a:ea typeface="Meiryo UI" pitchFamily="50" charset="-128"/>
                <a:cs typeface="Meiryo UI" pitchFamily="50" charset="-128"/>
              </a:rPr>
              <a:t>による支援</a:t>
            </a:r>
            <a:endParaRPr lang="en-US" altLang="zh-TW"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693"/>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・大阪外国企業誘致センター（</a:t>
            </a:r>
            <a:r>
              <a:rPr lang="en-US" altLang="ja-JP" sz="623" dirty="0">
                <a:solidFill>
                  <a:srgbClr val="000000"/>
                </a:solidFill>
                <a:latin typeface="Meiryo UI" pitchFamily="50" charset="-128"/>
                <a:ea typeface="Meiryo UI" pitchFamily="50" charset="-128"/>
                <a:cs typeface="Meiryo UI" pitchFamily="50" charset="-128"/>
              </a:rPr>
              <a:t>O-BIC</a:t>
            </a:r>
            <a:r>
              <a:rPr lang="ja-JP" altLang="en-US" sz="623" dirty="0">
                <a:solidFill>
                  <a:srgbClr val="000000"/>
                </a:solidFill>
                <a:latin typeface="Meiryo UI" pitchFamily="50" charset="-128"/>
                <a:ea typeface="Meiryo UI" pitchFamily="50" charset="-128"/>
                <a:cs typeface="Meiryo UI" pitchFamily="50" charset="-128"/>
              </a:rPr>
              <a:t>）による立地支援</a:t>
            </a:r>
            <a:endParaRPr lang="en-US" altLang="ja-JP" sz="623" dirty="0">
              <a:solidFill>
                <a:srgbClr val="000000"/>
              </a:solidFill>
              <a:latin typeface="Meiryo UI" pitchFamily="50" charset="-128"/>
              <a:ea typeface="Meiryo UI" pitchFamily="50" charset="-128"/>
              <a:cs typeface="Meiryo UI" pitchFamily="50" charset="-128"/>
            </a:endParaRPr>
          </a:p>
        </p:txBody>
      </p:sp>
      <p:sp>
        <p:nvSpPr>
          <p:cNvPr id="86" name="ホームベース 85"/>
          <p:cNvSpPr/>
          <p:nvPr/>
        </p:nvSpPr>
        <p:spPr bwMode="auto">
          <a:xfrm>
            <a:off x="6625442" y="1995316"/>
            <a:ext cx="2605974"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■起業家の発掘・成長支援及び企業の育成・輩出</a:t>
            </a:r>
          </a:p>
        </p:txBody>
      </p:sp>
      <p:sp>
        <p:nvSpPr>
          <p:cNvPr id="103" name="テキスト ボックス 43"/>
          <p:cNvSpPr txBox="1">
            <a:spLocks noChangeArrowheads="1"/>
          </p:cNvSpPr>
          <p:nvPr/>
        </p:nvSpPr>
        <p:spPr bwMode="auto">
          <a:xfrm>
            <a:off x="6625442" y="2153653"/>
            <a:ext cx="2875368" cy="72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762"/>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○新規創業者の発掘・支援</a:t>
            </a:r>
            <a:endParaRPr lang="ja-JP" altLang="en-US"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693"/>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・ビジネスプランコンテスト等を通じた有望起業家の発掘、ハンズオン支援</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762"/>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○リーディングカンパニー候補の育成・輩出</a:t>
            </a:r>
            <a:endParaRPr lang="ja-JP" altLang="en-US"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693"/>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・事業立ち上げ時に必要とされる専門的な支援プログラム「スタートアップ・イニシャル</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693"/>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プログラム</a:t>
            </a:r>
            <a:r>
              <a:rPr lang="en-US" altLang="ja-JP" sz="623" dirty="0">
                <a:solidFill>
                  <a:srgbClr val="000000"/>
                </a:solidFill>
                <a:latin typeface="Meiryo UI" pitchFamily="50" charset="-128"/>
                <a:ea typeface="Meiryo UI" pitchFamily="50" charset="-128"/>
                <a:cs typeface="Meiryo UI" pitchFamily="50" charset="-128"/>
              </a:rPr>
              <a:t>OSAKA</a:t>
            </a:r>
            <a:r>
              <a:rPr lang="ja-JP" altLang="en-US" sz="623" dirty="0">
                <a:solidFill>
                  <a:srgbClr val="000000"/>
                </a:solidFill>
                <a:latin typeface="Meiryo UI" pitchFamily="50" charset="-128"/>
                <a:ea typeface="Meiryo UI" pitchFamily="50" charset="-128"/>
                <a:cs typeface="Meiryo UI" pitchFamily="50" charset="-128"/>
              </a:rPr>
              <a:t>」の実施</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693"/>
              </a:lnSpc>
              <a:spcBef>
                <a:spcPts val="69"/>
              </a:spcBef>
              <a:spcAft>
                <a:spcPct val="0"/>
              </a:spcAft>
              <a:defRPr/>
            </a:pPr>
            <a:r>
              <a:rPr lang="ja-JP" altLang="en-US" sz="623" spc="-21" dirty="0">
                <a:solidFill>
                  <a:srgbClr val="000000"/>
                </a:solidFill>
                <a:latin typeface="Meiryo UI" pitchFamily="50" charset="-128"/>
                <a:ea typeface="Meiryo UI" pitchFamily="50" charset="-128"/>
                <a:cs typeface="Meiryo UI" pitchFamily="50" charset="-128"/>
              </a:rPr>
              <a:t>　・成長期にあるスタートアップに対する発展支援プロジェクト「</a:t>
            </a:r>
            <a:r>
              <a:rPr lang="en-US" altLang="ja-JP" sz="623" spc="-21" dirty="0">
                <a:solidFill>
                  <a:srgbClr val="000000"/>
                </a:solidFill>
                <a:latin typeface="Meiryo UI" pitchFamily="50" charset="-128"/>
                <a:ea typeface="Meiryo UI" pitchFamily="50" charset="-128"/>
                <a:cs typeface="Meiryo UI" pitchFamily="50" charset="-128"/>
              </a:rPr>
              <a:t>RISING!</a:t>
            </a:r>
            <a:r>
              <a:rPr lang="ja-JP" altLang="en-US" sz="623" spc="-21" dirty="0">
                <a:solidFill>
                  <a:srgbClr val="000000"/>
                </a:solidFill>
                <a:latin typeface="Meiryo UI" pitchFamily="50" charset="-128"/>
                <a:ea typeface="Meiryo UI" pitchFamily="50" charset="-128"/>
                <a:cs typeface="Meiryo UI" pitchFamily="50" charset="-128"/>
              </a:rPr>
              <a:t>」の実施</a:t>
            </a:r>
            <a:endParaRPr lang="en-US" altLang="ja-JP" sz="623" spc="-21" dirty="0">
              <a:solidFill>
                <a:srgbClr val="000000"/>
              </a:solidFill>
              <a:latin typeface="Meiryo UI" pitchFamily="50" charset="-128"/>
              <a:ea typeface="Meiryo UI" pitchFamily="50" charset="-128"/>
              <a:cs typeface="Meiryo UI" pitchFamily="50" charset="-128"/>
            </a:endParaRPr>
          </a:p>
        </p:txBody>
      </p:sp>
      <p:sp>
        <p:nvSpPr>
          <p:cNvPr id="3104" name="テキスト ボックス 43"/>
          <p:cNvSpPr txBox="1">
            <a:spLocks noChangeArrowheads="1"/>
          </p:cNvSpPr>
          <p:nvPr/>
        </p:nvSpPr>
        <p:spPr bwMode="auto">
          <a:xfrm>
            <a:off x="3744576" y="3031507"/>
            <a:ext cx="5656173" cy="3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a:spcBef>
                <a:spcPct val="20000"/>
              </a:spcBef>
              <a:buChar char="•"/>
              <a:defRPr kumimoji="1" sz="4000">
                <a:solidFill>
                  <a:schemeClr val="tx1"/>
                </a:solidFill>
                <a:latin typeface="Arial" panose="020B0604020202020204" pitchFamily="34" charset="0"/>
                <a:ea typeface="ＭＳ Ｐゴシック" panose="020B0600070205080204" pitchFamily="50" charset="-128"/>
              </a:defRPr>
            </a:lvl1pPr>
            <a:lvl2pPr marL="742950" indent="-285750" defTabSz="1143000">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2pPr>
            <a:lvl3pPr marL="1143000" indent="-228600" defTabSz="11430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3pPr>
            <a:lvl4pPr marL="16002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4pPr>
            <a:lvl5pPr marL="20574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5pPr>
            <a:lvl6pPr marL="25146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6pPr>
            <a:lvl7pPr marL="29718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7pPr>
            <a:lvl8pPr marL="34290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8pPr>
            <a:lvl9pPr marL="38862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9pPr>
          </a:lstStyle>
          <a:p>
            <a:pPr defTabSz="791642" fontAlgn="base">
              <a:spcBef>
                <a:spcPts val="69"/>
              </a:spcBef>
              <a:spcAft>
                <a:spcPct val="0"/>
              </a:spcAft>
              <a:buNone/>
            </a:pPr>
            <a:r>
              <a:rPr lang="ja-JP" altLang="en-US" sz="762" dirty="0">
                <a:solidFill>
                  <a:srgbClr val="000000"/>
                </a:solidFill>
                <a:latin typeface="Meiryo UI" panose="020B0604030504040204" pitchFamily="50" charset="-128"/>
                <a:ea typeface="Meiryo UI" panose="020B0604030504040204" pitchFamily="50" charset="-128"/>
              </a:rPr>
              <a:t>彩都に続き、健都</a:t>
            </a:r>
            <a:r>
              <a:rPr lang="en-US" altLang="ja-JP" sz="623" baseline="30000" dirty="0">
                <a:solidFill>
                  <a:srgbClr val="000000"/>
                </a:solidFill>
                <a:latin typeface="Meiryo UI" panose="020B0604030504040204" pitchFamily="50" charset="-128"/>
                <a:ea typeface="Meiryo UI" panose="020B0604030504040204" pitchFamily="50" charset="-128"/>
              </a:rPr>
              <a:t>※10 </a:t>
            </a:r>
            <a:r>
              <a:rPr lang="ja-JP" altLang="en-US" sz="762" dirty="0" err="1">
                <a:solidFill>
                  <a:srgbClr val="000000"/>
                </a:solidFill>
                <a:latin typeface="Meiryo UI" panose="020B0604030504040204" pitchFamily="50" charset="-128"/>
                <a:ea typeface="Meiryo UI" panose="020B0604030504040204" pitchFamily="50" charset="-128"/>
              </a:rPr>
              <a:t>、</a:t>
            </a:r>
            <a:r>
              <a:rPr lang="ja-JP" altLang="en-US" sz="762" dirty="0">
                <a:solidFill>
                  <a:srgbClr val="000000"/>
                </a:solidFill>
                <a:latin typeface="Meiryo UI" panose="020B0604030504040204" pitchFamily="50" charset="-128"/>
                <a:ea typeface="Meiryo UI" panose="020B0604030504040204" pitchFamily="50" charset="-128"/>
              </a:rPr>
              <a:t>未来医療国際拠点</a:t>
            </a:r>
            <a:r>
              <a:rPr lang="en-US" altLang="ja-JP" sz="623" baseline="30000" dirty="0">
                <a:solidFill>
                  <a:srgbClr val="000000"/>
                </a:solidFill>
                <a:latin typeface="Meiryo UI" panose="020B0604030504040204" pitchFamily="50" charset="-128"/>
                <a:ea typeface="Meiryo UI" panose="020B0604030504040204" pitchFamily="50" charset="-128"/>
              </a:rPr>
              <a:t>※11 ※12 </a:t>
            </a:r>
            <a:r>
              <a:rPr lang="ja-JP" altLang="en-US" sz="762" dirty="0">
                <a:solidFill>
                  <a:srgbClr val="000000"/>
                </a:solidFill>
                <a:latin typeface="Meiryo UI" panose="020B0604030504040204" pitchFamily="50" charset="-128"/>
                <a:ea typeface="Meiryo UI" panose="020B0604030504040204" pitchFamily="50" charset="-128"/>
              </a:rPr>
              <a:t>（中之島</a:t>
            </a:r>
            <a:r>
              <a:rPr lang="en-US" altLang="ja-JP" sz="762" dirty="0">
                <a:solidFill>
                  <a:srgbClr val="000000"/>
                </a:solidFill>
                <a:latin typeface="Meiryo UI" panose="020B0604030504040204" pitchFamily="50" charset="-128"/>
                <a:ea typeface="Meiryo UI" panose="020B0604030504040204" pitchFamily="50" charset="-128"/>
              </a:rPr>
              <a:t>4</a:t>
            </a:r>
            <a:r>
              <a:rPr lang="ja-JP" altLang="en-US" sz="762" dirty="0">
                <a:solidFill>
                  <a:srgbClr val="000000"/>
                </a:solidFill>
                <a:latin typeface="Meiryo UI" panose="020B0604030504040204" pitchFamily="50" charset="-128"/>
                <a:ea typeface="Meiryo UI" panose="020B0604030504040204" pitchFamily="50" charset="-128"/>
              </a:rPr>
              <a:t>丁目）における拠点形成の推進や、中小企業等の健康・医療関連産業への参入を促進。</a:t>
            </a:r>
          </a:p>
        </p:txBody>
      </p:sp>
      <p:sp>
        <p:nvSpPr>
          <p:cNvPr id="125" name="ホームベース 124"/>
          <p:cNvSpPr/>
          <p:nvPr/>
        </p:nvSpPr>
        <p:spPr bwMode="auto">
          <a:xfrm>
            <a:off x="3832542" y="3296502"/>
            <a:ext cx="5391177"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■特色ある拠点形成の推進</a:t>
            </a:r>
          </a:p>
        </p:txBody>
      </p:sp>
      <p:sp>
        <p:nvSpPr>
          <p:cNvPr id="3106" name="テキスト ボックス 43"/>
          <p:cNvSpPr txBox="1">
            <a:spLocks noChangeArrowheads="1"/>
          </p:cNvSpPr>
          <p:nvPr/>
        </p:nvSpPr>
        <p:spPr bwMode="auto">
          <a:xfrm>
            <a:off x="3816048" y="3448243"/>
            <a:ext cx="2555394" cy="106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a:spcBef>
                <a:spcPct val="20000"/>
              </a:spcBef>
              <a:buChar char="•"/>
              <a:defRPr kumimoji="1" sz="4000">
                <a:solidFill>
                  <a:schemeClr val="tx1"/>
                </a:solidFill>
                <a:latin typeface="Arial" panose="020B0604020202020204" pitchFamily="34" charset="0"/>
                <a:ea typeface="ＭＳ Ｐゴシック" panose="020B0600070205080204" pitchFamily="50" charset="-128"/>
              </a:defRPr>
            </a:lvl1pPr>
            <a:lvl2pPr marL="742950" indent="-285750" defTabSz="1143000">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2pPr>
            <a:lvl3pPr marL="1143000" indent="-228600" defTabSz="11430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3pPr>
            <a:lvl4pPr marL="16002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4pPr>
            <a:lvl5pPr marL="20574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5pPr>
            <a:lvl6pPr marL="25146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6pPr>
            <a:lvl7pPr marL="29718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7pPr>
            <a:lvl8pPr marL="34290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8pPr>
            <a:lvl9pPr marL="38862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9pPr>
          </a:lstStyle>
          <a:p>
            <a:pPr defTabSz="791642" fontAlgn="base">
              <a:lnSpc>
                <a:spcPts val="1039"/>
              </a:lnSpc>
              <a:spcBef>
                <a:spcPts val="69"/>
              </a:spcBef>
              <a:spcAft>
                <a:spcPct val="0"/>
              </a:spcAft>
              <a:buNone/>
            </a:pPr>
            <a:r>
              <a:rPr lang="ja-JP" altLang="en-US" sz="762" u="sng">
                <a:solidFill>
                  <a:srgbClr val="000000"/>
                </a:solidFill>
                <a:latin typeface="Meiryo UI" panose="020B0604030504040204" pitchFamily="50" charset="-128"/>
                <a:ea typeface="Meiryo UI" panose="020B0604030504040204" pitchFamily="50" charset="-128"/>
              </a:rPr>
              <a:t>○彩都</a:t>
            </a:r>
            <a:endParaRPr lang="en-US" altLang="ja-JP" sz="762" u="sng">
              <a:solidFill>
                <a:srgbClr val="000000"/>
              </a:solidFill>
              <a:latin typeface="Meiryo UI" panose="020B0604030504040204" pitchFamily="50" charset="-128"/>
              <a:ea typeface="Meiryo UI" panose="020B0604030504040204" pitchFamily="50" charset="-128"/>
            </a:endParaRPr>
          </a:p>
          <a:p>
            <a:pPr defTabSz="791642" fontAlgn="base">
              <a:lnSpc>
                <a:spcPts val="1039"/>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・彩都インキュベーション施設へのベンチャー企業等の集積</a:t>
            </a:r>
            <a:endParaRPr lang="en-US" altLang="ja-JP" sz="623">
              <a:solidFill>
                <a:srgbClr val="000000"/>
              </a:solidFill>
              <a:latin typeface="Meiryo UI" panose="020B0604030504040204" pitchFamily="50" charset="-128"/>
              <a:ea typeface="Meiryo UI" panose="020B0604030504040204" pitchFamily="50" charset="-128"/>
            </a:endParaRPr>
          </a:p>
          <a:p>
            <a:pPr defTabSz="791642" fontAlgn="base">
              <a:lnSpc>
                <a:spcPts val="1039"/>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・ベンチャー企業への研究開発支援</a:t>
            </a:r>
            <a:endParaRPr lang="en-US" altLang="ja-JP" sz="623">
              <a:solidFill>
                <a:srgbClr val="000000"/>
              </a:solidFill>
              <a:latin typeface="Meiryo UI" panose="020B0604030504040204" pitchFamily="50" charset="-128"/>
              <a:ea typeface="Meiryo UI" panose="020B0604030504040204" pitchFamily="50" charset="-128"/>
            </a:endParaRPr>
          </a:p>
          <a:p>
            <a:pPr defTabSz="791642" fontAlgn="base">
              <a:lnSpc>
                <a:spcPts val="1039"/>
              </a:lnSpc>
              <a:spcBef>
                <a:spcPts val="69"/>
              </a:spcBef>
              <a:spcAft>
                <a:spcPct val="0"/>
              </a:spcAft>
              <a:buNone/>
            </a:pPr>
            <a:r>
              <a:rPr lang="ja-JP" altLang="en-US" sz="762" u="sng">
                <a:solidFill>
                  <a:srgbClr val="000000"/>
                </a:solidFill>
                <a:latin typeface="Meiryo UI" panose="020B0604030504040204" pitchFamily="50" charset="-128"/>
                <a:ea typeface="Meiryo UI" panose="020B0604030504040204" pitchFamily="50" charset="-128"/>
              </a:rPr>
              <a:t>○北大阪健康医療都市（健都）</a:t>
            </a:r>
            <a:endParaRPr lang="en-US" altLang="ja-JP" sz="623" u="sng">
              <a:solidFill>
                <a:srgbClr val="000000"/>
              </a:solidFill>
              <a:latin typeface="Meiryo UI" panose="020B0604030504040204" pitchFamily="50" charset="-128"/>
              <a:ea typeface="Meiryo UI" panose="020B0604030504040204" pitchFamily="50" charset="-128"/>
            </a:endParaRPr>
          </a:p>
          <a:p>
            <a:pPr defTabSz="791642" fontAlgn="base">
              <a:lnSpc>
                <a:spcPts val="1039"/>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・国立健康・栄養研究所の着実な移転実現</a:t>
            </a:r>
            <a:endParaRPr lang="en-US" altLang="ja-JP" sz="623">
              <a:solidFill>
                <a:srgbClr val="000000"/>
              </a:solidFill>
              <a:latin typeface="Meiryo UI" panose="020B0604030504040204" pitchFamily="50" charset="-128"/>
              <a:ea typeface="Meiryo UI" panose="020B0604030504040204" pitchFamily="50" charset="-128"/>
            </a:endParaRPr>
          </a:p>
          <a:p>
            <a:pPr defTabSz="791642" fontAlgn="base">
              <a:lnSpc>
                <a:spcPts val="1039"/>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・健康・医療関連企業等の集積</a:t>
            </a:r>
            <a:endParaRPr lang="en-US" altLang="ja-JP" sz="623">
              <a:solidFill>
                <a:srgbClr val="000000"/>
              </a:solidFill>
              <a:latin typeface="Meiryo UI" panose="020B0604030504040204" pitchFamily="50" charset="-128"/>
              <a:ea typeface="Meiryo UI" panose="020B0604030504040204" pitchFamily="50" charset="-128"/>
            </a:endParaRPr>
          </a:p>
          <a:p>
            <a:pPr defTabSz="791642" fontAlgn="base">
              <a:lnSpc>
                <a:spcPts val="1039"/>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・産学連携を推進するコーディネート機能の構築</a:t>
            </a:r>
            <a:endParaRPr lang="en-US" altLang="ja-JP" sz="623">
              <a:solidFill>
                <a:srgbClr val="000000"/>
              </a:solidFill>
              <a:latin typeface="Meiryo UI" panose="020B0604030504040204" pitchFamily="50" charset="-128"/>
              <a:ea typeface="Meiryo UI" panose="020B0604030504040204" pitchFamily="50" charset="-128"/>
            </a:endParaRPr>
          </a:p>
        </p:txBody>
      </p:sp>
      <p:sp>
        <p:nvSpPr>
          <p:cNvPr id="129" name="ホームベース 128"/>
          <p:cNvSpPr/>
          <p:nvPr/>
        </p:nvSpPr>
        <p:spPr bwMode="auto">
          <a:xfrm>
            <a:off x="6632040" y="3833435"/>
            <a:ext cx="2610372"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■中小企業等の参入促進のための環境整備</a:t>
            </a:r>
          </a:p>
        </p:txBody>
      </p:sp>
      <p:sp>
        <p:nvSpPr>
          <p:cNvPr id="130" name="テキスト ボックス 43"/>
          <p:cNvSpPr txBox="1">
            <a:spLocks noChangeArrowheads="1"/>
          </p:cNvSpPr>
          <p:nvPr/>
        </p:nvSpPr>
        <p:spPr bwMode="auto">
          <a:xfrm>
            <a:off x="6618844" y="4001668"/>
            <a:ext cx="2875368" cy="54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762"/>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○健康医療関連産業への参入機会創出支援</a:t>
            </a:r>
            <a:endParaRPr lang="en-US" altLang="ja-JP" sz="762"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762"/>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a:t>
            </a:r>
            <a:r>
              <a:rPr lang="en-US" altLang="ja-JP" sz="623" dirty="0">
                <a:solidFill>
                  <a:srgbClr val="000000"/>
                </a:solidFill>
                <a:latin typeface="Meiryo UI" pitchFamily="50" charset="-128"/>
                <a:ea typeface="Meiryo UI" pitchFamily="50" charset="-128"/>
                <a:cs typeface="Meiryo UI" pitchFamily="50" charset="-128"/>
              </a:rPr>
              <a:t>PMDA</a:t>
            </a:r>
            <a:r>
              <a:rPr lang="en-US" altLang="ja-JP" sz="623" baseline="30000" dirty="0">
                <a:solidFill>
                  <a:srgbClr val="000000"/>
                </a:solidFill>
                <a:latin typeface="Meiryo UI" pitchFamily="50" charset="-128"/>
                <a:ea typeface="Meiryo UI" pitchFamily="50" charset="-128"/>
                <a:cs typeface="Meiryo UI" pitchFamily="50" charset="-128"/>
              </a:rPr>
              <a:t>※13</a:t>
            </a:r>
            <a:r>
              <a:rPr lang="ja-JP" altLang="en-US" sz="623" dirty="0">
                <a:solidFill>
                  <a:srgbClr val="000000"/>
                </a:solidFill>
                <a:latin typeface="Meiryo UI" pitchFamily="50" charset="-128"/>
                <a:ea typeface="Meiryo UI" pitchFamily="50" charset="-128"/>
                <a:cs typeface="Meiryo UI" pitchFamily="50" charset="-128"/>
              </a:rPr>
              <a:t>関西支部の利用促進</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762"/>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・健康産業創出プラットフォーム「</a:t>
            </a:r>
            <a:r>
              <a:rPr lang="en-US" altLang="ja-JP" sz="623" dirty="0">
                <a:solidFill>
                  <a:srgbClr val="000000"/>
                </a:solidFill>
                <a:latin typeface="Meiryo UI" pitchFamily="50" charset="-128"/>
                <a:ea typeface="Meiryo UI" pitchFamily="50" charset="-128"/>
                <a:cs typeface="Meiryo UI" pitchFamily="50" charset="-128"/>
              </a:rPr>
              <a:t>HBNet</a:t>
            </a:r>
            <a:r>
              <a:rPr lang="en-US" altLang="ja-JP" sz="623" baseline="30000" dirty="0">
                <a:solidFill>
                  <a:srgbClr val="000000"/>
                </a:solidFill>
                <a:latin typeface="Meiryo UI" pitchFamily="50" charset="-128"/>
                <a:ea typeface="Meiryo UI" pitchFamily="50" charset="-128"/>
                <a:cs typeface="Meiryo UI" pitchFamily="50" charset="-128"/>
              </a:rPr>
              <a:t>※14</a:t>
            </a:r>
            <a:r>
              <a:rPr lang="ja-JP" altLang="en-US" sz="623" dirty="0">
                <a:solidFill>
                  <a:srgbClr val="000000"/>
                </a:solidFill>
                <a:latin typeface="Meiryo UI" pitchFamily="50" charset="-128"/>
                <a:ea typeface="Meiryo UI" pitchFamily="50" charset="-128"/>
                <a:cs typeface="Meiryo UI" pitchFamily="50" charset="-128"/>
              </a:rPr>
              <a:t>」の運営</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762"/>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・海外ビジネス展開等支援の実施（欧米企業等とのオンライン商談会の開催等）</a:t>
            </a:r>
            <a:endParaRPr lang="en-US" altLang="ja-JP" sz="623" dirty="0">
              <a:solidFill>
                <a:srgbClr val="000000"/>
              </a:solidFill>
              <a:latin typeface="Meiryo UI" pitchFamily="50" charset="-128"/>
              <a:ea typeface="Meiryo UI" pitchFamily="50" charset="-128"/>
              <a:cs typeface="Meiryo UI" pitchFamily="50" charset="-128"/>
            </a:endParaRPr>
          </a:p>
        </p:txBody>
      </p:sp>
      <p:sp>
        <p:nvSpPr>
          <p:cNvPr id="123" name="AutoShape 95"/>
          <p:cNvSpPr>
            <a:spLocks noChangeArrowheads="1"/>
          </p:cNvSpPr>
          <p:nvPr/>
        </p:nvSpPr>
        <p:spPr bwMode="auto">
          <a:xfrm>
            <a:off x="3841338" y="2884165"/>
            <a:ext cx="2492718" cy="174831"/>
          </a:xfrm>
          <a:prstGeom prst="roundRect">
            <a:avLst>
              <a:gd name="adj" fmla="val 36463"/>
            </a:avLst>
          </a:prstGeom>
          <a:solidFill>
            <a:schemeClr val="accent2"/>
          </a:solidFill>
          <a:ln>
            <a:noFill/>
          </a:ln>
          <a:effectLst/>
        </p:spPr>
        <p:txBody>
          <a:bodyPr wrap="none" lIns="79184" tIns="39592" rIns="79184" bIns="39592" anchor="ctr"/>
          <a:lstStyle/>
          <a:p>
            <a:pPr algn="ctr" defTabSz="791642" fontAlgn="base">
              <a:spcBef>
                <a:spcPct val="0"/>
              </a:spcBef>
              <a:spcAft>
                <a:spcPct val="0"/>
              </a:spcAft>
              <a:defRPr/>
            </a:pPr>
            <a:r>
              <a:rPr kumimoji="1" lang="ja-JP" altLang="en-US" sz="900" b="1" dirty="0">
                <a:solidFill>
                  <a:srgbClr val="FFFFFF"/>
                </a:solidFill>
                <a:effectLst>
                  <a:outerShdw blurRad="38100" dist="38100" dir="2700000" algn="tl">
                    <a:srgbClr val="000000"/>
                  </a:outerShdw>
                </a:effectLst>
                <a:latin typeface="Meiryo UI" pitchFamily="50" charset="-128"/>
                <a:ea typeface="Meiryo UI" pitchFamily="50" charset="-128"/>
                <a:cs typeface="Meiryo UI" pitchFamily="50" charset="-128"/>
              </a:rPr>
              <a:t>健康・医療関連産業のクラスター形成と育成</a:t>
            </a:r>
          </a:p>
        </p:txBody>
      </p:sp>
      <p:sp>
        <p:nvSpPr>
          <p:cNvPr id="49" name="ホームベース 48"/>
          <p:cNvSpPr/>
          <p:nvPr/>
        </p:nvSpPr>
        <p:spPr bwMode="auto">
          <a:xfrm>
            <a:off x="740559" y="1257905"/>
            <a:ext cx="2610372"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■新型コロナウイルス感染症拡大に伴う事業継続支援</a:t>
            </a:r>
            <a:endParaRPr kumimoji="1" lang="ja-JP" altLang="en-US" sz="693" b="1" dirty="0">
              <a:solidFill>
                <a:srgbClr val="000000"/>
              </a:solidFill>
              <a:latin typeface="Meiryo UI" pitchFamily="50" charset="-128"/>
              <a:ea typeface="Meiryo UI" pitchFamily="50" charset="-128"/>
              <a:cs typeface="Meiryo UI" pitchFamily="50" charset="-128"/>
            </a:endParaRPr>
          </a:p>
        </p:txBody>
      </p:sp>
      <p:sp>
        <p:nvSpPr>
          <p:cNvPr id="3111" name="テキスト ボックス 43"/>
          <p:cNvSpPr txBox="1">
            <a:spLocks noChangeArrowheads="1"/>
          </p:cNvSpPr>
          <p:nvPr/>
        </p:nvSpPr>
        <p:spPr bwMode="auto">
          <a:xfrm>
            <a:off x="746057" y="1404148"/>
            <a:ext cx="2875368"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a:spcBef>
                <a:spcPct val="20000"/>
              </a:spcBef>
              <a:buChar char="•"/>
              <a:defRPr kumimoji="1" sz="4000">
                <a:solidFill>
                  <a:schemeClr val="tx1"/>
                </a:solidFill>
                <a:latin typeface="Arial" panose="020B0604020202020204" pitchFamily="34" charset="0"/>
                <a:ea typeface="ＭＳ Ｐゴシック" panose="020B0600070205080204" pitchFamily="50" charset="-128"/>
              </a:defRPr>
            </a:lvl1pPr>
            <a:lvl2pPr marL="742950" indent="-285750" defTabSz="1143000">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2pPr>
            <a:lvl3pPr marL="1143000" indent="-228600" defTabSz="11430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3pPr>
            <a:lvl4pPr marL="16002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4pPr>
            <a:lvl5pPr marL="20574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5pPr>
            <a:lvl6pPr marL="25146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6pPr>
            <a:lvl7pPr marL="29718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7pPr>
            <a:lvl8pPr marL="34290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8pPr>
            <a:lvl9pPr marL="38862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9pPr>
          </a:lstStyle>
          <a:p>
            <a:pPr defTabSz="791642" fontAlgn="base">
              <a:lnSpc>
                <a:spcPts val="831"/>
              </a:lnSpc>
              <a:spcBef>
                <a:spcPts val="69"/>
              </a:spcBef>
              <a:spcAft>
                <a:spcPct val="0"/>
              </a:spcAft>
              <a:buNone/>
            </a:pPr>
            <a:r>
              <a:rPr lang="ja-JP" altLang="en-US" sz="762" u="sng">
                <a:solidFill>
                  <a:srgbClr val="000000"/>
                </a:solidFill>
                <a:latin typeface="Meiryo UI" panose="020B0604030504040204" pitchFamily="50" charset="-128"/>
                <a:ea typeface="Meiryo UI" panose="020B0604030504040204" pitchFamily="50" charset="-128"/>
              </a:rPr>
              <a:t>〇休業要請支援金、休業要請外支援金等の支給</a:t>
            </a:r>
            <a:endParaRPr lang="en-US" altLang="ja-JP" sz="762" u="sng">
              <a:solidFill>
                <a:srgbClr val="000000"/>
              </a:solidFill>
              <a:latin typeface="Meiryo UI" panose="020B0604030504040204" pitchFamily="50" charset="-128"/>
              <a:ea typeface="Meiryo UI" panose="020B0604030504040204" pitchFamily="50" charset="-128"/>
            </a:endParaRPr>
          </a:p>
          <a:p>
            <a:pPr defTabSz="791642" fontAlgn="base">
              <a:lnSpc>
                <a:spcPts val="831"/>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・休業要請支援金（府・市町村共同支援金）　　・休業要請外支援金</a:t>
            </a:r>
            <a:endParaRPr lang="en-US" altLang="ja-JP" sz="623">
              <a:solidFill>
                <a:srgbClr val="000000"/>
              </a:solidFill>
              <a:latin typeface="Meiryo UI" panose="020B0604030504040204" pitchFamily="50" charset="-128"/>
              <a:ea typeface="Meiryo UI" panose="020B0604030504040204" pitchFamily="50" charset="-128"/>
            </a:endParaRPr>
          </a:p>
          <a:p>
            <a:pPr defTabSz="791642" fontAlgn="base">
              <a:lnSpc>
                <a:spcPts val="831"/>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・感染拡大防止に向けた営業時間短縮協力金（大阪市・府共同）</a:t>
            </a:r>
            <a:endParaRPr lang="en-US" altLang="ja-JP" sz="623">
              <a:solidFill>
                <a:srgbClr val="000000"/>
              </a:solidFill>
              <a:latin typeface="Meiryo UI" panose="020B0604030504040204" pitchFamily="50" charset="-128"/>
              <a:ea typeface="Meiryo UI" panose="020B0604030504040204" pitchFamily="50" charset="-128"/>
            </a:endParaRPr>
          </a:p>
        </p:txBody>
      </p:sp>
      <p:sp>
        <p:nvSpPr>
          <p:cNvPr id="3112" name="AutoShape 94"/>
          <p:cNvSpPr>
            <a:spLocks noChangeArrowheads="1"/>
          </p:cNvSpPr>
          <p:nvPr/>
        </p:nvSpPr>
        <p:spPr bwMode="auto">
          <a:xfrm>
            <a:off x="3713789" y="4647870"/>
            <a:ext cx="5623186" cy="2171645"/>
          </a:xfrm>
          <a:prstGeom prst="roundRect">
            <a:avLst>
              <a:gd name="adj" fmla="val 5546"/>
            </a:avLst>
          </a:prstGeom>
          <a:solidFill>
            <a:schemeClr val="accent1"/>
          </a:solidFill>
          <a:ln w="12700" cap="rnd" algn="ctr">
            <a:solidFill>
              <a:schemeClr val="tx1"/>
            </a:solidFill>
            <a:round/>
            <a:headEnd/>
            <a:tailEnd/>
          </a:ln>
        </p:spPr>
        <p:txBody>
          <a:bodyPr wrap="none" anchor="ctr"/>
          <a:lstStyle>
            <a:lvl1pPr>
              <a:spcBef>
                <a:spcPct val="20000"/>
              </a:spcBef>
              <a:buChar char="•"/>
              <a:defRPr kumimoji="1" sz="4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9pPr>
          </a:lstStyle>
          <a:p>
            <a:pPr algn="ctr" defTabSz="633313" fontAlgn="base">
              <a:spcBef>
                <a:spcPct val="0"/>
              </a:spcBef>
              <a:spcAft>
                <a:spcPct val="0"/>
              </a:spcAft>
              <a:buNone/>
            </a:pPr>
            <a:endParaRPr lang="ja-JP" altLang="en-US" sz="1316">
              <a:solidFill>
                <a:srgbClr val="000000"/>
              </a:solidFill>
              <a:latin typeface="HG丸ｺﾞｼｯｸM-PRO" panose="020F0600000000000000" pitchFamily="50" charset="-128"/>
              <a:ea typeface="HG丸ｺﾞｼｯｸM-PRO" panose="020F0600000000000000" pitchFamily="50" charset="-128"/>
            </a:endParaRPr>
          </a:p>
        </p:txBody>
      </p:sp>
      <p:sp>
        <p:nvSpPr>
          <p:cNvPr id="57" name="ホームベース 56"/>
          <p:cNvSpPr/>
          <p:nvPr/>
        </p:nvSpPr>
        <p:spPr bwMode="auto">
          <a:xfrm>
            <a:off x="3841338" y="4983596"/>
            <a:ext cx="5390078"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a:t>
            </a:r>
            <a:r>
              <a:rPr kumimoji="1" lang="en-US" altLang="ja-JP" sz="762" b="1" dirty="0">
                <a:solidFill>
                  <a:srgbClr val="000000"/>
                </a:solidFill>
                <a:latin typeface="Meiryo UI" pitchFamily="50" charset="-128"/>
                <a:ea typeface="Meiryo UI" pitchFamily="50" charset="-128"/>
                <a:cs typeface="Meiryo UI" pitchFamily="50" charset="-128"/>
              </a:rPr>
              <a:t>OSAKA</a:t>
            </a:r>
            <a:r>
              <a:rPr kumimoji="1" lang="ja-JP" altLang="en-US" sz="762" b="1" dirty="0">
                <a:solidFill>
                  <a:srgbClr val="000000"/>
                </a:solidFill>
                <a:latin typeface="Meiryo UI" pitchFamily="50" charset="-128"/>
                <a:ea typeface="Meiryo UI" pitchFamily="50" charset="-128"/>
                <a:cs typeface="Meiryo UI" pitchFamily="50" charset="-128"/>
              </a:rPr>
              <a:t>しごとフィールドを軸とした就業支援や人材確保支援</a:t>
            </a:r>
          </a:p>
        </p:txBody>
      </p:sp>
      <p:sp>
        <p:nvSpPr>
          <p:cNvPr id="59" name="テキスト ボックス 43"/>
          <p:cNvSpPr txBox="1">
            <a:spLocks noChangeArrowheads="1"/>
          </p:cNvSpPr>
          <p:nvPr/>
        </p:nvSpPr>
        <p:spPr bwMode="auto">
          <a:xfrm>
            <a:off x="3835840" y="5136078"/>
            <a:ext cx="2875368"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831"/>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○就職が困難な方への就業支援</a:t>
            </a:r>
            <a:endParaRPr lang="en-US" altLang="ja-JP" sz="762"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a:t>
            </a:r>
            <a:r>
              <a:rPr lang="en-US" altLang="ja-JP" sz="623" dirty="0">
                <a:solidFill>
                  <a:srgbClr val="000000"/>
                </a:solidFill>
                <a:latin typeface="Meiryo UI" pitchFamily="50" charset="-128"/>
                <a:ea typeface="Meiryo UI" pitchFamily="50" charset="-128"/>
                <a:cs typeface="Meiryo UI" pitchFamily="50" charset="-128"/>
              </a:rPr>
              <a:t>OSAKA</a:t>
            </a:r>
            <a:r>
              <a:rPr lang="ja-JP" altLang="en-US" sz="623" dirty="0">
                <a:solidFill>
                  <a:srgbClr val="000000"/>
                </a:solidFill>
                <a:latin typeface="Meiryo UI" pitchFamily="50" charset="-128"/>
                <a:ea typeface="Meiryo UI" pitchFamily="50" charset="-128"/>
                <a:cs typeface="Meiryo UI" pitchFamily="50" charset="-128"/>
              </a:rPr>
              <a:t>しごとフィールドにおけるハローワークと一体となった就業支援</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・職種志向の拡大を通じ、人材確保に課題を抱える業界への就業を支援</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・国や関係機関との連携による就職氷河期世代への就業支援</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831"/>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・キャリアカウンセリングと連動した職場体験</a:t>
            </a:r>
            <a:endParaRPr lang="en-US" altLang="ja-JP" sz="623" dirty="0">
              <a:solidFill>
                <a:srgbClr val="000000"/>
              </a:solidFill>
              <a:latin typeface="Meiryo UI" pitchFamily="50" charset="-128"/>
              <a:ea typeface="Meiryo UI" pitchFamily="50" charset="-128"/>
              <a:cs typeface="Meiryo UI" pitchFamily="50" charset="-128"/>
            </a:endParaRPr>
          </a:p>
        </p:txBody>
      </p:sp>
      <p:sp>
        <p:nvSpPr>
          <p:cNvPr id="3115" name="テキスト ボックス 43"/>
          <p:cNvSpPr txBox="1">
            <a:spLocks noChangeArrowheads="1"/>
          </p:cNvSpPr>
          <p:nvPr/>
        </p:nvSpPr>
        <p:spPr bwMode="auto">
          <a:xfrm>
            <a:off x="3866628" y="6475351"/>
            <a:ext cx="2875368" cy="19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a:spcBef>
                <a:spcPct val="20000"/>
              </a:spcBef>
              <a:buChar char="•"/>
              <a:defRPr kumimoji="1" sz="4000">
                <a:solidFill>
                  <a:schemeClr val="tx1"/>
                </a:solidFill>
                <a:latin typeface="Arial" panose="020B0604020202020204" pitchFamily="34" charset="0"/>
                <a:ea typeface="ＭＳ Ｐゴシック" panose="020B0600070205080204" pitchFamily="50" charset="-128"/>
              </a:defRPr>
            </a:lvl1pPr>
            <a:lvl2pPr marL="742950" indent="-285750" defTabSz="1143000">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2pPr>
            <a:lvl3pPr marL="1143000" indent="-228600" defTabSz="11430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3pPr>
            <a:lvl4pPr marL="16002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4pPr>
            <a:lvl5pPr marL="20574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5pPr>
            <a:lvl6pPr marL="25146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6pPr>
            <a:lvl7pPr marL="29718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7pPr>
            <a:lvl8pPr marL="34290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8pPr>
            <a:lvl9pPr marL="38862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9pPr>
          </a:lstStyle>
          <a:p>
            <a:pPr defTabSz="791642" fontAlgn="base">
              <a:lnSpc>
                <a:spcPts val="762"/>
              </a:lnSpc>
              <a:spcBef>
                <a:spcPts val="69"/>
              </a:spcBef>
              <a:spcAft>
                <a:spcPct val="0"/>
              </a:spcAft>
              <a:buNone/>
            </a:pPr>
            <a:endParaRPr lang="en-US" altLang="ja-JP" sz="623">
              <a:solidFill>
                <a:srgbClr val="000000"/>
              </a:solidFill>
              <a:latin typeface="Meiryo UI" panose="020B0604030504040204" pitchFamily="50" charset="-128"/>
              <a:ea typeface="Meiryo UI" panose="020B0604030504040204" pitchFamily="50" charset="-128"/>
            </a:endParaRPr>
          </a:p>
        </p:txBody>
      </p:sp>
      <p:sp>
        <p:nvSpPr>
          <p:cNvPr id="66" name="ホームベース 65"/>
          <p:cNvSpPr/>
          <p:nvPr/>
        </p:nvSpPr>
        <p:spPr bwMode="auto">
          <a:xfrm>
            <a:off x="6618845" y="5828792"/>
            <a:ext cx="2610372"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■労働環境の改善支援</a:t>
            </a:r>
          </a:p>
        </p:txBody>
      </p:sp>
      <p:sp>
        <p:nvSpPr>
          <p:cNvPr id="3117" name="テキスト ボックス 43"/>
          <p:cNvSpPr txBox="1">
            <a:spLocks noChangeArrowheads="1"/>
          </p:cNvSpPr>
          <p:nvPr/>
        </p:nvSpPr>
        <p:spPr bwMode="auto">
          <a:xfrm>
            <a:off x="6624342" y="5978346"/>
            <a:ext cx="2875368" cy="88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a:spcBef>
                <a:spcPct val="20000"/>
              </a:spcBef>
              <a:buChar char="•"/>
              <a:defRPr kumimoji="1" sz="4000">
                <a:solidFill>
                  <a:schemeClr val="tx1"/>
                </a:solidFill>
                <a:latin typeface="Arial" panose="020B0604020202020204" pitchFamily="34" charset="0"/>
                <a:ea typeface="ＭＳ Ｐゴシック" panose="020B0600070205080204" pitchFamily="50" charset="-128"/>
              </a:defRPr>
            </a:lvl1pPr>
            <a:lvl2pPr marL="742950" indent="-285750" defTabSz="1143000">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2pPr>
            <a:lvl3pPr marL="1143000" indent="-228600" defTabSz="11430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3pPr>
            <a:lvl4pPr marL="16002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4pPr>
            <a:lvl5pPr marL="20574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5pPr>
            <a:lvl6pPr marL="25146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6pPr>
            <a:lvl7pPr marL="29718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7pPr>
            <a:lvl8pPr marL="34290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8pPr>
            <a:lvl9pPr marL="38862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9pPr>
          </a:lstStyle>
          <a:p>
            <a:pPr defTabSz="791642" fontAlgn="base">
              <a:lnSpc>
                <a:spcPts val="762"/>
              </a:lnSpc>
              <a:spcBef>
                <a:spcPts val="69"/>
              </a:spcBef>
              <a:spcAft>
                <a:spcPct val="0"/>
              </a:spcAft>
              <a:buNone/>
            </a:pPr>
            <a:r>
              <a:rPr lang="ja-JP" altLang="en-US" sz="762" u="sng">
                <a:solidFill>
                  <a:srgbClr val="000000"/>
                </a:solidFill>
                <a:latin typeface="Meiryo UI" panose="020B0604030504040204" pitchFamily="50" charset="-128"/>
                <a:ea typeface="Meiryo UI" panose="020B0604030504040204" pitchFamily="50" charset="-128"/>
              </a:rPr>
              <a:t>〇職場トラブルの防止・解決支援</a:t>
            </a:r>
            <a:endParaRPr lang="en-US" altLang="ja-JP" sz="762" u="sng">
              <a:solidFill>
                <a:srgbClr val="000000"/>
              </a:solidFill>
              <a:latin typeface="Meiryo UI" panose="020B0604030504040204" pitchFamily="50" charset="-128"/>
              <a:ea typeface="Meiryo UI" panose="020B0604030504040204" pitchFamily="50" charset="-128"/>
            </a:endParaRPr>
          </a:p>
          <a:p>
            <a:pPr defTabSz="791642" fontAlgn="base">
              <a:lnSpc>
                <a:spcPts val="762"/>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・労働者や事業主等に対する労働相談の実施</a:t>
            </a:r>
            <a:endParaRPr lang="en-US" altLang="ja-JP" sz="623">
              <a:solidFill>
                <a:srgbClr val="000000"/>
              </a:solidFill>
              <a:latin typeface="Meiryo UI" panose="020B0604030504040204" pitchFamily="50" charset="-128"/>
              <a:ea typeface="Meiryo UI" panose="020B0604030504040204" pitchFamily="50" charset="-128"/>
            </a:endParaRPr>
          </a:p>
          <a:p>
            <a:pPr defTabSz="791642" fontAlgn="base">
              <a:lnSpc>
                <a:spcPts val="762"/>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・労働関係法令、労働関係情報の啓発・提供</a:t>
            </a:r>
            <a:endParaRPr lang="en-US" altLang="ja-JP" sz="623">
              <a:solidFill>
                <a:srgbClr val="000000"/>
              </a:solidFill>
              <a:latin typeface="Meiryo UI" panose="020B0604030504040204" pitchFamily="50" charset="-128"/>
              <a:ea typeface="Meiryo UI" panose="020B0604030504040204" pitchFamily="50" charset="-128"/>
            </a:endParaRPr>
          </a:p>
          <a:p>
            <a:pPr defTabSz="791642" fontAlgn="base">
              <a:lnSpc>
                <a:spcPts val="762"/>
              </a:lnSpc>
              <a:spcBef>
                <a:spcPts val="69"/>
              </a:spcBef>
              <a:spcAft>
                <a:spcPct val="0"/>
              </a:spcAft>
              <a:buNone/>
            </a:pPr>
            <a:r>
              <a:rPr lang="ja-JP" altLang="en-US" sz="762" u="sng">
                <a:solidFill>
                  <a:srgbClr val="000000"/>
                </a:solidFill>
                <a:latin typeface="Meiryo UI" panose="020B0604030504040204" pitchFamily="50" charset="-128"/>
                <a:ea typeface="Meiryo UI" panose="020B0604030504040204" pitchFamily="50" charset="-128"/>
              </a:rPr>
              <a:t>〇働き方改革の推進</a:t>
            </a:r>
            <a:endParaRPr lang="en-US" altLang="ja-JP" sz="762" u="sng">
              <a:solidFill>
                <a:srgbClr val="000000"/>
              </a:solidFill>
              <a:latin typeface="Meiryo UI" panose="020B0604030504040204" pitchFamily="50" charset="-128"/>
              <a:ea typeface="Meiryo UI" panose="020B0604030504040204" pitchFamily="50" charset="-128"/>
            </a:endParaRPr>
          </a:p>
          <a:p>
            <a:pPr defTabSz="791642" fontAlgn="base">
              <a:lnSpc>
                <a:spcPts val="762"/>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・中小企業における労働環境改善に向けた取組み促進</a:t>
            </a:r>
            <a:endParaRPr lang="en-US" altLang="ja-JP" sz="623">
              <a:solidFill>
                <a:srgbClr val="000000"/>
              </a:solidFill>
              <a:latin typeface="Meiryo UI" panose="020B0604030504040204" pitchFamily="50" charset="-128"/>
              <a:ea typeface="Meiryo UI" panose="020B0604030504040204" pitchFamily="50" charset="-128"/>
            </a:endParaRPr>
          </a:p>
          <a:p>
            <a:pPr defTabSz="791642" fontAlgn="base">
              <a:lnSpc>
                <a:spcPts val="762"/>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・ワーク・ライフ・バランス実現に向けた啓発</a:t>
            </a:r>
            <a:endParaRPr lang="en-US" altLang="ja-JP" sz="623">
              <a:solidFill>
                <a:srgbClr val="000000"/>
              </a:solidFill>
              <a:latin typeface="Meiryo UI" panose="020B0604030504040204" pitchFamily="50" charset="-128"/>
              <a:ea typeface="Meiryo UI" panose="020B0604030504040204" pitchFamily="50" charset="-128"/>
            </a:endParaRPr>
          </a:p>
          <a:p>
            <a:pPr defTabSz="791642" fontAlgn="base">
              <a:lnSpc>
                <a:spcPts val="762"/>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・テレワークサポートデスク開設によるテレワーク導入・定着支援</a:t>
            </a:r>
            <a:endParaRPr lang="en-US" altLang="ja-JP" sz="623">
              <a:solidFill>
                <a:srgbClr val="000000"/>
              </a:solidFill>
              <a:latin typeface="Meiryo UI" panose="020B0604030504040204" pitchFamily="50" charset="-128"/>
              <a:ea typeface="Meiryo UI" panose="020B0604030504040204" pitchFamily="50" charset="-128"/>
            </a:endParaRPr>
          </a:p>
        </p:txBody>
      </p:sp>
      <p:sp>
        <p:nvSpPr>
          <p:cNvPr id="77" name="テキスト ボックス 43"/>
          <p:cNvSpPr txBox="1">
            <a:spLocks noChangeArrowheads="1"/>
          </p:cNvSpPr>
          <p:nvPr/>
        </p:nvSpPr>
        <p:spPr bwMode="auto">
          <a:xfrm>
            <a:off x="3808351" y="4731438"/>
            <a:ext cx="5584701"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762"/>
              </a:lnSpc>
              <a:spcBef>
                <a:spcPts val="69"/>
              </a:spcBef>
              <a:spcAft>
                <a:spcPct val="0"/>
              </a:spcAft>
              <a:defRPr/>
            </a:pPr>
            <a:r>
              <a:rPr lang="ja-JP" altLang="en-US" sz="762" spc="-21" dirty="0">
                <a:solidFill>
                  <a:srgbClr val="000000"/>
                </a:solidFill>
                <a:latin typeface="Meiryo UI" pitchFamily="50" charset="-128"/>
                <a:ea typeface="Meiryo UI" pitchFamily="50" charset="-128"/>
                <a:cs typeface="Meiryo UI" pitchFamily="50" charset="-128"/>
              </a:rPr>
              <a:t>新型コロナウイルス感染症の影響により離職を余儀なくされた方への就業支援を行うとともに、就職氷河期世代、</a:t>
            </a:r>
            <a:r>
              <a:rPr lang="ja-JP" altLang="en-US" sz="762" spc="-21" dirty="0" err="1">
                <a:solidFill>
                  <a:srgbClr val="000000"/>
                </a:solidFill>
                <a:latin typeface="Meiryo UI" pitchFamily="50" charset="-128"/>
                <a:ea typeface="Meiryo UI" pitchFamily="50" charset="-128"/>
                <a:cs typeface="Meiryo UI" pitchFamily="50" charset="-128"/>
              </a:rPr>
              <a:t>障がい</a:t>
            </a:r>
            <a:r>
              <a:rPr lang="ja-JP" altLang="en-US" sz="762" spc="-21" dirty="0">
                <a:solidFill>
                  <a:srgbClr val="000000"/>
                </a:solidFill>
                <a:latin typeface="Meiryo UI" pitchFamily="50" charset="-128"/>
                <a:ea typeface="Meiryo UI" pitchFamily="50" charset="-128"/>
                <a:cs typeface="Meiryo UI" pitchFamily="50" charset="-128"/>
              </a:rPr>
              <a:t>者、女性など多様な人材の活躍や、労働環境の改善・整備をサポート。</a:t>
            </a:r>
          </a:p>
        </p:txBody>
      </p:sp>
      <p:sp>
        <p:nvSpPr>
          <p:cNvPr id="79" name="テキスト ボックス 43"/>
          <p:cNvSpPr txBox="1">
            <a:spLocks noChangeArrowheads="1"/>
          </p:cNvSpPr>
          <p:nvPr/>
        </p:nvSpPr>
        <p:spPr bwMode="auto">
          <a:xfrm>
            <a:off x="3866628" y="5956355"/>
            <a:ext cx="2875368" cy="84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eaLnBrk="0" hangingPunct="0">
              <a:defRPr kumimoji="1" sz="1900">
                <a:solidFill>
                  <a:schemeClr val="tx1"/>
                </a:solidFill>
                <a:latin typeface="HG丸ｺﾞｼｯｸM-PRO" pitchFamily="50" charset="-128"/>
                <a:ea typeface="HG丸ｺﾞｼｯｸM-PRO" pitchFamily="50" charset="-128"/>
              </a:defRPr>
            </a:lvl1pPr>
            <a:lvl2pPr marL="742950" indent="-285750" defTabSz="1143000" eaLnBrk="0" hangingPunct="0">
              <a:defRPr kumimoji="1" sz="1900">
                <a:solidFill>
                  <a:schemeClr val="tx1"/>
                </a:solidFill>
                <a:latin typeface="HG丸ｺﾞｼｯｸM-PRO" pitchFamily="50" charset="-128"/>
                <a:ea typeface="HG丸ｺﾞｼｯｸM-PRO" pitchFamily="50" charset="-128"/>
              </a:defRPr>
            </a:lvl2pPr>
            <a:lvl3pPr marL="1143000" indent="-228600" defTabSz="1143000" eaLnBrk="0" hangingPunct="0">
              <a:defRPr kumimoji="1" sz="1900">
                <a:solidFill>
                  <a:schemeClr val="tx1"/>
                </a:solidFill>
                <a:latin typeface="HG丸ｺﾞｼｯｸM-PRO" pitchFamily="50" charset="-128"/>
                <a:ea typeface="HG丸ｺﾞｼｯｸM-PRO" pitchFamily="50" charset="-128"/>
              </a:defRPr>
            </a:lvl3pPr>
            <a:lvl4pPr marL="1600200" indent="-228600" defTabSz="1143000" eaLnBrk="0" hangingPunct="0">
              <a:defRPr kumimoji="1" sz="1900">
                <a:solidFill>
                  <a:schemeClr val="tx1"/>
                </a:solidFill>
                <a:latin typeface="HG丸ｺﾞｼｯｸM-PRO" pitchFamily="50" charset="-128"/>
                <a:ea typeface="HG丸ｺﾞｼｯｸM-PRO" pitchFamily="50" charset="-128"/>
              </a:defRPr>
            </a:lvl4pPr>
            <a:lvl5pPr marL="2057400" indent="-228600" defTabSz="1143000" eaLnBrk="0" hangingPunct="0">
              <a:defRPr kumimoji="1" sz="1900">
                <a:solidFill>
                  <a:schemeClr val="tx1"/>
                </a:solidFill>
                <a:latin typeface="HG丸ｺﾞｼｯｸM-PRO" pitchFamily="50" charset="-128"/>
                <a:ea typeface="HG丸ｺﾞｼｯｸM-PRO" pitchFamily="50" charset="-128"/>
              </a:defRPr>
            </a:lvl5pPr>
            <a:lvl6pPr marL="25146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6pPr>
            <a:lvl7pPr marL="29718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7pPr>
            <a:lvl8pPr marL="34290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8pPr>
            <a:lvl9pPr marL="3886200" indent="-228600" algn="ctr" defTabSz="1143000" eaLnBrk="0" fontAlgn="base" hangingPunct="0">
              <a:spcBef>
                <a:spcPct val="0"/>
              </a:spcBef>
              <a:spcAft>
                <a:spcPct val="0"/>
              </a:spcAft>
              <a:defRPr kumimoji="1" sz="1900">
                <a:solidFill>
                  <a:schemeClr val="tx1"/>
                </a:solidFill>
                <a:latin typeface="HG丸ｺﾞｼｯｸM-PRO" pitchFamily="50" charset="-128"/>
                <a:ea typeface="HG丸ｺﾞｼｯｸM-PRO" pitchFamily="50" charset="-128"/>
              </a:defRPr>
            </a:lvl9pPr>
          </a:lstStyle>
          <a:p>
            <a:pPr defTabSz="791642" eaLnBrk="1" fontAlgn="base" hangingPunct="1">
              <a:lnSpc>
                <a:spcPts val="900"/>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○求職者の早期就職に向けた支援</a:t>
            </a:r>
            <a:endParaRPr lang="en-US" altLang="ja-JP" sz="762" u="sng" spc="-21"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623" spc="-21" dirty="0">
                <a:solidFill>
                  <a:srgbClr val="000000"/>
                </a:solidFill>
                <a:latin typeface="Meiryo UI" pitchFamily="50" charset="-128"/>
                <a:ea typeface="Meiryo UI" pitchFamily="50" charset="-128"/>
                <a:cs typeface="Meiryo UI" pitchFamily="50" charset="-128"/>
              </a:rPr>
              <a:t>　・コロナ禍における民間人材会社等と連携した緊急雇用対策の実施</a:t>
            </a:r>
            <a:endParaRPr lang="en-US" altLang="ja-JP" sz="623" spc="-21"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623" spc="-21" dirty="0">
                <a:solidFill>
                  <a:srgbClr val="000000"/>
                </a:solidFill>
                <a:latin typeface="Meiryo UI" pitchFamily="50" charset="-128"/>
                <a:ea typeface="Meiryo UI" pitchFamily="50" charset="-128"/>
                <a:cs typeface="Meiryo UI" pitchFamily="50" charset="-128"/>
              </a:rPr>
              <a:t>　・コロナ禍で離職を余儀なくされた方への早期再就職支援</a:t>
            </a:r>
            <a:endParaRPr lang="en-US" altLang="ja-JP" sz="623" spc="-21"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762" u="sng" spc="-21" dirty="0">
                <a:solidFill>
                  <a:srgbClr val="000000"/>
                </a:solidFill>
                <a:latin typeface="Meiryo UI" pitchFamily="50" charset="-128"/>
                <a:ea typeface="Meiryo UI" pitchFamily="50" charset="-128"/>
                <a:cs typeface="Meiryo UI" pitchFamily="50" charset="-128"/>
              </a:rPr>
              <a:t>○職業訓練の実施</a:t>
            </a:r>
            <a:endParaRPr lang="en-US" altLang="ja-JP" sz="762"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・高等職業技術専門校等における産業人材の育成や</a:t>
            </a:r>
            <a:r>
              <a:rPr lang="ja-JP" altLang="en-US" sz="623" dirty="0" err="1">
                <a:solidFill>
                  <a:srgbClr val="000000"/>
                </a:solidFill>
                <a:latin typeface="Meiryo UI" pitchFamily="50" charset="-128"/>
                <a:ea typeface="Meiryo UI" pitchFamily="50" charset="-128"/>
                <a:cs typeface="Meiryo UI" pitchFamily="50" charset="-128"/>
              </a:rPr>
              <a:t>障がい</a:t>
            </a:r>
            <a:r>
              <a:rPr lang="ja-JP" altLang="en-US" sz="623" dirty="0">
                <a:solidFill>
                  <a:srgbClr val="000000"/>
                </a:solidFill>
                <a:latin typeface="Meiryo UI" pitchFamily="50" charset="-128"/>
                <a:ea typeface="Meiryo UI" pitchFamily="50" charset="-128"/>
                <a:cs typeface="Meiryo UI" pitchFamily="50" charset="-128"/>
              </a:rPr>
              <a:t>者等のスキルアップ</a:t>
            </a:r>
            <a:endParaRPr lang="en-US" altLang="ja-JP" sz="623" dirty="0">
              <a:solidFill>
                <a:srgbClr val="000000"/>
              </a:solidFill>
              <a:latin typeface="Meiryo UI" pitchFamily="50" charset="-128"/>
              <a:ea typeface="Meiryo UI" pitchFamily="50" charset="-128"/>
              <a:cs typeface="Meiryo UI" pitchFamily="50" charset="-128"/>
            </a:endParaRPr>
          </a:p>
          <a:p>
            <a:pPr defTabSz="791642" eaLnBrk="1" fontAlgn="base" hangingPunct="1">
              <a:lnSpc>
                <a:spcPts val="900"/>
              </a:lnSpc>
              <a:spcBef>
                <a:spcPts val="69"/>
              </a:spcBef>
              <a:spcAft>
                <a:spcPct val="0"/>
              </a:spcAft>
              <a:defRPr/>
            </a:pPr>
            <a:r>
              <a:rPr lang="ja-JP" altLang="en-US" sz="623" dirty="0">
                <a:solidFill>
                  <a:srgbClr val="000000"/>
                </a:solidFill>
                <a:latin typeface="Meiryo UI" pitchFamily="50" charset="-128"/>
                <a:ea typeface="Meiryo UI" pitchFamily="50" charset="-128"/>
                <a:cs typeface="Meiryo UI" pitchFamily="50" charset="-128"/>
              </a:rPr>
              <a:t>　・民間教育訓練機関の活用による離職者等の職業訓練</a:t>
            </a:r>
            <a:endParaRPr lang="en-US" altLang="ja-JP" sz="623" dirty="0">
              <a:solidFill>
                <a:srgbClr val="000000"/>
              </a:solidFill>
              <a:latin typeface="Meiryo UI" pitchFamily="50" charset="-128"/>
              <a:ea typeface="Meiryo UI" pitchFamily="50" charset="-128"/>
              <a:cs typeface="Meiryo UI" pitchFamily="50" charset="-128"/>
            </a:endParaRPr>
          </a:p>
        </p:txBody>
      </p:sp>
      <p:sp>
        <p:nvSpPr>
          <p:cNvPr id="83" name="ホームベース 82"/>
          <p:cNvSpPr/>
          <p:nvPr/>
        </p:nvSpPr>
        <p:spPr bwMode="auto">
          <a:xfrm>
            <a:off x="3860031" y="5824393"/>
            <a:ext cx="2610372" cy="149541"/>
          </a:xfrm>
          <a:prstGeom prst="homePlat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anchor="ctr"/>
          <a:lstStyle/>
          <a:p>
            <a:pPr defTabSz="791642" fontAlgn="base">
              <a:spcBef>
                <a:spcPct val="0"/>
              </a:spcBef>
              <a:spcAft>
                <a:spcPct val="0"/>
              </a:spcAft>
              <a:defRPr/>
            </a:pPr>
            <a:r>
              <a:rPr kumimoji="1" lang="ja-JP" altLang="en-US" sz="762" b="1" dirty="0">
                <a:solidFill>
                  <a:srgbClr val="000000"/>
                </a:solidFill>
                <a:latin typeface="Meiryo UI" pitchFamily="50" charset="-128"/>
                <a:ea typeface="Meiryo UI" pitchFamily="50" charset="-128"/>
                <a:cs typeface="Meiryo UI" pitchFamily="50" charset="-128"/>
              </a:rPr>
              <a:t>■雇用を守る取組の強化</a:t>
            </a:r>
          </a:p>
        </p:txBody>
      </p:sp>
      <p:sp>
        <p:nvSpPr>
          <p:cNvPr id="3121" name="テキスト ボックス 43"/>
          <p:cNvSpPr txBox="1">
            <a:spLocks noChangeArrowheads="1"/>
          </p:cNvSpPr>
          <p:nvPr/>
        </p:nvSpPr>
        <p:spPr bwMode="auto">
          <a:xfrm>
            <a:off x="6632039" y="5120684"/>
            <a:ext cx="2875368" cy="77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a:spcBef>
                <a:spcPct val="20000"/>
              </a:spcBef>
              <a:buChar char="•"/>
              <a:defRPr kumimoji="1" sz="4000">
                <a:solidFill>
                  <a:schemeClr val="tx1"/>
                </a:solidFill>
                <a:latin typeface="Arial" panose="020B0604020202020204" pitchFamily="34" charset="0"/>
                <a:ea typeface="ＭＳ Ｐゴシック" panose="020B0600070205080204" pitchFamily="50" charset="-128"/>
              </a:defRPr>
            </a:lvl1pPr>
            <a:lvl2pPr marL="742950" indent="-285750" defTabSz="1143000">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2pPr>
            <a:lvl3pPr marL="1143000" indent="-228600" defTabSz="11430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3pPr>
            <a:lvl4pPr marL="16002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4pPr>
            <a:lvl5pPr marL="20574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5pPr>
            <a:lvl6pPr marL="25146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6pPr>
            <a:lvl7pPr marL="29718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7pPr>
            <a:lvl8pPr marL="34290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8pPr>
            <a:lvl9pPr marL="38862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9pPr>
          </a:lstStyle>
          <a:p>
            <a:pPr defTabSz="791642" fontAlgn="base">
              <a:lnSpc>
                <a:spcPts val="762"/>
              </a:lnSpc>
              <a:spcBef>
                <a:spcPts val="69"/>
              </a:spcBef>
              <a:spcAft>
                <a:spcPct val="0"/>
              </a:spcAft>
              <a:buNone/>
            </a:pPr>
            <a:r>
              <a:rPr lang="ja-JP" altLang="en-US" sz="762" u="sng">
                <a:solidFill>
                  <a:srgbClr val="000000"/>
                </a:solidFill>
                <a:latin typeface="Meiryo UI" panose="020B0604030504040204" pitchFamily="50" charset="-128"/>
                <a:ea typeface="Meiryo UI" panose="020B0604030504040204" pitchFamily="50" charset="-128"/>
              </a:rPr>
              <a:t>〇中小企業の人材確保支援</a:t>
            </a:r>
            <a:endParaRPr lang="en-US" altLang="ja-JP" sz="762" u="sng">
              <a:solidFill>
                <a:srgbClr val="000000"/>
              </a:solidFill>
              <a:latin typeface="Meiryo UI" panose="020B0604030504040204" pitchFamily="50" charset="-128"/>
              <a:ea typeface="Meiryo UI" panose="020B0604030504040204" pitchFamily="50" charset="-128"/>
            </a:endParaRPr>
          </a:p>
          <a:p>
            <a:pPr defTabSz="791642" fontAlgn="base">
              <a:lnSpc>
                <a:spcPts val="762"/>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・中小企業人材支援センターにおける人材確保支援</a:t>
            </a:r>
            <a:endParaRPr lang="en-US" altLang="ja-JP" sz="623">
              <a:solidFill>
                <a:srgbClr val="000000"/>
              </a:solidFill>
              <a:latin typeface="Meiryo UI" panose="020B0604030504040204" pitchFamily="50" charset="-128"/>
              <a:ea typeface="Meiryo UI" panose="020B0604030504040204" pitchFamily="50" charset="-128"/>
            </a:endParaRPr>
          </a:p>
          <a:p>
            <a:pPr defTabSz="791642" fontAlgn="base">
              <a:lnSpc>
                <a:spcPts val="762"/>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・人材確保に課題を抱える業界の職場環境の改善、魅力向上</a:t>
            </a:r>
            <a:endParaRPr lang="en-US" altLang="ja-JP" sz="623">
              <a:solidFill>
                <a:srgbClr val="000000"/>
              </a:solidFill>
              <a:latin typeface="Meiryo UI" panose="020B0604030504040204" pitchFamily="50" charset="-128"/>
              <a:ea typeface="Meiryo UI" panose="020B0604030504040204" pitchFamily="50" charset="-128"/>
            </a:endParaRPr>
          </a:p>
          <a:p>
            <a:pPr defTabSz="791642" fontAlgn="base">
              <a:lnSpc>
                <a:spcPts val="762"/>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・府内大学との連携による大学生と府内企業の接点の創出</a:t>
            </a:r>
            <a:endParaRPr lang="en-US" altLang="ja-JP" sz="623">
              <a:solidFill>
                <a:srgbClr val="000000"/>
              </a:solidFill>
              <a:latin typeface="Meiryo UI" panose="020B0604030504040204" pitchFamily="50" charset="-128"/>
              <a:ea typeface="Meiryo UI" panose="020B0604030504040204" pitchFamily="50" charset="-128"/>
            </a:endParaRPr>
          </a:p>
          <a:p>
            <a:pPr defTabSz="791642" fontAlgn="base">
              <a:lnSpc>
                <a:spcPts val="762"/>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・外国人留学生の採用・定着支援</a:t>
            </a:r>
            <a:endParaRPr lang="en-US" altLang="ja-JP" sz="623">
              <a:solidFill>
                <a:srgbClr val="000000"/>
              </a:solidFill>
              <a:latin typeface="Meiryo UI" panose="020B0604030504040204" pitchFamily="50" charset="-128"/>
              <a:ea typeface="Meiryo UI" panose="020B0604030504040204" pitchFamily="50" charset="-128"/>
            </a:endParaRPr>
          </a:p>
          <a:p>
            <a:pPr defTabSz="791642" fontAlgn="base">
              <a:lnSpc>
                <a:spcPts val="762"/>
              </a:lnSpc>
              <a:spcBef>
                <a:spcPts val="69"/>
              </a:spcBef>
              <a:spcAft>
                <a:spcPct val="0"/>
              </a:spcAft>
              <a:buNone/>
            </a:pPr>
            <a:r>
              <a:rPr lang="ja-JP" altLang="en-US" sz="623">
                <a:solidFill>
                  <a:srgbClr val="000000"/>
                </a:solidFill>
                <a:latin typeface="Meiryo UI" panose="020B0604030504040204" pitchFamily="50" charset="-128"/>
                <a:ea typeface="Meiryo UI" panose="020B0604030504040204" pitchFamily="50" charset="-128"/>
              </a:rPr>
              <a:t>　・障がい者の法定雇用率引き上げへの対応、中小企業への働きかけの強化</a:t>
            </a:r>
            <a:endParaRPr lang="en-US" altLang="ja-JP" sz="623">
              <a:solidFill>
                <a:srgbClr val="000000"/>
              </a:solidFill>
              <a:latin typeface="Meiryo UI" panose="020B0604030504040204" pitchFamily="50" charset="-128"/>
              <a:ea typeface="Meiryo UI" panose="020B0604030504040204" pitchFamily="50" charset="-128"/>
            </a:endParaRPr>
          </a:p>
        </p:txBody>
      </p:sp>
      <p:sp>
        <p:nvSpPr>
          <p:cNvPr id="132" name="AutoShape 95"/>
          <p:cNvSpPr>
            <a:spLocks noChangeArrowheads="1"/>
          </p:cNvSpPr>
          <p:nvPr/>
        </p:nvSpPr>
        <p:spPr bwMode="auto">
          <a:xfrm>
            <a:off x="3869927" y="4556606"/>
            <a:ext cx="2493818" cy="174832"/>
          </a:xfrm>
          <a:prstGeom prst="roundRect">
            <a:avLst>
              <a:gd name="adj" fmla="val 36463"/>
            </a:avLst>
          </a:prstGeom>
          <a:solidFill>
            <a:schemeClr val="accent2"/>
          </a:solidFill>
          <a:ln>
            <a:noFill/>
          </a:ln>
          <a:effectLst/>
        </p:spPr>
        <p:txBody>
          <a:bodyPr wrap="none" lIns="79184" tIns="39592" rIns="79184" bIns="39592" anchor="ctr"/>
          <a:lstStyle/>
          <a:p>
            <a:pPr algn="ctr" defTabSz="791642" fontAlgn="base">
              <a:spcBef>
                <a:spcPct val="0"/>
              </a:spcBef>
              <a:spcAft>
                <a:spcPct val="0"/>
              </a:spcAft>
              <a:defRPr/>
            </a:pPr>
            <a:r>
              <a:rPr kumimoji="1" lang="ja-JP" altLang="en-US" sz="900" b="1" dirty="0">
                <a:solidFill>
                  <a:srgbClr val="FFFFFF"/>
                </a:solidFill>
                <a:effectLst>
                  <a:outerShdw blurRad="38100" dist="38100" dir="2700000" algn="tl">
                    <a:srgbClr val="000000"/>
                  </a:outerShdw>
                </a:effectLst>
                <a:latin typeface="Meiryo UI" pitchFamily="50" charset="-128"/>
                <a:ea typeface="Meiryo UI" pitchFamily="50" charset="-128"/>
                <a:cs typeface="Meiryo UI" pitchFamily="50" charset="-128"/>
              </a:rPr>
              <a:t>多様な人材の活躍支援</a:t>
            </a:r>
          </a:p>
        </p:txBody>
      </p:sp>
      <p:sp>
        <p:nvSpPr>
          <p:cNvPr id="3123" name="テキスト ボックス 43"/>
          <p:cNvSpPr txBox="1">
            <a:spLocks noChangeArrowheads="1"/>
          </p:cNvSpPr>
          <p:nvPr/>
        </p:nvSpPr>
        <p:spPr bwMode="auto">
          <a:xfrm>
            <a:off x="6615545" y="3448242"/>
            <a:ext cx="2555394"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3000">
              <a:spcBef>
                <a:spcPct val="20000"/>
              </a:spcBef>
              <a:buChar char="•"/>
              <a:defRPr kumimoji="1" sz="4000">
                <a:solidFill>
                  <a:schemeClr val="tx1"/>
                </a:solidFill>
                <a:latin typeface="Arial" panose="020B0604020202020204" pitchFamily="34" charset="0"/>
                <a:ea typeface="ＭＳ Ｐゴシック" panose="020B0600070205080204" pitchFamily="50" charset="-128"/>
              </a:defRPr>
            </a:lvl1pPr>
            <a:lvl2pPr marL="742950" indent="-285750" defTabSz="1143000">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2pPr>
            <a:lvl3pPr marL="1143000" indent="-228600" defTabSz="1143000">
              <a:spcBef>
                <a:spcPct val="20000"/>
              </a:spcBef>
              <a:buChar char="•"/>
              <a:defRPr kumimoji="1" sz="3000">
                <a:solidFill>
                  <a:schemeClr val="tx1"/>
                </a:solidFill>
                <a:latin typeface="Arial" panose="020B0604020202020204" pitchFamily="34" charset="0"/>
                <a:ea typeface="ＭＳ Ｐゴシック" panose="020B0600070205080204" pitchFamily="50" charset="-128"/>
              </a:defRPr>
            </a:lvl3pPr>
            <a:lvl4pPr marL="16002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4pPr>
            <a:lvl5pPr marL="2057400" indent="-228600" defTabSz="11430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5pPr>
            <a:lvl6pPr marL="25146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6pPr>
            <a:lvl7pPr marL="29718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7pPr>
            <a:lvl8pPr marL="34290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8pPr>
            <a:lvl9pPr marL="3886200" indent="-228600" defTabSz="1143000" eaLnBrk="0" fontAlgn="base" hangingPunct="0">
              <a:spcBef>
                <a:spcPct val="20000"/>
              </a:spcBef>
              <a:spcAft>
                <a:spcPct val="0"/>
              </a:spcAft>
              <a:buChar char="»"/>
              <a:defRPr kumimoji="1" sz="2500">
                <a:solidFill>
                  <a:schemeClr val="tx1"/>
                </a:solidFill>
                <a:latin typeface="Arial" panose="020B0604020202020204" pitchFamily="34" charset="0"/>
                <a:ea typeface="ＭＳ Ｐゴシック" panose="020B0600070205080204" pitchFamily="50" charset="-128"/>
              </a:defRPr>
            </a:lvl9pPr>
          </a:lstStyle>
          <a:p>
            <a:pPr defTabSz="791642" fontAlgn="base">
              <a:lnSpc>
                <a:spcPts val="762"/>
              </a:lnSpc>
              <a:spcBef>
                <a:spcPts val="69"/>
              </a:spcBef>
              <a:spcAft>
                <a:spcPct val="0"/>
              </a:spcAft>
              <a:buNone/>
            </a:pPr>
            <a:r>
              <a:rPr lang="ja-JP" altLang="en-US" sz="762" u="sng" dirty="0">
                <a:solidFill>
                  <a:srgbClr val="000000"/>
                </a:solidFill>
                <a:latin typeface="Meiryo UI" panose="020B0604030504040204" pitchFamily="50" charset="-128"/>
                <a:ea typeface="Meiryo UI" panose="020B0604030504040204" pitchFamily="50" charset="-128"/>
              </a:rPr>
              <a:t>○未来医療国際拠点の形成</a:t>
            </a:r>
            <a:endParaRPr lang="en-US" altLang="ja-JP" sz="762" u="sng" dirty="0">
              <a:solidFill>
                <a:srgbClr val="000000"/>
              </a:solidFill>
              <a:latin typeface="Meiryo UI" panose="020B0604030504040204" pitchFamily="50" charset="-128"/>
              <a:ea typeface="Meiryo UI" panose="020B0604030504040204" pitchFamily="50" charset="-128"/>
            </a:endParaRPr>
          </a:p>
          <a:p>
            <a:pPr defTabSz="791642" fontAlgn="base">
              <a:spcBef>
                <a:spcPts val="69"/>
              </a:spcBef>
              <a:spcAft>
                <a:spcPct val="0"/>
              </a:spcAft>
              <a:buNone/>
            </a:pPr>
            <a:r>
              <a:rPr lang="ja-JP" altLang="en-US" sz="623" dirty="0">
                <a:solidFill>
                  <a:srgbClr val="000000"/>
                </a:solidFill>
                <a:latin typeface="Meiryo UI" panose="020B0604030504040204" pitchFamily="50" charset="-128"/>
                <a:ea typeface="Meiryo UI" panose="020B0604030504040204" pitchFamily="50" charset="-128"/>
              </a:rPr>
              <a:t>　・再生医療をベースとする未来医療の産業化</a:t>
            </a:r>
            <a:endParaRPr lang="en-US" altLang="ja-JP" sz="623" dirty="0">
              <a:solidFill>
                <a:srgbClr val="000000"/>
              </a:solidFill>
              <a:latin typeface="Meiryo UI" panose="020B0604030504040204" pitchFamily="50" charset="-128"/>
              <a:ea typeface="Meiryo UI" panose="020B0604030504040204" pitchFamily="50" charset="-128"/>
            </a:endParaRPr>
          </a:p>
          <a:p>
            <a:pPr defTabSz="791642" fontAlgn="base">
              <a:spcBef>
                <a:spcPts val="69"/>
              </a:spcBef>
              <a:spcAft>
                <a:spcPct val="0"/>
              </a:spcAft>
              <a:buNone/>
            </a:pPr>
            <a:r>
              <a:rPr lang="ja-JP" altLang="en-US" sz="623" dirty="0">
                <a:solidFill>
                  <a:srgbClr val="000000"/>
                </a:solidFill>
                <a:latin typeface="Meiryo UI" panose="020B0604030504040204" pitchFamily="50" charset="-128"/>
                <a:ea typeface="Meiryo UI" panose="020B0604030504040204" pitchFamily="50" charset="-128"/>
              </a:rPr>
              <a:t>  （細胞・組織の安定供給システムの整備に向けた取組の実施）</a:t>
            </a:r>
          </a:p>
        </p:txBody>
      </p:sp>
      <p:sp>
        <p:nvSpPr>
          <p:cNvPr id="3124" name="テキスト ボックス 52"/>
          <p:cNvSpPr txBox="1">
            <a:spLocks noChangeArrowheads="1"/>
          </p:cNvSpPr>
          <p:nvPr/>
        </p:nvSpPr>
        <p:spPr bwMode="auto">
          <a:xfrm>
            <a:off x="8605762" y="39584"/>
            <a:ext cx="703723" cy="1544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7387" tIns="23694" rIns="47387" bIns="23694">
            <a:spAutoFit/>
          </a:bodyPr>
          <a:lstStyle>
            <a:lvl1pPr>
              <a:defRPr kumimoji="1" sz="1900">
                <a:solidFill>
                  <a:schemeClr val="tx1"/>
                </a:solidFill>
                <a:latin typeface="HG丸ｺﾞｼｯｸM-PRO" panose="020F0600000000000000" pitchFamily="50" charset="-128"/>
                <a:ea typeface="HG丸ｺﾞｼｯｸM-PRO" panose="020F0600000000000000" pitchFamily="50" charset="-128"/>
              </a:defRPr>
            </a:lvl1pPr>
            <a:lvl2pPr marL="742950" indent="-285750">
              <a:defRPr kumimoji="1" sz="1900">
                <a:solidFill>
                  <a:schemeClr val="tx1"/>
                </a:solidFill>
                <a:latin typeface="HG丸ｺﾞｼｯｸM-PRO" panose="020F0600000000000000" pitchFamily="50" charset="-128"/>
                <a:ea typeface="HG丸ｺﾞｼｯｸM-PRO" panose="020F0600000000000000" pitchFamily="50" charset="-128"/>
              </a:defRPr>
            </a:lvl2pPr>
            <a:lvl3pPr marL="1143000" indent="-228600">
              <a:defRPr kumimoji="1" sz="1900">
                <a:solidFill>
                  <a:schemeClr val="tx1"/>
                </a:solidFill>
                <a:latin typeface="HG丸ｺﾞｼｯｸM-PRO" panose="020F0600000000000000" pitchFamily="50" charset="-128"/>
                <a:ea typeface="HG丸ｺﾞｼｯｸM-PRO" panose="020F0600000000000000" pitchFamily="50" charset="-128"/>
              </a:defRPr>
            </a:lvl3pPr>
            <a:lvl4pPr marL="1600200" indent="-228600">
              <a:defRPr kumimoji="1" sz="1900">
                <a:solidFill>
                  <a:schemeClr val="tx1"/>
                </a:solidFill>
                <a:latin typeface="HG丸ｺﾞｼｯｸM-PRO" panose="020F0600000000000000" pitchFamily="50" charset="-128"/>
                <a:ea typeface="HG丸ｺﾞｼｯｸM-PRO" panose="020F0600000000000000" pitchFamily="50" charset="-128"/>
              </a:defRPr>
            </a:lvl4pPr>
            <a:lvl5pPr marL="2057400" indent="-228600">
              <a:defRPr kumimoji="1" sz="19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kumimoji="1" sz="19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kumimoji="1" sz="19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kumimoji="1" sz="19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kumimoji="1" sz="1900">
                <a:solidFill>
                  <a:schemeClr val="tx1"/>
                </a:solidFill>
                <a:latin typeface="HG丸ｺﾞｼｯｸM-PRO" panose="020F0600000000000000" pitchFamily="50" charset="-128"/>
                <a:ea typeface="HG丸ｺﾞｼｯｸM-PRO" panose="020F0600000000000000" pitchFamily="50" charset="-128"/>
              </a:defRPr>
            </a:lvl9pPr>
          </a:lstStyle>
          <a:p>
            <a:pPr algn="ctr" defTabSz="633313" eaLnBrk="0" fontAlgn="base" hangingPunct="0">
              <a:spcBef>
                <a:spcPct val="0"/>
              </a:spcBef>
              <a:spcAft>
                <a:spcPct val="0"/>
              </a:spcAft>
            </a:pPr>
            <a:r>
              <a:rPr lang="ja-JP" altLang="en-US" sz="693" b="1" dirty="0">
                <a:solidFill>
                  <a:srgbClr val="000000"/>
                </a:solidFill>
                <a:latin typeface="Meiryo UI" panose="020B0604030504040204" pitchFamily="50" charset="-128"/>
                <a:ea typeface="Meiryo UI" panose="020B0604030504040204" pitchFamily="50" charset="-128"/>
              </a:rPr>
              <a:t>参考</a:t>
            </a:r>
          </a:p>
        </p:txBody>
      </p:sp>
      <p:sp>
        <p:nvSpPr>
          <p:cNvPr id="2" name="正方形/長方形 1"/>
          <p:cNvSpPr/>
          <p:nvPr/>
        </p:nvSpPr>
        <p:spPr bwMode="auto">
          <a:xfrm>
            <a:off x="684481" y="2494810"/>
            <a:ext cx="2839082" cy="696320"/>
          </a:xfrm>
          <a:prstGeom prst="rect">
            <a:avLst/>
          </a:prstGeom>
          <a:noFill/>
          <a:ln w="381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143000" rtl="0" eaLnBrk="1" fontAlgn="base" latinLnBrk="0" hangingPunct="1">
              <a:lnSpc>
                <a:spcPct val="100000"/>
              </a:lnSpc>
              <a:spcBef>
                <a:spcPct val="0"/>
              </a:spcBef>
              <a:spcAft>
                <a:spcPct val="0"/>
              </a:spcAft>
              <a:buClrTx/>
              <a:buSzTx/>
              <a:buFontTx/>
              <a:buNone/>
              <a:tabLst/>
            </a:pPr>
            <a:endParaRPr kumimoji="1" lang="ja-JP" altLang="en-US" sz="1900" b="0" i="0" u="none" strike="noStrike" cap="none" normalizeH="0" baseline="0">
              <a:ln>
                <a:noFill/>
              </a:ln>
              <a:solidFill>
                <a:schemeClr val="tx1"/>
              </a:solidFill>
              <a:effectLst/>
              <a:latin typeface="HG丸ｺﾞｼｯｸM-PRO" pitchFamily="50" charset="-128"/>
              <a:ea typeface="HG丸ｺﾞｼｯｸM-PRO" pitchFamily="50" charset="-128"/>
            </a:endParaRPr>
          </a:p>
        </p:txBody>
      </p:sp>
      <p:sp>
        <p:nvSpPr>
          <p:cNvPr id="71" name="正方形/長方形 70"/>
          <p:cNvSpPr/>
          <p:nvPr/>
        </p:nvSpPr>
        <p:spPr bwMode="auto">
          <a:xfrm>
            <a:off x="584421" y="457606"/>
            <a:ext cx="3096379" cy="6347699"/>
          </a:xfrm>
          <a:prstGeom prst="rect">
            <a:avLst/>
          </a:prstGeom>
          <a:noFill/>
          <a:ln w="38100" cap="flat" cmpd="sng" algn="ctr">
            <a:solidFill>
              <a:srgbClr val="FFC000"/>
            </a:solidFill>
            <a:prstDash val="sys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143000" rtl="0" eaLnBrk="1" fontAlgn="base" latinLnBrk="0" hangingPunct="1">
              <a:lnSpc>
                <a:spcPct val="100000"/>
              </a:lnSpc>
              <a:spcBef>
                <a:spcPct val="0"/>
              </a:spcBef>
              <a:spcAft>
                <a:spcPct val="0"/>
              </a:spcAft>
              <a:buClrTx/>
              <a:buSzTx/>
              <a:buFontTx/>
              <a:buNone/>
              <a:tabLst/>
            </a:pPr>
            <a:endParaRPr kumimoji="1" lang="ja-JP" altLang="en-US" sz="1900" b="0" i="0" u="none" strike="noStrike" cap="none" normalizeH="0" baseline="0">
              <a:ln>
                <a:noFill/>
              </a:ln>
              <a:solidFill>
                <a:schemeClr val="tx1"/>
              </a:solidFill>
              <a:effectLst/>
              <a:latin typeface="HG丸ｺﾞｼｯｸM-PRO" pitchFamily="50" charset="-128"/>
              <a:ea typeface="HG丸ｺﾞｼｯｸM-PRO" pitchFamily="50" charset="-128"/>
            </a:endParaRPr>
          </a:p>
        </p:txBody>
      </p:sp>
      <p:sp>
        <p:nvSpPr>
          <p:cNvPr id="84" name="スライド番号プレースホルダー 2"/>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E3402B-098C-428B-B045-374B387FDB32}" type="slidenum">
              <a:rPr kumimoji="1" lang="ja-JP" altLang="en-US" smtClean="0">
                <a:solidFill>
                  <a:prstClr val="black"/>
                </a:solidFill>
                <a:latin typeface="Calibri" panose="020F0502020204030204"/>
                <a:ea typeface="游ゴシック" panose="020B0400000000000000" pitchFamily="50" charset="-128"/>
              </a:rPr>
              <a:pPr/>
              <a:t>2</a:t>
            </a:fld>
            <a:endParaRPr kumimoji="1" lang="ja-JP" altLang="en-US"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78240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276987" y="1940843"/>
            <a:ext cx="5227231" cy="4513943"/>
          </a:xfrm>
          <a:prstGeom prst="rect">
            <a:avLst/>
          </a:prstGeom>
          <a:solidFill>
            <a:schemeClr val="accent2">
              <a:lumMod val="20000"/>
              <a:lumOff val="80000"/>
              <a:alpha val="20000"/>
            </a:schemeClr>
          </a:solidFill>
          <a:ln w="57150">
            <a:solidFill>
              <a:schemeClr val="accent2">
                <a:lumMod val="60000"/>
                <a:lumOff val="40000"/>
              </a:schemeClr>
            </a:solid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463"/>
          </a:p>
        </p:txBody>
      </p:sp>
      <p:sp>
        <p:nvSpPr>
          <p:cNvPr id="22" name="正方形/長方形 21"/>
          <p:cNvSpPr/>
          <p:nvPr/>
        </p:nvSpPr>
        <p:spPr>
          <a:xfrm>
            <a:off x="5657711" y="1940843"/>
            <a:ext cx="1872853" cy="4513943"/>
          </a:xfrm>
          <a:prstGeom prst="rect">
            <a:avLst/>
          </a:prstGeom>
          <a:solidFill>
            <a:schemeClr val="accent4">
              <a:lumMod val="40000"/>
              <a:lumOff val="60000"/>
              <a:alpha val="20000"/>
            </a:schemeClr>
          </a:solidFill>
          <a:ln w="57150">
            <a:solidFill>
              <a:schemeClr val="accent4">
                <a:lumMod val="40000"/>
                <a:lumOff val="60000"/>
              </a:schemeClr>
            </a:solid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463"/>
          </a:p>
        </p:txBody>
      </p:sp>
      <p:sp>
        <p:nvSpPr>
          <p:cNvPr id="23" name="正方形/長方形 22"/>
          <p:cNvSpPr/>
          <p:nvPr/>
        </p:nvSpPr>
        <p:spPr>
          <a:xfrm>
            <a:off x="7653100" y="1940843"/>
            <a:ext cx="1951532" cy="4513943"/>
          </a:xfrm>
          <a:prstGeom prst="rect">
            <a:avLst/>
          </a:prstGeom>
          <a:solidFill>
            <a:schemeClr val="accent6">
              <a:lumMod val="20000"/>
              <a:lumOff val="80000"/>
              <a:alpha val="20000"/>
            </a:schemeClr>
          </a:solidFill>
          <a:ln w="57150">
            <a:solidFill>
              <a:schemeClr val="accent6">
                <a:lumMod val="40000"/>
                <a:lumOff val="60000"/>
              </a:schemeClr>
            </a:solid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463"/>
          </a:p>
        </p:txBody>
      </p:sp>
      <p:grpSp>
        <p:nvGrpSpPr>
          <p:cNvPr id="24" name="グループ化 23"/>
          <p:cNvGrpSpPr/>
          <p:nvPr/>
        </p:nvGrpSpPr>
        <p:grpSpPr>
          <a:xfrm>
            <a:off x="1601435" y="2061435"/>
            <a:ext cx="8101554" cy="444835"/>
            <a:chOff x="2099777" y="2031019"/>
            <a:chExt cx="9971143" cy="547489"/>
          </a:xfrm>
        </p:grpSpPr>
        <p:sp>
          <p:nvSpPr>
            <p:cNvPr id="25" name="テキスト ボックス 24"/>
            <p:cNvSpPr txBox="1"/>
            <p:nvPr/>
          </p:nvSpPr>
          <p:spPr>
            <a:xfrm>
              <a:off x="2099777" y="2031019"/>
              <a:ext cx="2705100" cy="544528"/>
            </a:xfrm>
            <a:prstGeom prst="rect">
              <a:avLst/>
            </a:prstGeom>
            <a:noFill/>
          </p:spPr>
          <p:txBody>
            <a:bodyPr wrap="square" rtlCol="0">
              <a:spAutoFit/>
            </a:bodyPr>
            <a:lstStyle/>
            <a:p>
              <a:pPr algn="ctr"/>
              <a:r>
                <a:rPr kumimoji="1" lang="ja-JP" altLang="en-US" sz="2275" b="1" dirty="0">
                  <a:solidFill>
                    <a:schemeClr val="accent2">
                      <a:lumMod val="50000"/>
                    </a:schemeClr>
                  </a:solidFill>
                  <a:latin typeface="Meiryo UI" panose="020B0604030504040204" pitchFamily="50" charset="-128"/>
                  <a:ea typeface="Meiryo UI" panose="020B0604030504040204" pitchFamily="50" charset="-128"/>
                </a:rPr>
                <a:t>緊急対策期</a:t>
              </a:r>
            </a:p>
          </p:txBody>
        </p:sp>
        <p:sp>
          <p:nvSpPr>
            <p:cNvPr id="26" name="テキスト ボックス 25"/>
            <p:cNvSpPr txBox="1"/>
            <p:nvPr/>
          </p:nvSpPr>
          <p:spPr>
            <a:xfrm>
              <a:off x="6881446" y="2031020"/>
              <a:ext cx="2705100" cy="544527"/>
            </a:xfrm>
            <a:prstGeom prst="rect">
              <a:avLst/>
            </a:prstGeom>
            <a:noFill/>
          </p:spPr>
          <p:txBody>
            <a:bodyPr wrap="square" rtlCol="0">
              <a:spAutoFit/>
            </a:bodyPr>
            <a:lstStyle/>
            <a:p>
              <a:pPr algn="ctr"/>
              <a:r>
                <a:rPr kumimoji="1" lang="ja-JP" altLang="en-US" sz="2275" b="1" dirty="0">
                  <a:solidFill>
                    <a:schemeClr val="accent4">
                      <a:lumMod val="50000"/>
                    </a:schemeClr>
                  </a:solidFill>
                  <a:latin typeface="Meiryo UI" panose="020B0604030504040204" pitchFamily="50" charset="-128"/>
                  <a:ea typeface="Meiryo UI" panose="020B0604030504040204" pitchFamily="50" charset="-128"/>
                </a:rPr>
                <a:t>回復準備期</a:t>
              </a:r>
            </a:p>
          </p:txBody>
        </p:sp>
        <p:sp>
          <p:nvSpPr>
            <p:cNvPr id="27" name="テキスト ボックス 26"/>
            <p:cNvSpPr txBox="1"/>
            <p:nvPr/>
          </p:nvSpPr>
          <p:spPr>
            <a:xfrm>
              <a:off x="9365820" y="2033981"/>
              <a:ext cx="2705100" cy="544527"/>
            </a:xfrm>
            <a:prstGeom prst="rect">
              <a:avLst/>
            </a:prstGeom>
            <a:noFill/>
          </p:spPr>
          <p:txBody>
            <a:bodyPr wrap="square" rtlCol="0">
              <a:spAutoFit/>
            </a:bodyPr>
            <a:lstStyle/>
            <a:p>
              <a:pPr algn="ctr"/>
              <a:r>
                <a:rPr kumimoji="1" lang="ja-JP" altLang="en-US" sz="2275" b="1" dirty="0">
                  <a:solidFill>
                    <a:schemeClr val="accent6">
                      <a:lumMod val="50000"/>
                    </a:schemeClr>
                  </a:solidFill>
                  <a:latin typeface="Meiryo UI" panose="020B0604030504040204" pitchFamily="50" charset="-128"/>
                  <a:ea typeface="Meiryo UI" panose="020B0604030504040204" pitchFamily="50" charset="-128"/>
                </a:rPr>
                <a:t>回復期</a:t>
              </a:r>
            </a:p>
          </p:txBody>
        </p:sp>
      </p:grpSp>
      <p:sp>
        <p:nvSpPr>
          <p:cNvPr id="28" name="フリーフォーム 27"/>
          <p:cNvSpPr/>
          <p:nvPr/>
        </p:nvSpPr>
        <p:spPr>
          <a:xfrm>
            <a:off x="276988" y="2624456"/>
            <a:ext cx="9327645" cy="3048454"/>
          </a:xfrm>
          <a:custGeom>
            <a:avLst/>
            <a:gdLst>
              <a:gd name="connsiteX0" fmla="*/ 0 w 7188200"/>
              <a:gd name="connsiteY0" fmla="*/ 4686300 h 4686300"/>
              <a:gd name="connsiteX1" fmla="*/ 1892300 w 7188200"/>
              <a:gd name="connsiteY1" fmla="*/ 4483100 h 4686300"/>
              <a:gd name="connsiteX2" fmla="*/ 3086100 w 7188200"/>
              <a:gd name="connsiteY2" fmla="*/ 4191000 h 4686300"/>
              <a:gd name="connsiteX3" fmla="*/ 4038600 w 7188200"/>
              <a:gd name="connsiteY3" fmla="*/ 3784600 h 4686300"/>
              <a:gd name="connsiteX4" fmla="*/ 5410200 w 7188200"/>
              <a:gd name="connsiteY4" fmla="*/ 2870200 h 4686300"/>
              <a:gd name="connsiteX5" fmla="*/ 6629400 w 7188200"/>
              <a:gd name="connsiteY5" fmla="*/ 1257300 h 4686300"/>
              <a:gd name="connsiteX6" fmla="*/ 7188200 w 7188200"/>
              <a:gd name="connsiteY6" fmla="*/ 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200" h="4686300">
                <a:moveTo>
                  <a:pt x="0" y="4686300"/>
                </a:moveTo>
                <a:cubicBezTo>
                  <a:pt x="688975" y="4625975"/>
                  <a:pt x="1377950" y="4565650"/>
                  <a:pt x="1892300" y="4483100"/>
                </a:cubicBezTo>
                <a:cubicBezTo>
                  <a:pt x="2406650" y="4400550"/>
                  <a:pt x="2728383" y="4307417"/>
                  <a:pt x="3086100" y="4191000"/>
                </a:cubicBezTo>
                <a:cubicBezTo>
                  <a:pt x="3443817" y="4074583"/>
                  <a:pt x="3651250" y="4004733"/>
                  <a:pt x="4038600" y="3784600"/>
                </a:cubicBezTo>
                <a:cubicBezTo>
                  <a:pt x="4425950" y="3564467"/>
                  <a:pt x="4978400" y="3291417"/>
                  <a:pt x="5410200" y="2870200"/>
                </a:cubicBezTo>
                <a:cubicBezTo>
                  <a:pt x="5842000" y="2448983"/>
                  <a:pt x="6333067" y="1735667"/>
                  <a:pt x="6629400" y="1257300"/>
                </a:cubicBezTo>
                <a:cubicBezTo>
                  <a:pt x="6925733" y="778933"/>
                  <a:pt x="7056966" y="389466"/>
                  <a:pt x="7188200" y="0"/>
                </a:cubicBezTo>
              </a:path>
            </a:pathLst>
          </a:custGeom>
          <a:noFill/>
          <a:ln w="498475" cap="flat">
            <a:solidFill>
              <a:schemeClr val="accent1">
                <a:shade val="50000"/>
                <a:alpha val="20000"/>
              </a:schemeClr>
            </a:solidFill>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9" name="ホームベース 28"/>
          <p:cNvSpPr/>
          <p:nvPr/>
        </p:nvSpPr>
        <p:spPr>
          <a:xfrm>
            <a:off x="2224109" y="3881370"/>
            <a:ext cx="7072250" cy="410950"/>
          </a:xfrm>
          <a:prstGeom prst="homePlate">
            <a:avLst/>
          </a:prstGeom>
          <a:gradFill flip="none" rotWithShape="1">
            <a:gsLst>
              <a:gs pos="0">
                <a:schemeClr val="bg1"/>
              </a:gs>
              <a:gs pos="20000">
                <a:schemeClr val="bg1"/>
              </a:gs>
              <a:gs pos="83000">
                <a:schemeClr val="accent4">
                  <a:lumMod val="20000"/>
                  <a:lumOff val="80000"/>
                </a:schemeClr>
              </a:gs>
              <a:gs pos="100000">
                <a:schemeClr val="accent4">
                  <a:lumMod val="60000"/>
                  <a:lumOff val="40000"/>
                </a:schemeClr>
              </a:gs>
            </a:gsLst>
            <a:lin ang="0" scaled="1"/>
            <a:tileRect/>
          </a:gradFill>
          <a:ln w="38100">
            <a:solidFill>
              <a:srgbClr val="FFCC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113"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（２）くらしと経済を支えるセーフティネットの強化</a:t>
            </a:r>
          </a:p>
        </p:txBody>
      </p:sp>
      <p:sp>
        <p:nvSpPr>
          <p:cNvPr id="30" name="ホームベース 29"/>
          <p:cNvSpPr/>
          <p:nvPr/>
        </p:nvSpPr>
        <p:spPr>
          <a:xfrm>
            <a:off x="597652" y="5066190"/>
            <a:ext cx="8743852" cy="410950"/>
          </a:xfrm>
          <a:prstGeom prst="homePlate">
            <a:avLst/>
          </a:prstGeom>
          <a:solidFill>
            <a:schemeClr val="accent2">
              <a:lumMod val="60000"/>
              <a:lumOff val="40000"/>
              <a:alpha val="20000"/>
            </a:schemeClr>
          </a:solidFill>
          <a:ln w="38100">
            <a:solidFill>
              <a:srgbClr val="FF66FF">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113"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（１）感染症の拡大防止</a:t>
            </a:r>
          </a:p>
        </p:txBody>
      </p:sp>
      <p:sp>
        <p:nvSpPr>
          <p:cNvPr id="31" name="ホームベース 30"/>
          <p:cNvSpPr/>
          <p:nvPr/>
        </p:nvSpPr>
        <p:spPr>
          <a:xfrm>
            <a:off x="5959078" y="3002082"/>
            <a:ext cx="3337280" cy="301167"/>
          </a:xfrm>
          <a:prstGeom prst="homePlate">
            <a:avLst/>
          </a:prstGeom>
          <a:gradFill>
            <a:gsLst>
              <a:gs pos="0">
                <a:schemeClr val="bg1"/>
              </a:gs>
              <a:gs pos="45000">
                <a:schemeClr val="bg1"/>
              </a:gs>
              <a:gs pos="83000">
                <a:schemeClr val="accent6">
                  <a:lumMod val="40000"/>
                  <a:lumOff val="60000"/>
                </a:schemeClr>
              </a:gs>
              <a:gs pos="100000">
                <a:schemeClr val="accent6">
                  <a:lumMod val="60000"/>
                  <a:lumOff val="40000"/>
                </a:schemeClr>
              </a:gs>
            </a:gsLst>
            <a:lin ang="0" scaled="1"/>
          </a:gradFill>
          <a:ln w="38100">
            <a:solidFill>
              <a:schemeClr val="accent6">
                <a:lumMod val="60000"/>
                <a:lumOff val="40000"/>
                <a:alpha val="9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63"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（３）危機を乗り越え未来をつくる</a:t>
            </a:r>
          </a:p>
        </p:txBody>
      </p:sp>
      <p:sp>
        <p:nvSpPr>
          <p:cNvPr id="32" name="テキスト ボックス 31"/>
          <p:cNvSpPr txBox="1"/>
          <p:nvPr/>
        </p:nvSpPr>
        <p:spPr>
          <a:xfrm>
            <a:off x="6162089" y="3303249"/>
            <a:ext cx="3743911" cy="442557"/>
          </a:xfrm>
          <a:prstGeom prst="rect">
            <a:avLst/>
          </a:prstGeom>
          <a:noFill/>
        </p:spPr>
        <p:txBody>
          <a:bodyPr wrap="square" rtlCol="0">
            <a:spAutoFit/>
          </a:bodyPr>
          <a:lstStyle/>
          <a:p>
            <a:pPr algn="just" fontAlgn="ctr"/>
            <a:r>
              <a:rPr kumimoji="1" lang="ja-JP" altLang="ja-JP" sz="1138" kern="100" dirty="0">
                <a:latin typeface="Meiryo UI" panose="020B0604030504040204" pitchFamily="50" charset="-128"/>
                <a:ea typeface="Meiryo UI" panose="020B0604030504040204" pitchFamily="50" charset="-128"/>
              </a:rPr>
              <a:t>①内外の消費需要を喚起する取組み</a:t>
            </a:r>
            <a:endParaRPr lang="ja-JP" altLang="ja-JP" sz="2275" dirty="0">
              <a:latin typeface="Meiryo UI" panose="020B0604030504040204" pitchFamily="50" charset="-128"/>
              <a:ea typeface="Meiryo UI" panose="020B0604030504040204" pitchFamily="50" charset="-128"/>
            </a:endParaRPr>
          </a:p>
          <a:p>
            <a:pPr algn="just" fontAlgn="ctr"/>
            <a:r>
              <a:rPr kumimoji="1" lang="ja-JP" altLang="ja-JP" sz="1138" kern="100" dirty="0">
                <a:latin typeface="Meiryo UI" panose="020B0604030504040204" pitchFamily="50" charset="-128"/>
                <a:ea typeface="Meiryo UI" panose="020B0604030504040204" pitchFamily="50" charset="-128"/>
              </a:rPr>
              <a:t>②未来に向けた持続可能な社会経済の構築</a:t>
            </a:r>
            <a:endParaRPr lang="ja-JP" altLang="ja-JP" sz="2275"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532171" y="4274959"/>
            <a:ext cx="3743911" cy="592470"/>
          </a:xfrm>
          <a:prstGeom prst="rect">
            <a:avLst/>
          </a:prstGeom>
          <a:noFill/>
        </p:spPr>
        <p:txBody>
          <a:bodyPr wrap="square" rtlCol="0">
            <a:spAutoFit/>
          </a:bodyPr>
          <a:lstStyle/>
          <a:p>
            <a:pPr algn="just" fontAlgn="ctr"/>
            <a:r>
              <a:rPr kumimoji="1" lang="ja-JP" altLang="ja-JP" sz="1625" b="1" kern="100" dirty="0">
                <a:latin typeface="Meiryo UI" panose="020B0604030504040204" pitchFamily="50" charset="-128"/>
                <a:ea typeface="Meiryo UI" panose="020B0604030504040204" pitchFamily="50" charset="-128"/>
              </a:rPr>
              <a:t>①生活とくらしを守り、安心安全を確保</a:t>
            </a:r>
            <a:endParaRPr lang="ja-JP" altLang="ja-JP" sz="1625" b="1" dirty="0">
              <a:latin typeface="Meiryo UI" panose="020B0604030504040204" pitchFamily="50" charset="-128"/>
              <a:ea typeface="Meiryo UI" panose="020B0604030504040204" pitchFamily="50" charset="-128"/>
            </a:endParaRPr>
          </a:p>
          <a:p>
            <a:pPr algn="just" fontAlgn="ctr"/>
            <a:r>
              <a:rPr kumimoji="1" lang="ja-JP" altLang="ja-JP" sz="1625" b="1" kern="100" dirty="0">
                <a:latin typeface="Meiryo UI" panose="020B0604030504040204" pitchFamily="50" charset="-128"/>
                <a:ea typeface="Meiryo UI" panose="020B0604030504040204" pitchFamily="50" charset="-128"/>
              </a:rPr>
              <a:t>②雇用の維持と事業の継続</a:t>
            </a:r>
            <a:endParaRPr lang="ja-JP" altLang="ja-JP" sz="1625"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899255" y="5449067"/>
            <a:ext cx="3743911" cy="592470"/>
          </a:xfrm>
          <a:prstGeom prst="rect">
            <a:avLst/>
          </a:prstGeom>
          <a:noFill/>
        </p:spPr>
        <p:txBody>
          <a:bodyPr wrap="square" rtlCol="0">
            <a:spAutoFit/>
          </a:bodyPr>
          <a:lstStyle/>
          <a:p>
            <a:pPr algn="just" fontAlgn="ctr"/>
            <a:r>
              <a:rPr kumimoji="1" lang="ja-JP" altLang="ja-JP" sz="1625" b="1" kern="100" dirty="0">
                <a:latin typeface="Meiryo UI" panose="020B0604030504040204" pitchFamily="50" charset="-128"/>
                <a:ea typeface="Meiryo UI" panose="020B0604030504040204" pitchFamily="50" charset="-128"/>
              </a:rPr>
              <a:t>①いのちを守る医療提供体制の整備</a:t>
            </a:r>
            <a:endParaRPr lang="ja-JP" altLang="ja-JP" sz="1625" b="1" dirty="0">
              <a:latin typeface="Meiryo UI" panose="020B0604030504040204" pitchFamily="50" charset="-128"/>
              <a:ea typeface="Meiryo UI" panose="020B0604030504040204" pitchFamily="50" charset="-128"/>
            </a:endParaRPr>
          </a:p>
          <a:p>
            <a:pPr algn="just" fontAlgn="ctr"/>
            <a:r>
              <a:rPr kumimoji="1" lang="ja-JP" altLang="ja-JP" sz="1625" b="1" kern="100" dirty="0">
                <a:latin typeface="Meiryo UI" panose="020B0604030504040204" pitchFamily="50" charset="-128"/>
                <a:ea typeface="Meiryo UI" panose="020B0604030504040204" pitchFamily="50" charset="-128"/>
              </a:rPr>
              <a:t>②感染拡大の防止と収束に向けた取組み</a:t>
            </a:r>
            <a:endParaRPr lang="ja-JP" altLang="ja-JP" sz="1625" b="1" dirty="0">
              <a:latin typeface="Meiryo UI" panose="020B0604030504040204" pitchFamily="50" charset="-128"/>
              <a:ea typeface="Meiryo UI" panose="020B0604030504040204" pitchFamily="50" charset="-128"/>
            </a:endParaRPr>
          </a:p>
        </p:txBody>
      </p:sp>
      <p:sp>
        <p:nvSpPr>
          <p:cNvPr id="35" name="正方形/長方形 34"/>
          <p:cNvSpPr/>
          <p:nvPr/>
        </p:nvSpPr>
        <p:spPr>
          <a:xfrm>
            <a:off x="1" y="0"/>
            <a:ext cx="9905999" cy="858351"/>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tIns="29250" bIns="29250" rtlCol="0" anchor="ctr" anchorCtr="0"/>
          <a:lstStyle/>
          <a:p>
            <a:pPr algn="ctr"/>
            <a:r>
              <a:rPr kumimoji="1" lang="ja-JP" altLang="en-US" sz="3200" b="1" dirty="0">
                <a:solidFill>
                  <a:prstClr val="white"/>
                </a:solidFill>
                <a:latin typeface="Meiryo UI" panose="020B0604030504040204" pitchFamily="50" charset="-128"/>
                <a:ea typeface="Meiryo UI" panose="020B0604030504040204" pitchFamily="50" charset="-128"/>
              </a:rPr>
              <a:t>大阪府緊急対策　概要</a:t>
            </a:r>
            <a:endParaRPr kumimoji="1" lang="en-US" altLang="ja-JP" sz="3200" b="1" dirty="0">
              <a:solidFill>
                <a:prstClr val="white"/>
              </a:solidFill>
              <a:latin typeface="Meiryo UI" panose="020B0604030504040204" pitchFamily="50" charset="-128"/>
              <a:ea typeface="Meiryo UI" panose="020B0604030504040204" pitchFamily="50" charset="-128"/>
            </a:endParaRPr>
          </a:p>
        </p:txBody>
      </p:sp>
      <p:sp>
        <p:nvSpPr>
          <p:cNvPr id="36" name="正方形/長方形 35"/>
          <p:cNvSpPr/>
          <p:nvPr/>
        </p:nvSpPr>
        <p:spPr>
          <a:xfrm>
            <a:off x="1" y="962355"/>
            <a:ext cx="9905999" cy="833320"/>
          </a:xfrm>
          <a:prstGeom prst="rect">
            <a:avLst/>
          </a:prstGeom>
          <a:solidFill>
            <a:schemeClr val="accent5">
              <a:lumMod val="20000"/>
              <a:lumOff val="80000"/>
            </a:schemeClr>
          </a:solidFill>
        </p:spPr>
        <p:txBody>
          <a:bodyPr wrap="square" anchor="ctr">
            <a:noAutofit/>
          </a:bodyPr>
          <a:lstStyle/>
          <a:p>
            <a:pPr marL="212825" indent="-212825" algn="ctr" fontAlgn="ctr"/>
            <a:r>
              <a:rPr lang="ja-JP" altLang="en-US" sz="1788" b="1" dirty="0">
                <a:latin typeface="Meiryo UI" panose="020B0604030504040204" pitchFamily="50" charset="-128"/>
                <a:ea typeface="Meiryo UI" panose="020B0604030504040204" pitchFamily="50" charset="-128"/>
              </a:rPr>
              <a:t>新型コロナウイルスの感染拡大を防止し、府民のいのちと暮らしを守り抜くために、緊急に求められるものを</a:t>
            </a:r>
            <a:endParaRPr lang="en-US" altLang="ja-JP" sz="1788" b="1" dirty="0">
              <a:latin typeface="Meiryo UI" panose="020B0604030504040204" pitchFamily="50" charset="-128"/>
              <a:ea typeface="Meiryo UI" panose="020B0604030504040204" pitchFamily="50" charset="-128"/>
            </a:endParaRPr>
          </a:p>
          <a:p>
            <a:pPr marL="212825" indent="-212825" algn="ctr" fontAlgn="ctr"/>
            <a:r>
              <a:rPr lang="ja-JP" altLang="en-US" sz="1788" b="1" dirty="0">
                <a:latin typeface="Meiryo UI" panose="020B0604030504040204" pitchFamily="50" charset="-128"/>
                <a:ea typeface="Meiryo UI" panose="020B0604030504040204" pitchFamily="50" charset="-128"/>
              </a:rPr>
              <a:t>中心に、これまでの補正予算の編成を含めた総合的な取組みを</a:t>
            </a:r>
            <a:r>
              <a:rPr lang="ja-JP" altLang="en-US" sz="1950" b="1" u="sng" dirty="0">
                <a:latin typeface="Meiryo UI" panose="020B0604030504040204" pitchFamily="50" charset="-128"/>
                <a:ea typeface="Meiryo UI" panose="020B0604030504040204" pitchFamily="50" charset="-128"/>
              </a:rPr>
              <a:t>「大阪府緊急対策」</a:t>
            </a:r>
            <a:r>
              <a:rPr lang="ja-JP" altLang="en-US" sz="1788" b="1" dirty="0">
                <a:latin typeface="Meiryo UI" panose="020B0604030504040204" pitchFamily="50" charset="-128"/>
                <a:ea typeface="Meiryo UI" panose="020B0604030504040204" pitchFamily="50" charset="-128"/>
              </a:rPr>
              <a:t>として実施</a:t>
            </a:r>
          </a:p>
        </p:txBody>
      </p:sp>
      <p:sp>
        <p:nvSpPr>
          <p:cNvPr id="38" name="テキスト ボックス 37"/>
          <p:cNvSpPr txBox="1"/>
          <p:nvPr/>
        </p:nvSpPr>
        <p:spPr>
          <a:xfrm>
            <a:off x="8034044" y="6545943"/>
            <a:ext cx="1773339" cy="276999"/>
          </a:xfrm>
          <a:prstGeom prst="rect">
            <a:avLst/>
          </a:prstGeom>
          <a:noFill/>
        </p:spPr>
        <p:txBody>
          <a:bodyPr wrap="square" rtlCol="0">
            <a:spAutoFit/>
          </a:bodyPr>
          <a:lstStyle/>
          <a:p>
            <a:pPr algn="r"/>
            <a:r>
              <a:rPr kumimoji="1" lang="en-US" altLang="ja-JP" sz="1200" dirty="0"/>
              <a:t>4/22</a:t>
            </a:r>
            <a:r>
              <a:rPr kumimoji="1" lang="ja-JP" altLang="en-US" sz="1200" dirty="0"/>
              <a:t>知事記者会見資料</a:t>
            </a:r>
          </a:p>
        </p:txBody>
      </p:sp>
      <p:sp>
        <p:nvSpPr>
          <p:cNvPr id="2" name="テキスト ボックス 1"/>
          <p:cNvSpPr txBox="1"/>
          <p:nvPr/>
        </p:nvSpPr>
        <p:spPr>
          <a:xfrm>
            <a:off x="8529912" y="102200"/>
            <a:ext cx="1277471" cy="461665"/>
          </a:xfrm>
          <a:prstGeom prst="rect">
            <a:avLst/>
          </a:prstGeom>
          <a:noFill/>
        </p:spPr>
        <p:txBody>
          <a:bodyPr wrap="square" rtlCol="0">
            <a:spAutoFit/>
          </a:bodyPr>
          <a:lstStyle/>
          <a:p>
            <a:pPr algn="dist"/>
            <a:r>
              <a:rPr kumimoji="1" lang="ja-JP" altLang="en-US" sz="1200" dirty="0">
                <a:solidFill>
                  <a:schemeClr val="bg1"/>
                </a:solidFill>
              </a:rPr>
              <a:t>令和</a:t>
            </a:r>
            <a:r>
              <a:rPr kumimoji="1" lang="en-US" altLang="ja-JP" sz="1200" dirty="0">
                <a:solidFill>
                  <a:schemeClr val="bg1"/>
                </a:solidFill>
              </a:rPr>
              <a:t>2</a:t>
            </a:r>
            <a:r>
              <a:rPr kumimoji="1" lang="ja-JP" altLang="en-US" sz="1200" dirty="0">
                <a:solidFill>
                  <a:schemeClr val="bg1"/>
                </a:solidFill>
              </a:rPr>
              <a:t>年</a:t>
            </a:r>
            <a:r>
              <a:rPr kumimoji="1" lang="en-US" altLang="ja-JP" sz="1200" dirty="0">
                <a:solidFill>
                  <a:schemeClr val="bg1"/>
                </a:solidFill>
              </a:rPr>
              <a:t>5</a:t>
            </a:r>
            <a:r>
              <a:rPr kumimoji="1" lang="ja-JP" altLang="en-US" sz="1200" dirty="0">
                <a:solidFill>
                  <a:schemeClr val="bg1"/>
                </a:solidFill>
              </a:rPr>
              <a:t>月</a:t>
            </a:r>
            <a:endParaRPr kumimoji="1" lang="en-US" altLang="ja-JP" sz="1200" dirty="0">
              <a:solidFill>
                <a:schemeClr val="bg1"/>
              </a:solidFill>
            </a:endParaRPr>
          </a:p>
          <a:p>
            <a:pPr algn="dist"/>
            <a:r>
              <a:rPr kumimoji="1" lang="ja-JP" altLang="en-US" sz="1200" dirty="0">
                <a:solidFill>
                  <a:schemeClr val="bg1"/>
                </a:solidFill>
              </a:rPr>
              <a:t>中小企業支援室</a:t>
            </a:r>
          </a:p>
        </p:txBody>
      </p:sp>
      <p:sp>
        <p:nvSpPr>
          <p:cNvPr id="20" name="スライド番号プレースホルダー 2"/>
          <p:cNvSpPr>
            <a:spLocks noGrp="1"/>
          </p:cNvSpPr>
          <p:nvPr>
            <p:ph type="sldNum" sz="quarter" idx="12"/>
          </p:nvPr>
        </p:nvSpPr>
        <p:spPr>
          <a:xfrm>
            <a:off x="7677150" y="6492875"/>
            <a:ext cx="2228850" cy="365125"/>
          </a:xfrm>
        </p:spPr>
        <p:txBody>
          <a:bodyPr/>
          <a:lstStyle/>
          <a:p>
            <a:fld id="{D9E3402B-098C-428B-B045-374B387FDB32}" type="slidenum">
              <a:rPr kumimoji="1" lang="ja-JP" altLang="en-US" smtClean="0"/>
              <a:t>3</a:t>
            </a:fld>
            <a:endParaRPr kumimoji="1" lang="ja-JP" altLang="en-US" dirty="0"/>
          </a:p>
        </p:txBody>
      </p:sp>
    </p:spTree>
    <p:extLst>
      <p:ext uri="{BB962C8B-B14F-4D97-AF65-F5344CB8AC3E}">
        <p14:creationId xmlns:p14="http://schemas.microsoft.com/office/powerpoint/2010/main" val="380355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1280260"/>
            <a:ext cx="4899659" cy="931702"/>
          </a:xfrm>
          <a:prstGeom prst="rect">
            <a:avLst/>
          </a:prstGeom>
          <a:solidFill>
            <a:schemeClr val="accent5">
              <a:lumMod val="40000"/>
              <a:lumOff val="60000"/>
            </a:schemeClr>
          </a:solidFill>
        </p:spPr>
        <p:txBody>
          <a:bodyPr wrap="square" rIns="0" anchor="ctr">
            <a:noAutofit/>
          </a:bodyPr>
          <a:lstStyle/>
          <a:p>
            <a:pPr marL="174625" indent="-174625" fontAlgn="ctr"/>
            <a:r>
              <a:rPr lang="ja-JP" altLang="en-US" sz="1788" dirty="0">
                <a:latin typeface="Meiryo UI" panose="020B0604030504040204" pitchFamily="50" charset="-128"/>
                <a:ea typeface="Meiryo UI" panose="020B0604030504040204" pitchFamily="50" charset="-128"/>
              </a:rPr>
              <a:t>■</a:t>
            </a:r>
            <a:r>
              <a:rPr lang="ja-JP" altLang="en-US" sz="1788" b="1" dirty="0">
                <a:latin typeface="Meiryo UI" panose="020B0604030504040204" pitchFamily="50" charset="-128"/>
                <a:ea typeface="Meiryo UI" panose="020B0604030504040204" pitchFamily="50" charset="-128"/>
              </a:rPr>
              <a:t>感染症対策</a:t>
            </a:r>
            <a:r>
              <a:rPr lang="ja-JP" altLang="en-US" sz="1788" dirty="0">
                <a:latin typeface="Meiryo UI" panose="020B0604030504040204" pitchFamily="50" charset="-128"/>
                <a:ea typeface="Meiryo UI" panose="020B0604030504040204" pitchFamily="50" charset="-128"/>
              </a:rPr>
              <a:t>及び</a:t>
            </a:r>
            <a:r>
              <a:rPr lang="ja-JP" altLang="en-US" sz="1788" b="1" dirty="0">
                <a:latin typeface="Meiryo UI" panose="020B0604030504040204" pitchFamily="50" charset="-128"/>
                <a:ea typeface="Meiryo UI" panose="020B0604030504040204" pitchFamily="50" charset="-128"/>
              </a:rPr>
              <a:t>風評被害払拭の取組み</a:t>
            </a:r>
            <a:r>
              <a:rPr lang="ja-JP" altLang="en-US" sz="1788" dirty="0">
                <a:latin typeface="Meiryo UI" panose="020B0604030504040204" pitchFamily="50" charset="-128"/>
                <a:ea typeface="Meiryo UI" panose="020B0604030504040204" pitchFamily="50" charset="-128"/>
              </a:rPr>
              <a:t>を後押し</a:t>
            </a:r>
          </a:p>
        </p:txBody>
      </p:sp>
      <p:sp>
        <p:nvSpPr>
          <p:cNvPr id="19" name="角丸四角形 18"/>
          <p:cNvSpPr/>
          <p:nvPr/>
        </p:nvSpPr>
        <p:spPr>
          <a:xfrm>
            <a:off x="216161" y="3441566"/>
            <a:ext cx="821901" cy="1563566"/>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tx1"/>
                </a:solidFill>
                <a:latin typeface="Meiryo UI" panose="020B0604030504040204" pitchFamily="50" charset="-128"/>
                <a:ea typeface="Meiryo UI" panose="020B0604030504040204" pitchFamily="50" charset="-128"/>
              </a:rPr>
              <a:t>支援</a:t>
            </a:r>
            <a:endParaRPr kumimoji="1" lang="en-US" altLang="ja-JP" sz="1463" b="1" dirty="0">
              <a:solidFill>
                <a:schemeClr val="tx1"/>
              </a:solidFill>
              <a:latin typeface="Meiryo UI" panose="020B0604030504040204" pitchFamily="50" charset="-128"/>
              <a:ea typeface="Meiryo UI" panose="020B0604030504040204" pitchFamily="50" charset="-128"/>
            </a:endParaRPr>
          </a:p>
          <a:p>
            <a:pPr algn="ctr"/>
            <a:r>
              <a:rPr kumimoji="1" lang="ja-JP" altLang="en-US" sz="1463" b="1" dirty="0">
                <a:solidFill>
                  <a:schemeClr val="tx1"/>
                </a:solidFill>
                <a:latin typeface="Meiryo UI" panose="020B0604030504040204" pitchFamily="50" charset="-128"/>
                <a:ea typeface="Meiryo UI" panose="020B0604030504040204" pitchFamily="50" charset="-128"/>
              </a:rPr>
              <a:t>対象</a:t>
            </a:r>
            <a:endParaRPr kumimoji="1" lang="en-US" altLang="zh-TW" sz="1463" b="1"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105084" y="2498683"/>
            <a:ext cx="4794576" cy="4008965"/>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463" b="1" dirty="0">
              <a:solidFill>
                <a:schemeClr val="tx1"/>
              </a:solidFill>
              <a:latin typeface="Meiryo UI" panose="020B0604030504040204" pitchFamily="50" charset="-128"/>
              <a:ea typeface="Meiryo UI" panose="020B0604030504040204" pitchFamily="50" charset="-128"/>
            </a:endParaRPr>
          </a:p>
        </p:txBody>
      </p:sp>
      <p:sp>
        <p:nvSpPr>
          <p:cNvPr id="22" name="角丸四角形 21"/>
          <p:cNvSpPr/>
          <p:nvPr/>
        </p:nvSpPr>
        <p:spPr>
          <a:xfrm>
            <a:off x="268908" y="2338834"/>
            <a:ext cx="4514244" cy="397284"/>
          </a:xfrm>
          <a:prstGeom prst="roundRect">
            <a:avLst/>
          </a:prstGeom>
        </p:spPr>
        <p:style>
          <a:lnRef idx="1">
            <a:schemeClr val="accent4"/>
          </a:lnRef>
          <a:fillRef idx="3">
            <a:schemeClr val="accent4"/>
          </a:fillRef>
          <a:effectRef idx="2">
            <a:schemeClr val="accent4"/>
          </a:effectRef>
          <a:fontRef idx="minor">
            <a:schemeClr val="lt1"/>
          </a:fontRef>
        </p:style>
        <p:txBody>
          <a:bodyPr wrap="none" anchor="ctr">
            <a:noAutofit/>
          </a:bodyPr>
          <a:lstStyle/>
          <a:p>
            <a:pPr algn="ctr"/>
            <a:r>
              <a:rPr kumimoji="1" lang="ja-JP" altLang="en-US" sz="1950" b="1" dirty="0">
                <a:solidFill>
                  <a:prstClr val="white"/>
                </a:solidFill>
                <a:latin typeface="Meiryo UI" panose="020B0604030504040204" pitchFamily="50" charset="-128"/>
                <a:ea typeface="Meiryo UI" panose="020B0604030504040204" pitchFamily="50" charset="-128"/>
              </a:rPr>
              <a:t>商店街への支援</a:t>
            </a:r>
            <a:endParaRPr lang="ja-JP" altLang="en-US" sz="1950" dirty="0"/>
          </a:p>
        </p:txBody>
      </p:sp>
      <p:graphicFrame>
        <p:nvGraphicFramePr>
          <p:cNvPr id="34" name="表 33"/>
          <p:cNvGraphicFramePr>
            <a:graphicFrameLocks noGrp="1"/>
          </p:cNvGraphicFramePr>
          <p:nvPr>
            <p:extLst>
              <p:ext uri="{D42A27DB-BD31-4B8C-83A1-F6EECF244321}">
                <p14:modId xmlns:p14="http://schemas.microsoft.com/office/powerpoint/2010/main" val="4225905166"/>
              </p:ext>
            </p:extLst>
          </p:nvPr>
        </p:nvGraphicFramePr>
        <p:xfrm>
          <a:off x="1092134" y="3221618"/>
          <a:ext cx="3683793" cy="1783514"/>
        </p:xfrm>
        <a:graphic>
          <a:graphicData uri="http://schemas.openxmlformats.org/drawingml/2006/table">
            <a:tbl>
              <a:tblPr firstRow="1" bandRow="1">
                <a:tableStyleId>{21E4AEA4-8DFA-4A89-87EB-49C32662AFE0}</a:tableStyleId>
              </a:tblPr>
              <a:tblGrid>
                <a:gridCol w="526103">
                  <a:extLst>
                    <a:ext uri="{9D8B030D-6E8A-4147-A177-3AD203B41FA5}">
                      <a16:colId xmlns:a16="http://schemas.microsoft.com/office/drawing/2014/main" val="3569852835"/>
                    </a:ext>
                  </a:extLst>
                </a:gridCol>
                <a:gridCol w="3157690">
                  <a:extLst>
                    <a:ext uri="{9D8B030D-6E8A-4147-A177-3AD203B41FA5}">
                      <a16:colId xmlns:a16="http://schemas.microsoft.com/office/drawing/2014/main" val="1119408060"/>
                    </a:ext>
                  </a:extLst>
                </a:gridCol>
              </a:tblGrid>
              <a:tr h="215876">
                <a:tc>
                  <a:txBody>
                    <a:bodyPr/>
                    <a:lstStyle/>
                    <a:p>
                      <a:pPr algn="ctr"/>
                      <a:endParaRPr kumimoji="1" lang="ja-JP" altLang="en-US" sz="1000" dirty="0">
                        <a:solidFill>
                          <a:schemeClr val="bg1"/>
                        </a:solidFill>
                        <a:latin typeface="Meiryo UI" panose="020B0604030504040204" pitchFamily="50" charset="-128"/>
                        <a:ea typeface="Meiryo UI" panose="020B0604030504040204" pitchFamily="50" charset="-128"/>
                      </a:endParaRPr>
                    </a:p>
                  </a:txBody>
                  <a:tcPr marL="29250" marR="29250" marT="29250" marB="29250" anchor="ctr">
                    <a:noFill/>
                  </a:tcPr>
                </a:tc>
                <a:tc>
                  <a:txBody>
                    <a:bodyPr/>
                    <a:lstStyle/>
                    <a:p>
                      <a:pPr algn="ctr"/>
                      <a:endParaRPr kumimoji="1" lang="ja-JP" altLang="en-US" sz="1000" dirty="0">
                        <a:solidFill>
                          <a:schemeClr val="bg1"/>
                        </a:solidFill>
                        <a:latin typeface="Meiryo UI" panose="020B0604030504040204" pitchFamily="50" charset="-128"/>
                        <a:ea typeface="Meiryo UI" panose="020B0604030504040204" pitchFamily="50" charset="-128"/>
                      </a:endParaRPr>
                    </a:p>
                  </a:txBody>
                  <a:tcPr marL="29250" marR="29250" marT="29250" marB="29250" anchor="ctr">
                    <a:noFill/>
                  </a:tcPr>
                </a:tc>
                <a:extLst>
                  <a:ext uri="{0D108BD9-81ED-4DB2-BD59-A6C34878D82A}">
                    <a16:rowId xmlns:a16="http://schemas.microsoft.com/office/drawing/2014/main" val="1491597160"/>
                  </a:ext>
                </a:extLst>
              </a:tr>
              <a:tr h="783819">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en-US" altLang="ja-JP" sz="1100" b="1" dirty="0">
                          <a:solidFill>
                            <a:schemeClr val="tx1"/>
                          </a:solidFill>
                          <a:latin typeface="Meiryo UI" panose="020B0604030504040204" pitchFamily="50" charset="-128"/>
                          <a:ea typeface="Meiryo UI" panose="020B0604030504040204" pitchFamily="50" charset="-128"/>
                        </a:rPr>
                        <a:t>3</a:t>
                      </a:r>
                      <a:r>
                        <a:rPr kumimoji="1" lang="ja-JP" altLang="en-US" sz="1100" b="1" dirty="0">
                          <a:solidFill>
                            <a:schemeClr val="tx1"/>
                          </a:solidFill>
                          <a:latin typeface="Meiryo UI" panose="020B0604030504040204" pitchFamily="50" charset="-128"/>
                          <a:ea typeface="Meiryo UI" panose="020B0604030504040204" pitchFamily="50" charset="-128"/>
                        </a:rPr>
                        <a:t>密」</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対策</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L="29250" marR="29250" marT="29250" marB="2925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・商店街内消毒、共用スペース等への消毒液設置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・キャッシュレス決済の導入、通販・宅配の促進</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・店主への衛生管理研修　など　</a:t>
                      </a:r>
                    </a:p>
                  </a:txBody>
                  <a:tcPr marL="0" marR="0" marT="29250" marB="29250" anchor="ctr"/>
                </a:tc>
                <a:extLst>
                  <a:ext uri="{0D108BD9-81ED-4DB2-BD59-A6C34878D82A}">
                    <a16:rowId xmlns:a16="http://schemas.microsoft.com/office/drawing/2014/main" val="1214066336"/>
                  </a:ext>
                </a:extLst>
              </a:tr>
              <a:tr h="783819">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情報</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発信</a:t>
                      </a:r>
                    </a:p>
                  </a:txBody>
                  <a:tcPr marL="29250" marR="29250" marT="29250" marB="2925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・クリーン化を訴求するのぼり・タペストリー設置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HP</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SNS</a:t>
                      </a:r>
                      <a:r>
                        <a:rPr kumimoji="1" lang="ja-JP" altLang="en-US" sz="1200" dirty="0">
                          <a:solidFill>
                            <a:schemeClr val="tx1"/>
                          </a:solidFill>
                          <a:latin typeface="Meiryo UI" panose="020B0604030504040204" pitchFamily="50" charset="-128"/>
                          <a:ea typeface="Meiryo UI" panose="020B0604030504040204" pitchFamily="50" charset="-128"/>
                        </a:rPr>
                        <a:t>による発信</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・クラウドファンディングの活用促進　など　</a:t>
                      </a:r>
                    </a:p>
                  </a:txBody>
                  <a:tcPr marL="29250" marR="29250" marT="29250" marB="29250" anchor="ctr"/>
                </a:tc>
                <a:extLst>
                  <a:ext uri="{0D108BD9-81ED-4DB2-BD59-A6C34878D82A}">
                    <a16:rowId xmlns:a16="http://schemas.microsoft.com/office/drawing/2014/main" val="1451221449"/>
                  </a:ext>
                </a:extLst>
              </a:tr>
            </a:tbl>
          </a:graphicData>
        </a:graphic>
      </p:graphicFrame>
      <p:sp>
        <p:nvSpPr>
          <p:cNvPr id="57" name="正方形/長方形 56"/>
          <p:cNvSpPr/>
          <p:nvPr/>
        </p:nvSpPr>
        <p:spPr>
          <a:xfrm>
            <a:off x="5024623" y="2498683"/>
            <a:ext cx="4771563" cy="4008965"/>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463" b="1" dirty="0">
              <a:solidFill>
                <a:schemeClr val="tx1"/>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6137831" y="2826546"/>
            <a:ext cx="3624724" cy="3810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63" b="1" u="sng" dirty="0">
                <a:latin typeface="Meiryo UI" panose="020B0604030504040204" pitchFamily="50" charset="-128"/>
                <a:ea typeface="Meiryo UI" panose="020B0604030504040204" pitchFamily="50" charset="-128"/>
              </a:rPr>
              <a:t>予算額　</a:t>
            </a:r>
            <a:r>
              <a:rPr kumimoji="1" lang="en-US" altLang="ja-JP" sz="1463" b="1" u="sng" dirty="0">
                <a:latin typeface="Meiryo UI" panose="020B0604030504040204" pitchFamily="50" charset="-128"/>
                <a:ea typeface="Meiryo UI" panose="020B0604030504040204" pitchFamily="50" charset="-128"/>
              </a:rPr>
              <a:t>60</a:t>
            </a:r>
            <a:r>
              <a:rPr kumimoji="1" lang="ja-JP" altLang="en-US" sz="1463" b="1" u="sng" dirty="0">
                <a:latin typeface="Meiryo UI" panose="020B0604030504040204" pitchFamily="50" charset="-128"/>
                <a:ea typeface="Meiryo UI" panose="020B0604030504040204" pitchFamily="50" charset="-128"/>
              </a:rPr>
              <a:t>百万円＋</a:t>
            </a:r>
            <a:r>
              <a:rPr kumimoji="1" lang="en-US" altLang="ja-JP" sz="1463" b="1" u="sng" dirty="0">
                <a:latin typeface="Meiryo UI" panose="020B0604030504040204" pitchFamily="50" charset="-128"/>
                <a:ea typeface="Meiryo UI" panose="020B0604030504040204" pitchFamily="50" charset="-128"/>
              </a:rPr>
              <a:t>30</a:t>
            </a:r>
            <a:r>
              <a:rPr kumimoji="1" lang="ja-JP" altLang="en-US" sz="1463" b="1" u="sng" dirty="0">
                <a:latin typeface="Meiryo UI" panose="020B0604030504040204" pitchFamily="50" charset="-128"/>
                <a:ea typeface="Meiryo UI" panose="020B0604030504040204" pitchFamily="50" charset="-128"/>
              </a:rPr>
              <a:t>百万円</a:t>
            </a:r>
            <a:r>
              <a:rPr kumimoji="1" lang="en-US" altLang="ja-JP" sz="1463" b="1" u="sng" dirty="0">
                <a:latin typeface="Meiryo UI" panose="020B0604030504040204" pitchFamily="50" charset="-128"/>
                <a:ea typeface="Meiryo UI" panose="020B0604030504040204" pitchFamily="50" charset="-128"/>
              </a:rPr>
              <a:t>(</a:t>
            </a:r>
            <a:r>
              <a:rPr kumimoji="1" lang="ja-JP" altLang="en-US" sz="1463" b="1" u="sng" dirty="0">
                <a:latin typeface="Meiryo UI" panose="020B0604030504040204" pitchFamily="50" charset="-128"/>
                <a:ea typeface="Meiryo UI" panose="020B0604030504040204" pitchFamily="50" charset="-128"/>
              </a:rPr>
              <a:t>既定経費</a:t>
            </a:r>
            <a:r>
              <a:rPr kumimoji="1" lang="en-US" altLang="ja-JP" sz="1463" b="1" u="sng" dirty="0">
                <a:latin typeface="Meiryo UI" panose="020B0604030504040204" pitchFamily="50" charset="-128"/>
                <a:ea typeface="Meiryo UI" panose="020B0604030504040204" pitchFamily="50" charset="-128"/>
              </a:rPr>
              <a:t>)</a:t>
            </a:r>
            <a:endParaRPr kumimoji="1" lang="ja-JP" altLang="en-US" sz="1463" b="1" u="sng" dirty="0">
              <a:latin typeface="Meiryo UI" panose="020B0604030504040204" pitchFamily="50" charset="-128"/>
              <a:ea typeface="Meiryo UI" panose="020B0604030504040204" pitchFamily="50" charset="-128"/>
            </a:endParaRPr>
          </a:p>
        </p:txBody>
      </p:sp>
      <p:sp>
        <p:nvSpPr>
          <p:cNvPr id="59" name="角丸四角形 58"/>
          <p:cNvSpPr/>
          <p:nvPr/>
        </p:nvSpPr>
        <p:spPr>
          <a:xfrm>
            <a:off x="5145993" y="2335181"/>
            <a:ext cx="4514244" cy="397284"/>
          </a:xfrm>
          <a:prstGeom prst="roundRect">
            <a:avLst/>
          </a:prstGeom>
          <a:ln/>
        </p:spPr>
        <p:style>
          <a:lnRef idx="1">
            <a:schemeClr val="accent6"/>
          </a:lnRef>
          <a:fillRef idx="3">
            <a:schemeClr val="accent6"/>
          </a:fillRef>
          <a:effectRef idx="2">
            <a:schemeClr val="accent6"/>
          </a:effectRef>
          <a:fontRef idx="minor">
            <a:schemeClr val="lt1"/>
          </a:fontRef>
        </p:style>
        <p:txBody>
          <a:bodyPr wrap="none" anchor="ctr">
            <a:noAutofit/>
          </a:bodyPr>
          <a:lstStyle/>
          <a:p>
            <a:pPr algn="ctr"/>
            <a:r>
              <a:rPr lang="ja-JP" altLang="en-US" sz="1950" b="1" dirty="0">
                <a:latin typeface="Meiryo UI" panose="020B0604030504040204" pitchFamily="50" charset="-128"/>
                <a:ea typeface="Meiryo UI" panose="020B0604030504040204" pitchFamily="50" charset="-128"/>
              </a:rPr>
              <a:t>商店街の需要喚起</a:t>
            </a:r>
          </a:p>
        </p:txBody>
      </p:sp>
      <p:sp>
        <p:nvSpPr>
          <p:cNvPr id="60" name="角丸四角形 67">
            <a:extLst>
              <a:ext uri="{FF2B5EF4-FFF2-40B4-BE49-F238E27FC236}">
                <a16:creationId xmlns:a16="http://schemas.microsoft.com/office/drawing/2014/main" id="{8FDE926B-7437-4ACD-A1A2-F43C326C0AE1}"/>
              </a:ext>
            </a:extLst>
          </p:cNvPr>
          <p:cNvSpPr/>
          <p:nvPr/>
        </p:nvSpPr>
        <p:spPr>
          <a:xfrm>
            <a:off x="5220420" y="3441566"/>
            <a:ext cx="821901" cy="1576266"/>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63" b="1" dirty="0">
                <a:solidFill>
                  <a:schemeClr val="tx1"/>
                </a:solidFill>
                <a:latin typeface="Meiryo UI" panose="020B0604030504040204" pitchFamily="50" charset="-128"/>
                <a:ea typeface="Meiryo UI" panose="020B0604030504040204" pitchFamily="50" charset="-128"/>
              </a:rPr>
              <a:t>取組み</a:t>
            </a:r>
            <a:endParaRPr kumimoji="1" lang="en-US" altLang="ja-JP" sz="1463" b="1" dirty="0">
              <a:solidFill>
                <a:schemeClr val="tx1"/>
              </a:solidFill>
              <a:latin typeface="Meiryo UI" panose="020B0604030504040204" pitchFamily="50" charset="-128"/>
              <a:ea typeface="Meiryo UI" panose="020B0604030504040204" pitchFamily="50" charset="-128"/>
            </a:endParaRPr>
          </a:p>
          <a:p>
            <a:pPr algn="ctr"/>
            <a:r>
              <a:rPr kumimoji="1" lang="ja-JP" altLang="en-US" sz="1463" b="1" dirty="0">
                <a:solidFill>
                  <a:schemeClr val="tx1"/>
                </a:solidFill>
                <a:latin typeface="Meiryo UI" panose="020B0604030504040204" pitchFamily="50" charset="-128"/>
                <a:ea typeface="Meiryo UI" panose="020B0604030504040204" pitchFamily="50" charset="-128"/>
              </a:rPr>
              <a:t>内容</a:t>
            </a:r>
            <a:endParaRPr kumimoji="1" lang="en-US" altLang="zh-TW" sz="1463" b="1" dirty="0">
              <a:solidFill>
                <a:schemeClr val="tx1"/>
              </a:solidFill>
              <a:latin typeface="Meiryo UI" panose="020B0604030504040204" pitchFamily="50" charset="-128"/>
              <a:ea typeface="Meiryo UI" panose="020B0604030504040204" pitchFamily="50" charset="-128"/>
            </a:endParaRPr>
          </a:p>
        </p:txBody>
      </p:sp>
      <p:sp>
        <p:nvSpPr>
          <p:cNvPr id="61" name="角丸四角形 68">
            <a:extLst>
              <a:ext uri="{FF2B5EF4-FFF2-40B4-BE49-F238E27FC236}">
                <a16:creationId xmlns:a16="http://schemas.microsoft.com/office/drawing/2014/main" id="{15CB02ED-8258-4978-80B9-517F7D56B213}"/>
              </a:ext>
            </a:extLst>
          </p:cNvPr>
          <p:cNvSpPr/>
          <p:nvPr/>
        </p:nvSpPr>
        <p:spPr>
          <a:xfrm>
            <a:off x="5220420" y="5150295"/>
            <a:ext cx="792464" cy="1080315"/>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vert="horz" lIns="29250" rIns="2925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63" b="1" dirty="0">
                <a:solidFill>
                  <a:schemeClr val="tx1"/>
                </a:solidFill>
                <a:latin typeface="Meiryo UI" panose="020B0604030504040204" pitchFamily="50" charset="-128"/>
                <a:ea typeface="Meiryo UI" panose="020B0604030504040204" pitchFamily="50" charset="-128"/>
              </a:rPr>
              <a:t>事業</a:t>
            </a:r>
            <a:endParaRPr kumimoji="1" lang="en-US" altLang="ja-JP" sz="1463" b="1" dirty="0">
              <a:solidFill>
                <a:schemeClr val="tx1"/>
              </a:solidFill>
              <a:latin typeface="Meiryo UI" panose="020B0604030504040204" pitchFamily="50" charset="-128"/>
              <a:ea typeface="Meiryo UI" panose="020B0604030504040204" pitchFamily="50" charset="-128"/>
            </a:endParaRPr>
          </a:p>
          <a:p>
            <a:pPr algn="ctr"/>
            <a:r>
              <a:rPr kumimoji="1" lang="ja-JP" altLang="en-US" sz="1463" b="1" dirty="0">
                <a:solidFill>
                  <a:schemeClr val="tx1"/>
                </a:solidFill>
                <a:latin typeface="Meiryo UI" panose="020B0604030504040204" pitchFamily="50" charset="-128"/>
                <a:ea typeface="Meiryo UI" panose="020B0604030504040204" pitchFamily="50" charset="-128"/>
              </a:rPr>
              <a:t>スキーム</a:t>
            </a:r>
            <a:endParaRPr kumimoji="1" lang="zh-TW" altLang="en-US" sz="1463" b="1" dirty="0">
              <a:solidFill>
                <a:schemeClr val="tx1"/>
              </a:solidFill>
              <a:latin typeface="Meiryo UI" panose="020B0604030504040204" pitchFamily="50" charset="-128"/>
              <a:ea typeface="Meiryo UI" panose="020B0604030504040204" pitchFamily="50" charset="-128"/>
            </a:endParaRPr>
          </a:p>
        </p:txBody>
      </p:sp>
      <p:grpSp>
        <p:nvGrpSpPr>
          <p:cNvPr id="62" name="グループ化 61">
            <a:extLst>
              <a:ext uri="{FF2B5EF4-FFF2-40B4-BE49-F238E27FC236}">
                <a16:creationId xmlns:a16="http://schemas.microsoft.com/office/drawing/2014/main" id="{794EA86B-DFCB-47D9-B2D6-C603AA2F682A}"/>
              </a:ext>
            </a:extLst>
          </p:cNvPr>
          <p:cNvGrpSpPr/>
          <p:nvPr/>
        </p:nvGrpSpPr>
        <p:grpSpPr>
          <a:xfrm>
            <a:off x="6105975" y="5150303"/>
            <a:ext cx="3462341" cy="1103850"/>
            <a:chOff x="4892057" y="4799228"/>
            <a:chExt cx="4261343" cy="1358585"/>
          </a:xfrm>
        </p:grpSpPr>
        <p:grpSp>
          <p:nvGrpSpPr>
            <p:cNvPr id="63" name="グループ化 62">
              <a:extLst>
                <a:ext uri="{FF2B5EF4-FFF2-40B4-BE49-F238E27FC236}">
                  <a16:creationId xmlns:a16="http://schemas.microsoft.com/office/drawing/2014/main" id="{AC00335B-F654-4C3F-ADBC-1D6CA70AC6BC}"/>
                </a:ext>
              </a:extLst>
            </p:cNvPr>
            <p:cNvGrpSpPr/>
            <p:nvPr/>
          </p:nvGrpSpPr>
          <p:grpSpPr>
            <a:xfrm>
              <a:off x="4892057" y="4799228"/>
              <a:ext cx="4261343" cy="1358585"/>
              <a:chOff x="5016963" y="4566696"/>
              <a:chExt cx="4261343" cy="831591"/>
            </a:xfrm>
          </p:grpSpPr>
          <p:sp>
            <p:nvSpPr>
              <p:cNvPr id="65" name="角丸四角形 90">
                <a:extLst>
                  <a:ext uri="{FF2B5EF4-FFF2-40B4-BE49-F238E27FC236}">
                    <a16:creationId xmlns:a16="http://schemas.microsoft.com/office/drawing/2014/main" id="{B5A6F637-730F-4883-B7AD-FA0390645248}"/>
                  </a:ext>
                </a:extLst>
              </p:cNvPr>
              <p:cNvSpPr/>
              <p:nvPr/>
            </p:nvSpPr>
            <p:spPr>
              <a:xfrm>
                <a:off x="5016963" y="4569907"/>
                <a:ext cx="834038" cy="809296"/>
              </a:xfrm>
              <a:prstGeom prst="round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138"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a:t>
                </a:r>
              </a:p>
            </p:txBody>
          </p:sp>
          <p:sp>
            <p:nvSpPr>
              <p:cNvPr id="66" name="角丸四角形 91">
                <a:extLst>
                  <a:ext uri="{FF2B5EF4-FFF2-40B4-BE49-F238E27FC236}">
                    <a16:creationId xmlns:a16="http://schemas.microsoft.com/office/drawing/2014/main" id="{28D91A08-D1E7-4BBA-A148-9E97DE742781}"/>
                  </a:ext>
                </a:extLst>
              </p:cNvPr>
              <p:cNvSpPr/>
              <p:nvPr/>
            </p:nvSpPr>
            <p:spPr>
              <a:xfrm>
                <a:off x="6221654" y="4566696"/>
                <a:ext cx="700003" cy="8138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138" b="1" dirty="0">
                    <a:solidFill>
                      <a:schemeClr val="tx1"/>
                    </a:solidFill>
                    <a:latin typeface="Meiryo UI" panose="020B0604030504040204" pitchFamily="50" charset="-128"/>
                    <a:ea typeface="Meiryo UI" panose="020B0604030504040204" pitchFamily="50" charset="-128"/>
                  </a:rPr>
                  <a:t>事業者</a:t>
                </a:r>
                <a:endParaRPr kumimoji="1" lang="en-US" altLang="ja-JP" sz="1138" b="1" dirty="0">
                  <a:solidFill>
                    <a:schemeClr val="tx1"/>
                  </a:solidFill>
                  <a:latin typeface="Meiryo UI" panose="020B0604030504040204" pitchFamily="50" charset="-128"/>
                  <a:ea typeface="Meiryo UI" panose="020B0604030504040204" pitchFamily="50" charset="-128"/>
                </a:endParaRPr>
              </a:p>
            </p:txBody>
          </p:sp>
          <p:sp>
            <p:nvSpPr>
              <p:cNvPr id="67" name="角丸四角形 92">
                <a:extLst>
                  <a:ext uri="{FF2B5EF4-FFF2-40B4-BE49-F238E27FC236}">
                    <a16:creationId xmlns:a16="http://schemas.microsoft.com/office/drawing/2014/main" id="{6B0226D1-9132-4F3B-9B35-325567191105}"/>
                  </a:ext>
                </a:extLst>
              </p:cNvPr>
              <p:cNvSpPr/>
              <p:nvPr/>
            </p:nvSpPr>
            <p:spPr>
              <a:xfrm>
                <a:off x="7360948" y="4572933"/>
                <a:ext cx="1917358" cy="825354"/>
              </a:xfrm>
              <a:prstGeom prst="roundRect">
                <a:avLst>
                  <a:gd name="adj" fmla="val 12307"/>
                </a:avLst>
              </a:prstGeom>
              <a:solidFill>
                <a:srgbClr val="3399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138"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府内１００商店街</a:t>
                </a:r>
                <a:endParaRPr kumimoji="1" lang="en-US" altLang="ja-JP" sz="1138"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975"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975"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68" name="直線矢印コネクタ 67">
                <a:extLst>
                  <a:ext uri="{FF2B5EF4-FFF2-40B4-BE49-F238E27FC236}">
                    <a16:creationId xmlns:a16="http://schemas.microsoft.com/office/drawing/2014/main" id="{194E856F-93CF-4F5B-A36D-595C477197A1}"/>
                  </a:ext>
                </a:extLst>
              </p:cNvPr>
              <p:cNvCxnSpPr>
                <a:stCxn id="65" idx="3"/>
                <a:endCxn id="66" idx="1"/>
              </p:cNvCxnSpPr>
              <p:nvPr/>
            </p:nvCxnSpPr>
            <p:spPr>
              <a:xfrm flipV="1">
                <a:off x="5851001" y="4973623"/>
                <a:ext cx="370653" cy="9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1C84F1C6-6CF6-498C-9FF7-DF20D1B1850B}"/>
                  </a:ext>
                </a:extLst>
              </p:cNvPr>
              <p:cNvCxnSpPr/>
              <p:nvPr/>
            </p:nvCxnSpPr>
            <p:spPr>
              <a:xfrm flipV="1">
                <a:off x="6933138" y="4996844"/>
                <a:ext cx="432000"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角丸四角形 97">
                <a:extLst>
                  <a:ext uri="{FF2B5EF4-FFF2-40B4-BE49-F238E27FC236}">
                    <a16:creationId xmlns:a16="http://schemas.microsoft.com/office/drawing/2014/main" id="{E4DCACC1-10C9-4026-A487-4FF7F83B0AD4}"/>
                  </a:ext>
                </a:extLst>
              </p:cNvPr>
              <p:cNvSpPr/>
              <p:nvPr/>
            </p:nvSpPr>
            <p:spPr>
              <a:xfrm>
                <a:off x="7577712" y="5118727"/>
                <a:ext cx="1526381" cy="179769"/>
              </a:xfrm>
              <a:prstGeom prst="roundRect">
                <a:avLst>
                  <a:gd name="adj" fmla="val 1928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en-US" altLang="ja-JP" sz="731" b="1" u="sng" spc="244"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731" b="1" u="sng" spc="244"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全域を対象とした</a:t>
                </a:r>
                <a:endParaRPr kumimoji="1" lang="en-US" altLang="ja-JP" sz="731" b="1" u="sng" spc="244"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731" b="1" u="sng" spc="244"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情報発信も実施</a:t>
                </a:r>
                <a:endParaRPr kumimoji="1" lang="en-US" altLang="ja-JP" sz="731" b="1" u="sng" spc="244"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sp>
          <p:nvSpPr>
            <p:cNvPr id="64" name="大かっこ 63">
              <a:extLst>
                <a:ext uri="{FF2B5EF4-FFF2-40B4-BE49-F238E27FC236}">
                  <a16:creationId xmlns:a16="http://schemas.microsoft.com/office/drawing/2014/main" id="{122A4B3C-6D93-46F0-9E7E-D52020CCFB93}"/>
                </a:ext>
              </a:extLst>
            </p:cNvPr>
            <p:cNvSpPr/>
            <p:nvPr/>
          </p:nvSpPr>
          <p:spPr>
            <a:xfrm>
              <a:off x="7487037" y="5218094"/>
              <a:ext cx="1510223" cy="439327"/>
            </a:xfrm>
            <a:prstGeom prst="bracket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lIns="29250" rIns="2925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800" dirty="0">
                  <a:solidFill>
                    <a:schemeClr val="bg1"/>
                  </a:solidFill>
                  <a:latin typeface="Meiryo UI" panose="020B0604030504040204" pitchFamily="50" charset="-128"/>
                  <a:ea typeface="Meiryo UI" panose="020B0604030504040204" pitchFamily="50" charset="-128"/>
                </a:rPr>
                <a:t>・打撃を大きく被った商店街</a:t>
              </a:r>
              <a:endParaRPr kumimoji="1" lang="en-US" altLang="ja-JP" sz="800" dirty="0">
                <a:solidFill>
                  <a:schemeClr val="bg1"/>
                </a:solidFill>
                <a:latin typeface="Meiryo UI" panose="020B0604030504040204" pitchFamily="50" charset="-128"/>
                <a:ea typeface="Meiryo UI" panose="020B0604030504040204" pitchFamily="50" charset="-128"/>
              </a:endParaRPr>
            </a:p>
            <a:p>
              <a:r>
                <a:rPr kumimoji="1" lang="ja-JP" altLang="en-US" sz="800" dirty="0">
                  <a:solidFill>
                    <a:schemeClr val="bg1"/>
                  </a:solidFill>
                  <a:latin typeface="Meiryo UI" panose="020B0604030504040204" pitchFamily="50" charset="-128"/>
                  <a:ea typeface="Meiryo UI" panose="020B0604030504040204" pitchFamily="50" charset="-128"/>
                </a:rPr>
                <a:t>・取組み意欲のある商店街</a:t>
              </a:r>
            </a:p>
          </p:txBody>
        </p:sp>
      </p:grpSp>
      <p:sp>
        <p:nvSpPr>
          <p:cNvPr id="71" name="テキスト ボックス 100">
            <a:extLst>
              <a:ext uri="{FF2B5EF4-FFF2-40B4-BE49-F238E27FC236}">
                <a16:creationId xmlns:a16="http://schemas.microsoft.com/office/drawing/2014/main" id="{F4C7A27C-B539-4D03-9E1E-E01F7D681BB7}"/>
              </a:ext>
            </a:extLst>
          </p:cNvPr>
          <p:cNvSpPr txBox="1"/>
          <p:nvPr/>
        </p:nvSpPr>
        <p:spPr>
          <a:xfrm>
            <a:off x="6600680" y="5514198"/>
            <a:ext cx="661758" cy="2235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853" dirty="0">
                <a:latin typeface="Meiryo UI" panose="020B0604030504040204" pitchFamily="50" charset="-128"/>
                <a:ea typeface="Meiryo UI" panose="020B0604030504040204" pitchFamily="50" charset="-128"/>
              </a:rPr>
              <a:t>委託</a:t>
            </a:r>
          </a:p>
        </p:txBody>
      </p:sp>
      <p:sp>
        <p:nvSpPr>
          <p:cNvPr id="72" name="テキスト ボックス 101">
            <a:extLst>
              <a:ext uri="{FF2B5EF4-FFF2-40B4-BE49-F238E27FC236}">
                <a16:creationId xmlns:a16="http://schemas.microsoft.com/office/drawing/2014/main" id="{593C060B-39C9-4370-8DBA-CD3957C0695C}"/>
              </a:ext>
            </a:extLst>
          </p:cNvPr>
          <p:cNvSpPr txBox="1"/>
          <p:nvPr/>
        </p:nvSpPr>
        <p:spPr>
          <a:xfrm>
            <a:off x="7501122" y="5504917"/>
            <a:ext cx="661758" cy="2235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853" dirty="0">
                <a:latin typeface="Meiryo UI" panose="020B0604030504040204" pitchFamily="50" charset="-128"/>
                <a:ea typeface="Meiryo UI" panose="020B0604030504040204" pitchFamily="50" charset="-128"/>
              </a:rPr>
              <a:t>支援</a:t>
            </a:r>
          </a:p>
        </p:txBody>
      </p:sp>
      <p:sp>
        <p:nvSpPr>
          <p:cNvPr id="73" name="矢印: 五方向 1">
            <a:extLst>
              <a:ext uri="{FF2B5EF4-FFF2-40B4-BE49-F238E27FC236}">
                <a16:creationId xmlns:a16="http://schemas.microsoft.com/office/drawing/2014/main" id="{47F751C9-0D41-42ED-92B2-8433598F529A}"/>
              </a:ext>
            </a:extLst>
          </p:cNvPr>
          <p:cNvSpPr/>
          <p:nvPr/>
        </p:nvSpPr>
        <p:spPr>
          <a:xfrm>
            <a:off x="6102258" y="3456349"/>
            <a:ext cx="1798961" cy="1561484"/>
          </a:xfrm>
          <a:prstGeom prst="homePlate">
            <a:avLst>
              <a:gd name="adj" fmla="val 13970"/>
            </a:avLst>
          </a:prstGeom>
          <a:ln>
            <a:noFill/>
          </a:ln>
        </p:spPr>
        <p:style>
          <a:lnRef idx="1">
            <a:schemeClr val="accent2"/>
          </a:lnRef>
          <a:fillRef idx="2">
            <a:schemeClr val="accent2"/>
          </a:fillRef>
          <a:effectRef idx="1">
            <a:schemeClr val="accent2"/>
          </a:effectRef>
          <a:fontRef idx="minor">
            <a:schemeClr val="dk1"/>
          </a:fontRef>
        </p:style>
        <p:txBody>
          <a:bodyPr wrap="none" rtlCol="0" anchor="ctr"/>
          <a:lstStyle/>
          <a:p>
            <a:pPr lvl="0"/>
            <a:r>
              <a:rPr kumimoji="1" lang="ja-JP" altLang="en-US" sz="1463" b="1" dirty="0">
                <a:solidFill>
                  <a:prstClr val="black"/>
                </a:solidFill>
                <a:latin typeface="Meiryo UI" panose="020B0604030504040204" pitchFamily="50" charset="-128"/>
                <a:ea typeface="Meiryo UI" panose="020B0604030504040204" pitchFamily="50" charset="-128"/>
              </a:rPr>
              <a:t>　</a:t>
            </a:r>
            <a:r>
              <a:rPr kumimoji="1" lang="ja-JP" altLang="en-US" sz="1463" b="1" u="sng" dirty="0">
                <a:solidFill>
                  <a:prstClr val="black"/>
                </a:solidFill>
                <a:latin typeface="Meiryo UI" panose="020B0604030504040204" pitchFamily="50" charset="-128"/>
                <a:ea typeface="Meiryo UI" panose="020B0604030504040204" pitchFamily="50" charset="-128"/>
              </a:rPr>
              <a:t>パッケージ準備</a:t>
            </a:r>
            <a:endParaRPr kumimoji="1" lang="en-US" altLang="ja-JP" sz="1463" b="1" u="sng" dirty="0">
              <a:solidFill>
                <a:prstClr val="black"/>
              </a:solidFill>
              <a:latin typeface="Meiryo UI" panose="020B0604030504040204" pitchFamily="50" charset="-128"/>
              <a:ea typeface="Meiryo UI" panose="020B0604030504040204" pitchFamily="50" charset="-128"/>
            </a:endParaRPr>
          </a:p>
          <a:p>
            <a:pPr lvl="0"/>
            <a:endParaRPr kumimoji="1" lang="en-US" altLang="ja-JP" sz="650" dirty="0">
              <a:solidFill>
                <a:prstClr val="black"/>
              </a:solidFill>
              <a:latin typeface="Meiryo UI" panose="020B0604030504040204" pitchFamily="50" charset="-128"/>
              <a:ea typeface="Meiryo UI" panose="020B0604030504040204" pitchFamily="50" charset="-128"/>
            </a:endParaRPr>
          </a:p>
          <a:p>
            <a:pPr lvl="0"/>
            <a:r>
              <a:rPr kumimoji="1" lang="ja-JP" altLang="en-US" sz="1300" dirty="0">
                <a:solidFill>
                  <a:prstClr val="black"/>
                </a:solidFill>
                <a:latin typeface="Meiryo UI" panose="020B0604030504040204" pitchFamily="50" charset="-128"/>
                <a:ea typeface="Meiryo UI" panose="020B0604030504040204" pitchFamily="50" charset="-128"/>
              </a:rPr>
              <a:t>①賑わい創出イベント</a:t>
            </a:r>
            <a:endParaRPr kumimoji="1" lang="en-US" altLang="ja-JP" sz="1300" dirty="0">
              <a:solidFill>
                <a:prstClr val="black"/>
              </a:solidFill>
              <a:latin typeface="Meiryo UI" panose="020B0604030504040204" pitchFamily="50" charset="-128"/>
              <a:ea typeface="Meiryo UI" panose="020B0604030504040204" pitchFamily="50" charset="-128"/>
            </a:endParaRPr>
          </a:p>
          <a:p>
            <a:pPr lvl="0"/>
            <a:r>
              <a:rPr kumimoji="1" lang="ja-JP" altLang="en-US" sz="1300" dirty="0">
                <a:solidFill>
                  <a:prstClr val="black"/>
                </a:solidFill>
                <a:latin typeface="Meiryo UI" panose="020B0604030504040204" pitchFamily="50" charset="-128"/>
                <a:ea typeface="Meiryo UI" panose="020B0604030504040204" pitchFamily="50" charset="-128"/>
              </a:rPr>
              <a:t>②インバウンド呼び込み</a:t>
            </a:r>
            <a:endParaRPr kumimoji="1" lang="en-US" altLang="ja-JP" sz="1300" dirty="0">
              <a:solidFill>
                <a:prstClr val="black"/>
              </a:solidFill>
              <a:latin typeface="Meiryo UI" panose="020B0604030504040204" pitchFamily="50" charset="-128"/>
              <a:ea typeface="Meiryo UI" panose="020B0604030504040204" pitchFamily="50" charset="-128"/>
            </a:endParaRPr>
          </a:p>
          <a:p>
            <a:pPr lvl="0"/>
            <a:r>
              <a:rPr kumimoji="1" lang="ja-JP" altLang="en-US" sz="1300" dirty="0">
                <a:solidFill>
                  <a:prstClr val="black"/>
                </a:solidFill>
                <a:latin typeface="Meiryo UI" panose="020B0604030504040204" pitchFamily="50" charset="-128"/>
                <a:ea typeface="Meiryo UI" panose="020B0604030504040204" pitchFamily="50" charset="-128"/>
              </a:rPr>
              <a:t>③スマート化</a:t>
            </a:r>
            <a:endParaRPr kumimoji="1" lang="en-US" altLang="ja-JP" sz="1300" dirty="0">
              <a:solidFill>
                <a:prstClr val="black"/>
              </a:solidFill>
              <a:latin typeface="Meiryo UI" panose="020B0604030504040204" pitchFamily="50" charset="-128"/>
              <a:ea typeface="Meiryo UI" panose="020B0604030504040204" pitchFamily="50" charset="-128"/>
            </a:endParaRPr>
          </a:p>
          <a:p>
            <a:pPr lvl="0"/>
            <a:r>
              <a:rPr kumimoji="1" lang="ja-JP" altLang="en-US" sz="1300" dirty="0">
                <a:solidFill>
                  <a:prstClr val="black"/>
                </a:solidFill>
                <a:latin typeface="Meiryo UI" panose="020B0604030504040204" pitchFamily="50" charset="-128"/>
                <a:ea typeface="Meiryo UI" panose="020B0604030504040204" pitchFamily="50" charset="-128"/>
              </a:rPr>
              <a:t>④若者のチャレンジ促進</a:t>
            </a:r>
            <a:endParaRPr kumimoji="1" lang="en-US" altLang="ja-JP" sz="1300" dirty="0">
              <a:solidFill>
                <a:prstClr val="black"/>
              </a:solidFill>
              <a:latin typeface="Meiryo UI" panose="020B0604030504040204" pitchFamily="50" charset="-128"/>
              <a:ea typeface="Meiryo UI" panose="020B0604030504040204" pitchFamily="50" charset="-128"/>
            </a:endParaRPr>
          </a:p>
        </p:txBody>
      </p:sp>
      <p:sp>
        <p:nvSpPr>
          <p:cNvPr id="74" name="矢印: 五方向 90">
            <a:extLst>
              <a:ext uri="{FF2B5EF4-FFF2-40B4-BE49-F238E27FC236}">
                <a16:creationId xmlns:a16="http://schemas.microsoft.com/office/drawing/2014/main" id="{FD2E25CD-B15B-479A-AF2C-0FA755F554C6}"/>
              </a:ext>
            </a:extLst>
          </p:cNvPr>
          <p:cNvSpPr/>
          <p:nvPr/>
        </p:nvSpPr>
        <p:spPr>
          <a:xfrm>
            <a:off x="7915645" y="3446270"/>
            <a:ext cx="1748208" cy="1571180"/>
          </a:xfrm>
          <a:prstGeom prst="homePlate">
            <a:avLst>
              <a:gd name="adj" fmla="val 14213"/>
            </a:avLst>
          </a:prstGeom>
          <a:ln>
            <a:noFill/>
          </a:ln>
        </p:spPr>
        <p:style>
          <a:lnRef idx="1">
            <a:schemeClr val="accent2"/>
          </a:lnRef>
          <a:fillRef idx="2">
            <a:schemeClr val="accent2"/>
          </a:fillRef>
          <a:effectRef idx="1">
            <a:schemeClr val="accent2"/>
          </a:effectRef>
          <a:fontRef idx="minor">
            <a:schemeClr val="dk1"/>
          </a:fontRef>
        </p:style>
        <p:txBody>
          <a:bodyPr wrap="none" rtlCol="0" anchor="ctr"/>
          <a:lstStyle/>
          <a:p>
            <a:pPr lvl="0"/>
            <a:r>
              <a:rPr kumimoji="1" lang="ja-JP" altLang="en-US" sz="1463" b="1" dirty="0">
                <a:solidFill>
                  <a:prstClr val="black"/>
                </a:solidFill>
                <a:latin typeface="Meiryo UI" panose="020B0604030504040204" pitchFamily="50" charset="-128"/>
                <a:ea typeface="Meiryo UI" panose="020B0604030504040204" pitchFamily="50" charset="-128"/>
              </a:rPr>
              <a:t>　</a:t>
            </a:r>
            <a:r>
              <a:rPr kumimoji="1" lang="ja-JP" altLang="en-US" sz="1463" b="1" u="sng" dirty="0">
                <a:solidFill>
                  <a:prstClr val="black"/>
                </a:solidFill>
                <a:latin typeface="Meiryo UI" panose="020B0604030504040204" pitchFamily="50" charset="-128"/>
                <a:ea typeface="Meiryo UI" panose="020B0604030504040204" pitchFamily="50" charset="-128"/>
              </a:rPr>
              <a:t>キャンペーン支援</a:t>
            </a:r>
            <a:endParaRPr kumimoji="1" lang="en-US" altLang="ja-JP" sz="1463" b="1" u="sng" dirty="0">
              <a:solidFill>
                <a:prstClr val="black"/>
              </a:solidFill>
              <a:latin typeface="Meiryo UI" panose="020B0604030504040204" pitchFamily="50" charset="-128"/>
              <a:ea typeface="Meiryo UI" panose="020B0604030504040204" pitchFamily="50" charset="-128"/>
            </a:endParaRPr>
          </a:p>
          <a:p>
            <a:pPr lvl="0"/>
            <a:endParaRPr kumimoji="1" lang="en-US" altLang="ja-JP" sz="650" dirty="0">
              <a:solidFill>
                <a:prstClr val="black"/>
              </a:solidFill>
              <a:latin typeface="Meiryo UI" panose="020B0604030504040204" pitchFamily="50" charset="-128"/>
              <a:ea typeface="Meiryo UI" panose="020B0604030504040204" pitchFamily="50" charset="-128"/>
            </a:endParaRPr>
          </a:p>
          <a:p>
            <a:pPr lvl="0"/>
            <a:r>
              <a:rPr kumimoji="1" lang="ja-JP" altLang="en-US" sz="1300" dirty="0">
                <a:solidFill>
                  <a:prstClr val="black"/>
                </a:solidFill>
                <a:latin typeface="Meiryo UI" panose="020B0604030504040204" pitchFamily="50" charset="-128"/>
                <a:ea typeface="Meiryo UI" panose="020B0604030504040204" pitchFamily="50" charset="-128"/>
              </a:rPr>
              <a:t>①まちバル・まちゼミ</a:t>
            </a:r>
            <a:endParaRPr kumimoji="1" lang="en-US" altLang="ja-JP" sz="1300" dirty="0">
              <a:solidFill>
                <a:prstClr val="black"/>
              </a:solidFill>
              <a:latin typeface="Meiryo UI" panose="020B0604030504040204" pitchFamily="50" charset="-128"/>
              <a:ea typeface="Meiryo UI" panose="020B0604030504040204" pitchFamily="50" charset="-128"/>
            </a:endParaRPr>
          </a:p>
          <a:p>
            <a:pPr lvl="0"/>
            <a:r>
              <a:rPr kumimoji="1" lang="ja-JP" altLang="en-US" sz="1300" dirty="0">
                <a:solidFill>
                  <a:prstClr val="black"/>
                </a:solidFill>
                <a:latin typeface="Meiryo UI" panose="020B0604030504040204" pitchFamily="50" charset="-128"/>
                <a:ea typeface="Meiryo UI" panose="020B0604030504040204" pitchFamily="50" charset="-128"/>
              </a:rPr>
              <a:t>②文化体験・街歩きツアー</a:t>
            </a:r>
            <a:endParaRPr kumimoji="1" lang="en-US" altLang="ja-JP" sz="1300" dirty="0">
              <a:solidFill>
                <a:prstClr val="black"/>
              </a:solidFill>
              <a:latin typeface="Meiryo UI" panose="020B0604030504040204" pitchFamily="50" charset="-128"/>
              <a:ea typeface="Meiryo UI" panose="020B0604030504040204" pitchFamily="50" charset="-128"/>
            </a:endParaRPr>
          </a:p>
          <a:p>
            <a:pPr lvl="0"/>
            <a:r>
              <a:rPr kumimoji="1" lang="ja-JP" altLang="en-US" sz="1300" dirty="0">
                <a:solidFill>
                  <a:prstClr val="black"/>
                </a:solidFill>
                <a:latin typeface="Meiryo UI" panose="020B0604030504040204" pitchFamily="50" charset="-128"/>
                <a:ea typeface="Meiryo UI" panose="020B0604030504040204" pitchFamily="50" charset="-128"/>
              </a:rPr>
              <a:t>③地域マネー決済</a:t>
            </a:r>
            <a:endParaRPr kumimoji="1" lang="en-US" altLang="ja-JP" sz="1300" dirty="0">
              <a:solidFill>
                <a:prstClr val="black"/>
              </a:solidFill>
              <a:latin typeface="Meiryo UI" panose="020B0604030504040204" pitchFamily="50" charset="-128"/>
              <a:ea typeface="Meiryo UI" panose="020B0604030504040204" pitchFamily="50" charset="-128"/>
            </a:endParaRPr>
          </a:p>
          <a:p>
            <a:pPr lvl="0"/>
            <a:r>
              <a:rPr kumimoji="1" lang="ja-JP" altLang="en-US" sz="1300" dirty="0">
                <a:solidFill>
                  <a:prstClr val="black"/>
                </a:solidFill>
                <a:latin typeface="Meiryo UI" panose="020B0604030504040204" pitchFamily="50" charset="-128"/>
                <a:ea typeface="Meiryo UI" panose="020B0604030504040204" pitchFamily="50" charset="-128"/>
              </a:rPr>
              <a:t>④チャレンジ出店　など</a:t>
            </a:r>
            <a:endParaRPr kumimoji="1" lang="en-US" altLang="ja-JP" sz="1300" dirty="0">
              <a:solidFill>
                <a:prstClr val="black"/>
              </a:solidFill>
              <a:latin typeface="Meiryo UI" panose="020B0604030504040204" pitchFamily="50" charset="-128"/>
              <a:ea typeface="Meiryo UI" panose="020B0604030504040204" pitchFamily="50" charset="-128"/>
            </a:endParaRPr>
          </a:p>
        </p:txBody>
      </p:sp>
      <p:sp>
        <p:nvSpPr>
          <p:cNvPr id="75" name="フリーフォーム 22">
            <a:extLst>
              <a:ext uri="{FF2B5EF4-FFF2-40B4-BE49-F238E27FC236}">
                <a16:creationId xmlns:a16="http://schemas.microsoft.com/office/drawing/2014/main" id="{3A140F6D-FEB7-40E3-911A-9A271A45F2A8}"/>
              </a:ext>
            </a:extLst>
          </p:cNvPr>
          <p:cNvSpPr/>
          <p:nvPr/>
        </p:nvSpPr>
        <p:spPr>
          <a:xfrm>
            <a:off x="6102259" y="3584469"/>
            <a:ext cx="3561594" cy="1187401"/>
          </a:xfrm>
          <a:custGeom>
            <a:avLst/>
            <a:gdLst>
              <a:gd name="connsiteX0" fmla="*/ 0 w 7188200"/>
              <a:gd name="connsiteY0" fmla="*/ 4686300 h 4686300"/>
              <a:gd name="connsiteX1" fmla="*/ 1892300 w 7188200"/>
              <a:gd name="connsiteY1" fmla="*/ 4483100 h 4686300"/>
              <a:gd name="connsiteX2" fmla="*/ 3086100 w 7188200"/>
              <a:gd name="connsiteY2" fmla="*/ 4191000 h 4686300"/>
              <a:gd name="connsiteX3" fmla="*/ 4038600 w 7188200"/>
              <a:gd name="connsiteY3" fmla="*/ 3784600 h 4686300"/>
              <a:gd name="connsiteX4" fmla="*/ 5410200 w 7188200"/>
              <a:gd name="connsiteY4" fmla="*/ 2870200 h 4686300"/>
              <a:gd name="connsiteX5" fmla="*/ 6629400 w 7188200"/>
              <a:gd name="connsiteY5" fmla="*/ 1257300 h 4686300"/>
              <a:gd name="connsiteX6" fmla="*/ 7188200 w 7188200"/>
              <a:gd name="connsiteY6" fmla="*/ 0 h 468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200" h="4686300">
                <a:moveTo>
                  <a:pt x="0" y="4686300"/>
                </a:moveTo>
                <a:cubicBezTo>
                  <a:pt x="688975" y="4625975"/>
                  <a:pt x="1377950" y="4565650"/>
                  <a:pt x="1892300" y="4483100"/>
                </a:cubicBezTo>
                <a:cubicBezTo>
                  <a:pt x="2406650" y="4400550"/>
                  <a:pt x="2728383" y="4307417"/>
                  <a:pt x="3086100" y="4191000"/>
                </a:cubicBezTo>
                <a:cubicBezTo>
                  <a:pt x="3443817" y="4074583"/>
                  <a:pt x="3651250" y="4004733"/>
                  <a:pt x="4038600" y="3784600"/>
                </a:cubicBezTo>
                <a:cubicBezTo>
                  <a:pt x="4425950" y="3564467"/>
                  <a:pt x="4978400" y="3291417"/>
                  <a:pt x="5410200" y="2870200"/>
                </a:cubicBezTo>
                <a:cubicBezTo>
                  <a:pt x="5842000" y="2448983"/>
                  <a:pt x="6333067" y="1735667"/>
                  <a:pt x="6629400" y="1257300"/>
                </a:cubicBezTo>
                <a:cubicBezTo>
                  <a:pt x="6925733" y="778933"/>
                  <a:pt x="7056966" y="389466"/>
                  <a:pt x="7188200" y="0"/>
                </a:cubicBezTo>
              </a:path>
            </a:pathLst>
          </a:custGeom>
          <a:noFill/>
          <a:ln w="498475" cap="flat">
            <a:solidFill>
              <a:schemeClr val="accent1">
                <a:shade val="50000"/>
                <a:alpha val="20000"/>
              </a:schemeClr>
            </a:solidFill>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76" name="正方形/長方形 75">
            <a:extLst>
              <a:ext uri="{FF2B5EF4-FFF2-40B4-BE49-F238E27FC236}">
                <a16:creationId xmlns:a16="http://schemas.microsoft.com/office/drawing/2014/main" id="{32B25390-8B02-4E88-96F6-8BFB66256144}"/>
              </a:ext>
            </a:extLst>
          </p:cNvPr>
          <p:cNvSpPr/>
          <p:nvPr/>
        </p:nvSpPr>
        <p:spPr>
          <a:xfrm>
            <a:off x="6137830" y="3687715"/>
            <a:ext cx="152417" cy="1995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nchor="ctr"/>
          <a:lstStyle/>
          <a:p>
            <a:pPr algn="ctr"/>
            <a:r>
              <a:rPr kumimoji="1" lang="ja-JP" altLang="en-US" sz="1463" b="1" dirty="0">
                <a:latin typeface="Meiryo UI" panose="020B0604030504040204" pitchFamily="50" charset="-128"/>
                <a:ea typeface="Meiryo UI" panose="020B0604030504040204" pitchFamily="50" charset="-128"/>
              </a:rPr>
              <a:t>１</a:t>
            </a:r>
          </a:p>
        </p:txBody>
      </p:sp>
      <p:sp>
        <p:nvSpPr>
          <p:cNvPr id="77" name="正方形/長方形 76">
            <a:extLst>
              <a:ext uri="{FF2B5EF4-FFF2-40B4-BE49-F238E27FC236}">
                <a16:creationId xmlns:a16="http://schemas.microsoft.com/office/drawing/2014/main" id="{4D613E6D-FCFD-4442-93A8-4A04622447B0}"/>
              </a:ext>
            </a:extLst>
          </p:cNvPr>
          <p:cNvSpPr/>
          <p:nvPr/>
        </p:nvSpPr>
        <p:spPr>
          <a:xfrm>
            <a:off x="7945615" y="3681375"/>
            <a:ext cx="152417" cy="1995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rtlCol="0" anchor="ctr"/>
          <a:lstStyle/>
          <a:p>
            <a:pPr algn="ctr"/>
            <a:r>
              <a:rPr kumimoji="1" lang="ja-JP" altLang="en-US" sz="1463" b="1" dirty="0">
                <a:latin typeface="Meiryo UI" panose="020B0604030504040204" pitchFamily="50" charset="-128"/>
                <a:ea typeface="Meiryo UI" panose="020B0604030504040204" pitchFamily="50" charset="-128"/>
              </a:rPr>
              <a:t>２</a:t>
            </a:r>
          </a:p>
        </p:txBody>
      </p:sp>
      <p:sp>
        <p:nvSpPr>
          <p:cNvPr id="78" name="正方形/長方形 77"/>
          <p:cNvSpPr/>
          <p:nvPr/>
        </p:nvSpPr>
        <p:spPr>
          <a:xfrm>
            <a:off x="5024623" y="1280260"/>
            <a:ext cx="4881378" cy="931702"/>
          </a:xfrm>
          <a:prstGeom prst="rect">
            <a:avLst/>
          </a:prstGeom>
          <a:solidFill>
            <a:schemeClr val="accent5">
              <a:lumMod val="40000"/>
              <a:lumOff val="60000"/>
            </a:schemeClr>
          </a:solidFill>
        </p:spPr>
        <p:txBody>
          <a:bodyPr wrap="square" anchor="ctr">
            <a:noAutofit/>
          </a:bodyPr>
          <a:lstStyle/>
          <a:p>
            <a:pPr marL="212825" indent="-212825" fontAlgn="ctr"/>
            <a:r>
              <a:rPr lang="ja-JP" altLang="en-US" sz="1788" dirty="0">
                <a:latin typeface="Meiryo UI" panose="020B0604030504040204" pitchFamily="50" charset="-128"/>
                <a:ea typeface="Meiryo UI" panose="020B0604030504040204" pitchFamily="50" charset="-128"/>
              </a:rPr>
              <a:t>■</a:t>
            </a:r>
            <a:r>
              <a:rPr lang="ja-JP" altLang="en-US" sz="1788" b="1" dirty="0">
                <a:latin typeface="Meiryo UI" panose="020B0604030504040204" pitchFamily="50" charset="-128"/>
                <a:ea typeface="Meiryo UI" panose="020B0604030504040204" pitchFamily="50" charset="-128"/>
              </a:rPr>
              <a:t>商店街の賑わい回復</a:t>
            </a:r>
            <a:r>
              <a:rPr lang="ja-JP" altLang="en-US" sz="1788" dirty="0">
                <a:latin typeface="Meiryo UI" panose="020B0604030504040204" pitchFamily="50" charset="-128"/>
                <a:ea typeface="Meiryo UI" panose="020B0604030504040204" pitchFamily="50" charset="-128"/>
              </a:rPr>
              <a:t>の</a:t>
            </a:r>
            <a:r>
              <a:rPr lang="ja-JP" altLang="en-US" sz="1788" b="1" dirty="0">
                <a:latin typeface="Meiryo UI" panose="020B0604030504040204" pitchFamily="50" charset="-128"/>
                <a:ea typeface="Meiryo UI" panose="020B0604030504040204" pitchFamily="50" charset="-128"/>
              </a:rPr>
              <a:t>準備</a:t>
            </a:r>
            <a:r>
              <a:rPr lang="ja-JP" altLang="en-US" sz="1788" dirty="0">
                <a:latin typeface="Meiryo UI" panose="020B0604030504040204" pitchFamily="50" charset="-128"/>
                <a:ea typeface="Meiryo UI" panose="020B0604030504040204" pitchFamily="50" charset="-128"/>
              </a:rPr>
              <a:t>及び</a:t>
            </a:r>
            <a:r>
              <a:rPr lang="ja-JP" altLang="en-US" sz="1788" b="1" dirty="0">
                <a:latin typeface="Meiryo UI" panose="020B0604030504040204" pitchFamily="50" charset="-128"/>
                <a:ea typeface="Meiryo UI" panose="020B0604030504040204" pitchFamily="50" charset="-128"/>
              </a:rPr>
              <a:t>実施</a:t>
            </a:r>
            <a:r>
              <a:rPr lang="ja-JP" altLang="en-US" sz="1788" dirty="0">
                <a:latin typeface="Meiryo UI" panose="020B0604030504040204" pitchFamily="50" charset="-128"/>
                <a:ea typeface="Meiryo UI" panose="020B0604030504040204" pitchFamily="50" charset="-128"/>
              </a:rPr>
              <a:t>を支援</a:t>
            </a:r>
            <a:endParaRPr lang="en-US" altLang="ja-JP" sz="1788" dirty="0">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3065729" y="6507648"/>
            <a:ext cx="1773339" cy="276999"/>
          </a:xfrm>
          <a:prstGeom prst="rect">
            <a:avLst/>
          </a:prstGeom>
          <a:noFill/>
        </p:spPr>
        <p:txBody>
          <a:bodyPr wrap="square" rtlCol="0">
            <a:spAutoFit/>
          </a:bodyPr>
          <a:lstStyle/>
          <a:p>
            <a:pPr algn="r"/>
            <a:r>
              <a:rPr kumimoji="1" lang="en-US" altLang="ja-JP" sz="1200" dirty="0"/>
              <a:t>4</a:t>
            </a:r>
            <a:r>
              <a:rPr kumimoji="1" lang="ja-JP" altLang="en-US" sz="1200" dirty="0"/>
              <a:t>月補正予算</a:t>
            </a:r>
          </a:p>
        </p:txBody>
      </p:sp>
      <p:sp>
        <p:nvSpPr>
          <p:cNvPr id="82" name="テキスト ボックス 81"/>
          <p:cNvSpPr txBox="1"/>
          <p:nvPr/>
        </p:nvSpPr>
        <p:spPr>
          <a:xfrm>
            <a:off x="8026782" y="6507648"/>
            <a:ext cx="1773339" cy="276999"/>
          </a:xfrm>
          <a:prstGeom prst="rect">
            <a:avLst/>
          </a:prstGeom>
          <a:noFill/>
        </p:spPr>
        <p:txBody>
          <a:bodyPr wrap="square" rtlCol="0">
            <a:spAutoFit/>
          </a:bodyPr>
          <a:lstStyle/>
          <a:p>
            <a:pPr algn="r"/>
            <a:r>
              <a:rPr kumimoji="1" lang="en-US" altLang="ja-JP" sz="1200" dirty="0"/>
              <a:t>5</a:t>
            </a:r>
            <a:r>
              <a:rPr kumimoji="1" lang="ja-JP" altLang="en-US" sz="1200" dirty="0"/>
              <a:t>月補正予算</a:t>
            </a:r>
          </a:p>
        </p:txBody>
      </p:sp>
      <p:sp>
        <p:nvSpPr>
          <p:cNvPr id="84" name="ホームベース 83"/>
          <p:cNvSpPr/>
          <p:nvPr/>
        </p:nvSpPr>
        <p:spPr>
          <a:xfrm>
            <a:off x="5024622" y="130853"/>
            <a:ext cx="4881377" cy="839017"/>
          </a:xfrm>
          <a:prstGeom prst="homePlate">
            <a:avLst/>
          </a:prstGeom>
          <a:gradFill>
            <a:gsLst>
              <a:gs pos="0">
                <a:schemeClr val="bg1"/>
              </a:gs>
              <a:gs pos="45000">
                <a:schemeClr val="bg1"/>
              </a:gs>
              <a:gs pos="83000">
                <a:schemeClr val="accent6">
                  <a:lumMod val="40000"/>
                  <a:lumOff val="60000"/>
                </a:schemeClr>
              </a:gs>
              <a:gs pos="100000">
                <a:schemeClr val="accent6">
                  <a:lumMod val="60000"/>
                  <a:lumOff val="40000"/>
                </a:schemeClr>
              </a:gs>
            </a:gsLst>
            <a:lin ang="0" scaled="1"/>
          </a:gradFill>
          <a:ln w="38100">
            <a:solidFill>
              <a:schemeClr val="accent6">
                <a:lumMod val="60000"/>
                <a:lumOff val="40000"/>
                <a:alpha val="9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en-US" altLang="ja-JP" sz="1300" b="1" dirty="0">
                <a:solidFill>
                  <a:prstClr val="black"/>
                </a:solidFill>
                <a:latin typeface="Meiryo UI" panose="020B0604030504040204" pitchFamily="50" charset="-128"/>
                <a:ea typeface="Meiryo UI" panose="020B0604030504040204" pitchFamily="50" charset="-128"/>
              </a:rPr>
              <a:t>(</a:t>
            </a:r>
            <a:r>
              <a:rPr kumimoji="1" lang="ja-JP" altLang="en-US" sz="1300" b="1" dirty="0">
                <a:solidFill>
                  <a:prstClr val="black"/>
                </a:solidFill>
                <a:latin typeface="Meiryo UI" panose="020B0604030504040204" pitchFamily="50" charset="-128"/>
                <a:ea typeface="Meiryo UI" panose="020B0604030504040204" pitchFamily="50" charset="-128"/>
              </a:rPr>
              <a:t>３</a:t>
            </a:r>
            <a:r>
              <a:rPr kumimoji="1" lang="en-US" altLang="ja-JP" sz="1300" b="1" dirty="0">
                <a:solidFill>
                  <a:prstClr val="black"/>
                </a:solidFill>
                <a:latin typeface="Meiryo UI" panose="020B0604030504040204" pitchFamily="50" charset="-128"/>
                <a:ea typeface="Meiryo UI" panose="020B0604030504040204" pitchFamily="50" charset="-128"/>
              </a:rPr>
              <a:t>)</a:t>
            </a:r>
            <a:r>
              <a:rPr kumimoji="1" lang="ja-JP" altLang="en-US" sz="1300" b="1" dirty="0">
                <a:solidFill>
                  <a:prstClr val="black"/>
                </a:solidFill>
                <a:latin typeface="Meiryo UI" panose="020B0604030504040204" pitchFamily="50" charset="-128"/>
                <a:ea typeface="Meiryo UI" panose="020B0604030504040204" pitchFamily="50" charset="-128"/>
              </a:rPr>
              <a:t>危機を乗り越え未来をつくる</a:t>
            </a:r>
            <a:endParaRPr kumimoji="1" lang="en-US" altLang="ja-JP" sz="1300" b="1" dirty="0">
              <a:solidFill>
                <a:prstClr val="black"/>
              </a:solidFill>
              <a:latin typeface="Meiryo UI" panose="020B0604030504040204" pitchFamily="50" charset="-128"/>
              <a:ea typeface="Meiryo UI" panose="020B0604030504040204" pitchFamily="50" charset="-128"/>
            </a:endParaRPr>
          </a:p>
          <a:p>
            <a:pPr lvl="0"/>
            <a:r>
              <a:rPr kumimoji="1" lang="ja-JP" altLang="en-US" sz="1300" dirty="0">
                <a:solidFill>
                  <a:prstClr val="black"/>
                </a:solidFill>
                <a:latin typeface="Meiryo UI" panose="020B0604030504040204" pitchFamily="50" charset="-128"/>
                <a:ea typeface="Meiryo UI" panose="020B0604030504040204" pitchFamily="50" charset="-128"/>
              </a:rPr>
              <a:t>　①内外の消費需要を喚起する取組み</a:t>
            </a:r>
          </a:p>
        </p:txBody>
      </p:sp>
      <p:sp>
        <p:nvSpPr>
          <p:cNvPr id="85" name="ホームベース 84"/>
          <p:cNvSpPr/>
          <p:nvPr/>
        </p:nvSpPr>
        <p:spPr>
          <a:xfrm>
            <a:off x="0" y="136193"/>
            <a:ext cx="4899659" cy="833678"/>
          </a:xfrm>
          <a:prstGeom prst="homePlate">
            <a:avLst/>
          </a:prstGeom>
          <a:gradFill flip="none" rotWithShape="1">
            <a:gsLst>
              <a:gs pos="0">
                <a:schemeClr val="bg1"/>
              </a:gs>
              <a:gs pos="20000">
                <a:schemeClr val="bg1"/>
              </a:gs>
              <a:gs pos="83000">
                <a:schemeClr val="accent4">
                  <a:lumMod val="20000"/>
                  <a:lumOff val="80000"/>
                </a:schemeClr>
              </a:gs>
              <a:gs pos="100000">
                <a:schemeClr val="accent4">
                  <a:lumMod val="60000"/>
                  <a:lumOff val="40000"/>
                </a:schemeClr>
              </a:gs>
            </a:gsLst>
            <a:lin ang="0" scaled="1"/>
            <a:tileRect/>
          </a:gradFill>
          <a:ln w="38100">
            <a:solidFill>
              <a:srgbClr val="FFCC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en-US" altLang="ja-JP" sz="1300" b="1" dirty="0">
                <a:solidFill>
                  <a:prstClr val="black"/>
                </a:solidFill>
                <a:latin typeface="Meiryo UI" panose="020B0604030504040204" pitchFamily="50" charset="-128"/>
                <a:ea typeface="Meiryo UI" panose="020B0604030504040204" pitchFamily="50" charset="-128"/>
              </a:rPr>
              <a:t>(2)</a:t>
            </a:r>
            <a:r>
              <a:rPr kumimoji="1" lang="ja-JP" altLang="en-US" sz="1300" b="1" dirty="0">
                <a:solidFill>
                  <a:prstClr val="black"/>
                </a:solidFill>
                <a:latin typeface="Meiryo UI" panose="020B0604030504040204" pitchFamily="50" charset="-128"/>
                <a:ea typeface="Meiryo UI" panose="020B0604030504040204" pitchFamily="50" charset="-128"/>
              </a:rPr>
              <a:t>くらしと経済を支えるセーフティネットの強化</a:t>
            </a:r>
            <a:endParaRPr kumimoji="1" lang="en-US" altLang="ja-JP" sz="1300" b="1" dirty="0">
              <a:solidFill>
                <a:prstClr val="black"/>
              </a:solidFill>
              <a:latin typeface="Meiryo UI" panose="020B0604030504040204" pitchFamily="50" charset="-128"/>
              <a:ea typeface="Meiryo UI" panose="020B0604030504040204" pitchFamily="50" charset="-128"/>
            </a:endParaRPr>
          </a:p>
          <a:p>
            <a:pPr lvl="0"/>
            <a:r>
              <a:rPr kumimoji="1" lang="ja-JP" altLang="en-US" sz="1300" dirty="0">
                <a:solidFill>
                  <a:prstClr val="black"/>
                </a:solidFill>
                <a:latin typeface="Meiryo UI" panose="020B0604030504040204" pitchFamily="50" charset="-128"/>
                <a:ea typeface="Meiryo UI" panose="020B0604030504040204" pitchFamily="50" charset="-128"/>
              </a:rPr>
              <a:t>　②雇用の維持と事業の継続</a:t>
            </a:r>
          </a:p>
        </p:txBody>
      </p:sp>
      <p:sp>
        <p:nvSpPr>
          <p:cNvPr id="86" name="角丸四角形 68">
            <a:extLst>
              <a:ext uri="{FF2B5EF4-FFF2-40B4-BE49-F238E27FC236}">
                <a16:creationId xmlns:a16="http://schemas.microsoft.com/office/drawing/2014/main" id="{15CB02ED-8258-4978-80B9-517F7D56B213}"/>
              </a:ext>
            </a:extLst>
          </p:cNvPr>
          <p:cNvSpPr/>
          <p:nvPr/>
        </p:nvSpPr>
        <p:spPr>
          <a:xfrm>
            <a:off x="216161" y="5148566"/>
            <a:ext cx="804947" cy="1080315"/>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vert="horz" lIns="29250" rIns="2925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63" b="1" dirty="0">
                <a:solidFill>
                  <a:schemeClr val="tx1"/>
                </a:solidFill>
                <a:latin typeface="Meiryo UI" panose="020B0604030504040204" pitchFamily="50" charset="-128"/>
                <a:ea typeface="Meiryo UI" panose="020B0604030504040204" pitchFamily="50" charset="-128"/>
              </a:rPr>
              <a:t>事業</a:t>
            </a:r>
            <a:endParaRPr kumimoji="1" lang="en-US" altLang="ja-JP" sz="1463" b="1" dirty="0">
              <a:solidFill>
                <a:schemeClr val="tx1"/>
              </a:solidFill>
              <a:latin typeface="Meiryo UI" panose="020B0604030504040204" pitchFamily="50" charset="-128"/>
              <a:ea typeface="Meiryo UI" panose="020B0604030504040204" pitchFamily="50" charset="-128"/>
            </a:endParaRPr>
          </a:p>
          <a:p>
            <a:pPr algn="ctr"/>
            <a:r>
              <a:rPr kumimoji="1" lang="ja-JP" altLang="en-US" sz="1463" b="1" dirty="0">
                <a:solidFill>
                  <a:schemeClr val="tx1"/>
                </a:solidFill>
                <a:latin typeface="Meiryo UI" panose="020B0604030504040204" pitchFamily="50" charset="-128"/>
                <a:ea typeface="Meiryo UI" panose="020B0604030504040204" pitchFamily="50" charset="-128"/>
              </a:rPr>
              <a:t>スキーム</a:t>
            </a:r>
            <a:endParaRPr kumimoji="1" lang="zh-TW" altLang="en-US" sz="1463" b="1" dirty="0">
              <a:solidFill>
                <a:schemeClr val="tx1"/>
              </a:solidFill>
              <a:latin typeface="Meiryo UI" panose="020B0604030504040204" pitchFamily="50" charset="-128"/>
              <a:ea typeface="Meiryo UI" panose="020B0604030504040204" pitchFamily="50" charset="-128"/>
            </a:endParaRPr>
          </a:p>
        </p:txBody>
      </p:sp>
      <p:grpSp>
        <p:nvGrpSpPr>
          <p:cNvPr id="87" name="グループ化 86">
            <a:extLst>
              <a:ext uri="{FF2B5EF4-FFF2-40B4-BE49-F238E27FC236}">
                <a16:creationId xmlns:a16="http://schemas.microsoft.com/office/drawing/2014/main" id="{794EA86B-DFCB-47D9-B2D6-C603AA2F682A}"/>
              </a:ext>
            </a:extLst>
          </p:cNvPr>
          <p:cNvGrpSpPr/>
          <p:nvPr/>
        </p:nvGrpSpPr>
        <p:grpSpPr>
          <a:xfrm>
            <a:off x="1114199" y="5148574"/>
            <a:ext cx="3462341" cy="1103850"/>
            <a:chOff x="4892057" y="4799228"/>
            <a:chExt cx="4261343" cy="1358585"/>
          </a:xfrm>
        </p:grpSpPr>
        <p:grpSp>
          <p:nvGrpSpPr>
            <p:cNvPr id="88" name="グループ化 87">
              <a:extLst>
                <a:ext uri="{FF2B5EF4-FFF2-40B4-BE49-F238E27FC236}">
                  <a16:creationId xmlns:a16="http://schemas.microsoft.com/office/drawing/2014/main" id="{AC00335B-F654-4C3F-ADBC-1D6CA70AC6BC}"/>
                </a:ext>
              </a:extLst>
            </p:cNvPr>
            <p:cNvGrpSpPr/>
            <p:nvPr/>
          </p:nvGrpSpPr>
          <p:grpSpPr>
            <a:xfrm>
              <a:off x="4892057" y="4799228"/>
              <a:ext cx="4261343" cy="1358585"/>
              <a:chOff x="5016963" y="4566696"/>
              <a:chExt cx="4261343" cy="831591"/>
            </a:xfrm>
          </p:grpSpPr>
          <p:sp>
            <p:nvSpPr>
              <p:cNvPr id="90" name="角丸四角形 90">
                <a:extLst>
                  <a:ext uri="{FF2B5EF4-FFF2-40B4-BE49-F238E27FC236}">
                    <a16:creationId xmlns:a16="http://schemas.microsoft.com/office/drawing/2014/main" id="{B5A6F637-730F-4883-B7AD-FA0390645248}"/>
                  </a:ext>
                </a:extLst>
              </p:cNvPr>
              <p:cNvSpPr/>
              <p:nvPr/>
            </p:nvSpPr>
            <p:spPr>
              <a:xfrm>
                <a:off x="5016963" y="4569907"/>
                <a:ext cx="834038" cy="809296"/>
              </a:xfrm>
              <a:prstGeom prst="roundRect">
                <a:avLst/>
              </a:prstGeom>
              <a:solidFill>
                <a:schemeClr val="accent5">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138"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a:t>
                </a:r>
              </a:p>
            </p:txBody>
          </p:sp>
          <p:sp>
            <p:nvSpPr>
              <p:cNvPr id="91" name="角丸四角形 91">
                <a:extLst>
                  <a:ext uri="{FF2B5EF4-FFF2-40B4-BE49-F238E27FC236}">
                    <a16:creationId xmlns:a16="http://schemas.microsoft.com/office/drawing/2014/main" id="{28D91A08-D1E7-4BBA-A148-9E97DE742781}"/>
                  </a:ext>
                </a:extLst>
              </p:cNvPr>
              <p:cNvSpPr/>
              <p:nvPr/>
            </p:nvSpPr>
            <p:spPr>
              <a:xfrm>
                <a:off x="6221654" y="4566696"/>
                <a:ext cx="700003" cy="81385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138" b="1" dirty="0">
                    <a:solidFill>
                      <a:schemeClr val="tx1"/>
                    </a:solidFill>
                    <a:latin typeface="Meiryo UI" panose="020B0604030504040204" pitchFamily="50" charset="-128"/>
                    <a:ea typeface="Meiryo UI" panose="020B0604030504040204" pitchFamily="50" charset="-128"/>
                  </a:rPr>
                  <a:t>支援</a:t>
                </a:r>
                <a:endParaRPr kumimoji="1" lang="en-US" altLang="ja-JP" sz="1138" b="1" dirty="0">
                  <a:solidFill>
                    <a:schemeClr val="tx1"/>
                  </a:solidFill>
                  <a:latin typeface="Meiryo UI" panose="020B0604030504040204" pitchFamily="50" charset="-128"/>
                  <a:ea typeface="Meiryo UI" panose="020B0604030504040204" pitchFamily="50" charset="-128"/>
                </a:endParaRPr>
              </a:p>
              <a:p>
                <a:pPr algn="ctr"/>
                <a:r>
                  <a:rPr kumimoji="1" lang="ja-JP" altLang="en-US" sz="1138" b="1" dirty="0">
                    <a:solidFill>
                      <a:schemeClr val="tx1"/>
                    </a:solidFill>
                    <a:latin typeface="Meiryo UI" panose="020B0604030504040204" pitchFamily="50" charset="-128"/>
                    <a:ea typeface="Meiryo UI" panose="020B0604030504040204" pitchFamily="50" charset="-128"/>
                  </a:rPr>
                  <a:t>団体</a:t>
                </a:r>
                <a:endParaRPr kumimoji="1" lang="en-US" altLang="ja-JP" sz="1138" b="1" dirty="0">
                  <a:solidFill>
                    <a:schemeClr val="tx1"/>
                  </a:solidFill>
                  <a:latin typeface="Meiryo UI" panose="020B0604030504040204" pitchFamily="50" charset="-128"/>
                  <a:ea typeface="Meiryo UI" panose="020B0604030504040204" pitchFamily="50" charset="-128"/>
                </a:endParaRPr>
              </a:p>
            </p:txBody>
          </p:sp>
          <p:sp>
            <p:nvSpPr>
              <p:cNvPr id="92" name="角丸四角形 92">
                <a:extLst>
                  <a:ext uri="{FF2B5EF4-FFF2-40B4-BE49-F238E27FC236}">
                    <a16:creationId xmlns:a16="http://schemas.microsoft.com/office/drawing/2014/main" id="{6B0226D1-9132-4F3B-9B35-325567191105}"/>
                  </a:ext>
                </a:extLst>
              </p:cNvPr>
              <p:cNvSpPr/>
              <p:nvPr/>
            </p:nvSpPr>
            <p:spPr>
              <a:xfrm>
                <a:off x="7360948" y="4572933"/>
                <a:ext cx="1917358" cy="825354"/>
              </a:xfrm>
              <a:prstGeom prst="roundRect">
                <a:avLst>
                  <a:gd name="adj" fmla="val 12307"/>
                </a:avLst>
              </a:prstGeom>
              <a:solidFill>
                <a:srgbClr val="3399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138"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府内１００商店街</a:t>
                </a:r>
                <a:endParaRPr kumimoji="1" lang="en-US" altLang="ja-JP" sz="1138"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975"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endParaRPr kumimoji="1" lang="en-US" altLang="ja-JP" sz="975"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93" name="直線矢印コネクタ 92">
                <a:extLst>
                  <a:ext uri="{FF2B5EF4-FFF2-40B4-BE49-F238E27FC236}">
                    <a16:creationId xmlns:a16="http://schemas.microsoft.com/office/drawing/2014/main" id="{194E856F-93CF-4F5B-A36D-595C477197A1}"/>
                  </a:ext>
                </a:extLst>
              </p:cNvPr>
              <p:cNvCxnSpPr>
                <a:stCxn id="90" idx="3"/>
                <a:endCxn id="91" idx="1"/>
              </p:cNvCxnSpPr>
              <p:nvPr/>
            </p:nvCxnSpPr>
            <p:spPr>
              <a:xfrm flipV="1">
                <a:off x="5851001" y="4973623"/>
                <a:ext cx="370653" cy="9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1C84F1C6-6CF6-498C-9FF7-DF20D1B1850B}"/>
                  </a:ext>
                </a:extLst>
              </p:cNvPr>
              <p:cNvCxnSpPr/>
              <p:nvPr/>
            </p:nvCxnSpPr>
            <p:spPr>
              <a:xfrm flipV="1">
                <a:off x="6933138" y="4996844"/>
                <a:ext cx="432000"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角丸四角形 97">
                <a:extLst>
                  <a:ext uri="{FF2B5EF4-FFF2-40B4-BE49-F238E27FC236}">
                    <a16:creationId xmlns:a16="http://schemas.microsoft.com/office/drawing/2014/main" id="{E4DCACC1-10C9-4026-A487-4FF7F83B0AD4}"/>
                  </a:ext>
                </a:extLst>
              </p:cNvPr>
              <p:cNvSpPr/>
              <p:nvPr/>
            </p:nvSpPr>
            <p:spPr>
              <a:xfrm>
                <a:off x="7577712" y="5118727"/>
                <a:ext cx="1526381" cy="179769"/>
              </a:xfrm>
              <a:prstGeom prst="roundRect">
                <a:avLst>
                  <a:gd name="adj" fmla="val 1928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en-US" altLang="ja-JP" sz="731" b="1" u="sng" spc="244"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731" b="1" u="sng" spc="244"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全域を対象とした</a:t>
                </a:r>
                <a:endParaRPr kumimoji="1" lang="en-US" altLang="ja-JP" sz="731" b="1" u="sng" spc="244"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731" b="1" u="sng" spc="244"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情報発信も実施</a:t>
                </a:r>
                <a:endParaRPr kumimoji="1" lang="en-US" altLang="ja-JP" sz="731" b="1" u="sng" spc="244"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sp>
          <p:nvSpPr>
            <p:cNvPr id="89" name="大かっこ 88">
              <a:extLst>
                <a:ext uri="{FF2B5EF4-FFF2-40B4-BE49-F238E27FC236}">
                  <a16:creationId xmlns:a16="http://schemas.microsoft.com/office/drawing/2014/main" id="{122A4B3C-6D93-46F0-9E7E-D52020CCFB93}"/>
                </a:ext>
              </a:extLst>
            </p:cNvPr>
            <p:cNvSpPr/>
            <p:nvPr/>
          </p:nvSpPr>
          <p:spPr>
            <a:xfrm>
              <a:off x="7487037" y="5218094"/>
              <a:ext cx="1510223" cy="439327"/>
            </a:xfrm>
            <a:prstGeom prst="bracket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lIns="29250" rIns="2925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800" dirty="0">
                  <a:solidFill>
                    <a:schemeClr val="bg1"/>
                  </a:solidFill>
                  <a:latin typeface="Meiryo UI" panose="020B0604030504040204" pitchFamily="50" charset="-128"/>
                  <a:ea typeface="Meiryo UI" panose="020B0604030504040204" pitchFamily="50" charset="-128"/>
                </a:rPr>
                <a:t>・打撃を大きく被った商店街</a:t>
              </a:r>
              <a:endParaRPr kumimoji="1" lang="en-US" altLang="ja-JP" sz="800" dirty="0">
                <a:solidFill>
                  <a:schemeClr val="bg1"/>
                </a:solidFill>
                <a:latin typeface="Meiryo UI" panose="020B0604030504040204" pitchFamily="50" charset="-128"/>
                <a:ea typeface="Meiryo UI" panose="020B0604030504040204" pitchFamily="50" charset="-128"/>
              </a:endParaRPr>
            </a:p>
            <a:p>
              <a:r>
                <a:rPr kumimoji="1" lang="ja-JP" altLang="en-US" sz="800" dirty="0">
                  <a:solidFill>
                    <a:schemeClr val="bg1"/>
                  </a:solidFill>
                  <a:latin typeface="Meiryo UI" panose="020B0604030504040204" pitchFamily="50" charset="-128"/>
                  <a:ea typeface="Meiryo UI" panose="020B0604030504040204" pitchFamily="50" charset="-128"/>
                </a:rPr>
                <a:t>・取組み意欲のある商店街</a:t>
              </a:r>
            </a:p>
          </p:txBody>
        </p:sp>
      </p:grpSp>
      <p:sp>
        <p:nvSpPr>
          <p:cNvPr id="96" name="テキスト ボックス 100">
            <a:extLst>
              <a:ext uri="{FF2B5EF4-FFF2-40B4-BE49-F238E27FC236}">
                <a16:creationId xmlns:a16="http://schemas.microsoft.com/office/drawing/2014/main" id="{F4C7A27C-B539-4D03-9E1E-E01F7D681BB7}"/>
              </a:ext>
            </a:extLst>
          </p:cNvPr>
          <p:cNvSpPr txBox="1"/>
          <p:nvPr/>
        </p:nvSpPr>
        <p:spPr>
          <a:xfrm>
            <a:off x="1608904" y="5512469"/>
            <a:ext cx="661758" cy="2235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853" dirty="0">
                <a:latin typeface="Meiryo UI" panose="020B0604030504040204" pitchFamily="50" charset="-128"/>
                <a:ea typeface="Meiryo UI" panose="020B0604030504040204" pitchFamily="50" charset="-128"/>
              </a:rPr>
              <a:t>委託</a:t>
            </a:r>
          </a:p>
        </p:txBody>
      </p:sp>
      <p:sp>
        <p:nvSpPr>
          <p:cNvPr id="97" name="テキスト ボックス 101">
            <a:extLst>
              <a:ext uri="{FF2B5EF4-FFF2-40B4-BE49-F238E27FC236}">
                <a16:creationId xmlns:a16="http://schemas.microsoft.com/office/drawing/2014/main" id="{593C060B-39C9-4370-8DBA-CD3957C0695C}"/>
              </a:ext>
            </a:extLst>
          </p:cNvPr>
          <p:cNvSpPr txBox="1"/>
          <p:nvPr/>
        </p:nvSpPr>
        <p:spPr>
          <a:xfrm>
            <a:off x="2509346" y="5503188"/>
            <a:ext cx="661758" cy="2235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853" dirty="0">
                <a:latin typeface="Meiryo UI" panose="020B0604030504040204" pitchFamily="50" charset="-128"/>
                <a:ea typeface="Meiryo UI" panose="020B0604030504040204" pitchFamily="50" charset="-128"/>
              </a:rPr>
              <a:t>支援</a:t>
            </a:r>
          </a:p>
        </p:txBody>
      </p:sp>
      <p:sp>
        <p:nvSpPr>
          <p:cNvPr id="98" name="正方形/長方形 97"/>
          <p:cNvSpPr/>
          <p:nvPr/>
        </p:nvSpPr>
        <p:spPr>
          <a:xfrm>
            <a:off x="2826797" y="2826546"/>
            <a:ext cx="1941631" cy="3810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63" b="1" u="sng" dirty="0">
                <a:latin typeface="Meiryo UI" panose="020B0604030504040204" pitchFamily="50" charset="-128"/>
                <a:ea typeface="Meiryo UI" panose="020B0604030504040204" pitchFamily="50" charset="-128"/>
              </a:rPr>
              <a:t>予算額　</a:t>
            </a:r>
            <a:r>
              <a:rPr kumimoji="1" lang="en-US" altLang="ja-JP" sz="1463" b="1" u="sng" dirty="0">
                <a:latin typeface="Meiryo UI" panose="020B0604030504040204" pitchFamily="50" charset="-128"/>
                <a:ea typeface="Meiryo UI" panose="020B0604030504040204" pitchFamily="50" charset="-128"/>
              </a:rPr>
              <a:t>121</a:t>
            </a:r>
            <a:r>
              <a:rPr kumimoji="1" lang="ja-JP" altLang="en-US" sz="1463" b="1" u="sng" dirty="0">
                <a:latin typeface="Meiryo UI" panose="020B0604030504040204" pitchFamily="50" charset="-128"/>
                <a:ea typeface="Meiryo UI" panose="020B0604030504040204" pitchFamily="50" charset="-128"/>
              </a:rPr>
              <a:t>百万円</a:t>
            </a:r>
          </a:p>
        </p:txBody>
      </p:sp>
      <p:sp>
        <p:nvSpPr>
          <p:cNvPr id="2" name="スライド番号プレースホルダー 1"/>
          <p:cNvSpPr>
            <a:spLocks noGrp="1"/>
          </p:cNvSpPr>
          <p:nvPr>
            <p:ph type="sldNum" sz="quarter" idx="12"/>
          </p:nvPr>
        </p:nvSpPr>
        <p:spPr/>
        <p:txBody>
          <a:bodyPr/>
          <a:lstStyle/>
          <a:p>
            <a:fld id="{D9E3402B-098C-428B-B045-374B387FDB32}" type="slidenum">
              <a:rPr kumimoji="1" lang="ja-JP" altLang="en-US" smtClean="0"/>
              <a:t>4</a:t>
            </a:fld>
            <a:endParaRPr kumimoji="1" lang="ja-JP" altLang="en-US"/>
          </a:p>
        </p:txBody>
      </p:sp>
    </p:spTree>
    <p:extLst>
      <p:ext uri="{BB962C8B-B14F-4D97-AF65-F5344CB8AC3E}">
        <p14:creationId xmlns:p14="http://schemas.microsoft.com/office/powerpoint/2010/main" val="151804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5F17E553-60D8-4BBE-B424-23DB80A142AC}"/>
              </a:ext>
            </a:extLst>
          </p:cNvPr>
          <p:cNvSpPr txBox="1"/>
          <p:nvPr/>
        </p:nvSpPr>
        <p:spPr>
          <a:xfrm>
            <a:off x="224287" y="835545"/>
            <a:ext cx="9454551" cy="5955780"/>
          </a:xfrm>
          <a:prstGeom prst="rect">
            <a:avLst/>
          </a:prstGeom>
          <a:noFill/>
          <a:ln w="28575" cmpd="dbl">
            <a:solidFill>
              <a:schemeClr val="accent1">
                <a:lumMod val="75000"/>
              </a:schemeClr>
            </a:solidFill>
          </a:ln>
        </p:spPr>
        <p:txBody>
          <a:bodyPr wrap="square" rtlCol="0">
            <a:noAutofit/>
          </a:bodyPr>
          <a:lstStyle/>
          <a:p>
            <a:r>
              <a:rPr lang="ja-JP" altLang="en-US" sz="1200" b="1" dirty="0">
                <a:latin typeface="Meiryo UI" panose="020B0604030504040204" pitchFamily="50" charset="-128"/>
                <a:ea typeface="Meiryo UI" panose="020B0604030504040204" pitchFamily="50" charset="-128"/>
              </a:rPr>
              <a:t>１．事業概要</a:t>
            </a:r>
            <a:endParaRPr lang="en-US" altLang="ja-JP" sz="1200" b="1"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商店街は、地域住民の買い物を支える場として、また、地域コミュニティの担い手として重要な存在であるが、休業や外出自粛等によりこれまでにない打撃を受けている。</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このため、以下の</a:t>
            </a:r>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事業により、「</a:t>
            </a:r>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密」を回避する</a:t>
            </a:r>
            <a:r>
              <a:rPr lang="ja-JP" altLang="en-US" sz="1050" b="1" u="sng" dirty="0">
                <a:latin typeface="Meiryo UI" panose="020B0604030504040204" pitchFamily="50" charset="-128"/>
                <a:ea typeface="Meiryo UI" panose="020B0604030504040204" pitchFamily="50" charset="-128"/>
              </a:rPr>
              <a:t>感染症対策</a:t>
            </a:r>
            <a:r>
              <a:rPr lang="ja-JP" altLang="en-US" sz="1050" dirty="0">
                <a:latin typeface="Meiryo UI" panose="020B0604030504040204" pitchFamily="50" charset="-128"/>
                <a:ea typeface="Meiryo UI" panose="020B0604030504040204" pitchFamily="50" charset="-128"/>
              </a:rPr>
              <a:t>や</a:t>
            </a:r>
            <a:r>
              <a:rPr lang="ja-JP" altLang="en-US" sz="1050" b="1" u="sng" dirty="0">
                <a:latin typeface="Meiryo UI" panose="020B0604030504040204" pitchFamily="50" charset="-128"/>
                <a:ea typeface="Meiryo UI" panose="020B0604030504040204" pitchFamily="50" charset="-128"/>
              </a:rPr>
              <a:t>需要喚起の支援</a:t>
            </a:r>
            <a:r>
              <a:rPr lang="ja-JP" altLang="en-US" sz="1050" dirty="0">
                <a:latin typeface="Meiryo UI" panose="020B0604030504040204" pitchFamily="50" charset="-128"/>
                <a:ea typeface="Meiryo UI" panose="020B0604030504040204" pitchFamily="50" charset="-128"/>
              </a:rPr>
              <a:t>を、モデルとなる</a:t>
            </a:r>
            <a:r>
              <a:rPr lang="en-US" altLang="ja-JP" sz="1050" dirty="0">
                <a:latin typeface="Meiryo UI" panose="020B0604030504040204" pitchFamily="50" charset="-128"/>
                <a:ea typeface="Meiryo UI" panose="020B0604030504040204" pitchFamily="50" charset="-128"/>
              </a:rPr>
              <a:t>100</a:t>
            </a:r>
            <a:r>
              <a:rPr lang="ja-JP" altLang="en-US" sz="1050" dirty="0">
                <a:latin typeface="Meiryo UI" panose="020B0604030504040204" pitchFamily="50" charset="-128"/>
                <a:ea typeface="Meiryo UI" panose="020B0604030504040204" pitchFamily="50" charset="-128"/>
              </a:rPr>
              <a:t>商店街（</a:t>
            </a:r>
            <a:r>
              <a:rPr lang="en-US" altLang="ja-JP" sz="1050" dirty="0">
                <a:latin typeface="Meiryo UI" panose="020B0604030504040204" pitchFamily="50" charset="-128"/>
                <a:ea typeface="Meiryo UI" panose="020B0604030504040204" pitchFamily="50" charset="-128"/>
              </a:rPr>
              <a:t>107</a:t>
            </a:r>
            <a:r>
              <a:rPr lang="ja-JP" altLang="en-US" sz="1050" dirty="0">
                <a:latin typeface="Meiryo UI" panose="020B0604030504040204" pitchFamily="50" charset="-128"/>
                <a:ea typeface="Meiryo UI" panose="020B0604030504040204" pitchFamily="50" charset="-128"/>
              </a:rPr>
              <a:t>商店街を選定済み）で進める。</a:t>
            </a:r>
            <a:endParaRPr lang="en-US" altLang="ja-JP" sz="105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２．取組内容</a:t>
            </a:r>
            <a:endParaRPr lang="en-US" altLang="ja-JP" sz="1200" b="1"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lang="en-US" altLang="ja-JP" sz="50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上記の取組みを分かりやすく発信する特設</a:t>
            </a:r>
            <a:r>
              <a:rPr lang="en-US" altLang="ja-JP" sz="1050" dirty="0">
                <a:latin typeface="Meiryo UI" panose="020B0604030504040204" pitchFamily="50" charset="-128"/>
                <a:ea typeface="Meiryo UI" panose="020B0604030504040204" pitchFamily="50" charset="-128"/>
              </a:rPr>
              <a:t>HP</a:t>
            </a:r>
            <a:r>
              <a:rPr lang="ja-JP" altLang="en-US" sz="1050" dirty="0">
                <a:latin typeface="Meiryo UI" panose="020B0604030504040204" pitchFamily="50" charset="-128"/>
                <a:ea typeface="Meiryo UI" panose="020B0604030504040204" pitchFamily="50" charset="-128"/>
              </a:rPr>
              <a:t>「みんなで守ろうおおさか」をオープン。府内各商店街における様々な取組みを、</a:t>
            </a:r>
            <a:r>
              <a:rPr lang="en-US" altLang="ja-JP" sz="1050" dirty="0">
                <a:latin typeface="Meiryo UI" panose="020B0604030504040204" pitchFamily="50" charset="-128"/>
                <a:ea typeface="Meiryo UI" panose="020B0604030504040204" pitchFamily="50" charset="-128"/>
              </a:rPr>
              <a:t>SNS</a:t>
            </a:r>
            <a:r>
              <a:rPr lang="ja-JP" altLang="en-US" sz="1050" dirty="0">
                <a:latin typeface="Meiryo UI" panose="020B0604030504040204" pitchFamily="50" charset="-128"/>
                <a:ea typeface="Meiryo UI" panose="020B0604030504040204" pitchFamily="50" charset="-128"/>
              </a:rPr>
              <a:t>も活用して分かりやすく発信。</a:t>
            </a:r>
            <a:endParaRPr lang="en-US" altLang="ja-JP" sz="1050"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３．経過</a:t>
            </a:r>
            <a:endParaRPr lang="en-US" altLang="ja-JP" sz="1200" b="1" dirty="0">
              <a:latin typeface="Meiryo UI" panose="020B0604030504040204" pitchFamily="50" charset="-128"/>
              <a:ea typeface="Meiryo UI" panose="020B0604030504040204" pitchFamily="50" charset="-128"/>
            </a:endParaRPr>
          </a:p>
        </p:txBody>
      </p:sp>
      <p:graphicFrame>
        <p:nvGraphicFramePr>
          <p:cNvPr id="26" name="表 25">
            <a:extLst>
              <a:ext uri="{FF2B5EF4-FFF2-40B4-BE49-F238E27FC236}">
                <a16:creationId xmlns:a16="http://schemas.microsoft.com/office/drawing/2014/main" id="{5FA2D5C5-26ED-46D8-A222-3FBA75646420}"/>
              </a:ext>
            </a:extLst>
          </p:cNvPr>
          <p:cNvGraphicFramePr>
            <a:graphicFrameLocks noGrp="1"/>
          </p:cNvGraphicFramePr>
          <p:nvPr/>
        </p:nvGraphicFramePr>
        <p:xfrm>
          <a:off x="567429" y="3871502"/>
          <a:ext cx="8969052" cy="2489749"/>
        </p:xfrm>
        <a:graphic>
          <a:graphicData uri="http://schemas.openxmlformats.org/drawingml/2006/table">
            <a:tbl>
              <a:tblPr firstRow="1">
                <a:tableStyleId>{BC89EF96-8CEA-46FF-86C4-4CE0E7609802}</a:tableStyleId>
              </a:tblPr>
              <a:tblGrid>
                <a:gridCol w="2242263">
                  <a:extLst>
                    <a:ext uri="{9D8B030D-6E8A-4147-A177-3AD203B41FA5}">
                      <a16:colId xmlns:a16="http://schemas.microsoft.com/office/drawing/2014/main" val="4095795327"/>
                    </a:ext>
                  </a:extLst>
                </a:gridCol>
                <a:gridCol w="2242263">
                  <a:extLst>
                    <a:ext uri="{9D8B030D-6E8A-4147-A177-3AD203B41FA5}">
                      <a16:colId xmlns:a16="http://schemas.microsoft.com/office/drawing/2014/main" val="556486249"/>
                    </a:ext>
                  </a:extLst>
                </a:gridCol>
                <a:gridCol w="2242263">
                  <a:extLst>
                    <a:ext uri="{9D8B030D-6E8A-4147-A177-3AD203B41FA5}">
                      <a16:colId xmlns:a16="http://schemas.microsoft.com/office/drawing/2014/main" val="1362871588"/>
                    </a:ext>
                  </a:extLst>
                </a:gridCol>
                <a:gridCol w="2242263">
                  <a:extLst>
                    <a:ext uri="{9D8B030D-6E8A-4147-A177-3AD203B41FA5}">
                      <a16:colId xmlns:a16="http://schemas.microsoft.com/office/drawing/2014/main" val="3099161729"/>
                    </a:ext>
                  </a:extLst>
                </a:gridCol>
              </a:tblGrid>
              <a:tr h="282485">
                <a:tc>
                  <a:txBody>
                    <a:bodyPr/>
                    <a:lstStyle/>
                    <a:p>
                      <a:pPr algn="ctr"/>
                      <a:r>
                        <a:rPr kumimoji="1" lang="ja-JP" altLang="en-US" sz="1050" dirty="0">
                          <a:latin typeface="Meiryo UI" panose="020B0604030504040204" pitchFamily="50" charset="-128"/>
                          <a:ea typeface="Meiryo UI" panose="020B0604030504040204" pitchFamily="50" charset="-128"/>
                        </a:rPr>
                        <a:t>令和２年</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～６月</a:t>
                      </a:r>
                    </a:p>
                  </a:txBody>
                  <a:tcPr marL="65314" marR="65314" marT="32657" marB="32657" anchor="ctr">
                    <a:solidFill>
                      <a:schemeClr val="accent1">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７～９月</a:t>
                      </a:r>
                    </a:p>
                  </a:txBody>
                  <a:tcPr marL="65314" marR="65314" marT="32657" marB="32657" anchor="ctr">
                    <a:solidFill>
                      <a:schemeClr val="accent1">
                        <a:lumMod val="20000"/>
                        <a:lumOff val="80000"/>
                      </a:schemeClr>
                    </a:solidFill>
                  </a:tcPr>
                </a:tc>
                <a:tc>
                  <a:txBody>
                    <a:bodyPr/>
                    <a:lstStyle/>
                    <a:p>
                      <a:pPr algn="ct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12</a:t>
                      </a:r>
                      <a:r>
                        <a:rPr kumimoji="1" lang="ja-JP" altLang="en-US" sz="1050" dirty="0">
                          <a:latin typeface="Meiryo UI" panose="020B0604030504040204" pitchFamily="50" charset="-128"/>
                          <a:ea typeface="Meiryo UI" panose="020B0604030504040204" pitchFamily="50" charset="-128"/>
                        </a:rPr>
                        <a:t>月</a:t>
                      </a:r>
                    </a:p>
                  </a:txBody>
                  <a:tcPr marL="65314" marR="65314" marT="32657" marB="32657" anchor="ctr">
                    <a:solidFill>
                      <a:schemeClr val="accent1">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rPr>
                        <a:t>令和３年１～３月</a:t>
                      </a:r>
                    </a:p>
                  </a:txBody>
                  <a:tcPr marL="65314" marR="65314" marT="32657" marB="32657" anchor="ctr">
                    <a:solidFill>
                      <a:schemeClr val="accent1">
                        <a:lumMod val="20000"/>
                        <a:lumOff val="80000"/>
                      </a:schemeClr>
                    </a:solidFill>
                  </a:tcPr>
                </a:tc>
                <a:extLst>
                  <a:ext uri="{0D108BD9-81ED-4DB2-BD59-A6C34878D82A}">
                    <a16:rowId xmlns:a16="http://schemas.microsoft.com/office/drawing/2014/main" val="3151900327"/>
                  </a:ext>
                </a:extLst>
              </a:tr>
              <a:tr h="700932">
                <a:tc>
                  <a:txBody>
                    <a:bodyPr/>
                    <a:lstStyle/>
                    <a:p>
                      <a:endParaRPr kumimoji="1" lang="en-US" altLang="ja-JP"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3643754212"/>
                  </a:ext>
                </a:extLst>
              </a:tr>
              <a:tr h="753166">
                <a:tc>
                  <a:txBody>
                    <a:bodyPr/>
                    <a:lstStyle/>
                    <a:p>
                      <a:endParaRPr kumimoji="1" lang="en-US" altLang="ja-JP"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2294309184"/>
                  </a:ext>
                </a:extLst>
              </a:tr>
              <a:tr h="753166">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tc>
                  <a:txBody>
                    <a:bodyPr/>
                    <a:lstStyle/>
                    <a:p>
                      <a:pPr algn="l"/>
                      <a:endParaRPr kumimoji="1" lang="ja-JP" altLang="en-US" sz="800" dirty="0">
                        <a:latin typeface="Meiryo UI" panose="020B0604030504040204" pitchFamily="50" charset="-128"/>
                        <a:ea typeface="Meiryo UI" panose="020B0604030504040204" pitchFamily="50" charset="-128"/>
                      </a:endParaRPr>
                    </a:p>
                  </a:txBody>
                  <a:tcPr marL="65314" marR="65314" marT="32657" marB="32657" anchor="ctr"/>
                </a:tc>
                <a:extLst>
                  <a:ext uri="{0D108BD9-81ED-4DB2-BD59-A6C34878D82A}">
                    <a16:rowId xmlns:a16="http://schemas.microsoft.com/office/drawing/2014/main" val="111486089"/>
                  </a:ext>
                </a:extLst>
              </a:tr>
            </a:tbl>
          </a:graphicData>
        </a:graphic>
      </p:graphicFrame>
      <p:sp>
        <p:nvSpPr>
          <p:cNvPr id="27" name="正方形/長方形 26">
            <a:extLst>
              <a:ext uri="{FF2B5EF4-FFF2-40B4-BE49-F238E27FC236}">
                <a16:creationId xmlns:a16="http://schemas.microsoft.com/office/drawing/2014/main" id="{5678E058-F570-4C8A-8F8C-91FE4FDC6E59}"/>
              </a:ext>
            </a:extLst>
          </p:cNvPr>
          <p:cNvSpPr/>
          <p:nvPr/>
        </p:nvSpPr>
        <p:spPr>
          <a:xfrm>
            <a:off x="0" y="-486"/>
            <a:ext cx="9906000" cy="469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kumimoji="1" lang="ja-JP" altLang="en-US" sz="1600" b="1" dirty="0"/>
              <a:t>新型コロナウイルス感染症に対する取組状況について</a:t>
            </a:r>
          </a:p>
        </p:txBody>
      </p:sp>
      <p:sp>
        <p:nvSpPr>
          <p:cNvPr id="28" name="テキスト ボックス 27">
            <a:extLst>
              <a:ext uri="{FF2B5EF4-FFF2-40B4-BE49-F238E27FC236}">
                <a16:creationId xmlns:a16="http://schemas.microsoft.com/office/drawing/2014/main" id="{609B315D-DB0B-4E20-ADD1-4AA19B8B8FE9}"/>
              </a:ext>
            </a:extLst>
          </p:cNvPr>
          <p:cNvSpPr txBox="1"/>
          <p:nvPr/>
        </p:nvSpPr>
        <p:spPr>
          <a:xfrm>
            <a:off x="224287" y="558546"/>
            <a:ext cx="4713070" cy="276999"/>
          </a:xfrm>
          <a:prstGeom prst="rect">
            <a:avLst/>
          </a:prstGeom>
          <a:noFill/>
        </p:spPr>
        <p:txBody>
          <a:bodyPr wrap="square" rtlCol="0">
            <a:spAutoFit/>
          </a:bodyPr>
          <a:lstStyle/>
          <a:p>
            <a:pPr lvl="0"/>
            <a:r>
              <a:rPr lang="ja-JP" altLang="en-US" sz="1200" b="1" spc="300" dirty="0">
                <a:latin typeface="Meiryo UI" panose="020B0604030504040204" pitchFamily="50" charset="-128"/>
                <a:ea typeface="Meiryo UI" panose="020B0604030504040204" pitchFamily="50" charset="-128"/>
              </a:rPr>
              <a:t>商店街の感染症対策と需要喚起に向けた取組み</a:t>
            </a:r>
          </a:p>
        </p:txBody>
      </p:sp>
      <p:sp>
        <p:nvSpPr>
          <p:cNvPr id="32" name="テキスト ボックス 31">
            <a:extLst>
              <a:ext uri="{FF2B5EF4-FFF2-40B4-BE49-F238E27FC236}">
                <a16:creationId xmlns:a16="http://schemas.microsoft.com/office/drawing/2014/main" id="{BE9F0641-6154-425A-99D0-0B9999B85EB0}"/>
              </a:ext>
            </a:extLst>
          </p:cNvPr>
          <p:cNvSpPr txBox="1"/>
          <p:nvPr/>
        </p:nvSpPr>
        <p:spPr>
          <a:xfrm>
            <a:off x="546693" y="6371876"/>
            <a:ext cx="8739857" cy="400110"/>
          </a:xfrm>
          <a:prstGeom prst="rect">
            <a:avLst/>
          </a:prstGeom>
          <a:noFill/>
        </p:spPr>
        <p:txBody>
          <a:bodyPr wrap="square" rtlCol="0">
            <a:spAutoFit/>
          </a:bodyPr>
          <a:lstStyle/>
          <a:p>
            <a:pPr>
              <a:lnSpc>
                <a:spcPts val="1214"/>
              </a:lnSpc>
            </a:pPr>
            <a:r>
              <a:rPr lang="ja-JP" altLang="en-US" sz="1050" dirty="0">
                <a:solidFill>
                  <a:prstClr val="black"/>
                </a:solidFill>
                <a:latin typeface="Meiryo UI" panose="020B0604030504040204" pitchFamily="50" charset="-128"/>
                <a:ea typeface="Meiryo UI" panose="020B0604030504040204" pitchFamily="50" charset="-128"/>
              </a:rPr>
              <a:t>有識者等で構成する選定・管理委員会において、事業を進行管理。</a:t>
            </a:r>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214"/>
              </a:lnSpc>
            </a:pPr>
            <a:r>
              <a:rPr lang="ja-JP" altLang="en-US" sz="1050" dirty="0">
                <a:solidFill>
                  <a:prstClr val="black"/>
                </a:solidFill>
                <a:latin typeface="Meiryo UI" panose="020B0604030504040204" pitchFamily="50" charset="-128"/>
                <a:ea typeface="Meiryo UI" panose="020B0604030504040204" pitchFamily="50" charset="-128"/>
              </a:rPr>
              <a:t>また、広報や既存施策の活用による協力を得るため、市町村、商工会・商工会議所に適宜情報提供しながら事業を遂行。</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33" name="ホームベース 25">
            <a:extLst>
              <a:ext uri="{FF2B5EF4-FFF2-40B4-BE49-F238E27FC236}">
                <a16:creationId xmlns:a16="http://schemas.microsoft.com/office/drawing/2014/main" id="{83D76FB5-2650-494D-825C-AB69B5A81C40}"/>
              </a:ext>
            </a:extLst>
          </p:cNvPr>
          <p:cNvSpPr/>
          <p:nvPr/>
        </p:nvSpPr>
        <p:spPr>
          <a:xfrm>
            <a:off x="1710837" y="4931815"/>
            <a:ext cx="901640" cy="1359233"/>
          </a:xfrm>
          <a:prstGeom prst="homePlate">
            <a:avLst>
              <a:gd name="adj" fmla="val 18731"/>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050" dirty="0">
                <a:latin typeface="Meiryo UI" panose="020B0604030504040204" pitchFamily="50" charset="-128"/>
                <a:ea typeface="Meiryo UI" panose="020B0604030504040204" pitchFamily="50" charset="-128"/>
              </a:rPr>
              <a:t>自薦・団体推薦を受付⇒</a:t>
            </a:r>
            <a:r>
              <a:rPr kumimoji="1" lang="en-US" altLang="ja-JP" sz="1050" dirty="0">
                <a:latin typeface="Meiryo UI" panose="020B0604030504040204" pitchFamily="50" charset="-128"/>
                <a:ea typeface="Meiryo UI" panose="020B0604030504040204" pitchFamily="50" charset="-128"/>
              </a:rPr>
              <a:t>107</a:t>
            </a:r>
            <a:r>
              <a:rPr kumimoji="1" lang="ja-JP" altLang="en-US" sz="1050" dirty="0">
                <a:latin typeface="Meiryo UI" panose="020B0604030504040204" pitchFamily="50" charset="-128"/>
                <a:ea typeface="Meiryo UI" panose="020B0604030504040204" pitchFamily="50" charset="-128"/>
              </a:rPr>
              <a:t>の商店街を選定</a:t>
            </a:r>
            <a:endParaRPr kumimoji="1" lang="en-US" altLang="ja-JP" sz="1050" dirty="0">
              <a:latin typeface="Meiryo UI" panose="020B0604030504040204" pitchFamily="50" charset="-128"/>
              <a:ea typeface="Meiryo UI" panose="020B0604030504040204" pitchFamily="50" charset="-128"/>
            </a:endParaRPr>
          </a:p>
        </p:txBody>
      </p:sp>
      <p:sp>
        <p:nvSpPr>
          <p:cNvPr id="35" name="ホームベース 7">
            <a:extLst>
              <a:ext uri="{FF2B5EF4-FFF2-40B4-BE49-F238E27FC236}">
                <a16:creationId xmlns:a16="http://schemas.microsoft.com/office/drawing/2014/main" id="{DAD0A1C2-61D9-4EF2-B3CC-079F274551F6}"/>
              </a:ext>
            </a:extLst>
          </p:cNvPr>
          <p:cNvSpPr/>
          <p:nvPr/>
        </p:nvSpPr>
        <p:spPr>
          <a:xfrm>
            <a:off x="764592" y="4931813"/>
            <a:ext cx="924465" cy="1359235"/>
          </a:xfrm>
          <a:prstGeom prst="homePlate">
            <a:avLst>
              <a:gd name="adj" fmla="val 24129"/>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050" dirty="0">
                <a:latin typeface="Meiryo UI" panose="020B0604030504040204" pitchFamily="50" charset="-128"/>
                <a:ea typeface="Meiryo UI" panose="020B0604030504040204" pitchFamily="50" charset="-128"/>
              </a:rPr>
              <a:t>事業着手</a:t>
            </a:r>
            <a:endParaRPr kumimoji="1" lang="en-US" altLang="zh-TW" sz="1050" dirty="0">
              <a:latin typeface="Meiryo UI" panose="020B0604030504040204" pitchFamily="50" charset="-128"/>
              <a:ea typeface="Meiryo UI" panose="020B0604030504040204" pitchFamily="50" charset="-128"/>
            </a:endParaRPr>
          </a:p>
          <a:p>
            <a:r>
              <a:rPr kumimoji="1" lang="zh-TW" altLang="en-US" sz="1050" dirty="0">
                <a:latin typeface="Meiryo UI" panose="020B0604030504040204" pitchFamily="50" charset="-128"/>
                <a:ea typeface="Meiryo UI" panose="020B0604030504040204" pitchFamily="50" charset="-128"/>
              </a:rPr>
              <a:t>実施商店街選定基準制定</a:t>
            </a:r>
            <a:endParaRPr kumimoji="1" lang="en-US" altLang="zh-TW" sz="1050" dirty="0">
              <a:latin typeface="Meiryo UI" panose="020B0604030504040204" pitchFamily="50" charset="-128"/>
              <a:ea typeface="Meiryo UI" panose="020B0604030504040204" pitchFamily="50" charset="-128"/>
            </a:endParaRPr>
          </a:p>
        </p:txBody>
      </p:sp>
      <p:sp>
        <p:nvSpPr>
          <p:cNvPr id="37" name="ホームベース 32">
            <a:extLst>
              <a:ext uri="{FF2B5EF4-FFF2-40B4-BE49-F238E27FC236}">
                <a16:creationId xmlns:a16="http://schemas.microsoft.com/office/drawing/2014/main" id="{59087388-A987-47A4-828B-4359D1831BDA}"/>
              </a:ext>
            </a:extLst>
          </p:cNvPr>
          <p:cNvSpPr/>
          <p:nvPr/>
        </p:nvSpPr>
        <p:spPr>
          <a:xfrm>
            <a:off x="2633213" y="5704749"/>
            <a:ext cx="1337534" cy="586300"/>
          </a:xfrm>
          <a:prstGeom prst="homePlate">
            <a:avLst>
              <a:gd name="adj" fmla="val 34091"/>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r>
              <a:rPr kumimoji="1" lang="ja-JP" altLang="en-US" sz="1050" dirty="0">
                <a:latin typeface="Meiryo UI" panose="020B0604030504040204" pitchFamily="50" charset="-128"/>
                <a:ea typeface="Meiryo UI" panose="020B0604030504040204" pitchFamily="50" charset="-128"/>
              </a:rPr>
              <a:t>需要喚起の準備等</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を見据え、各商店街</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個別に状況把握</a:t>
            </a:r>
          </a:p>
        </p:txBody>
      </p:sp>
      <p:sp>
        <p:nvSpPr>
          <p:cNvPr id="38" name="テキスト ボックス 37">
            <a:extLst>
              <a:ext uri="{FF2B5EF4-FFF2-40B4-BE49-F238E27FC236}">
                <a16:creationId xmlns:a16="http://schemas.microsoft.com/office/drawing/2014/main" id="{720A83A3-B1F0-4B2E-8A3B-9A8525E98F63}"/>
              </a:ext>
            </a:extLst>
          </p:cNvPr>
          <p:cNvSpPr txBox="1"/>
          <p:nvPr/>
        </p:nvSpPr>
        <p:spPr>
          <a:xfrm>
            <a:off x="3134042" y="4208363"/>
            <a:ext cx="1996206" cy="307777"/>
          </a:xfrm>
          <a:prstGeom prst="rect">
            <a:avLst/>
          </a:prstGeom>
          <a:noFill/>
        </p:spPr>
        <p:txBody>
          <a:bodyPr wrap="square" tIns="0" bIns="0" rtlCol="0">
            <a:spAutoFit/>
          </a:bodyPr>
          <a:lstStyle/>
          <a:p>
            <a:pPr>
              <a:lnSpc>
                <a:spcPts val="1214"/>
              </a:lnSpc>
            </a:pPr>
            <a:r>
              <a:rPr lang="ja-JP" altLang="en-US" sz="1050" dirty="0">
                <a:solidFill>
                  <a:prstClr val="black"/>
                </a:solidFill>
                <a:latin typeface="Meiryo UI" panose="020B0604030504040204" pitchFamily="50" charset="-128"/>
                <a:ea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rPr>
              <a:t>4</a:t>
            </a:r>
            <a:r>
              <a:rPr lang="ja-JP" altLang="en-US" sz="1050" dirty="0">
                <a:solidFill>
                  <a:prstClr val="black"/>
                </a:solidFill>
                <a:latin typeface="Meiryo UI" panose="020B0604030504040204" pitchFamily="50" charset="-128"/>
                <a:ea typeface="Meiryo UI" panose="020B0604030504040204" pitchFamily="50" charset="-128"/>
              </a:rPr>
              <a:t>商店街で</a:t>
            </a:r>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214"/>
              </a:lnSpc>
            </a:pPr>
            <a:r>
              <a:rPr lang="ja-JP" altLang="en-US" sz="1050" dirty="0">
                <a:solidFill>
                  <a:prstClr val="black"/>
                </a:solidFill>
                <a:latin typeface="Meiryo UI" panose="020B0604030504040204" pitchFamily="50" charset="-128"/>
                <a:ea typeface="Meiryo UI" panose="020B0604030504040204" pitchFamily="50" charset="-128"/>
              </a:rPr>
              <a:t>　　啓発イベント実施</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40" name="ホームベース 35">
            <a:extLst>
              <a:ext uri="{FF2B5EF4-FFF2-40B4-BE49-F238E27FC236}">
                <a16:creationId xmlns:a16="http://schemas.microsoft.com/office/drawing/2014/main" id="{885BB437-2FAB-4E24-ABF2-29E7B17999D4}"/>
              </a:ext>
            </a:extLst>
          </p:cNvPr>
          <p:cNvSpPr/>
          <p:nvPr/>
        </p:nvSpPr>
        <p:spPr>
          <a:xfrm>
            <a:off x="4014726" y="5704749"/>
            <a:ext cx="4377138" cy="586300"/>
          </a:xfrm>
          <a:prstGeom prst="homePlate">
            <a:avLst>
              <a:gd name="adj" fmla="val 34091"/>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r>
              <a:rPr kumimoji="1" lang="ja-JP" altLang="en-US" sz="1050" dirty="0">
                <a:latin typeface="Meiryo UI" panose="020B0604030504040204" pitchFamily="50" charset="-128"/>
                <a:ea typeface="Meiryo UI" panose="020B0604030504040204" pitchFamily="50" charset="-128"/>
              </a:rPr>
              <a:t>専門家派遣による国事業への</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エントリーサポート</a:t>
            </a:r>
          </a:p>
        </p:txBody>
      </p:sp>
      <p:sp>
        <p:nvSpPr>
          <p:cNvPr id="41" name="テキスト ボックス 40">
            <a:extLst>
              <a:ext uri="{FF2B5EF4-FFF2-40B4-BE49-F238E27FC236}">
                <a16:creationId xmlns:a16="http://schemas.microsoft.com/office/drawing/2014/main" id="{BAA07E41-A2C5-417C-8EB3-0671C6A5FDBF}"/>
              </a:ext>
            </a:extLst>
          </p:cNvPr>
          <p:cNvSpPr txBox="1"/>
          <p:nvPr/>
        </p:nvSpPr>
        <p:spPr>
          <a:xfrm>
            <a:off x="1346694" y="4508145"/>
            <a:ext cx="1482714" cy="153888"/>
          </a:xfrm>
          <a:prstGeom prst="rect">
            <a:avLst/>
          </a:prstGeom>
          <a:noFill/>
        </p:spPr>
        <p:txBody>
          <a:bodyPr wrap="square" tIns="0" bIns="0" rtlCol="0">
            <a:spAutoFit/>
          </a:bodyPr>
          <a:lstStyle/>
          <a:p>
            <a:pPr algn="r">
              <a:lnSpc>
                <a:spcPts val="1214"/>
              </a:lnSpc>
            </a:pPr>
            <a:r>
              <a:rPr lang="ja-JP" altLang="en-US" sz="1050" dirty="0">
                <a:solidFill>
                  <a:prstClr val="black"/>
                </a:solidFill>
                <a:latin typeface="Meiryo UI" panose="020B0604030504040204" pitchFamily="50" charset="-128"/>
                <a:ea typeface="Meiryo UI" panose="020B0604030504040204" pitchFamily="50" charset="-128"/>
              </a:rPr>
              <a:t>特設</a:t>
            </a:r>
            <a:r>
              <a:rPr lang="en-US" altLang="ja-JP" sz="1050" dirty="0">
                <a:solidFill>
                  <a:prstClr val="black"/>
                </a:solidFill>
                <a:latin typeface="Meiryo UI" panose="020B0604030504040204" pitchFamily="50" charset="-128"/>
                <a:ea typeface="Meiryo UI" panose="020B0604030504040204" pitchFamily="50" charset="-128"/>
              </a:rPr>
              <a:t>HP</a:t>
            </a:r>
            <a:r>
              <a:rPr lang="ja-JP" altLang="en-US" sz="1050" dirty="0">
                <a:solidFill>
                  <a:prstClr val="black"/>
                </a:solidFill>
                <a:latin typeface="Meiryo UI" panose="020B0604030504040204" pitchFamily="50" charset="-128"/>
                <a:ea typeface="Meiryo UI" panose="020B0604030504040204" pitchFamily="50" charset="-128"/>
              </a:rPr>
              <a:t>オープン▲</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42" name="ホームベース 21">
            <a:extLst>
              <a:ext uri="{FF2B5EF4-FFF2-40B4-BE49-F238E27FC236}">
                <a16:creationId xmlns:a16="http://schemas.microsoft.com/office/drawing/2014/main" id="{B57F8FAC-1251-4341-A8C5-D36E79AF3A46}"/>
              </a:ext>
            </a:extLst>
          </p:cNvPr>
          <p:cNvSpPr/>
          <p:nvPr/>
        </p:nvSpPr>
        <p:spPr>
          <a:xfrm>
            <a:off x="2633213" y="4928940"/>
            <a:ext cx="1139536" cy="591962"/>
          </a:xfrm>
          <a:prstGeom prst="homePlate">
            <a:avLst>
              <a:gd name="adj" fmla="val 34091"/>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r>
              <a:rPr kumimoji="1" lang="ja-JP" altLang="en-US" sz="1050" dirty="0">
                <a:latin typeface="Meiryo UI" panose="020B0604030504040204" pitchFamily="50" charset="-128"/>
                <a:ea typeface="Meiryo UI" panose="020B0604030504040204" pitchFamily="50" charset="-128"/>
              </a:rPr>
              <a:t>各商店街で、</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啓発ポスター、</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サインの掲示等</a:t>
            </a:r>
          </a:p>
        </p:txBody>
      </p:sp>
      <p:sp>
        <p:nvSpPr>
          <p:cNvPr id="44" name="テキスト ボックス 43">
            <a:extLst>
              <a:ext uri="{FF2B5EF4-FFF2-40B4-BE49-F238E27FC236}">
                <a16:creationId xmlns:a16="http://schemas.microsoft.com/office/drawing/2014/main" id="{3E584630-C7DD-4E26-A2A5-ACA4E0C1E826}"/>
              </a:ext>
            </a:extLst>
          </p:cNvPr>
          <p:cNvSpPr txBox="1"/>
          <p:nvPr/>
        </p:nvSpPr>
        <p:spPr>
          <a:xfrm>
            <a:off x="6390878" y="5849756"/>
            <a:ext cx="886223"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国事業実施のサポート</a:t>
            </a:r>
          </a:p>
        </p:txBody>
      </p:sp>
      <p:cxnSp>
        <p:nvCxnSpPr>
          <p:cNvPr id="45" name="直線コネクタ 44">
            <a:extLst>
              <a:ext uri="{FF2B5EF4-FFF2-40B4-BE49-F238E27FC236}">
                <a16:creationId xmlns:a16="http://schemas.microsoft.com/office/drawing/2014/main" id="{88166C87-3664-41FB-B470-A79D1B97950A}"/>
              </a:ext>
            </a:extLst>
          </p:cNvPr>
          <p:cNvCxnSpPr>
            <a:cxnSpLocks/>
          </p:cNvCxnSpPr>
          <p:nvPr/>
        </p:nvCxnSpPr>
        <p:spPr>
          <a:xfrm flipH="1">
            <a:off x="5508850" y="5700355"/>
            <a:ext cx="1486188" cy="564899"/>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435C7278-EDB9-4953-8FDB-D5579717DD0C}"/>
              </a:ext>
            </a:extLst>
          </p:cNvPr>
          <p:cNvSpPr txBox="1"/>
          <p:nvPr/>
        </p:nvSpPr>
        <p:spPr>
          <a:xfrm>
            <a:off x="1502552" y="4203305"/>
            <a:ext cx="1759387" cy="153888"/>
          </a:xfrm>
          <a:prstGeom prst="rect">
            <a:avLst/>
          </a:prstGeom>
          <a:noFill/>
        </p:spPr>
        <p:txBody>
          <a:bodyPr wrap="square" tIns="0" bIns="0" rtlCol="0">
            <a:spAutoFit/>
          </a:bodyPr>
          <a:lstStyle/>
          <a:p>
            <a:pPr>
              <a:lnSpc>
                <a:spcPts val="1214"/>
              </a:lnSpc>
            </a:pPr>
            <a:r>
              <a:rPr lang="ja-JP" altLang="en-US" sz="1050" dirty="0">
                <a:solidFill>
                  <a:prstClr val="black"/>
                </a:solidFill>
                <a:latin typeface="Meiryo UI" panose="020B0604030504040204" pitchFamily="50" charset="-128"/>
                <a:ea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rPr>
              <a:t>4</a:t>
            </a:r>
            <a:r>
              <a:rPr lang="ja-JP" altLang="en-US" sz="1050" dirty="0">
                <a:solidFill>
                  <a:prstClr val="black"/>
                </a:solidFill>
                <a:latin typeface="Meiryo UI" panose="020B0604030504040204" pitchFamily="50" charset="-128"/>
                <a:ea typeface="Meiryo UI" panose="020B0604030504040204" pitchFamily="50" charset="-128"/>
              </a:rPr>
              <a:t>商店街で事業先行実施</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A19026BF-FF15-402E-A152-21C5C11DE3C0}"/>
              </a:ext>
            </a:extLst>
          </p:cNvPr>
          <p:cNvSpPr txBox="1"/>
          <p:nvPr/>
        </p:nvSpPr>
        <p:spPr>
          <a:xfrm>
            <a:off x="2896243" y="4516140"/>
            <a:ext cx="1083008" cy="307777"/>
          </a:xfrm>
          <a:prstGeom prst="rect">
            <a:avLst/>
          </a:prstGeom>
          <a:noFill/>
        </p:spPr>
        <p:txBody>
          <a:bodyPr wrap="square" tIns="0" bIns="0" rtlCol="0">
            <a:spAutoFit/>
          </a:bodyPr>
          <a:lstStyle/>
          <a:p>
            <a:pPr>
              <a:lnSpc>
                <a:spcPts val="1214"/>
              </a:lnSpc>
            </a:pPr>
            <a:r>
              <a:rPr lang="ja-JP" altLang="en-US" sz="1050" dirty="0">
                <a:solidFill>
                  <a:prstClr val="black"/>
                </a:solidFill>
                <a:latin typeface="Meiryo UI" panose="020B0604030504040204" pitchFamily="50" charset="-128"/>
                <a:ea typeface="Meiryo UI" panose="020B0604030504040204" pitchFamily="50" charset="-128"/>
              </a:rPr>
              <a:t>▲商店街向け</a:t>
            </a:r>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214"/>
              </a:lnSpc>
            </a:pPr>
            <a:r>
              <a:rPr lang="ja-JP" altLang="en-US" sz="1050" dirty="0">
                <a:solidFill>
                  <a:prstClr val="black"/>
                </a:solidFill>
                <a:latin typeface="Meiryo UI" panose="020B0604030504040204" pitchFamily="50" charset="-128"/>
                <a:ea typeface="Meiryo UI" panose="020B0604030504040204" pitchFamily="50" charset="-128"/>
              </a:rPr>
              <a:t>　マニュアル公表</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520AC291-A726-4678-8763-9D14B8AE9701}"/>
              </a:ext>
            </a:extLst>
          </p:cNvPr>
          <p:cNvSpPr txBox="1"/>
          <p:nvPr/>
        </p:nvSpPr>
        <p:spPr>
          <a:xfrm>
            <a:off x="8560280" y="86692"/>
            <a:ext cx="1345720" cy="369332"/>
          </a:xfrm>
          <a:prstGeom prst="rect">
            <a:avLst/>
          </a:prstGeom>
          <a:noFill/>
        </p:spPr>
        <p:txBody>
          <a:bodyPr wrap="square" rtlCol="0">
            <a:spAutoFit/>
          </a:bodyPr>
          <a:lstStyle/>
          <a:p>
            <a:pPr algn="dist"/>
            <a:r>
              <a:rPr kumimoji="1" lang="ja-JP" altLang="en-US" sz="900" dirty="0">
                <a:solidFill>
                  <a:schemeClr val="bg1"/>
                </a:solidFill>
                <a:latin typeface="+mn-ea"/>
              </a:rPr>
              <a:t>令和３年２月</a:t>
            </a:r>
            <a:endParaRPr kumimoji="1" lang="en-US" altLang="ja-JP" sz="900" dirty="0">
              <a:solidFill>
                <a:schemeClr val="bg1"/>
              </a:solidFill>
              <a:latin typeface="+mn-ea"/>
            </a:endParaRPr>
          </a:p>
          <a:p>
            <a:pPr algn="dist"/>
            <a:r>
              <a:rPr kumimoji="1" lang="ja-JP" altLang="en-US" sz="900" dirty="0">
                <a:solidFill>
                  <a:schemeClr val="bg1"/>
                </a:solidFill>
                <a:latin typeface="+mn-ea"/>
              </a:rPr>
              <a:t>商業・サービス産業課</a:t>
            </a:r>
          </a:p>
        </p:txBody>
      </p:sp>
      <p:graphicFrame>
        <p:nvGraphicFramePr>
          <p:cNvPr id="49" name="表 49">
            <a:extLst>
              <a:ext uri="{FF2B5EF4-FFF2-40B4-BE49-F238E27FC236}">
                <a16:creationId xmlns:a16="http://schemas.microsoft.com/office/drawing/2014/main" id="{9B4B65CF-AD7E-4DD0-B3A9-743C8BD8213C}"/>
              </a:ext>
            </a:extLst>
          </p:cNvPr>
          <p:cNvGraphicFramePr>
            <a:graphicFrameLocks noGrp="1"/>
          </p:cNvGraphicFramePr>
          <p:nvPr/>
        </p:nvGraphicFramePr>
        <p:xfrm>
          <a:off x="326212" y="1858108"/>
          <a:ext cx="8285822" cy="1371600"/>
        </p:xfrm>
        <a:graphic>
          <a:graphicData uri="http://schemas.openxmlformats.org/drawingml/2006/table">
            <a:tbl>
              <a:tblPr firstRow="1" bandRow="1">
                <a:tableStyleId>{5C22544A-7EE6-4342-B048-85BDC9FD1C3A}</a:tableStyleId>
              </a:tblPr>
              <a:tblGrid>
                <a:gridCol w="4142911">
                  <a:extLst>
                    <a:ext uri="{9D8B030D-6E8A-4147-A177-3AD203B41FA5}">
                      <a16:colId xmlns:a16="http://schemas.microsoft.com/office/drawing/2014/main" val="4210298397"/>
                    </a:ext>
                  </a:extLst>
                </a:gridCol>
                <a:gridCol w="4142911">
                  <a:extLst>
                    <a:ext uri="{9D8B030D-6E8A-4147-A177-3AD203B41FA5}">
                      <a16:colId xmlns:a16="http://schemas.microsoft.com/office/drawing/2014/main" val="3028454572"/>
                    </a:ext>
                  </a:extLst>
                </a:gridCol>
              </a:tblGrid>
              <a:tr h="370840">
                <a:tc>
                  <a:txBody>
                    <a:bodyPr/>
                    <a:lstStyle/>
                    <a:p>
                      <a:r>
                        <a:rPr lang="ja-JP" altLang="en-US" sz="1050" b="1" u="sng" dirty="0">
                          <a:solidFill>
                            <a:schemeClr val="tx1"/>
                          </a:solidFill>
                          <a:latin typeface="Meiryo UI" panose="020B0604030504040204" pitchFamily="50" charset="-128"/>
                          <a:ea typeface="Meiryo UI" panose="020B0604030504040204" pitchFamily="50" charset="-128"/>
                        </a:rPr>
                        <a:t>ア．感染症対策</a:t>
                      </a:r>
                      <a:r>
                        <a:rPr lang="ja-JP" altLang="en-US" sz="1050" b="0" u="sng" dirty="0">
                          <a:solidFill>
                            <a:schemeClr val="tx1"/>
                          </a:solidFill>
                          <a:latin typeface="Meiryo UI" panose="020B0604030504040204" pitchFamily="50" charset="-128"/>
                          <a:ea typeface="Meiryo UI" panose="020B0604030504040204" pitchFamily="50" charset="-128"/>
                        </a:rPr>
                        <a:t>に係る事業（予算額</a:t>
                      </a:r>
                      <a:r>
                        <a:rPr lang="en-US" altLang="ja-JP" sz="1050" b="0" u="sng" dirty="0">
                          <a:solidFill>
                            <a:schemeClr val="tx1"/>
                          </a:solidFill>
                          <a:latin typeface="Meiryo UI" panose="020B0604030504040204" pitchFamily="50" charset="-128"/>
                          <a:ea typeface="Meiryo UI" panose="020B0604030504040204" pitchFamily="50" charset="-128"/>
                        </a:rPr>
                        <a:t>121</a:t>
                      </a:r>
                      <a:r>
                        <a:rPr lang="ja-JP" altLang="en-US" sz="1050" b="0" u="sng" dirty="0">
                          <a:solidFill>
                            <a:schemeClr val="tx1"/>
                          </a:solidFill>
                          <a:latin typeface="Meiryo UI" panose="020B0604030504040204" pitchFamily="50" charset="-128"/>
                          <a:ea typeface="Meiryo UI" panose="020B0604030504040204" pitchFamily="50" charset="-128"/>
                        </a:rPr>
                        <a:t>百万円）</a:t>
                      </a:r>
                    </a:p>
                    <a:p>
                      <a:pPr marL="180975" indent="-180975"/>
                      <a:r>
                        <a:rPr lang="ja-JP" altLang="en-US" sz="1050" b="0" dirty="0">
                          <a:solidFill>
                            <a:schemeClr val="tx1"/>
                          </a:solidFill>
                          <a:latin typeface="Meiryo UI" panose="020B0604030504040204" pitchFamily="50" charset="-128"/>
                          <a:ea typeface="Meiryo UI" panose="020B0604030504040204" pitchFamily="50" charset="-128"/>
                        </a:rPr>
                        <a:t>　・　「新しい生活様式」の実践を促す啓発ポスター</a:t>
                      </a: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や</a:t>
                      </a:r>
                      <a:r>
                        <a:rPr lang="ja-JP" altLang="en-US" sz="1050" b="0" dirty="0">
                          <a:solidFill>
                            <a:schemeClr val="tx1"/>
                          </a:solidFill>
                          <a:latin typeface="Meiryo UI" panose="020B0604030504040204" pitchFamily="50" charset="-128"/>
                          <a:ea typeface="Meiryo UI" panose="020B0604030504040204" pitchFamily="50" charset="-128"/>
                        </a:rPr>
                        <a:t>サインの作成・掲示</a:t>
                      </a:r>
                      <a:endParaRPr lang="en-US" altLang="ja-JP" sz="1050" b="0" dirty="0">
                        <a:solidFill>
                          <a:schemeClr val="tx1"/>
                        </a:solidFill>
                        <a:latin typeface="Meiryo UI" panose="020B0604030504040204" pitchFamily="50" charset="-128"/>
                        <a:ea typeface="Meiryo UI" panose="020B0604030504040204" pitchFamily="50" charset="-128"/>
                      </a:endParaRPr>
                    </a:p>
                    <a:p>
                      <a:pPr marL="180975" indent="-180975"/>
                      <a:r>
                        <a:rPr lang="ja-JP" altLang="en-US" sz="1050" b="0" dirty="0">
                          <a:solidFill>
                            <a:schemeClr val="tx1"/>
                          </a:solidFill>
                          <a:latin typeface="Meiryo UI" panose="020B0604030504040204" pitchFamily="50" charset="-128"/>
                          <a:ea typeface="Meiryo UI" panose="020B0604030504040204" pitchFamily="50" charset="-128"/>
                        </a:rPr>
                        <a:t>　・　「大阪コロナ追跡システム」の活用促進</a:t>
                      </a:r>
                      <a:r>
                        <a:rPr lang="en-US" altLang="ja-JP" sz="1050" b="0" dirty="0">
                          <a:solidFill>
                            <a:schemeClr val="tx1"/>
                          </a:solidFill>
                          <a:latin typeface="Meiryo UI" panose="020B0604030504040204" pitchFamily="50" charset="-128"/>
                          <a:ea typeface="Meiryo UI" panose="020B0604030504040204" pitchFamily="50" charset="-128"/>
                        </a:rPr>
                        <a:t>	</a:t>
                      </a:r>
                      <a:r>
                        <a:rPr lang="ja-JP" altLang="en-US" sz="1050" b="0" dirty="0">
                          <a:solidFill>
                            <a:schemeClr val="tx1"/>
                          </a:solidFill>
                          <a:latin typeface="Meiryo UI" panose="020B0604030504040204" pitchFamily="50" charset="-128"/>
                          <a:ea typeface="Meiryo UI" panose="020B0604030504040204" pitchFamily="50" charset="-128"/>
                        </a:rPr>
                        <a:t>　</a:t>
                      </a:r>
                      <a:endParaRPr lang="en-US" altLang="ja-JP" sz="1050" b="0" dirty="0">
                        <a:solidFill>
                          <a:schemeClr val="tx1"/>
                        </a:solidFill>
                        <a:latin typeface="Meiryo UI" panose="020B0604030504040204" pitchFamily="50" charset="-128"/>
                        <a:ea typeface="Meiryo UI" panose="020B0604030504040204" pitchFamily="50" charset="-128"/>
                      </a:endParaRPr>
                    </a:p>
                    <a:p>
                      <a:pPr marL="180975" indent="-180975"/>
                      <a:r>
                        <a:rPr lang="ja-JP" altLang="en-US" sz="1050" b="0" dirty="0">
                          <a:solidFill>
                            <a:schemeClr val="tx1"/>
                          </a:solidFill>
                          <a:latin typeface="Meiryo UI" panose="020B0604030504040204" pitchFamily="50" charset="-128"/>
                          <a:ea typeface="Meiryo UI" panose="020B0604030504040204" pitchFamily="50" charset="-128"/>
                        </a:rPr>
                        <a:t>　・　テイクアウト・デリバリー及びキャッシュレス決済の導入促進、クラウドファンディングの活用促進や</a:t>
                      </a:r>
                      <a:r>
                        <a:rPr lang="en-US" altLang="ja-JP" sz="1050" b="0" dirty="0">
                          <a:solidFill>
                            <a:schemeClr val="tx1"/>
                          </a:solidFill>
                          <a:latin typeface="Meiryo UI" panose="020B0604030504040204" pitchFamily="50" charset="-128"/>
                          <a:ea typeface="Meiryo UI" panose="020B0604030504040204" pitchFamily="50" charset="-128"/>
                        </a:rPr>
                        <a:t>SNS</a:t>
                      </a:r>
                      <a:r>
                        <a:rPr lang="ja-JP" altLang="en-US" sz="1050" b="0" dirty="0">
                          <a:solidFill>
                            <a:schemeClr val="tx1"/>
                          </a:solidFill>
                          <a:latin typeface="Meiryo UI" panose="020B0604030504040204" pitchFamily="50" charset="-128"/>
                          <a:ea typeface="Meiryo UI" panose="020B0604030504040204" pitchFamily="50" charset="-128"/>
                        </a:rPr>
                        <a:t>の導入支援　など</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ja-JP" altLang="en-US" sz="1050" b="1" u="sng" dirty="0">
                          <a:solidFill>
                            <a:schemeClr val="tx1"/>
                          </a:solidFill>
                          <a:latin typeface="Meiryo UI" panose="020B0604030504040204" pitchFamily="50" charset="-128"/>
                          <a:ea typeface="Meiryo UI" panose="020B0604030504040204" pitchFamily="50" charset="-128"/>
                        </a:rPr>
                        <a:t>イ．需要喚起</a:t>
                      </a:r>
                      <a:r>
                        <a:rPr lang="ja-JP" altLang="en-US" sz="1050" b="0" u="sng" dirty="0">
                          <a:solidFill>
                            <a:schemeClr val="tx1"/>
                          </a:solidFill>
                          <a:latin typeface="Meiryo UI" panose="020B0604030504040204" pitchFamily="50" charset="-128"/>
                          <a:ea typeface="Meiryo UI" panose="020B0604030504040204" pitchFamily="50" charset="-128"/>
                        </a:rPr>
                        <a:t>に係る事業（予算額</a:t>
                      </a:r>
                      <a:r>
                        <a:rPr lang="en-US" altLang="ja-JP" sz="1050" b="0" u="sng" dirty="0">
                          <a:solidFill>
                            <a:schemeClr val="tx1"/>
                          </a:solidFill>
                          <a:latin typeface="Meiryo UI" panose="020B0604030504040204" pitchFamily="50" charset="-128"/>
                          <a:ea typeface="Meiryo UI" panose="020B0604030504040204" pitchFamily="50" charset="-128"/>
                        </a:rPr>
                        <a:t>91</a:t>
                      </a:r>
                      <a:r>
                        <a:rPr lang="ja-JP" altLang="en-US" sz="1050" b="0" u="sng" dirty="0">
                          <a:solidFill>
                            <a:schemeClr val="tx1"/>
                          </a:solidFill>
                          <a:latin typeface="Meiryo UI" panose="020B0604030504040204" pitchFamily="50" charset="-128"/>
                          <a:ea typeface="Meiryo UI" panose="020B0604030504040204" pitchFamily="50" charset="-128"/>
                        </a:rPr>
                        <a:t>百万円）</a:t>
                      </a:r>
                      <a:endParaRPr lang="en-US" altLang="ja-JP" sz="1050" b="0" u="sng" dirty="0">
                        <a:solidFill>
                          <a:schemeClr val="tx1"/>
                        </a:solidFill>
                        <a:latin typeface="Meiryo UI" panose="020B0604030504040204" pitchFamily="50" charset="-128"/>
                        <a:ea typeface="Meiryo UI" panose="020B0604030504040204" pitchFamily="50" charset="-128"/>
                      </a:endParaRPr>
                    </a:p>
                    <a:p>
                      <a:r>
                        <a:rPr lang="ja-JP" altLang="en-US" sz="1050" b="0" dirty="0">
                          <a:solidFill>
                            <a:schemeClr val="tx1"/>
                          </a:solidFill>
                          <a:latin typeface="Meiryo UI" panose="020B0604030504040204" pitchFamily="50" charset="-128"/>
                          <a:ea typeface="Meiryo UI" panose="020B0604030504040204" pitchFamily="50" charset="-128"/>
                        </a:rPr>
                        <a:t>　国の「</a:t>
                      </a:r>
                      <a:r>
                        <a:rPr lang="en-US" altLang="ja-JP" sz="1050" b="0" dirty="0" err="1">
                          <a:solidFill>
                            <a:schemeClr val="tx1"/>
                          </a:solidFill>
                          <a:latin typeface="Meiryo UI" panose="020B0604030504040204" pitchFamily="50" charset="-128"/>
                          <a:ea typeface="Meiryo UI" panose="020B0604030504040204" pitchFamily="50" charset="-128"/>
                        </a:rPr>
                        <a:t>GoTo</a:t>
                      </a:r>
                      <a:r>
                        <a:rPr lang="ja-JP" altLang="en-US" sz="1050" b="0" dirty="0">
                          <a:solidFill>
                            <a:schemeClr val="tx1"/>
                          </a:solidFill>
                          <a:latin typeface="Meiryo UI" panose="020B0604030504040204" pitchFamily="50" charset="-128"/>
                          <a:ea typeface="Meiryo UI" panose="020B0604030504040204" pitchFamily="50" charset="-128"/>
                        </a:rPr>
                        <a:t>商店街」事業応募に向け、以下の支援を実施</a:t>
                      </a:r>
                      <a:endParaRPr lang="en-US" altLang="ja-JP" sz="1050" b="0" dirty="0">
                        <a:solidFill>
                          <a:schemeClr val="tx1"/>
                        </a:solidFill>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lang="ja-JP" altLang="en-US" sz="1050" b="0" dirty="0">
                          <a:solidFill>
                            <a:schemeClr val="tx1"/>
                          </a:solidFill>
                          <a:latin typeface="Meiryo UI" panose="020B0604030504040204" pitchFamily="50" charset="-128"/>
                          <a:ea typeface="Meiryo UI" panose="020B0604030504040204" pitchFamily="50" charset="-128"/>
                        </a:rPr>
                        <a:t>　・　イベントや</a:t>
                      </a:r>
                      <a:r>
                        <a:rPr lang="en-US" altLang="ja-JP" sz="1050" b="0" dirty="0">
                          <a:solidFill>
                            <a:schemeClr val="tx1"/>
                          </a:solidFill>
                          <a:latin typeface="Meiryo UI" panose="020B0604030504040204" pitchFamily="50" charset="-128"/>
                          <a:ea typeface="Meiryo UI" panose="020B0604030504040204" pitchFamily="50" charset="-128"/>
                        </a:rPr>
                        <a:t>Web</a:t>
                      </a:r>
                      <a:r>
                        <a:rPr lang="ja-JP" altLang="en-US" sz="1050" b="0" dirty="0">
                          <a:solidFill>
                            <a:schemeClr val="tx1"/>
                          </a:solidFill>
                          <a:latin typeface="Meiryo UI" panose="020B0604030504040204" pitchFamily="50" charset="-128"/>
                          <a:ea typeface="Meiryo UI" panose="020B0604030504040204" pitchFamily="50" charset="-128"/>
                        </a:rPr>
                        <a:t>活用等のメニュー案や感染症対策を掲載したマニュアル作成・公表</a:t>
                      </a:r>
                      <a:endParaRPr lang="en-US" altLang="ja-JP" sz="1050" b="0" dirty="0">
                        <a:solidFill>
                          <a:schemeClr val="tx1"/>
                        </a:solidFill>
                        <a:latin typeface="Meiryo UI" panose="020B0604030504040204" pitchFamily="50" charset="-128"/>
                        <a:ea typeface="Meiryo UI" panose="020B0604030504040204" pitchFamily="50" charset="-128"/>
                      </a:endParaRPr>
                    </a:p>
                    <a:p>
                      <a:pPr marL="180975" indent="-180975"/>
                      <a:r>
                        <a:rPr lang="ja-JP" altLang="en-US" sz="1050" b="0" dirty="0">
                          <a:solidFill>
                            <a:schemeClr val="tx1"/>
                          </a:solidFill>
                          <a:latin typeface="Meiryo UI" panose="020B0604030504040204" pitchFamily="50" charset="-128"/>
                          <a:ea typeface="Meiryo UI" panose="020B0604030504040204" pitchFamily="50" charset="-128"/>
                        </a:rPr>
                        <a:t>　・　商店街活性化企画などの専門家等の派遣による国事業へのエントリーサポート</a:t>
                      </a:r>
                      <a:endParaRPr lang="en-US" altLang="ja-JP" sz="1050" b="0" dirty="0">
                        <a:solidFill>
                          <a:schemeClr val="tx1"/>
                        </a:solidFill>
                        <a:latin typeface="Meiryo UI" panose="020B0604030504040204" pitchFamily="50" charset="-128"/>
                        <a:ea typeface="Meiryo UI" panose="020B0604030504040204" pitchFamily="50" charset="-128"/>
                      </a:endParaRPr>
                    </a:p>
                    <a:p>
                      <a:pPr marL="180975" indent="-180975"/>
                      <a:r>
                        <a:rPr kumimoji="1" lang="ja-JP" altLang="en-US" sz="1050" b="0" dirty="0">
                          <a:solidFill>
                            <a:schemeClr val="tx1"/>
                          </a:solidFill>
                          <a:latin typeface="Meiryo UI" panose="020B0604030504040204" pitchFamily="50" charset="-128"/>
                          <a:ea typeface="Meiryo UI" panose="020B0604030504040204" pitchFamily="50" charset="-128"/>
                        </a:rPr>
                        <a:t>　・　国の採択を受けた商店街に、</a:t>
                      </a:r>
                      <a:r>
                        <a:rPr kumimoji="1" lang="en-US" altLang="ja-JP" sz="1050" b="0" dirty="0" err="1">
                          <a:solidFill>
                            <a:schemeClr val="tx1"/>
                          </a:solidFill>
                          <a:latin typeface="Meiryo UI" panose="020B0604030504040204" pitchFamily="50" charset="-128"/>
                          <a:ea typeface="Meiryo UI" panose="020B0604030504040204" pitchFamily="50" charset="-128"/>
                        </a:rPr>
                        <a:t>GoTo</a:t>
                      </a:r>
                      <a:r>
                        <a:rPr kumimoji="1" lang="ja-JP" altLang="en-US" sz="1050" b="0" dirty="0">
                          <a:solidFill>
                            <a:schemeClr val="tx1"/>
                          </a:solidFill>
                          <a:latin typeface="Meiryo UI" panose="020B0604030504040204" pitchFamily="50" charset="-128"/>
                          <a:ea typeface="Meiryo UI" panose="020B0604030504040204" pitchFamily="50" charset="-128"/>
                        </a:rPr>
                        <a:t>商店街に連動した取組みを府として支援　など</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6738892"/>
                  </a:ext>
                </a:extLst>
              </a:tr>
            </a:tbl>
          </a:graphicData>
        </a:graphic>
      </p:graphicFrame>
      <p:pic>
        <p:nvPicPr>
          <p:cNvPr id="30" name="図 29">
            <a:extLst>
              <a:ext uri="{FF2B5EF4-FFF2-40B4-BE49-F238E27FC236}">
                <a16:creationId xmlns:a16="http://schemas.microsoft.com/office/drawing/2014/main" id="{C7DDDAE4-BCC8-4EA5-AE32-DF86AAA09C49}"/>
              </a:ext>
            </a:extLst>
          </p:cNvPr>
          <p:cNvPicPr>
            <a:picLocks noChangeAspect="1"/>
          </p:cNvPicPr>
          <p:nvPr/>
        </p:nvPicPr>
        <p:blipFill rotWithShape="1">
          <a:blip r:embed="rId2"/>
          <a:srcRect l="56270" t="53826" r="25747" b="15184"/>
          <a:stretch/>
        </p:blipFill>
        <p:spPr>
          <a:xfrm>
            <a:off x="8560278" y="1494462"/>
            <a:ext cx="1041911" cy="970054"/>
          </a:xfrm>
          <a:prstGeom prst="rect">
            <a:avLst/>
          </a:prstGeom>
          <a:ln w="12700">
            <a:noFill/>
          </a:ln>
        </p:spPr>
      </p:pic>
      <p:sp>
        <p:nvSpPr>
          <p:cNvPr id="31" name="テキスト ボックス 30">
            <a:extLst>
              <a:ext uri="{FF2B5EF4-FFF2-40B4-BE49-F238E27FC236}">
                <a16:creationId xmlns:a16="http://schemas.microsoft.com/office/drawing/2014/main" id="{B886DBC0-0959-4F23-BB12-B9D9FB21A967}"/>
              </a:ext>
            </a:extLst>
          </p:cNvPr>
          <p:cNvSpPr txBox="1"/>
          <p:nvPr/>
        </p:nvSpPr>
        <p:spPr>
          <a:xfrm>
            <a:off x="8673583" y="2486780"/>
            <a:ext cx="815301" cy="207749"/>
          </a:xfrm>
          <a:prstGeom prst="rect">
            <a:avLst/>
          </a:prstGeom>
          <a:noFill/>
          <a:ln w="28575" cmpd="dbl">
            <a:noFill/>
          </a:ln>
        </p:spPr>
        <p:txBody>
          <a:bodyPr wrap="square" rtlCol="0">
            <a:spAutoFit/>
          </a:bodyPr>
          <a:lstStyle/>
          <a:p>
            <a:pPr algn="ctr"/>
            <a:r>
              <a:rPr lang="ja-JP" altLang="en-US" sz="750" dirty="0">
                <a:latin typeface="Meiryo UI" panose="020B0604030504040204" pitchFamily="50" charset="-128"/>
                <a:ea typeface="Meiryo UI" panose="020B0604030504040204" pitchFamily="50" charset="-128"/>
              </a:rPr>
              <a:t>本事業のロゴ</a:t>
            </a:r>
            <a:endParaRPr lang="en-US" altLang="ja-JP" sz="429"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720A83A3-B1F0-4B2E-8A3B-9A8525E98F63}"/>
              </a:ext>
            </a:extLst>
          </p:cNvPr>
          <p:cNvSpPr txBox="1"/>
          <p:nvPr/>
        </p:nvSpPr>
        <p:spPr>
          <a:xfrm>
            <a:off x="4811187" y="4213675"/>
            <a:ext cx="1229992" cy="307777"/>
          </a:xfrm>
          <a:prstGeom prst="rect">
            <a:avLst/>
          </a:prstGeom>
          <a:noFill/>
        </p:spPr>
        <p:txBody>
          <a:bodyPr wrap="square" tIns="0" bIns="0" rtlCol="0">
            <a:spAutoFit/>
          </a:bodyPr>
          <a:lstStyle/>
          <a:p>
            <a:pPr>
              <a:lnSpc>
                <a:spcPts val="1214"/>
              </a:lnSpc>
            </a:pPr>
            <a:r>
              <a:rPr lang="ja-JP" altLang="en-US" sz="1050" dirty="0">
                <a:solidFill>
                  <a:prstClr val="black"/>
                </a:solidFill>
                <a:latin typeface="Meiryo UI" panose="020B0604030504040204" pitchFamily="50" charset="-128"/>
                <a:ea typeface="Meiryo UI" panose="020B0604030504040204" pitchFamily="50" charset="-128"/>
              </a:rPr>
              <a:t>府内各地で</a:t>
            </a:r>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214"/>
              </a:lnSpc>
            </a:pPr>
            <a:r>
              <a:rPr lang="ja-JP" altLang="en-US" sz="1050" dirty="0">
                <a:solidFill>
                  <a:prstClr val="black"/>
                </a:solidFill>
                <a:latin typeface="Meiryo UI" panose="020B0604030504040204" pitchFamily="50" charset="-128"/>
                <a:ea typeface="Meiryo UI" panose="020B0604030504040204" pitchFamily="50" charset="-128"/>
              </a:rPr>
              <a:t>啓発キャラバン実施</a:t>
            </a:r>
            <a:endParaRPr lang="en-US" altLang="ja-JP" sz="1050" dirty="0">
              <a:solidFill>
                <a:prstClr val="black"/>
              </a:solidFill>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4279374" y="4264042"/>
            <a:ext cx="540505" cy="0"/>
          </a:xfrm>
          <a:prstGeom prst="line">
            <a:avLst/>
          </a:prstGeom>
          <a:ln w="19050">
            <a:headEnd type="oval"/>
            <a:tailEnd type="oval"/>
          </a:ln>
        </p:spPr>
        <p:style>
          <a:lnRef idx="1">
            <a:schemeClr val="dk1"/>
          </a:lnRef>
          <a:fillRef idx="0">
            <a:schemeClr val="dk1"/>
          </a:fillRef>
          <a:effectRef idx="0">
            <a:schemeClr val="dk1"/>
          </a:effectRef>
          <a:fontRef idx="minor">
            <a:schemeClr val="tx1"/>
          </a:fontRef>
        </p:style>
      </p:cxnSp>
      <p:cxnSp>
        <p:nvCxnSpPr>
          <p:cNvPr id="63" name="直線コネクタ 62"/>
          <p:cNvCxnSpPr/>
          <p:nvPr/>
        </p:nvCxnSpPr>
        <p:spPr>
          <a:xfrm>
            <a:off x="6873115" y="4264042"/>
            <a:ext cx="311456" cy="0"/>
          </a:xfrm>
          <a:prstGeom prst="line">
            <a:avLst/>
          </a:prstGeom>
          <a:ln w="19050">
            <a:headEnd type="oval"/>
            <a:tailEnd type="oval"/>
          </a:ln>
        </p:spPr>
        <p:style>
          <a:lnRef idx="1">
            <a:schemeClr val="dk1"/>
          </a:lnRef>
          <a:fillRef idx="0">
            <a:schemeClr val="dk1"/>
          </a:fillRef>
          <a:effectRef idx="0">
            <a:schemeClr val="dk1"/>
          </a:effectRef>
          <a:fontRef idx="minor">
            <a:schemeClr val="tx1"/>
          </a:fontRef>
        </p:style>
      </p:cxnSp>
      <p:sp>
        <p:nvSpPr>
          <p:cNvPr id="64" name="テキスト ボックス 63">
            <a:extLst>
              <a:ext uri="{FF2B5EF4-FFF2-40B4-BE49-F238E27FC236}">
                <a16:creationId xmlns:a16="http://schemas.microsoft.com/office/drawing/2014/main" id="{720A83A3-B1F0-4B2E-8A3B-9A8525E98F63}"/>
              </a:ext>
            </a:extLst>
          </p:cNvPr>
          <p:cNvSpPr txBox="1"/>
          <p:nvPr/>
        </p:nvSpPr>
        <p:spPr>
          <a:xfrm>
            <a:off x="7212386" y="4213675"/>
            <a:ext cx="1031940" cy="307777"/>
          </a:xfrm>
          <a:prstGeom prst="rect">
            <a:avLst/>
          </a:prstGeom>
          <a:noFill/>
        </p:spPr>
        <p:txBody>
          <a:bodyPr wrap="square" tIns="0" bIns="0" rtlCol="0">
            <a:spAutoFit/>
          </a:bodyPr>
          <a:lstStyle/>
          <a:p>
            <a:pPr>
              <a:lnSpc>
                <a:spcPts val="1214"/>
              </a:lnSpc>
            </a:pPr>
            <a:r>
              <a:rPr lang="ja-JP" altLang="en-US" sz="1050" dirty="0">
                <a:solidFill>
                  <a:prstClr val="black"/>
                </a:solidFill>
                <a:latin typeface="Meiryo UI" panose="020B0604030504040204" pitchFamily="50" charset="-128"/>
                <a:ea typeface="Meiryo UI" panose="020B0604030504040204" pitchFamily="50" charset="-128"/>
              </a:rPr>
              <a:t>２商店街で</a:t>
            </a:r>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214"/>
              </a:lnSpc>
            </a:pPr>
            <a:r>
              <a:rPr lang="ja-JP" altLang="en-US" sz="1050" dirty="0">
                <a:solidFill>
                  <a:prstClr val="black"/>
                </a:solidFill>
                <a:latin typeface="Meiryo UI" panose="020B0604030504040204" pitchFamily="50" charset="-128"/>
                <a:ea typeface="Meiryo UI" panose="020B0604030504040204" pitchFamily="50" charset="-128"/>
              </a:rPr>
              <a:t>啓発デモ実施</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A19026BF-FF15-402E-A152-21C5C11DE3C0}"/>
              </a:ext>
            </a:extLst>
          </p:cNvPr>
          <p:cNvSpPr txBox="1"/>
          <p:nvPr/>
        </p:nvSpPr>
        <p:spPr>
          <a:xfrm>
            <a:off x="3976853" y="4516140"/>
            <a:ext cx="1083008" cy="307777"/>
          </a:xfrm>
          <a:prstGeom prst="rect">
            <a:avLst/>
          </a:prstGeom>
          <a:noFill/>
        </p:spPr>
        <p:txBody>
          <a:bodyPr wrap="square" tIns="0" bIns="0" rtlCol="0">
            <a:spAutoFit/>
          </a:bodyPr>
          <a:lstStyle/>
          <a:p>
            <a:pPr>
              <a:lnSpc>
                <a:spcPts val="1214"/>
              </a:lnSpc>
            </a:pPr>
            <a:r>
              <a:rPr lang="ja-JP" altLang="en-US" sz="1050" dirty="0">
                <a:solidFill>
                  <a:prstClr val="black"/>
                </a:solidFill>
                <a:latin typeface="Meiryo UI" panose="020B0604030504040204" pitchFamily="50" charset="-128"/>
                <a:ea typeface="Meiryo UI" panose="020B0604030504040204" pitchFamily="50" charset="-128"/>
              </a:rPr>
              <a:t>▲商店街向け</a:t>
            </a:r>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214"/>
              </a:lnSpc>
            </a:pPr>
            <a:r>
              <a:rPr lang="ja-JP" altLang="en-US" sz="1050" dirty="0">
                <a:solidFill>
                  <a:prstClr val="black"/>
                </a:solidFill>
                <a:latin typeface="Meiryo UI" panose="020B0604030504040204" pitchFamily="50" charset="-128"/>
                <a:ea typeface="Meiryo UI" panose="020B0604030504040204" pitchFamily="50" charset="-128"/>
              </a:rPr>
              <a:t>　支援策説明会</a:t>
            </a:r>
            <a:endParaRPr lang="en-US" altLang="ja-JP" sz="1050" dirty="0">
              <a:solidFill>
                <a:prstClr val="black"/>
              </a:solidFill>
              <a:latin typeface="Meiryo UI" panose="020B0604030504040204" pitchFamily="50" charset="-128"/>
              <a:ea typeface="Meiryo UI" panose="020B0604030504040204" pitchFamily="50" charset="-128"/>
            </a:endParaRPr>
          </a:p>
        </p:txBody>
      </p:sp>
      <p:cxnSp>
        <p:nvCxnSpPr>
          <p:cNvPr id="68" name="直線コネクタ 67"/>
          <p:cNvCxnSpPr/>
          <p:nvPr/>
        </p:nvCxnSpPr>
        <p:spPr>
          <a:xfrm>
            <a:off x="5311923" y="4652356"/>
            <a:ext cx="1716920" cy="0"/>
          </a:xfrm>
          <a:prstGeom prst="line">
            <a:avLst/>
          </a:prstGeom>
          <a:ln w="19050">
            <a:headEnd type="oval"/>
            <a:tailEnd type="oval"/>
          </a:ln>
        </p:spPr>
        <p:style>
          <a:lnRef idx="1">
            <a:schemeClr val="dk1"/>
          </a:lnRef>
          <a:fillRef idx="0">
            <a:schemeClr val="dk1"/>
          </a:fillRef>
          <a:effectRef idx="0">
            <a:schemeClr val="dk1"/>
          </a:effectRef>
          <a:fontRef idx="minor">
            <a:schemeClr val="tx1"/>
          </a:fontRef>
        </p:style>
      </p:cxnSp>
      <p:sp>
        <p:nvSpPr>
          <p:cNvPr id="69" name="テキスト ボックス 68">
            <a:extLst>
              <a:ext uri="{FF2B5EF4-FFF2-40B4-BE49-F238E27FC236}">
                <a16:creationId xmlns:a16="http://schemas.microsoft.com/office/drawing/2014/main" id="{720A83A3-B1F0-4B2E-8A3B-9A8525E98F63}"/>
              </a:ext>
            </a:extLst>
          </p:cNvPr>
          <p:cNvSpPr txBox="1"/>
          <p:nvPr/>
        </p:nvSpPr>
        <p:spPr>
          <a:xfrm>
            <a:off x="5588299" y="4676910"/>
            <a:ext cx="1229992" cy="153888"/>
          </a:xfrm>
          <a:prstGeom prst="rect">
            <a:avLst/>
          </a:prstGeom>
          <a:noFill/>
        </p:spPr>
        <p:txBody>
          <a:bodyPr wrap="square" tIns="0" bIns="0" rtlCol="0">
            <a:spAutoFit/>
          </a:bodyPr>
          <a:lstStyle/>
          <a:p>
            <a:pPr algn="ctr">
              <a:lnSpc>
                <a:spcPts val="1214"/>
              </a:lnSpc>
            </a:pPr>
            <a:r>
              <a:rPr lang="ja-JP" altLang="en-US" sz="1050" dirty="0">
                <a:solidFill>
                  <a:prstClr val="black"/>
                </a:solidFill>
                <a:latin typeface="Meiryo UI" panose="020B0604030504040204" pitchFamily="50" charset="-128"/>
                <a:ea typeface="Meiryo UI" panose="020B0604030504040204" pitchFamily="50" charset="-128"/>
              </a:rPr>
              <a:t>国事業申請期間</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6758940" y="4917665"/>
            <a:ext cx="518161" cy="600449"/>
          </a:xfrm>
          <a:prstGeom prst="roundRect">
            <a:avLst/>
          </a:prstGeom>
        </p:spPr>
        <p:style>
          <a:lnRef idx="2">
            <a:schemeClr val="accent1"/>
          </a:lnRef>
          <a:fillRef idx="1">
            <a:schemeClr val="lt1"/>
          </a:fillRef>
          <a:effectRef idx="0">
            <a:schemeClr val="accent1"/>
          </a:effectRef>
          <a:fontRef idx="minor">
            <a:schemeClr val="dk1"/>
          </a:fontRef>
        </p:style>
        <p:txBody>
          <a:bodyPr lIns="0" rIns="0" rtlCol="0" anchor="ctr"/>
          <a:lstStyle/>
          <a:p>
            <a:pPr lvl="0">
              <a:lnSpc>
                <a:spcPts val="1214"/>
              </a:lnSpc>
            </a:pPr>
            <a:r>
              <a:rPr lang="ja-JP" altLang="en-US" sz="900" dirty="0">
                <a:latin typeface="Meiryo UI" panose="020B0604030504040204" pitchFamily="50" charset="-128"/>
                <a:ea typeface="Meiryo UI" panose="020B0604030504040204" pitchFamily="50" charset="-128"/>
              </a:rPr>
              <a:t>商店街・来街者調査で効果検証</a:t>
            </a:r>
            <a:endParaRPr lang="en-US" altLang="ja-JP" sz="900" dirty="0">
              <a:latin typeface="Meiryo UI" panose="020B0604030504040204" pitchFamily="50" charset="-128"/>
              <a:ea typeface="Meiryo UI" panose="020B0604030504040204" pitchFamily="50" charset="-128"/>
            </a:endParaRPr>
          </a:p>
        </p:txBody>
      </p:sp>
      <p:sp>
        <p:nvSpPr>
          <p:cNvPr id="39" name="ホームベース 34">
            <a:extLst>
              <a:ext uri="{FF2B5EF4-FFF2-40B4-BE49-F238E27FC236}">
                <a16:creationId xmlns:a16="http://schemas.microsoft.com/office/drawing/2014/main" id="{9B5C6C18-0264-4E29-8742-A4A9B159F82F}"/>
              </a:ext>
            </a:extLst>
          </p:cNvPr>
          <p:cNvSpPr/>
          <p:nvPr/>
        </p:nvSpPr>
        <p:spPr>
          <a:xfrm>
            <a:off x="3793485" y="4931813"/>
            <a:ext cx="2965455" cy="586301"/>
          </a:xfrm>
          <a:prstGeom prst="homePlate">
            <a:avLst>
              <a:gd name="adj" fmla="val 34091"/>
            </a:avLst>
          </a:prstGeom>
          <a:ln w="38100"/>
        </p:spPr>
        <p:style>
          <a:lnRef idx="2">
            <a:schemeClr val="accent1"/>
          </a:lnRef>
          <a:fillRef idx="1">
            <a:schemeClr val="lt1"/>
          </a:fillRef>
          <a:effectRef idx="0">
            <a:schemeClr val="accent1"/>
          </a:effectRef>
          <a:fontRef idx="minor">
            <a:schemeClr val="dk1"/>
          </a:fontRef>
        </p:style>
        <p:txBody>
          <a:bodyPr wrap="square" rtlCol="0" anchor="ctr"/>
          <a:lstStyle/>
          <a:p>
            <a:r>
              <a:rPr kumimoji="1" lang="ja-JP" altLang="en-US" sz="1050" dirty="0">
                <a:latin typeface="Meiryo UI" panose="020B0604030504040204" pitchFamily="50" charset="-128"/>
                <a:ea typeface="Meiryo UI" panose="020B0604030504040204" pitchFamily="50" charset="-128"/>
              </a:rPr>
              <a:t>商店街のニーズに応じて、テイクアウト・デリバリー、キャッシュレス決済やクラウドファンディング、</a:t>
            </a:r>
            <a:r>
              <a:rPr kumimoji="1" lang="en-US" altLang="ja-JP" sz="1050" dirty="0">
                <a:latin typeface="Meiryo UI" panose="020B0604030504040204" pitchFamily="50" charset="-128"/>
                <a:ea typeface="Meiryo UI" panose="020B0604030504040204" pitchFamily="50" charset="-128"/>
              </a:rPr>
              <a:t>SNS</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LINE</a:t>
            </a:r>
            <a:r>
              <a:rPr kumimoji="1" lang="ja-JP" altLang="en-US" sz="1050" dirty="0">
                <a:latin typeface="Meiryo UI" panose="020B0604030504040204" pitchFamily="50" charset="-128"/>
                <a:ea typeface="Meiryo UI" panose="020B0604030504040204" pitchFamily="50" charset="-128"/>
              </a:rPr>
              <a:t>・インスタ）の導入・活用をサポート</a:t>
            </a:r>
          </a:p>
        </p:txBody>
      </p:sp>
      <p:sp>
        <p:nvSpPr>
          <p:cNvPr id="70" name="角丸四角形 69"/>
          <p:cNvSpPr/>
          <p:nvPr/>
        </p:nvSpPr>
        <p:spPr>
          <a:xfrm>
            <a:off x="8870571" y="5700355"/>
            <a:ext cx="499888" cy="600449"/>
          </a:xfrm>
          <a:prstGeom prst="roundRect">
            <a:avLst/>
          </a:prstGeom>
        </p:spPr>
        <p:style>
          <a:lnRef idx="2">
            <a:schemeClr val="accent1"/>
          </a:lnRef>
          <a:fillRef idx="1">
            <a:schemeClr val="lt1"/>
          </a:fillRef>
          <a:effectRef idx="0">
            <a:schemeClr val="accent1"/>
          </a:effectRef>
          <a:fontRef idx="minor">
            <a:schemeClr val="dk1"/>
          </a:fontRef>
        </p:style>
        <p:txBody>
          <a:bodyPr lIns="0" rIns="0" rtlCol="0" anchor="ctr"/>
          <a:lstStyle/>
          <a:p>
            <a:pPr lvl="0">
              <a:lnSpc>
                <a:spcPts val="1214"/>
              </a:lnSpc>
            </a:pPr>
            <a:r>
              <a:rPr lang="ja-JP" altLang="en-US" sz="900" dirty="0">
                <a:latin typeface="Meiryo UI" panose="020B0604030504040204" pitchFamily="50" charset="-128"/>
                <a:ea typeface="Meiryo UI" panose="020B0604030504040204" pitchFamily="50" charset="-128"/>
              </a:rPr>
              <a:t>商店街調査で効果検証</a:t>
            </a:r>
            <a:endParaRPr lang="en-US" altLang="ja-JP" sz="900" dirty="0">
              <a:latin typeface="Meiryo UI" panose="020B0604030504040204" pitchFamily="50" charset="-128"/>
              <a:ea typeface="Meiryo UI" panose="020B0604030504040204" pitchFamily="50" charset="-128"/>
            </a:endParaRPr>
          </a:p>
        </p:txBody>
      </p:sp>
      <p:sp>
        <p:nvSpPr>
          <p:cNvPr id="73" name="ホームベース 35">
            <a:extLst>
              <a:ext uri="{FF2B5EF4-FFF2-40B4-BE49-F238E27FC236}">
                <a16:creationId xmlns:a16="http://schemas.microsoft.com/office/drawing/2014/main" id="{885BB437-2FAB-4E24-ABF2-29E7B17999D4}"/>
              </a:ext>
            </a:extLst>
          </p:cNvPr>
          <p:cNvSpPr/>
          <p:nvPr/>
        </p:nvSpPr>
        <p:spPr>
          <a:xfrm>
            <a:off x="7416088" y="5129857"/>
            <a:ext cx="1537116" cy="763941"/>
          </a:xfrm>
          <a:prstGeom prst="homePlate">
            <a:avLst>
              <a:gd name="adj" fmla="val 34091"/>
            </a:avLst>
          </a:prstGeom>
          <a:ln w="38100"/>
        </p:spPr>
        <p:style>
          <a:lnRef idx="2">
            <a:schemeClr val="accent1"/>
          </a:lnRef>
          <a:fillRef idx="1">
            <a:schemeClr val="lt1"/>
          </a:fillRef>
          <a:effectRef idx="0">
            <a:schemeClr val="accent1"/>
          </a:effectRef>
          <a:fontRef idx="minor">
            <a:schemeClr val="dk1"/>
          </a:fontRef>
        </p:style>
        <p:txBody>
          <a:bodyPr wrap="square" rtlCol="0" anchor="ctr"/>
          <a:lstStyle/>
          <a:p>
            <a:r>
              <a:rPr kumimoji="1" lang="ja-JP" altLang="en-US" sz="1050" dirty="0">
                <a:latin typeface="Meiryo UI" panose="020B0604030504040204" pitchFamily="50" charset="-128"/>
                <a:ea typeface="Meiryo UI" panose="020B0604030504040204" pitchFamily="50" charset="-128"/>
              </a:rPr>
              <a:t>専門家再派遣による国事業計画変更等のサポート</a:t>
            </a:r>
            <a:endParaRPr kumimoji="1" lang="en-US" altLang="ja-JP" sz="1050" dirty="0">
              <a:latin typeface="Meiryo UI" panose="020B0604030504040204" pitchFamily="50" charset="-128"/>
              <a:ea typeface="Meiryo UI" panose="020B0604030504040204" pitchFamily="50" charset="-128"/>
            </a:endParaRPr>
          </a:p>
          <a:p>
            <a:pPr marL="177800" indent="-177800"/>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事務局が相談対応</a:t>
            </a:r>
          </a:p>
        </p:txBody>
      </p:sp>
      <p:cxnSp>
        <p:nvCxnSpPr>
          <p:cNvPr id="74" name="直線コネクタ 73"/>
          <p:cNvCxnSpPr/>
          <p:nvPr/>
        </p:nvCxnSpPr>
        <p:spPr>
          <a:xfrm>
            <a:off x="7153651" y="4652356"/>
            <a:ext cx="1090675" cy="0"/>
          </a:xfrm>
          <a:prstGeom prst="line">
            <a:avLst/>
          </a:prstGeom>
          <a:ln w="19050">
            <a:prstDash val="sysDot"/>
            <a:headEnd type="oval"/>
            <a:tailEnd type="oval"/>
          </a:ln>
        </p:spPr>
        <p:style>
          <a:lnRef idx="1">
            <a:schemeClr val="dk1"/>
          </a:lnRef>
          <a:fillRef idx="0">
            <a:schemeClr val="dk1"/>
          </a:fillRef>
          <a:effectRef idx="0">
            <a:schemeClr val="dk1"/>
          </a:effectRef>
          <a:fontRef idx="minor">
            <a:schemeClr val="tx1"/>
          </a:fontRef>
        </p:style>
      </p:cxnSp>
      <p:sp>
        <p:nvSpPr>
          <p:cNvPr id="75" name="テキスト ボックス 74">
            <a:extLst>
              <a:ext uri="{FF2B5EF4-FFF2-40B4-BE49-F238E27FC236}">
                <a16:creationId xmlns:a16="http://schemas.microsoft.com/office/drawing/2014/main" id="{720A83A3-B1F0-4B2E-8A3B-9A8525E98F63}"/>
              </a:ext>
            </a:extLst>
          </p:cNvPr>
          <p:cNvSpPr txBox="1"/>
          <p:nvPr/>
        </p:nvSpPr>
        <p:spPr>
          <a:xfrm>
            <a:off x="7143271" y="4676910"/>
            <a:ext cx="1229992" cy="153888"/>
          </a:xfrm>
          <a:prstGeom prst="rect">
            <a:avLst/>
          </a:prstGeom>
          <a:noFill/>
        </p:spPr>
        <p:txBody>
          <a:bodyPr wrap="square" tIns="0" bIns="0" rtlCol="0">
            <a:spAutoFit/>
          </a:bodyPr>
          <a:lstStyle/>
          <a:p>
            <a:pPr algn="ctr">
              <a:lnSpc>
                <a:spcPts val="1214"/>
              </a:lnSpc>
            </a:pPr>
            <a:r>
              <a:rPr lang="ja-JP" altLang="en-US" sz="1050" dirty="0">
                <a:solidFill>
                  <a:prstClr val="black"/>
                </a:solidFill>
                <a:latin typeface="Meiryo UI" panose="020B0604030504040204" pitchFamily="50" charset="-128"/>
                <a:ea typeface="Meiryo UI" panose="020B0604030504040204" pitchFamily="50" charset="-128"/>
              </a:rPr>
              <a:t>国事業停止</a:t>
            </a:r>
            <a:endParaRPr lang="en-US" altLang="ja-JP" sz="105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996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 y="1760530"/>
            <a:ext cx="9898413" cy="1021054"/>
          </a:xfrm>
          <a:prstGeom prst="rect">
            <a:avLst/>
          </a:prstGeom>
          <a:ln w="381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nchorCtr="0"/>
          <a:lstStyle/>
          <a:p>
            <a:r>
              <a:rPr kumimoji="1" lang="ja-JP" altLang="en-US" sz="1300" dirty="0">
                <a:solidFill>
                  <a:schemeClr val="tx1"/>
                </a:solidFill>
                <a:latin typeface="UD デジタル 教科書体 NK-B" panose="02020700000000000000" pitchFamily="18" charset="-128"/>
                <a:ea typeface="UD デジタル 教科書体 NK-B" panose="02020700000000000000" pitchFamily="18" charset="-128"/>
              </a:rPr>
              <a:t>◆　商店街の需要喚起のためには、まずは府民の皆さんが安心して訪れ、買い物をすることができる環境づくりが必要。</a:t>
            </a:r>
            <a:endParaRPr kumimoji="1" lang="en-US" altLang="ja-JP" sz="13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300" dirty="0">
                <a:solidFill>
                  <a:schemeClr val="tx1"/>
                </a:solidFill>
                <a:latin typeface="UD デジタル 教科書体 NK-B" panose="02020700000000000000" pitchFamily="18" charset="-128"/>
                <a:ea typeface="UD デジタル 教科書体 NK-B" panose="02020700000000000000" pitchFamily="18" charset="-128"/>
              </a:rPr>
              <a:t>　　　そのため、府域のモデルとなる１００商店街で「感染症拡大予防対策」と「啓発」を実施し、「安心な商店街」を発信する取組みを順次展開。</a:t>
            </a:r>
            <a:endParaRPr kumimoji="1" lang="en-US" altLang="ja-JP" sz="13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300" dirty="0">
                <a:solidFill>
                  <a:schemeClr val="tx1"/>
                </a:solidFill>
                <a:latin typeface="UD デジタル 教科書体 NK-B" panose="02020700000000000000" pitchFamily="18" charset="-128"/>
                <a:ea typeface="UD デジタル 教科書体 NK-B" panose="02020700000000000000" pitchFamily="18" charset="-128"/>
              </a:rPr>
              <a:t>◆　「みんなで守ろう。おおさか」をスローガンに、本日より、４つの商店街において、取組みを先行スタート。</a:t>
            </a:r>
            <a:endParaRPr kumimoji="1" lang="en-US" altLang="ja-JP" sz="1300"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300" dirty="0">
                <a:solidFill>
                  <a:schemeClr val="tx1"/>
                </a:solidFill>
                <a:latin typeface="UD デジタル 教科書体 NK-B" panose="02020700000000000000" pitchFamily="18" charset="-128"/>
                <a:ea typeface="UD デジタル 教科書体 NK-B" panose="02020700000000000000" pitchFamily="18" charset="-128"/>
              </a:rPr>
              <a:t>◆　今後、国の施策とも連動し、次なる需要喚起の取組みにつなげる。</a:t>
            </a:r>
            <a:endParaRPr kumimoji="1" lang="en-US" altLang="ja-JP" sz="13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1" name="正方形/長方形 30"/>
          <p:cNvSpPr/>
          <p:nvPr/>
        </p:nvSpPr>
        <p:spPr>
          <a:xfrm>
            <a:off x="-1" y="636273"/>
            <a:ext cx="9906001" cy="590702"/>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b="1" spc="244" dirty="0">
                <a:solidFill>
                  <a:prstClr val="white"/>
                </a:solidFill>
                <a:latin typeface="UD デジタル 教科書体 NK-B" panose="02020700000000000000" pitchFamily="18" charset="-128"/>
                <a:ea typeface="UD デジタル 教科書体 NK-B" panose="02020700000000000000" pitchFamily="18" charset="-128"/>
              </a:rPr>
              <a:t>商店街の需要喚起に向けた取組み</a:t>
            </a:r>
            <a:endParaRPr kumimoji="1" lang="en-US" altLang="ja-JP" sz="1950" b="1" spc="244" dirty="0">
              <a:solidFill>
                <a:prstClr val="white"/>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25" b="1" spc="244" dirty="0">
                <a:solidFill>
                  <a:prstClr val="white"/>
                </a:solidFill>
                <a:latin typeface="UD デジタル 教科書体 NK-B" panose="02020700000000000000" pitchFamily="18" charset="-128"/>
                <a:ea typeface="UD デジタル 教科書体 NK-B" panose="02020700000000000000" pitchFamily="18" charset="-128"/>
              </a:rPr>
              <a:t>～商店街の感染症対策支援～</a:t>
            </a:r>
          </a:p>
        </p:txBody>
      </p:sp>
      <p:sp>
        <p:nvSpPr>
          <p:cNvPr id="21" name="テキスト ボックス 20"/>
          <p:cNvSpPr txBox="1"/>
          <p:nvPr/>
        </p:nvSpPr>
        <p:spPr>
          <a:xfrm>
            <a:off x="5290865" y="2864665"/>
            <a:ext cx="1867820" cy="242374"/>
          </a:xfrm>
          <a:prstGeom prst="rect">
            <a:avLst/>
          </a:prstGeom>
          <a:noFill/>
        </p:spPr>
        <p:txBody>
          <a:bodyPr wrap="none" rtlCol="0">
            <a:spAutoFit/>
          </a:bodyPr>
          <a:lstStyle/>
          <a:p>
            <a:pPr algn="ctr"/>
            <a:r>
              <a:rPr kumimoji="1" lang="en-US" altLang="ja-JP" sz="975" dirty="0">
                <a:latin typeface="Meiryo UI" panose="020B0604030504040204" pitchFamily="50" charset="-128"/>
                <a:ea typeface="Meiryo UI" panose="020B0604030504040204" pitchFamily="50" charset="-128"/>
              </a:rPr>
              <a:t>【</a:t>
            </a:r>
            <a:r>
              <a:rPr kumimoji="1" lang="ja-JP" altLang="en-US" sz="975" dirty="0">
                <a:latin typeface="Meiryo UI" panose="020B0604030504040204" pitchFamily="50" charset="-128"/>
                <a:ea typeface="Meiryo UI" panose="020B0604030504040204" pitchFamily="50" charset="-128"/>
              </a:rPr>
              <a:t>新しい生活様式の啓発ポスター</a:t>
            </a:r>
            <a:r>
              <a:rPr kumimoji="1" lang="en-US" altLang="ja-JP" sz="975" dirty="0">
                <a:latin typeface="Meiryo UI" panose="020B0604030504040204" pitchFamily="50" charset="-128"/>
                <a:ea typeface="Meiryo UI" panose="020B0604030504040204" pitchFamily="50" charset="-128"/>
              </a:rPr>
              <a:t>】</a:t>
            </a:r>
            <a:endParaRPr kumimoji="1" lang="ja-JP" altLang="en-US" sz="975" dirty="0">
              <a:latin typeface="Meiryo UI" panose="020B0604030504040204" pitchFamily="50" charset="-128"/>
              <a:ea typeface="Meiryo UI" panose="020B0604030504040204" pitchFamily="50" charset="-128"/>
            </a:endParaRPr>
          </a:p>
        </p:txBody>
      </p:sp>
      <p:sp>
        <p:nvSpPr>
          <p:cNvPr id="10" name="正方形/長方形 9"/>
          <p:cNvSpPr/>
          <p:nvPr/>
        </p:nvSpPr>
        <p:spPr>
          <a:xfrm>
            <a:off x="737442" y="3259408"/>
            <a:ext cx="422442" cy="833411"/>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75" b="1" dirty="0">
                <a:solidFill>
                  <a:schemeClr val="bg1"/>
                </a:solidFill>
                <a:latin typeface="UD デジタル 教科書体 NK-B" panose="02020700000000000000" pitchFamily="18" charset="-128"/>
                <a:ea typeface="UD デジタル 教科書体 NK-B" panose="02020700000000000000" pitchFamily="18" charset="-128"/>
              </a:rPr>
              <a:t>拡大</a:t>
            </a:r>
            <a:endParaRPr kumimoji="1" lang="en-US" altLang="ja-JP" sz="975" b="1"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975" b="1" dirty="0">
                <a:solidFill>
                  <a:schemeClr val="bg1"/>
                </a:solidFill>
                <a:latin typeface="UD デジタル 教科書体 NK-B" panose="02020700000000000000" pitchFamily="18" charset="-128"/>
                <a:ea typeface="UD デジタル 教科書体 NK-B" panose="02020700000000000000" pitchFamily="18" charset="-128"/>
              </a:rPr>
              <a:t>予防</a:t>
            </a:r>
          </a:p>
        </p:txBody>
      </p:sp>
      <p:sp>
        <p:nvSpPr>
          <p:cNvPr id="7" name="正方形/長方形 6"/>
          <p:cNvSpPr/>
          <p:nvPr/>
        </p:nvSpPr>
        <p:spPr>
          <a:xfrm>
            <a:off x="159802" y="3259408"/>
            <a:ext cx="525919" cy="202328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kumimoji="1" lang="ja-JP" altLang="en-US" sz="975" dirty="0">
                <a:latin typeface="UD デジタル 教科書体 NK-B" panose="02020700000000000000" pitchFamily="18" charset="-128"/>
                <a:ea typeface="UD デジタル 教科書体 NK-B" panose="02020700000000000000" pitchFamily="18" charset="-128"/>
              </a:rPr>
              <a:t>取組み</a:t>
            </a:r>
            <a:endParaRPr kumimoji="1" lang="en-US" altLang="ja-JP" sz="975" dirty="0">
              <a:latin typeface="UD デジタル 教科書体 NK-B" panose="02020700000000000000" pitchFamily="18" charset="-128"/>
              <a:ea typeface="UD デジタル 教科書体 NK-B" panose="02020700000000000000" pitchFamily="18" charset="-128"/>
            </a:endParaRPr>
          </a:p>
          <a:p>
            <a:pPr algn="ctr">
              <a:lnSpc>
                <a:spcPts val="1300"/>
              </a:lnSpc>
            </a:pPr>
            <a:r>
              <a:rPr kumimoji="1" lang="ja-JP" altLang="en-US" sz="975" dirty="0">
                <a:latin typeface="UD デジタル 教科書体 NK-B" panose="02020700000000000000" pitchFamily="18" charset="-128"/>
                <a:ea typeface="UD デジタル 教科書体 NK-B" panose="02020700000000000000" pitchFamily="18" charset="-128"/>
              </a:rPr>
              <a:t>内容</a:t>
            </a:r>
          </a:p>
        </p:txBody>
      </p:sp>
      <p:sp>
        <p:nvSpPr>
          <p:cNvPr id="34" name="正方形/長方形 33"/>
          <p:cNvSpPr/>
          <p:nvPr/>
        </p:nvSpPr>
        <p:spPr>
          <a:xfrm>
            <a:off x="160268" y="2872698"/>
            <a:ext cx="999616" cy="337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300"/>
              </a:lnSpc>
            </a:pPr>
            <a:r>
              <a:rPr kumimoji="1" lang="ja-JP" altLang="en-US" sz="975" dirty="0">
                <a:latin typeface="UD デジタル 教科書体 NK-B" panose="02020700000000000000" pitchFamily="18" charset="-128"/>
                <a:ea typeface="UD デジタル 教科書体 NK-B" panose="02020700000000000000" pitchFamily="18" charset="-128"/>
              </a:rPr>
              <a:t>先行実施商店街</a:t>
            </a:r>
          </a:p>
        </p:txBody>
      </p:sp>
      <p:sp>
        <p:nvSpPr>
          <p:cNvPr id="35" name="正方形/長方形 34"/>
          <p:cNvSpPr/>
          <p:nvPr/>
        </p:nvSpPr>
        <p:spPr>
          <a:xfrm>
            <a:off x="737442" y="4141941"/>
            <a:ext cx="422442" cy="114075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975" b="1" dirty="0">
                <a:solidFill>
                  <a:schemeClr val="bg1"/>
                </a:solidFill>
                <a:latin typeface="UD デジタル 教科書体 NK-B" panose="02020700000000000000" pitchFamily="18" charset="-128"/>
                <a:ea typeface="UD デジタル 教科書体 NK-B" panose="02020700000000000000" pitchFamily="18" charset="-128"/>
              </a:rPr>
              <a:t>啓発</a:t>
            </a:r>
          </a:p>
        </p:txBody>
      </p:sp>
      <p:pic>
        <p:nvPicPr>
          <p:cNvPr id="17" name="図 16"/>
          <p:cNvPicPr>
            <a:picLocks noChangeAspect="1"/>
          </p:cNvPicPr>
          <p:nvPr/>
        </p:nvPicPr>
        <p:blipFill>
          <a:blip r:embed="rId3"/>
          <a:stretch>
            <a:fillRect/>
          </a:stretch>
        </p:blipFill>
        <p:spPr>
          <a:xfrm>
            <a:off x="5452522" y="3127503"/>
            <a:ext cx="1544506" cy="2191085"/>
          </a:xfrm>
          <a:prstGeom prst="rect">
            <a:avLst/>
          </a:prstGeom>
        </p:spPr>
      </p:pic>
      <p:sp>
        <p:nvSpPr>
          <p:cNvPr id="47" name="正方形/長方形 46"/>
          <p:cNvSpPr/>
          <p:nvPr/>
        </p:nvSpPr>
        <p:spPr>
          <a:xfrm>
            <a:off x="1209729" y="3259407"/>
            <a:ext cx="4044431" cy="833412"/>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　商店街内の共用スペースへの消毒液の設置</a:t>
            </a:r>
            <a:endParaRPr kumimoji="1" lang="en-US" altLang="ja-JP" sz="13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ja-JP" altLang="en-US" sz="650" dirty="0">
              <a:solidFill>
                <a:schemeClr val="tx1"/>
              </a:solidFill>
              <a:latin typeface="UD デジタル 教科書体 NK-R" panose="02020400000000000000" pitchFamily="18" charset="-128"/>
              <a:ea typeface="UD デジタル 教科書体 NK-R" panose="02020400000000000000" pitchFamily="18" charset="-128"/>
            </a:endParaRPr>
          </a:p>
          <a:p>
            <a:pPr marL="141883" indent="-141883"/>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300" b="1" u="sng" dirty="0">
                <a:solidFill>
                  <a:schemeClr val="tx1"/>
                </a:solidFill>
                <a:latin typeface="UD デジタル 教科書体 NK-B" panose="02020700000000000000" pitchFamily="18" charset="-128"/>
                <a:ea typeface="UD デジタル 教科書体 NK-B" panose="02020700000000000000" pitchFamily="18" charset="-128"/>
              </a:rPr>
              <a:t>卓上</a:t>
            </a:r>
            <a:r>
              <a:rPr kumimoji="1" lang="en-US" altLang="ja-JP" sz="1300" b="1" u="sng" dirty="0">
                <a:solidFill>
                  <a:schemeClr val="tx1"/>
                </a:solidFill>
                <a:latin typeface="UD デジタル 教科書体 NK-B" panose="02020700000000000000" pitchFamily="18" charset="-128"/>
                <a:ea typeface="UD デジタル 教科書体 NK-B" panose="02020700000000000000" pitchFamily="18" charset="-128"/>
              </a:rPr>
              <a:t>POP</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による</a:t>
            </a:r>
            <a:r>
              <a:rPr kumimoji="1" lang="ja-JP" altLang="en-US" sz="1300" b="1" u="sng"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300" b="1" u="sng" dirty="0">
                <a:solidFill>
                  <a:schemeClr val="tx1"/>
                </a:solidFill>
                <a:latin typeface="UD デジタル 教科書体 NK-B" panose="02020700000000000000" pitchFamily="18" charset="-128"/>
                <a:ea typeface="UD デジタル 教科書体 NK-B" panose="02020700000000000000" pitchFamily="18" charset="-128"/>
              </a:rPr>
              <a:t>大阪コロナ追跡システム」の活用促進</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　等</a:t>
            </a:r>
          </a:p>
        </p:txBody>
      </p:sp>
      <p:sp>
        <p:nvSpPr>
          <p:cNvPr id="48" name="正方形/長方形 47"/>
          <p:cNvSpPr/>
          <p:nvPr/>
        </p:nvSpPr>
        <p:spPr>
          <a:xfrm>
            <a:off x="1220318" y="4153894"/>
            <a:ext cx="4034547" cy="1128797"/>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141883" indent="-141883"/>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　商店街内に</a:t>
            </a:r>
            <a:r>
              <a:rPr kumimoji="1" lang="ja-JP" altLang="en-US" sz="1300" b="1" u="sng" dirty="0">
                <a:solidFill>
                  <a:schemeClr val="tx1"/>
                </a:solidFill>
                <a:latin typeface="UD デジタル 教科書体 NK-B" panose="02020700000000000000" pitchFamily="18" charset="-128"/>
                <a:ea typeface="UD デジタル 教科書体 NK-B" panose="02020700000000000000" pitchFamily="18" charset="-128"/>
              </a:rPr>
              <a:t>商店街行動宣言「みんなで守ろう。おおさか」</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を</a:t>
            </a:r>
            <a:r>
              <a:rPr kumimoji="1" lang="en-US" altLang="ja-JP" sz="1300" b="1" u="sng" dirty="0">
                <a:solidFill>
                  <a:schemeClr val="tx1"/>
                </a:solidFill>
                <a:latin typeface="UD デジタル 教科書体 NK-B" panose="02020700000000000000" pitchFamily="18" charset="-128"/>
                <a:ea typeface="UD デジタル 教科書体 NK-B" panose="02020700000000000000" pitchFamily="18" charset="-128"/>
              </a:rPr>
              <a:t>PR</a:t>
            </a:r>
            <a:r>
              <a:rPr kumimoji="1" lang="ja-JP" altLang="en-US" sz="1300" b="1" u="sng" dirty="0">
                <a:solidFill>
                  <a:schemeClr val="tx1"/>
                </a:solidFill>
                <a:latin typeface="UD デジタル 教科書体 NK-B" panose="02020700000000000000" pitchFamily="18" charset="-128"/>
                <a:ea typeface="UD デジタル 教科書体 NK-B" panose="02020700000000000000" pitchFamily="18" charset="-128"/>
              </a:rPr>
              <a:t>するのぼり、タペストリーの設置</a:t>
            </a:r>
            <a:endParaRPr kumimoji="1" lang="en-US" altLang="ja-JP" sz="1300" b="1" u="sng" dirty="0">
              <a:solidFill>
                <a:schemeClr val="tx1"/>
              </a:solidFill>
              <a:latin typeface="UD デジタル 教科書体 NK-B" panose="02020700000000000000" pitchFamily="18" charset="-128"/>
              <a:ea typeface="UD デジタル 教科書体 NK-B" panose="02020700000000000000" pitchFamily="18" charset="-128"/>
            </a:endParaRPr>
          </a:p>
          <a:p>
            <a:pPr marL="141883" indent="-141883"/>
            <a:endParaRPr kumimoji="1" lang="ja-JP" altLang="en-US" sz="650" b="1" u="sng" dirty="0">
              <a:solidFill>
                <a:schemeClr val="tx1"/>
              </a:solidFill>
              <a:latin typeface="UD デジタル 教科書体 NK-B" panose="02020700000000000000" pitchFamily="18" charset="-128"/>
              <a:ea typeface="UD デジタル 教科書体 NK-B" panose="02020700000000000000" pitchFamily="18" charset="-128"/>
            </a:endParaRPr>
          </a:p>
          <a:p>
            <a:pPr marL="141883" indent="-141883"/>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300" b="1" u="sng" dirty="0">
                <a:solidFill>
                  <a:schemeClr val="tx1"/>
                </a:solidFill>
                <a:latin typeface="UD デジタル 教科書体 NK-B" panose="02020700000000000000" pitchFamily="18" charset="-128"/>
                <a:ea typeface="UD デジタル 教科書体 NK-B" panose="02020700000000000000" pitchFamily="18" charset="-128"/>
              </a:rPr>
              <a:t>「新しい生活様式」の実践を促す啓発ポスター、サインの掲示、</a:t>
            </a:r>
            <a:r>
              <a:rPr kumimoji="1" lang="ja-JP" altLang="en-US" sz="1300" dirty="0">
                <a:solidFill>
                  <a:schemeClr val="tx1"/>
                </a:solidFill>
                <a:latin typeface="UD デジタル 教科書体 NK-R" panose="02020400000000000000" pitchFamily="18" charset="-128"/>
                <a:ea typeface="UD デジタル 教科書体 NK-R" panose="02020400000000000000" pitchFamily="18" charset="-128"/>
              </a:rPr>
              <a:t>商店街内でのアナウンス放送の実施　　など</a:t>
            </a:r>
          </a:p>
        </p:txBody>
      </p:sp>
      <p:sp>
        <p:nvSpPr>
          <p:cNvPr id="51" name="角丸四角形 50"/>
          <p:cNvSpPr/>
          <p:nvPr/>
        </p:nvSpPr>
        <p:spPr>
          <a:xfrm>
            <a:off x="1709964" y="5520024"/>
            <a:ext cx="2499738" cy="585000"/>
          </a:xfrm>
          <a:prstGeom prst="roundRect">
            <a:avLst/>
          </a:prstGeom>
          <a:solidFill>
            <a:schemeClr val="bg1"/>
          </a:solidFill>
          <a:ln>
            <a:no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00" b="1" dirty="0">
                <a:solidFill>
                  <a:schemeClr val="tx1"/>
                </a:solidFill>
                <a:latin typeface="UD デジタル 教科書体 NK-B" panose="02020700000000000000" pitchFamily="18" charset="-128"/>
                <a:ea typeface="UD デジタル 教科書体 NK-B" panose="02020700000000000000" pitchFamily="18" charset="-128"/>
              </a:rPr>
              <a:t>順次、１００商店街で</a:t>
            </a:r>
            <a:endParaRPr kumimoji="1" lang="en-US" altLang="ja-JP" sz="1300" b="1"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00" b="1" dirty="0">
                <a:solidFill>
                  <a:schemeClr val="tx1"/>
                </a:solidFill>
                <a:latin typeface="UD デジタル 教科書体 NK-B" panose="02020700000000000000" pitchFamily="18" charset="-128"/>
                <a:ea typeface="UD デジタル 教科書体 NK-B" panose="02020700000000000000" pitchFamily="18" charset="-128"/>
              </a:rPr>
              <a:t>更なる取組みも展開！！</a:t>
            </a:r>
            <a:endParaRPr kumimoji="1" lang="en-US" altLang="ja-JP" sz="13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7" name="角丸四角形 56"/>
          <p:cNvSpPr/>
          <p:nvPr/>
        </p:nvSpPr>
        <p:spPr>
          <a:xfrm>
            <a:off x="5128824" y="5521457"/>
            <a:ext cx="4664112" cy="585000"/>
          </a:xfrm>
          <a:prstGeom prst="roundRect">
            <a:avLst/>
          </a:prstGeom>
          <a:solidFill>
            <a:schemeClr val="bg1"/>
          </a:solidFill>
          <a:ln>
            <a:no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00" b="1" dirty="0">
                <a:solidFill>
                  <a:schemeClr val="tx1"/>
                </a:solidFill>
                <a:latin typeface="UD デジタル 教科書体 NK-B" panose="02020700000000000000" pitchFamily="18" charset="-128"/>
                <a:ea typeface="UD デジタル 教科書体 NK-B" panose="02020700000000000000" pitchFamily="18" charset="-128"/>
              </a:rPr>
              <a:t>今後、国が実施する</a:t>
            </a:r>
            <a:r>
              <a:rPr kumimoji="1" lang="en-US" altLang="ja-JP" sz="1300" b="1" dirty="0" err="1">
                <a:solidFill>
                  <a:schemeClr val="tx1"/>
                </a:solidFill>
                <a:latin typeface="UD デジタル 教科書体 NK-B" panose="02020700000000000000" pitchFamily="18" charset="-128"/>
                <a:ea typeface="UD デジタル 教科書体 NK-B" panose="02020700000000000000" pitchFamily="18" charset="-128"/>
              </a:rPr>
              <a:t>GoTo</a:t>
            </a:r>
            <a:r>
              <a:rPr kumimoji="1" lang="ja-JP" altLang="en-US" sz="1300" b="1" dirty="0">
                <a:solidFill>
                  <a:schemeClr val="tx1"/>
                </a:solidFill>
                <a:latin typeface="UD デジタル 教科書体 NK-B" panose="02020700000000000000" pitchFamily="18" charset="-128"/>
                <a:ea typeface="UD デジタル 教科書体 NK-B" panose="02020700000000000000" pitchFamily="18" charset="-128"/>
              </a:rPr>
              <a:t>キャンペーン（７月下旬予定）とも</a:t>
            </a:r>
            <a:endParaRPr kumimoji="1" lang="en-US" altLang="ja-JP" sz="1300" b="1"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00" b="1" dirty="0">
                <a:solidFill>
                  <a:schemeClr val="tx1"/>
                </a:solidFill>
                <a:latin typeface="UD デジタル 教科書体 NK-B" panose="02020700000000000000" pitchFamily="18" charset="-128"/>
                <a:ea typeface="UD デジタル 教科書体 NK-B" panose="02020700000000000000" pitchFamily="18" charset="-128"/>
              </a:rPr>
              <a:t>連動し、需要喚起に向けた次なる取組みにつなげていく</a:t>
            </a:r>
            <a:endParaRPr kumimoji="1" lang="en-US" altLang="ja-JP" sz="13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87" name="山形 86"/>
          <p:cNvSpPr/>
          <p:nvPr/>
        </p:nvSpPr>
        <p:spPr>
          <a:xfrm>
            <a:off x="1235425" y="5527668"/>
            <a:ext cx="401084" cy="577357"/>
          </a:xfrm>
          <a:prstGeom prst="chevron">
            <a:avLst>
              <a:gd name="adj" fmla="val 62541"/>
            </a:avLst>
          </a:prstGeom>
          <a:solidFill>
            <a:schemeClr val="bg1"/>
          </a:solidFill>
          <a:ln>
            <a:no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solidFill>
                <a:schemeClr val="tx1"/>
              </a:solidFill>
            </a:endParaRPr>
          </a:p>
        </p:txBody>
      </p:sp>
      <p:grpSp>
        <p:nvGrpSpPr>
          <p:cNvPr id="90" name="グループ化 89"/>
          <p:cNvGrpSpPr/>
          <p:nvPr/>
        </p:nvGrpSpPr>
        <p:grpSpPr>
          <a:xfrm>
            <a:off x="4335567" y="5499680"/>
            <a:ext cx="646347" cy="605345"/>
            <a:chOff x="1719642" y="5172890"/>
            <a:chExt cx="975118" cy="1243714"/>
          </a:xfrm>
        </p:grpSpPr>
        <p:sp>
          <p:nvSpPr>
            <p:cNvPr id="88" name="山形 87"/>
            <p:cNvSpPr/>
            <p:nvPr/>
          </p:nvSpPr>
          <p:spPr>
            <a:xfrm>
              <a:off x="1719642" y="5172890"/>
              <a:ext cx="594811" cy="1243713"/>
            </a:xfrm>
            <a:prstGeom prst="chevron">
              <a:avLst>
                <a:gd name="adj" fmla="val 62541"/>
              </a:avLst>
            </a:prstGeom>
            <a:solidFill>
              <a:schemeClr val="bg1"/>
            </a:solidFill>
            <a:ln>
              <a:no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solidFill>
                  <a:schemeClr val="tx1"/>
                </a:solidFill>
              </a:endParaRPr>
            </a:p>
          </p:txBody>
        </p:sp>
        <p:sp>
          <p:nvSpPr>
            <p:cNvPr id="89" name="山形 88"/>
            <p:cNvSpPr/>
            <p:nvPr/>
          </p:nvSpPr>
          <p:spPr>
            <a:xfrm>
              <a:off x="2099949" y="5172891"/>
              <a:ext cx="594811" cy="1243713"/>
            </a:xfrm>
            <a:prstGeom prst="chevron">
              <a:avLst>
                <a:gd name="adj" fmla="val 62541"/>
              </a:avLst>
            </a:prstGeom>
            <a:solidFill>
              <a:schemeClr val="bg1"/>
            </a:solidFill>
            <a:ln>
              <a:no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solidFill>
                  <a:schemeClr val="tx1"/>
                </a:solidFill>
              </a:endParaRPr>
            </a:p>
          </p:txBody>
        </p:sp>
      </p:grpSp>
      <p:sp>
        <p:nvSpPr>
          <p:cNvPr id="33" name="角丸四角形 32"/>
          <p:cNvSpPr/>
          <p:nvPr/>
        </p:nvSpPr>
        <p:spPr>
          <a:xfrm>
            <a:off x="1786154" y="5384758"/>
            <a:ext cx="877500" cy="204750"/>
          </a:xfrm>
          <a:prstGeom prst="roundRect">
            <a:avLst/>
          </a:prstGeom>
          <a:solidFill>
            <a:srgbClr val="FFFF3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TW" sz="1138" b="1"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1138" b="1" dirty="0">
                <a:solidFill>
                  <a:schemeClr val="tx1"/>
                </a:solidFill>
                <a:latin typeface="UD デジタル 教科書体 NK-B" panose="02020700000000000000" pitchFamily="18" charset="-128"/>
                <a:ea typeface="UD デジタル 教科書体 NK-B" panose="02020700000000000000" pitchFamily="18" charset="-128"/>
              </a:rPr>
              <a:t>月中旬～</a:t>
            </a:r>
            <a:endParaRPr kumimoji="1" lang="zh-TW" altLang="en-US" sz="1138"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0" name="正方形/長方形 39"/>
          <p:cNvSpPr/>
          <p:nvPr/>
        </p:nvSpPr>
        <p:spPr>
          <a:xfrm>
            <a:off x="1" y="1284151"/>
            <a:ext cx="9905999" cy="393298"/>
          </a:xfrm>
          <a:prstGeom prst="rect">
            <a:avLst/>
          </a:prstGeom>
          <a:solidFill>
            <a:schemeClr val="accent5">
              <a:lumMod val="40000"/>
              <a:lumOff val="60000"/>
            </a:schemeClr>
          </a:solidFill>
        </p:spPr>
        <p:txBody>
          <a:bodyPr wrap="square" anchor="ctr">
            <a:noAutofit/>
          </a:bodyPr>
          <a:lstStyle/>
          <a:p>
            <a:pPr marL="212825" indent="-212825" algn="ctr" fontAlgn="ctr"/>
            <a:r>
              <a:rPr lang="ja-JP" altLang="en-US" sz="1788" b="1" spc="244" dirty="0">
                <a:latin typeface="UD デジタル 教科書体 NK-B" panose="02020700000000000000" pitchFamily="18" charset="-128"/>
                <a:ea typeface="UD デジタル 教科書体 NK-B" panose="02020700000000000000" pitchFamily="18" charset="-128"/>
              </a:rPr>
              <a:t>「府民」、「商い」、そしてみんなで守ろう「おおさか」を　～商店街へ出かけよう！～</a:t>
            </a:r>
          </a:p>
        </p:txBody>
      </p:sp>
      <p:graphicFrame>
        <p:nvGraphicFramePr>
          <p:cNvPr id="2" name="表 1"/>
          <p:cNvGraphicFramePr>
            <a:graphicFrameLocks noGrp="1"/>
          </p:cNvGraphicFramePr>
          <p:nvPr/>
        </p:nvGraphicFramePr>
        <p:xfrm>
          <a:off x="1209729" y="2872698"/>
          <a:ext cx="4044432" cy="337586"/>
        </p:xfrm>
        <a:graphic>
          <a:graphicData uri="http://schemas.openxmlformats.org/drawingml/2006/table">
            <a:tbl>
              <a:tblPr firstRow="1" bandRow="1">
                <a:tableStyleId>{775DCB02-9BB8-47FD-8907-85C794F793BA}</a:tableStyleId>
              </a:tblPr>
              <a:tblGrid>
                <a:gridCol w="1011108">
                  <a:extLst>
                    <a:ext uri="{9D8B030D-6E8A-4147-A177-3AD203B41FA5}">
                      <a16:colId xmlns:a16="http://schemas.microsoft.com/office/drawing/2014/main" val="1160832251"/>
                    </a:ext>
                  </a:extLst>
                </a:gridCol>
                <a:gridCol w="1011108">
                  <a:extLst>
                    <a:ext uri="{9D8B030D-6E8A-4147-A177-3AD203B41FA5}">
                      <a16:colId xmlns:a16="http://schemas.microsoft.com/office/drawing/2014/main" val="1846706764"/>
                    </a:ext>
                  </a:extLst>
                </a:gridCol>
                <a:gridCol w="1011108">
                  <a:extLst>
                    <a:ext uri="{9D8B030D-6E8A-4147-A177-3AD203B41FA5}">
                      <a16:colId xmlns:a16="http://schemas.microsoft.com/office/drawing/2014/main" val="3345009321"/>
                    </a:ext>
                  </a:extLst>
                </a:gridCol>
                <a:gridCol w="1011108">
                  <a:extLst>
                    <a:ext uri="{9D8B030D-6E8A-4147-A177-3AD203B41FA5}">
                      <a16:colId xmlns:a16="http://schemas.microsoft.com/office/drawing/2014/main" val="1492235156"/>
                    </a:ext>
                  </a:extLst>
                </a:gridCol>
              </a:tblGrid>
              <a:tr h="337586">
                <a:tc>
                  <a:txBody>
                    <a:bodyPr/>
                    <a:lstStyle/>
                    <a:p>
                      <a:pPr algn="ctr"/>
                      <a:r>
                        <a:rPr kumimoji="1" lang="ja-JP" altLang="en-US" sz="1300" dirty="0">
                          <a:solidFill>
                            <a:schemeClr val="tx1"/>
                          </a:solidFill>
                          <a:latin typeface="UD デジタル 教科書体 NK-B" panose="02020700000000000000" pitchFamily="18" charset="-128"/>
                          <a:ea typeface="UD デジタル 教科書体 NK-B" panose="02020700000000000000" pitchFamily="18" charset="-128"/>
                        </a:rPr>
                        <a:t>戎橋筋</a:t>
                      </a:r>
                    </a:p>
                  </a:txBody>
                  <a:tcPr marL="74295" marR="74295" marT="37148" marB="37148" anchor="ctr">
                    <a:lnR w="38100" cap="flat" cmpd="sng" algn="ctr">
                      <a:solidFill>
                        <a:schemeClr val="bg1"/>
                      </a:solidFill>
                      <a:prstDash val="solid"/>
                      <a:round/>
                      <a:headEnd type="none" w="med" len="med"/>
                      <a:tailEnd type="none" w="med" len="med"/>
                    </a:lnR>
                  </a:tcPr>
                </a:tc>
                <a:tc>
                  <a:txBody>
                    <a:bodyPr/>
                    <a:lstStyle/>
                    <a:p>
                      <a:pPr algn="ctr"/>
                      <a:r>
                        <a:rPr kumimoji="1" lang="ja-JP" altLang="en-US" sz="1300" dirty="0">
                          <a:solidFill>
                            <a:schemeClr val="tx1"/>
                          </a:solidFill>
                          <a:latin typeface="UD デジタル 教科書体 NK-B" panose="02020700000000000000" pitchFamily="18" charset="-128"/>
                          <a:ea typeface="UD デジタル 教科書体 NK-B" panose="02020700000000000000" pitchFamily="18" charset="-128"/>
                        </a:rPr>
                        <a:t>駒川</a:t>
                      </a:r>
                    </a:p>
                  </a:txBody>
                  <a:tcPr marL="74295" marR="74295" marT="37148" marB="3714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1300" dirty="0">
                          <a:solidFill>
                            <a:schemeClr val="tx1"/>
                          </a:solidFill>
                          <a:latin typeface="UD デジタル 教科書体 NK-B" panose="02020700000000000000" pitchFamily="18" charset="-128"/>
                          <a:ea typeface="UD デジタル 教科書体 NK-B" panose="02020700000000000000" pitchFamily="18" charset="-128"/>
                        </a:rPr>
                        <a:t>千林</a:t>
                      </a:r>
                    </a:p>
                  </a:txBody>
                  <a:tcPr marL="74295" marR="74295" marT="37148" marB="3714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kumimoji="1" lang="ja-JP" altLang="en-US" sz="1300" dirty="0">
                          <a:solidFill>
                            <a:schemeClr val="tx1"/>
                          </a:solidFill>
                          <a:latin typeface="UD デジタル 教科書体 NK-B" panose="02020700000000000000" pitchFamily="18" charset="-128"/>
                          <a:ea typeface="UD デジタル 教科書体 NK-B" panose="02020700000000000000" pitchFamily="18" charset="-128"/>
                        </a:rPr>
                        <a:t>天神橋筋</a:t>
                      </a:r>
                    </a:p>
                  </a:txBody>
                  <a:tcPr marL="74295" marR="74295" marT="37148" marB="37148"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718313625"/>
                  </a:ext>
                </a:extLst>
              </a:tr>
            </a:tbl>
          </a:graphicData>
        </a:graphic>
      </p:graphicFrame>
      <p:sp>
        <p:nvSpPr>
          <p:cNvPr id="46" name="テキスト ボックス 45"/>
          <p:cNvSpPr txBox="1"/>
          <p:nvPr/>
        </p:nvSpPr>
        <p:spPr>
          <a:xfrm>
            <a:off x="7994009" y="5092757"/>
            <a:ext cx="801823" cy="242374"/>
          </a:xfrm>
          <a:prstGeom prst="rect">
            <a:avLst/>
          </a:prstGeom>
          <a:noFill/>
        </p:spPr>
        <p:txBody>
          <a:bodyPr wrap="none" rtlCol="0">
            <a:spAutoFit/>
          </a:bodyPr>
          <a:lstStyle/>
          <a:p>
            <a:pPr algn="ctr"/>
            <a:r>
              <a:rPr kumimoji="1" lang="en-US" altLang="ja-JP" sz="975" dirty="0">
                <a:latin typeface="Meiryo UI" panose="020B0604030504040204" pitchFamily="50" charset="-128"/>
                <a:ea typeface="Meiryo UI" panose="020B0604030504040204" pitchFamily="50" charset="-128"/>
              </a:rPr>
              <a:t>【</a:t>
            </a:r>
            <a:r>
              <a:rPr kumimoji="1" lang="ja-JP" altLang="en-US" sz="975" dirty="0">
                <a:latin typeface="Meiryo UI" panose="020B0604030504040204" pitchFamily="50" charset="-128"/>
                <a:ea typeface="Meiryo UI" panose="020B0604030504040204" pitchFamily="50" charset="-128"/>
              </a:rPr>
              <a:t>卓上</a:t>
            </a:r>
            <a:r>
              <a:rPr kumimoji="1" lang="en-US" altLang="ja-JP" sz="975" dirty="0">
                <a:latin typeface="Meiryo UI" panose="020B0604030504040204" pitchFamily="50" charset="-128"/>
                <a:ea typeface="Meiryo UI" panose="020B0604030504040204" pitchFamily="50" charset="-128"/>
              </a:rPr>
              <a:t>POP】</a:t>
            </a:r>
            <a:endParaRPr kumimoji="1" lang="ja-JP" altLang="en-US" sz="975" dirty="0">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rotWithShape="1">
          <a:blip r:embed="rId4"/>
          <a:srcRect l="56270" t="53826" r="25747" b="15184"/>
          <a:stretch/>
        </p:blipFill>
        <p:spPr>
          <a:xfrm>
            <a:off x="7110757" y="3140115"/>
            <a:ext cx="1088876" cy="1013781"/>
          </a:xfrm>
          <a:prstGeom prst="rect">
            <a:avLst/>
          </a:prstGeom>
          <a:ln w="12700">
            <a:solidFill>
              <a:schemeClr val="accent1">
                <a:lumMod val="60000"/>
                <a:lumOff val="40000"/>
              </a:schemeClr>
            </a:solidFill>
          </a:ln>
        </p:spPr>
      </p:pic>
      <p:sp>
        <p:nvSpPr>
          <p:cNvPr id="50" name="テキスト ボックス 49"/>
          <p:cNvSpPr txBox="1"/>
          <p:nvPr/>
        </p:nvSpPr>
        <p:spPr>
          <a:xfrm>
            <a:off x="7328020" y="2871095"/>
            <a:ext cx="654346" cy="242374"/>
          </a:xfrm>
          <a:prstGeom prst="rect">
            <a:avLst/>
          </a:prstGeom>
          <a:noFill/>
        </p:spPr>
        <p:txBody>
          <a:bodyPr wrap="none" rtlCol="0">
            <a:spAutoFit/>
          </a:bodyPr>
          <a:lstStyle/>
          <a:p>
            <a:pPr algn="ctr"/>
            <a:r>
              <a:rPr kumimoji="1" lang="en-US" altLang="ja-JP" sz="975" dirty="0">
                <a:latin typeface="Meiryo UI" panose="020B0604030504040204" pitchFamily="50" charset="-128"/>
                <a:ea typeface="Meiryo UI" panose="020B0604030504040204" pitchFamily="50" charset="-128"/>
              </a:rPr>
              <a:t>【PR</a:t>
            </a:r>
            <a:r>
              <a:rPr kumimoji="1" lang="ja-JP" altLang="en-US" sz="975" dirty="0">
                <a:latin typeface="Meiryo UI" panose="020B0604030504040204" pitchFamily="50" charset="-128"/>
                <a:ea typeface="Meiryo UI" panose="020B0604030504040204" pitchFamily="50" charset="-128"/>
              </a:rPr>
              <a:t>ロゴ</a:t>
            </a:r>
            <a:r>
              <a:rPr kumimoji="1" lang="en-US" altLang="ja-JP" sz="975" dirty="0">
                <a:latin typeface="Meiryo UI" panose="020B0604030504040204" pitchFamily="50" charset="-128"/>
                <a:ea typeface="Meiryo UI" panose="020B0604030504040204" pitchFamily="50" charset="-128"/>
              </a:rPr>
              <a:t>】</a:t>
            </a:r>
            <a:endParaRPr kumimoji="1" lang="ja-JP" altLang="en-US" sz="975" dirty="0">
              <a:latin typeface="Meiryo UI" panose="020B0604030504040204" pitchFamily="50" charset="-128"/>
              <a:ea typeface="Meiryo UI" panose="020B0604030504040204" pitchFamily="50" charset="-128"/>
            </a:endParaRPr>
          </a:p>
        </p:txBody>
      </p:sp>
      <p:pic>
        <p:nvPicPr>
          <p:cNvPr id="53" name="図 52"/>
          <p:cNvPicPr>
            <a:picLocks noChangeAspect="1"/>
          </p:cNvPicPr>
          <p:nvPr/>
        </p:nvPicPr>
        <p:blipFill rotWithShape="1">
          <a:blip r:embed="rId5" cstate="print">
            <a:extLst>
              <a:ext uri="{28A0092B-C50C-407E-A947-70E740481C1C}">
                <a14:useLocalDpi xmlns:a14="http://schemas.microsoft.com/office/drawing/2010/main" val="0"/>
              </a:ext>
            </a:extLst>
          </a:blip>
          <a:srcRect l="14286" r="11918"/>
          <a:stretch/>
        </p:blipFill>
        <p:spPr>
          <a:xfrm>
            <a:off x="8299891" y="3137932"/>
            <a:ext cx="1493045" cy="1682041"/>
          </a:xfrm>
          <a:prstGeom prst="rect">
            <a:avLst/>
          </a:prstGeom>
          <a:ln w="12700">
            <a:solidFill>
              <a:schemeClr val="accent1">
                <a:lumMod val="60000"/>
                <a:lumOff val="40000"/>
              </a:schemeClr>
            </a:solidFill>
          </a:ln>
        </p:spPr>
      </p:pic>
      <p:sp>
        <p:nvSpPr>
          <p:cNvPr id="54" name="正方形/長方形 53"/>
          <p:cNvSpPr/>
          <p:nvPr/>
        </p:nvSpPr>
        <p:spPr>
          <a:xfrm>
            <a:off x="8950464" y="4844496"/>
            <a:ext cx="842472" cy="217432"/>
          </a:xfrm>
          <a:prstGeom prst="rect">
            <a:avLst/>
          </a:prstGeom>
        </p:spPr>
        <p:txBody>
          <a:bodyPr wrap="square">
            <a:spAutoFit/>
          </a:bodyPr>
          <a:lstStyle/>
          <a:p>
            <a:r>
              <a:rPr kumimoji="1" lang="en-US" altLang="ja-JP" sz="813" dirty="0">
                <a:latin typeface="Meiryo UI" panose="020B0604030504040204" pitchFamily="50" charset="-128"/>
                <a:ea typeface="Meiryo UI" panose="020B0604030504040204" pitchFamily="50" charset="-128"/>
              </a:rPr>
              <a:t>※</a:t>
            </a:r>
            <a:r>
              <a:rPr kumimoji="1" lang="ja-JP" altLang="en-US" sz="813" dirty="0">
                <a:latin typeface="Meiryo UI" panose="020B0604030504040204" pitchFamily="50" charset="-128"/>
                <a:ea typeface="Meiryo UI" panose="020B0604030504040204" pitchFamily="50" charset="-128"/>
              </a:rPr>
              <a:t>イメージ画像</a:t>
            </a:r>
            <a:endParaRPr kumimoji="1" lang="ja-JP" altLang="en-US" sz="813" dirty="0"/>
          </a:p>
        </p:txBody>
      </p:sp>
      <p:sp>
        <p:nvSpPr>
          <p:cNvPr id="55" name="テキスト ボックス 54"/>
          <p:cNvSpPr txBox="1"/>
          <p:nvPr/>
        </p:nvSpPr>
        <p:spPr>
          <a:xfrm>
            <a:off x="8684776" y="2864664"/>
            <a:ext cx="723276" cy="242374"/>
          </a:xfrm>
          <a:prstGeom prst="rect">
            <a:avLst/>
          </a:prstGeom>
          <a:noFill/>
        </p:spPr>
        <p:txBody>
          <a:bodyPr wrap="none" rtlCol="0">
            <a:spAutoFit/>
          </a:bodyPr>
          <a:lstStyle/>
          <a:p>
            <a:pPr algn="ctr"/>
            <a:r>
              <a:rPr kumimoji="1" lang="en-US" altLang="ja-JP" sz="975" dirty="0">
                <a:latin typeface="Meiryo UI" panose="020B0604030504040204" pitchFamily="50" charset="-128"/>
                <a:ea typeface="Meiryo UI" panose="020B0604030504040204" pitchFamily="50" charset="-128"/>
              </a:rPr>
              <a:t>【</a:t>
            </a:r>
            <a:r>
              <a:rPr kumimoji="1" lang="ja-JP" altLang="en-US" sz="975" dirty="0">
                <a:latin typeface="Meiryo UI" panose="020B0604030504040204" pitchFamily="50" charset="-128"/>
                <a:ea typeface="Meiryo UI" panose="020B0604030504040204" pitchFamily="50" charset="-128"/>
              </a:rPr>
              <a:t>のぼり等</a:t>
            </a:r>
            <a:r>
              <a:rPr kumimoji="1" lang="en-US" altLang="ja-JP" sz="975" dirty="0">
                <a:latin typeface="Meiryo UI" panose="020B0604030504040204" pitchFamily="50" charset="-128"/>
                <a:ea typeface="Meiryo UI" panose="020B0604030504040204" pitchFamily="50" charset="-128"/>
              </a:rPr>
              <a:t>】</a:t>
            </a:r>
            <a:endParaRPr kumimoji="1" lang="ja-JP" altLang="en-US" sz="975" dirty="0">
              <a:latin typeface="Meiryo UI" panose="020B0604030504040204" pitchFamily="50" charset="-128"/>
              <a:ea typeface="Meiryo UI" panose="020B0604030504040204" pitchFamily="50" charset="-128"/>
            </a:endParaRPr>
          </a:p>
        </p:txBody>
      </p:sp>
      <p:pic>
        <p:nvPicPr>
          <p:cNvPr id="58" name="図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9818" y="4271963"/>
            <a:ext cx="710752" cy="1046626"/>
          </a:xfrm>
          <a:prstGeom prst="rect">
            <a:avLst/>
          </a:prstGeom>
          <a:ln w="12700">
            <a:solidFill>
              <a:schemeClr val="accent1">
                <a:lumMod val="60000"/>
                <a:lumOff val="40000"/>
              </a:schemeClr>
            </a:solidFill>
          </a:ln>
        </p:spPr>
      </p:pic>
      <p:sp>
        <p:nvSpPr>
          <p:cNvPr id="60" name="角丸四角形 59"/>
          <p:cNvSpPr/>
          <p:nvPr/>
        </p:nvSpPr>
        <p:spPr>
          <a:xfrm>
            <a:off x="102759" y="5529510"/>
            <a:ext cx="1012007" cy="585000"/>
          </a:xfrm>
          <a:prstGeom prst="roundRect">
            <a:avLst/>
          </a:prstGeom>
          <a:solidFill>
            <a:schemeClr val="bg1"/>
          </a:solidFill>
          <a:ln>
            <a:no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00" b="1" dirty="0">
                <a:solidFill>
                  <a:schemeClr val="tx1"/>
                </a:solidFill>
                <a:latin typeface="UD デジタル 教科書体 NK-B" panose="02020700000000000000" pitchFamily="18" charset="-128"/>
                <a:ea typeface="UD デジタル 教科書体 NK-B" panose="02020700000000000000" pitchFamily="18" charset="-128"/>
              </a:rPr>
              <a:t>先行実施</a:t>
            </a:r>
            <a:endParaRPr kumimoji="1" lang="en-US" altLang="ja-JP" sz="13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1" name="角丸四角形 60"/>
          <p:cNvSpPr/>
          <p:nvPr/>
        </p:nvSpPr>
        <p:spPr>
          <a:xfrm>
            <a:off x="171851" y="5384758"/>
            <a:ext cx="702173" cy="204750"/>
          </a:xfrm>
          <a:prstGeom prst="roundRect">
            <a:avLst/>
          </a:prstGeom>
          <a:solidFill>
            <a:srgbClr val="FFFF3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TW" sz="1138" b="1"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en-US" altLang="ja-JP" sz="1138" b="1" dirty="0">
                <a:solidFill>
                  <a:schemeClr val="tx1"/>
                </a:solidFill>
                <a:latin typeface="UD デジタル 教科書体 NK-B" panose="02020700000000000000" pitchFamily="18" charset="-128"/>
                <a:ea typeface="UD デジタル 教科書体 NK-B" panose="02020700000000000000" pitchFamily="18" charset="-128"/>
              </a:rPr>
              <a:t>/3</a:t>
            </a:r>
            <a:r>
              <a:rPr kumimoji="1" lang="ja-JP" altLang="en-US" sz="1138" b="1" dirty="0">
                <a:solidFill>
                  <a:schemeClr val="tx1"/>
                </a:solidFill>
                <a:latin typeface="UD デジタル 教科書体 NK-B" panose="02020700000000000000" pitchFamily="18" charset="-128"/>
                <a:ea typeface="UD デジタル 教科書体 NK-B" panose="02020700000000000000" pitchFamily="18" charset="-128"/>
              </a:rPr>
              <a:t>～</a:t>
            </a:r>
            <a:endParaRPr kumimoji="1" lang="zh-TW" altLang="en-US" sz="1138"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8034044" y="6326569"/>
            <a:ext cx="1773339" cy="276999"/>
          </a:xfrm>
          <a:prstGeom prst="rect">
            <a:avLst/>
          </a:prstGeom>
          <a:noFill/>
        </p:spPr>
        <p:txBody>
          <a:bodyPr wrap="square" rtlCol="0">
            <a:spAutoFit/>
          </a:bodyPr>
          <a:lstStyle/>
          <a:p>
            <a:pPr algn="r"/>
            <a:r>
              <a:rPr kumimoji="1" lang="en-US" altLang="ja-JP" sz="1200" dirty="0"/>
              <a:t>6/3</a:t>
            </a:r>
            <a:r>
              <a:rPr kumimoji="1" lang="ja-JP" altLang="en-US" sz="1200" dirty="0"/>
              <a:t>知事記者会見資料</a:t>
            </a:r>
          </a:p>
        </p:txBody>
      </p:sp>
      <p:sp>
        <p:nvSpPr>
          <p:cNvPr id="3" name="スライド番号プレースホルダー 2"/>
          <p:cNvSpPr>
            <a:spLocks noGrp="1"/>
          </p:cNvSpPr>
          <p:nvPr>
            <p:ph type="sldNum" sz="quarter" idx="12"/>
          </p:nvPr>
        </p:nvSpPr>
        <p:spPr/>
        <p:txBody>
          <a:bodyPr/>
          <a:lstStyle/>
          <a:p>
            <a:fld id="{D9E3402B-098C-428B-B045-374B387FDB32}" type="slidenum">
              <a:rPr kumimoji="1" lang="ja-JP" altLang="en-US" smtClean="0"/>
              <a:t>6</a:t>
            </a:fld>
            <a:endParaRPr kumimoji="1" lang="ja-JP" altLang="en-US"/>
          </a:p>
        </p:txBody>
      </p:sp>
    </p:spTree>
    <p:extLst>
      <p:ext uri="{BB962C8B-B14F-4D97-AF65-F5344CB8AC3E}">
        <p14:creationId xmlns:p14="http://schemas.microsoft.com/office/powerpoint/2010/main" val="112703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矢印: 五方向 36">
            <a:extLst>
              <a:ext uri="{FF2B5EF4-FFF2-40B4-BE49-F238E27FC236}">
                <a16:creationId xmlns:a16="http://schemas.microsoft.com/office/drawing/2014/main" id="{CDA55F5C-2C8F-4008-808B-184F1BBD5367}"/>
              </a:ext>
            </a:extLst>
          </p:cNvPr>
          <p:cNvSpPr/>
          <p:nvPr/>
        </p:nvSpPr>
        <p:spPr>
          <a:xfrm>
            <a:off x="6335555" y="2792200"/>
            <a:ext cx="3196951" cy="3314292"/>
          </a:xfrm>
          <a:prstGeom prst="homePlate">
            <a:avLst>
              <a:gd name="adj" fmla="val 10988"/>
            </a:avLst>
          </a:prstGeom>
          <a:solidFill>
            <a:schemeClr val="bg1"/>
          </a:solidFill>
          <a:ln w="19050">
            <a:solidFill>
              <a:srgbClr val="FF6600"/>
            </a:solidFill>
          </a:ln>
        </p:spPr>
        <p:style>
          <a:lnRef idx="1">
            <a:schemeClr val="accent1"/>
          </a:lnRef>
          <a:fillRef idx="2">
            <a:schemeClr val="accent1"/>
          </a:fillRef>
          <a:effectRef idx="1">
            <a:schemeClr val="accent1"/>
          </a:effectRef>
          <a:fontRef idx="minor">
            <a:schemeClr val="dk1"/>
          </a:fontRef>
        </p:style>
        <p:txBody>
          <a:bodyPr rtlCol="0" anchor="ctr" anchorCtr="0"/>
          <a:lstStyle/>
          <a:p>
            <a:pPr>
              <a:spcBef>
                <a:spcPts val="488"/>
              </a:spcBef>
            </a:pPr>
            <a:r>
              <a:rPr kumimoji="1" lang="ja-JP" altLang="en-US" sz="1138" dirty="0">
                <a:solidFill>
                  <a:schemeClr val="tx1"/>
                </a:solidFill>
                <a:latin typeface="UD デジタル 教科書体 NK-R" panose="02020400000000000000" pitchFamily="18" charset="-128"/>
                <a:ea typeface="UD デジタル 教科書体 NK-R" panose="02020400000000000000" pitchFamily="18" charset="-128"/>
              </a:rPr>
              <a:t>　</a:t>
            </a:r>
          </a:p>
        </p:txBody>
      </p:sp>
      <p:sp>
        <p:nvSpPr>
          <p:cNvPr id="79" name="テキスト ボックス 78"/>
          <p:cNvSpPr txBox="1"/>
          <p:nvPr/>
        </p:nvSpPr>
        <p:spPr>
          <a:xfrm>
            <a:off x="6559827" y="2950187"/>
            <a:ext cx="2960995" cy="605294"/>
          </a:xfrm>
          <a:prstGeom prst="rect">
            <a:avLst/>
          </a:prstGeom>
          <a:noFill/>
        </p:spPr>
        <p:txBody>
          <a:bodyPr wrap="square" rtlCol="0">
            <a:spAutoFit/>
          </a:bodyPr>
          <a:lstStyle/>
          <a:p>
            <a:pPr>
              <a:lnSpc>
                <a:spcPts val="1950"/>
              </a:lnSpc>
            </a:pPr>
            <a:r>
              <a:rPr kumimoji="1" lang="ja-JP" altLang="en-US" sz="1300" dirty="0">
                <a:solidFill>
                  <a:srgbClr val="FF6600"/>
                </a:solidFill>
                <a:latin typeface="UD デジタル 教科書体 NK-B" panose="02020700000000000000" pitchFamily="18" charset="-128"/>
                <a:ea typeface="UD デジタル 教科書体 NK-B" panose="02020700000000000000" pitchFamily="18" charset="-128"/>
              </a:rPr>
              <a:t>▼　国の「</a:t>
            </a:r>
            <a:r>
              <a:rPr kumimoji="1" lang="en-US" altLang="ja-JP" sz="1300" dirty="0">
                <a:solidFill>
                  <a:srgbClr val="FF6600"/>
                </a:solidFill>
                <a:latin typeface="UD デジタル 教科書体 NK-B" panose="02020700000000000000" pitchFamily="18" charset="-128"/>
                <a:ea typeface="UD デジタル 教科書体 NK-B" panose="02020700000000000000" pitchFamily="18" charset="-128"/>
              </a:rPr>
              <a:t>GoTo</a:t>
            </a:r>
            <a:r>
              <a:rPr kumimoji="1" lang="ja-JP" altLang="en-US" sz="1300" dirty="0">
                <a:solidFill>
                  <a:srgbClr val="FF6600"/>
                </a:solidFill>
                <a:latin typeface="UD デジタル 教科書体 NK-B" panose="02020700000000000000" pitchFamily="18" charset="-128"/>
                <a:ea typeface="UD デジタル 教科書体 NK-B" panose="02020700000000000000" pitchFamily="18" charset="-128"/>
              </a:rPr>
              <a:t>商店街事業」に</a:t>
            </a:r>
            <a:endParaRPr kumimoji="1" lang="en-US" altLang="ja-JP" sz="1300" dirty="0">
              <a:solidFill>
                <a:srgbClr val="FF6600"/>
              </a:solidFill>
              <a:latin typeface="UD デジタル 教科書体 NK-B" panose="02020700000000000000" pitchFamily="18" charset="-128"/>
              <a:ea typeface="UD デジタル 教科書体 NK-B" panose="02020700000000000000" pitchFamily="18" charset="-128"/>
            </a:endParaRPr>
          </a:p>
          <a:p>
            <a:pPr>
              <a:lnSpc>
                <a:spcPts val="1950"/>
              </a:lnSpc>
            </a:pPr>
            <a:r>
              <a:rPr kumimoji="1" lang="ja-JP" altLang="en-US" sz="1300" dirty="0">
                <a:solidFill>
                  <a:srgbClr val="FF6600"/>
                </a:solidFill>
                <a:latin typeface="UD デジタル 教科書体 NK-B" panose="02020700000000000000" pitchFamily="18" charset="-128"/>
                <a:ea typeface="UD デジタル 教科書体 NK-B" panose="02020700000000000000" pitchFamily="18" charset="-128"/>
              </a:rPr>
              <a:t>　　　連動した取組みの支援を実施</a:t>
            </a:r>
            <a:endParaRPr kumimoji="1" lang="en-US" altLang="ja-JP" sz="1300" dirty="0">
              <a:solidFill>
                <a:srgbClr val="FF6600"/>
              </a:solidFill>
              <a:latin typeface="UD デジタル 教科書体 NK-B" panose="02020700000000000000" pitchFamily="18" charset="-128"/>
              <a:ea typeface="UD デジタル 教科書体 NK-B" panose="02020700000000000000" pitchFamily="18" charset="-128"/>
            </a:endParaRPr>
          </a:p>
        </p:txBody>
      </p:sp>
      <p:sp>
        <p:nvSpPr>
          <p:cNvPr id="15" name="角丸四角形 14"/>
          <p:cNvSpPr/>
          <p:nvPr/>
        </p:nvSpPr>
        <p:spPr>
          <a:xfrm>
            <a:off x="6581264" y="3876956"/>
            <a:ext cx="2630839" cy="2178083"/>
          </a:xfrm>
          <a:prstGeom prst="roundRect">
            <a:avLst>
              <a:gd name="adj" fmla="val 25398"/>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7" name="矢印: 五方向 36">
            <a:extLst>
              <a:ext uri="{FF2B5EF4-FFF2-40B4-BE49-F238E27FC236}">
                <a16:creationId xmlns:a16="http://schemas.microsoft.com/office/drawing/2014/main" id="{CDA55F5C-2C8F-4008-808B-184F1BBD5367}"/>
              </a:ext>
            </a:extLst>
          </p:cNvPr>
          <p:cNvSpPr/>
          <p:nvPr/>
        </p:nvSpPr>
        <p:spPr>
          <a:xfrm>
            <a:off x="29756" y="2775014"/>
            <a:ext cx="6482148" cy="3320553"/>
          </a:xfrm>
          <a:prstGeom prst="homePlate">
            <a:avLst>
              <a:gd name="adj" fmla="val 10988"/>
            </a:avLst>
          </a:prstGeom>
          <a:solidFill>
            <a:schemeClr val="bg1"/>
          </a:solidFill>
          <a:ln w="1905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nchorCtr="0"/>
          <a:lstStyle/>
          <a:p>
            <a:pPr>
              <a:spcBef>
                <a:spcPts val="488"/>
              </a:spcBef>
            </a:pPr>
            <a:endParaRPr kumimoji="1" lang="ja-JP" altLang="en-US" sz="1138"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7" name="正方形/長方形 26"/>
          <p:cNvSpPr/>
          <p:nvPr/>
        </p:nvSpPr>
        <p:spPr>
          <a:xfrm>
            <a:off x="-1" y="1200105"/>
            <a:ext cx="9898413" cy="1032671"/>
          </a:xfrm>
          <a:prstGeom prst="rect">
            <a:avLst/>
          </a:prstGeom>
          <a:solidFill>
            <a:schemeClr val="accent5">
              <a:lumMod val="20000"/>
              <a:lumOff val="80000"/>
            </a:schemeClr>
          </a:solidFill>
          <a:ln w="31750">
            <a:noFill/>
          </a:ln>
        </p:spPr>
        <p:style>
          <a:lnRef idx="2">
            <a:schemeClr val="accent1"/>
          </a:lnRef>
          <a:fillRef idx="1">
            <a:schemeClr val="lt1"/>
          </a:fillRef>
          <a:effectRef idx="0">
            <a:schemeClr val="accent1"/>
          </a:effectRef>
          <a:fontRef idx="minor">
            <a:schemeClr val="dk1"/>
          </a:fontRef>
        </p:style>
        <p:txBody>
          <a:bodyPr rtlCol="0" anchor="ctr" anchorCtr="0"/>
          <a:lstStyle/>
          <a:p>
            <a:pPr marL="93663" indent="-93663"/>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　府民の皆さんが安心して訪れ、買い物をすることができるよう、「みんなで守ろう。おおさか」をスローガンに、府域のモデルとなる１０７の商店街において、新型コロナウイルス感染症対策を着実に推進。</a:t>
            </a:r>
            <a:endParaRPr kumimoji="1" lang="en-US" altLang="ja-JP" sz="1463"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　今月から、国の「ＧｏＴｏ商店街事業」の公募が開始。本府では、府内の人の流れとまちの賑わい創出を図るため、</a:t>
            </a:r>
            <a:r>
              <a:rPr kumimoji="1" lang="en-US" altLang="ja-JP" sz="1463" dirty="0">
                <a:solidFill>
                  <a:schemeClr val="tx1"/>
                </a:solidFill>
                <a:latin typeface="UD デジタル 教科書体 NK-B" panose="02020700000000000000" pitchFamily="18" charset="-128"/>
                <a:ea typeface="UD デジタル 教科書体 NK-B" panose="02020700000000000000" pitchFamily="18" charset="-128"/>
              </a:rPr>
              <a:t>107</a:t>
            </a:r>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商</a:t>
            </a:r>
            <a:endParaRPr kumimoji="1" lang="en-US" altLang="ja-JP" sz="1463"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　店街において、</a:t>
            </a:r>
            <a:r>
              <a:rPr kumimoji="1" lang="ja-JP" altLang="en-US" sz="1463" u="sng" dirty="0">
                <a:solidFill>
                  <a:srgbClr val="FF6600"/>
                </a:solidFill>
                <a:latin typeface="UD デジタル 教科書体 NK-B" panose="02020700000000000000" pitchFamily="18" charset="-128"/>
                <a:ea typeface="UD デジタル 教科書体 NK-B" panose="02020700000000000000" pitchFamily="18" charset="-128"/>
              </a:rPr>
              <a:t>需要喚起に向けた取組み</a:t>
            </a:r>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の準備を進めており、国事業との相乗効果により商店街の活性化をめざす。</a:t>
            </a:r>
            <a:endParaRPr kumimoji="1" lang="en-US" altLang="ja-JP" sz="1463"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1" name="正方形/長方形 30"/>
          <p:cNvSpPr/>
          <p:nvPr/>
        </p:nvSpPr>
        <p:spPr>
          <a:xfrm>
            <a:off x="-1" y="636273"/>
            <a:ext cx="9906001" cy="590702"/>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950" b="1" spc="244" dirty="0">
                <a:solidFill>
                  <a:prstClr val="white"/>
                </a:solidFill>
                <a:latin typeface="UD デジタル 教科書体 NK-B" panose="02020700000000000000" pitchFamily="18" charset="-128"/>
                <a:ea typeface="UD デジタル 教科書体 NK-B" panose="02020700000000000000" pitchFamily="18" charset="-128"/>
              </a:rPr>
              <a:t>商店街の需要喚起に向けた取組み</a:t>
            </a:r>
            <a:endParaRPr kumimoji="1" lang="en-US" altLang="ja-JP" sz="1950" b="1" spc="244" dirty="0">
              <a:solidFill>
                <a:prstClr val="white"/>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25" b="1" spc="244" dirty="0">
                <a:solidFill>
                  <a:prstClr val="white"/>
                </a:solidFill>
                <a:latin typeface="UD デジタル 教科書体 NK-B" panose="02020700000000000000" pitchFamily="18" charset="-128"/>
                <a:ea typeface="UD デジタル 教科書体 NK-B" panose="02020700000000000000" pitchFamily="18" charset="-128"/>
              </a:rPr>
              <a:t>～商店街における感染症対策と社会経済活動の両立を推進～</a:t>
            </a:r>
          </a:p>
        </p:txBody>
      </p:sp>
      <p:sp>
        <p:nvSpPr>
          <p:cNvPr id="34" name="正方形/長方形 33"/>
          <p:cNvSpPr/>
          <p:nvPr/>
        </p:nvSpPr>
        <p:spPr>
          <a:xfrm>
            <a:off x="29757" y="2369130"/>
            <a:ext cx="6134966" cy="351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300"/>
              </a:lnSpc>
            </a:pPr>
            <a:r>
              <a:rPr kumimoji="1" lang="ja-JP" altLang="en-US" sz="1463" dirty="0">
                <a:latin typeface="UD デジタル 教科書体 NK-B" panose="02020700000000000000" pitchFamily="18" charset="-128"/>
                <a:ea typeface="UD デジタル 教科書体 NK-B" panose="02020700000000000000" pitchFamily="18" charset="-128"/>
              </a:rPr>
              <a:t>感染症対策［</a:t>
            </a:r>
            <a:r>
              <a:rPr kumimoji="1" lang="en-US" altLang="ja-JP" sz="1463" dirty="0">
                <a:latin typeface="UD デジタル 教科書体 NK-B" panose="02020700000000000000" pitchFamily="18" charset="-128"/>
                <a:ea typeface="UD デジタル 教科書体 NK-B" panose="02020700000000000000" pitchFamily="18" charset="-128"/>
              </a:rPr>
              <a:t>6</a:t>
            </a:r>
            <a:r>
              <a:rPr kumimoji="1" lang="ja-JP" altLang="en-US" sz="1463" dirty="0">
                <a:latin typeface="UD デジタル 教科書体 NK-B" panose="02020700000000000000" pitchFamily="18" charset="-128"/>
                <a:ea typeface="UD デジタル 教科書体 NK-B" panose="02020700000000000000" pitchFamily="18" charset="-128"/>
              </a:rPr>
              <a:t>月上旬～］</a:t>
            </a:r>
          </a:p>
        </p:txBody>
      </p:sp>
      <p:pic>
        <p:nvPicPr>
          <p:cNvPr id="30" name="図 29">
            <a:extLst>
              <a:ext uri="{FF2B5EF4-FFF2-40B4-BE49-F238E27FC236}">
                <a16:creationId xmlns:a16="http://schemas.microsoft.com/office/drawing/2014/main" id="{296543D6-AE6D-4525-ADF7-E9087403D96C}"/>
              </a:ext>
            </a:extLst>
          </p:cNvPr>
          <p:cNvPicPr>
            <a:picLocks noChangeAspect="1"/>
          </p:cNvPicPr>
          <p:nvPr/>
        </p:nvPicPr>
        <p:blipFill rotWithShape="1">
          <a:blip r:embed="rId3"/>
          <a:srcRect l="56270" t="53826" r="25747" b="15184"/>
          <a:stretch/>
        </p:blipFill>
        <p:spPr>
          <a:xfrm>
            <a:off x="68656" y="666471"/>
            <a:ext cx="564720" cy="525774"/>
          </a:xfrm>
          <a:prstGeom prst="rect">
            <a:avLst/>
          </a:prstGeom>
        </p:spPr>
      </p:pic>
      <p:sp>
        <p:nvSpPr>
          <p:cNvPr id="40" name="テキスト ボックス 39"/>
          <p:cNvSpPr txBox="1"/>
          <p:nvPr/>
        </p:nvSpPr>
        <p:spPr>
          <a:xfrm>
            <a:off x="2335014" y="3007991"/>
            <a:ext cx="4213129" cy="1887696"/>
          </a:xfrm>
          <a:prstGeom prst="rect">
            <a:avLst/>
          </a:prstGeom>
          <a:noFill/>
        </p:spPr>
        <p:txBody>
          <a:bodyPr wrap="square" rtlCol="0">
            <a:spAutoFit/>
          </a:bodyPr>
          <a:lstStyle/>
          <a:p>
            <a:pPr>
              <a:lnSpc>
                <a:spcPts val="1950"/>
              </a:lnSpc>
            </a:pPr>
            <a:r>
              <a:rPr kumimoji="1" lang="ja-JP" altLang="en-US" sz="1300" dirty="0">
                <a:solidFill>
                  <a:prstClr val="black"/>
                </a:solidFill>
                <a:latin typeface="UD デジタル 教科書体 NK-R" panose="02020400000000000000" pitchFamily="18" charset="-128"/>
                <a:ea typeface="UD デジタル 教科書体 NK-R" panose="02020400000000000000" pitchFamily="18" charset="-128"/>
              </a:rPr>
              <a:t>　 ▼　</a:t>
            </a:r>
            <a:r>
              <a:rPr kumimoji="1" lang="ja-JP" altLang="en-US" sz="1300" dirty="0">
                <a:solidFill>
                  <a:prstClr val="black"/>
                </a:solidFill>
                <a:latin typeface="UD デジタル 教科書体 NK-B" panose="02020700000000000000" pitchFamily="18" charset="-128"/>
                <a:ea typeface="UD デジタル 教科書体 NK-B" panose="02020700000000000000" pitchFamily="18" charset="-128"/>
              </a:rPr>
              <a:t>特設ホームページを通じた取組発信</a:t>
            </a:r>
            <a:endParaRPr kumimoji="1" lang="en-US" altLang="ja-JP" sz="1300"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ts val="1950"/>
              </a:lnSpc>
            </a:pPr>
            <a:r>
              <a:rPr kumimoji="1" lang="ja-JP" altLang="en-US" sz="1300" dirty="0">
                <a:solidFill>
                  <a:prstClr val="black"/>
                </a:solidFill>
                <a:latin typeface="UD デジタル 教科書体 NK-B" panose="02020700000000000000" pitchFamily="18" charset="-128"/>
                <a:ea typeface="UD デジタル 教科書体 NK-B" panose="02020700000000000000" pitchFamily="18" charset="-128"/>
              </a:rPr>
              <a:t>　 </a:t>
            </a:r>
            <a:r>
              <a:rPr kumimoji="1" lang="ja-JP" altLang="en-US" sz="13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300" dirty="0">
                <a:solidFill>
                  <a:prstClr val="black"/>
                </a:solidFill>
                <a:latin typeface="UD デジタル 教科書体 NK-B" panose="02020700000000000000" pitchFamily="18" charset="-128"/>
                <a:ea typeface="UD デジタル 教科書体 NK-B" panose="02020700000000000000" pitchFamily="18" charset="-128"/>
              </a:rPr>
              <a:t>ポスター等の掲示による啓発</a:t>
            </a:r>
            <a:endParaRPr kumimoji="1" lang="en-US" altLang="ja-JP" sz="1300"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ts val="1950"/>
              </a:lnSpc>
            </a:pPr>
            <a:r>
              <a:rPr kumimoji="1" lang="en-US" altLang="ja-JP" sz="1300" dirty="0">
                <a:solidFill>
                  <a:prstClr val="black"/>
                </a:solidFill>
                <a:latin typeface="UD デジタル 教科書体 NK-B" panose="02020700000000000000" pitchFamily="18" charset="-128"/>
                <a:ea typeface="UD デジタル 教科書体 NK-B" panose="02020700000000000000" pitchFamily="18" charset="-128"/>
              </a:rPr>
              <a:t>   </a:t>
            </a:r>
            <a:r>
              <a:rPr kumimoji="1" lang="ja-JP" altLang="en-US" sz="13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300" dirty="0">
                <a:solidFill>
                  <a:prstClr val="black"/>
                </a:solidFill>
                <a:latin typeface="UD デジタル 教科書体 NK-B" panose="02020700000000000000" pitchFamily="18" charset="-128"/>
                <a:ea typeface="UD デジタル 教科書体 NK-B" panose="02020700000000000000" pitchFamily="18" charset="-128"/>
              </a:rPr>
              <a:t>広報担当副知事もずやんによる</a:t>
            </a:r>
            <a:endParaRPr kumimoji="1" lang="en-US" altLang="ja-JP" sz="1300"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ts val="1950"/>
              </a:lnSpc>
            </a:pPr>
            <a:r>
              <a:rPr kumimoji="1" lang="ja-JP" altLang="en-US" sz="1300" dirty="0">
                <a:solidFill>
                  <a:prstClr val="black"/>
                </a:solidFill>
                <a:latin typeface="UD デジタル 教科書体 NK-B" panose="02020700000000000000" pitchFamily="18" charset="-128"/>
                <a:ea typeface="UD デジタル 教科書体 NK-B" panose="02020700000000000000" pitchFamily="18" charset="-128"/>
              </a:rPr>
              <a:t>　　　　 啓発イベントの実施</a:t>
            </a:r>
            <a:endParaRPr kumimoji="1" lang="en-US" altLang="ja-JP" sz="1300"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ts val="1950"/>
              </a:lnSpc>
            </a:pPr>
            <a:r>
              <a:rPr kumimoji="1" lang="en-US" altLang="ja-JP" sz="1300" dirty="0">
                <a:solidFill>
                  <a:prstClr val="black"/>
                </a:solidFill>
                <a:latin typeface="UD デジタル 教科書体 NK-B" panose="02020700000000000000" pitchFamily="18" charset="-128"/>
                <a:ea typeface="UD デジタル 教科書体 NK-B" panose="02020700000000000000" pitchFamily="18" charset="-128"/>
              </a:rPr>
              <a:t>   </a:t>
            </a:r>
            <a:r>
              <a:rPr kumimoji="1" lang="ja-JP" altLang="en-US" sz="1300"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300" dirty="0">
                <a:solidFill>
                  <a:prstClr val="black"/>
                </a:solidFill>
                <a:latin typeface="UD デジタル 教科書体 NK-B" panose="02020700000000000000" pitchFamily="18" charset="-128"/>
                <a:ea typeface="UD デジタル 教科書体 NK-B" panose="02020700000000000000" pitchFamily="18" charset="-128"/>
              </a:rPr>
              <a:t>新たな生活様式を踏まえた取組みの推進</a:t>
            </a:r>
            <a:endParaRPr kumimoji="1" lang="en-US" altLang="ja-JP" sz="1300"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ts val="1950"/>
              </a:lnSpc>
            </a:pPr>
            <a:r>
              <a:rPr kumimoji="1" lang="ja-JP" altLang="en-US" sz="1138" dirty="0">
                <a:solidFill>
                  <a:prstClr val="black"/>
                </a:solidFill>
                <a:latin typeface="UD デジタル 教科書体 NK-R" panose="02020400000000000000" pitchFamily="18" charset="-128"/>
                <a:ea typeface="UD デジタル 教科書体 NK-R" panose="02020400000000000000" pitchFamily="18" charset="-128"/>
              </a:rPr>
              <a:t>　　　　　　◎テイクアウト、デリバリー　　◎キャッシュレス決済　</a:t>
            </a:r>
            <a:endParaRPr kumimoji="1" lang="en-US" altLang="ja-JP" sz="1138" dirty="0">
              <a:solidFill>
                <a:prstClr val="black"/>
              </a:solidFill>
              <a:latin typeface="UD デジタル 教科書体 NK-R" panose="02020400000000000000" pitchFamily="18" charset="-128"/>
              <a:ea typeface="UD デジタル 教科書体 NK-R" panose="02020400000000000000" pitchFamily="18" charset="-128"/>
            </a:endParaRPr>
          </a:p>
          <a:p>
            <a:pPr>
              <a:lnSpc>
                <a:spcPts val="1950"/>
              </a:lnSpc>
            </a:pPr>
            <a:r>
              <a:rPr kumimoji="1" lang="ja-JP" altLang="en-US" sz="1138"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en-US" altLang="ja-JP" sz="1138" dirty="0">
                <a:solidFill>
                  <a:prstClr val="black"/>
                </a:solidFill>
                <a:latin typeface="UD デジタル 教科書体 NK-R" panose="02020400000000000000" pitchFamily="18" charset="-128"/>
                <a:ea typeface="UD デジタル 教科書体 NK-R" panose="02020400000000000000" pitchFamily="18" charset="-128"/>
              </a:rPr>
              <a:t>SNS</a:t>
            </a:r>
            <a:r>
              <a:rPr kumimoji="1" lang="ja-JP" altLang="en-US" sz="1138" dirty="0">
                <a:solidFill>
                  <a:prstClr val="black"/>
                </a:solidFill>
                <a:latin typeface="UD デジタル 教科書体 NK-R" panose="02020400000000000000" pitchFamily="18" charset="-128"/>
                <a:ea typeface="UD デジタル 教科書体 NK-R" panose="02020400000000000000" pitchFamily="18" charset="-128"/>
              </a:rPr>
              <a:t>での情報発信 　◎クラウドファウンディングの活用</a:t>
            </a:r>
            <a:endParaRPr kumimoji="1" lang="en-US" altLang="ja-JP" sz="1138"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3" name="正方形/長方形 22">
            <a:extLst>
              <a:ext uri="{FF2B5EF4-FFF2-40B4-BE49-F238E27FC236}">
                <a16:creationId xmlns:a16="http://schemas.microsoft.com/office/drawing/2014/main" id="{402C284C-D696-453A-8347-D61117A9FC5F}"/>
              </a:ext>
            </a:extLst>
          </p:cNvPr>
          <p:cNvSpPr/>
          <p:nvPr/>
        </p:nvSpPr>
        <p:spPr>
          <a:xfrm>
            <a:off x="6335555" y="2375455"/>
            <a:ext cx="2842063" cy="351000"/>
          </a:xfrm>
          <a:prstGeom prst="rect">
            <a:avLst/>
          </a:prstGeom>
          <a:solidFill>
            <a:srgbClr val="FF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625"/>
              </a:lnSpc>
            </a:pPr>
            <a:r>
              <a:rPr kumimoji="1" lang="ja-JP" altLang="en-US" sz="1463" b="1" dirty="0">
                <a:latin typeface="UD デジタル 教科書体 NK-B" panose="02020700000000000000" pitchFamily="18" charset="-128"/>
                <a:ea typeface="UD デジタル 教科書体 NK-B" panose="02020700000000000000" pitchFamily="18" charset="-128"/>
              </a:rPr>
              <a:t>需要喚起［</a:t>
            </a:r>
            <a:r>
              <a:rPr kumimoji="1" lang="en-US" altLang="ja-JP" sz="1463" b="1" dirty="0">
                <a:latin typeface="UD デジタル 教科書体 NK-B" panose="02020700000000000000" pitchFamily="18" charset="-128"/>
                <a:ea typeface="UD デジタル 教科書体 NK-B" panose="02020700000000000000" pitchFamily="18" charset="-128"/>
              </a:rPr>
              <a:t>10</a:t>
            </a:r>
            <a:r>
              <a:rPr kumimoji="1" lang="ja-JP" altLang="en-US" sz="1463" b="1" dirty="0">
                <a:latin typeface="UD デジタル 教科書体 NK-B" panose="02020700000000000000" pitchFamily="18" charset="-128"/>
                <a:ea typeface="UD デジタル 教科書体 NK-B" panose="02020700000000000000" pitchFamily="18" charset="-128"/>
              </a:rPr>
              <a:t>月～］</a:t>
            </a:r>
            <a:endParaRPr kumimoji="1" lang="en-US" altLang="ja-JP" sz="1463" b="1" dirty="0">
              <a:latin typeface="UD デジタル 教科書体 NK-B" panose="02020700000000000000" pitchFamily="18" charset="-128"/>
              <a:ea typeface="UD デジタル 教科書体 NK-B" panose="02020700000000000000" pitchFamily="18" charset="-128"/>
            </a:endParaRPr>
          </a:p>
        </p:txBody>
      </p:sp>
      <p:sp>
        <p:nvSpPr>
          <p:cNvPr id="26" name="角丸四角形 25"/>
          <p:cNvSpPr/>
          <p:nvPr/>
        </p:nvSpPr>
        <p:spPr>
          <a:xfrm>
            <a:off x="2599972" y="5190687"/>
            <a:ext cx="3564751" cy="547683"/>
          </a:xfrm>
          <a:prstGeom prst="roundRect">
            <a:avLst>
              <a:gd name="adj" fmla="val 50000"/>
            </a:avLst>
          </a:prstGeom>
          <a:solidFill>
            <a:schemeClr val="bg1"/>
          </a:solidFill>
          <a:ln>
            <a:no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00" b="1" dirty="0">
                <a:solidFill>
                  <a:schemeClr val="tx1"/>
                </a:solidFill>
                <a:latin typeface="UD デジタル 教科書体 NK-B" panose="02020700000000000000" pitchFamily="18" charset="-128"/>
                <a:ea typeface="UD デジタル 教科書体 NK-B" panose="02020700000000000000" pitchFamily="18" charset="-128"/>
              </a:rPr>
              <a:t>感染症対策が浸透</a:t>
            </a:r>
            <a:endParaRPr kumimoji="1" lang="en-US" altLang="ja-JP" sz="1300" b="1"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00" b="1" dirty="0">
                <a:solidFill>
                  <a:schemeClr val="tx1"/>
                </a:solidFill>
                <a:latin typeface="UD デジタル 教科書体 NK-B" panose="02020700000000000000" pitchFamily="18" charset="-128"/>
                <a:ea typeface="UD デジタル 教科書体 NK-B" panose="02020700000000000000" pitchFamily="18" charset="-128"/>
              </a:rPr>
              <a:t>安心して買い物をすることができる商店街に</a:t>
            </a:r>
            <a:endParaRPr kumimoji="1" lang="en-US" altLang="ja-JP" sz="13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二等辺三角形 2"/>
          <p:cNvSpPr/>
          <p:nvPr/>
        </p:nvSpPr>
        <p:spPr>
          <a:xfrm rot="10800000">
            <a:off x="3796507" y="4845021"/>
            <a:ext cx="1127343" cy="24201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7" name="テキスト ボックス 46"/>
          <p:cNvSpPr txBox="1"/>
          <p:nvPr/>
        </p:nvSpPr>
        <p:spPr>
          <a:xfrm>
            <a:off x="6650624" y="4229539"/>
            <a:ext cx="2594600" cy="2144177"/>
          </a:xfrm>
          <a:prstGeom prst="rect">
            <a:avLst/>
          </a:prstGeom>
          <a:noFill/>
        </p:spPr>
        <p:txBody>
          <a:bodyPr wrap="square" rtlCol="0">
            <a:spAutoFit/>
          </a:bodyPr>
          <a:lstStyle/>
          <a:p>
            <a:pPr>
              <a:lnSpc>
                <a:spcPts val="1950"/>
              </a:lnSpc>
            </a:pPr>
            <a:r>
              <a:rPr kumimoji="1" lang="ja-JP" altLang="en-US" sz="1138" dirty="0">
                <a:solidFill>
                  <a:prstClr val="black"/>
                </a:solidFill>
                <a:latin typeface="UD デジタル 教科書体 NK-R" panose="02020400000000000000" pitchFamily="18" charset="-128"/>
                <a:ea typeface="UD デジタル 教科書体 NK-R" panose="02020400000000000000" pitchFamily="18" charset="-128"/>
              </a:rPr>
              <a:t>・商店街等が実施する地元や商店街の　</a:t>
            </a:r>
            <a:endParaRPr kumimoji="1" lang="en-US" altLang="ja-JP" sz="1138" dirty="0">
              <a:solidFill>
                <a:prstClr val="black"/>
              </a:solidFill>
              <a:latin typeface="UD デジタル 教科書体 NK-R" panose="02020400000000000000" pitchFamily="18" charset="-128"/>
              <a:ea typeface="UD デジタル 教科書体 NK-R" panose="02020400000000000000" pitchFamily="18" charset="-128"/>
            </a:endParaRPr>
          </a:p>
          <a:p>
            <a:pPr marL="93663">
              <a:lnSpc>
                <a:spcPts val="1950"/>
              </a:lnSpc>
            </a:pPr>
            <a:r>
              <a:rPr kumimoji="1" lang="ja-JP" altLang="en-US" sz="1138" dirty="0">
                <a:solidFill>
                  <a:prstClr val="black"/>
                </a:solidFill>
                <a:latin typeface="UD デジタル 教科書体 NK-R" panose="02020400000000000000" pitchFamily="18" charset="-128"/>
                <a:ea typeface="UD デジタル 教科書体 NK-R" panose="02020400000000000000" pitchFamily="18" charset="-128"/>
              </a:rPr>
              <a:t>良さを再認識できるイベント等に必要な経費を支援</a:t>
            </a:r>
            <a:endParaRPr kumimoji="1" lang="en-US" altLang="ja-JP" sz="1138" dirty="0">
              <a:solidFill>
                <a:prstClr val="black"/>
              </a:solidFill>
              <a:latin typeface="UD デジタル 教科書体 NK-R" panose="02020400000000000000" pitchFamily="18" charset="-128"/>
              <a:ea typeface="UD デジタル 教科書体 NK-R" panose="02020400000000000000" pitchFamily="18" charset="-128"/>
            </a:endParaRPr>
          </a:p>
          <a:p>
            <a:pPr>
              <a:lnSpc>
                <a:spcPts val="1950"/>
              </a:lnSpc>
            </a:pPr>
            <a:r>
              <a:rPr kumimoji="1" lang="ja-JP" altLang="en-US" sz="1138" dirty="0">
                <a:solidFill>
                  <a:prstClr val="black"/>
                </a:solidFill>
                <a:latin typeface="UD デジタル 教科書体 NK-R" panose="02020400000000000000" pitchFamily="18" charset="-128"/>
                <a:ea typeface="UD デジタル 教科書体 NK-R" panose="02020400000000000000" pitchFamily="18" charset="-128"/>
              </a:rPr>
              <a:t>　＊１申請者あたり</a:t>
            </a:r>
            <a:r>
              <a:rPr kumimoji="1" lang="en-US" altLang="ja-JP" sz="1138" dirty="0">
                <a:solidFill>
                  <a:prstClr val="black"/>
                </a:solidFill>
                <a:latin typeface="UD デジタル 教科書体 NK-R" panose="02020400000000000000" pitchFamily="18" charset="-128"/>
                <a:ea typeface="UD デジタル 教科書体 NK-R" panose="02020400000000000000" pitchFamily="18" charset="-128"/>
              </a:rPr>
              <a:t>300</a:t>
            </a:r>
            <a:r>
              <a:rPr kumimoji="1" lang="ja-JP" altLang="en-US" sz="1138" dirty="0">
                <a:solidFill>
                  <a:prstClr val="black"/>
                </a:solidFill>
                <a:latin typeface="UD デジタル 教科書体 NK-R" panose="02020400000000000000" pitchFamily="18" charset="-128"/>
                <a:ea typeface="UD デジタル 教科書体 NK-R" panose="02020400000000000000" pitchFamily="18" charset="-128"/>
              </a:rPr>
              <a:t>万円、共同申請</a:t>
            </a:r>
            <a:endParaRPr kumimoji="1" lang="en-US" altLang="ja-JP" sz="1138" dirty="0">
              <a:solidFill>
                <a:prstClr val="black"/>
              </a:solidFill>
              <a:latin typeface="UD デジタル 教科書体 NK-R" panose="02020400000000000000" pitchFamily="18" charset="-128"/>
              <a:ea typeface="UD デジタル 教科書体 NK-R" panose="02020400000000000000" pitchFamily="18" charset="-128"/>
            </a:endParaRPr>
          </a:p>
          <a:p>
            <a:pPr>
              <a:lnSpc>
                <a:spcPts val="1950"/>
              </a:lnSpc>
            </a:pPr>
            <a:r>
              <a:rPr kumimoji="1" lang="ja-JP" altLang="en-US" sz="1138" dirty="0">
                <a:solidFill>
                  <a:prstClr val="black"/>
                </a:solidFill>
                <a:latin typeface="UD デジタル 教科書体 NK-R" panose="02020400000000000000" pitchFamily="18" charset="-128"/>
                <a:ea typeface="UD デジタル 教科書体 NK-R" panose="02020400000000000000" pitchFamily="18" charset="-128"/>
              </a:rPr>
              <a:t>　　　の場合は</a:t>
            </a:r>
            <a:r>
              <a:rPr kumimoji="1" lang="en-US" altLang="ja-JP" sz="1138" dirty="0">
                <a:solidFill>
                  <a:prstClr val="black"/>
                </a:solidFill>
                <a:latin typeface="UD デジタル 教科書体 NK-R" panose="02020400000000000000" pitchFamily="18" charset="-128"/>
                <a:ea typeface="UD デジタル 教科書体 NK-R" panose="02020400000000000000" pitchFamily="18" charset="-128"/>
              </a:rPr>
              <a:t>1,400</a:t>
            </a:r>
            <a:r>
              <a:rPr kumimoji="1" lang="ja-JP" altLang="en-US" sz="1138" dirty="0">
                <a:solidFill>
                  <a:prstClr val="black"/>
                </a:solidFill>
                <a:latin typeface="UD デジタル 教科書体 NK-R" panose="02020400000000000000" pitchFamily="18" charset="-128"/>
                <a:ea typeface="UD デジタル 教科書体 NK-R" panose="02020400000000000000" pitchFamily="18" charset="-128"/>
              </a:rPr>
              <a:t>万円が委託上限</a:t>
            </a:r>
            <a:endParaRPr kumimoji="1" lang="en-US" altLang="ja-JP" sz="1138" dirty="0">
              <a:solidFill>
                <a:prstClr val="black"/>
              </a:solidFill>
              <a:latin typeface="UD デジタル 教科書体 NK-R" panose="02020400000000000000" pitchFamily="18" charset="-128"/>
              <a:ea typeface="UD デジタル 教科書体 NK-R" panose="02020400000000000000" pitchFamily="18" charset="-128"/>
            </a:endParaRPr>
          </a:p>
          <a:p>
            <a:pPr>
              <a:lnSpc>
                <a:spcPts val="1950"/>
              </a:lnSpc>
            </a:pPr>
            <a:r>
              <a:rPr kumimoji="1" lang="ja-JP" altLang="en-US" sz="1138" dirty="0">
                <a:solidFill>
                  <a:prstClr val="black"/>
                </a:solidFill>
                <a:latin typeface="UD デジタル 教科書体 NK-R" panose="02020400000000000000" pitchFamily="18" charset="-128"/>
                <a:ea typeface="UD デジタル 教科書体 NK-R" panose="02020400000000000000" pitchFamily="18" charset="-128"/>
              </a:rPr>
              <a:t>　</a:t>
            </a:r>
            <a:r>
              <a:rPr kumimoji="1" lang="ja-JP" altLang="en-US" sz="1138" dirty="0">
                <a:latin typeface="UD デジタル 教科書体 NK-R" panose="02020400000000000000" pitchFamily="18" charset="-128"/>
                <a:ea typeface="UD デジタル 教科書体 NK-R" panose="02020400000000000000" pitchFamily="18" charset="-128"/>
              </a:rPr>
              <a:t>＊全国で約</a:t>
            </a:r>
            <a:r>
              <a:rPr kumimoji="1" lang="en-US" altLang="ja-JP" sz="1138" dirty="0">
                <a:latin typeface="UD デジタル 教科書体 NK-R" panose="02020400000000000000" pitchFamily="18" charset="-128"/>
                <a:ea typeface="UD デジタル 教科書体 NK-R" panose="02020400000000000000" pitchFamily="18" charset="-128"/>
              </a:rPr>
              <a:t>1,000</a:t>
            </a:r>
            <a:r>
              <a:rPr kumimoji="1" lang="ja-JP" altLang="en-US" sz="1138" dirty="0">
                <a:latin typeface="UD デジタル 教科書体 NK-R" panose="02020400000000000000" pitchFamily="18" charset="-128"/>
                <a:ea typeface="UD デジタル 教科書体 NK-R" panose="02020400000000000000" pitchFamily="18" charset="-128"/>
              </a:rPr>
              <a:t>件採択予定</a:t>
            </a:r>
            <a:endParaRPr kumimoji="1" lang="en-US" altLang="ja-JP" sz="1138" dirty="0">
              <a:latin typeface="UD デジタル 教科書体 NK-R" panose="02020400000000000000" pitchFamily="18" charset="-128"/>
              <a:ea typeface="UD デジタル 教科書体 NK-R" panose="02020400000000000000" pitchFamily="18" charset="-128"/>
            </a:endParaRPr>
          </a:p>
          <a:p>
            <a:pPr>
              <a:lnSpc>
                <a:spcPts val="1950"/>
              </a:lnSpc>
            </a:pPr>
            <a:r>
              <a:rPr kumimoji="1" lang="ja-JP" altLang="en-US" sz="1138" dirty="0">
                <a:latin typeface="UD デジタル 教科書体 NK-R" panose="02020400000000000000" pitchFamily="18" charset="-128"/>
                <a:ea typeface="UD デジタル 教科書体 NK-R" panose="02020400000000000000" pitchFamily="18" charset="-128"/>
              </a:rPr>
              <a:t>　　　（全国の商店街数　約</a:t>
            </a:r>
            <a:r>
              <a:rPr kumimoji="1" lang="en-US" altLang="ja-JP" sz="1138" dirty="0">
                <a:latin typeface="UD デジタル 教科書体 NK-R" panose="02020400000000000000" pitchFamily="18" charset="-128"/>
                <a:ea typeface="UD デジタル 教科書体 NK-R" panose="02020400000000000000" pitchFamily="18" charset="-128"/>
              </a:rPr>
              <a:t>12,000</a:t>
            </a:r>
            <a:r>
              <a:rPr kumimoji="1" lang="ja-JP" altLang="en-US" sz="1138" dirty="0">
                <a:latin typeface="UD デジタル 教科書体 NK-R" panose="02020400000000000000" pitchFamily="18" charset="-128"/>
                <a:ea typeface="UD デジタル 教科書体 NK-R" panose="02020400000000000000" pitchFamily="18" charset="-128"/>
              </a:rPr>
              <a:t>）</a:t>
            </a:r>
            <a:endParaRPr kumimoji="1" lang="en-US" altLang="ja-JP" sz="1138" strike="dblStrike" dirty="0">
              <a:latin typeface="UD デジタル 教科書体 NK-R" panose="02020400000000000000" pitchFamily="18" charset="-128"/>
              <a:ea typeface="UD デジタル 教科書体 NK-R" panose="02020400000000000000" pitchFamily="18" charset="-128"/>
            </a:endParaRPr>
          </a:p>
          <a:p>
            <a:pPr>
              <a:lnSpc>
                <a:spcPts val="1950"/>
              </a:lnSpc>
            </a:pPr>
            <a:r>
              <a:rPr kumimoji="1" lang="ja-JP" altLang="en-US" sz="1138"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1138" dirty="0">
                <a:solidFill>
                  <a:prstClr val="black"/>
                </a:solidFill>
                <a:latin typeface="UD デジタル 教科書体 NK-R" panose="02020400000000000000" pitchFamily="18" charset="-128"/>
                <a:ea typeface="UD デジタル 教科書体 NK-R" panose="02020400000000000000" pitchFamily="18" charset="-128"/>
              </a:rPr>
              <a:t>　　</a:t>
            </a:r>
            <a:endParaRPr kumimoji="1" lang="en-US" altLang="ja-JP" sz="1138"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71" name="図 70" descr="人, 屋内, テーブル, 食品 が含まれている画像&#10;&#10;自動的に生成された説明">
            <a:extLst>
              <a:ext uri="{FF2B5EF4-FFF2-40B4-BE49-F238E27FC236}">
                <a16:creationId xmlns:a16="http://schemas.microsoft.com/office/drawing/2014/main" id="{854CB802-BBCF-4F61-A2D2-8D7C43F4C5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12" y="3070227"/>
            <a:ext cx="2268204" cy="1181356"/>
          </a:xfrm>
          <a:prstGeom prst="rect">
            <a:avLst/>
          </a:prstGeom>
        </p:spPr>
      </p:pic>
      <p:pic>
        <p:nvPicPr>
          <p:cNvPr id="72" name="図 71">
            <a:extLst>
              <a:ext uri="{FF2B5EF4-FFF2-40B4-BE49-F238E27FC236}">
                <a16:creationId xmlns:a16="http://schemas.microsoft.com/office/drawing/2014/main" id="{ACB00A24-11B1-4E55-99BB-5B3FA351AEAF}"/>
              </a:ext>
            </a:extLst>
          </p:cNvPr>
          <p:cNvPicPr>
            <a:picLocks noChangeAspect="1"/>
          </p:cNvPicPr>
          <p:nvPr/>
        </p:nvPicPr>
        <p:blipFill rotWithShape="1">
          <a:blip r:embed="rId5"/>
          <a:srcRect l="6743" r="-271"/>
          <a:stretch/>
        </p:blipFill>
        <p:spPr>
          <a:xfrm>
            <a:off x="1190905" y="4441173"/>
            <a:ext cx="1238235" cy="1260744"/>
          </a:xfrm>
          <a:prstGeom prst="rect">
            <a:avLst/>
          </a:prstGeom>
        </p:spPr>
      </p:pic>
      <p:pic>
        <p:nvPicPr>
          <p:cNvPr id="73" name="図 72">
            <a:extLst>
              <a:ext uri="{FF2B5EF4-FFF2-40B4-BE49-F238E27FC236}">
                <a16:creationId xmlns:a16="http://schemas.microsoft.com/office/drawing/2014/main" id="{381C505D-8026-4094-BC8B-15FB1C882F0E}"/>
              </a:ext>
            </a:extLst>
          </p:cNvPr>
          <p:cNvPicPr>
            <a:picLocks noChangeAspect="1"/>
          </p:cNvPicPr>
          <p:nvPr/>
        </p:nvPicPr>
        <p:blipFill>
          <a:blip r:embed="rId6"/>
          <a:stretch>
            <a:fillRect/>
          </a:stretch>
        </p:blipFill>
        <p:spPr>
          <a:xfrm>
            <a:off x="135111" y="4426666"/>
            <a:ext cx="914680" cy="1278753"/>
          </a:xfrm>
          <a:prstGeom prst="rect">
            <a:avLst/>
          </a:prstGeom>
        </p:spPr>
      </p:pic>
      <p:sp>
        <p:nvSpPr>
          <p:cNvPr id="74" name="テキスト ボックス 73">
            <a:extLst>
              <a:ext uri="{FF2B5EF4-FFF2-40B4-BE49-F238E27FC236}">
                <a16:creationId xmlns:a16="http://schemas.microsoft.com/office/drawing/2014/main" id="{92C90CB1-45E4-4803-B2E8-9C8359C0F88A}"/>
              </a:ext>
            </a:extLst>
          </p:cNvPr>
          <p:cNvSpPr txBox="1"/>
          <p:nvPr/>
        </p:nvSpPr>
        <p:spPr>
          <a:xfrm>
            <a:off x="699195" y="4208250"/>
            <a:ext cx="1273105" cy="242374"/>
          </a:xfrm>
          <a:prstGeom prst="rect">
            <a:avLst/>
          </a:prstGeom>
          <a:noFill/>
        </p:spPr>
        <p:txBody>
          <a:bodyPr wrap="none" rtlCol="0">
            <a:spAutoFit/>
          </a:bodyPr>
          <a:lstStyle/>
          <a:p>
            <a:r>
              <a:rPr kumimoji="1" lang="en-US" altLang="ja-JP" sz="975" dirty="0">
                <a:latin typeface="UD デジタル 教科書体 NK-R" panose="02020400000000000000" pitchFamily="18" charset="-128"/>
                <a:ea typeface="UD デジタル 教科書体 NK-R" panose="02020400000000000000" pitchFamily="18" charset="-128"/>
              </a:rPr>
              <a:t>【</a:t>
            </a:r>
            <a:r>
              <a:rPr kumimoji="1" lang="ja-JP" altLang="en-US" sz="975" dirty="0">
                <a:latin typeface="UD デジタル 教科書体 NK-R" panose="02020400000000000000" pitchFamily="18" charset="-128"/>
                <a:ea typeface="UD デジタル 教科書体 NK-R" panose="02020400000000000000" pitchFamily="18" charset="-128"/>
              </a:rPr>
              <a:t>特設ホームページ</a:t>
            </a:r>
            <a:r>
              <a:rPr kumimoji="1" lang="en-US" altLang="ja-JP" sz="975" dirty="0">
                <a:latin typeface="UD デジタル 教科書体 NK-R" panose="02020400000000000000" pitchFamily="18" charset="-128"/>
                <a:ea typeface="UD デジタル 教科書体 NK-R" panose="02020400000000000000" pitchFamily="18" charset="-128"/>
              </a:rPr>
              <a:t>】</a:t>
            </a:r>
            <a:endParaRPr kumimoji="1" lang="ja-JP" altLang="en-US" sz="975" dirty="0">
              <a:latin typeface="UD デジタル 教科書体 NK-R" panose="02020400000000000000" pitchFamily="18" charset="-128"/>
              <a:ea typeface="UD デジタル 教科書体 NK-R" panose="02020400000000000000" pitchFamily="18" charset="-128"/>
            </a:endParaRPr>
          </a:p>
        </p:txBody>
      </p:sp>
      <p:sp>
        <p:nvSpPr>
          <p:cNvPr id="75" name="テキスト ボックス 74">
            <a:extLst>
              <a:ext uri="{FF2B5EF4-FFF2-40B4-BE49-F238E27FC236}">
                <a16:creationId xmlns:a16="http://schemas.microsoft.com/office/drawing/2014/main" id="{EECBA6F5-B84F-4190-A26D-33DAD0B837D6}"/>
              </a:ext>
            </a:extLst>
          </p:cNvPr>
          <p:cNvSpPr txBox="1"/>
          <p:nvPr/>
        </p:nvSpPr>
        <p:spPr>
          <a:xfrm>
            <a:off x="1413745" y="5717546"/>
            <a:ext cx="990977" cy="242374"/>
          </a:xfrm>
          <a:prstGeom prst="rect">
            <a:avLst/>
          </a:prstGeom>
          <a:noFill/>
        </p:spPr>
        <p:txBody>
          <a:bodyPr wrap="none" rtlCol="0">
            <a:spAutoFit/>
          </a:bodyPr>
          <a:lstStyle/>
          <a:p>
            <a:r>
              <a:rPr kumimoji="1" lang="en-US" altLang="ja-JP" sz="975" dirty="0">
                <a:latin typeface="UD デジタル 教科書体 NK-R" panose="02020400000000000000" pitchFamily="18" charset="-128"/>
                <a:ea typeface="UD デジタル 教科書体 NK-R" panose="02020400000000000000" pitchFamily="18" charset="-128"/>
              </a:rPr>
              <a:t>【</a:t>
            </a:r>
            <a:r>
              <a:rPr kumimoji="1" lang="ja-JP" altLang="en-US" sz="975" dirty="0">
                <a:latin typeface="UD デジタル 教科書体 NK-R" panose="02020400000000000000" pitchFamily="18" charset="-128"/>
                <a:ea typeface="UD デジタル 教科書体 NK-R" panose="02020400000000000000" pitchFamily="18" charset="-128"/>
              </a:rPr>
              <a:t>啓発イベント</a:t>
            </a:r>
            <a:r>
              <a:rPr kumimoji="1" lang="en-US" altLang="ja-JP" sz="975" dirty="0">
                <a:latin typeface="UD デジタル 教科書体 NK-R" panose="02020400000000000000" pitchFamily="18" charset="-128"/>
                <a:ea typeface="UD デジタル 教科書体 NK-R" panose="02020400000000000000" pitchFamily="18" charset="-128"/>
              </a:rPr>
              <a:t>】</a:t>
            </a:r>
            <a:endParaRPr kumimoji="1" lang="ja-JP" altLang="en-US" sz="975" dirty="0">
              <a:latin typeface="UD デジタル 教科書体 NK-R" panose="02020400000000000000" pitchFamily="18" charset="-128"/>
              <a:ea typeface="UD デジタル 教科書体 NK-R" panose="02020400000000000000" pitchFamily="18" charset="-128"/>
            </a:endParaRPr>
          </a:p>
        </p:txBody>
      </p:sp>
      <p:sp>
        <p:nvSpPr>
          <p:cNvPr id="76" name="テキスト ボックス 75">
            <a:extLst>
              <a:ext uri="{FF2B5EF4-FFF2-40B4-BE49-F238E27FC236}">
                <a16:creationId xmlns:a16="http://schemas.microsoft.com/office/drawing/2014/main" id="{D11D0324-1B1E-4DE1-9679-44AE54672577}"/>
              </a:ext>
            </a:extLst>
          </p:cNvPr>
          <p:cNvSpPr txBox="1"/>
          <p:nvPr/>
        </p:nvSpPr>
        <p:spPr>
          <a:xfrm>
            <a:off x="164238" y="5717547"/>
            <a:ext cx="1029449" cy="242374"/>
          </a:xfrm>
          <a:prstGeom prst="rect">
            <a:avLst/>
          </a:prstGeom>
          <a:noFill/>
        </p:spPr>
        <p:txBody>
          <a:bodyPr wrap="none" rtlCol="0">
            <a:spAutoFit/>
          </a:bodyPr>
          <a:lstStyle/>
          <a:p>
            <a:r>
              <a:rPr kumimoji="1" lang="en-US" altLang="ja-JP" sz="975" dirty="0">
                <a:latin typeface="UD デジタル 教科書体 NK-R" panose="02020400000000000000" pitchFamily="18" charset="-128"/>
                <a:ea typeface="UD デジタル 教科書体 NK-R" panose="02020400000000000000" pitchFamily="18" charset="-128"/>
              </a:rPr>
              <a:t>【</a:t>
            </a:r>
            <a:r>
              <a:rPr kumimoji="1" lang="ja-JP" altLang="en-US" sz="975" dirty="0">
                <a:latin typeface="UD デジタル 教科書体 NK-R" panose="02020400000000000000" pitchFamily="18" charset="-128"/>
                <a:ea typeface="UD デジタル 教科書体 NK-R" panose="02020400000000000000" pitchFamily="18" charset="-128"/>
              </a:rPr>
              <a:t>啓発ポスター</a:t>
            </a:r>
            <a:r>
              <a:rPr kumimoji="1" lang="en-US" altLang="ja-JP" sz="975" dirty="0">
                <a:latin typeface="UD デジタル 教科書体 NK-R" panose="02020400000000000000" pitchFamily="18" charset="-128"/>
                <a:ea typeface="UD デジタル 教科書体 NK-R" panose="02020400000000000000" pitchFamily="18" charset="-128"/>
              </a:rPr>
              <a:t>】</a:t>
            </a:r>
            <a:endParaRPr kumimoji="1" lang="ja-JP" altLang="en-US" sz="975" dirty="0">
              <a:latin typeface="UD デジタル 教科書体 NK-R" panose="02020400000000000000" pitchFamily="18" charset="-128"/>
              <a:ea typeface="UD デジタル 教科書体 NK-R" panose="02020400000000000000" pitchFamily="18" charset="-128"/>
            </a:endParaRPr>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5987" y="3623057"/>
            <a:ext cx="1669039" cy="606482"/>
          </a:xfrm>
          <a:prstGeom prst="rect">
            <a:avLst/>
          </a:prstGeom>
        </p:spPr>
      </p:pic>
      <p:sp>
        <p:nvSpPr>
          <p:cNvPr id="82" name="四角形: 角を丸くする 27">
            <a:extLst>
              <a:ext uri="{FF2B5EF4-FFF2-40B4-BE49-F238E27FC236}">
                <a16:creationId xmlns:a16="http://schemas.microsoft.com/office/drawing/2014/main" id="{C148AE8A-0011-4A27-AD6A-7489F273B866}"/>
              </a:ext>
            </a:extLst>
          </p:cNvPr>
          <p:cNvSpPr/>
          <p:nvPr/>
        </p:nvSpPr>
        <p:spPr>
          <a:xfrm>
            <a:off x="9568745" y="2775013"/>
            <a:ext cx="329667" cy="3320553"/>
          </a:xfrm>
          <a:prstGeom prst="roundRect">
            <a:avLst>
              <a:gd name="adj" fmla="val 50000"/>
            </a:avLst>
          </a:prstGeom>
          <a:solidFill>
            <a:srgbClr val="FF0000"/>
          </a:solidFill>
        </p:spPr>
        <p:txBody>
          <a:bodyPr vert="wordArtVertRtl" wrap="square" lIns="0" tIns="0" rIns="0" bIns="0" anchor="ctr">
            <a:noAutofit/>
          </a:bodyPr>
          <a:lstStyle/>
          <a:p>
            <a:pPr marL="212825" indent="-212825" algn="ctr" defTabSz="371475" fontAlgn="ctr">
              <a:defRPr/>
            </a:pPr>
            <a:r>
              <a:rPr lang="ja-JP" altLang="en-US" sz="1463" spc="244" dirty="0">
                <a:solidFill>
                  <a:prstClr val="white"/>
                </a:solidFill>
                <a:latin typeface="UD デジタル 教科書体 NK-B" panose="02020700000000000000" pitchFamily="18" charset="-128"/>
                <a:ea typeface="UD デジタル 教科書体 NK-B" panose="02020700000000000000" pitchFamily="18" charset="-128"/>
              </a:rPr>
              <a:t>商店街活性化</a:t>
            </a:r>
          </a:p>
        </p:txBody>
      </p:sp>
      <p:sp>
        <p:nvSpPr>
          <p:cNvPr id="24" name="テキスト ボックス 23"/>
          <p:cNvSpPr txBox="1"/>
          <p:nvPr/>
        </p:nvSpPr>
        <p:spPr>
          <a:xfrm>
            <a:off x="8034044" y="6326569"/>
            <a:ext cx="1773339" cy="276999"/>
          </a:xfrm>
          <a:prstGeom prst="rect">
            <a:avLst/>
          </a:prstGeom>
          <a:noFill/>
        </p:spPr>
        <p:txBody>
          <a:bodyPr wrap="square" rtlCol="0">
            <a:spAutoFit/>
          </a:bodyPr>
          <a:lstStyle/>
          <a:p>
            <a:pPr algn="r"/>
            <a:r>
              <a:rPr kumimoji="1" lang="en-US" altLang="ja-JP" sz="1200" dirty="0"/>
              <a:t>10/14</a:t>
            </a:r>
            <a:r>
              <a:rPr kumimoji="1" lang="ja-JP" altLang="en-US" sz="1200" dirty="0"/>
              <a:t>知事記者会見資料</a:t>
            </a:r>
          </a:p>
        </p:txBody>
      </p:sp>
      <p:sp>
        <p:nvSpPr>
          <p:cNvPr id="2" name="スライド番号プレースホルダー 1"/>
          <p:cNvSpPr>
            <a:spLocks noGrp="1"/>
          </p:cNvSpPr>
          <p:nvPr>
            <p:ph type="sldNum" sz="quarter" idx="12"/>
          </p:nvPr>
        </p:nvSpPr>
        <p:spPr/>
        <p:txBody>
          <a:bodyPr/>
          <a:lstStyle/>
          <a:p>
            <a:fld id="{D9E3402B-098C-428B-B045-374B387FDB32}" type="slidenum">
              <a:rPr kumimoji="1" lang="ja-JP" altLang="en-US" smtClean="0"/>
              <a:t>7</a:t>
            </a:fld>
            <a:endParaRPr kumimoji="1" lang="ja-JP" altLang="en-US"/>
          </a:p>
        </p:txBody>
      </p:sp>
    </p:spTree>
    <p:extLst>
      <p:ext uri="{BB962C8B-B14F-4D97-AF65-F5344CB8AC3E}">
        <p14:creationId xmlns:p14="http://schemas.microsoft.com/office/powerpoint/2010/main" val="86437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8659" y="2054411"/>
            <a:ext cx="4749591" cy="3815381"/>
          </a:xfrm>
          <a:prstGeom prst="roundRect">
            <a:avLst/>
          </a:prstGeom>
          <a:noFill/>
          <a:ln>
            <a:solidFill>
              <a:srgbClr val="FF66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1" name="正方形/長方形 30"/>
          <p:cNvSpPr/>
          <p:nvPr/>
        </p:nvSpPr>
        <p:spPr>
          <a:xfrm>
            <a:off x="-1" y="636273"/>
            <a:ext cx="9906001" cy="590702"/>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r>
              <a:rPr kumimoji="1" lang="ja-JP" altLang="en-US" sz="1950" b="1" spc="244" dirty="0">
                <a:solidFill>
                  <a:prstClr val="white"/>
                </a:solidFill>
                <a:latin typeface="UD デジタル 教科書体 NK-B" panose="02020700000000000000" pitchFamily="18" charset="-128"/>
                <a:ea typeface="UD デジタル 教科書体 NK-B" panose="02020700000000000000" pitchFamily="18" charset="-128"/>
              </a:rPr>
              <a:t>商店街の需要喚起に向けた取組み</a:t>
            </a:r>
            <a:endParaRPr kumimoji="1" lang="en-US" altLang="ja-JP" sz="1950" b="1" spc="244" dirty="0">
              <a:solidFill>
                <a:prstClr val="white"/>
              </a:solidFill>
              <a:latin typeface="UD デジタル 教科書体 NK-B" panose="02020700000000000000" pitchFamily="18" charset="-128"/>
              <a:ea typeface="UD デジタル 教科書体 NK-B" panose="02020700000000000000" pitchFamily="18" charset="-128"/>
            </a:endParaRPr>
          </a:p>
          <a:p>
            <a:pPr lvl="0" algn="ctr"/>
            <a:r>
              <a:rPr kumimoji="1" lang="ja-JP" altLang="en-US" sz="1625" b="1" spc="244" dirty="0">
                <a:solidFill>
                  <a:prstClr val="white"/>
                </a:solidFill>
                <a:latin typeface="UD デジタル 教科書体 NK-B" panose="02020700000000000000" pitchFamily="18" charset="-128"/>
                <a:ea typeface="UD デジタル 教科書体 NK-B" panose="02020700000000000000" pitchFamily="18" charset="-128"/>
              </a:rPr>
              <a:t>～国の「</a:t>
            </a:r>
            <a:r>
              <a:rPr kumimoji="1" lang="en-US" altLang="ja-JP" sz="1625" b="1" spc="244" dirty="0">
                <a:solidFill>
                  <a:prstClr val="white"/>
                </a:solidFill>
                <a:latin typeface="UD デジタル 教科書体 NK-B" panose="02020700000000000000" pitchFamily="18" charset="-128"/>
                <a:ea typeface="UD デジタル 教科書体 NK-B" panose="02020700000000000000" pitchFamily="18" charset="-128"/>
              </a:rPr>
              <a:t>Go</a:t>
            </a:r>
            <a:r>
              <a:rPr kumimoji="1" lang="ja-JP" altLang="en-US" sz="1625" b="1" spc="244" dirty="0">
                <a:solidFill>
                  <a:prstClr val="white"/>
                </a:solidFill>
                <a:latin typeface="UD デジタル 教科書体 NK-B" panose="02020700000000000000" pitchFamily="18" charset="-128"/>
                <a:ea typeface="UD デジタル 教科書体 NK-B" panose="02020700000000000000" pitchFamily="18" charset="-128"/>
              </a:rPr>
              <a:t>Ｔｏ商店街事業」と連動した取組みのサポート～</a:t>
            </a:r>
          </a:p>
        </p:txBody>
      </p:sp>
      <p:pic>
        <p:nvPicPr>
          <p:cNvPr id="30" name="図 29">
            <a:extLst>
              <a:ext uri="{FF2B5EF4-FFF2-40B4-BE49-F238E27FC236}">
                <a16:creationId xmlns:a16="http://schemas.microsoft.com/office/drawing/2014/main" id="{296543D6-AE6D-4525-ADF7-E9087403D96C}"/>
              </a:ext>
            </a:extLst>
          </p:cNvPr>
          <p:cNvPicPr>
            <a:picLocks noChangeAspect="1"/>
          </p:cNvPicPr>
          <p:nvPr/>
        </p:nvPicPr>
        <p:blipFill rotWithShape="1">
          <a:blip r:embed="rId3"/>
          <a:srcRect l="56270" t="53826" r="25747" b="15184"/>
          <a:stretch/>
        </p:blipFill>
        <p:spPr>
          <a:xfrm>
            <a:off x="68656" y="666471"/>
            <a:ext cx="564720" cy="525774"/>
          </a:xfrm>
          <a:prstGeom prst="rect">
            <a:avLst/>
          </a:prstGeom>
        </p:spPr>
      </p:pic>
      <p:sp>
        <p:nvSpPr>
          <p:cNvPr id="45" name="正方形/長方形 44">
            <a:extLst>
              <a:ext uri="{FF2B5EF4-FFF2-40B4-BE49-F238E27FC236}">
                <a16:creationId xmlns:a16="http://schemas.microsoft.com/office/drawing/2014/main" id="{06FA3938-8D1F-4246-9834-6980DBD386C8}"/>
              </a:ext>
            </a:extLst>
          </p:cNvPr>
          <p:cNvSpPr/>
          <p:nvPr/>
        </p:nvSpPr>
        <p:spPr>
          <a:xfrm>
            <a:off x="1" y="5943242"/>
            <a:ext cx="9905999" cy="274003"/>
          </a:xfrm>
          <a:prstGeom prst="rect">
            <a:avLst/>
          </a:prstGeom>
          <a:solidFill>
            <a:srgbClr val="000099"/>
          </a:solidFill>
        </p:spPr>
        <p:txBody>
          <a:bodyPr wrap="square" anchor="ctr">
            <a:noAutofit/>
          </a:bodyPr>
          <a:lstStyle/>
          <a:p>
            <a:pPr marL="212825" indent="-212825" defTabSz="371475" fontAlgn="ctr">
              <a:defRPr/>
            </a:pPr>
            <a:r>
              <a:rPr lang="ja-JP" altLang="en-US" sz="1625" spc="244" dirty="0">
                <a:solidFill>
                  <a:prstClr val="white"/>
                </a:solidFill>
                <a:latin typeface="UD デジタル 教科書体 NK-B" panose="02020700000000000000" pitchFamily="18" charset="-128"/>
                <a:ea typeface="UD デジタル 教科書体 NK-B" panose="02020700000000000000" pitchFamily="18" charset="-128"/>
              </a:rPr>
              <a:t>　　</a:t>
            </a:r>
            <a:r>
              <a:rPr lang="ja-JP" altLang="en-US" sz="1463" spc="244" dirty="0">
                <a:solidFill>
                  <a:prstClr val="white"/>
                </a:solidFill>
                <a:latin typeface="UD デジタル 教科書体 NK-B" panose="02020700000000000000" pitchFamily="18" charset="-128"/>
                <a:ea typeface="UD デジタル 教科書体 NK-B" panose="02020700000000000000" pitchFamily="18" charset="-128"/>
              </a:rPr>
              <a:t>商店街の魅力を再発見！　ぜひ商店街をお楽しみください</a:t>
            </a:r>
            <a:endParaRPr lang="en-US" altLang="ja-JP" sz="1463" spc="244"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24" name="テキスト ボックス 23"/>
          <p:cNvSpPr txBox="1"/>
          <p:nvPr/>
        </p:nvSpPr>
        <p:spPr>
          <a:xfrm>
            <a:off x="455381" y="2491859"/>
            <a:ext cx="3438615" cy="292388"/>
          </a:xfrm>
          <a:prstGeom prst="rect">
            <a:avLst/>
          </a:prstGeom>
          <a:noFill/>
        </p:spPr>
        <p:txBody>
          <a:bodyPr wrap="square" rtlCol="0">
            <a:spAutoFit/>
          </a:bodyPr>
          <a:lstStyle/>
          <a:p>
            <a:r>
              <a:rPr kumimoji="1" lang="ja-JP" altLang="en-US" sz="1300" b="1" dirty="0">
                <a:solidFill>
                  <a:srgbClr val="FF6600"/>
                </a:solidFill>
                <a:latin typeface="UD デジタル 教科書体 NK-B" panose="02020700000000000000" pitchFamily="18" charset="-128"/>
                <a:ea typeface="UD デジタル 教科書体 NK-B" panose="02020700000000000000" pitchFamily="18" charset="-128"/>
              </a:rPr>
              <a:t>▼</a:t>
            </a:r>
            <a:r>
              <a:rPr kumimoji="1" lang="ja-JP" altLang="en-US" sz="1300" b="1" dirty="0">
                <a:latin typeface="UD デジタル 教科書体 NK-B" panose="02020700000000000000" pitchFamily="18" charset="-128"/>
                <a:ea typeface="UD デジタル 教科書体 NK-B" panose="02020700000000000000" pitchFamily="18" charset="-128"/>
              </a:rPr>
              <a:t>商店街サポーター派遣</a:t>
            </a:r>
            <a:endParaRPr kumimoji="1" lang="en-US" altLang="ja-JP" sz="1300" b="1"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p:cNvSpPr txBox="1"/>
          <p:nvPr/>
        </p:nvSpPr>
        <p:spPr>
          <a:xfrm>
            <a:off x="332950" y="3155259"/>
            <a:ext cx="3831750" cy="317459"/>
          </a:xfrm>
          <a:prstGeom prst="rect">
            <a:avLst/>
          </a:prstGeom>
          <a:noFill/>
        </p:spPr>
        <p:txBody>
          <a:bodyPr wrap="square" rtlCol="0">
            <a:spAutoFit/>
          </a:bodyPr>
          <a:lstStyle/>
          <a:p>
            <a:r>
              <a:rPr kumimoji="1" lang="ja-JP" altLang="en-US" sz="1463" dirty="0">
                <a:solidFill>
                  <a:srgbClr val="C00000"/>
                </a:solidFill>
                <a:latin typeface="UD デジタル 教科書体 NK-B" panose="02020700000000000000" pitchFamily="18" charset="-128"/>
                <a:ea typeface="UD デジタル 教科書体 NK-B" panose="02020700000000000000" pitchFamily="18" charset="-128"/>
              </a:rPr>
              <a:t>　</a:t>
            </a:r>
            <a:r>
              <a:rPr kumimoji="1" lang="ja-JP" altLang="en-US" sz="1300" dirty="0">
                <a:solidFill>
                  <a:srgbClr val="FF6600"/>
                </a:solidFill>
                <a:latin typeface="UD デジタル 教科書体 NK-B" panose="02020700000000000000" pitchFamily="18" charset="-128"/>
                <a:ea typeface="UD デジタル 教科書体 NK-B" panose="02020700000000000000" pitchFamily="18" charset="-128"/>
              </a:rPr>
              <a:t>▼</a:t>
            </a:r>
            <a:r>
              <a:rPr kumimoji="1" lang="ja-JP" altLang="en-US" sz="1300" dirty="0">
                <a:latin typeface="UD デジタル 教科書体 NK-B" panose="02020700000000000000" pitchFamily="18" charset="-128"/>
                <a:ea typeface="UD デジタル 教科書体 NK-B" panose="02020700000000000000" pitchFamily="18" charset="-128"/>
              </a:rPr>
              <a:t>需要喚起支援（委託金額上限</a:t>
            </a:r>
            <a:r>
              <a:rPr kumimoji="1" lang="en-US" altLang="ja-JP" sz="1300" dirty="0">
                <a:latin typeface="UD デジタル 教科書体 NK-B" panose="02020700000000000000" pitchFamily="18" charset="-128"/>
                <a:ea typeface="UD デジタル 教科書体 NK-B" panose="02020700000000000000" pitchFamily="18" charset="-128"/>
              </a:rPr>
              <a:t>50</a:t>
            </a:r>
            <a:r>
              <a:rPr kumimoji="1" lang="ja-JP" altLang="en-US" sz="1300" dirty="0">
                <a:latin typeface="UD デジタル 教科書体 NK-B" panose="02020700000000000000" pitchFamily="18" charset="-128"/>
                <a:ea typeface="UD デジタル 教科書体 NK-B" panose="02020700000000000000" pitchFamily="18" charset="-128"/>
              </a:rPr>
              <a:t>万円）</a:t>
            </a:r>
            <a:endParaRPr kumimoji="1" lang="en-US" altLang="ja-JP" sz="1300" dirty="0">
              <a:latin typeface="UD デジタル 教科書体 NP-R" panose="02020400000000000000" pitchFamily="18" charset="-128"/>
              <a:ea typeface="UD デジタル 教科書体 NP-R" panose="02020400000000000000" pitchFamily="18" charset="-128"/>
            </a:endParaRPr>
          </a:p>
        </p:txBody>
      </p:sp>
      <p:sp>
        <p:nvSpPr>
          <p:cNvPr id="32" name="テキスト ボックス 31"/>
          <p:cNvSpPr txBox="1"/>
          <p:nvPr/>
        </p:nvSpPr>
        <p:spPr>
          <a:xfrm>
            <a:off x="726089" y="2706924"/>
            <a:ext cx="4308189" cy="442557"/>
          </a:xfrm>
          <a:prstGeom prst="rect">
            <a:avLst/>
          </a:prstGeom>
          <a:noFill/>
        </p:spPr>
        <p:txBody>
          <a:bodyPr wrap="square" rtlCol="0">
            <a:spAutoFit/>
          </a:bodyPr>
          <a:lstStyle/>
          <a:p>
            <a:r>
              <a:rPr kumimoji="1" lang="ja-JP" altLang="en-US" sz="1138" dirty="0">
                <a:latin typeface="UD デジタル 教科書体 NP-R" panose="02020400000000000000" pitchFamily="18" charset="-128"/>
                <a:ea typeface="UD デジタル 教科書体 NP-R" panose="02020400000000000000" pitchFamily="18" charset="-128"/>
              </a:rPr>
              <a:t>・イベント等の企画・準備（国事業申請サポート含む</a:t>
            </a:r>
            <a:r>
              <a:rPr kumimoji="1" lang="en-US" altLang="ja-JP" sz="1138" dirty="0">
                <a:latin typeface="UD デジタル 教科書体 NP-R" panose="02020400000000000000" pitchFamily="18" charset="-128"/>
                <a:ea typeface="UD デジタル 教科書体 NP-R" panose="02020400000000000000" pitchFamily="18" charset="-128"/>
              </a:rPr>
              <a:t>)</a:t>
            </a:r>
            <a:r>
              <a:rPr kumimoji="1" lang="ja-JP" altLang="en-US" sz="1138" dirty="0">
                <a:latin typeface="UD デジタル 教科書体 NP-R" panose="02020400000000000000" pitchFamily="18" charset="-128"/>
                <a:ea typeface="UD デジタル 教科書体 NP-R" panose="02020400000000000000" pitchFamily="18" charset="-128"/>
              </a:rPr>
              <a:t> </a:t>
            </a:r>
            <a:endParaRPr kumimoji="1" lang="en-US" altLang="ja-JP" sz="1138" dirty="0">
              <a:latin typeface="UD デジタル 教科書体 NP-R" panose="02020400000000000000" pitchFamily="18" charset="-128"/>
              <a:ea typeface="UD デジタル 教科書体 NP-R" panose="02020400000000000000" pitchFamily="18" charset="-128"/>
            </a:endParaRPr>
          </a:p>
          <a:p>
            <a:r>
              <a:rPr kumimoji="1" lang="ja-JP" altLang="en-US" sz="1138" dirty="0">
                <a:latin typeface="UD デジタル 教科書体 NP-R" panose="02020400000000000000" pitchFamily="18" charset="-128"/>
                <a:ea typeface="UD デジタル 教科書体 NP-R" panose="02020400000000000000" pitchFamily="18" charset="-128"/>
              </a:rPr>
              <a:t>   や事業実施、効果検証を専門家が支援</a:t>
            </a:r>
            <a:endParaRPr kumimoji="1" lang="en-US" altLang="ja-JP" sz="1138" dirty="0">
              <a:latin typeface="UD デジタル 教科書体 NP-R" panose="02020400000000000000" pitchFamily="18" charset="-128"/>
              <a:ea typeface="UD デジタル 教科書体 NP-R" panose="02020400000000000000" pitchFamily="18" charset="-128"/>
            </a:endParaRPr>
          </a:p>
        </p:txBody>
      </p:sp>
      <p:sp>
        <p:nvSpPr>
          <p:cNvPr id="60" name="テキスト ボックス 59"/>
          <p:cNvSpPr txBox="1"/>
          <p:nvPr/>
        </p:nvSpPr>
        <p:spPr>
          <a:xfrm>
            <a:off x="754265" y="3413786"/>
            <a:ext cx="3741147" cy="492443"/>
          </a:xfrm>
          <a:prstGeom prst="rect">
            <a:avLst/>
          </a:prstGeom>
          <a:noFill/>
        </p:spPr>
        <p:txBody>
          <a:bodyPr wrap="square" rtlCol="0">
            <a:spAutoFit/>
          </a:bodyPr>
          <a:lstStyle/>
          <a:p>
            <a:r>
              <a:rPr kumimoji="1" lang="en-US" altLang="ja-JP" sz="1300" dirty="0">
                <a:latin typeface="UD デジタル 教科書体 NK-B" panose="02020700000000000000" pitchFamily="18" charset="-128"/>
                <a:ea typeface="UD デジタル 教科書体 NK-B" panose="02020700000000000000" pitchFamily="18" charset="-128"/>
              </a:rPr>
              <a:t>【</a:t>
            </a:r>
            <a:r>
              <a:rPr kumimoji="1" lang="ja-JP" altLang="en-US" sz="1300" dirty="0">
                <a:latin typeface="UD デジタル 教科書体 NK-B" panose="02020700000000000000" pitchFamily="18" charset="-128"/>
                <a:ea typeface="UD デジタル 教科書体 NK-B" panose="02020700000000000000" pitchFamily="18" charset="-128"/>
              </a:rPr>
              <a:t>プレ事業支援</a:t>
            </a:r>
            <a:r>
              <a:rPr kumimoji="1" lang="en-US" altLang="ja-JP" sz="1300" dirty="0">
                <a:latin typeface="UD デジタル 教科書体 NK-B" panose="02020700000000000000" pitchFamily="18" charset="-128"/>
                <a:ea typeface="UD デジタル 教科書体 NK-B" panose="02020700000000000000" pitchFamily="18" charset="-128"/>
              </a:rPr>
              <a:t>】</a:t>
            </a:r>
          </a:p>
          <a:p>
            <a:r>
              <a:rPr kumimoji="1" lang="ja-JP" altLang="en-US" sz="1300" dirty="0">
                <a:latin typeface="UD デジタル 教科書体 NK-B" panose="02020700000000000000" pitchFamily="18" charset="-128"/>
                <a:ea typeface="UD デジタル 教科書体 NK-B" panose="02020700000000000000" pitchFamily="18" charset="-128"/>
              </a:rPr>
              <a:t>　　</a:t>
            </a:r>
            <a:r>
              <a:rPr kumimoji="1" lang="ja-JP" altLang="en-US" sz="1138" dirty="0">
                <a:latin typeface="UD デジタル 教科書体 NP-R" panose="02020400000000000000" pitchFamily="18" charset="-128"/>
                <a:ea typeface="UD デジタル 教科書体 NP-R" panose="02020400000000000000" pitchFamily="18" charset="-128"/>
              </a:rPr>
              <a:t>・国事業開始前のプレイベント等の実施支援</a:t>
            </a:r>
            <a:endParaRPr kumimoji="1" lang="en-US" altLang="ja-JP" sz="1138" dirty="0">
              <a:latin typeface="UD デジタル 教科書体 NP-R" panose="02020400000000000000" pitchFamily="18" charset="-128"/>
              <a:ea typeface="UD デジタル 教科書体 NP-R" panose="02020400000000000000" pitchFamily="18" charset="-128"/>
            </a:endParaRPr>
          </a:p>
        </p:txBody>
      </p:sp>
      <p:sp>
        <p:nvSpPr>
          <p:cNvPr id="62" name="テキスト ボックス 61"/>
          <p:cNvSpPr txBox="1"/>
          <p:nvPr/>
        </p:nvSpPr>
        <p:spPr>
          <a:xfrm>
            <a:off x="754266" y="3873270"/>
            <a:ext cx="4152296" cy="492443"/>
          </a:xfrm>
          <a:prstGeom prst="rect">
            <a:avLst/>
          </a:prstGeom>
          <a:noFill/>
        </p:spPr>
        <p:txBody>
          <a:bodyPr wrap="square" rtlCol="0">
            <a:spAutoFit/>
          </a:bodyPr>
          <a:lstStyle/>
          <a:p>
            <a:r>
              <a:rPr kumimoji="1" lang="en-US" altLang="ja-JP" sz="1300" dirty="0">
                <a:latin typeface="UD デジタル 教科書体 NK-B" panose="02020700000000000000" pitchFamily="18" charset="-128"/>
                <a:ea typeface="UD デジタル 教科書体 NK-B" panose="02020700000000000000" pitchFamily="18" charset="-128"/>
              </a:rPr>
              <a:t>【</a:t>
            </a:r>
            <a:r>
              <a:rPr kumimoji="1" lang="ja-JP" altLang="en-US" sz="1300" dirty="0">
                <a:latin typeface="UD デジタル 教科書体 NK-B" panose="02020700000000000000" pitchFamily="18" charset="-128"/>
                <a:ea typeface="UD デジタル 教科書体 NK-B" panose="02020700000000000000" pitchFamily="18" charset="-128"/>
              </a:rPr>
              <a:t>上乗せ支援</a:t>
            </a:r>
            <a:r>
              <a:rPr kumimoji="1" lang="en-US" altLang="ja-JP" sz="1300" dirty="0">
                <a:latin typeface="UD デジタル 教科書体 NK-B" panose="02020700000000000000" pitchFamily="18" charset="-128"/>
                <a:ea typeface="UD デジタル 教科書体 NK-B" panose="02020700000000000000" pitchFamily="18" charset="-128"/>
              </a:rPr>
              <a:t>】</a:t>
            </a:r>
          </a:p>
          <a:p>
            <a:r>
              <a:rPr kumimoji="1" lang="ja-JP" altLang="en-US" sz="1300" dirty="0">
                <a:latin typeface="UD デジタル 教科書体 NP-R" panose="02020400000000000000" pitchFamily="18" charset="-128"/>
                <a:ea typeface="UD デジタル 教科書体 NP-R" panose="02020400000000000000" pitchFamily="18" charset="-128"/>
              </a:rPr>
              <a:t>　</a:t>
            </a:r>
            <a:r>
              <a:rPr kumimoji="1" lang="ja-JP" altLang="en-US" sz="1138" dirty="0">
                <a:latin typeface="UD デジタル 教科書体 NP-R" panose="02020400000000000000" pitchFamily="18" charset="-128"/>
                <a:ea typeface="UD デジタル 教科書体 NP-R" panose="02020400000000000000" pitchFamily="18" charset="-128"/>
              </a:rPr>
              <a:t>・国事業の委託上限額を超える経費を支援</a:t>
            </a:r>
            <a:endParaRPr kumimoji="1" lang="en-US" altLang="ja-JP" sz="1138" dirty="0">
              <a:latin typeface="UD デジタル 教科書体 NP-R" panose="02020400000000000000" pitchFamily="18" charset="-128"/>
              <a:ea typeface="UD デジタル 教科書体 NP-R" panose="02020400000000000000" pitchFamily="18" charset="-128"/>
            </a:endParaRPr>
          </a:p>
        </p:txBody>
      </p:sp>
      <p:sp>
        <p:nvSpPr>
          <p:cNvPr id="141" name="正方形/長方形 140"/>
          <p:cNvSpPr/>
          <p:nvPr/>
        </p:nvSpPr>
        <p:spPr>
          <a:xfrm>
            <a:off x="-3339" y="1220586"/>
            <a:ext cx="9898413" cy="764750"/>
          </a:xfrm>
          <a:prstGeom prst="rect">
            <a:avLst/>
          </a:prstGeom>
          <a:solidFill>
            <a:schemeClr val="accent5">
              <a:lumMod val="20000"/>
              <a:lumOff val="80000"/>
            </a:schemeClr>
          </a:solidFill>
          <a:ln w="31750">
            <a:noFill/>
          </a:ln>
        </p:spPr>
        <p:style>
          <a:lnRef idx="2">
            <a:schemeClr val="accent1"/>
          </a:lnRef>
          <a:fillRef idx="1">
            <a:schemeClr val="lt1"/>
          </a:fillRef>
          <a:effectRef idx="0">
            <a:schemeClr val="accent1"/>
          </a:effectRef>
          <a:fontRef idx="minor">
            <a:schemeClr val="dk1"/>
          </a:fontRef>
        </p:style>
        <p:txBody>
          <a:bodyPr rtlCol="0" anchor="ctr" anchorCtr="0"/>
          <a:lstStyle/>
          <a:p>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　府は</a:t>
            </a:r>
            <a:r>
              <a:rPr kumimoji="1" lang="en-US" altLang="ja-JP" sz="1463" dirty="0">
                <a:solidFill>
                  <a:schemeClr val="tx1"/>
                </a:solidFill>
                <a:latin typeface="UD デジタル 教科書体 NK-B" panose="02020700000000000000" pitchFamily="18" charset="-128"/>
                <a:ea typeface="UD デジタル 教科書体 NK-B" panose="02020700000000000000" pitchFamily="18" charset="-128"/>
              </a:rPr>
              <a:t>107</a:t>
            </a:r>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商店街が全て採択されるよう、専門家派遣等を通じて企画・準備をサポート。国の採択を受けた商店街には、</a:t>
            </a:r>
            <a:endParaRPr kumimoji="1" lang="en-US" altLang="ja-JP" sz="1463"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463" dirty="0">
                <a:solidFill>
                  <a:schemeClr val="tx1"/>
                </a:solidFill>
                <a:latin typeface="UD デジタル 教科書体 NK-B" panose="02020700000000000000" pitchFamily="18" charset="-128"/>
                <a:ea typeface="UD デジタル 教科書体 NK-B" panose="02020700000000000000" pitchFamily="18" charset="-128"/>
              </a:rPr>
              <a:t>Go</a:t>
            </a:r>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Ｔｏ商店街のプレ事業の実施経費や国事業の委託上限額を超える経費を支援。</a:t>
            </a:r>
            <a:endParaRPr kumimoji="1" lang="en-US" altLang="ja-JP" sz="1463"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　今後、各商店街が工夫を凝らしたイベント等を実施していくので、ぜひ商店街へお出かけください。</a:t>
            </a:r>
          </a:p>
        </p:txBody>
      </p:sp>
      <p:sp>
        <p:nvSpPr>
          <p:cNvPr id="143" name="角丸四角形 142"/>
          <p:cNvSpPr/>
          <p:nvPr/>
        </p:nvSpPr>
        <p:spPr>
          <a:xfrm>
            <a:off x="6390786" y="5975197"/>
            <a:ext cx="3393000" cy="195932"/>
          </a:xfrm>
          <a:prstGeom prst="round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19" dirty="0">
                <a:solidFill>
                  <a:schemeClr val="tx1"/>
                </a:solidFill>
                <a:latin typeface="UD デジタル 教科書体 NK-B" panose="02020700000000000000" pitchFamily="18" charset="-128"/>
                <a:ea typeface="UD デジタル 教科書体 NK-B" panose="02020700000000000000" pitchFamily="18" charset="-128"/>
              </a:rPr>
              <a:t>国事業の採択後、商店街の取組を順次発信！</a:t>
            </a:r>
          </a:p>
        </p:txBody>
      </p:sp>
      <p:grpSp>
        <p:nvGrpSpPr>
          <p:cNvPr id="2" name="グループ化 1"/>
          <p:cNvGrpSpPr/>
          <p:nvPr/>
        </p:nvGrpSpPr>
        <p:grpSpPr>
          <a:xfrm>
            <a:off x="530587" y="4376997"/>
            <a:ext cx="4074696" cy="1505214"/>
            <a:chOff x="6418474" y="1821463"/>
            <a:chExt cx="6392994" cy="2722138"/>
          </a:xfrm>
        </p:grpSpPr>
        <p:grpSp>
          <p:nvGrpSpPr>
            <p:cNvPr id="40" name="グループ化 39"/>
            <p:cNvGrpSpPr/>
            <p:nvPr/>
          </p:nvGrpSpPr>
          <p:grpSpPr>
            <a:xfrm>
              <a:off x="6418474" y="1821463"/>
              <a:ext cx="6392994" cy="2563356"/>
              <a:chOff x="6570903" y="2384271"/>
              <a:chExt cx="6603706" cy="2741120"/>
            </a:xfrm>
          </p:grpSpPr>
          <p:grpSp>
            <p:nvGrpSpPr>
              <p:cNvPr id="41" name="グループ化 40"/>
              <p:cNvGrpSpPr/>
              <p:nvPr/>
            </p:nvGrpSpPr>
            <p:grpSpPr>
              <a:xfrm>
                <a:off x="6570903" y="2384271"/>
                <a:ext cx="6603706" cy="2741120"/>
                <a:chOff x="6284933" y="4135113"/>
                <a:chExt cx="6603706" cy="2741120"/>
              </a:xfrm>
            </p:grpSpPr>
            <p:grpSp>
              <p:nvGrpSpPr>
                <p:cNvPr id="43" name="グループ化 42"/>
                <p:cNvGrpSpPr/>
                <p:nvPr/>
              </p:nvGrpSpPr>
              <p:grpSpPr>
                <a:xfrm>
                  <a:off x="6528317" y="4135113"/>
                  <a:ext cx="5639512" cy="1888661"/>
                  <a:chOff x="6567286" y="4054850"/>
                  <a:chExt cx="5639512" cy="1888661"/>
                </a:xfrm>
              </p:grpSpPr>
              <p:grpSp>
                <p:nvGrpSpPr>
                  <p:cNvPr id="54" name="グループ化 53"/>
                  <p:cNvGrpSpPr/>
                  <p:nvPr/>
                </p:nvGrpSpPr>
                <p:grpSpPr>
                  <a:xfrm>
                    <a:off x="7689799" y="4054850"/>
                    <a:ext cx="4490834" cy="1379425"/>
                    <a:chOff x="9468202" y="4327802"/>
                    <a:chExt cx="3130196" cy="896557"/>
                  </a:xfrm>
                </p:grpSpPr>
                <p:sp>
                  <p:nvSpPr>
                    <p:cNvPr id="56" name="テキスト ボックス 10">
                      <a:extLst>
                        <a:ext uri="{FF2B5EF4-FFF2-40B4-BE49-F238E27FC236}">
                          <a16:creationId xmlns:a16="http://schemas.microsoft.com/office/drawing/2014/main" id="{A2C76183-18EC-46E4-922F-36A47DAAD61D}"/>
                        </a:ext>
                      </a:extLst>
                    </p:cNvPr>
                    <p:cNvSpPr txBox="1"/>
                    <p:nvPr/>
                  </p:nvSpPr>
                  <p:spPr>
                    <a:xfrm>
                      <a:off x="9468202" y="4901464"/>
                      <a:ext cx="1486878" cy="322895"/>
                    </a:xfrm>
                    <a:prstGeom prst="rect">
                      <a:avLst/>
                    </a:prstGeom>
                    <a:solidFill>
                      <a:srgbClr val="FF6600"/>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138" b="1" kern="100" dirty="0">
                          <a:solidFill>
                            <a:schemeClr val="bg1"/>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［府］プレ事業支援</a:t>
                      </a:r>
                    </a:p>
                  </p:txBody>
                </p:sp>
                <p:sp>
                  <p:nvSpPr>
                    <p:cNvPr id="57" name="テキスト ボックス 10">
                      <a:extLst>
                        <a:ext uri="{FF2B5EF4-FFF2-40B4-BE49-F238E27FC236}">
                          <a16:creationId xmlns:a16="http://schemas.microsoft.com/office/drawing/2014/main" id="{6592DED7-5015-467A-B539-2617469D4C89}"/>
                        </a:ext>
                      </a:extLst>
                    </p:cNvPr>
                    <p:cNvSpPr txBox="1"/>
                    <p:nvPr/>
                  </p:nvSpPr>
                  <p:spPr>
                    <a:xfrm>
                      <a:off x="10953348" y="4327802"/>
                      <a:ext cx="1645050" cy="321974"/>
                    </a:xfrm>
                    <a:prstGeom prst="rect">
                      <a:avLst/>
                    </a:prstGeom>
                    <a:solidFill>
                      <a:srgbClr val="FF6600"/>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138" b="1" kern="100" dirty="0">
                          <a:solidFill>
                            <a:schemeClr val="bg1"/>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［府］上乗せ支援</a:t>
                      </a:r>
                    </a:p>
                  </p:txBody>
                </p:sp>
              </p:grpSp>
              <p:sp>
                <p:nvSpPr>
                  <p:cNvPr id="55" name="テキスト ボックス 10">
                    <a:extLst>
                      <a:ext uri="{FF2B5EF4-FFF2-40B4-BE49-F238E27FC236}">
                        <a16:creationId xmlns:a16="http://schemas.microsoft.com/office/drawing/2014/main" id="{8A578D3B-61C2-4347-8123-D11D64D9947C}"/>
                      </a:ext>
                    </a:extLst>
                  </p:cNvPr>
                  <p:cNvSpPr txBox="1"/>
                  <p:nvPr/>
                </p:nvSpPr>
                <p:spPr>
                  <a:xfrm>
                    <a:off x="6567286" y="5467186"/>
                    <a:ext cx="5639512" cy="476325"/>
                  </a:xfrm>
                  <a:prstGeom prst="rect">
                    <a:avLst/>
                  </a:prstGeom>
                  <a:solidFill>
                    <a:srgbClr val="FF6600"/>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138" b="1" kern="100" dirty="0">
                        <a:solidFill>
                          <a:schemeClr val="bg1"/>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［府］商店街サポーター派遣による支援</a:t>
                    </a:r>
                    <a:endParaRPr lang="en-US" altLang="ja-JP" sz="1138" b="1" kern="100" dirty="0">
                      <a:solidFill>
                        <a:schemeClr val="bg1"/>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grpSp>
            <p:grpSp>
              <p:nvGrpSpPr>
                <p:cNvPr id="44" name="グループ化 43"/>
                <p:cNvGrpSpPr/>
                <p:nvPr/>
              </p:nvGrpSpPr>
              <p:grpSpPr>
                <a:xfrm>
                  <a:off x="6284933" y="6098374"/>
                  <a:ext cx="6603706" cy="777859"/>
                  <a:chOff x="6284933" y="6192503"/>
                  <a:chExt cx="6603706" cy="777859"/>
                </a:xfrm>
              </p:grpSpPr>
              <p:sp>
                <p:nvSpPr>
                  <p:cNvPr id="46" name="テキスト ボックス 12">
                    <a:extLst>
                      <a:ext uri="{FF2B5EF4-FFF2-40B4-BE49-F238E27FC236}">
                        <a16:creationId xmlns:a16="http://schemas.microsoft.com/office/drawing/2014/main" id="{B0F62BFD-9304-4CBD-AD92-96894E45F05C}"/>
                      </a:ext>
                    </a:extLst>
                  </p:cNvPr>
                  <p:cNvSpPr txBox="1"/>
                  <p:nvPr/>
                </p:nvSpPr>
                <p:spPr>
                  <a:xfrm>
                    <a:off x="6284933" y="6280239"/>
                    <a:ext cx="972000" cy="517097"/>
                  </a:xfrm>
                  <a:prstGeom prst="rect">
                    <a:avLst/>
                  </a:prstGeom>
                  <a:noFill/>
                  <a:ln w="6350">
                    <a:noFill/>
                  </a:ln>
                </p:spPr>
                <p:txBody>
                  <a:bodyPr rot="0" spcFirstLastPara="0" vert="horz" wrap="square" lIns="74295" tIns="37148" rIns="74295" bIns="37148" numCol="1" spcCol="0" rtlCol="0" fromWordArt="0" anchor="ctr" anchorCtr="0" forceAA="0" compatLnSpc="1">
                    <a:prstTxWarp prst="textNoShape">
                      <a:avLst/>
                    </a:prstTxWarp>
                    <a:noAutofit/>
                  </a:bodyPr>
                  <a:lstStyle/>
                  <a:p>
                    <a:pPr algn="ctr"/>
                    <a:r>
                      <a:rPr lang="ja-JP" altLang="en-US"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申請</a:t>
                    </a:r>
                  </a:p>
                </p:txBody>
              </p:sp>
              <p:cxnSp>
                <p:nvCxnSpPr>
                  <p:cNvPr id="47" name="直線矢印コネクタ 46">
                    <a:extLst>
                      <a:ext uri="{FF2B5EF4-FFF2-40B4-BE49-F238E27FC236}">
                        <a16:creationId xmlns:a16="http://schemas.microsoft.com/office/drawing/2014/main" id="{623D3EAD-03D5-4DF2-816C-EBE14A8B6608}"/>
                      </a:ext>
                    </a:extLst>
                  </p:cNvPr>
                  <p:cNvCxnSpPr>
                    <a:cxnSpLocks/>
                  </p:cNvCxnSpPr>
                  <p:nvPr/>
                </p:nvCxnSpPr>
                <p:spPr>
                  <a:xfrm>
                    <a:off x="6528316" y="6338519"/>
                    <a:ext cx="5735929" cy="266"/>
                  </a:xfrm>
                  <a:prstGeom prst="straightConnector1">
                    <a:avLst/>
                  </a:prstGeom>
                  <a:ln w="38100">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48" name="直線矢印コネクタ 47">
                    <a:extLst>
                      <a:ext uri="{FF2B5EF4-FFF2-40B4-BE49-F238E27FC236}">
                        <a16:creationId xmlns:a16="http://schemas.microsoft.com/office/drawing/2014/main" id="{623D3EAD-03D5-4DF2-816C-EBE14A8B6608}"/>
                      </a:ext>
                    </a:extLst>
                  </p:cNvPr>
                  <p:cNvCxnSpPr>
                    <a:cxnSpLocks/>
                  </p:cNvCxnSpPr>
                  <p:nvPr/>
                </p:nvCxnSpPr>
                <p:spPr>
                  <a:xfrm flipV="1">
                    <a:off x="6777645" y="6192503"/>
                    <a:ext cx="6065" cy="169699"/>
                  </a:xfrm>
                  <a:prstGeom prst="straightConnector1">
                    <a:avLst/>
                  </a:prstGeom>
                  <a:ln w="38100">
                    <a:solidFill>
                      <a:schemeClr val="tx1"/>
                    </a:solidFill>
                    <a:tailEnd type="none" w="lg" len="lg"/>
                  </a:ln>
                </p:spPr>
                <p:style>
                  <a:lnRef idx="1">
                    <a:schemeClr val="dk1"/>
                  </a:lnRef>
                  <a:fillRef idx="0">
                    <a:schemeClr val="dk1"/>
                  </a:fillRef>
                  <a:effectRef idx="0">
                    <a:schemeClr val="dk1"/>
                  </a:effectRef>
                  <a:fontRef idx="minor">
                    <a:schemeClr val="tx1"/>
                  </a:fontRef>
                </p:style>
              </p:cxnSp>
              <p:cxnSp>
                <p:nvCxnSpPr>
                  <p:cNvPr id="49" name="直線矢印コネクタ 48">
                    <a:extLst>
                      <a:ext uri="{FF2B5EF4-FFF2-40B4-BE49-F238E27FC236}">
                        <a16:creationId xmlns:a16="http://schemas.microsoft.com/office/drawing/2014/main" id="{623D3EAD-03D5-4DF2-816C-EBE14A8B6608}"/>
                      </a:ext>
                    </a:extLst>
                  </p:cNvPr>
                  <p:cNvCxnSpPr>
                    <a:cxnSpLocks/>
                  </p:cNvCxnSpPr>
                  <p:nvPr/>
                </p:nvCxnSpPr>
                <p:spPr>
                  <a:xfrm flipV="1">
                    <a:off x="7643686" y="6205952"/>
                    <a:ext cx="6065" cy="169699"/>
                  </a:xfrm>
                  <a:prstGeom prst="straightConnector1">
                    <a:avLst/>
                  </a:prstGeom>
                  <a:ln w="381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0" name="テキスト ボックス 12">
                    <a:extLst>
                      <a:ext uri="{FF2B5EF4-FFF2-40B4-BE49-F238E27FC236}">
                        <a16:creationId xmlns:a16="http://schemas.microsoft.com/office/drawing/2014/main" id="{B0F62BFD-9304-4CBD-AD92-96894E45F05C}"/>
                      </a:ext>
                    </a:extLst>
                  </p:cNvPr>
                  <p:cNvSpPr txBox="1"/>
                  <p:nvPr/>
                </p:nvSpPr>
                <p:spPr>
                  <a:xfrm>
                    <a:off x="7168207" y="6279698"/>
                    <a:ext cx="972000" cy="517098"/>
                  </a:xfrm>
                  <a:prstGeom prst="rect">
                    <a:avLst/>
                  </a:prstGeom>
                  <a:noFill/>
                  <a:ln w="6350">
                    <a:noFill/>
                  </a:ln>
                </p:spPr>
                <p:txBody>
                  <a:bodyPr rot="0" spcFirstLastPara="0" vert="horz" wrap="square" lIns="74295" tIns="37148" rIns="74295" bIns="37148" numCol="1" spcCol="0" rtlCol="0" fromWordArt="0" anchor="ctr" anchorCtr="0" forceAA="0" compatLnSpc="1">
                    <a:prstTxWarp prst="textNoShape">
                      <a:avLst/>
                    </a:prstTxWarp>
                    <a:noAutofit/>
                  </a:bodyPr>
                  <a:lstStyle/>
                  <a:p>
                    <a:pPr algn="ctr"/>
                    <a:r>
                      <a:rPr lang="ja-JP" altLang="en-US"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採択</a:t>
                    </a:r>
                  </a:p>
                </p:txBody>
              </p:sp>
              <p:sp>
                <p:nvSpPr>
                  <p:cNvPr id="51" name="テキスト ボックス 12">
                    <a:extLst>
                      <a:ext uri="{FF2B5EF4-FFF2-40B4-BE49-F238E27FC236}">
                        <a16:creationId xmlns:a16="http://schemas.microsoft.com/office/drawing/2014/main" id="{B0F62BFD-9304-4CBD-AD92-96894E45F05C}"/>
                      </a:ext>
                    </a:extLst>
                  </p:cNvPr>
                  <p:cNvSpPr txBox="1"/>
                  <p:nvPr/>
                </p:nvSpPr>
                <p:spPr>
                  <a:xfrm>
                    <a:off x="10364732" y="6453264"/>
                    <a:ext cx="2523907" cy="517098"/>
                  </a:xfrm>
                  <a:prstGeom prst="rect">
                    <a:avLst/>
                  </a:prstGeom>
                  <a:noFill/>
                  <a:ln w="6350">
                    <a:noFill/>
                  </a:ln>
                </p:spPr>
                <p:txBody>
                  <a:bodyPr rot="0" spcFirstLastPara="0" vert="horz" wrap="square" lIns="74295" tIns="37148" rIns="74295" bIns="37148" numCol="1" spcCol="0" rtlCol="0" fromWordArt="0" anchor="ctr" anchorCtr="0" forceAA="0" compatLnSpc="1">
                    <a:prstTxWarp prst="textNoShape">
                      <a:avLst/>
                    </a:prstTxWarp>
                    <a:noAutofit/>
                  </a:bodyPr>
                  <a:lstStyle/>
                  <a:p>
                    <a:pPr algn="ctr"/>
                    <a:r>
                      <a:rPr lang="en-US" altLang="ja-JP"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国事業スケジュール</a:t>
                    </a:r>
                    <a:r>
                      <a:rPr lang="en-US" altLang="ja-JP"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endParaRPr lang="ja-JP" altLang="en-US"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cxnSp>
                <p:nvCxnSpPr>
                  <p:cNvPr id="52" name="直線矢印コネクタ 51">
                    <a:extLst>
                      <a:ext uri="{FF2B5EF4-FFF2-40B4-BE49-F238E27FC236}">
                        <a16:creationId xmlns:a16="http://schemas.microsoft.com/office/drawing/2014/main" id="{623D3EAD-03D5-4DF2-816C-EBE14A8B6608}"/>
                      </a:ext>
                    </a:extLst>
                  </p:cNvPr>
                  <p:cNvCxnSpPr>
                    <a:cxnSpLocks/>
                  </p:cNvCxnSpPr>
                  <p:nvPr/>
                </p:nvCxnSpPr>
                <p:spPr>
                  <a:xfrm flipV="1">
                    <a:off x="9720639" y="6192503"/>
                    <a:ext cx="6065" cy="169699"/>
                  </a:xfrm>
                  <a:prstGeom prst="straightConnector1">
                    <a:avLst/>
                  </a:prstGeom>
                  <a:ln w="38100">
                    <a:solidFill>
                      <a:schemeClr val="tx1"/>
                    </a:solidFill>
                    <a:tailEnd type="none" w="lg" len="lg"/>
                  </a:ln>
                </p:spPr>
                <p:style>
                  <a:lnRef idx="1">
                    <a:schemeClr val="dk1"/>
                  </a:lnRef>
                  <a:fillRef idx="0">
                    <a:schemeClr val="dk1"/>
                  </a:fillRef>
                  <a:effectRef idx="0">
                    <a:schemeClr val="dk1"/>
                  </a:effectRef>
                  <a:fontRef idx="minor">
                    <a:schemeClr val="tx1"/>
                  </a:fontRef>
                </p:style>
              </p:cxnSp>
              <p:sp>
                <p:nvSpPr>
                  <p:cNvPr id="53" name="テキスト ボックス 12">
                    <a:extLst>
                      <a:ext uri="{FF2B5EF4-FFF2-40B4-BE49-F238E27FC236}">
                        <a16:creationId xmlns:a16="http://schemas.microsoft.com/office/drawing/2014/main" id="{B0F62BFD-9304-4CBD-AD92-96894E45F05C}"/>
                      </a:ext>
                    </a:extLst>
                  </p:cNvPr>
                  <p:cNvSpPr txBox="1"/>
                  <p:nvPr/>
                </p:nvSpPr>
                <p:spPr>
                  <a:xfrm>
                    <a:off x="9162703" y="6314504"/>
                    <a:ext cx="1276011" cy="517098"/>
                  </a:xfrm>
                  <a:prstGeom prst="rect">
                    <a:avLst/>
                  </a:prstGeom>
                  <a:noFill/>
                  <a:ln w="6350">
                    <a:noFill/>
                  </a:ln>
                </p:spPr>
                <p:txBody>
                  <a:bodyPr rot="0" spcFirstLastPara="0" vert="horz" wrap="square" lIns="74295" tIns="37148" rIns="74295" bIns="37148" numCol="1" spcCol="0" rtlCol="0" fromWordArt="0" anchor="ctr" anchorCtr="0" forceAA="0" compatLnSpc="1">
                    <a:prstTxWarp prst="textNoShape">
                      <a:avLst/>
                    </a:prstTxWarp>
                    <a:noAutofit/>
                  </a:bodyPr>
                  <a:lstStyle/>
                  <a:p>
                    <a:pPr algn="ctr"/>
                    <a:r>
                      <a:rPr lang="ja-JP" altLang="en-US"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事業開始</a:t>
                    </a:r>
                  </a:p>
                </p:txBody>
              </p:sp>
            </p:grpSp>
          </p:grpSp>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7493" y="2907876"/>
                <a:ext cx="2360119" cy="857601"/>
              </a:xfrm>
              <a:prstGeom prst="rect">
                <a:avLst/>
              </a:prstGeom>
            </p:spPr>
          </p:pic>
        </p:grpSp>
        <p:sp>
          <p:nvSpPr>
            <p:cNvPr id="58" name="テキスト ボックス 12">
              <a:extLst>
                <a:ext uri="{FF2B5EF4-FFF2-40B4-BE49-F238E27FC236}">
                  <a16:creationId xmlns:a16="http://schemas.microsoft.com/office/drawing/2014/main" id="{B0F62BFD-9304-4CBD-AD92-96894E45F05C}"/>
                </a:ext>
              </a:extLst>
            </p:cNvPr>
            <p:cNvSpPr txBox="1"/>
            <p:nvPr/>
          </p:nvSpPr>
          <p:spPr>
            <a:xfrm>
              <a:off x="6474010" y="4048528"/>
              <a:ext cx="940984" cy="483564"/>
            </a:xfrm>
            <a:prstGeom prst="rect">
              <a:avLst/>
            </a:prstGeom>
            <a:noFill/>
            <a:ln w="6350">
              <a:noFill/>
            </a:ln>
          </p:spPr>
          <p:txBody>
            <a:bodyPr rot="0" spcFirstLastPara="0" vert="horz" wrap="square" lIns="74295" tIns="37148" rIns="74295" bIns="37148" numCol="1" spcCol="0" rtlCol="0" fromWordArt="0" anchor="ctr" anchorCtr="0" forceAA="0" compatLnSpc="1">
              <a:prstTxWarp prst="textNoShape">
                <a:avLst/>
              </a:prstTxWarp>
              <a:noAutofit/>
            </a:bodyPr>
            <a:lstStyle/>
            <a:p>
              <a:pPr algn="ctr"/>
              <a:r>
                <a:rPr lang="en-US" altLang="ja-JP"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10/2</a:t>
              </a:r>
              <a:r>
                <a:rPr lang="ja-JP" altLang="en-US"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endParaRPr lang="en-US" altLang="ja-JP"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59" name="テキスト ボックス 12">
              <a:extLst>
                <a:ext uri="{FF2B5EF4-FFF2-40B4-BE49-F238E27FC236}">
                  <a16:creationId xmlns:a16="http://schemas.microsoft.com/office/drawing/2014/main" id="{B0F62BFD-9304-4CBD-AD92-96894E45F05C}"/>
                </a:ext>
              </a:extLst>
            </p:cNvPr>
            <p:cNvSpPr txBox="1"/>
            <p:nvPr/>
          </p:nvSpPr>
          <p:spPr>
            <a:xfrm>
              <a:off x="7265002" y="4043056"/>
              <a:ext cx="1868711" cy="483563"/>
            </a:xfrm>
            <a:prstGeom prst="rect">
              <a:avLst/>
            </a:prstGeom>
            <a:noFill/>
            <a:ln w="6350">
              <a:noFill/>
            </a:ln>
          </p:spPr>
          <p:txBody>
            <a:bodyPr rot="0" spcFirstLastPara="0" vert="horz" wrap="square" lIns="74295" tIns="37148" rIns="74295" bIns="37148" numCol="1" spcCol="0" rtlCol="0" fromWordArt="0" anchor="ctr" anchorCtr="0" forceAA="0" compatLnSpc="1">
              <a:prstTxWarp prst="textNoShape">
                <a:avLst/>
              </a:prstTxWarp>
              <a:noAutofit/>
            </a:bodyPr>
            <a:lstStyle/>
            <a:p>
              <a:pPr algn="ctr"/>
              <a:r>
                <a:rPr lang="en-US" altLang="ja-JP"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10</a:t>
              </a:r>
              <a:r>
                <a:rPr lang="ja-JP" altLang="en-US"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月中旬以降順次</a:t>
              </a:r>
              <a:endParaRPr lang="en-US" altLang="ja-JP"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61" name="テキスト ボックス 12">
              <a:extLst>
                <a:ext uri="{FF2B5EF4-FFF2-40B4-BE49-F238E27FC236}">
                  <a16:creationId xmlns:a16="http://schemas.microsoft.com/office/drawing/2014/main" id="{B0F62BFD-9304-4CBD-AD92-96894E45F05C}"/>
                </a:ext>
              </a:extLst>
            </p:cNvPr>
            <p:cNvSpPr txBox="1"/>
            <p:nvPr/>
          </p:nvSpPr>
          <p:spPr>
            <a:xfrm>
              <a:off x="9032268" y="4060037"/>
              <a:ext cx="1787880" cy="483564"/>
            </a:xfrm>
            <a:prstGeom prst="rect">
              <a:avLst/>
            </a:prstGeom>
            <a:noFill/>
            <a:ln w="6350">
              <a:noFill/>
            </a:ln>
          </p:spPr>
          <p:txBody>
            <a:bodyPr rot="0" spcFirstLastPara="0" vert="horz" wrap="square" lIns="74295" tIns="37148" rIns="74295" bIns="37148" numCol="1" spcCol="0" rtlCol="0" fromWordArt="0" anchor="ctr" anchorCtr="0" forceAA="0" compatLnSpc="1">
              <a:prstTxWarp prst="textNoShape">
                <a:avLst/>
              </a:prstTxWarp>
              <a:noAutofit/>
            </a:bodyPr>
            <a:lstStyle/>
            <a:p>
              <a:pPr algn="ctr"/>
              <a:r>
                <a:rPr lang="en-US" altLang="ja-JP"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11</a:t>
              </a:r>
              <a:r>
                <a:rPr lang="ja-JP" altLang="en-US"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月頃～</a:t>
              </a:r>
              <a:endParaRPr lang="en-US" altLang="ja-JP" sz="975"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grpSp>
      <p:grpSp>
        <p:nvGrpSpPr>
          <p:cNvPr id="63" name="グループ化 62"/>
          <p:cNvGrpSpPr/>
          <p:nvPr/>
        </p:nvGrpSpPr>
        <p:grpSpPr>
          <a:xfrm>
            <a:off x="6981949" y="2240381"/>
            <a:ext cx="1005424" cy="966494"/>
            <a:chOff x="3558023" y="1474313"/>
            <a:chExt cx="1583546" cy="1583546"/>
          </a:xfrm>
        </p:grpSpPr>
        <p:pic>
          <p:nvPicPr>
            <p:cNvPr id="65" name="図 64">
              <a:extLst>
                <a:ext uri="{FF2B5EF4-FFF2-40B4-BE49-F238E27FC236}">
                  <a16:creationId xmlns:a16="http://schemas.microsoft.com/office/drawing/2014/main" id="{073318EB-952E-434F-8A52-4567CD2838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8023" y="1474313"/>
              <a:ext cx="1583546" cy="1583546"/>
            </a:xfrm>
            <a:prstGeom prst="rect">
              <a:avLst/>
            </a:prstGeom>
          </p:spPr>
        </p:pic>
        <p:pic>
          <p:nvPicPr>
            <p:cNvPr id="66" name="図 65">
              <a:extLst>
                <a:ext uri="{FF2B5EF4-FFF2-40B4-BE49-F238E27FC236}">
                  <a16:creationId xmlns:a16="http://schemas.microsoft.com/office/drawing/2014/main" id="{18E6B627-D884-4469-AFE0-0BF01E0056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3978" y="1532322"/>
              <a:ext cx="726647" cy="494623"/>
            </a:xfrm>
            <a:prstGeom prst="rect">
              <a:avLst/>
            </a:prstGeom>
          </p:spPr>
        </p:pic>
      </p:grpSp>
      <p:grpSp>
        <p:nvGrpSpPr>
          <p:cNvPr id="5" name="グループ化 4"/>
          <p:cNvGrpSpPr/>
          <p:nvPr/>
        </p:nvGrpSpPr>
        <p:grpSpPr>
          <a:xfrm>
            <a:off x="4926996" y="2326631"/>
            <a:ext cx="2141180" cy="1462500"/>
            <a:chOff x="6011657" y="2275115"/>
            <a:chExt cx="2635299" cy="1800000"/>
          </a:xfrm>
        </p:grpSpPr>
        <p:sp>
          <p:nvSpPr>
            <p:cNvPr id="4" name="楕円 3"/>
            <p:cNvSpPr/>
            <p:nvPr/>
          </p:nvSpPr>
          <p:spPr>
            <a:xfrm>
              <a:off x="6411582" y="2275115"/>
              <a:ext cx="1800000" cy="1800000"/>
            </a:xfrm>
            <a:prstGeom prst="ellipse">
              <a:avLst/>
            </a:prstGeom>
            <a:solidFill>
              <a:srgbClr val="FFD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1" name="テキスト ボックス 80"/>
            <p:cNvSpPr txBox="1"/>
            <p:nvPr/>
          </p:nvSpPr>
          <p:spPr>
            <a:xfrm>
              <a:off x="6021293" y="2674137"/>
              <a:ext cx="2625663" cy="606084"/>
            </a:xfrm>
            <a:prstGeom prst="rect">
              <a:avLst/>
            </a:prstGeom>
            <a:noFill/>
          </p:spPr>
          <p:txBody>
            <a:bodyPr wrap="square" rtlCol="0">
              <a:spAutoFit/>
            </a:bodyPr>
            <a:lstStyle/>
            <a:p>
              <a:pPr algn="ctr"/>
              <a:r>
                <a:rPr kumimoji="1" lang="ja-JP" altLang="en-US" sz="1300" b="1" dirty="0">
                  <a:solidFill>
                    <a:srgbClr val="FF6600"/>
                  </a:solidFill>
                  <a:latin typeface="UD デジタル 教科書体 NK-B" panose="02020700000000000000" pitchFamily="18" charset="-128"/>
                  <a:ea typeface="UD デジタル 教科書体 NK-B" panose="02020700000000000000" pitchFamily="18" charset="-128"/>
                </a:rPr>
                <a:t>人の流れと街のにぎわいを</a:t>
              </a:r>
              <a:endParaRPr kumimoji="1" lang="en-US" altLang="ja-JP" sz="1300" b="1" dirty="0">
                <a:solidFill>
                  <a:srgbClr val="FF66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00" b="1" dirty="0">
                  <a:solidFill>
                    <a:srgbClr val="FF6600"/>
                  </a:solidFill>
                  <a:latin typeface="UD デジタル 教科書体 NK-B" panose="02020700000000000000" pitchFamily="18" charset="-128"/>
                  <a:ea typeface="UD デジタル 教科書体 NK-B" panose="02020700000000000000" pitchFamily="18" charset="-128"/>
                </a:rPr>
                <a:t>　創出するイベント</a:t>
              </a:r>
            </a:p>
          </p:txBody>
        </p:sp>
        <p:sp>
          <p:nvSpPr>
            <p:cNvPr id="78" name="テキスト ボックス 77"/>
            <p:cNvSpPr txBox="1"/>
            <p:nvPr/>
          </p:nvSpPr>
          <p:spPr>
            <a:xfrm>
              <a:off x="6011657" y="3248406"/>
              <a:ext cx="2451957" cy="575385"/>
            </a:xfrm>
            <a:prstGeom prst="rect">
              <a:avLst/>
            </a:prstGeom>
            <a:noFill/>
          </p:spPr>
          <p:txBody>
            <a:bodyPr wrap="square" rtlCol="0">
              <a:spAutoFit/>
            </a:bodyPr>
            <a:lstStyle/>
            <a:p>
              <a:pPr algn="ctr"/>
              <a:r>
                <a:rPr kumimoji="1" lang="ja-JP" altLang="en-US" sz="1300" b="1" dirty="0">
                  <a:latin typeface="UD デジタル 教科書体 NK-B" panose="02020700000000000000" pitchFamily="18" charset="-128"/>
                  <a:ea typeface="UD デジタル 教科書体 NK-B" panose="02020700000000000000" pitchFamily="18" charset="-128"/>
                </a:rPr>
                <a:t>　　</a:t>
              </a:r>
              <a:r>
                <a:rPr kumimoji="1" lang="ja-JP" altLang="en-US" sz="1138" b="1" dirty="0">
                  <a:latin typeface="UD デジタル 教科書体 NK-R" panose="02020400000000000000" pitchFamily="18" charset="-128"/>
                  <a:ea typeface="UD デジタル 教科書体 NK-R" panose="02020400000000000000" pitchFamily="18" charset="-128"/>
                </a:rPr>
                <a:t>ワークショップや</a:t>
              </a:r>
              <a:endParaRPr kumimoji="1" lang="en-US" altLang="ja-JP" sz="1138"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138" b="1" dirty="0">
                  <a:latin typeface="UD デジタル 教科書体 NK-R" panose="02020400000000000000" pitchFamily="18" charset="-128"/>
                  <a:ea typeface="UD デジタル 教科書体 NK-R" panose="02020400000000000000" pitchFamily="18" charset="-128"/>
                </a:rPr>
                <a:t>　スタンプラリー、縁日など</a:t>
              </a:r>
            </a:p>
          </p:txBody>
        </p:sp>
      </p:grpSp>
      <p:grpSp>
        <p:nvGrpSpPr>
          <p:cNvPr id="8" name="グループ化 7"/>
          <p:cNvGrpSpPr/>
          <p:nvPr/>
        </p:nvGrpSpPr>
        <p:grpSpPr>
          <a:xfrm>
            <a:off x="7385286" y="2302178"/>
            <a:ext cx="2924183" cy="1462500"/>
            <a:chOff x="9242907" y="2313334"/>
            <a:chExt cx="3598995" cy="1800000"/>
          </a:xfrm>
        </p:grpSpPr>
        <p:sp>
          <p:nvSpPr>
            <p:cNvPr id="75" name="楕円 74"/>
            <p:cNvSpPr/>
            <p:nvPr/>
          </p:nvSpPr>
          <p:spPr>
            <a:xfrm>
              <a:off x="10153546" y="2313334"/>
              <a:ext cx="1800000" cy="1800000"/>
            </a:xfrm>
            <a:prstGeom prst="ellipse">
              <a:avLst/>
            </a:prstGeom>
            <a:solidFill>
              <a:srgbClr val="FFD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5" name="テキスト ボックス 114"/>
            <p:cNvSpPr txBox="1"/>
            <p:nvPr/>
          </p:nvSpPr>
          <p:spPr>
            <a:xfrm>
              <a:off x="9909431" y="2658831"/>
              <a:ext cx="2349031" cy="606084"/>
            </a:xfrm>
            <a:prstGeom prst="rect">
              <a:avLst/>
            </a:prstGeom>
            <a:noFill/>
          </p:spPr>
          <p:txBody>
            <a:bodyPr wrap="square" rtlCol="0">
              <a:spAutoFit/>
            </a:bodyPr>
            <a:lstStyle/>
            <a:p>
              <a:pPr algn="ctr"/>
              <a:r>
                <a:rPr kumimoji="1" lang="ja-JP" altLang="en-US" sz="1300" b="1" dirty="0">
                  <a:solidFill>
                    <a:srgbClr val="FF6600"/>
                  </a:solidFill>
                  <a:latin typeface="UD デジタル 教科書体 NK-B" panose="02020700000000000000" pitchFamily="18" charset="-128"/>
                  <a:ea typeface="UD デジタル 教科書体 NK-B" panose="02020700000000000000" pitchFamily="18" charset="-128"/>
                </a:rPr>
                <a:t>観光客等の呼び込み</a:t>
              </a:r>
              <a:endParaRPr kumimoji="1" lang="en-US" altLang="ja-JP" sz="1300" b="1" dirty="0">
                <a:solidFill>
                  <a:srgbClr val="FF66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00" b="1" dirty="0">
                  <a:solidFill>
                    <a:srgbClr val="FF6600"/>
                  </a:solidFill>
                  <a:latin typeface="UD デジタル 教科書体 NK-B" panose="02020700000000000000" pitchFamily="18" charset="-128"/>
                  <a:ea typeface="UD デジタル 教科書体 NK-B" panose="02020700000000000000" pitchFamily="18" charset="-128"/>
                </a:rPr>
                <a:t>商品開発</a:t>
              </a:r>
            </a:p>
          </p:txBody>
        </p:sp>
        <p:sp>
          <p:nvSpPr>
            <p:cNvPr id="79" name="テキスト ボックス 78"/>
            <p:cNvSpPr txBox="1"/>
            <p:nvPr/>
          </p:nvSpPr>
          <p:spPr>
            <a:xfrm>
              <a:off x="9242907" y="3233707"/>
              <a:ext cx="3598995" cy="790907"/>
            </a:xfrm>
            <a:prstGeom prst="rect">
              <a:avLst/>
            </a:prstGeom>
            <a:noFill/>
          </p:spPr>
          <p:txBody>
            <a:bodyPr wrap="square" rtlCol="0">
              <a:spAutoFit/>
            </a:bodyPr>
            <a:lstStyle/>
            <a:p>
              <a:pPr algn="ctr"/>
              <a:r>
                <a:rPr kumimoji="1" lang="ja-JP" altLang="en-US" sz="1300" b="1" dirty="0">
                  <a:latin typeface="UD デジタル 教科書体 NK-B" panose="02020700000000000000" pitchFamily="18" charset="-128"/>
                  <a:ea typeface="UD デジタル 教科書体 NK-B" panose="02020700000000000000" pitchFamily="18" charset="-128"/>
                </a:rPr>
                <a:t>　</a:t>
              </a:r>
              <a:r>
                <a:rPr kumimoji="1" lang="ja-JP" altLang="en-US" sz="1138" b="1" dirty="0">
                  <a:latin typeface="UD デジタル 教科書体 NK-B" panose="02020700000000000000" pitchFamily="18" charset="-128"/>
                  <a:ea typeface="UD デジタル 教科書体 NK-B" panose="02020700000000000000" pitchFamily="18" charset="-128"/>
                </a:rPr>
                <a:t>　</a:t>
              </a:r>
              <a:r>
                <a:rPr kumimoji="1" lang="ja-JP" altLang="en-US" sz="1138" b="1" dirty="0">
                  <a:latin typeface="UD デジタル 教科書体 NK-R" panose="02020400000000000000" pitchFamily="18" charset="-128"/>
                  <a:ea typeface="UD デジタル 教科書体 NK-R" panose="02020400000000000000" pitchFamily="18" charset="-128"/>
                </a:rPr>
                <a:t>伝統品マルシェやまち歩き、</a:t>
              </a:r>
              <a:endParaRPr kumimoji="1" lang="en-US" altLang="ja-JP" sz="1138"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138" b="1" dirty="0">
                  <a:latin typeface="UD デジタル 教科書体 NK-R" panose="02020400000000000000" pitchFamily="18" charset="-128"/>
                  <a:ea typeface="UD デジタル 教科書体 NK-R" panose="02020400000000000000" pitchFamily="18" charset="-128"/>
                </a:rPr>
                <a:t>地元産材を活用した</a:t>
              </a:r>
              <a:endParaRPr kumimoji="1" lang="en-US" altLang="ja-JP" sz="1138"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138" b="1" dirty="0">
                  <a:latin typeface="UD デジタル 教科書体 NK-R" panose="02020400000000000000" pitchFamily="18" charset="-128"/>
                  <a:ea typeface="UD デジタル 教科書体 NK-R" panose="02020400000000000000" pitchFamily="18" charset="-128"/>
                </a:rPr>
                <a:t>商品の開発など</a:t>
              </a:r>
            </a:p>
          </p:txBody>
        </p:sp>
      </p:grpSp>
      <p:grpSp>
        <p:nvGrpSpPr>
          <p:cNvPr id="7" name="グループ化 6"/>
          <p:cNvGrpSpPr/>
          <p:nvPr/>
        </p:nvGrpSpPr>
        <p:grpSpPr>
          <a:xfrm>
            <a:off x="4786450" y="4330672"/>
            <a:ext cx="2679690" cy="1462500"/>
            <a:chOff x="5816818" y="4608101"/>
            <a:chExt cx="3298080" cy="1800000"/>
          </a:xfrm>
        </p:grpSpPr>
        <p:sp>
          <p:nvSpPr>
            <p:cNvPr id="76" name="楕円 75"/>
            <p:cNvSpPr/>
            <p:nvPr/>
          </p:nvSpPr>
          <p:spPr>
            <a:xfrm>
              <a:off x="6530762" y="4608101"/>
              <a:ext cx="1800000" cy="1800000"/>
            </a:xfrm>
            <a:prstGeom prst="ellipse">
              <a:avLst/>
            </a:prstGeom>
            <a:solidFill>
              <a:srgbClr val="FFD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7" name="テキスト ボックス 116"/>
            <p:cNvSpPr txBox="1"/>
            <p:nvPr/>
          </p:nvSpPr>
          <p:spPr>
            <a:xfrm>
              <a:off x="6206535" y="5064667"/>
              <a:ext cx="2448453" cy="606084"/>
            </a:xfrm>
            <a:prstGeom prst="rect">
              <a:avLst/>
            </a:prstGeom>
            <a:noFill/>
          </p:spPr>
          <p:txBody>
            <a:bodyPr wrap="square" rtlCol="0">
              <a:spAutoFit/>
            </a:bodyPr>
            <a:lstStyle/>
            <a:p>
              <a:pPr algn="ctr"/>
              <a:r>
                <a:rPr kumimoji="1" lang="ja-JP" altLang="en-US" sz="1300" b="1" dirty="0">
                  <a:solidFill>
                    <a:srgbClr val="FF6600"/>
                  </a:solidFill>
                  <a:latin typeface="UD デジタル 教科書体 NK-B" panose="02020700000000000000" pitchFamily="18" charset="-128"/>
                  <a:ea typeface="UD デジタル 教科書体 NK-B" panose="02020700000000000000" pitchFamily="18" charset="-128"/>
                </a:rPr>
                <a:t>若者等のチャレンジや</a:t>
              </a:r>
              <a:endParaRPr kumimoji="1" lang="en-US" altLang="ja-JP" sz="1300" b="1" dirty="0">
                <a:solidFill>
                  <a:srgbClr val="FF66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00" b="1" dirty="0">
                  <a:solidFill>
                    <a:srgbClr val="FF6600"/>
                  </a:solidFill>
                  <a:latin typeface="UD デジタル 教科書体 NK-B" panose="02020700000000000000" pitchFamily="18" charset="-128"/>
                  <a:ea typeface="UD デジタル 教科書体 NK-B" panose="02020700000000000000" pitchFamily="18" charset="-128"/>
                </a:rPr>
                <a:t>新規出店の促進</a:t>
              </a:r>
              <a:endParaRPr kumimoji="1" lang="en-US" altLang="ja-JP" sz="1300" b="1" dirty="0">
                <a:solidFill>
                  <a:srgbClr val="FF6600"/>
                </a:solidFill>
                <a:latin typeface="UD デジタル 教科書体 NK-B" panose="02020700000000000000" pitchFamily="18" charset="-128"/>
                <a:ea typeface="UD デジタル 教科書体 NK-B" panose="02020700000000000000" pitchFamily="18" charset="-128"/>
              </a:endParaRPr>
            </a:p>
          </p:txBody>
        </p:sp>
        <p:sp>
          <p:nvSpPr>
            <p:cNvPr id="80" name="テキスト ボックス 79"/>
            <p:cNvSpPr txBox="1"/>
            <p:nvPr/>
          </p:nvSpPr>
          <p:spPr>
            <a:xfrm>
              <a:off x="5816818" y="5669107"/>
              <a:ext cx="3298080" cy="544686"/>
            </a:xfrm>
            <a:prstGeom prst="rect">
              <a:avLst/>
            </a:prstGeom>
            <a:noFill/>
          </p:spPr>
          <p:txBody>
            <a:bodyPr wrap="square" rtlCol="0">
              <a:spAutoFit/>
            </a:bodyPr>
            <a:lstStyle/>
            <a:p>
              <a:pPr algn="ctr"/>
              <a:r>
                <a:rPr kumimoji="1" lang="ja-JP" altLang="en-US" sz="1138" b="1" dirty="0">
                  <a:latin typeface="UD デジタル 教科書体 NK-R" panose="02020400000000000000" pitchFamily="18" charset="-128"/>
                  <a:ea typeface="UD デジタル 教科書体 NK-R" panose="02020400000000000000" pitchFamily="18" charset="-128"/>
                </a:rPr>
                <a:t>大学等とのコラボレーション</a:t>
              </a:r>
              <a:endParaRPr kumimoji="1" lang="en-US" altLang="ja-JP" sz="1138"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138" b="1" dirty="0">
                  <a:latin typeface="UD デジタル 教科書体 NK-R" panose="02020400000000000000" pitchFamily="18" charset="-128"/>
                  <a:ea typeface="UD デジタル 教科書体 NK-R" panose="02020400000000000000" pitchFamily="18" charset="-128"/>
                </a:rPr>
                <a:t>による商店街ブランドの確立など</a:t>
              </a:r>
            </a:p>
          </p:txBody>
        </p:sp>
      </p:grpSp>
      <p:grpSp>
        <p:nvGrpSpPr>
          <p:cNvPr id="9" name="グループ化 8"/>
          <p:cNvGrpSpPr/>
          <p:nvPr/>
        </p:nvGrpSpPr>
        <p:grpSpPr>
          <a:xfrm>
            <a:off x="7747887" y="4358438"/>
            <a:ext cx="2120816" cy="1462500"/>
            <a:chOff x="9453084" y="4697762"/>
            <a:chExt cx="2610235" cy="1800000"/>
          </a:xfrm>
        </p:grpSpPr>
        <p:sp>
          <p:nvSpPr>
            <p:cNvPr id="77" name="楕円 76"/>
            <p:cNvSpPr/>
            <p:nvPr/>
          </p:nvSpPr>
          <p:spPr>
            <a:xfrm>
              <a:off x="9899034" y="4697762"/>
              <a:ext cx="1800000" cy="1800000"/>
            </a:xfrm>
            <a:prstGeom prst="ellipse">
              <a:avLst/>
            </a:prstGeom>
            <a:solidFill>
              <a:srgbClr val="FFD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16" name="テキスト ボックス 115"/>
            <p:cNvSpPr txBox="1"/>
            <p:nvPr/>
          </p:nvSpPr>
          <p:spPr>
            <a:xfrm>
              <a:off x="9590860" y="5732625"/>
              <a:ext cx="2472459" cy="544686"/>
            </a:xfrm>
            <a:prstGeom prst="rect">
              <a:avLst/>
            </a:prstGeom>
            <a:noFill/>
          </p:spPr>
          <p:txBody>
            <a:bodyPr wrap="square" rtlCol="0">
              <a:spAutoFit/>
            </a:bodyPr>
            <a:lstStyle/>
            <a:p>
              <a:pPr algn="ctr"/>
              <a:r>
                <a:rPr kumimoji="1" lang="en-US" altLang="ja-JP" sz="1138" b="1" dirty="0">
                  <a:latin typeface="UD デジタル 教科書体 NK-R" panose="02020400000000000000" pitchFamily="18" charset="-128"/>
                  <a:ea typeface="UD デジタル 教科書体 NK-R" panose="02020400000000000000" pitchFamily="18" charset="-128"/>
                </a:rPr>
                <a:t>VR</a:t>
              </a:r>
              <a:r>
                <a:rPr kumimoji="1" lang="ja-JP" altLang="en-US" sz="1138" b="1" dirty="0">
                  <a:latin typeface="UD デジタル 教科書体 NK-R" panose="02020400000000000000" pitchFamily="18" charset="-128"/>
                  <a:ea typeface="UD デジタル 教科書体 NK-R" panose="02020400000000000000" pitchFamily="18" charset="-128"/>
                </a:rPr>
                <a:t>映像による商店街の</a:t>
              </a:r>
              <a:endParaRPr kumimoji="1" lang="en-US" altLang="ja-JP" sz="1138"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138" b="1" dirty="0">
                  <a:latin typeface="UD デジタル 教科書体 NK-R" panose="02020400000000000000" pitchFamily="18" charset="-128"/>
                  <a:ea typeface="UD デジタル 教科書体 NK-R" panose="02020400000000000000" pitchFamily="18" charset="-128"/>
                </a:rPr>
                <a:t>バーチャル体験など</a:t>
              </a:r>
            </a:p>
          </p:txBody>
        </p:sp>
        <p:sp>
          <p:nvSpPr>
            <p:cNvPr id="83" name="テキスト ボックス 82"/>
            <p:cNvSpPr txBox="1"/>
            <p:nvPr/>
          </p:nvSpPr>
          <p:spPr>
            <a:xfrm>
              <a:off x="9453084" y="5099185"/>
              <a:ext cx="2610235" cy="606084"/>
            </a:xfrm>
            <a:prstGeom prst="rect">
              <a:avLst/>
            </a:prstGeom>
            <a:noFill/>
          </p:spPr>
          <p:txBody>
            <a:bodyPr wrap="square" rtlCol="0">
              <a:spAutoFit/>
            </a:bodyPr>
            <a:lstStyle/>
            <a:p>
              <a:pPr algn="ctr"/>
              <a:r>
                <a:rPr kumimoji="1" lang="ja-JP" altLang="en-US" sz="1300" b="1" dirty="0">
                  <a:solidFill>
                    <a:srgbClr val="FF6600"/>
                  </a:solidFill>
                  <a:latin typeface="UD デジタル 教科書体 NK-B" panose="02020700000000000000" pitchFamily="18" charset="-128"/>
                  <a:ea typeface="UD デジタル 教科書体 NK-B" panose="02020700000000000000" pitchFamily="18" charset="-128"/>
                </a:rPr>
                <a:t>スマート化等の取組促進</a:t>
              </a:r>
              <a:endParaRPr kumimoji="1" lang="en-US" altLang="ja-JP" sz="1300" b="1" dirty="0">
                <a:solidFill>
                  <a:srgbClr val="FF66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00" b="1" dirty="0">
                  <a:solidFill>
                    <a:srgbClr val="FF6600"/>
                  </a:solidFill>
                  <a:latin typeface="UD デジタル 教科書体 NK-B" panose="02020700000000000000" pitchFamily="18" charset="-128"/>
                  <a:ea typeface="UD デジタル 教科書体 NK-B" panose="02020700000000000000" pitchFamily="18" charset="-128"/>
                </a:rPr>
                <a:t>プロモーション</a:t>
              </a:r>
              <a:endParaRPr kumimoji="1" lang="en-US" altLang="ja-JP" sz="1300" b="1" dirty="0">
                <a:solidFill>
                  <a:srgbClr val="FF6600"/>
                </a:solidFill>
                <a:latin typeface="UD デジタル 教科書体 NK-B" panose="02020700000000000000" pitchFamily="18" charset="-128"/>
                <a:ea typeface="UD デジタル 教科書体 NK-B" panose="02020700000000000000" pitchFamily="18" charset="-128"/>
              </a:endParaRPr>
            </a:p>
          </p:txBody>
        </p:sp>
      </p:grpSp>
      <p:sp>
        <p:nvSpPr>
          <p:cNvPr id="64" name="楕円 63"/>
          <p:cNvSpPr/>
          <p:nvPr/>
        </p:nvSpPr>
        <p:spPr>
          <a:xfrm>
            <a:off x="6575360" y="3128694"/>
            <a:ext cx="1755000" cy="1755000"/>
          </a:xfrm>
          <a:prstGeom prst="ellipse">
            <a:avLst/>
          </a:prstGeom>
          <a:solidFill>
            <a:schemeClr val="bg1"/>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dirty="0">
                <a:solidFill>
                  <a:srgbClr val="FF6600"/>
                </a:solidFill>
                <a:latin typeface="UD デジタル 教科書体 NK-B" panose="02020700000000000000" pitchFamily="18" charset="-128"/>
                <a:ea typeface="UD デジタル 教科書体 NK-B" panose="02020700000000000000" pitchFamily="18" charset="-128"/>
              </a:rPr>
              <a:t>GoTo</a:t>
            </a:r>
            <a:r>
              <a:rPr kumimoji="1" lang="ja-JP" altLang="en-US" sz="1300" dirty="0">
                <a:solidFill>
                  <a:srgbClr val="FF6600"/>
                </a:solidFill>
                <a:latin typeface="UD デジタル 教科書体 NK-B" panose="02020700000000000000" pitchFamily="18" charset="-128"/>
                <a:ea typeface="UD デジタル 教科書体 NK-B" panose="02020700000000000000" pitchFamily="18" charset="-128"/>
              </a:rPr>
              <a:t>商店街の</a:t>
            </a:r>
            <a:endParaRPr kumimoji="1" lang="en-US" altLang="ja-JP" sz="1300" dirty="0">
              <a:solidFill>
                <a:srgbClr val="FF66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00" dirty="0">
                <a:solidFill>
                  <a:srgbClr val="FF6600"/>
                </a:solidFill>
                <a:latin typeface="UD デジタル 教科書体 NK-B" panose="02020700000000000000" pitchFamily="18" charset="-128"/>
                <a:ea typeface="UD デジタル 教科書体 NK-B" panose="02020700000000000000" pitchFamily="18" charset="-128"/>
              </a:rPr>
              <a:t>取組イメージ</a:t>
            </a:r>
          </a:p>
        </p:txBody>
      </p:sp>
      <p:sp>
        <p:nvSpPr>
          <p:cNvPr id="84" name="二等辺三角形 83"/>
          <p:cNvSpPr/>
          <p:nvPr/>
        </p:nvSpPr>
        <p:spPr>
          <a:xfrm rot="5400000">
            <a:off x="4458384" y="3923462"/>
            <a:ext cx="1127343" cy="162079"/>
          </a:xfrm>
          <a:prstGeom prst="triangle">
            <a:avLst/>
          </a:prstGeom>
          <a:solidFill>
            <a:schemeClr val="bg1"/>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5" name="テキスト ボックス 84"/>
          <p:cNvSpPr txBox="1"/>
          <p:nvPr/>
        </p:nvSpPr>
        <p:spPr>
          <a:xfrm>
            <a:off x="301864" y="2174252"/>
            <a:ext cx="4144976" cy="304827"/>
          </a:xfrm>
          <a:prstGeom prst="rect">
            <a:avLst/>
          </a:prstGeom>
          <a:noFill/>
        </p:spPr>
        <p:txBody>
          <a:bodyPr wrap="square" rtlCol="0">
            <a:spAutoFit/>
          </a:bodyPr>
          <a:lstStyle/>
          <a:p>
            <a:pPr algn="ctr"/>
            <a:r>
              <a:rPr kumimoji="1" lang="ja-JP" altLang="en-US" sz="1381" dirty="0">
                <a:solidFill>
                  <a:srgbClr val="FF6600"/>
                </a:solidFill>
                <a:latin typeface="UD デジタル 教科書体 N-B" panose="02020700000000000000" pitchFamily="17" charset="-128"/>
                <a:ea typeface="UD デジタル 教科書体 N-B" panose="02020700000000000000" pitchFamily="17" charset="-128"/>
              </a:rPr>
              <a:t>「</a:t>
            </a:r>
            <a:r>
              <a:rPr kumimoji="1" lang="en-US" altLang="ja-JP" sz="1381" dirty="0">
                <a:solidFill>
                  <a:srgbClr val="FF6600"/>
                </a:solidFill>
                <a:latin typeface="UD デジタル 教科書体 NK-B" panose="02020700000000000000" pitchFamily="18" charset="-128"/>
                <a:ea typeface="UD デジタル 教科書体 NK-B" panose="02020700000000000000" pitchFamily="18" charset="-128"/>
              </a:rPr>
              <a:t> GoTo</a:t>
            </a:r>
            <a:r>
              <a:rPr kumimoji="1" lang="ja-JP" altLang="en-US" sz="1381" dirty="0">
                <a:solidFill>
                  <a:srgbClr val="FF6600"/>
                </a:solidFill>
                <a:latin typeface="UD デジタル 教科書体 N-B" panose="02020700000000000000" pitchFamily="17" charset="-128"/>
                <a:ea typeface="UD デジタル 教科書体 N-B" panose="02020700000000000000" pitchFamily="17" charset="-128"/>
              </a:rPr>
              <a:t>商店街事業」に連動した府の取組み支援</a:t>
            </a:r>
          </a:p>
        </p:txBody>
      </p:sp>
      <p:sp>
        <p:nvSpPr>
          <p:cNvPr id="68" name="テキスト ボックス 67"/>
          <p:cNvSpPr txBox="1"/>
          <p:nvPr/>
        </p:nvSpPr>
        <p:spPr>
          <a:xfrm>
            <a:off x="2824268" y="4629790"/>
            <a:ext cx="509451" cy="442557"/>
          </a:xfrm>
          <a:prstGeom prst="rect">
            <a:avLst/>
          </a:prstGeom>
          <a:noFill/>
        </p:spPr>
        <p:txBody>
          <a:bodyPr wrap="square" rtlCol="0">
            <a:spAutoFit/>
          </a:bodyPr>
          <a:lstStyle/>
          <a:p>
            <a:r>
              <a:rPr kumimoji="1" lang="ja-JP" altLang="en-US" sz="1138" b="1" dirty="0">
                <a:solidFill>
                  <a:schemeClr val="bg1"/>
                </a:solidFill>
                <a:latin typeface="UD デジタル 教科書体 NK-B" panose="02020700000000000000" pitchFamily="18" charset="-128"/>
                <a:ea typeface="UD デジタル 教科書体 NK-B" panose="02020700000000000000" pitchFamily="18" charset="-128"/>
              </a:rPr>
              <a:t>［国］</a:t>
            </a:r>
            <a:endParaRPr kumimoji="1" lang="en-US" altLang="ja-JP" sz="1138"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7" name="テキスト ボックス 66"/>
          <p:cNvSpPr txBox="1"/>
          <p:nvPr/>
        </p:nvSpPr>
        <p:spPr>
          <a:xfrm>
            <a:off x="8034044" y="6326569"/>
            <a:ext cx="1773339" cy="276999"/>
          </a:xfrm>
          <a:prstGeom prst="rect">
            <a:avLst/>
          </a:prstGeom>
          <a:noFill/>
        </p:spPr>
        <p:txBody>
          <a:bodyPr wrap="square" rtlCol="0">
            <a:spAutoFit/>
          </a:bodyPr>
          <a:lstStyle/>
          <a:p>
            <a:pPr algn="r"/>
            <a:r>
              <a:rPr kumimoji="1" lang="en-US" altLang="ja-JP" sz="1200" dirty="0"/>
              <a:t>10/14</a:t>
            </a:r>
            <a:r>
              <a:rPr kumimoji="1" lang="ja-JP" altLang="en-US" sz="1200" dirty="0"/>
              <a:t>知事記者会見資料</a:t>
            </a:r>
          </a:p>
        </p:txBody>
      </p:sp>
      <p:sp>
        <p:nvSpPr>
          <p:cNvPr id="3" name="スライド番号プレースホルダー 2"/>
          <p:cNvSpPr>
            <a:spLocks noGrp="1"/>
          </p:cNvSpPr>
          <p:nvPr>
            <p:ph type="sldNum" sz="quarter" idx="12"/>
          </p:nvPr>
        </p:nvSpPr>
        <p:spPr/>
        <p:txBody>
          <a:bodyPr/>
          <a:lstStyle/>
          <a:p>
            <a:fld id="{D9E3402B-098C-428B-B045-374B387FDB32}" type="slidenum">
              <a:rPr kumimoji="1" lang="ja-JP" altLang="en-US" smtClean="0"/>
              <a:t>8</a:t>
            </a:fld>
            <a:endParaRPr kumimoji="1" lang="ja-JP" altLang="en-US"/>
          </a:p>
        </p:txBody>
      </p:sp>
    </p:spTree>
    <p:extLst>
      <p:ext uri="{BB962C8B-B14F-4D97-AF65-F5344CB8AC3E}">
        <p14:creationId xmlns:p14="http://schemas.microsoft.com/office/powerpoint/2010/main" val="260547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636273"/>
            <a:ext cx="9906001" cy="590702"/>
          </a:xfrm>
          <a:prstGeom prst="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r>
              <a:rPr kumimoji="1" lang="ja-JP" altLang="en-US" sz="1950" b="1" spc="244" dirty="0">
                <a:solidFill>
                  <a:prstClr val="white"/>
                </a:solidFill>
                <a:latin typeface="UD デジタル 教科書体 NK-B" panose="02020700000000000000" pitchFamily="18" charset="-128"/>
                <a:ea typeface="UD デジタル 教科書体 NK-B" panose="02020700000000000000" pitchFamily="18" charset="-128"/>
              </a:rPr>
              <a:t>商店街の需要喚起に向けた取組み</a:t>
            </a:r>
            <a:endParaRPr kumimoji="1" lang="en-US" altLang="ja-JP" sz="1950" b="1" spc="244" dirty="0">
              <a:solidFill>
                <a:prstClr val="white"/>
              </a:solidFill>
              <a:latin typeface="UD デジタル 教科書体 NK-B" panose="02020700000000000000" pitchFamily="18" charset="-128"/>
              <a:ea typeface="UD デジタル 教科書体 NK-B" panose="02020700000000000000" pitchFamily="18" charset="-128"/>
            </a:endParaRPr>
          </a:p>
          <a:p>
            <a:pPr lvl="0" algn="ctr"/>
            <a:r>
              <a:rPr kumimoji="1" lang="ja-JP" altLang="en-US" sz="1625" b="1" spc="244" dirty="0">
                <a:solidFill>
                  <a:prstClr val="white"/>
                </a:solidFill>
                <a:latin typeface="UD デジタル 教科書体 NK-B" panose="02020700000000000000" pitchFamily="18" charset="-128"/>
                <a:ea typeface="UD デジタル 教科書体 NK-B" panose="02020700000000000000" pitchFamily="18" charset="-128"/>
              </a:rPr>
              <a:t>～国の「</a:t>
            </a:r>
            <a:r>
              <a:rPr kumimoji="1" lang="en-US" altLang="ja-JP" sz="1625" b="1" spc="244" dirty="0" err="1">
                <a:solidFill>
                  <a:prstClr val="white"/>
                </a:solidFill>
                <a:latin typeface="UD デジタル 教科書体 NK-B" panose="02020700000000000000" pitchFamily="18" charset="-128"/>
                <a:ea typeface="UD デジタル 教科書体 NK-B" panose="02020700000000000000" pitchFamily="18" charset="-128"/>
              </a:rPr>
              <a:t>GoTo</a:t>
            </a:r>
            <a:r>
              <a:rPr kumimoji="1" lang="ja-JP" altLang="en-US" sz="1625" b="1" spc="244" dirty="0">
                <a:solidFill>
                  <a:prstClr val="white"/>
                </a:solidFill>
                <a:latin typeface="UD デジタル 教科書体 NK-B" panose="02020700000000000000" pitchFamily="18" charset="-128"/>
                <a:ea typeface="UD デジタル 教科書体 NK-B" panose="02020700000000000000" pitchFamily="18" charset="-128"/>
              </a:rPr>
              <a:t>商店街事業」と連動したイベント等の実施とプロモーション～</a:t>
            </a:r>
          </a:p>
        </p:txBody>
      </p:sp>
      <p:pic>
        <p:nvPicPr>
          <p:cNvPr id="5" name="図 4">
            <a:extLst>
              <a:ext uri="{FF2B5EF4-FFF2-40B4-BE49-F238E27FC236}">
                <a16:creationId xmlns:a16="http://schemas.microsoft.com/office/drawing/2014/main" id="{296543D6-AE6D-4525-ADF7-E9087403D96C}"/>
              </a:ext>
            </a:extLst>
          </p:cNvPr>
          <p:cNvPicPr>
            <a:picLocks noChangeAspect="1"/>
          </p:cNvPicPr>
          <p:nvPr/>
        </p:nvPicPr>
        <p:blipFill rotWithShape="1">
          <a:blip r:embed="rId2"/>
          <a:srcRect l="56270" t="53826" r="25747" b="15184"/>
          <a:stretch/>
        </p:blipFill>
        <p:spPr>
          <a:xfrm>
            <a:off x="68656" y="666471"/>
            <a:ext cx="564720" cy="525774"/>
          </a:xfrm>
          <a:prstGeom prst="rect">
            <a:avLst/>
          </a:prstGeom>
        </p:spPr>
      </p:pic>
      <p:sp>
        <p:nvSpPr>
          <p:cNvPr id="6" name="正方形/長方形 5"/>
          <p:cNvSpPr/>
          <p:nvPr/>
        </p:nvSpPr>
        <p:spPr>
          <a:xfrm>
            <a:off x="-3339" y="1220586"/>
            <a:ext cx="9909339" cy="764750"/>
          </a:xfrm>
          <a:prstGeom prst="rect">
            <a:avLst/>
          </a:prstGeom>
          <a:solidFill>
            <a:schemeClr val="accent5">
              <a:lumMod val="20000"/>
              <a:lumOff val="80000"/>
            </a:schemeClr>
          </a:solidFill>
          <a:ln w="31750">
            <a:noFill/>
          </a:ln>
        </p:spPr>
        <p:style>
          <a:lnRef idx="2">
            <a:schemeClr val="accent1"/>
          </a:lnRef>
          <a:fillRef idx="1">
            <a:schemeClr val="lt1"/>
          </a:fillRef>
          <a:effectRef idx="0">
            <a:schemeClr val="accent1"/>
          </a:effectRef>
          <a:fontRef idx="minor">
            <a:schemeClr val="dk1"/>
          </a:fontRef>
        </p:style>
        <p:txBody>
          <a:bodyPr rIns="73125" rtlCol="0" anchor="ctr" anchorCtr="0"/>
          <a:lstStyle/>
          <a:p>
            <a:pPr marL="141883" indent="-141883"/>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463" dirty="0" err="1">
                <a:solidFill>
                  <a:schemeClr val="tx1"/>
                </a:solidFill>
                <a:latin typeface="UD デジタル 教科書体 NK-B" panose="02020700000000000000" pitchFamily="18" charset="-128"/>
                <a:ea typeface="UD デジタル 教科書体 NK-B" panose="02020700000000000000" pitchFamily="18" charset="-128"/>
              </a:rPr>
              <a:t>GoTo</a:t>
            </a:r>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商店街事業」において、現時点で府は全国トップの</a:t>
            </a:r>
            <a:r>
              <a:rPr kumimoji="1" lang="en-US" altLang="ja-JP" sz="1463" dirty="0">
                <a:solidFill>
                  <a:schemeClr val="tx1"/>
                </a:solidFill>
                <a:latin typeface="UD デジタル 教科書体 NK-B" panose="02020700000000000000" pitchFamily="18" charset="-128"/>
                <a:ea typeface="UD デジタル 教科書体 NK-B" panose="02020700000000000000" pitchFamily="18" charset="-128"/>
              </a:rPr>
              <a:t>40</a:t>
            </a:r>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商店街が採択。更なる採択に向け、引き続き支援を続ける。</a:t>
            </a:r>
            <a:endParaRPr kumimoji="1" lang="en-US" altLang="ja-JP" sz="1463" dirty="0">
              <a:solidFill>
                <a:schemeClr val="tx1"/>
              </a:solidFill>
              <a:latin typeface="UD デジタル 教科書体 NK-B" panose="02020700000000000000" pitchFamily="18" charset="-128"/>
              <a:ea typeface="UD デジタル 教科書体 NK-B" panose="02020700000000000000" pitchFamily="18" charset="-128"/>
            </a:endParaRPr>
          </a:p>
          <a:p>
            <a:pPr marL="141883" indent="-141883"/>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　今後、感染症対策を徹底した上で、商店街の良さを再認識できるイベント等を実施。府としても特設</a:t>
            </a:r>
            <a:r>
              <a:rPr kumimoji="1" lang="en-US" altLang="ja-JP" sz="1463" dirty="0">
                <a:solidFill>
                  <a:schemeClr val="tx1"/>
                </a:solidFill>
                <a:latin typeface="UD デジタル 教科書体 NK-B" panose="02020700000000000000" pitchFamily="18" charset="-128"/>
                <a:ea typeface="UD デジタル 教科書体 NK-B" panose="02020700000000000000" pitchFamily="18" charset="-128"/>
              </a:rPr>
              <a:t>HP</a:t>
            </a:r>
            <a:r>
              <a:rPr kumimoji="1" lang="ja-JP" altLang="en-US" sz="1463" dirty="0" err="1">
                <a:solidFill>
                  <a:schemeClr val="tx1"/>
                </a:solidFill>
                <a:latin typeface="UD デジタル 教科書体 NK-B" panose="02020700000000000000" pitchFamily="18" charset="-128"/>
                <a:ea typeface="UD デジタル 教科書体 NK-B" panose="02020700000000000000" pitchFamily="18" charset="-128"/>
              </a:rPr>
              <a:t>での</a:t>
            </a:r>
            <a:r>
              <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rPr>
              <a:t>発信や様々なチャンネルを通じて商店街の取組みをプロモーション。ぜひ商店街の魅力を発見していただき、商店街を楽しんでください！</a:t>
            </a:r>
          </a:p>
        </p:txBody>
      </p:sp>
      <p:sp>
        <p:nvSpPr>
          <p:cNvPr id="7" name="正方形/長方形 6">
            <a:extLst>
              <a:ext uri="{FF2B5EF4-FFF2-40B4-BE49-F238E27FC236}">
                <a16:creationId xmlns:a16="http://schemas.microsoft.com/office/drawing/2014/main" id="{06FA3938-8D1F-4246-9834-6980DBD386C8}"/>
              </a:ext>
            </a:extLst>
          </p:cNvPr>
          <p:cNvSpPr/>
          <p:nvPr/>
        </p:nvSpPr>
        <p:spPr>
          <a:xfrm>
            <a:off x="1" y="5943242"/>
            <a:ext cx="9905999" cy="274003"/>
          </a:xfrm>
          <a:prstGeom prst="rect">
            <a:avLst/>
          </a:prstGeom>
          <a:solidFill>
            <a:srgbClr val="000099"/>
          </a:solidFill>
        </p:spPr>
        <p:txBody>
          <a:bodyPr wrap="square" anchor="ctr">
            <a:noAutofit/>
          </a:bodyPr>
          <a:lstStyle/>
          <a:p>
            <a:pPr marL="212825" indent="-212825" fontAlgn="ctr">
              <a:defRPr/>
            </a:pPr>
            <a:r>
              <a:rPr lang="ja-JP" altLang="en-US" sz="1463" dirty="0">
                <a:solidFill>
                  <a:prstClr val="white"/>
                </a:solidFill>
                <a:latin typeface="UD デジタル 教科書体 NK-B" panose="02020700000000000000" pitchFamily="18" charset="-128"/>
                <a:ea typeface="UD デジタル 教科書体 NK-B" panose="02020700000000000000" pitchFamily="18" charset="-128"/>
              </a:rPr>
              <a:t>感染症対策を徹底し、商店街が良さを再認識できるイベント等を実施していきます</a:t>
            </a:r>
            <a:endParaRPr lang="en-US" altLang="ja-JP" sz="1300" dirty="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8" name="角丸四角形 7"/>
          <p:cNvSpPr/>
          <p:nvPr/>
        </p:nvSpPr>
        <p:spPr>
          <a:xfrm>
            <a:off x="6556770" y="5962815"/>
            <a:ext cx="3220825" cy="239865"/>
          </a:xfrm>
          <a:prstGeom prst="round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19" dirty="0">
                <a:solidFill>
                  <a:schemeClr val="tx1"/>
                </a:solidFill>
                <a:latin typeface="UD デジタル 教科書体 NK-B" panose="02020700000000000000" pitchFamily="18" charset="-128"/>
                <a:ea typeface="UD デジタル 教科書体 NK-B" panose="02020700000000000000" pitchFamily="18" charset="-128"/>
              </a:rPr>
              <a:t>特設</a:t>
            </a:r>
            <a:r>
              <a:rPr kumimoji="1" lang="en-US" altLang="ja-JP" sz="1219" dirty="0">
                <a:solidFill>
                  <a:schemeClr val="tx1"/>
                </a:solidFill>
                <a:latin typeface="UD デジタル 教科書体 NK-B" panose="02020700000000000000" pitchFamily="18" charset="-128"/>
                <a:ea typeface="UD デジタル 教科書体 NK-B" panose="02020700000000000000" pitchFamily="18" charset="-128"/>
              </a:rPr>
              <a:t>HP</a:t>
            </a:r>
            <a:r>
              <a:rPr kumimoji="1" lang="ja-JP" altLang="en-US" sz="1219" dirty="0">
                <a:solidFill>
                  <a:schemeClr val="tx1"/>
                </a:solidFill>
                <a:latin typeface="UD デジタル 教科書体 NK-B" panose="02020700000000000000" pitchFamily="18" charset="-128"/>
                <a:ea typeface="UD デジタル 教科書体 NK-B" panose="02020700000000000000" pitchFamily="18" charset="-128"/>
              </a:rPr>
              <a:t>：「みんなで守</a:t>
            </a:r>
            <a:r>
              <a:rPr kumimoji="1" lang="ja-JP" altLang="en-US" sz="1219" dirty="0" err="1">
                <a:solidFill>
                  <a:schemeClr val="tx1"/>
                </a:solidFill>
                <a:latin typeface="UD デジタル 教科書体 NK-B" panose="02020700000000000000" pitchFamily="18" charset="-128"/>
                <a:ea typeface="UD デジタル 教科書体 NK-B" panose="02020700000000000000" pitchFamily="18" charset="-128"/>
              </a:rPr>
              <a:t>ろう</a:t>
            </a:r>
            <a:r>
              <a:rPr kumimoji="1" lang="ja-JP" altLang="en-US" sz="1219" dirty="0">
                <a:solidFill>
                  <a:schemeClr val="tx1"/>
                </a:solidFill>
                <a:latin typeface="UD デジタル 教科書体 NK-B" panose="02020700000000000000" pitchFamily="18" charset="-128"/>
                <a:ea typeface="UD デジタル 教科書体 NK-B" panose="02020700000000000000" pitchFamily="18" charset="-128"/>
              </a:rPr>
              <a:t>おおさか」で検索</a:t>
            </a:r>
          </a:p>
        </p:txBody>
      </p:sp>
      <p:sp>
        <p:nvSpPr>
          <p:cNvPr id="9" name="矢印: 五方向 36">
            <a:extLst>
              <a:ext uri="{FF2B5EF4-FFF2-40B4-BE49-F238E27FC236}">
                <a16:creationId xmlns:a16="http://schemas.microsoft.com/office/drawing/2014/main" id="{CDA55F5C-2C8F-4008-808B-184F1BBD5367}"/>
              </a:ext>
            </a:extLst>
          </p:cNvPr>
          <p:cNvSpPr/>
          <p:nvPr/>
        </p:nvSpPr>
        <p:spPr>
          <a:xfrm>
            <a:off x="215685" y="2312400"/>
            <a:ext cx="9177617" cy="2049605"/>
          </a:xfrm>
          <a:prstGeom prst="homePlate">
            <a:avLst>
              <a:gd name="adj" fmla="val 8435"/>
            </a:avLst>
          </a:prstGeom>
          <a:solidFill>
            <a:schemeClr val="bg1"/>
          </a:solidFill>
          <a:ln w="19050">
            <a:solidFill>
              <a:srgbClr val="FF6600"/>
            </a:solidFill>
          </a:ln>
        </p:spPr>
        <p:style>
          <a:lnRef idx="1">
            <a:schemeClr val="accent1"/>
          </a:lnRef>
          <a:fillRef idx="2">
            <a:schemeClr val="accent1"/>
          </a:fillRef>
          <a:effectRef idx="1">
            <a:schemeClr val="accent1"/>
          </a:effectRef>
          <a:fontRef idx="minor">
            <a:schemeClr val="dk1"/>
          </a:fontRef>
        </p:style>
        <p:txBody>
          <a:bodyPr rtlCol="0" anchor="ctr" anchorCtr="0"/>
          <a:lstStyle/>
          <a:p>
            <a:pPr>
              <a:spcBef>
                <a:spcPts val="488"/>
              </a:spcBef>
            </a:pPr>
            <a:r>
              <a:rPr kumimoji="1" lang="ja-JP" altLang="en-US" sz="1138" dirty="0">
                <a:solidFill>
                  <a:schemeClr val="tx1"/>
                </a:solidFill>
                <a:latin typeface="UD デジタル 教科書体 NK-R" panose="02020400000000000000" pitchFamily="18" charset="-128"/>
                <a:ea typeface="UD デジタル 教科書体 NK-R" panose="02020400000000000000" pitchFamily="18" charset="-128"/>
              </a:rPr>
              <a:t>　</a:t>
            </a:r>
          </a:p>
        </p:txBody>
      </p:sp>
      <p:sp>
        <p:nvSpPr>
          <p:cNvPr id="10" name="テキスト ボックス 9"/>
          <p:cNvSpPr txBox="1"/>
          <p:nvPr/>
        </p:nvSpPr>
        <p:spPr>
          <a:xfrm>
            <a:off x="219123" y="2429859"/>
            <a:ext cx="8962518" cy="348813"/>
          </a:xfrm>
          <a:prstGeom prst="rect">
            <a:avLst/>
          </a:prstGeom>
          <a:noFill/>
        </p:spPr>
        <p:txBody>
          <a:bodyPr wrap="square" rtlCol="0">
            <a:spAutoFit/>
          </a:bodyPr>
          <a:lstStyle/>
          <a:p>
            <a:pPr>
              <a:lnSpc>
                <a:spcPts val="1950"/>
              </a:lnSpc>
            </a:pPr>
            <a:r>
              <a:rPr kumimoji="1" lang="ja-JP" altLang="en-US" sz="1300" dirty="0">
                <a:solidFill>
                  <a:srgbClr val="FF6600"/>
                </a:solidFill>
                <a:latin typeface="UD デジタル 教科書体 NK-B" panose="02020700000000000000" pitchFamily="18" charset="-128"/>
                <a:ea typeface="UD デジタル 教科書体 NK-B" panose="02020700000000000000" pitchFamily="18" charset="-128"/>
              </a:rPr>
              <a:t>▼　府の支援により国の「</a:t>
            </a:r>
            <a:r>
              <a:rPr kumimoji="1" lang="en-US" altLang="ja-JP" sz="1300" dirty="0">
                <a:solidFill>
                  <a:srgbClr val="FF6600"/>
                </a:solidFill>
                <a:latin typeface="UD デジタル 教科書体 NK-B" panose="02020700000000000000" pitchFamily="18" charset="-128"/>
                <a:ea typeface="UD デジタル 教科書体 NK-B" panose="02020700000000000000" pitchFamily="18" charset="-128"/>
              </a:rPr>
              <a:t>GoTo</a:t>
            </a:r>
            <a:r>
              <a:rPr kumimoji="1" lang="ja-JP" altLang="en-US" sz="1300" dirty="0">
                <a:solidFill>
                  <a:srgbClr val="FF6600"/>
                </a:solidFill>
                <a:latin typeface="UD デジタル 教科書体 NK-B" panose="02020700000000000000" pitchFamily="18" charset="-128"/>
                <a:ea typeface="UD デジタル 教科書体 NK-B" panose="02020700000000000000" pitchFamily="18" charset="-128"/>
              </a:rPr>
              <a:t>商店街事業」に採択されたイベント等を順次実施</a:t>
            </a:r>
            <a:endParaRPr kumimoji="1" lang="en-US" altLang="ja-JP" sz="1300" dirty="0">
              <a:solidFill>
                <a:srgbClr val="FF6600"/>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402C284C-D696-453A-8347-D61117A9FC5F}"/>
              </a:ext>
            </a:extLst>
          </p:cNvPr>
          <p:cNvSpPr/>
          <p:nvPr/>
        </p:nvSpPr>
        <p:spPr>
          <a:xfrm>
            <a:off x="68656" y="2098770"/>
            <a:ext cx="2842063" cy="351000"/>
          </a:xfrm>
          <a:prstGeom prst="rect">
            <a:avLst/>
          </a:prstGeom>
          <a:solidFill>
            <a:srgbClr val="FF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625"/>
              </a:lnSpc>
            </a:pPr>
            <a:r>
              <a:rPr kumimoji="1" lang="ja-JP" altLang="en-US" sz="1463" b="1" dirty="0">
                <a:latin typeface="UD デジタル 教科書体 NK-B" panose="02020700000000000000" pitchFamily="18" charset="-128"/>
                <a:ea typeface="UD デジタル 教科書体 NK-B" panose="02020700000000000000" pitchFamily="18" charset="-128"/>
              </a:rPr>
              <a:t>需要喚起　［</a:t>
            </a:r>
            <a:r>
              <a:rPr kumimoji="1" lang="en-US" altLang="ja-JP" sz="1463" b="1" dirty="0">
                <a:latin typeface="UD デジタル 教科書体 NK-B" panose="02020700000000000000" pitchFamily="18" charset="-128"/>
                <a:ea typeface="UD デジタル 教科書体 NK-B" panose="02020700000000000000" pitchFamily="18" charset="-128"/>
              </a:rPr>
              <a:t>10</a:t>
            </a:r>
            <a:r>
              <a:rPr kumimoji="1" lang="ja-JP" altLang="en-US" sz="1463" b="1" dirty="0">
                <a:latin typeface="UD デジタル 教科書体 NK-B" panose="02020700000000000000" pitchFamily="18" charset="-128"/>
                <a:ea typeface="UD デジタル 教科書体 NK-B" panose="02020700000000000000" pitchFamily="18" charset="-128"/>
              </a:rPr>
              <a:t>月～］</a:t>
            </a:r>
            <a:endParaRPr kumimoji="1" lang="en-US" altLang="ja-JP" sz="1463" b="1" dirty="0">
              <a:latin typeface="UD デジタル 教科書体 NK-B" panose="02020700000000000000" pitchFamily="18" charset="-128"/>
              <a:ea typeface="UD デジタル 教科書体 NK-B" panose="02020700000000000000" pitchFamily="18" charset="-128"/>
            </a:endParaRPr>
          </a:p>
        </p:txBody>
      </p:sp>
      <p:sp>
        <p:nvSpPr>
          <p:cNvPr id="12" name="矢印: 五方向 36">
            <a:extLst>
              <a:ext uri="{FF2B5EF4-FFF2-40B4-BE49-F238E27FC236}">
                <a16:creationId xmlns:a16="http://schemas.microsoft.com/office/drawing/2014/main" id="{CDA55F5C-2C8F-4008-808B-184F1BBD5367}"/>
              </a:ext>
            </a:extLst>
          </p:cNvPr>
          <p:cNvSpPr/>
          <p:nvPr/>
        </p:nvSpPr>
        <p:spPr>
          <a:xfrm>
            <a:off x="215685" y="4386985"/>
            <a:ext cx="9177617" cy="1444242"/>
          </a:xfrm>
          <a:prstGeom prst="homePlate">
            <a:avLst>
              <a:gd name="adj" fmla="val 12803"/>
            </a:avLst>
          </a:prstGeom>
          <a:solidFill>
            <a:schemeClr val="bg1"/>
          </a:solidFill>
          <a:ln w="19050">
            <a:solidFill>
              <a:srgbClr val="FF6600"/>
            </a:solidFill>
          </a:ln>
        </p:spPr>
        <p:style>
          <a:lnRef idx="1">
            <a:schemeClr val="accent1"/>
          </a:lnRef>
          <a:fillRef idx="2">
            <a:schemeClr val="accent1"/>
          </a:fillRef>
          <a:effectRef idx="1">
            <a:schemeClr val="accent1"/>
          </a:effectRef>
          <a:fontRef idx="minor">
            <a:schemeClr val="dk1"/>
          </a:fontRef>
        </p:style>
        <p:txBody>
          <a:bodyPr rtlCol="0" anchor="ctr" anchorCtr="0"/>
          <a:lstStyle/>
          <a:p>
            <a:pPr>
              <a:spcBef>
                <a:spcPts val="488"/>
              </a:spcBef>
            </a:pPr>
            <a:r>
              <a:rPr kumimoji="1" lang="ja-JP" altLang="en-US" sz="1138" dirty="0">
                <a:solidFill>
                  <a:schemeClr val="tx1"/>
                </a:solidFill>
                <a:latin typeface="UD デジタル 教科書体 NK-R" panose="02020400000000000000" pitchFamily="18" charset="-128"/>
                <a:ea typeface="UD デジタル 教科書体 NK-R" panose="02020400000000000000" pitchFamily="18" charset="-128"/>
              </a:rPr>
              <a:t>　</a:t>
            </a:r>
          </a:p>
        </p:txBody>
      </p:sp>
      <p:pic>
        <p:nvPicPr>
          <p:cNvPr id="13" name="図 12" descr="人, 屋内, テーブル, 食品 が含まれている画像&#10;&#10;自動的に生成された説明">
            <a:extLst>
              <a:ext uri="{FF2B5EF4-FFF2-40B4-BE49-F238E27FC236}">
                <a16:creationId xmlns:a16="http://schemas.microsoft.com/office/drawing/2014/main" id="{854CB802-BBCF-4F61-A2D2-8D7C43F4C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147" y="4703008"/>
            <a:ext cx="2082363" cy="1084564"/>
          </a:xfrm>
          <a:prstGeom prst="rect">
            <a:avLst/>
          </a:prstGeom>
        </p:spPr>
      </p:pic>
      <p:sp>
        <p:nvSpPr>
          <p:cNvPr id="15" name="四角形: 角を丸くする 27">
            <a:extLst>
              <a:ext uri="{FF2B5EF4-FFF2-40B4-BE49-F238E27FC236}">
                <a16:creationId xmlns:a16="http://schemas.microsoft.com/office/drawing/2014/main" id="{C148AE8A-0011-4A27-AD6A-7489F273B866}"/>
              </a:ext>
            </a:extLst>
          </p:cNvPr>
          <p:cNvSpPr/>
          <p:nvPr/>
        </p:nvSpPr>
        <p:spPr>
          <a:xfrm>
            <a:off x="9463999" y="2312400"/>
            <a:ext cx="305451" cy="3565096"/>
          </a:xfrm>
          <a:prstGeom prst="roundRect">
            <a:avLst>
              <a:gd name="adj" fmla="val 50000"/>
            </a:avLst>
          </a:prstGeom>
          <a:solidFill>
            <a:srgbClr val="FF0000"/>
          </a:solidFill>
        </p:spPr>
        <p:txBody>
          <a:bodyPr vert="wordArtVertRtl" wrap="square" lIns="0" tIns="0" rIns="0" bIns="0" anchor="ctr">
            <a:noAutofit/>
          </a:bodyPr>
          <a:lstStyle/>
          <a:p>
            <a:pPr marL="212825" indent="-212825" algn="ctr" defTabSz="371475" fontAlgn="ctr">
              <a:defRPr/>
            </a:pPr>
            <a:r>
              <a:rPr lang="ja-JP" altLang="en-US" sz="1463" spc="244" dirty="0">
                <a:solidFill>
                  <a:prstClr val="white"/>
                </a:solidFill>
                <a:latin typeface="UD デジタル 教科書体 NK-B" panose="02020700000000000000" pitchFamily="18" charset="-128"/>
                <a:ea typeface="UD デジタル 教科書体 NK-B" panose="02020700000000000000" pitchFamily="18" charset="-128"/>
              </a:rPr>
              <a:t>商店街活性化</a:t>
            </a:r>
          </a:p>
        </p:txBody>
      </p:sp>
      <p:sp>
        <p:nvSpPr>
          <p:cNvPr id="17" name="テキスト ボックス 16"/>
          <p:cNvSpPr txBox="1"/>
          <p:nvPr/>
        </p:nvSpPr>
        <p:spPr>
          <a:xfrm>
            <a:off x="219123" y="4389532"/>
            <a:ext cx="6807946" cy="348813"/>
          </a:xfrm>
          <a:prstGeom prst="rect">
            <a:avLst/>
          </a:prstGeom>
          <a:noFill/>
        </p:spPr>
        <p:txBody>
          <a:bodyPr wrap="square" rtlCol="0">
            <a:spAutoFit/>
          </a:bodyPr>
          <a:lstStyle/>
          <a:p>
            <a:pPr>
              <a:lnSpc>
                <a:spcPts val="1950"/>
              </a:lnSpc>
            </a:pPr>
            <a:r>
              <a:rPr kumimoji="1" lang="ja-JP" altLang="en-US" sz="1300" dirty="0">
                <a:solidFill>
                  <a:srgbClr val="FF6600"/>
                </a:solidFill>
                <a:latin typeface="UD デジタル 教科書体 NK-B" panose="02020700000000000000" pitchFamily="18" charset="-128"/>
                <a:ea typeface="UD デジタル 教科書体 NK-B" panose="02020700000000000000" pitchFamily="18" charset="-128"/>
              </a:rPr>
              <a:t>▼　商店街の取組みを特設</a:t>
            </a:r>
            <a:r>
              <a:rPr kumimoji="1" lang="en-US" altLang="ja-JP" sz="1300" dirty="0">
                <a:solidFill>
                  <a:srgbClr val="FF6600"/>
                </a:solidFill>
                <a:latin typeface="UD デジタル 教科書体 NK-B" panose="02020700000000000000" pitchFamily="18" charset="-128"/>
                <a:ea typeface="UD デジタル 教科書体 NK-B" panose="02020700000000000000" pitchFamily="18" charset="-128"/>
              </a:rPr>
              <a:t>HP</a:t>
            </a:r>
            <a:r>
              <a:rPr kumimoji="1" lang="ja-JP" altLang="en-US" sz="1300" dirty="0">
                <a:solidFill>
                  <a:srgbClr val="FF6600"/>
                </a:solidFill>
                <a:latin typeface="UD デジタル 教科書体 NK-B" panose="02020700000000000000" pitchFamily="18" charset="-128"/>
                <a:ea typeface="UD デジタル 教科書体 NK-B" panose="02020700000000000000" pitchFamily="18" charset="-128"/>
              </a:rPr>
              <a:t>で発信、さらに様々なチャンネルでプロモーション！</a:t>
            </a:r>
            <a:endParaRPr kumimoji="1" lang="en-US" altLang="ja-JP" sz="1300" dirty="0">
              <a:solidFill>
                <a:srgbClr val="FF6600"/>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92C90CB1-45E4-4803-B2E8-9C8359C0F88A}"/>
              </a:ext>
            </a:extLst>
          </p:cNvPr>
          <p:cNvSpPr txBox="1"/>
          <p:nvPr/>
        </p:nvSpPr>
        <p:spPr>
          <a:xfrm>
            <a:off x="6207009" y="5573775"/>
            <a:ext cx="1214820" cy="242374"/>
          </a:xfrm>
          <a:prstGeom prst="rect">
            <a:avLst/>
          </a:prstGeom>
          <a:noFill/>
        </p:spPr>
        <p:txBody>
          <a:bodyPr wrap="none" rtlCol="0">
            <a:spAutoFit/>
          </a:bodyPr>
          <a:lstStyle/>
          <a:p>
            <a:r>
              <a:rPr kumimoji="1" lang="ja-JP" altLang="en-US" sz="975" b="1" spc="-122" dirty="0">
                <a:latin typeface="UD デジタル 教科書体 NK-R" panose="02020400000000000000" pitchFamily="18" charset="-128"/>
                <a:ea typeface="UD デジタル 教科書体 NK-R" panose="02020400000000000000" pitchFamily="18" charset="-128"/>
              </a:rPr>
              <a:t>映画タイアップポスター</a:t>
            </a:r>
          </a:p>
        </p:txBody>
      </p:sp>
      <p:sp>
        <p:nvSpPr>
          <p:cNvPr id="23" name="テキスト ボックス 22">
            <a:extLst>
              <a:ext uri="{FF2B5EF4-FFF2-40B4-BE49-F238E27FC236}">
                <a16:creationId xmlns:a16="http://schemas.microsoft.com/office/drawing/2014/main" id="{92C90CB1-45E4-4803-B2E8-9C8359C0F88A}"/>
              </a:ext>
            </a:extLst>
          </p:cNvPr>
          <p:cNvSpPr txBox="1"/>
          <p:nvPr/>
        </p:nvSpPr>
        <p:spPr>
          <a:xfrm>
            <a:off x="4464506" y="5573837"/>
            <a:ext cx="1460849" cy="242374"/>
          </a:xfrm>
          <a:prstGeom prst="rect">
            <a:avLst/>
          </a:prstGeom>
          <a:noFill/>
        </p:spPr>
        <p:txBody>
          <a:bodyPr wrap="none" rtlCol="0">
            <a:spAutoFit/>
          </a:bodyPr>
          <a:lstStyle/>
          <a:p>
            <a:r>
              <a:rPr kumimoji="1" lang="ja-JP" altLang="en-US" sz="975" b="1" spc="-122" dirty="0">
                <a:latin typeface="UD デジタル 教科書体 NK-R" panose="02020400000000000000" pitchFamily="18" charset="-128"/>
                <a:ea typeface="UD デジタル 教科書体 NK-R" panose="02020400000000000000" pitchFamily="18" charset="-128"/>
              </a:rPr>
              <a:t>セレッソ選手による街内放送</a:t>
            </a:r>
          </a:p>
        </p:txBody>
      </p:sp>
      <p:sp>
        <p:nvSpPr>
          <p:cNvPr id="25" name="テキスト ボックス 24">
            <a:extLst>
              <a:ext uri="{FF2B5EF4-FFF2-40B4-BE49-F238E27FC236}">
                <a16:creationId xmlns:a16="http://schemas.microsoft.com/office/drawing/2014/main" id="{92C90CB1-45E4-4803-B2E8-9C8359C0F88A}"/>
              </a:ext>
            </a:extLst>
          </p:cNvPr>
          <p:cNvSpPr txBox="1"/>
          <p:nvPr/>
        </p:nvSpPr>
        <p:spPr>
          <a:xfrm>
            <a:off x="2788188" y="5573837"/>
            <a:ext cx="1521763" cy="242374"/>
          </a:xfrm>
          <a:prstGeom prst="rect">
            <a:avLst/>
          </a:prstGeom>
          <a:noFill/>
        </p:spPr>
        <p:txBody>
          <a:bodyPr wrap="none" rtlCol="0">
            <a:spAutoFit/>
          </a:bodyPr>
          <a:lstStyle/>
          <a:p>
            <a:r>
              <a:rPr kumimoji="1" lang="ja-JP" altLang="en-US" sz="975" b="1" spc="-122" dirty="0">
                <a:latin typeface="UD デジタル 教科書体 NK-R" panose="02020400000000000000" pitchFamily="18" charset="-128"/>
                <a:ea typeface="UD デジタル 教科書体 NK-R" panose="02020400000000000000" pitchFamily="18" charset="-128"/>
              </a:rPr>
              <a:t>街頭サイネージでの動画発信</a:t>
            </a:r>
          </a:p>
        </p:txBody>
      </p:sp>
      <p:sp>
        <p:nvSpPr>
          <p:cNvPr id="29" name="テキスト ボックス 28">
            <a:extLst>
              <a:ext uri="{FF2B5EF4-FFF2-40B4-BE49-F238E27FC236}">
                <a16:creationId xmlns:a16="http://schemas.microsoft.com/office/drawing/2014/main" id="{92C90CB1-45E4-4803-B2E8-9C8359C0F88A}"/>
              </a:ext>
            </a:extLst>
          </p:cNvPr>
          <p:cNvSpPr txBox="1"/>
          <p:nvPr/>
        </p:nvSpPr>
        <p:spPr>
          <a:xfrm>
            <a:off x="7550724" y="5573837"/>
            <a:ext cx="1661160" cy="242374"/>
          </a:xfrm>
          <a:prstGeom prst="rect">
            <a:avLst/>
          </a:prstGeom>
          <a:noFill/>
        </p:spPr>
        <p:txBody>
          <a:bodyPr wrap="none" rtlCol="0">
            <a:spAutoFit/>
          </a:bodyPr>
          <a:lstStyle/>
          <a:p>
            <a:r>
              <a:rPr kumimoji="1" lang="ja-JP" altLang="en-US" sz="975" b="1" spc="-122" dirty="0">
                <a:latin typeface="UD デジタル 教科書体 NK-R" panose="02020400000000000000" pitchFamily="18" charset="-128"/>
                <a:ea typeface="UD デジタル 教科書体 NK-R" panose="02020400000000000000" pitchFamily="18" charset="-128"/>
              </a:rPr>
              <a:t>もずやん（商店街</a:t>
            </a:r>
            <a:r>
              <a:rPr kumimoji="1" lang="en-US" altLang="ja-JP" sz="975" b="1" spc="-122" dirty="0" err="1">
                <a:latin typeface="UD デジタル 教科書体 NK-R" panose="02020400000000000000" pitchFamily="18" charset="-128"/>
                <a:ea typeface="UD デジタル 教科書体 NK-R" panose="02020400000000000000" pitchFamily="18" charset="-128"/>
              </a:rPr>
              <a:t>ver</a:t>
            </a:r>
            <a:r>
              <a:rPr kumimoji="1" lang="ja-JP" altLang="en-US" sz="975" b="1" spc="-122" dirty="0">
                <a:latin typeface="UD デジタル 教科書体 NK-R" panose="02020400000000000000" pitchFamily="18" charset="-128"/>
                <a:ea typeface="UD デジタル 教科書体 NK-R" panose="02020400000000000000" pitchFamily="18" charset="-128"/>
              </a:rPr>
              <a:t>）による広報</a:t>
            </a:r>
          </a:p>
        </p:txBody>
      </p:sp>
      <p:pic>
        <p:nvPicPr>
          <p:cNvPr id="45" name="図 44"/>
          <p:cNvPicPr>
            <a:picLocks noChangeAspect="1"/>
          </p:cNvPicPr>
          <p:nvPr/>
        </p:nvPicPr>
        <p:blipFill rotWithShape="1">
          <a:blip r:embed="rId4"/>
          <a:srcRect l="13490" t="14540" r="3124" b="6010"/>
          <a:stretch/>
        </p:blipFill>
        <p:spPr>
          <a:xfrm>
            <a:off x="6021670" y="4699391"/>
            <a:ext cx="1550951" cy="830803"/>
          </a:xfrm>
          <a:prstGeom prst="rect">
            <a:avLst/>
          </a:prstGeom>
        </p:spPr>
      </p:pic>
      <p:pic>
        <p:nvPicPr>
          <p:cNvPr id="47" name="図 46"/>
          <p:cNvPicPr>
            <a:picLocks noChangeAspect="1"/>
          </p:cNvPicPr>
          <p:nvPr/>
        </p:nvPicPr>
        <p:blipFill rotWithShape="1">
          <a:blip r:embed="rId5" cstate="print">
            <a:extLst>
              <a:ext uri="{28A0092B-C50C-407E-A947-70E740481C1C}">
                <a14:useLocalDpi xmlns:a14="http://schemas.microsoft.com/office/drawing/2010/main" val="0"/>
              </a:ext>
            </a:extLst>
          </a:blip>
          <a:srcRect l="33489" r="30701" b="8594"/>
          <a:stretch/>
        </p:blipFill>
        <p:spPr>
          <a:xfrm>
            <a:off x="5442884" y="4696312"/>
            <a:ext cx="487172" cy="828683"/>
          </a:xfrm>
          <a:prstGeom prst="rect">
            <a:avLst/>
          </a:prstGeom>
        </p:spPr>
      </p:pic>
      <p:grpSp>
        <p:nvGrpSpPr>
          <p:cNvPr id="51" name="グループ化 50"/>
          <p:cNvGrpSpPr/>
          <p:nvPr/>
        </p:nvGrpSpPr>
        <p:grpSpPr>
          <a:xfrm>
            <a:off x="501482" y="2733758"/>
            <a:ext cx="2141180" cy="1683018"/>
            <a:chOff x="6011657" y="2252875"/>
            <a:chExt cx="2635299" cy="2071406"/>
          </a:xfrm>
        </p:grpSpPr>
        <p:sp>
          <p:nvSpPr>
            <p:cNvPr id="57" name="楕円 56"/>
            <p:cNvSpPr/>
            <p:nvPr/>
          </p:nvSpPr>
          <p:spPr>
            <a:xfrm>
              <a:off x="6411582" y="2275115"/>
              <a:ext cx="1800000" cy="1800000"/>
            </a:xfrm>
            <a:prstGeom prst="ellipse">
              <a:avLst/>
            </a:prstGeom>
            <a:solidFill>
              <a:srgbClr val="FFD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8" name="テキスト ボックス 57"/>
            <p:cNvSpPr txBox="1"/>
            <p:nvPr/>
          </p:nvSpPr>
          <p:spPr>
            <a:xfrm>
              <a:off x="6021293" y="2252875"/>
              <a:ext cx="2625663" cy="482972"/>
            </a:xfrm>
            <a:prstGeom prst="rect">
              <a:avLst/>
            </a:prstGeom>
            <a:noFill/>
          </p:spPr>
          <p:txBody>
            <a:bodyPr wrap="square" rtlCol="0">
              <a:spAutoFit/>
            </a:bodyPr>
            <a:lstStyle/>
            <a:p>
              <a:pPr algn="ctr"/>
              <a:r>
                <a:rPr kumimoji="1" lang="ja-JP" altLang="en-US" sz="975" b="1" dirty="0">
                  <a:solidFill>
                    <a:srgbClr val="FF6600"/>
                  </a:solidFill>
                  <a:latin typeface="UD デジタル 教科書体 NK-B" panose="02020700000000000000" pitchFamily="18" charset="-128"/>
                  <a:ea typeface="UD デジタル 教科書体 NK-B" panose="02020700000000000000" pitchFamily="18" charset="-128"/>
                </a:rPr>
                <a:t>街のにぎわいを</a:t>
              </a:r>
              <a:endParaRPr kumimoji="1" lang="en-US" altLang="ja-JP" sz="975" b="1" dirty="0">
                <a:solidFill>
                  <a:srgbClr val="FF66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975" b="1" dirty="0">
                  <a:solidFill>
                    <a:srgbClr val="FF6600"/>
                  </a:solidFill>
                  <a:latin typeface="UD デジタル 教科書体 NK-B" panose="02020700000000000000" pitchFamily="18" charset="-128"/>
                  <a:ea typeface="UD デジタル 教科書体 NK-B" panose="02020700000000000000" pitchFamily="18" charset="-128"/>
                </a:rPr>
                <a:t>　創出するイベント</a:t>
              </a:r>
            </a:p>
          </p:txBody>
        </p:sp>
        <p:sp>
          <p:nvSpPr>
            <p:cNvPr id="59" name="テキスト ボックス 58"/>
            <p:cNvSpPr txBox="1"/>
            <p:nvPr/>
          </p:nvSpPr>
          <p:spPr>
            <a:xfrm>
              <a:off x="6011657" y="3603613"/>
              <a:ext cx="2635299" cy="482972"/>
            </a:xfrm>
            <a:prstGeom prst="rect">
              <a:avLst/>
            </a:prstGeom>
            <a:noFill/>
          </p:spPr>
          <p:txBody>
            <a:bodyPr wrap="square" rtlCol="0">
              <a:spAutoFit/>
            </a:bodyPr>
            <a:lstStyle/>
            <a:p>
              <a:pPr algn="ctr"/>
              <a:r>
                <a:rPr kumimoji="1" lang="ja-JP" altLang="en-US" sz="975" b="1" dirty="0">
                  <a:latin typeface="UD デジタル 教科書体 NK-B" panose="02020700000000000000" pitchFamily="18" charset="-128"/>
                  <a:ea typeface="UD デジタル 教科書体 NK-B" panose="02020700000000000000" pitchFamily="18" charset="-128"/>
                </a:rPr>
                <a:t>テイクアウトに加えて</a:t>
              </a:r>
              <a:endParaRPr kumimoji="1" lang="en-US" altLang="ja-JP" sz="975"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975" b="1" dirty="0">
                  <a:latin typeface="UD デジタル 教科書体 NK-B" panose="02020700000000000000" pitchFamily="18" charset="-128"/>
                  <a:ea typeface="UD デジタル 教科書体 NK-B" panose="02020700000000000000" pitchFamily="18" charset="-128"/>
                </a:rPr>
                <a:t>デリバリーにも対応した催し</a:t>
              </a:r>
              <a:endParaRPr kumimoji="1" lang="ja-JP" altLang="en-US" sz="975" b="1" dirty="0">
                <a:latin typeface="UD デジタル 教科書体 NK-R" panose="02020400000000000000" pitchFamily="18" charset="-128"/>
                <a:ea typeface="UD デジタル 教科書体 NK-R" panose="02020400000000000000" pitchFamily="18" charset="-128"/>
              </a:endParaRPr>
            </a:p>
          </p:txBody>
        </p:sp>
        <p:sp>
          <p:nvSpPr>
            <p:cNvPr id="46" name="テキスト ボックス 45"/>
            <p:cNvSpPr txBox="1"/>
            <p:nvPr/>
          </p:nvSpPr>
          <p:spPr>
            <a:xfrm>
              <a:off x="6021293" y="4025975"/>
              <a:ext cx="2625663" cy="298306"/>
            </a:xfrm>
            <a:prstGeom prst="rect">
              <a:avLst/>
            </a:prstGeom>
            <a:noFill/>
          </p:spPr>
          <p:txBody>
            <a:bodyPr wrap="square" rtlCol="0">
              <a:spAutoFit/>
            </a:bodyPr>
            <a:lstStyle/>
            <a:p>
              <a:pPr algn="ctr"/>
              <a:r>
                <a:rPr kumimoji="1" lang="ja-JP" altLang="en-US" sz="975" b="1" spc="-122" dirty="0">
                  <a:latin typeface="UD デジタル 教科書体 NK-B" panose="02020700000000000000" pitchFamily="18" charset="-128"/>
                  <a:ea typeface="UD デジタル 教科書体 NK-B" panose="02020700000000000000" pitchFamily="18" charset="-128"/>
                </a:rPr>
                <a:t>－岡町商店街</a:t>
              </a:r>
              <a:r>
                <a:rPr kumimoji="1" lang="ja-JP" altLang="en-US" sz="975" spc="-122" dirty="0">
                  <a:latin typeface="UD デジタル 教科書体 NK-B" panose="02020700000000000000" pitchFamily="18" charset="-128"/>
                  <a:ea typeface="UD デジタル 教科書体 NK-B" panose="02020700000000000000" pitchFamily="18" charset="-128"/>
                </a:rPr>
                <a:t>（豊中市）</a:t>
              </a:r>
              <a:r>
                <a:rPr kumimoji="1" lang="ja-JP" altLang="en-US" sz="975" b="1" spc="-122" dirty="0">
                  <a:latin typeface="UD デジタル 教科書体 NK-B" panose="02020700000000000000" pitchFamily="18" charset="-128"/>
                  <a:ea typeface="UD デジタル 教科書体 NK-B" panose="02020700000000000000" pitchFamily="18" charset="-128"/>
                </a:rPr>
                <a:t>－</a:t>
              </a:r>
              <a:endParaRPr kumimoji="1" lang="ja-JP" altLang="en-US" sz="975" spc="-122" dirty="0">
                <a:latin typeface="UD デジタル 教科書体 NK-B" panose="02020700000000000000" pitchFamily="18" charset="-128"/>
                <a:ea typeface="UD デジタル 教科書体 NK-B" panose="02020700000000000000" pitchFamily="18" charset="-128"/>
              </a:endParaRPr>
            </a:p>
          </p:txBody>
        </p:sp>
      </p:grpSp>
      <p:sp>
        <p:nvSpPr>
          <p:cNvPr id="63" name="楕円 62"/>
          <p:cNvSpPr/>
          <p:nvPr/>
        </p:nvSpPr>
        <p:spPr>
          <a:xfrm>
            <a:off x="2954279" y="2736509"/>
            <a:ext cx="1462500" cy="1462500"/>
          </a:xfrm>
          <a:prstGeom prst="ellipse">
            <a:avLst/>
          </a:prstGeom>
          <a:solidFill>
            <a:srgbClr val="FFD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4" name="テキスト ボックス 63"/>
          <p:cNvSpPr txBox="1"/>
          <p:nvPr/>
        </p:nvSpPr>
        <p:spPr>
          <a:xfrm>
            <a:off x="2637170" y="2740705"/>
            <a:ext cx="2133351" cy="392415"/>
          </a:xfrm>
          <a:prstGeom prst="rect">
            <a:avLst/>
          </a:prstGeom>
          <a:noFill/>
        </p:spPr>
        <p:txBody>
          <a:bodyPr wrap="square" rtlCol="0">
            <a:spAutoFit/>
          </a:bodyPr>
          <a:lstStyle/>
          <a:p>
            <a:pPr algn="ctr"/>
            <a:r>
              <a:rPr kumimoji="1" lang="ja-JP" altLang="en-US" sz="975" b="1" dirty="0">
                <a:solidFill>
                  <a:srgbClr val="FF6600"/>
                </a:solidFill>
                <a:latin typeface="UD デジタル 教科書体 NK-B" panose="02020700000000000000" pitchFamily="18" charset="-128"/>
                <a:ea typeface="UD デジタル 教科書体 NK-B" panose="02020700000000000000" pitchFamily="18" charset="-128"/>
              </a:rPr>
              <a:t>若者等のチャレンジや</a:t>
            </a:r>
            <a:endParaRPr kumimoji="1" lang="en-US" altLang="ja-JP" sz="975" b="1" dirty="0">
              <a:solidFill>
                <a:srgbClr val="FF66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975" b="1" dirty="0">
                <a:solidFill>
                  <a:srgbClr val="FF6600"/>
                </a:solidFill>
                <a:latin typeface="UD デジタル 教科書体 NK-B" panose="02020700000000000000" pitchFamily="18" charset="-128"/>
                <a:ea typeface="UD デジタル 教科書体 NK-B" panose="02020700000000000000" pitchFamily="18" charset="-128"/>
              </a:rPr>
              <a:t>新規出店の促進</a:t>
            </a:r>
            <a:endParaRPr kumimoji="1" lang="en-US" altLang="ja-JP" sz="975" b="1" dirty="0">
              <a:solidFill>
                <a:srgbClr val="FF6600"/>
              </a:solidFill>
              <a:latin typeface="UD デジタル 教科書体 NK-B" panose="02020700000000000000" pitchFamily="18" charset="-128"/>
              <a:ea typeface="UD デジタル 教科書体 NK-B" panose="02020700000000000000" pitchFamily="18" charset="-128"/>
            </a:endParaRPr>
          </a:p>
        </p:txBody>
      </p:sp>
      <p:sp>
        <p:nvSpPr>
          <p:cNvPr id="67" name="楕円 66"/>
          <p:cNvSpPr/>
          <p:nvPr/>
        </p:nvSpPr>
        <p:spPr>
          <a:xfrm>
            <a:off x="5100461" y="2720825"/>
            <a:ext cx="1462500" cy="1462500"/>
          </a:xfrm>
          <a:prstGeom prst="ellipse">
            <a:avLst/>
          </a:prstGeom>
          <a:solidFill>
            <a:srgbClr val="FFD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8" name="テキスト ボックス 67"/>
          <p:cNvSpPr txBox="1"/>
          <p:nvPr/>
        </p:nvSpPr>
        <p:spPr>
          <a:xfrm>
            <a:off x="4783352" y="2800393"/>
            <a:ext cx="2133351" cy="242374"/>
          </a:xfrm>
          <a:prstGeom prst="rect">
            <a:avLst/>
          </a:prstGeom>
          <a:noFill/>
        </p:spPr>
        <p:txBody>
          <a:bodyPr wrap="square" rtlCol="0">
            <a:spAutoFit/>
          </a:bodyPr>
          <a:lstStyle/>
          <a:p>
            <a:pPr algn="ctr"/>
            <a:r>
              <a:rPr kumimoji="1" lang="ja-JP" altLang="en-US" sz="975" b="1" dirty="0">
                <a:solidFill>
                  <a:srgbClr val="FF6600"/>
                </a:solidFill>
                <a:latin typeface="UD デジタル 教科書体 NK-B" panose="02020700000000000000" pitchFamily="18" charset="-128"/>
                <a:ea typeface="UD デジタル 教科書体 NK-B" panose="02020700000000000000" pitchFamily="18" charset="-128"/>
              </a:rPr>
              <a:t>スマート化等の取組促進</a:t>
            </a:r>
            <a:endParaRPr kumimoji="1" lang="en-US" altLang="ja-JP" sz="975" b="1" dirty="0">
              <a:solidFill>
                <a:srgbClr val="FF6600"/>
              </a:solidFill>
              <a:latin typeface="UD デジタル 教科書体 NK-B" panose="02020700000000000000" pitchFamily="18" charset="-128"/>
              <a:ea typeface="UD デジタル 教科書体 NK-B" panose="02020700000000000000" pitchFamily="18" charset="-128"/>
            </a:endParaRPr>
          </a:p>
        </p:txBody>
      </p:sp>
      <p:grpSp>
        <p:nvGrpSpPr>
          <p:cNvPr id="70" name="グループ化 69"/>
          <p:cNvGrpSpPr/>
          <p:nvPr/>
        </p:nvGrpSpPr>
        <p:grpSpPr>
          <a:xfrm>
            <a:off x="6898380" y="2698828"/>
            <a:ext cx="2141180" cy="1699951"/>
            <a:chOff x="6011657" y="2275115"/>
            <a:chExt cx="2635299" cy="2092247"/>
          </a:xfrm>
        </p:grpSpPr>
        <p:sp>
          <p:nvSpPr>
            <p:cNvPr id="71" name="楕円 70"/>
            <p:cNvSpPr/>
            <p:nvPr/>
          </p:nvSpPr>
          <p:spPr>
            <a:xfrm>
              <a:off x="6411582" y="2275115"/>
              <a:ext cx="1800000" cy="1800000"/>
            </a:xfrm>
            <a:prstGeom prst="ellipse">
              <a:avLst/>
            </a:prstGeom>
            <a:solidFill>
              <a:srgbClr val="FFD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2" name="テキスト ボックス 71"/>
            <p:cNvSpPr txBox="1"/>
            <p:nvPr/>
          </p:nvSpPr>
          <p:spPr>
            <a:xfrm>
              <a:off x="6021293" y="2373045"/>
              <a:ext cx="2625663" cy="298306"/>
            </a:xfrm>
            <a:prstGeom prst="rect">
              <a:avLst/>
            </a:prstGeom>
            <a:noFill/>
          </p:spPr>
          <p:txBody>
            <a:bodyPr wrap="square" rtlCol="0">
              <a:spAutoFit/>
            </a:bodyPr>
            <a:lstStyle/>
            <a:p>
              <a:pPr algn="ctr"/>
              <a:r>
                <a:rPr kumimoji="1" lang="ja-JP" altLang="en-US" sz="975" b="1" dirty="0">
                  <a:solidFill>
                    <a:srgbClr val="FF6600"/>
                  </a:solidFill>
                  <a:latin typeface="UD デジタル 教科書体 NK-B" panose="02020700000000000000" pitchFamily="18" charset="-128"/>
                  <a:ea typeface="UD デジタル 教科書体 NK-B" panose="02020700000000000000" pitchFamily="18" charset="-128"/>
                </a:rPr>
                <a:t>スマート化等の取組促進</a:t>
              </a:r>
              <a:endParaRPr kumimoji="1" lang="en-US" altLang="ja-JP" sz="975" b="1" dirty="0">
                <a:solidFill>
                  <a:srgbClr val="FF6600"/>
                </a:solidFill>
                <a:latin typeface="UD デジタル 教科書体 NK-B" panose="02020700000000000000" pitchFamily="18" charset="-128"/>
                <a:ea typeface="UD デジタル 教科書体 NK-B" panose="02020700000000000000" pitchFamily="18" charset="-128"/>
              </a:endParaRPr>
            </a:p>
          </p:txBody>
        </p:sp>
        <p:sp>
          <p:nvSpPr>
            <p:cNvPr id="73" name="テキスト ボックス 72"/>
            <p:cNvSpPr txBox="1"/>
            <p:nvPr/>
          </p:nvSpPr>
          <p:spPr>
            <a:xfrm>
              <a:off x="6011657" y="3653266"/>
              <a:ext cx="2635299" cy="482972"/>
            </a:xfrm>
            <a:prstGeom prst="rect">
              <a:avLst/>
            </a:prstGeom>
            <a:noFill/>
          </p:spPr>
          <p:txBody>
            <a:bodyPr wrap="square" rtlCol="0">
              <a:spAutoFit/>
            </a:bodyPr>
            <a:lstStyle/>
            <a:p>
              <a:pPr algn="ctr"/>
              <a:r>
                <a:rPr kumimoji="1" lang="ja-JP" altLang="en-US" sz="975" b="1" dirty="0">
                  <a:latin typeface="UD デジタル 教科書体 NK-B" panose="02020700000000000000" pitchFamily="18" charset="-128"/>
                  <a:ea typeface="UD デジタル 教科書体 NK-B" panose="02020700000000000000" pitchFamily="18" charset="-128"/>
                </a:rPr>
                <a:t>商店街</a:t>
              </a:r>
              <a:r>
                <a:rPr kumimoji="1" lang="en-US" altLang="ja-JP" sz="975" b="1" dirty="0">
                  <a:latin typeface="UD デジタル 教科書体 NK-B" panose="02020700000000000000" pitchFamily="18" charset="-128"/>
                  <a:ea typeface="UD デジタル 教科書体 NK-B" panose="02020700000000000000" pitchFamily="18" charset="-128"/>
                </a:rPr>
                <a:t>QR</a:t>
              </a:r>
              <a:r>
                <a:rPr kumimoji="1" lang="ja-JP" altLang="en-US" sz="975" b="1" dirty="0">
                  <a:latin typeface="UD デジタル 教科書体 NK-B" panose="02020700000000000000" pitchFamily="18" charset="-128"/>
                  <a:ea typeface="UD デジタル 教科書体 NK-B" panose="02020700000000000000" pitchFamily="18" charset="-128"/>
                </a:rPr>
                <a:t>カードにより</a:t>
              </a:r>
              <a:endParaRPr kumimoji="1" lang="en-US" altLang="ja-JP" sz="975"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975" b="1" dirty="0">
                  <a:latin typeface="UD デジタル 教科書体 NK-B" panose="02020700000000000000" pitchFamily="18" charset="-128"/>
                  <a:ea typeface="UD デジタル 教科書体 NK-B" panose="02020700000000000000" pitchFamily="18" charset="-128"/>
                </a:rPr>
                <a:t>ポイント付与、抽選会を実施</a:t>
              </a:r>
              <a:endParaRPr kumimoji="1" lang="en-US" altLang="ja-JP" sz="975" b="1" dirty="0">
                <a:latin typeface="UD デジタル 教科書体 NK-B" panose="02020700000000000000" pitchFamily="18" charset="-128"/>
                <a:ea typeface="UD デジタル 教科書体 NK-B" panose="02020700000000000000" pitchFamily="18" charset="-128"/>
              </a:endParaRPr>
            </a:p>
          </p:txBody>
        </p:sp>
        <p:sp>
          <p:nvSpPr>
            <p:cNvPr id="50" name="テキスト ボックス 49"/>
            <p:cNvSpPr txBox="1"/>
            <p:nvPr/>
          </p:nvSpPr>
          <p:spPr>
            <a:xfrm>
              <a:off x="6021293" y="4069056"/>
              <a:ext cx="2625663" cy="298306"/>
            </a:xfrm>
            <a:prstGeom prst="rect">
              <a:avLst/>
            </a:prstGeom>
            <a:noFill/>
          </p:spPr>
          <p:txBody>
            <a:bodyPr wrap="square" rtlCol="0">
              <a:spAutoFit/>
            </a:bodyPr>
            <a:lstStyle/>
            <a:p>
              <a:pPr algn="ctr"/>
              <a:r>
                <a:rPr kumimoji="1" lang="ja-JP" altLang="en-US" sz="975" b="1" spc="-122" dirty="0">
                  <a:latin typeface="UD デジタル 教科書体 NK-B" panose="02020700000000000000" pitchFamily="18" charset="-128"/>
                  <a:ea typeface="UD デジタル 教科書体 NK-B" panose="02020700000000000000" pitchFamily="18" charset="-128"/>
                </a:rPr>
                <a:t>－</a:t>
              </a:r>
              <a:r>
                <a:rPr kumimoji="1" lang="ja-JP" altLang="en-US" sz="975" b="1" spc="-122">
                  <a:latin typeface="UD デジタル 教科書体 NK-B" panose="02020700000000000000" pitchFamily="18" charset="-128"/>
                  <a:ea typeface="UD デジタル 教科書体 NK-B" panose="02020700000000000000" pitchFamily="18" charset="-128"/>
                </a:rPr>
                <a:t>宮之阪中央商店街</a:t>
              </a:r>
              <a:r>
                <a:rPr kumimoji="1" lang="ja-JP" altLang="en-US" sz="975" spc="-122" dirty="0">
                  <a:latin typeface="UD デジタル 教科書体 NK-B" panose="02020700000000000000" pitchFamily="18" charset="-128"/>
                  <a:ea typeface="UD デジタル 教科書体 NK-B" panose="02020700000000000000" pitchFamily="18" charset="-128"/>
                </a:rPr>
                <a:t>（枚方市）</a:t>
              </a:r>
              <a:r>
                <a:rPr kumimoji="1" lang="ja-JP" altLang="en-US" sz="975" b="1" spc="-122" dirty="0">
                  <a:latin typeface="UD デジタル 教科書体 NK-B" panose="02020700000000000000" pitchFamily="18" charset="-128"/>
                  <a:ea typeface="UD デジタル 教科書体 NK-B" panose="02020700000000000000" pitchFamily="18" charset="-128"/>
                </a:rPr>
                <a:t>－</a:t>
              </a:r>
              <a:endParaRPr kumimoji="1" lang="ja-JP" altLang="en-US" sz="975" spc="-122" dirty="0">
                <a:latin typeface="UD デジタル 教科書体 NK-B" panose="02020700000000000000" pitchFamily="18" charset="-128"/>
                <a:ea typeface="UD デジタル 教科書体 NK-B" panose="02020700000000000000" pitchFamily="18" charset="-128"/>
              </a:endParaRPr>
            </a:p>
          </p:txBody>
        </p:sp>
      </p:grpSp>
      <p:sp>
        <p:nvSpPr>
          <p:cNvPr id="69" name="テキスト ボックス 68"/>
          <p:cNvSpPr txBox="1"/>
          <p:nvPr/>
        </p:nvSpPr>
        <p:spPr>
          <a:xfrm>
            <a:off x="4775523" y="3830220"/>
            <a:ext cx="2141180" cy="392415"/>
          </a:xfrm>
          <a:prstGeom prst="rect">
            <a:avLst/>
          </a:prstGeom>
          <a:noFill/>
        </p:spPr>
        <p:txBody>
          <a:bodyPr wrap="square" rtlCol="0">
            <a:spAutoFit/>
          </a:bodyPr>
          <a:lstStyle/>
          <a:p>
            <a:pPr algn="ctr"/>
            <a:r>
              <a:rPr kumimoji="1" lang="ja-JP" altLang="en-US" sz="975" b="1" dirty="0">
                <a:latin typeface="UD デジタル 教科書体 NK-B" panose="02020700000000000000" pitchFamily="18" charset="-128"/>
                <a:ea typeface="UD デジタル 教科書体 NK-B" panose="02020700000000000000" pitchFamily="18" charset="-128"/>
              </a:rPr>
              <a:t>タイムリーにキャンペーン情報を</a:t>
            </a:r>
            <a:endParaRPr kumimoji="1" lang="en-US" altLang="ja-JP" sz="975"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975" b="1" dirty="0">
                <a:latin typeface="UD デジタル 教科書体 NK-B" panose="02020700000000000000" pitchFamily="18" charset="-128"/>
                <a:ea typeface="UD デジタル 教科書体 NK-B" panose="02020700000000000000" pitchFamily="18" charset="-128"/>
              </a:rPr>
              <a:t>常連へ発信する商店街アプリの導入</a:t>
            </a:r>
            <a:endParaRPr kumimoji="1" lang="en-US" altLang="ja-JP" sz="975" b="1" dirty="0">
              <a:latin typeface="UD デジタル 教科書体 NK-B" panose="02020700000000000000" pitchFamily="18" charset="-128"/>
              <a:ea typeface="UD デジタル 教科書体 NK-B" panose="02020700000000000000" pitchFamily="18" charset="-128"/>
            </a:endParaRPr>
          </a:p>
        </p:txBody>
      </p:sp>
      <p:sp>
        <p:nvSpPr>
          <p:cNvPr id="65" name="テキスト ボックス 64"/>
          <p:cNvSpPr txBox="1"/>
          <p:nvPr/>
        </p:nvSpPr>
        <p:spPr>
          <a:xfrm>
            <a:off x="2629341" y="3836344"/>
            <a:ext cx="2141180" cy="392415"/>
          </a:xfrm>
          <a:prstGeom prst="rect">
            <a:avLst/>
          </a:prstGeom>
          <a:noFill/>
        </p:spPr>
        <p:txBody>
          <a:bodyPr wrap="square" rtlCol="0">
            <a:spAutoFit/>
          </a:bodyPr>
          <a:lstStyle/>
          <a:p>
            <a:pPr algn="ctr"/>
            <a:r>
              <a:rPr kumimoji="1" lang="ja-JP" altLang="en-US" sz="975" b="1" dirty="0">
                <a:latin typeface="UD デジタル 教科書体 NK-B" panose="02020700000000000000" pitchFamily="18" charset="-128"/>
                <a:ea typeface="UD デジタル 教科書体 NK-B" panose="02020700000000000000" pitchFamily="18" charset="-128"/>
              </a:rPr>
              <a:t>空き店舗を活用して地域の</a:t>
            </a:r>
            <a:endParaRPr kumimoji="1" lang="en-US" altLang="ja-JP" sz="975" b="1" dirty="0">
              <a:latin typeface="UD デジタル 教科書体 NK-B" panose="02020700000000000000" pitchFamily="18" charset="-128"/>
              <a:ea typeface="UD デジタル 教科書体 NK-B" panose="02020700000000000000" pitchFamily="18" charset="-128"/>
            </a:endParaRPr>
          </a:p>
          <a:p>
            <a:pPr algn="ctr"/>
            <a:r>
              <a:rPr kumimoji="1" lang="ja-JP" altLang="en-US" sz="975" b="1" dirty="0">
                <a:latin typeface="UD デジタル 教科書体 NK-B" panose="02020700000000000000" pitchFamily="18" charset="-128"/>
                <a:ea typeface="UD デジタル 教科書体 NK-B" panose="02020700000000000000" pitchFamily="18" charset="-128"/>
              </a:rPr>
              <a:t>若者が運営・出店</a:t>
            </a:r>
            <a:endParaRPr kumimoji="1" lang="ja-JP" altLang="en-US" sz="975" b="1" dirty="0">
              <a:latin typeface="UD デジタル 教科書体 NK-R" panose="02020400000000000000" pitchFamily="18" charset="-128"/>
              <a:ea typeface="UD デジタル 教科書体 NK-R" panose="02020400000000000000" pitchFamily="18" charset="-128"/>
            </a:endParaRPr>
          </a:p>
        </p:txBody>
      </p:sp>
      <p:pic>
        <p:nvPicPr>
          <p:cNvPr id="16" name="図 1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0260" y="2949582"/>
            <a:ext cx="994530" cy="994530"/>
          </a:xfrm>
          <a:prstGeom prst="rect">
            <a:avLst/>
          </a:prstGeom>
        </p:spPr>
      </p:pic>
      <p:pic>
        <p:nvPicPr>
          <p:cNvPr id="19" name="図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6417" y="2950540"/>
            <a:ext cx="950377" cy="950377"/>
          </a:xfrm>
          <a:prstGeom prst="rect">
            <a:avLst/>
          </a:prstGeom>
        </p:spPr>
      </p:pic>
      <p:pic>
        <p:nvPicPr>
          <p:cNvPr id="27" name="図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630" y="3083993"/>
            <a:ext cx="801183" cy="801183"/>
          </a:xfrm>
          <a:prstGeom prst="rect">
            <a:avLst/>
          </a:prstGeom>
        </p:spPr>
      </p:pic>
      <p:pic>
        <p:nvPicPr>
          <p:cNvPr id="28" name="図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4756" y="2937540"/>
            <a:ext cx="918308" cy="918308"/>
          </a:xfrm>
          <a:prstGeom prst="rect">
            <a:avLst/>
          </a:prstGeom>
        </p:spPr>
      </p:pic>
      <p:grpSp>
        <p:nvGrpSpPr>
          <p:cNvPr id="24" name="グループ化 23"/>
          <p:cNvGrpSpPr>
            <a:grpSpLocks noChangeAspect="1"/>
          </p:cNvGrpSpPr>
          <p:nvPr/>
        </p:nvGrpSpPr>
        <p:grpSpPr>
          <a:xfrm flipH="1">
            <a:off x="9543600" y="6005152"/>
            <a:ext cx="146250" cy="146250"/>
            <a:chOff x="-583096" y="1652182"/>
            <a:chExt cx="277192" cy="278484"/>
          </a:xfrm>
        </p:grpSpPr>
        <p:sp>
          <p:nvSpPr>
            <p:cNvPr id="18" name="楕円 17"/>
            <p:cNvSpPr/>
            <p:nvPr/>
          </p:nvSpPr>
          <p:spPr>
            <a:xfrm>
              <a:off x="-583096" y="1652182"/>
              <a:ext cx="185531" cy="18553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cxnSp>
          <p:nvCxnSpPr>
            <p:cNvPr id="22" name="直線コネクタ 21"/>
            <p:cNvCxnSpPr/>
            <p:nvPr/>
          </p:nvCxnSpPr>
          <p:spPr>
            <a:xfrm>
              <a:off x="-438426" y="1798144"/>
              <a:ext cx="132522" cy="1325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 name="図 37"/>
          <p:cNvPicPr>
            <a:picLocks noChangeAspect="1"/>
          </p:cNvPicPr>
          <p:nvPr/>
        </p:nvPicPr>
        <p:blipFill rotWithShape="1">
          <a:blip r:embed="rId10" cstate="print">
            <a:extLst>
              <a:ext uri="{28A0092B-C50C-407E-A947-70E740481C1C}">
                <a14:useLocalDpi xmlns:a14="http://schemas.microsoft.com/office/drawing/2010/main" val="0"/>
              </a:ext>
            </a:extLst>
          </a:blip>
          <a:srcRect l="1108" t="17222" r="-57" b="42511"/>
          <a:stretch/>
        </p:blipFill>
        <p:spPr>
          <a:xfrm>
            <a:off x="4387666" y="4694711"/>
            <a:ext cx="1148622" cy="830637"/>
          </a:xfrm>
          <a:prstGeom prst="rect">
            <a:avLst/>
          </a:prstGeom>
        </p:spPr>
      </p:pic>
      <p:sp>
        <p:nvSpPr>
          <p:cNvPr id="48" name="テキスト ボックス 47"/>
          <p:cNvSpPr txBox="1"/>
          <p:nvPr/>
        </p:nvSpPr>
        <p:spPr>
          <a:xfrm>
            <a:off x="2637170" y="4170233"/>
            <a:ext cx="2133351" cy="242374"/>
          </a:xfrm>
          <a:prstGeom prst="rect">
            <a:avLst/>
          </a:prstGeom>
          <a:noFill/>
        </p:spPr>
        <p:txBody>
          <a:bodyPr wrap="square" rtlCol="0">
            <a:spAutoFit/>
          </a:bodyPr>
          <a:lstStyle/>
          <a:p>
            <a:pPr algn="ctr"/>
            <a:r>
              <a:rPr kumimoji="1" lang="ja-JP" altLang="en-US" sz="975" b="1" spc="-122" dirty="0">
                <a:latin typeface="UD デジタル 教科書体 NK-B" panose="02020700000000000000" pitchFamily="18" charset="-128"/>
                <a:ea typeface="UD デジタル 教科書体 NK-B" panose="02020700000000000000" pitchFamily="18" charset="-128"/>
              </a:rPr>
              <a:t>－三泉商店街</a:t>
            </a:r>
            <a:r>
              <a:rPr kumimoji="1" lang="ja-JP" altLang="en-US" sz="975" spc="-122" dirty="0">
                <a:latin typeface="UD デジタル 教科書体 NK-B" panose="02020700000000000000" pitchFamily="18" charset="-128"/>
                <a:ea typeface="UD デジタル 教科書体 NK-B" panose="02020700000000000000" pitchFamily="18" charset="-128"/>
              </a:rPr>
              <a:t>（大正区）</a:t>
            </a:r>
            <a:r>
              <a:rPr kumimoji="1" lang="ja-JP" altLang="en-US" sz="975" b="1" spc="-122" dirty="0">
                <a:latin typeface="UD デジタル 教科書体 NK-B" panose="02020700000000000000" pitchFamily="18" charset="-128"/>
                <a:ea typeface="UD デジタル 教科書体 NK-B" panose="02020700000000000000" pitchFamily="18" charset="-128"/>
              </a:rPr>
              <a:t>－</a:t>
            </a:r>
            <a:endParaRPr kumimoji="1" lang="ja-JP" altLang="en-US" sz="975" spc="-122" dirty="0">
              <a:latin typeface="UD デジタル 教科書体 NK-B" panose="02020700000000000000" pitchFamily="18" charset="-128"/>
              <a:ea typeface="UD デジタル 教科書体 NK-B" panose="02020700000000000000" pitchFamily="18" charset="-128"/>
            </a:endParaRPr>
          </a:p>
        </p:txBody>
      </p:sp>
      <p:sp>
        <p:nvSpPr>
          <p:cNvPr id="49" name="テキスト ボックス 48"/>
          <p:cNvSpPr txBox="1"/>
          <p:nvPr/>
        </p:nvSpPr>
        <p:spPr>
          <a:xfrm>
            <a:off x="4783352" y="4167507"/>
            <a:ext cx="2133351" cy="242374"/>
          </a:xfrm>
          <a:prstGeom prst="rect">
            <a:avLst/>
          </a:prstGeom>
          <a:noFill/>
        </p:spPr>
        <p:txBody>
          <a:bodyPr wrap="square" rtlCol="0">
            <a:spAutoFit/>
          </a:bodyPr>
          <a:lstStyle/>
          <a:p>
            <a:pPr algn="ctr"/>
            <a:r>
              <a:rPr kumimoji="1" lang="ja-JP" altLang="en-US" sz="975" b="1" spc="-122" dirty="0">
                <a:latin typeface="UD デジタル 教科書体 NK-B" panose="02020700000000000000" pitchFamily="18" charset="-128"/>
                <a:ea typeface="UD デジタル 教科書体 NK-B" panose="02020700000000000000" pitchFamily="18" charset="-128"/>
              </a:rPr>
              <a:t>－堺駅前商店会</a:t>
            </a:r>
            <a:r>
              <a:rPr kumimoji="1" lang="ja-JP" altLang="en-US" sz="975" spc="-122" dirty="0">
                <a:latin typeface="UD デジタル 教科書体 NK-B" panose="02020700000000000000" pitchFamily="18" charset="-128"/>
                <a:ea typeface="UD デジタル 教科書体 NK-B" panose="02020700000000000000" pitchFamily="18" charset="-128"/>
              </a:rPr>
              <a:t>（堺市堺区）</a:t>
            </a:r>
            <a:r>
              <a:rPr kumimoji="1" lang="ja-JP" altLang="en-US" sz="975" b="1" spc="-122" dirty="0">
                <a:latin typeface="UD デジタル 教科書体 NK-B" panose="02020700000000000000" pitchFamily="18" charset="-128"/>
                <a:ea typeface="UD デジタル 教科書体 NK-B" panose="02020700000000000000" pitchFamily="18" charset="-128"/>
              </a:rPr>
              <a:t>－</a:t>
            </a:r>
            <a:endParaRPr kumimoji="1" lang="ja-JP" altLang="en-US" sz="975" spc="-122" dirty="0">
              <a:latin typeface="UD デジタル 教科書体 NK-B" panose="02020700000000000000" pitchFamily="18" charset="-128"/>
              <a:ea typeface="UD デジタル 教科書体 NK-B" panose="02020700000000000000" pitchFamily="18" charset="-128"/>
            </a:endParaRPr>
          </a:p>
        </p:txBody>
      </p:sp>
      <p:sp>
        <p:nvSpPr>
          <p:cNvPr id="20" name="角丸四角形 19"/>
          <p:cNvSpPr/>
          <p:nvPr/>
        </p:nvSpPr>
        <p:spPr>
          <a:xfrm>
            <a:off x="760692" y="5582938"/>
            <a:ext cx="1457992" cy="14602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975" b="1">
                <a:solidFill>
                  <a:prstClr val="black"/>
                </a:solidFill>
                <a:latin typeface="UD デジタル 教科書体 NK-R" panose="02020400000000000000" pitchFamily="18" charset="-128"/>
                <a:ea typeface="UD デジタル 教科書体 NK-R" panose="02020400000000000000" pitchFamily="18" charset="-128"/>
              </a:rPr>
              <a:t>特設ウェブサイト</a:t>
            </a:r>
            <a:endParaRPr kumimoji="1" lang="ja-JP" altLang="en-US" sz="975" b="1"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 name="右矢印 2"/>
          <p:cNvSpPr/>
          <p:nvPr/>
        </p:nvSpPr>
        <p:spPr>
          <a:xfrm>
            <a:off x="7902719" y="3300941"/>
            <a:ext cx="171386" cy="21707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pic>
        <p:nvPicPr>
          <p:cNvPr id="14" name="図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60181" y="3095393"/>
            <a:ext cx="927692" cy="636131"/>
          </a:xfrm>
          <a:prstGeom prst="rect">
            <a:avLst/>
          </a:prstGeom>
        </p:spPr>
      </p:pic>
      <p:pic>
        <p:nvPicPr>
          <p:cNvPr id="52" name="図 51"/>
          <p:cNvPicPr>
            <a:picLocks noChangeAspect="1"/>
          </p:cNvPicPr>
          <p:nvPr/>
        </p:nvPicPr>
        <p:blipFill rotWithShape="1">
          <a:blip r:embed="rId12"/>
          <a:srcRect l="45418" t="72764" r="48278" b="15949"/>
          <a:stretch/>
        </p:blipFill>
        <p:spPr>
          <a:xfrm>
            <a:off x="8388477" y="3176200"/>
            <a:ext cx="485903" cy="469973"/>
          </a:xfrm>
          <a:prstGeom prst="rect">
            <a:avLst/>
          </a:prstGeom>
        </p:spPr>
      </p:pic>
      <p:sp>
        <p:nvSpPr>
          <p:cNvPr id="26" name="テキスト ボックス 25"/>
          <p:cNvSpPr txBox="1"/>
          <p:nvPr/>
        </p:nvSpPr>
        <p:spPr>
          <a:xfrm>
            <a:off x="6898380" y="2127718"/>
            <a:ext cx="2434576" cy="242374"/>
          </a:xfrm>
          <a:prstGeom prst="rect">
            <a:avLst/>
          </a:prstGeom>
          <a:noFill/>
        </p:spPr>
        <p:txBody>
          <a:bodyPr wrap="square" rtlCol="0">
            <a:spAutoFit/>
          </a:bodyPr>
          <a:lstStyle/>
          <a:p>
            <a:r>
              <a:rPr kumimoji="1" lang="en-US" altLang="ja-JP" sz="975" b="1" dirty="0">
                <a:solidFill>
                  <a:schemeClr val="accent2"/>
                </a:solidFill>
                <a:latin typeface="UD デジタル 教科書体 NK-R" panose="02020400000000000000" pitchFamily="18" charset="-128"/>
                <a:ea typeface="UD デジタル 教科書体 NK-R" panose="02020400000000000000" pitchFamily="18" charset="-128"/>
              </a:rPr>
              <a:t>※</a:t>
            </a:r>
            <a:r>
              <a:rPr kumimoji="1" lang="ja-JP" altLang="en-US" sz="975" b="1" dirty="0">
                <a:solidFill>
                  <a:schemeClr val="accent2"/>
                </a:solidFill>
                <a:latin typeface="UD デジタル 教科書体 NK-R" panose="02020400000000000000" pitchFamily="18" charset="-128"/>
                <a:ea typeface="UD デジタル 教科書体 NK-R" panose="02020400000000000000" pitchFamily="18" charset="-128"/>
              </a:rPr>
              <a:t>イベント等は開催制限の範囲内で実施</a:t>
            </a:r>
          </a:p>
        </p:txBody>
      </p:sp>
      <p:pic>
        <p:nvPicPr>
          <p:cNvPr id="30" name="図 29"/>
          <p:cNvPicPr>
            <a:picLocks noChangeAspect="1"/>
          </p:cNvPicPr>
          <p:nvPr/>
        </p:nvPicPr>
        <p:blipFill rotWithShape="1">
          <a:blip r:embed="rId13" cstate="print">
            <a:extLst>
              <a:ext uri="{28A0092B-C50C-407E-A947-70E740481C1C}">
                <a14:useLocalDpi xmlns:a14="http://schemas.microsoft.com/office/drawing/2010/main" val="0"/>
              </a:ext>
            </a:extLst>
          </a:blip>
          <a:srcRect l="9781" r="10473"/>
          <a:stretch/>
        </p:blipFill>
        <p:spPr>
          <a:xfrm>
            <a:off x="7638455" y="4671300"/>
            <a:ext cx="708125" cy="887972"/>
          </a:xfrm>
          <a:prstGeom prst="rect">
            <a:avLst/>
          </a:prstGeom>
        </p:spPr>
      </p:pic>
      <p:pic>
        <p:nvPicPr>
          <p:cNvPr id="31" name="図 30"/>
          <p:cNvPicPr>
            <a:picLocks noChangeAspect="1"/>
          </p:cNvPicPr>
          <p:nvPr/>
        </p:nvPicPr>
        <p:blipFill rotWithShape="1">
          <a:blip r:embed="rId14" cstate="print">
            <a:extLst>
              <a:ext uri="{28A0092B-C50C-407E-A947-70E740481C1C}">
                <a14:useLocalDpi xmlns:a14="http://schemas.microsoft.com/office/drawing/2010/main" val="0"/>
              </a:ext>
            </a:extLst>
          </a:blip>
          <a:srcRect l="6167" t="1" r="4289" b="14611"/>
          <a:stretch/>
        </p:blipFill>
        <p:spPr>
          <a:xfrm>
            <a:off x="8347341" y="4740771"/>
            <a:ext cx="814948" cy="777132"/>
          </a:xfrm>
          <a:prstGeom prst="rect">
            <a:avLst/>
          </a:prstGeom>
        </p:spPr>
      </p:pic>
      <p:pic>
        <p:nvPicPr>
          <p:cNvPr id="32" name="図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88088" y="4691596"/>
            <a:ext cx="1490840" cy="838598"/>
          </a:xfrm>
          <a:prstGeom prst="rect">
            <a:avLst/>
          </a:prstGeom>
        </p:spPr>
      </p:pic>
      <p:sp>
        <p:nvSpPr>
          <p:cNvPr id="55" name="テキスト ボックス 54"/>
          <p:cNvSpPr txBox="1"/>
          <p:nvPr/>
        </p:nvSpPr>
        <p:spPr>
          <a:xfrm>
            <a:off x="8034044" y="6326569"/>
            <a:ext cx="1773339" cy="276999"/>
          </a:xfrm>
          <a:prstGeom prst="rect">
            <a:avLst/>
          </a:prstGeom>
          <a:noFill/>
        </p:spPr>
        <p:txBody>
          <a:bodyPr wrap="square" rtlCol="0">
            <a:spAutoFit/>
          </a:bodyPr>
          <a:lstStyle/>
          <a:p>
            <a:pPr algn="r"/>
            <a:r>
              <a:rPr kumimoji="1" lang="en-US" altLang="ja-JP" sz="1200" dirty="0"/>
              <a:t>11/18</a:t>
            </a:r>
            <a:r>
              <a:rPr kumimoji="1" lang="ja-JP" altLang="en-US" sz="1200" dirty="0"/>
              <a:t>資料</a:t>
            </a:r>
          </a:p>
        </p:txBody>
      </p:sp>
      <p:sp>
        <p:nvSpPr>
          <p:cNvPr id="56" name="スライド番号プレースホルダー 2"/>
          <p:cNvSpPr>
            <a:spLocks noGrp="1"/>
          </p:cNvSpPr>
          <p:nvPr>
            <p:ph type="sldNum" sz="quarter" idx="12"/>
          </p:nvPr>
        </p:nvSpPr>
        <p:spPr>
          <a:xfrm>
            <a:off x="7677150" y="6492875"/>
            <a:ext cx="2228850" cy="365125"/>
          </a:xfrm>
        </p:spPr>
        <p:txBody>
          <a:bodyPr/>
          <a:lstStyle/>
          <a:p>
            <a:fld id="{D9E3402B-098C-428B-B045-374B387FDB32}" type="slidenum">
              <a:rPr kumimoji="1" lang="ja-JP" altLang="en-US" smtClean="0"/>
              <a:t>9</a:t>
            </a:fld>
            <a:endParaRPr kumimoji="1" lang="ja-JP" altLang="en-US"/>
          </a:p>
        </p:txBody>
      </p:sp>
    </p:spTree>
    <p:extLst>
      <p:ext uri="{BB962C8B-B14F-4D97-AF65-F5344CB8AC3E}">
        <p14:creationId xmlns:p14="http://schemas.microsoft.com/office/powerpoint/2010/main" val="5847234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t"/>
      <a:lstStyle>
        <a:defPPr algn="l">
          <a:defRPr kumimoji="1" sz="1200" dirty="0" smtClean="0">
            <a:latin typeface="UD デジタル 教科書体 NK-R" panose="02020400000000000000" pitchFamily="18" charset="-128"/>
            <a:ea typeface="UD デジタル 教科書体 NK-R" panose="02020400000000000000" pitchFamily="18" charset="-128"/>
          </a:defRPr>
        </a:defPPr>
      </a:lstStyle>
      <a:style>
        <a:lnRef idx="2">
          <a:schemeClr val="accent2"/>
        </a:lnRef>
        <a:fillRef idx="1">
          <a:schemeClr val="lt1"/>
        </a:fillRef>
        <a:effectRef idx="0">
          <a:schemeClr val="accent2"/>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143000" rtl="0" eaLnBrk="1" fontAlgn="base" latinLnBrk="0" hangingPunct="1">
          <a:lnSpc>
            <a:spcPct val="100000"/>
          </a:lnSpc>
          <a:spcBef>
            <a:spcPct val="0"/>
          </a:spcBef>
          <a:spcAft>
            <a:spcPct val="0"/>
          </a:spcAft>
          <a:buClrTx/>
          <a:buSzTx/>
          <a:buFontTx/>
          <a:buNone/>
          <a:tabLst/>
          <a:defRPr kumimoji="1" lang="ja-JP" altLang="en-US" sz="1900" b="0" i="0" u="none" strike="noStrike" cap="none" normalizeH="0" baseline="0" smtClean="0">
            <a:ln>
              <a:noFill/>
            </a:ln>
            <a:solidFill>
              <a:schemeClr val="tx1"/>
            </a:solidFill>
            <a:effectLst/>
            <a:latin typeface="HG丸ｺﾞｼｯｸM-PRO" pitchFamily="50" charset="-128"/>
            <a:ea typeface="HG丸ｺﾞｼｯｸM-PRO" pitchFamily="50"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143000" rtl="0" eaLnBrk="1" fontAlgn="base" latinLnBrk="0" hangingPunct="1">
          <a:lnSpc>
            <a:spcPct val="100000"/>
          </a:lnSpc>
          <a:spcBef>
            <a:spcPct val="0"/>
          </a:spcBef>
          <a:spcAft>
            <a:spcPct val="0"/>
          </a:spcAft>
          <a:buClrTx/>
          <a:buSzTx/>
          <a:buFontTx/>
          <a:buNone/>
          <a:tabLst/>
          <a:defRPr kumimoji="1" lang="ja-JP" altLang="en-US" sz="1900" b="0" i="0" u="none" strike="noStrike" cap="none" normalizeH="0" baseline="0" smtClean="0">
            <a:ln>
              <a:noFill/>
            </a:ln>
            <a:solidFill>
              <a:schemeClr val="tx1"/>
            </a:solidFill>
            <a:effectLst/>
            <a:latin typeface="HG丸ｺﾞｼｯｸM-PRO" pitchFamily="50" charset="-128"/>
            <a:ea typeface="HG丸ｺﾞｼｯｸM-PRO"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TotalTime>
  <Words>5655</Words>
  <Application>Microsoft Office PowerPoint</Application>
  <PresentationFormat>A4 210 x 297 mm</PresentationFormat>
  <Paragraphs>628</Paragraphs>
  <Slides>12</Slides>
  <Notes>3</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12</vt:i4>
      </vt:variant>
    </vt:vector>
  </HeadingPairs>
  <TitlesOfParts>
    <vt:vector size="29" baseType="lpstr">
      <vt:lpstr>HG丸ｺﾞｼｯｸM-PRO</vt:lpstr>
      <vt:lpstr>Meiryo UI</vt:lpstr>
      <vt:lpstr>ＭＳ Ｐゴシック</vt:lpstr>
      <vt:lpstr>UD デジタル 教科書体 N-B</vt:lpstr>
      <vt:lpstr>UD デジタル 教科書体 NK-B</vt:lpstr>
      <vt:lpstr>UD デジタル 教科書体 NK-R</vt:lpstr>
      <vt:lpstr>UD デジタル 教科書体 NP-R</vt:lpstr>
      <vt:lpstr>メイリオ</vt:lpstr>
      <vt:lpstr>游ゴシック</vt:lpstr>
      <vt:lpstr>游ゴシック Light</vt:lpstr>
      <vt:lpstr>Arial</vt:lpstr>
      <vt:lpstr>Calibri</vt:lpstr>
      <vt:lpstr>Calibri Light</vt:lpstr>
      <vt:lpstr>Times New Roman</vt:lpstr>
      <vt:lpstr>Office テーマ</vt:lpstr>
      <vt:lpstr>1_Office テーマ</vt:lpstr>
      <vt:lpstr>標準デザイン</vt:lpstr>
      <vt:lpstr>大阪府商業振興の緊急対策について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石原　明日絵</cp:lastModifiedBy>
  <cp:revision>33</cp:revision>
  <cp:lastPrinted>2020-11-30T03:11:12Z</cp:lastPrinted>
  <dcterms:created xsi:type="dcterms:W3CDTF">2020-05-12T05:13:36Z</dcterms:created>
  <dcterms:modified xsi:type="dcterms:W3CDTF">2021-03-23T01:49:21Z</dcterms:modified>
</cp:coreProperties>
</file>