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  <p:sldMasterId id="2147483911" r:id="rId2"/>
  </p:sldMasterIdLst>
  <p:notesMasterIdLst>
    <p:notesMasterId r:id="rId11"/>
  </p:notesMasterIdLst>
  <p:handoutMasterIdLst>
    <p:handoutMasterId r:id="rId12"/>
  </p:handoutMasterIdLst>
  <p:sldIdLst>
    <p:sldId id="325" r:id="rId3"/>
    <p:sldId id="326" r:id="rId4"/>
    <p:sldId id="327" r:id="rId5"/>
    <p:sldId id="328" r:id="rId6"/>
    <p:sldId id="329" r:id="rId7"/>
    <p:sldId id="330" r:id="rId8"/>
    <p:sldId id="332" r:id="rId9"/>
    <p:sldId id="331" r:id="rId10"/>
  </p:sldIdLst>
  <p:sldSz cx="9906000" cy="6858000" type="A4"/>
  <p:notesSz cx="6735763" cy="9866313"/>
  <p:defaultTextStyle>
    <a:defPPr>
      <a:defRPr lang="ja-JP"/>
    </a:defPPr>
    <a:lvl1pPr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F81BD"/>
    <a:srgbClr val="000099"/>
    <a:srgbClr val="FF3300"/>
    <a:srgbClr val="FF5050"/>
    <a:srgbClr val="33CC33"/>
    <a:srgbClr val="00CC00"/>
    <a:srgbClr val="FF9900"/>
    <a:srgbClr val="99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99117" autoAdjust="0"/>
  </p:normalViewPr>
  <p:slideViewPr>
    <p:cSldViewPr snapToGrid="0">
      <p:cViewPr varScale="1">
        <p:scale>
          <a:sx n="71" d="100"/>
          <a:sy n="71" d="100"/>
        </p:scale>
        <p:origin x="94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G0000sv0ns101\d11484$\doc\&#26032;_&#36001;&#25919;&#20225;&#30011;&#65319;\&#9733;&#31895;&#12356;&#35430;&#31639;&#65288;&#20013;&#36001;&#23637;&#65289;\R3.2&#24403;&#21021;\&#9733;&#20844;&#34920;&#36039;&#26009;&#9733;\&#36028;&#12426;&#20184;&#12369;&#12493;&#12479;&#65288;&#21069;&#25552;&#26465;&#20214;&#12394;&#12393;&#65289;\&#12304;&#24120;&#12395;&#26368;&#26032;&#12305;&#21454;&#25903;&#25913;&#21892;_&#12464;&#12521;&#12501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31194633960251E-2"/>
          <c:y val="7.8690678628349595E-2"/>
          <c:w val="0.86941585298766488"/>
          <c:h val="0.7168888778062257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 w="15875" cmpd="sng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E4B-4811-A508-829E2A6B569F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4000">
                    <a:srgbClr val="FF3B3B"/>
                  </a:gs>
                  <a:gs pos="4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2E4B-4811-A508-829E2A6B569F}"/>
              </c:ext>
            </c:extLst>
          </c:dPt>
          <c:dPt>
            <c:idx val="6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2E4B-4811-A508-829E2A6B569F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2E4B-4811-A508-829E2A6B569F}"/>
              </c:ext>
            </c:extLst>
          </c:dPt>
          <c:dPt>
            <c:idx val="8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2E4B-4811-A508-829E2A6B569F}"/>
              </c:ext>
            </c:extLst>
          </c:dPt>
          <c:dPt>
            <c:idx val="9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2E4B-4811-A508-829E2A6B569F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5-2E4B-4811-A508-829E2A6B569F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7-2E4B-4811-A508-829E2A6B569F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9-2E4B-4811-A508-829E2A6B569F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B-2E4B-4811-A508-829E2A6B569F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D-2E4B-4811-A508-829E2A6B569F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F-2E4B-4811-A508-829E2A6B569F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1-2E4B-4811-A508-829E2A6B569F}"/>
              </c:ext>
            </c:extLst>
          </c:dPt>
          <c:dPt>
            <c:idx val="17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5-2E4B-4811-A508-829E2A6B569F}"/>
              </c:ext>
            </c:extLst>
          </c:dPt>
          <c:dPt>
            <c:idx val="18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7-2E4B-4811-A508-829E2A6B569F}"/>
              </c:ext>
            </c:extLst>
          </c:dPt>
          <c:dLbls>
            <c:dLbl>
              <c:idx val="0"/>
              <c:layout>
                <c:manualLayout>
                  <c:x val="-2.6438820932676247E-3"/>
                  <c:y val="-1.4262304133837082E-2"/>
                </c:manualLayout>
              </c:layout>
              <c:tx>
                <c:rich>
                  <a:bodyPr/>
                  <a:lstStyle/>
                  <a:p>
                    <a:fld id="{92A193A3-AAB2-45E3-BD32-212A51D16A97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E4B-4811-A508-829E2A6B569F}"/>
                </c:ext>
              </c:extLst>
            </c:dLbl>
            <c:dLbl>
              <c:idx val="1"/>
              <c:layout>
                <c:manualLayout>
                  <c:x val="-1.3219410466338245E-3"/>
                  <c:y val="-1.7249605296282812E-2"/>
                </c:manualLayout>
              </c:layout>
              <c:tx>
                <c:rich>
                  <a:bodyPr/>
                  <a:lstStyle/>
                  <a:p>
                    <a:fld id="{C88883E8-3ADE-4F5A-8241-9DEB21F38215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E4B-4811-A508-829E2A6B569F}"/>
                </c:ext>
              </c:extLst>
            </c:dLbl>
            <c:dLbl>
              <c:idx val="2"/>
              <c:layout>
                <c:manualLayout>
                  <c:x val="1.15378390011122E-3"/>
                  <c:y val="6.1074960482834719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defRPr>
                    </a:pPr>
                    <a:fld id="{64E6350C-7596-4C18-BFA7-4CDA7B9CA22A}" type="VALUE">
                      <a:rPr lang="en-US" altLang="ja-JP" b="0"/>
                      <a:pPr>
                        <a:defRPr sz="1200" b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559253405169195E-2"/>
                      <c:h val="6.114720974653797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E4B-4811-A508-829E2A6B569F}"/>
                </c:ext>
              </c:extLst>
            </c:dLbl>
            <c:dLbl>
              <c:idx val="3"/>
              <c:layout>
                <c:manualLayout>
                  <c:x val="-2.4235305886631548E-17"/>
                  <c:y val="-1.90163431203633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0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4B-4811-A508-829E2A6B569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4B-4811-A508-829E2A6B569F}"/>
                </c:ext>
              </c:extLst>
            </c:dLbl>
            <c:dLbl>
              <c:idx val="5"/>
              <c:layout>
                <c:manualLayout>
                  <c:x val="-3.9658231399014371E-3"/>
                  <c:y val="-0.211893239546551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4B-4811-A508-829E2A6B569F}"/>
                </c:ext>
              </c:extLst>
            </c:dLbl>
            <c:dLbl>
              <c:idx val="6"/>
              <c:layout>
                <c:manualLayout>
                  <c:x val="-3.3652247273756818E-4"/>
                  <c:y val="-0.185608545627936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4B-4811-A508-829E2A6B569F}"/>
                </c:ext>
              </c:extLst>
            </c:dLbl>
            <c:dLbl>
              <c:idx val="7"/>
              <c:layout>
                <c:manualLayout>
                  <c:x val="-2.8120912847132648E-3"/>
                  <c:y val="-0.21305091233412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4B-4811-A508-829E2A6B569F}"/>
                </c:ext>
              </c:extLst>
            </c:dLbl>
            <c:dLbl>
              <c:idx val="8"/>
              <c:layout>
                <c:manualLayout>
                  <c:x val="1.6820919144559132E-4"/>
                  <c:y val="-0.244049215599477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4.6603395528219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E4B-4811-A508-829E2A6B569F}"/>
                </c:ext>
              </c:extLst>
            </c:dLbl>
            <c:dLbl>
              <c:idx val="9"/>
              <c:layout>
                <c:manualLayout>
                  <c:x val="-4.3023456126390055E-3"/>
                  <c:y val="-0.218344481120200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5.37347347693966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E4B-4811-A508-829E2A6B569F}"/>
                </c:ext>
              </c:extLst>
            </c:dLbl>
            <c:dLbl>
              <c:idx val="10"/>
              <c:layout>
                <c:manualLayout>
                  <c:x val="-3.3652247273756818E-4"/>
                  <c:y val="-0.31064562952786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E4B-4811-A508-829E2A6B569F}"/>
                </c:ext>
              </c:extLst>
            </c:dLbl>
            <c:dLbl>
              <c:idx val="11"/>
              <c:layout>
                <c:manualLayout>
                  <c:x val="-1.1537318551881242E-3"/>
                  <c:y val="-0.1149674831519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E4B-4811-A508-829E2A6B569F}"/>
                </c:ext>
              </c:extLst>
            </c:dLbl>
            <c:dLbl>
              <c:idx val="12"/>
              <c:layout>
                <c:manualLayout>
                  <c:x val="9.8541857389624439E-4"/>
                  <c:y val="-8.1016505961968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851094790979776E-2"/>
                      <c:h val="6.32431870909657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2E4B-4811-A508-829E2A6B569F}"/>
                </c:ext>
              </c:extLst>
            </c:dLbl>
            <c:dLbl>
              <c:idx val="13"/>
              <c:layout>
                <c:manualLayout>
                  <c:x val="-3.365224727374712E-4"/>
                  <c:y val="-6.614663418569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E4B-4811-A508-829E2A6B569F}"/>
                </c:ext>
              </c:extLst>
            </c:dLbl>
            <c:dLbl>
              <c:idx val="14"/>
              <c:layout>
                <c:manualLayout>
                  <c:x val="6.6098093230153509E-3"/>
                  <c:y val="-5.73844456319611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39560595123287E-2"/>
                      <c:h val="6.7394899314287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2E4B-4811-A508-829E2A6B569F}"/>
                </c:ext>
              </c:extLst>
            </c:dLbl>
            <c:dLbl>
              <c:idx val="15"/>
              <c:layout>
                <c:manualLayout>
                  <c:x val="3.365224727374712E-4"/>
                  <c:y val="-4.909674382301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E4B-4811-A508-829E2A6B569F}"/>
                </c:ext>
              </c:extLst>
            </c:dLbl>
            <c:dLbl>
              <c:idx val="16"/>
              <c:layout>
                <c:manualLayout>
                  <c:x val="2.3073596205300567E-3"/>
                  <c:y val="-3.320733386178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'H31.2月版（最終）'!$B$4:$S$4</c:f>
              <c:numCache>
                <c:formatCode>#,##0;"▲ "#,##0</c:formatCode>
                <c:ptCount val="17"/>
                <c:pt idx="0">
                  <c:v>-707</c:v>
                </c:pt>
                <c:pt idx="1">
                  <c:v>-510</c:v>
                </c:pt>
                <c:pt idx="2">
                  <c:v>-600</c:v>
                </c:pt>
                <c:pt idx="3">
                  <c:v>-590</c:v>
                </c:pt>
                <c:pt idx="4">
                  <c:v>-500</c:v>
                </c:pt>
                <c:pt idx="5">
                  <c:v>-580</c:v>
                </c:pt>
                <c:pt idx="6">
                  <c:v>-270</c:v>
                </c:pt>
                <c:pt idx="7">
                  <c:v>-480</c:v>
                </c:pt>
                <c:pt idx="8">
                  <c:v>-560</c:v>
                </c:pt>
                <c:pt idx="9">
                  <c:v>-470</c:v>
                </c:pt>
                <c:pt idx="10">
                  <c:v>-840</c:v>
                </c:pt>
                <c:pt idx="11">
                  <c:v>-230</c:v>
                </c:pt>
                <c:pt idx="12">
                  <c:v>-140</c:v>
                </c:pt>
                <c:pt idx="13">
                  <c:v>-100</c:v>
                </c:pt>
                <c:pt idx="14">
                  <c:v>-60</c:v>
                </c:pt>
                <c:pt idx="15">
                  <c:v>-20</c:v>
                </c:pt>
                <c:pt idx="16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2E4B-4811-A508-829E2A6B569F}"/>
            </c:ext>
          </c:extLst>
        </c:ser>
        <c:ser>
          <c:idx val="1"/>
          <c:order val="1"/>
          <c:spPr>
            <a:solidFill>
              <a:schemeClr val="bg1"/>
            </a:solidFill>
            <a:ln w="1587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A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C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E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0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2-2E4B-4811-A508-829E2A6B569F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4-2E4B-4811-A508-829E2A6B569F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6-2E4B-4811-A508-829E2A6B569F}"/>
              </c:ext>
            </c:extLst>
          </c:dPt>
          <c:dLbls>
            <c:dLbl>
              <c:idx val="0"/>
              <c:layout>
                <c:manualLayout>
                  <c:x val="1.3219410466338124E-3"/>
                  <c:y val="1.1885939750478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'H31.2月版（最終）'!$B$5:$S$5</c:f>
              <c:numCache>
                <c:formatCode>#,##0;"▲ "#,##0</c:formatCode>
                <c:ptCount val="17"/>
                <c:pt idx="0">
                  <c:v>-228</c:v>
                </c:pt>
                <c:pt idx="1">
                  <c:v>-230</c:v>
                </c:pt>
                <c:pt idx="2">
                  <c:v>-230</c:v>
                </c:pt>
                <c:pt idx="3">
                  <c:v>-230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2E4B-4811-A508-829E2A6B5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100"/>
        <c:axId val="91541888"/>
        <c:axId val="91543808"/>
      </c:barChart>
      <c:lineChart>
        <c:grouping val="standard"/>
        <c:varyColors val="0"/>
        <c:ser>
          <c:idx val="2"/>
          <c:order val="2"/>
          <c:spPr>
            <a:ln w="9525"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ysClr val="windowText" lastClr="000000"/>
              </a:solidFill>
              <a:ln w="6350">
                <a:solidFill>
                  <a:sysClr val="windowText" lastClr="000000"/>
                </a:solidFill>
              </a:ln>
            </c:spPr>
          </c:marker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'H31.2月版（最終）'!$B$6:$S$6</c:f>
              <c:numCache>
                <c:formatCode>#,##0;"▲ "#,##0</c:formatCode>
                <c:ptCount val="17"/>
                <c:pt idx="0">
                  <c:v>-935</c:v>
                </c:pt>
                <c:pt idx="1">
                  <c:v>-740</c:v>
                </c:pt>
                <c:pt idx="2">
                  <c:v>-830</c:v>
                </c:pt>
                <c:pt idx="3">
                  <c:v>-820</c:v>
                </c:pt>
                <c:pt idx="4">
                  <c:v>-500</c:v>
                </c:pt>
                <c:pt idx="5">
                  <c:v>-580</c:v>
                </c:pt>
                <c:pt idx="6">
                  <c:v>-270</c:v>
                </c:pt>
                <c:pt idx="7">
                  <c:v>-480</c:v>
                </c:pt>
                <c:pt idx="8">
                  <c:v>-560</c:v>
                </c:pt>
                <c:pt idx="9">
                  <c:v>-470</c:v>
                </c:pt>
                <c:pt idx="10">
                  <c:v>-840</c:v>
                </c:pt>
                <c:pt idx="11">
                  <c:v>-230</c:v>
                </c:pt>
                <c:pt idx="12">
                  <c:v>-140</c:v>
                </c:pt>
                <c:pt idx="13">
                  <c:v>-100</c:v>
                </c:pt>
                <c:pt idx="14">
                  <c:v>-60</c:v>
                </c:pt>
                <c:pt idx="15">
                  <c:v>-20</c:v>
                </c:pt>
                <c:pt idx="1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6-BF68-4212-8779-C88DED395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541888"/>
        <c:axId val="91543808"/>
      </c:lineChart>
      <c:catAx>
        <c:axId val="9154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3808"/>
        <c:crossesAt val="0"/>
        <c:auto val="1"/>
        <c:lblAlgn val="ctr"/>
        <c:lblOffset val="0"/>
        <c:tickLblSkip val="1"/>
        <c:tickMarkSkip val="1"/>
        <c:noMultiLvlLbl val="0"/>
      </c:catAx>
      <c:valAx>
        <c:axId val="91543808"/>
        <c:scaling>
          <c:orientation val="minMax"/>
          <c:max val="0"/>
          <c:min val="-1200"/>
        </c:scaling>
        <c:delete val="0"/>
        <c:axPos val="l"/>
        <c:majorGridlines>
          <c:spPr>
            <a:ln w="3175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numFmt formatCode="#,##0;&quot;▲&quot;#,##0" sourceLinked="0"/>
        <c:majorTickMark val="none"/>
        <c:minorTickMark val="none"/>
        <c:tickLblPos val="nextTo"/>
        <c:spPr>
          <a:noFill/>
          <a:ln w="3175">
            <a:solidFill>
              <a:schemeClr val="tx2">
                <a:lumMod val="60000"/>
                <a:lumOff val="40000"/>
              </a:schemeClr>
            </a:solidFill>
            <a:prstDash val="dash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1888"/>
        <c:crosses val="autoZero"/>
        <c:crossBetween val="between"/>
        <c:majorUnit val="200"/>
        <c:minorUnit val="100"/>
      </c:valAx>
      <c:spPr>
        <a:noFill/>
        <a:ln w="2540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275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0.11187</cdr:x>
      <cdr:y>0.56121</cdr:y>
    </cdr:from>
    <cdr:to>
      <cdr:x>0.1808</cdr:x>
      <cdr:y>0.63051</cdr:y>
    </cdr:to>
    <cdr:sp macro="" textlink="">
      <cdr:nvSpPr>
        <cdr:cNvPr id="2" name="テキスト ボックス 11"/>
        <cdr:cNvSpPr txBox="1"/>
      </cdr:nvSpPr>
      <cdr:spPr>
        <a:xfrm xmlns:a="http://schemas.openxmlformats.org/drawingml/2006/main">
          <a:off x="1074713" y="2998304"/>
          <a:ext cx="662216" cy="3702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740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0.15677</cdr:x>
      <cdr:y>0.59647</cdr:y>
    </cdr:from>
    <cdr:to>
      <cdr:x>0.23382</cdr:x>
      <cdr:y>0.65659</cdr:y>
    </cdr:to>
    <cdr:sp macro="" textlink="">
      <cdr:nvSpPr>
        <cdr:cNvPr id="3" name="テキスト ボックス 11"/>
        <cdr:cNvSpPr txBox="1"/>
      </cdr:nvSpPr>
      <cdr:spPr>
        <a:xfrm xmlns:a="http://schemas.openxmlformats.org/drawingml/2006/main">
          <a:off x="1506067" y="3186691"/>
          <a:ext cx="740226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83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0.20316</cdr:x>
      <cdr:y>0.59698</cdr:y>
    </cdr:from>
    <cdr:to>
      <cdr:x>0.27397</cdr:x>
      <cdr:y>0.6571</cdr:y>
    </cdr:to>
    <cdr:sp macro="" textlink="">
      <cdr:nvSpPr>
        <cdr:cNvPr id="4" name="テキスト ボックス 11"/>
        <cdr:cNvSpPr txBox="1"/>
      </cdr:nvSpPr>
      <cdr:spPr>
        <a:xfrm xmlns:a="http://schemas.openxmlformats.org/drawingml/2006/main">
          <a:off x="1951758" y="3189441"/>
          <a:ext cx="680278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82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0.25682</cdr:x>
      <cdr:y>0.39352</cdr:y>
    </cdr:from>
    <cdr:to>
      <cdr:x>0.32972</cdr:x>
      <cdr:y>0.45364</cdr:y>
    </cdr:to>
    <cdr:sp macro="" textlink="">
      <cdr:nvSpPr>
        <cdr:cNvPr id="5" name="テキスト ボックス 11"/>
        <cdr:cNvSpPr txBox="1"/>
      </cdr:nvSpPr>
      <cdr:spPr>
        <a:xfrm xmlns:a="http://schemas.openxmlformats.org/drawingml/2006/main">
          <a:off x="2467307" y="2102442"/>
          <a:ext cx="700356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500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0.27196</cdr:x>
      <cdr:y>0.46244</cdr:y>
    </cdr:from>
    <cdr:to>
      <cdr:x>0.37037</cdr:x>
      <cdr:y>0.64082</cdr:y>
    </cdr:to>
    <cdr:cxnSp macro="">
      <cdr:nvCxnSpPr>
        <cdr:cNvPr id="9" name="直線矢印コネクタ 8"/>
        <cdr:cNvCxnSpPr>
          <a:stCxn xmlns:a="http://schemas.openxmlformats.org/drawingml/2006/main" id="15" idx="1"/>
        </cdr:cNvCxnSpPr>
      </cdr:nvCxnSpPr>
      <cdr:spPr>
        <a:xfrm xmlns:a="http://schemas.openxmlformats.org/drawingml/2006/main" flipH="1" flipV="1">
          <a:off x="2612773" y="2470627"/>
          <a:ext cx="945403" cy="9530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0.05978</cdr:x>
      <cdr:y>0.6635</cdr:y>
    </cdr:from>
    <cdr:to>
      <cdr:x>0.14188</cdr:x>
      <cdr:y>0.73433</cdr:y>
    </cdr:to>
    <cdr:sp macro="" textlink="">
      <cdr:nvSpPr>
        <cdr:cNvPr id="10" name="テキスト ボックス 11"/>
        <cdr:cNvSpPr txBox="1"/>
      </cdr:nvSpPr>
      <cdr:spPr>
        <a:xfrm xmlns:a="http://schemas.openxmlformats.org/drawingml/2006/main">
          <a:off x="574316" y="3544811"/>
          <a:ext cx="788742" cy="3784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93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0.37037</cdr:x>
      <cdr:y>0.60586</cdr:y>
    </cdr:from>
    <cdr:to>
      <cdr:x>0.54337</cdr:x>
      <cdr:y>0.67577</cdr:y>
    </cdr:to>
    <cdr:sp macro="" textlink="">
      <cdr:nvSpPr>
        <cdr:cNvPr id="15" name="角丸四角形 14"/>
        <cdr:cNvSpPr/>
      </cdr:nvSpPr>
      <cdr:spPr>
        <a:xfrm xmlns:a="http://schemas.openxmlformats.org/drawingml/2006/main">
          <a:off x="3558208" y="3236898"/>
          <a:ext cx="1662026" cy="373502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400" b="1" dirty="0"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収支不足額</a:t>
          </a:r>
        </a:p>
      </cdr:txBody>
    </cdr:sp>
  </cdr:relSizeAnchor>
  <cdr:relSizeAnchor xmlns:cdr="http://schemas.openxmlformats.org/drawingml/2006/chartDrawing">
    <cdr:from>
      <cdr:x>0.10079</cdr:x>
      <cdr:y>0</cdr:y>
    </cdr:from>
    <cdr:to>
      <cdr:x>0.13445</cdr:x>
      <cdr:y>0.03685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968301" y="0"/>
          <a:ext cx="323385" cy="196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0.08909</cdr:x>
      <cdr:y>0.00729</cdr:y>
    </cdr:from>
    <cdr:to>
      <cdr:x>0.14249</cdr:x>
      <cdr:y>0.06282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855895" y="38948"/>
          <a:ext cx="513019" cy="296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(</a:t>
          </a:r>
          <a:r>
            <a:rPr lang="ja-JP" altLang="en-US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当初</a:t>
          </a:r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)</a:t>
          </a:r>
          <a:endParaRPr lang="ja-JP" altLang="en-US" sz="600" dirty="0">
            <a:latin typeface="HGSｺﾞｼｯｸE" panose="020B0900000000000000" pitchFamily="50" charset="-128"/>
            <a:ea typeface="HGSｺﾞｼｯｸE" panose="020B0900000000000000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5"/>
            <a:ext cx="2921762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019" y="5"/>
            <a:ext cx="2920194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9728C3D9-C130-4AB8-B6F1-26A40C0FD8C4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9371505"/>
            <a:ext cx="2921762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019" y="9371505"/>
            <a:ext cx="2920194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6A625DE7-4704-4017-958D-D379CA32C6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2143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5"/>
            <a:ext cx="2921762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019" y="5"/>
            <a:ext cx="2920194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95989334-0B56-40B1-83A8-B1CE541C6AAC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4850" y="742950"/>
            <a:ext cx="5335588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34" y="4688121"/>
            <a:ext cx="5391124" cy="443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3" y="9371505"/>
            <a:ext cx="2921762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019" y="9371505"/>
            <a:ext cx="2920194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5216" rIns="90423" bIns="452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E6597596-FBBC-489F-991C-4B46FCCBB7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7463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3263" y="741363"/>
            <a:ext cx="5340350" cy="36972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455738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7713"/>
            <a:ext cx="5378450" cy="3724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97596-FBBC-489F-991C-4B46FCCBB72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538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747713"/>
            <a:ext cx="5378450" cy="37242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51319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747713"/>
            <a:ext cx="5378450" cy="37242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236155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131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gray">
          <a:xfrm>
            <a:off x="271468" y="3357566"/>
            <a:ext cx="9361487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349510"/>
            <a:ext cx="8420100" cy="1008063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716338"/>
            <a:ext cx="69342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97300" y="5059373"/>
            <a:ext cx="2311400" cy="287337"/>
          </a:xfrm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9A7C6769-DCA7-4B67-8C35-646205219841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4627563"/>
            <a:ext cx="3136900" cy="2794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444F4-C1DE-4B72-BEAA-40281524D64E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09B98-B03A-444B-86BC-61F7CFE02F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99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94568" y="115897"/>
            <a:ext cx="2339975" cy="60102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15897"/>
            <a:ext cx="6869113" cy="60102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DE038-6A49-42C6-8B03-C1FC7CD470F3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452-97DB-44C4-83D8-80B063366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243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5110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93726"/>
            <a:ext cx="8915400" cy="6334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95303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5F54A-9A19-4544-A49A-D8C8DDFC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6F969-7CB9-4A7A-A641-88DC5DD2BA7D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921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C6769-DCA7-4B67-8C35-646205219841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B82A-ACB5-46E6-B7FF-C8FF24151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0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026D0-2298-4992-9689-74AFC23AE9B7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60813-D6A6-47AF-B8CA-181915FDF3D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31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A1CDC-B3BF-46B4-8E5E-EA1003D1AA2C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032B6-51FC-46D0-AE8E-8E4062363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145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FC5B-1B52-405C-AB2C-0BF2BB0DDB31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9505B-6F77-4C09-B6C7-E70B3B4B6B0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3990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576A1E-08D2-4996-8EB3-07AE1395FF6E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EA636-911E-4ECA-A4BE-EC2AAE6EEFE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718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C2A9E-3697-4066-B3EB-AEEA92FEF08E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3B85A-85E8-4151-AC12-DA0E875F60E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26D0-2298-4992-9689-74AFC23AE9B7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0813-D6A6-47AF-B8CA-181915FDF3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55C04-0E4D-4057-B3EE-604A6B3D64D6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36110-AF16-4DFD-84B5-49F5F62D577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772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87BD14-5576-4E87-91E0-2847D6C424AD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006B4-28CF-474E-A3B3-AC72CBEAA0A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0133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D99D18-C6E9-4984-B238-E404DA78650F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5E68E-8A7F-484C-B059-8EF9329CAB0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5697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B444F4-C1DE-4B72-BEAA-40281524D64E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09B98-B03A-444B-86BC-61F7CFE02FB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91658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DE038-6A49-42C6-8B03-C1FC7CD470F3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78452-97DB-44C4-83D8-80B06336607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101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93726"/>
            <a:ext cx="8915400" cy="6334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95303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5F54A-9A19-4544-A49A-D8C8DDFC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6F969-7CB9-4A7A-A641-88DC5DD2BA7D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92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A1CDC-B3BF-46B4-8E5E-EA1003D1AA2C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32B6-51FC-46D0-AE8E-8E4062363A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38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3" y="1341446"/>
            <a:ext cx="4381501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46"/>
            <a:ext cx="4381501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DFC5B-1B52-405C-AB2C-0BF2BB0DDB31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505B-6F77-4C09-B6C7-E70B3B4B6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55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81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81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6A1E-08D2-4996-8EB3-07AE1395FF6E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EA636-911E-4ECA-A4BE-EC2AAE6EE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6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C2A9E-3697-4066-B3EB-AEEA92FEF08E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3B85A-85E8-4151-AC12-DA0E875F60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419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55C04-0E4D-4057-B3EE-604A6B3D64D6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36110-AF16-4DFD-84B5-49F5F62D5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538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499" y="273060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D14-5576-4E87-91E0-2847D6C424AD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06B4-28CF-474E-A3B3-AC72CBEAA0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0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9D18-C6E9-4984-B238-E404DA78650F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5E68E-8A7F-484C-B059-8EF9329CAB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993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73054" y="115896"/>
            <a:ext cx="9361489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95300" y="1341446"/>
            <a:ext cx="8915400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" y="6597650"/>
            <a:ext cx="2311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762D76FB-362E-452F-A462-7EF4769B5C70}" type="datetime8">
              <a:rPr lang="ja-JP" altLang="en-US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463925" y="6597650"/>
            <a:ext cx="31369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323138" y="6597650"/>
            <a:ext cx="2311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510989B0-3D10-4F31-8EFD-BA8E73401E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271468" y="549285"/>
            <a:ext cx="9361487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271468" y="6524625"/>
            <a:ext cx="9361487" cy="71438"/>
          </a:xfrm>
          <a:prstGeom prst="rect">
            <a:avLst/>
          </a:prstGeom>
          <a:solidFill>
            <a:srgbClr val="4D4D4D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909" r:id="rId12"/>
    <p:sldLayoutId id="21474839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2D76FB-362E-452F-A462-7EF4769B5C70}" type="datetime8">
              <a:rPr lang="ja-JP" altLang="en-US" smtClean="0"/>
              <a:pPr>
                <a:defRPr/>
              </a:pPr>
              <a:t>21/9/22 16時44分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0989B0-3D10-4F31-8EFD-BA8E73401EE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880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09433" y="1596788"/>
            <a:ext cx="9143193" cy="4790364"/>
          </a:xfrm>
          <a:noFill/>
        </p:spPr>
        <p:txBody>
          <a:bodyPr>
            <a:normAutofit lnSpcReduction="10000"/>
          </a:bodyPr>
          <a:lstStyle/>
          <a:p>
            <a:pPr marL="265113" indent="-265113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2800" dirty="0">
                <a:latin typeface="ＭＳ Ｐゴシック" pitchFamily="50" charset="-128"/>
              </a:rPr>
              <a:t>◆ 「財政運営基本条例」に基づき、財政状況に関する中長期試算を作成。</a:t>
            </a:r>
            <a:br>
              <a:rPr lang="ja-JP" altLang="en-US" sz="2800" dirty="0">
                <a:latin typeface="ＭＳ Ｐゴシック" pitchFamily="50" charset="-128"/>
              </a:rPr>
            </a:br>
            <a:r>
              <a:rPr lang="ja-JP" altLang="en-US" sz="2800" dirty="0">
                <a:latin typeface="ＭＳ Ｐゴシック" pitchFamily="50" charset="-128"/>
              </a:rPr>
              <a:t>（発射台となる毎年度の当初予算毎に作成</a:t>
            </a:r>
            <a:r>
              <a:rPr lang="ja-JP" altLang="en-US" sz="2800" dirty="0" smtClean="0">
                <a:latin typeface="ＭＳ Ｐゴシック" pitchFamily="50" charset="-128"/>
              </a:rPr>
              <a:t>）</a:t>
            </a:r>
            <a:endParaRPr lang="en-US" altLang="ja-JP" sz="2800" dirty="0" smtClean="0">
              <a:latin typeface="ＭＳ Ｐゴシック" pitchFamily="50" charset="-128"/>
            </a:endParaRPr>
          </a:p>
          <a:p>
            <a:pPr marL="265113" indent="-265113">
              <a:lnSpc>
                <a:spcPct val="120000"/>
              </a:lnSpc>
              <a:spcBef>
                <a:spcPts val="600"/>
              </a:spcBef>
              <a:buNone/>
            </a:pPr>
            <a:endParaRPr lang="ja-JP" altLang="en-US" sz="2800" dirty="0">
              <a:latin typeface="ＭＳ Ｐゴシック" pitchFamily="50" charset="-128"/>
            </a:endParaRPr>
          </a:p>
          <a:p>
            <a:pPr marL="265113" indent="-265113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2800" dirty="0">
                <a:latin typeface="ＭＳ Ｐゴシック" pitchFamily="50" charset="-128"/>
              </a:rPr>
              <a:t>◆ 試算にあたっては、「中長期の経済財政に関する試算」（内閣府）で示された経済成長率・長期金利や歳入・歳出</a:t>
            </a:r>
            <a:r>
              <a:rPr lang="ja-JP" altLang="en-US" sz="2800" dirty="0" smtClean="0">
                <a:latin typeface="ＭＳ Ｐゴシック" pitchFamily="50" charset="-128"/>
              </a:rPr>
              <a:t>の状況など</a:t>
            </a:r>
            <a:r>
              <a:rPr lang="ja-JP" altLang="en-US" sz="2800" dirty="0">
                <a:latin typeface="ＭＳ Ｐゴシック" pitchFamily="50" charset="-128"/>
              </a:rPr>
              <a:t>、現時点で見込むことができる条件を前提に推計。なお、この試算は不確定要素を多く含んでおり、将来に向かって相当の幅をもってみる必要。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9487" y="392627"/>
            <a:ext cx="9684913" cy="10560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latin typeface="ＭＳ Ｐゴシック" pitchFamily="50" charset="-128"/>
              </a:rPr>
              <a:t>14</a:t>
            </a:r>
            <a:r>
              <a:rPr lang="ja-JP" altLang="en-US" sz="2800" b="1" dirty="0" err="1" smtClean="0">
                <a:latin typeface="ＭＳ Ｐゴシック" pitchFamily="50" charset="-128"/>
              </a:rPr>
              <a:t>．</a:t>
            </a:r>
            <a:r>
              <a:rPr lang="ja-JP" altLang="en-US" sz="2800" b="1" dirty="0" smtClean="0">
                <a:latin typeface="ＭＳ Ｐゴシック" pitchFamily="50" charset="-128"/>
              </a:rPr>
              <a:t>財政状況に関する中長期試算</a:t>
            </a:r>
            <a:r>
              <a:rPr lang="en-US" altLang="ja-JP" sz="2800" b="1" dirty="0" smtClean="0">
                <a:latin typeface="ＭＳ Ｐゴシック" pitchFamily="50" charset="-128"/>
              </a:rPr>
              <a:t>〔</a:t>
            </a:r>
            <a:r>
              <a:rPr lang="ja-JP" altLang="en-US" sz="2800" b="1" dirty="0" smtClean="0">
                <a:latin typeface="ＭＳ Ｐゴシック" pitchFamily="50" charset="-128"/>
              </a:rPr>
              <a:t>粗い試算</a:t>
            </a:r>
            <a:r>
              <a:rPr lang="en-US" altLang="ja-JP" sz="2800" b="1" dirty="0" smtClean="0">
                <a:latin typeface="ＭＳ Ｐゴシック" pitchFamily="50" charset="-128"/>
              </a:rPr>
              <a:t>〕</a:t>
            </a:r>
            <a:r>
              <a:rPr lang="ja-JP" altLang="en-US" sz="2800" b="1" dirty="0" smtClean="0">
                <a:latin typeface="ＭＳ Ｐゴシック" pitchFamily="50" charset="-128"/>
              </a:rPr>
              <a:t>の</a:t>
            </a:r>
            <a:r>
              <a:rPr lang="ja-JP" altLang="en-US" sz="2800" b="1" dirty="0">
                <a:latin typeface="ＭＳ Ｐゴシック" pitchFamily="50" charset="-128"/>
              </a:rPr>
              <a:t>策定</a:t>
            </a:r>
            <a:r>
              <a:rPr lang="ja-JP" altLang="en-US" sz="2800" b="1" dirty="0" smtClean="0">
                <a:latin typeface="ＭＳ Ｐゴシック" pitchFamily="50" charset="-128"/>
              </a:rPr>
              <a:t>について</a:t>
            </a:r>
            <a:r>
              <a:rPr lang="en-US" altLang="ja-JP" sz="2800" b="1" dirty="0" smtClean="0">
                <a:latin typeface="ＭＳ Ｐゴシック" pitchFamily="50" charset="-128"/>
              </a:rPr>
              <a:t/>
            </a:r>
            <a:br>
              <a:rPr lang="en-US" altLang="ja-JP" sz="2800" b="1" dirty="0" smtClean="0">
                <a:latin typeface="ＭＳ Ｐゴシック" pitchFamily="50" charset="-128"/>
              </a:rPr>
            </a:br>
            <a:r>
              <a:rPr lang="ja-JP" altLang="en-US" sz="2800" b="1" dirty="0" smtClean="0">
                <a:latin typeface="ＭＳ Ｐゴシック" pitchFamily="50" charset="-128"/>
              </a:rPr>
              <a:t> </a:t>
            </a:r>
            <a:r>
              <a:rPr lang="en-US" altLang="ja-JP" sz="2800" b="1" dirty="0" smtClean="0">
                <a:latin typeface="ＭＳ Ｐゴシック" pitchFamily="50" charset="-128"/>
              </a:rPr>
              <a:t>【</a:t>
            </a:r>
            <a:r>
              <a:rPr lang="ja-JP" altLang="en-US" sz="2800" b="1" dirty="0" smtClean="0">
                <a:latin typeface="ＭＳ Ｐゴシック" pitchFamily="50" charset="-128"/>
              </a:rPr>
              <a:t>令和３年２月版</a:t>
            </a:r>
            <a:r>
              <a:rPr lang="en-US" altLang="ja-JP" sz="2800" b="1" dirty="0" smtClean="0">
                <a:latin typeface="ＭＳ Ｐゴシック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9151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/>
          </p:nvPr>
        </p:nvGraphicFramePr>
        <p:xfrm>
          <a:off x="380997" y="1843796"/>
          <a:ext cx="9607085" cy="5342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テキスト ボックス 12"/>
          <p:cNvSpPr txBox="1"/>
          <p:nvPr/>
        </p:nvSpPr>
        <p:spPr>
          <a:xfrm>
            <a:off x="49545" y="2202286"/>
            <a:ext cx="430887" cy="38807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収　支　不　足　額</a:t>
            </a:r>
          </a:p>
        </p:txBody>
      </p:sp>
      <p:sp>
        <p:nvSpPr>
          <p:cNvPr id="5" name="大かっこ 4"/>
          <p:cNvSpPr/>
          <p:nvPr/>
        </p:nvSpPr>
        <p:spPr>
          <a:xfrm>
            <a:off x="1008023" y="6216631"/>
            <a:ext cx="8374046" cy="41618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内閣府試算の経済</a:t>
            </a:r>
            <a:r>
              <a:rPr lang="ja-JP" altLang="en-US" sz="1050" dirty="0">
                <a:latin typeface="ＭＳ Ｐゴシック" pitchFamily="50" charset="-128"/>
              </a:rPr>
              <a:t>成長率・長期金利や歳入・歳出の状況など、現時点で見込むことができる条件を前提に</a:t>
            </a:r>
            <a:r>
              <a:rPr lang="ja-JP" altLang="en-US" sz="1050" dirty="0" smtClean="0">
                <a:latin typeface="ＭＳ Ｐゴシック" pitchFamily="50" charset="-128"/>
              </a:rPr>
              <a:t>推計</a:t>
            </a:r>
            <a:endParaRPr lang="en-US" altLang="ja-JP" sz="1050" dirty="0" smtClean="0">
              <a:latin typeface="ＭＳ Ｐゴシック" pitchFamily="50" charset="-128"/>
            </a:endParaRPr>
          </a:p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この</a:t>
            </a:r>
            <a:r>
              <a:rPr lang="ja-JP" altLang="en-US" sz="1050" dirty="0">
                <a:latin typeface="ＭＳ Ｐゴシック" pitchFamily="50" charset="-128"/>
              </a:rPr>
              <a:t>試算は不確定要素を多く含んでおり</a:t>
            </a:r>
            <a:r>
              <a:rPr lang="ja-JP" altLang="en-US" sz="1050" dirty="0" smtClean="0">
                <a:latin typeface="ＭＳ Ｐゴシック" pitchFamily="50" charset="-128"/>
              </a:rPr>
              <a:t>、将来に向かって相当</a:t>
            </a:r>
            <a:r>
              <a:rPr lang="ja-JP" altLang="en-US" sz="1050" dirty="0">
                <a:latin typeface="ＭＳ Ｐゴシック" pitchFamily="50" charset="-128"/>
              </a:rPr>
              <a:t>の幅をもってみる</a:t>
            </a:r>
            <a:r>
              <a:rPr lang="ja-JP" altLang="en-US" sz="1050" dirty="0" smtClean="0">
                <a:latin typeface="ＭＳ Ｐゴシック" pitchFamily="50" charset="-128"/>
              </a:rPr>
              <a:t>必要</a:t>
            </a:r>
            <a:endParaRPr kumimoji="1" lang="ja-JP" altLang="en-US" sz="1050" dirty="0"/>
          </a:p>
        </p:txBody>
      </p:sp>
      <p:sp>
        <p:nvSpPr>
          <p:cNvPr id="4" name="メモ 3"/>
          <p:cNvSpPr/>
          <p:nvPr/>
        </p:nvSpPr>
        <p:spPr>
          <a:xfrm>
            <a:off x="635001" y="1068868"/>
            <a:ext cx="8747068" cy="721832"/>
          </a:xfrm>
          <a:prstGeom prst="foldedCorner">
            <a:avLst>
              <a:gd name="adj" fmla="val 19534"/>
            </a:avLst>
          </a:prstGeom>
          <a:solidFill>
            <a:schemeClr val="bg1"/>
          </a:solidFill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Bef>
                <a:spcPts val="600"/>
              </a:spcBef>
            </a:pPr>
            <a:endParaRPr lang="en-US" altLang="ja-JP" sz="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減債基金の積立不足額の復元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積立不足額：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年度当初後）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※H13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の間に累計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5,202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億円を借入れ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・財政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　　　　　　　　　　　　残高見込額：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年度末見込）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1,400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50" dirty="0">
              <a:solidFill>
                <a:schemeClr val="tx1"/>
              </a:solidFill>
              <a:latin typeface="Arial Unicode MS" panose="020B060402020202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7406" y="378572"/>
            <a:ext cx="8917201" cy="637200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財政収支の見通し 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sp>
        <p:nvSpPr>
          <p:cNvPr id="38" name="ホームベース 37"/>
          <p:cNvSpPr/>
          <p:nvPr/>
        </p:nvSpPr>
        <p:spPr bwMode="auto">
          <a:xfrm rot="5400000">
            <a:off x="-1693023" y="4008453"/>
            <a:ext cx="3880186" cy="267853"/>
          </a:xfrm>
          <a:prstGeom prst="homePlat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154800" rIns="90000" bIns="15480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957700" y="2437718"/>
            <a:ext cx="1590960" cy="36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単年度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収支</a:t>
            </a:r>
            <a:endParaRPr kumimoji="1" lang="ja-JP" altLang="en-US" sz="1400" b="1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stCxn id="17" idx="1"/>
          </p:cNvCxnSpPr>
          <p:nvPr/>
        </p:nvCxnSpPr>
        <p:spPr>
          <a:xfrm flipH="1">
            <a:off x="1178666" y="2617718"/>
            <a:ext cx="77903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36" idx="1"/>
          </p:cNvCxnSpPr>
          <p:nvPr/>
        </p:nvCxnSpPr>
        <p:spPr>
          <a:xfrm flipH="1" flipV="1">
            <a:off x="1178666" y="4936311"/>
            <a:ext cx="969104" cy="793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角丸四角形 35"/>
          <p:cNvSpPr/>
          <p:nvPr/>
        </p:nvSpPr>
        <p:spPr>
          <a:xfrm>
            <a:off x="2147770" y="5549315"/>
            <a:ext cx="1692000" cy="360000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減債基金復元額</a:t>
            </a: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380998" y="1907999"/>
            <a:ext cx="594206" cy="2937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億円</a:t>
            </a:r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9242755" y="1843796"/>
            <a:ext cx="594206" cy="2937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年度</a:t>
            </a:r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74673"/>
            <a:ext cx="8915400" cy="637200"/>
          </a:xfrm>
          <a:solidFill>
            <a:srgbClr val="000099"/>
          </a:solidFill>
        </p:spPr>
        <p:txBody>
          <a:bodyPr>
            <a:normAutofit/>
          </a:bodyPr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試算の前提条件 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/>
          </p:nvPr>
        </p:nvGraphicFramePr>
        <p:xfrm>
          <a:off x="495299" y="1112098"/>
          <a:ext cx="8754117" cy="569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ワークシート" r:id="rId3" imgW="12506211" imgH="8134201" progId="Excel.Sheet.8">
                  <p:embed/>
                </p:oleObj>
              </mc:Choice>
              <mc:Fallback>
                <p:oleObj name="ワークシート" r:id="rId3" imgW="12506211" imgH="8134201" progId="Excel.Sheet.8">
                  <p:embed/>
                  <p:pic>
                    <p:nvPicPr>
                      <p:cNvPr id="5" name="オブジェクト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299" y="1112098"/>
                        <a:ext cx="8754117" cy="5694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71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67763"/>
            <a:ext cx="8915400" cy="638628"/>
          </a:xfrm>
          <a:solidFill>
            <a:srgbClr val="000099"/>
          </a:solidFill>
        </p:spPr>
        <p:txBody>
          <a:bodyPr>
            <a:normAutofit/>
          </a:bodyPr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結果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のポイント（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1/2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093" y="1318836"/>
            <a:ext cx="9527868" cy="402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〇府税の減少などにより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前回試算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（令和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と比べて、各年度の収支がおおむね</a:t>
            </a:r>
            <a:endParaRPr lang="en-US" altLang="ja-JP" u="sng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230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億円悪化～</a:t>
            </a:r>
            <a:r>
              <a:rPr lang="en-US" altLang="ja-JP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200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億円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改善。</a:t>
            </a:r>
            <a:endParaRPr lang="en-US" altLang="ja-JP" u="sng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・新型コロナウイルス感染症が経済に与える影響により、令和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年度税収見込みが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大幅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に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減少しているが、内閣府試算の経済成長率が上昇しているため、後年度の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税収減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は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緩やかになる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見込み。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kumimoji="1"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・一方で、令和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年度給与改定や令和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年度予算編成による歳出抑制により、歳出は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減少。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〇引き続き、税収や金利の動向、地方税財政制度の変更などに留意していくことが必要。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26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67763"/>
            <a:ext cx="8915400" cy="638628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結果の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ポイント（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/2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/>
          </p:nvPr>
        </p:nvGraphicFramePr>
        <p:xfrm>
          <a:off x="373498" y="1491125"/>
          <a:ext cx="9138848" cy="5218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4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409">
                <a:tc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項　　　　　目</a:t>
                      </a:r>
                      <a:endParaRPr kumimoji="1" lang="ja-JP" altLang="en-US" sz="16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各年度の収支</a:t>
                      </a:r>
                      <a:endParaRPr kumimoji="1" lang="en-US" altLang="ja-JP" sz="14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dirty="0" err="1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影響額</a:t>
                      </a:r>
                      <a:endParaRPr kumimoji="1" lang="en-US" altLang="ja-JP" sz="14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76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歳入</a:t>
                      </a:r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府税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新型コロナウイルス感染症が経済に与える影響により、令和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年度税収見込みが大幅に減少しているが、内閣府試算の経済成長率が上昇しているため、後年度の税収減は緩やかになる見込み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720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400">
                <a:tc vMerge="1">
                  <a:txBody>
                    <a:bodyPr/>
                    <a:lstStyle/>
                    <a:p>
                      <a:pPr algn="dist"/>
                      <a:endParaRPr lang="en-US" altLang="ja-JP" sz="1800" b="1" dirty="0" smtClean="0">
                        <a:latin typeface="+mn-ea"/>
                      </a:endParaRPr>
                    </a:p>
                  </a:txBody>
                  <a:tcPr marL="144000" marR="144000" marT="144000" marB="14400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交付税等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府税の減少等により増加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898">
                <a:tc rowSpan="3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歳出</a:t>
                      </a:r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人件費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令和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年度給与改定等により減少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240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749399"/>
                  </a:ext>
                </a:extLst>
              </a:tr>
              <a:tr h="95194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公債費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内閣府試算を踏まえた金利は低下する一方、臨時財政対策債増の影響により増加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590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431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投資的経費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一般施策経費</a:t>
                      </a:r>
                      <a:endParaRPr kumimoji="1" lang="ja-JP" altLang="en-US" sz="11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大阪・関西万博関連事業や府立学校スマートスクール推進事業などによりおおむね増加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6873" y="1083410"/>
            <a:ext cx="9045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〇前回試算（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</a:t>
            </a:r>
            <a:r>
              <a:rPr kumimoji="1"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月版）からの主な変動要因</a:t>
            </a:r>
            <a:endParaRPr kumimoji="1"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3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1" y="437882"/>
            <a:ext cx="9473308" cy="597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9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40" y="482637"/>
            <a:ext cx="8485113" cy="61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70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750609" y="1744101"/>
          <a:ext cx="8481392" cy="3471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5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3654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区　　　　　　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（算出の考え方）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名称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発生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時期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年度末試算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 marL="7642" marR="7642" marT="70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（参　　　　　考）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年度末試算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749">
                <a:tc gridSpan="2" vMerge="1"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想定されるリスク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積立目標額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に積算する額</a:t>
                      </a:r>
                    </a:p>
                  </a:txBody>
                  <a:tcPr marL="7642" marR="7642" marT="705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積立目標額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に積算する額</a:t>
                      </a:r>
                    </a:p>
                  </a:txBody>
                  <a:tcPr marL="7642" marR="7642" marT="7054" marB="0"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36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</a:t>
                      </a:r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税収の急減、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l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　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災害等の発生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過去の発生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状況から算出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dirty="0" smtClean="0">
                          <a:latin typeface="+mn-ea"/>
                          <a:ea typeface="+mn-ea"/>
                        </a:rPr>
                        <a:t>840</a:t>
                      </a:r>
                      <a:endParaRPr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840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01">
                <a:tc rowSpan="2"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２　出資法人債務に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　係る損失補償等　　　　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財政健全化法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将来負担比率の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考え方を準用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育英会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u="none" dirty="0" smtClean="0">
                          <a:latin typeface="+mn-ea"/>
                          <a:ea typeface="+mn-ea"/>
                        </a:rPr>
                        <a:t>6</a:t>
                      </a:r>
                      <a:endParaRPr lang="ja-JP" altLang="en-US" sz="1400" b="1" u="none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0" u="none" dirty="0" smtClean="0">
                          <a:latin typeface="+mn-ea"/>
                          <a:ea typeface="+mn-ea"/>
                        </a:rPr>
                        <a:t>20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住宅供給公社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u="none" dirty="0" smtClean="0">
                          <a:latin typeface="+mn-ea"/>
                          <a:ea typeface="+mn-ea"/>
                        </a:rPr>
                        <a:t>35</a:t>
                      </a:r>
                      <a:endParaRPr lang="ja-JP" altLang="en-US" sz="1400" b="1" u="none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0" u="none" dirty="0" smtClean="0">
                          <a:latin typeface="+mn-ea"/>
                          <a:ea typeface="+mn-ea"/>
                        </a:rPr>
                        <a:t>54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43">
                <a:tc rowSpan="4"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３　その他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事業進捗により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発生する可能性が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あるリスクのうち、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特に影響が大きい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ものを計上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道路公社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S62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R29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現時点では更なる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負担は見込まれない</a:t>
                      </a:r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+</a:t>
                      </a:r>
                      <a:r>
                        <a:rPr lang="el-GR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α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4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港湾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特別会計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元～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　　　現時点では事業の</a:t>
                      </a:r>
                      <a:r>
                        <a:rPr kumimoji="1" lang="en-US" altLang="ja-JP" sz="800" dirty="0" smtClean="0"/>
                        <a:t/>
                      </a:r>
                      <a:br>
                        <a:rPr kumimoji="1" lang="en-US" altLang="ja-JP" sz="800" dirty="0" smtClean="0"/>
                      </a:br>
                      <a:r>
                        <a:rPr kumimoji="1" lang="ja-JP" altLang="en-US" sz="800" dirty="0" smtClean="0"/>
                        <a:t>　　　採算性が確保され</a:t>
                      </a:r>
                      <a:r>
                        <a:rPr kumimoji="1" lang="en-US" altLang="ja-JP" sz="800" dirty="0" smtClean="0"/>
                        <a:t/>
                      </a:r>
                      <a:br>
                        <a:rPr kumimoji="1" lang="en-US" altLang="ja-JP" sz="800" dirty="0" smtClean="0"/>
                      </a:br>
                      <a:r>
                        <a:rPr kumimoji="1" lang="ja-JP" altLang="en-US" sz="800" dirty="0" smtClean="0"/>
                        <a:t>　　　ている</a:t>
                      </a:r>
                      <a:endParaRPr kumimoji="1" lang="ja-JP" altLang="en-US" sz="800" dirty="0"/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特別会計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H13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R5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111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  <a:r>
                        <a:rPr lang="el-GR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α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3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まちづくり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会計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R5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849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17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endParaRPr lang="en-US" altLang="ja-JP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合　　計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1,361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1,314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6330007" y="5879407"/>
            <a:ext cx="4390817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 smtClean="0">
                <a:latin typeface="+mn-ea"/>
                <a:ea typeface="+mn-ea"/>
              </a:rPr>
              <a:t>（＊</a:t>
            </a:r>
            <a:r>
              <a:rPr lang="en-US" altLang="ja-JP" sz="900" b="1" dirty="0" smtClean="0">
                <a:latin typeface="+mn-ea"/>
                <a:ea typeface="+mn-ea"/>
              </a:rPr>
              <a:t>3</a:t>
            </a:r>
            <a:r>
              <a:rPr lang="ja-JP" altLang="en-US" sz="900" b="1" dirty="0" smtClean="0">
                <a:latin typeface="+mn-ea"/>
                <a:ea typeface="+mn-ea"/>
              </a:rPr>
              <a:t>）まちづくり会計（</a:t>
            </a:r>
            <a:r>
              <a:rPr lang="en-US" altLang="ja-JP" sz="900" b="1" dirty="0" smtClean="0">
                <a:latin typeface="+mn-ea"/>
                <a:ea typeface="+mn-ea"/>
              </a:rPr>
              <a:t>480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endParaRPr lang="en-US" altLang="ja-JP" sz="9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900" dirty="0">
                <a:latin typeface="+mn-ea"/>
                <a:ea typeface="+mn-ea"/>
              </a:rPr>
              <a:t>　 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○保有地に係る起債償還額の財政負担分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(849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億円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想定されるリスクに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算入。そのうち、土地売却に関わらず、現時点で、財政負担が見込まれ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</a:t>
            </a:r>
            <a:r>
              <a:rPr lang="ja-JP" altLang="en-US" sz="80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る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取得価格と評価額の差（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369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億円）は、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粗い試算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に織り込み済み。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endParaRPr lang="en-US" altLang="ja-JP" sz="7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29" y="325083"/>
            <a:ext cx="7189423" cy="414270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財政調整基金への積立目標額　</a:t>
            </a:r>
            <a:r>
              <a:rPr lang="en-US" altLang="ja-JP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《1,400</a:t>
            </a:r>
            <a:r>
              <a:rPr lang="ja-JP" altLang="en-US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億円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（</a:t>
            </a:r>
            <a:r>
              <a:rPr lang="en-US" altLang="ja-JP" sz="1800" b="1" i="1" dirty="0">
                <a:solidFill>
                  <a:schemeClr val="bg1"/>
                </a:solidFill>
                <a:latin typeface="ＭＳ Ｐゴシック" pitchFamily="50" charset="-128"/>
              </a:rPr>
              <a:t> 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令和</a:t>
            </a:r>
            <a:r>
              <a:rPr lang="en-US" altLang="ja-JP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1</a:t>
            </a:r>
            <a:r>
              <a:rPr lang="en-US" altLang="ja-JP" sz="1800" b="1" i="1" dirty="0">
                <a:solidFill>
                  <a:schemeClr val="bg1"/>
                </a:solidFill>
                <a:latin typeface="ＭＳ Ｐゴシック" pitchFamily="50" charset="-128"/>
              </a:rPr>
              <a:t>2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年度末）</a:t>
            </a:r>
            <a:r>
              <a:rPr lang="en-US" altLang="ja-JP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》</a:t>
            </a:r>
            <a:endParaRPr lang="ja-JP" altLang="en-US" sz="2000" b="1" i="1" dirty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42013" y="1510425"/>
            <a:ext cx="8899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（</a:t>
            </a:r>
            <a:r>
              <a:rPr kumimoji="1" lang="ja-JP" altLang="en-US" sz="1000" dirty="0" smtClean="0"/>
              <a:t>単位：億円</a:t>
            </a:r>
            <a:r>
              <a:rPr lang="ja-JP" altLang="en-US" sz="1000" dirty="0"/>
              <a:t>）</a:t>
            </a:r>
            <a:endParaRPr kumimoji="1" lang="ja-JP" altLang="en-US" sz="10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/>
          </p:nvPr>
        </p:nvGraphicFramePr>
        <p:xfrm>
          <a:off x="5060484" y="5437077"/>
          <a:ext cx="3076349" cy="3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積立目標額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1,400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91023" y="5481597"/>
            <a:ext cx="3298959" cy="11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 smtClean="0">
                <a:latin typeface="+mn-ea"/>
                <a:ea typeface="+mn-ea"/>
              </a:rPr>
              <a:t>（＊</a:t>
            </a:r>
            <a:r>
              <a:rPr lang="en-US" altLang="ja-JP" sz="900" b="1" dirty="0" smtClean="0">
                <a:latin typeface="+mn-ea"/>
                <a:ea typeface="+mn-ea"/>
              </a:rPr>
              <a:t>1</a:t>
            </a:r>
            <a:r>
              <a:rPr lang="ja-JP" altLang="en-US" sz="900" b="1" dirty="0" smtClean="0">
                <a:latin typeface="+mn-ea"/>
                <a:ea typeface="+mn-ea"/>
              </a:rPr>
              <a:t>）税収の急減・災害等の発生（</a:t>
            </a:r>
            <a:r>
              <a:rPr lang="en-US" altLang="ja-JP" sz="900" b="1" dirty="0" smtClean="0">
                <a:latin typeface="+mn-ea"/>
                <a:ea typeface="+mn-ea"/>
              </a:rPr>
              <a:t>84</a:t>
            </a:r>
            <a:r>
              <a:rPr lang="en-US" altLang="ja-JP" sz="900" b="1" dirty="0">
                <a:latin typeface="+mn-ea"/>
                <a:ea typeface="+mn-ea"/>
              </a:rPr>
              <a:t>0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r>
              <a:rPr lang="ja-JP" altLang="en-US" sz="900" dirty="0" smtClean="0">
                <a:latin typeface="ＭＳ Ｐ明朝" pitchFamily="18" charset="-128"/>
                <a:ea typeface="ＭＳ Ｐ明朝" pitchFamily="18" charset="-128"/>
              </a:rPr>
              <a:t>　　　</a:t>
            </a:r>
            <a:endParaRPr lang="en-US" altLang="ja-JP" sz="9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○税収の急減（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540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過去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年間の最大の税収の減収幅（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2,171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億円）のうち、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交付税措置で補完できない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25%</a:t>
            </a:r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相当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分を算入。</a:t>
            </a:r>
            <a:endParaRPr lang="en-US" altLang="ja-JP" sz="800" dirty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○災害等の発生（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30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　新型コロナウイルス感染症対策として府で緊急的に実施した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額を参考に算入。</a:t>
            </a:r>
            <a:endParaRPr lang="en-US" altLang="ja-JP" sz="8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17242" y="5862629"/>
            <a:ext cx="32004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>
                <a:latin typeface="+mn-ea"/>
                <a:ea typeface="+mn-ea"/>
              </a:rPr>
              <a:t>（</a:t>
            </a:r>
            <a:r>
              <a:rPr lang="ja-JP" altLang="en-US" sz="900" b="1" dirty="0" smtClean="0">
                <a:latin typeface="+mn-ea"/>
                <a:ea typeface="+mn-ea"/>
              </a:rPr>
              <a:t>＊</a:t>
            </a:r>
            <a:r>
              <a:rPr lang="en-US" altLang="ja-JP" sz="900" b="1" dirty="0" smtClean="0">
                <a:latin typeface="+mn-ea"/>
                <a:ea typeface="+mn-ea"/>
              </a:rPr>
              <a:t>2</a:t>
            </a:r>
            <a:r>
              <a:rPr lang="ja-JP" altLang="en-US" sz="900" b="1" dirty="0" smtClean="0">
                <a:latin typeface="+mn-ea"/>
                <a:ea typeface="+mn-ea"/>
              </a:rPr>
              <a:t>）箕面</a:t>
            </a:r>
            <a:r>
              <a:rPr lang="ja-JP" altLang="en-US" sz="900" b="1" dirty="0">
                <a:latin typeface="+mn-ea"/>
                <a:ea typeface="+mn-ea"/>
              </a:rPr>
              <a:t>特別</a:t>
            </a:r>
            <a:r>
              <a:rPr lang="ja-JP" altLang="en-US" sz="900" b="1" dirty="0" smtClean="0">
                <a:latin typeface="+mn-ea"/>
                <a:ea typeface="+mn-ea"/>
              </a:rPr>
              <a:t>会計（</a:t>
            </a:r>
            <a:r>
              <a:rPr lang="en-US" altLang="ja-JP" sz="900" b="1" dirty="0" smtClean="0">
                <a:latin typeface="+mn-ea"/>
                <a:ea typeface="+mn-ea"/>
              </a:rPr>
              <a:t>11</a:t>
            </a:r>
            <a:r>
              <a:rPr lang="en-US" altLang="ja-JP" sz="900" b="1" dirty="0">
                <a:latin typeface="+mn-ea"/>
                <a:ea typeface="+mn-ea"/>
              </a:rPr>
              <a:t>1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r>
              <a:rPr lang="ja-JP" altLang="en-US" sz="900" dirty="0" smtClean="0">
                <a:latin typeface="ＭＳ Ｐ明朝" pitchFamily="18" charset="-128"/>
                <a:ea typeface="ＭＳ Ｐ明朝" pitchFamily="18" charset="-128"/>
              </a:rPr>
              <a:t>　　　</a:t>
            </a:r>
            <a:endParaRPr lang="en-US" altLang="ja-JP" sz="9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○箕面森町事業の府費負担見込額（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60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3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億円）から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 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令和元年度末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 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     </a:t>
            </a:r>
            <a:r>
              <a:rPr lang="ja-JP" altLang="en-US" sz="800" dirty="0" err="1" smtClean="0">
                <a:latin typeface="ＭＳ Ｐ明朝" pitchFamily="18" charset="-128"/>
                <a:ea typeface="ＭＳ Ｐ明朝" pitchFamily="18" charset="-128"/>
              </a:rPr>
              <a:t>までの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支出済み額（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492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億円）を除いた額を想定されるリスク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11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億円）に算入し、粗い試算に織り込み済み。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70008" y="2408773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655683" y="4185856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508183" y="4610748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/>
          </p:nvPr>
        </p:nvGraphicFramePr>
        <p:xfrm>
          <a:off x="8199475" y="5437077"/>
          <a:ext cx="1032526" cy="3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7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1,400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7508183" y="242969"/>
            <a:ext cx="1999588" cy="2746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200" b="1" i="1" dirty="0">
                <a:solidFill>
                  <a:schemeClr val="bg1"/>
                </a:solidFill>
              </a:rPr>
              <a:t>【</a:t>
            </a:r>
            <a:r>
              <a:rPr lang="ja-JP" altLang="en-US" sz="1200" b="1" i="1" dirty="0">
                <a:solidFill>
                  <a:schemeClr val="bg1"/>
                </a:solidFill>
              </a:rPr>
              <a:t>　参　考　資　料　</a:t>
            </a:r>
            <a:r>
              <a:rPr lang="en-US" altLang="ja-JP" sz="1200" b="1" i="1" dirty="0">
                <a:solidFill>
                  <a:schemeClr val="bg1"/>
                </a:solidFill>
              </a:rPr>
              <a:t>】</a:t>
            </a:r>
            <a:r>
              <a:rPr lang="ja-JP" altLang="en-US" sz="1200" b="1" i="1" dirty="0">
                <a:solidFill>
                  <a:schemeClr val="bg1"/>
                </a:solidFill>
              </a:rPr>
              <a:t>　</a:t>
            </a:r>
            <a:r>
              <a:rPr lang="ja-JP" altLang="en-US" sz="1200" b="1" i="1" dirty="0" smtClean="0">
                <a:solidFill>
                  <a:schemeClr val="bg1"/>
                </a:solidFill>
              </a:rPr>
              <a:t>①</a:t>
            </a:r>
            <a:endParaRPr lang="ja-JP" altLang="en-US" sz="1200" b="1" i="1" dirty="0">
              <a:solidFill>
                <a:schemeClr val="bg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598116" y="891034"/>
            <a:ext cx="8786377" cy="6040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ja-JP" altLang="en-US" sz="1200" dirty="0"/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　財政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運営基本条例第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条の規定に基づき、府税収入の急激な減少、災害に伴う歳出の増加その他臨時的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な歳入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の減少又は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歳出の増加を伴う事象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に対応するため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年以内に達成すべき財政調整基金の積立目標額を積算。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4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-cool14">
  <a:themeElements>
    <a:clrScheme name="s-cool1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-cool1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54800" rIns="90000" bIns="154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54800" rIns="90000" bIns="154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s-cool1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16889</TotalTime>
  <Words>1248</Words>
  <Application>Microsoft Office PowerPoint</Application>
  <PresentationFormat>A4 210 x 297 mm</PresentationFormat>
  <Paragraphs>157</Paragraphs>
  <Slides>8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1" baseType="lpstr">
      <vt:lpstr>Arial Unicode MS</vt:lpstr>
      <vt:lpstr>HGPｺﾞｼｯｸM</vt:lpstr>
      <vt:lpstr>HGSｺﾞｼｯｸE</vt:lpstr>
      <vt:lpstr>HGSｺﾞｼｯｸM</vt:lpstr>
      <vt:lpstr>Meiryo UI</vt:lpstr>
      <vt:lpstr>ＭＳ Ｐゴシック</vt:lpstr>
      <vt:lpstr>ＭＳ Ｐ明朝</vt:lpstr>
      <vt:lpstr>Arial</vt:lpstr>
      <vt:lpstr>Calibri</vt:lpstr>
      <vt:lpstr>Wingdings</vt:lpstr>
      <vt:lpstr>s-cool14</vt:lpstr>
      <vt:lpstr>Office ​​テーマ</vt:lpstr>
      <vt:lpstr>ワークシート</vt:lpstr>
      <vt:lpstr>PowerPoint プレゼンテーション</vt:lpstr>
      <vt:lpstr>　財政収支の見通し 【令和3年2月版】</vt:lpstr>
      <vt:lpstr>　試算の前提条件 【令和3年2月版】</vt:lpstr>
      <vt:lpstr>　結果のポイント（1/2）【令和3年2月版】</vt:lpstr>
      <vt:lpstr>　結果のポイント（2/2）【令和3年2月版】</vt:lpstr>
      <vt:lpstr>PowerPoint プレゼンテーション</vt:lpstr>
      <vt:lpstr>PowerPoint プレゼンテーション</vt:lpstr>
      <vt:lpstr>財政調整基金への積立目標額　《1,400億円（ 令和12年度末）》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松久　響</cp:lastModifiedBy>
  <cp:revision>1336</cp:revision>
  <cp:lastPrinted>2021-08-17T07:42:29Z</cp:lastPrinted>
  <dcterms:created xsi:type="dcterms:W3CDTF">2009-12-29T09:06:20Z</dcterms:created>
  <dcterms:modified xsi:type="dcterms:W3CDTF">2021-09-22T07:45:02Z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