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7" r:id="rId1"/>
  </p:sldMasterIdLst>
  <p:notesMasterIdLst>
    <p:notesMasterId r:id="rId4"/>
  </p:notesMasterIdLst>
  <p:handoutMasterIdLst>
    <p:handoutMasterId r:id="rId5"/>
  </p:handoutMasterIdLst>
  <p:sldIdLst>
    <p:sldId id="659" r:id="rId2"/>
    <p:sldId id="658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DCDD9F"/>
    <a:srgbClr val="F4E4D4"/>
    <a:srgbClr val="FFCCCC"/>
    <a:srgbClr val="D6EEC0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21" autoAdjust="0"/>
    <p:restoredTop sz="99664" autoAdjust="0"/>
  </p:normalViewPr>
  <p:slideViewPr>
    <p:cSldViewPr>
      <p:cViewPr varScale="1">
        <p:scale>
          <a:sx n="74" d="100"/>
          <a:sy n="74" d="100"/>
        </p:scale>
        <p:origin x="11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2480"/>
    </p:cViewPr>
  </p:sorterViewPr>
  <p:notesViewPr>
    <p:cSldViewPr>
      <p:cViewPr varScale="1">
        <p:scale>
          <a:sx n="51" d="100"/>
          <a:sy n="51" d="100"/>
        </p:scale>
        <p:origin x="-1542" y="-96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2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501"/>
            <a:ext cx="2920193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2" y="9371501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92" tIns="45250" rIns="90492" bIns="4525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999C7F9B-818D-4B3E-B20E-B2DA08A01A6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2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27600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320" y="4686538"/>
            <a:ext cx="5391124" cy="443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501"/>
            <a:ext cx="2920193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2" y="9371501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5246" rIns="90487" bIns="45246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666706FE-582C-4184-93EE-08181D0714E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b="0" smtClean="0">
              <a:latin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44314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ja-JP" altLang="ja-JP" sz="2400" b="0"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6" name="Rectangle 6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</p:grpSp>
      <p:sp>
        <p:nvSpPr>
          <p:cNvPr id="1802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75475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982CF75-C2D2-4E20-8599-159BCAFF62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146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C5261-08C2-4588-846D-413F075EA8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51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051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05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B7E0C-3785-45F1-B9C3-5DCB887F4C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98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08C4A7-AFEC-4407-940E-A3D7B0CA3A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59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2FD9D-DC4C-4ED3-885D-1C39B5B346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605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E3D2F-D510-4FBE-9D22-D05DE3A7AB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29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9AB1-1CC1-49D1-A1C0-9901ECE9FC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75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E1137-5F92-4848-8D01-2626361EFA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524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71DA4-C746-4973-8529-6D5C3972EB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511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B6FCE-42D7-42C2-B2A7-8274B3B7E4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795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B0A33-47E5-48E2-B55B-8F607B9046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252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1">
              <a:gsLst>
                <a:gs pos="0">
                  <a:srgbClr val="FF0000">
                    <a:alpha val="98000"/>
                  </a:srgbClr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EFE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79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endParaRPr lang="ja-JP" altLang="ja-JP" smtClean="0"/>
          </a:p>
        </p:txBody>
      </p:sp>
      <p:sp>
        <p:nvSpPr>
          <p:cNvPr id="17921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 Black" panose="020B0A04020102020204" pitchFamily="34" charset="0"/>
              </a:defRPr>
            </a:lvl1pPr>
          </a:lstStyle>
          <a:p>
            <a:fld id="{D162C0FC-0A7F-4D48-8664-6E3304CE4D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defRPr kumimoji="1" sz="54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"/>
          <p:cNvSpPr>
            <a:spLocks noChangeArrowheads="1"/>
          </p:cNvSpPr>
          <p:nvPr/>
        </p:nvSpPr>
        <p:spPr bwMode="auto">
          <a:xfrm>
            <a:off x="0" y="404813"/>
            <a:ext cx="8929688" cy="585787"/>
          </a:xfrm>
          <a:prstGeom prst="roundRect">
            <a:avLst>
              <a:gd name="adj" fmla="val 962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05000"/>
              </a:lnSpc>
              <a:defRPr/>
            </a:pPr>
            <a:r>
              <a:rPr kumimoji="1" lang="en-US" altLang="ja-JP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15</a:t>
            </a:r>
            <a:r>
              <a:rPr kumimoji="1" lang="ja-JP" altLang="en-US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．</a:t>
            </a:r>
            <a:r>
              <a:rPr kumimoji="1" lang="ja-JP" altLang="en-US" sz="22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大阪府財政運営基本条例の概要</a:t>
            </a:r>
          </a:p>
        </p:txBody>
      </p:sp>
      <p:sp>
        <p:nvSpPr>
          <p:cNvPr id="3075" name="AutoShape 7"/>
          <p:cNvSpPr>
            <a:spLocks noChangeArrowheads="1"/>
          </p:cNvSpPr>
          <p:nvPr/>
        </p:nvSpPr>
        <p:spPr bwMode="auto">
          <a:xfrm>
            <a:off x="701675" y="1196975"/>
            <a:ext cx="7742238" cy="641350"/>
          </a:xfrm>
          <a:prstGeom prst="roundRect">
            <a:avLst>
              <a:gd name="adj" fmla="val 15792"/>
            </a:avLst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400"/>
              <a:t>健全で規律ある財政運営を行うことにより、府民福祉の維持向上を図ることを目的として、</a:t>
            </a:r>
            <a:r>
              <a:rPr kumimoji="0" lang="en-US" altLang="ja-JP" sz="1400"/>
              <a:t/>
            </a:r>
            <a:br>
              <a:rPr kumimoji="0" lang="en-US" altLang="ja-JP" sz="1400"/>
            </a:br>
            <a:r>
              <a:rPr kumimoji="0" lang="ja-JP" altLang="en-US" sz="1400"/>
              <a:t>財政運営の基本ルールを定めた「大阪府財政運営基本条例」を平成２４年２月１０日に施行しました。</a:t>
            </a:r>
            <a:endParaRPr lang="en-US" altLang="ja-JP" sz="1400">
              <a:solidFill>
                <a:srgbClr val="000000"/>
              </a:solidFill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746125" y="2532063"/>
          <a:ext cx="5938838" cy="27530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52725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収入の範囲内で予算を組む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新規施策実施時には、安定的な財源確保に努める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適切な府債発行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反復・継続的な単年度貸付の禁止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基金からの借入れ禁止を明確化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財政のリスクマネジメント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環境変化に伴う事業の見直し・撤退への適切な対応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将来負担につながる新たな損失補償等の原則禁止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権限・責任・受益に応じた適切な費用負担　　　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他の当事者との適切な役割分担・費用負担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国の制度・施策に対する適正な費用負担等に向けた必要な提言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使用料・手数料など受益者による適正負担　　　　　　　　　　　　　　など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587" marB="45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角丸四角形 17"/>
          <p:cNvSpPr/>
          <p:nvPr/>
        </p:nvSpPr>
        <p:spPr>
          <a:xfrm>
            <a:off x="2547938" y="5392738"/>
            <a:ext cx="5984875" cy="844550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新規事業の財政リスクを点検し、その結果を公表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損失補償・債務保証の内容、必要性を点検し、その結果を公表</a:t>
            </a:r>
          </a:p>
        </p:txBody>
      </p:sp>
      <p:sp>
        <p:nvSpPr>
          <p:cNvPr id="3079" name="ホームベース 25"/>
          <p:cNvSpPr>
            <a:spLocks noChangeArrowheads="1"/>
          </p:cNvSpPr>
          <p:nvPr/>
        </p:nvSpPr>
        <p:spPr bwMode="auto">
          <a:xfrm>
            <a:off x="223838" y="2114550"/>
            <a:ext cx="1889125" cy="360363"/>
          </a:xfrm>
          <a:prstGeom prst="homePlate">
            <a:avLst>
              <a:gd name="adj" fmla="val 33832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１　規律の確保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85813" y="989013"/>
          <a:ext cx="6738937" cy="19510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3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10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中長期の財政状況の試算・公表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予算審議や計画的な財政運営のため、</a:t>
                      </a:r>
                      <a:r>
                        <a:rPr kumimoji="0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10</a:t>
                      </a: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年以上の中長期試算を公表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府独自の財政指標を公表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減債基金・財政調整基金への計画的な積立て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減債基金への計画的な積立て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財政の環境変化に備え、財政調整基金に新たな積立目標額等を設定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決算剰余金の１／２ずつを減債基金・財政調整基金に編入</a:t>
                      </a:r>
                      <a:endParaRPr kumimoji="0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庁内で財政の現状・目標について認識を共有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6" marR="91436" marT="45713" marB="4571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785813" y="5011738"/>
          <a:ext cx="4144962" cy="8334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44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34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予算編成過程など財政情報の積極的な公表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将来の財政リスクの把握と公表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新公会計に基づく財務諸表の公表</a:t>
                      </a:r>
                      <a:endParaRPr kumimoji="0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785" marB="4578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2271713" y="2997200"/>
            <a:ext cx="6764337" cy="1433513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中長期試算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粗い試算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財政評価指標を公表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財政調整基金積立目標額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(R9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末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1,400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を議会に報告・公表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減債基金の積立不足解消と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して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円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を積立て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当初予算）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9050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さらに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令和元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決算剰余金の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1/2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44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）を編入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90500">
              <a:defRPr/>
            </a:pPr>
            <a:endParaRPr lang="ja-JP" altLang="en-US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271713" y="5964238"/>
            <a:ext cx="4905375" cy="633412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予算編成過程、点検・試算結果や指標等を公表</a:t>
            </a:r>
          </a:p>
        </p:txBody>
      </p:sp>
      <p:sp>
        <p:nvSpPr>
          <p:cNvPr id="4104" name="ホームベース 14"/>
          <p:cNvSpPr>
            <a:spLocks noChangeArrowheads="1"/>
          </p:cNvSpPr>
          <p:nvPr/>
        </p:nvSpPr>
        <p:spPr bwMode="auto">
          <a:xfrm>
            <a:off x="382588" y="620713"/>
            <a:ext cx="1889125" cy="288925"/>
          </a:xfrm>
          <a:prstGeom prst="homePlate">
            <a:avLst>
              <a:gd name="adj" fmla="val 33873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２　計画性の確保</a:t>
            </a:r>
          </a:p>
        </p:txBody>
      </p:sp>
      <p:sp>
        <p:nvSpPr>
          <p:cNvPr id="4105" name="ホームベース 17"/>
          <p:cNvSpPr>
            <a:spLocks noChangeArrowheads="1"/>
          </p:cNvSpPr>
          <p:nvPr/>
        </p:nvSpPr>
        <p:spPr bwMode="auto">
          <a:xfrm>
            <a:off x="382588" y="4652963"/>
            <a:ext cx="1889125" cy="279400"/>
          </a:xfrm>
          <a:prstGeom prst="homePlate">
            <a:avLst>
              <a:gd name="adj" fmla="val 33869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３　透明性の確保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15352</TotalTime>
  <Words>474</Words>
  <Application>Microsoft Office PowerPoint</Application>
  <PresentationFormat>画面に合わせる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ＭＳ Ｐ明朝</vt:lpstr>
      <vt:lpstr>ＭＳ ゴシック</vt:lpstr>
      <vt:lpstr>Arial</vt:lpstr>
      <vt:lpstr>Arial Black</vt:lpstr>
      <vt:lpstr>Times New Roman</vt:lpstr>
      <vt:lpstr>Wingdings</vt:lpstr>
      <vt:lpstr>Pixel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大阪府職員端末機１７年度１２月調達</dc:creator>
  <cp:lastModifiedBy>桐山　浩一</cp:lastModifiedBy>
  <cp:revision>819</cp:revision>
  <cp:lastPrinted>2020-08-05T02:29:50Z</cp:lastPrinted>
  <dcterms:created xsi:type="dcterms:W3CDTF">2010-04-13T01:20:09Z</dcterms:created>
  <dcterms:modified xsi:type="dcterms:W3CDTF">2020-08-05T02:35:00Z</dcterms:modified>
</cp:coreProperties>
</file>