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1" r:id="rId1"/>
    <p:sldMasterId id="2147483911" r:id="rId2"/>
  </p:sldMasterIdLst>
  <p:notesMasterIdLst>
    <p:notesMasterId r:id="rId11"/>
  </p:notesMasterIdLst>
  <p:handoutMasterIdLst>
    <p:handoutMasterId r:id="rId12"/>
  </p:handoutMasterIdLst>
  <p:sldIdLst>
    <p:sldId id="325" r:id="rId3"/>
    <p:sldId id="319" r:id="rId4"/>
    <p:sldId id="266" r:id="rId5"/>
    <p:sldId id="320" r:id="rId6"/>
    <p:sldId id="311" r:id="rId7"/>
    <p:sldId id="271" r:id="rId8"/>
    <p:sldId id="272" r:id="rId9"/>
    <p:sldId id="324" r:id="rId10"/>
  </p:sldIdLst>
  <p:sldSz cx="9906000" cy="6858000" type="A4"/>
  <p:notesSz cx="6807200" cy="9939338"/>
  <p:defaultTextStyle>
    <a:defPPr>
      <a:defRPr lang="ja-JP"/>
    </a:defPPr>
    <a:lvl1pPr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1pPr>
    <a:lvl2pPr marL="4572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2pPr>
    <a:lvl3pPr marL="9144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3pPr>
    <a:lvl4pPr marL="13716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4pPr>
    <a:lvl5pPr marL="1828800" algn="ctr" rtl="0" fontAlgn="base">
      <a:spcBef>
        <a:spcPct val="20000"/>
      </a:spcBef>
      <a:spcAft>
        <a:spcPct val="0"/>
      </a:spcAft>
      <a:buClr>
        <a:schemeClr val="bg2"/>
      </a:buClr>
      <a:buSzPct val="75000"/>
      <a:buFont typeface="Wingdings" pitchFamily="2" charset="2"/>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4F81BD"/>
    <a:srgbClr val="000099"/>
    <a:srgbClr val="FF3300"/>
    <a:srgbClr val="FF5050"/>
    <a:srgbClr val="33CC33"/>
    <a:srgbClr val="00CC00"/>
    <a:srgbClr val="FF9900"/>
    <a:srgbClr val="99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5" autoAdjust="0"/>
    <p:restoredTop sz="99117" autoAdjust="0"/>
  </p:normalViewPr>
  <p:slideViewPr>
    <p:cSldViewPr snapToGrid="0">
      <p:cViewPr varScale="1">
        <p:scale>
          <a:sx n="74" d="100"/>
          <a:sy n="74" d="100"/>
        </p:scale>
        <p:origin x="930" y="72"/>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3131"/>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G0000sv0ns501\d11484$\doc\&#26032;_&#36001;&#25919;&#20225;&#30011;&#65319;\&#9733;&#31895;&#12356;&#35430;&#31639;&#65288;&#20013;&#36001;&#23637;&#65289;\31.2&#24403;&#21021;\09_&#22793;&#21205;&#35201;&#22240;&#12398;&#20998;&#26512;\&#12304;&#24120;&#12395;&#26368;&#26032;&#12305;&#21454;&#25903;&#25913;&#21892;_&#12464;&#12521;&#12501;.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1331194633960251E-2"/>
          <c:y val="7.8690678628349595E-2"/>
          <c:w val="0.86941585298766488"/>
          <c:h val="0.71688887780622579"/>
        </c:manualLayout>
      </c:layout>
      <c:barChart>
        <c:barDir val="col"/>
        <c:grouping val="stacked"/>
        <c:varyColors val="0"/>
        <c:ser>
          <c:idx val="0"/>
          <c:order val="0"/>
          <c:spPr>
            <a:solidFill>
              <a:schemeClr val="bg1">
                <a:lumMod val="75000"/>
              </a:schemeClr>
            </a:solidFill>
            <a:ln w="15875" cmpd="sng">
              <a:solidFill>
                <a:schemeClr val="tx1"/>
              </a:solidFill>
              <a:prstDash val="solid"/>
            </a:ln>
          </c:spPr>
          <c:invertIfNegative val="0"/>
          <c:dPt>
            <c:idx val="0"/>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1-2E4B-4811-A508-829E2A6B569F}"/>
              </c:ext>
            </c:extLst>
          </c:dPt>
          <c:dPt>
            <c:idx val="1"/>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3-2E4B-4811-A508-829E2A6B569F}"/>
              </c:ext>
            </c:extLst>
          </c:dPt>
          <c:dPt>
            <c:idx val="2"/>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5-2E4B-4811-A508-829E2A6B569F}"/>
              </c:ext>
            </c:extLst>
          </c:dPt>
          <c:dPt>
            <c:idx val="3"/>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7-2E4B-4811-A508-829E2A6B569F}"/>
              </c:ext>
            </c:extLst>
          </c:dPt>
          <c:dPt>
            <c:idx val="4"/>
            <c:invertIfNegative val="0"/>
            <c:bubble3D val="0"/>
            <c:spPr>
              <a:solidFill>
                <a:srgbClr val="FF0000"/>
              </a:solidFill>
              <a:ln w="15875" cmpd="sng">
                <a:solidFill>
                  <a:srgbClr val="FF0000"/>
                </a:solidFill>
                <a:prstDash val="solid"/>
              </a:ln>
            </c:spPr>
            <c:extLst>
              <c:ext xmlns:c16="http://schemas.microsoft.com/office/drawing/2014/chart" uri="{C3380CC4-5D6E-409C-BE32-E72D297353CC}">
                <c16:uniqueId val="{00000009-2E4B-4811-A508-829E2A6B569F}"/>
              </c:ext>
            </c:extLst>
          </c:dPt>
          <c:dPt>
            <c:idx val="5"/>
            <c:invertIfNegative val="0"/>
            <c:bubble3D val="0"/>
            <c:spPr>
              <a:gradFill>
                <a:gsLst>
                  <a:gs pos="100000">
                    <a:srgbClr val="FF0000"/>
                  </a:gs>
                  <a:gs pos="74000">
                    <a:srgbClr val="FF0000"/>
                  </a:gs>
                  <a:gs pos="4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B-2E4B-4811-A508-829E2A6B569F}"/>
              </c:ext>
            </c:extLst>
          </c:dPt>
          <c:dPt>
            <c:idx val="6"/>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D-2E4B-4811-A508-829E2A6B569F}"/>
              </c:ext>
            </c:extLst>
          </c:dPt>
          <c:dPt>
            <c:idx val="7"/>
            <c:invertIfNegative val="0"/>
            <c:bubble3D val="0"/>
            <c:spPr>
              <a:gradFill>
                <a:gsLst>
                  <a:gs pos="100000">
                    <a:srgbClr val="FF0000"/>
                  </a:gs>
                  <a:gs pos="73000">
                    <a:srgbClr val="FF0000"/>
                  </a:gs>
                  <a:gs pos="34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0F-2E4B-4811-A508-829E2A6B569F}"/>
              </c:ext>
            </c:extLst>
          </c:dPt>
          <c:dPt>
            <c:idx val="8"/>
            <c:invertIfNegative val="0"/>
            <c:bubble3D val="0"/>
            <c:spPr>
              <a:gradFill>
                <a:gsLst>
                  <a:gs pos="100000">
                    <a:srgbClr val="FF0000"/>
                  </a:gs>
                  <a:gs pos="91000">
                    <a:srgbClr val="FF0000"/>
                  </a:gs>
                  <a:gs pos="60000">
                    <a:schemeClr val="bg1"/>
                  </a:gs>
                </a:gsLst>
                <a:lin ang="5400000" scaled="0"/>
              </a:gradFill>
              <a:ln w="15875" cmpd="sng">
                <a:solidFill>
                  <a:srgbClr val="FF0000"/>
                </a:solidFill>
                <a:prstDash val="solid"/>
              </a:ln>
            </c:spPr>
            <c:extLst>
              <c:ext xmlns:c16="http://schemas.microsoft.com/office/drawing/2014/chart" uri="{C3380CC4-5D6E-409C-BE32-E72D297353CC}">
                <c16:uniqueId val="{00000011-2E4B-4811-A508-829E2A6B569F}"/>
              </c:ext>
            </c:extLst>
          </c:dPt>
          <c:dPt>
            <c:idx val="9"/>
            <c:invertIfNegative val="0"/>
            <c:bubble3D val="0"/>
            <c:spPr>
              <a:gradFill>
                <a:gsLst>
                  <a:gs pos="100000">
                    <a:srgbClr val="FF0000"/>
                  </a:gs>
                  <a:gs pos="91000">
                    <a:srgbClr val="FF0000"/>
                  </a:gs>
                  <a:gs pos="60000">
                    <a:sysClr val="window" lastClr="FFFFFF"/>
                  </a:gs>
                </a:gsLst>
                <a:lin ang="5400000" scaled="0"/>
              </a:gradFill>
              <a:ln w="15875" cmpd="sng">
                <a:solidFill>
                  <a:srgbClr val="FF0000"/>
                </a:solidFill>
                <a:prstDash val="solid"/>
              </a:ln>
            </c:spPr>
            <c:extLst>
              <c:ext xmlns:c16="http://schemas.microsoft.com/office/drawing/2014/chart" uri="{C3380CC4-5D6E-409C-BE32-E72D297353CC}">
                <c16:uniqueId val="{00000013-2E4B-4811-A508-829E2A6B569F}"/>
              </c:ext>
            </c:extLst>
          </c:dPt>
          <c:dPt>
            <c:idx val="10"/>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5-2E4B-4811-A508-829E2A6B569F}"/>
              </c:ext>
            </c:extLst>
          </c:dPt>
          <c:dPt>
            <c:idx val="11"/>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7-2E4B-4811-A508-829E2A6B569F}"/>
              </c:ext>
            </c:extLst>
          </c:dPt>
          <c:dPt>
            <c:idx val="12"/>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9-2E4B-4811-A508-829E2A6B569F}"/>
              </c:ext>
            </c:extLst>
          </c:dPt>
          <c:dPt>
            <c:idx val="13"/>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B-2E4B-4811-A508-829E2A6B569F}"/>
              </c:ext>
            </c:extLst>
          </c:dPt>
          <c:dPt>
            <c:idx val="14"/>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D-2E4B-4811-A508-829E2A6B569F}"/>
              </c:ext>
            </c:extLst>
          </c:dPt>
          <c:dPt>
            <c:idx val="15"/>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1F-2E4B-4811-A508-829E2A6B569F}"/>
              </c:ext>
            </c:extLst>
          </c:dPt>
          <c:dPt>
            <c:idx val="16"/>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1-2E4B-4811-A508-829E2A6B569F}"/>
              </c:ext>
            </c:extLst>
          </c:dPt>
          <c:dPt>
            <c:idx val="17"/>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3-2E4B-4811-A508-829E2A6B569F}"/>
              </c:ext>
            </c:extLst>
          </c:dPt>
          <c:dPt>
            <c:idx val="18"/>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5-2E4B-4811-A508-829E2A6B569F}"/>
              </c:ext>
            </c:extLst>
          </c:dPt>
          <c:dPt>
            <c:idx val="19"/>
            <c:invertIfNegative val="0"/>
            <c:bubble3D val="0"/>
            <c:spPr>
              <a:solidFill>
                <a:schemeClr val="bg1"/>
              </a:solidFill>
              <a:ln w="6350" cmpd="sng">
                <a:solidFill>
                  <a:srgbClr val="FF0000"/>
                </a:solidFill>
                <a:prstDash val="dash"/>
              </a:ln>
            </c:spPr>
            <c:extLst>
              <c:ext xmlns:c16="http://schemas.microsoft.com/office/drawing/2014/chart" uri="{C3380CC4-5D6E-409C-BE32-E72D297353CC}">
                <c16:uniqueId val="{00000027-2E4B-4811-A508-829E2A6B569F}"/>
              </c:ext>
            </c:extLst>
          </c:dPt>
          <c:dLbls>
            <c:dLbl>
              <c:idx val="0"/>
              <c:layout>
                <c:manualLayout>
                  <c:x val="-2.6438820932676247E-3"/>
                  <c:y val="-1.4262304133837082E-2"/>
                </c:manualLayout>
              </c:layout>
              <c:tx>
                <c:rich>
                  <a:bodyPr/>
                  <a:lstStyle/>
                  <a:p>
                    <a:fld id="{92A193A3-AAB2-45E3-BD32-212A51D16A97}"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E4B-4811-A508-829E2A6B569F}"/>
                </c:ext>
              </c:extLst>
            </c:dLbl>
            <c:dLbl>
              <c:idx val="1"/>
              <c:layout>
                <c:manualLayout>
                  <c:x val="-1.3219410466338245E-3"/>
                  <c:y val="-1.7249605296282812E-2"/>
                </c:manualLayout>
              </c:layout>
              <c:tx>
                <c:rich>
                  <a:bodyPr/>
                  <a:lstStyle/>
                  <a:p>
                    <a:fld id="{C88883E8-3ADE-4F5A-8241-9DEB21F38215}"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E4B-4811-A508-829E2A6B569F}"/>
                </c:ext>
              </c:extLst>
            </c:dLbl>
            <c:dLbl>
              <c:idx val="2"/>
              <c:layout>
                <c:manualLayout>
                  <c:x val="1.15378390011122E-3"/>
                  <c:y val="6.1074960482834719E-4"/>
                </c:manualLayout>
              </c:layout>
              <c:tx>
                <c:rich>
                  <a:bodyPr wrap="square" lIns="38100" tIns="19050" rIns="38100" bIns="19050" anchor="ctr">
                    <a:noAutofit/>
                  </a:bodyPr>
                  <a:lstStyle/>
                  <a:p>
                    <a:pPr>
                      <a:defRPr sz="1200" b="0">
                        <a:latin typeface="HGPｺﾞｼｯｸM" panose="020B0600000000000000" pitchFamily="50" charset="-128"/>
                        <a:ea typeface="HGPｺﾞｼｯｸM" panose="020B0600000000000000" pitchFamily="50" charset="-128"/>
                      </a:defRPr>
                    </a:pPr>
                    <a:fld id="{64E6350C-7596-4C18-BFA7-4CDA7B9CA22A}" type="VALUE">
                      <a:rPr lang="en-US" altLang="ja-JP" b="0"/>
                      <a:pPr>
                        <a:defRPr sz="1200" b="0">
                          <a:latin typeface="HGPｺﾞｼｯｸM" panose="020B0600000000000000" pitchFamily="50" charset="-128"/>
                          <a:ea typeface="HGPｺﾞｼｯｸM" panose="020B0600000000000000" pitchFamily="50" charset="-128"/>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7.3559253405169195E-2"/>
                      <c:h val="6.1147209746537978E-2"/>
                    </c:manualLayout>
                  </c15:layout>
                  <c15:dlblFieldTable/>
                  <c15:showDataLabelsRange val="0"/>
                </c:ext>
                <c:ext xmlns:c16="http://schemas.microsoft.com/office/drawing/2014/chart" uri="{C3380CC4-5D6E-409C-BE32-E72D297353CC}">
                  <c16:uniqueId val="{00000005-2E4B-4811-A508-829E2A6B569F}"/>
                </c:ext>
              </c:extLst>
            </c:dLbl>
            <c:dLbl>
              <c:idx val="3"/>
              <c:layout>
                <c:manualLayout>
                  <c:x val="-2.4235305886631548E-17"/>
                  <c:y val="-1.9016343120363342E-2"/>
                </c:manualLayout>
              </c:layout>
              <c:spPr>
                <a:noFill/>
                <a:ln>
                  <a:noFill/>
                </a:ln>
                <a:effectLst/>
              </c:spPr>
              <c:txPr>
                <a:bodyPr wrap="square" lIns="38100" tIns="19050" rIns="38100" bIns="19050" anchor="ctr">
                  <a:spAutoFit/>
                </a:bodyPr>
                <a:lstStyle/>
                <a:p>
                  <a:pPr>
                    <a:defRPr sz="1200" b="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E4B-4811-A508-829E2A6B569F}"/>
                </c:ext>
              </c:extLst>
            </c:dLbl>
            <c:dLbl>
              <c:idx val="4"/>
              <c:layout>
                <c:manualLayout>
                  <c:x val="0"/>
                  <c:y val="-2.8525356964707357E-2"/>
                </c:manualLayout>
              </c:layout>
              <c:tx>
                <c:rich>
                  <a:bodyPr/>
                  <a:lstStyle/>
                  <a:p>
                    <a:fld id="{1344B549-E4A8-49D5-B730-86230AD3EC4D}" type="VALUE">
                      <a:rPr lang="en-US" altLang="ja-JP" b="0"/>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E4B-4811-A508-829E2A6B569F}"/>
                </c:ext>
              </c:extLst>
            </c:dLbl>
            <c:dLbl>
              <c:idx val="5"/>
              <c:layout>
                <c:manualLayout>
                  <c:x val="1.3219410466338124E-3"/>
                  <c:y val="-0.2071395749085419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E4B-4811-A508-829E2A6B569F}"/>
                </c:ext>
              </c:extLst>
            </c:dLbl>
            <c:dLbl>
              <c:idx val="6"/>
              <c:layout>
                <c:manualLayout>
                  <c:x val="-3.3652247273761665E-4"/>
                  <c:y val="-0.221265616182337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E4B-4811-A508-829E2A6B569F}"/>
                </c:ext>
              </c:extLst>
            </c:dLbl>
            <c:dLbl>
              <c:idx val="7"/>
              <c:layout>
                <c:manualLayout>
                  <c:x val="-2.8120912847133615E-3"/>
                  <c:y val="-0.1583774986593643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2E4B-4811-A508-829E2A6B569F}"/>
                </c:ext>
              </c:extLst>
            </c:dLbl>
            <c:dLbl>
              <c:idx val="8"/>
              <c:layout>
                <c:manualLayout>
                  <c:x val="-5.1195549950895612E-3"/>
                  <c:y val="-0.21790115888942024"/>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4.6603395528219793E-2"/>
                    </c:manualLayout>
                  </c15:layout>
                </c:ext>
                <c:ext xmlns:c16="http://schemas.microsoft.com/office/drawing/2014/chart" uri="{C3380CC4-5D6E-409C-BE32-E72D297353CC}">
                  <c16:uniqueId val="{00000011-2E4B-4811-A508-829E2A6B569F}"/>
                </c:ext>
              </c:extLst>
            </c:dLbl>
            <c:dLbl>
              <c:idx val="9"/>
              <c:layout>
                <c:manualLayout>
                  <c:x val="-4.3023456126390055E-3"/>
                  <c:y val="-0.21834448112020041"/>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5.7061533233025416E-2"/>
                      <c:h val="5.3734734769396622E-2"/>
                    </c:manualLayout>
                  </c15:layout>
                </c:ext>
                <c:ext xmlns:c16="http://schemas.microsoft.com/office/drawing/2014/chart" uri="{C3380CC4-5D6E-409C-BE32-E72D297353CC}">
                  <c16:uniqueId val="{00000013-2E4B-4811-A508-829E2A6B569F}"/>
                </c:ext>
              </c:extLst>
            </c:dLbl>
            <c:dLbl>
              <c:idx val="10"/>
              <c:layout>
                <c:manualLayout>
                  <c:x val="-1.6584635193713805E-3"/>
                  <c:y val="-0.208430141419510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2E4B-4811-A508-829E2A6B569F}"/>
                </c:ext>
              </c:extLst>
            </c:dLbl>
            <c:dLbl>
              <c:idx val="11"/>
              <c:layout>
                <c:manualLayout>
                  <c:x val="6.7779144246147508E-3"/>
                  <c:y val="-0.362187430687032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2E4B-4811-A508-829E2A6B569F}"/>
                </c:ext>
              </c:extLst>
            </c:dLbl>
            <c:dLbl>
              <c:idx val="12"/>
              <c:layout>
                <c:manualLayout>
                  <c:x val="9.8541857389624439E-4"/>
                  <c:y val="-0.15470719862838703"/>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7.6851094790979776E-2"/>
                      <c:h val="6.3243187090965755E-2"/>
                    </c:manualLayout>
                  </c15:layout>
                </c:ext>
                <c:ext xmlns:c16="http://schemas.microsoft.com/office/drawing/2014/chart" uri="{C3380CC4-5D6E-409C-BE32-E72D297353CC}">
                  <c16:uniqueId val="{00000019-2E4B-4811-A508-829E2A6B569F}"/>
                </c:ext>
              </c:extLst>
            </c:dLbl>
            <c:dLbl>
              <c:idx val="13"/>
              <c:layout>
                <c:manualLayout>
                  <c:x val="-1.6584635193713805E-3"/>
                  <c:y val="-0.132705987610935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2E4B-4811-A508-829E2A6B569F}"/>
                </c:ext>
              </c:extLst>
            </c:dLbl>
            <c:dLbl>
              <c:idx val="14"/>
              <c:layout>
                <c:manualLayout>
                  <c:x val="1.3220451364800042E-3"/>
                  <c:y val="-0.11205879517801672"/>
                </c:manualLayout>
              </c:layout>
              <c:spPr>
                <a:noFill/>
                <a:ln>
                  <a:noFill/>
                </a:ln>
                <a:effectLst/>
              </c:spPr>
              <c:txPr>
                <a:bodyPr wrap="square" lIns="38100" tIns="19050" rIns="38100" bIns="19050" anchor="ctr" anchorCtr="0">
                  <a:noAutofit/>
                </a:bodyPr>
                <a:lstStyle/>
                <a:p>
                  <a:pPr algn="l">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6.2839560595123287E-2"/>
                      <c:h val="6.7394899314287104E-2"/>
                    </c:manualLayout>
                  </c15:layout>
                </c:ext>
                <c:ext xmlns:c16="http://schemas.microsoft.com/office/drawing/2014/chart" uri="{C3380CC4-5D6E-409C-BE32-E72D297353CC}">
                  <c16:uniqueId val="{0000001D-2E4B-4811-A508-829E2A6B569F}"/>
                </c:ext>
              </c:extLst>
            </c:dLbl>
            <c:dLbl>
              <c:idx val="15"/>
              <c:layout>
                <c:manualLayout>
                  <c:x val="-9.8541857389634131E-4"/>
                  <c:y val="-0.1465585672933572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2E4B-4811-A508-829E2A6B569F}"/>
                </c:ext>
              </c:extLst>
            </c:dLbl>
            <c:dLbl>
              <c:idx val="16"/>
              <c:layout>
                <c:manualLayout>
                  <c:x val="-1.6584635193713805E-3"/>
                  <c:y val="-0.111652627037508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2E4B-4811-A508-829E2A6B569F}"/>
                </c:ext>
              </c:extLst>
            </c:dLbl>
            <c:dLbl>
              <c:idx val="17"/>
              <c:layout>
                <c:manualLayout>
                  <c:x val="-3.6294047570100607E-3"/>
                  <c:y val="-0.14194575128471731"/>
                </c:manualLayout>
              </c:layout>
              <c:spPr>
                <a:noFill/>
                <a:ln>
                  <a:noFill/>
                </a:ln>
                <a:effectLst/>
              </c:spPr>
              <c:txPr>
                <a:bodyPr wrap="square" lIns="38100" tIns="19050" rIns="38100" bIns="19050" anchor="ctr">
                  <a:no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8.2427500121004443E-2"/>
                      <c:h val="7.0315566440778521E-2"/>
                    </c:manualLayout>
                  </c15:layout>
                </c:ext>
                <c:ext xmlns:c16="http://schemas.microsoft.com/office/drawing/2014/chart" uri="{C3380CC4-5D6E-409C-BE32-E72D297353CC}">
                  <c16:uniqueId val="{00000023-2E4B-4811-A508-829E2A6B569F}"/>
                </c:ext>
              </c:extLst>
            </c:dLbl>
            <c:spPr>
              <a:noFill/>
              <a:ln>
                <a:noFill/>
              </a:ln>
              <a:effectLst/>
            </c:spPr>
            <c:txPr>
              <a:bodyPr wrap="square" lIns="38100" tIns="19050" rIns="38100" bIns="19050" anchor="ctr">
                <a:spAutoFit/>
              </a:bodyPr>
              <a:lstStyle/>
              <a:p>
                <a:pPr>
                  <a:defRPr sz="1200" b="1">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'H31.2月版（最終）'!$B$4:$S$4</c:f>
              <c:numCache>
                <c:formatCode>#,##0;"▲ "#,##0</c:formatCode>
                <c:ptCount val="18"/>
                <c:pt idx="0">
                  <c:v>-257</c:v>
                </c:pt>
                <c:pt idx="1">
                  <c:v>-140</c:v>
                </c:pt>
                <c:pt idx="2">
                  <c:v>-310</c:v>
                </c:pt>
                <c:pt idx="3">
                  <c:v>-340</c:v>
                </c:pt>
                <c:pt idx="4">
                  <c:v>-390</c:v>
                </c:pt>
                <c:pt idx="5">
                  <c:v>-470</c:v>
                </c:pt>
                <c:pt idx="6">
                  <c:v>-550</c:v>
                </c:pt>
                <c:pt idx="7">
                  <c:v>-270</c:v>
                </c:pt>
                <c:pt idx="8">
                  <c:v>-520</c:v>
                </c:pt>
                <c:pt idx="9">
                  <c:v>-510</c:v>
                </c:pt>
                <c:pt idx="10">
                  <c:v>-500</c:v>
                </c:pt>
                <c:pt idx="11">
                  <c:v>-920</c:v>
                </c:pt>
                <c:pt idx="12">
                  <c:v>-320</c:v>
                </c:pt>
                <c:pt idx="13">
                  <c:v>-270</c:v>
                </c:pt>
                <c:pt idx="14">
                  <c:v>-210</c:v>
                </c:pt>
                <c:pt idx="15">
                  <c:v>-220</c:v>
                </c:pt>
                <c:pt idx="16">
                  <c:v>-190</c:v>
                </c:pt>
                <c:pt idx="17">
                  <c:v>-210</c:v>
                </c:pt>
              </c:numCache>
            </c:numRef>
          </c:val>
          <c:extLst>
            <c:ext xmlns:c16="http://schemas.microsoft.com/office/drawing/2014/chart" uri="{C3380CC4-5D6E-409C-BE32-E72D297353CC}">
              <c16:uniqueId val="{00000028-2E4B-4811-A508-829E2A6B569F}"/>
            </c:ext>
          </c:extLst>
        </c:ser>
        <c:ser>
          <c:idx val="1"/>
          <c:order val="1"/>
          <c:spPr>
            <a:solidFill>
              <a:schemeClr val="bg1"/>
            </a:solidFill>
            <a:ln w="15875">
              <a:solidFill>
                <a:schemeClr val="tx1"/>
              </a:solidFill>
              <a:prstDash val="solid"/>
            </a:ln>
          </c:spPr>
          <c:invertIfNegative val="0"/>
          <c:dPt>
            <c:idx val="0"/>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A-2E4B-4811-A508-829E2A6B569F}"/>
              </c:ext>
            </c:extLst>
          </c:dPt>
          <c:dPt>
            <c:idx val="1"/>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C-2E4B-4811-A508-829E2A6B569F}"/>
              </c:ext>
            </c:extLst>
          </c:dPt>
          <c:dPt>
            <c:idx val="2"/>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2E-2E4B-4811-A508-829E2A6B569F}"/>
              </c:ext>
            </c:extLst>
          </c:dPt>
          <c:dPt>
            <c:idx val="3"/>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0-2E4B-4811-A508-829E2A6B569F}"/>
              </c:ext>
            </c:extLst>
          </c:dPt>
          <c:dPt>
            <c:idx val="4"/>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2-2E4B-4811-A508-829E2A6B569F}"/>
              </c:ext>
            </c:extLst>
          </c:dPt>
          <c:dPt>
            <c:idx val="5"/>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4-2E4B-4811-A508-829E2A6B569F}"/>
              </c:ext>
            </c:extLst>
          </c:dPt>
          <c:dPt>
            <c:idx val="6"/>
            <c:invertIfNegative val="0"/>
            <c:bubble3D val="0"/>
            <c:spPr>
              <a:solidFill>
                <a:schemeClr val="bg1">
                  <a:lumMod val="75000"/>
                </a:schemeClr>
              </a:solidFill>
              <a:ln w="15875">
                <a:solidFill>
                  <a:schemeClr val="tx1"/>
                </a:solidFill>
                <a:prstDash val="solid"/>
              </a:ln>
            </c:spPr>
            <c:extLst>
              <c:ext xmlns:c16="http://schemas.microsoft.com/office/drawing/2014/chart" uri="{C3380CC4-5D6E-409C-BE32-E72D297353CC}">
                <c16:uniqueId val="{00000036-2E4B-4811-A508-829E2A6B569F}"/>
              </c:ext>
            </c:extLst>
          </c:dPt>
          <c:dLbls>
            <c:dLbl>
              <c:idx val="0"/>
              <c:layout>
                <c:manualLayout>
                  <c:x val="1.3219410466338124E-3"/>
                  <c:y val="1.6639978737004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2E4B-4811-A508-829E2A6B569F}"/>
                </c:ext>
              </c:extLst>
            </c:dLbl>
            <c:spPr>
              <a:noFill/>
              <a:ln>
                <a:noFill/>
              </a:ln>
              <a:effectLst/>
            </c:spPr>
            <c:txPr>
              <a:bodyPr wrap="square" lIns="38100" tIns="19050" rIns="38100" bIns="19050" anchor="ctr">
                <a:spAutoFit/>
              </a:bodyPr>
              <a:lstStyle/>
              <a:p>
                <a:pPr>
                  <a:defRPr sz="1200">
                    <a:latin typeface="HGPｺﾞｼｯｸM" panose="020B0600000000000000" pitchFamily="50" charset="-128"/>
                    <a:ea typeface="HGPｺﾞｼｯｸM" panose="020B0600000000000000"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'H31.2月版（最終）'!$B$5:$S$5</c:f>
              <c:numCache>
                <c:formatCode>#,##0;"▲ "#,##0</c:formatCode>
                <c:ptCount val="18"/>
                <c:pt idx="0">
                  <c:v>-264</c:v>
                </c:pt>
                <c:pt idx="1">
                  <c:v>-260</c:v>
                </c:pt>
                <c:pt idx="2">
                  <c:v>-260</c:v>
                </c:pt>
                <c:pt idx="3">
                  <c:v>-260</c:v>
                </c:pt>
                <c:pt idx="4">
                  <c:v>-260</c:v>
                </c:pt>
              </c:numCache>
            </c:numRef>
          </c:val>
          <c:extLst>
            <c:ext xmlns:c16="http://schemas.microsoft.com/office/drawing/2014/chart" uri="{C3380CC4-5D6E-409C-BE32-E72D297353CC}">
              <c16:uniqueId val="{00000037-2E4B-4811-A508-829E2A6B569F}"/>
            </c:ext>
          </c:extLst>
        </c:ser>
        <c:dLbls>
          <c:showLegendKey val="0"/>
          <c:showVal val="0"/>
          <c:showCatName val="0"/>
          <c:showSerName val="0"/>
          <c:showPercent val="0"/>
          <c:showBubbleSize val="0"/>
        </c:dLbls>
        <c:gapWidth val="39"/>
        <c:overlap val="100"/>
        <c:axId val="91541888"/>
        <c:axId val="91543808"/>
      </c:barChart>
      <c:lineChart>
        <c:grouping val="standard"/>
        <c:varyColors val="0"/>
        <c:ser>
          <c:idx val="2"/>
          <c:order val="2"/>
          <c:spPr>
            <a:ln w="9525">
              <a:solidFill>
                <a:sysClr val="windowText" lastClr="000000"/>
              </a:solidFill>
            </a:ln>
          </c:spPr>
          <c:marker>
            <c:symbol val="circle"/>
            <c:size val="5"/>
            <c:spPr>
              <a:solidFill>
                <a:sysClr val="windowText" lastClr="000000"/>
              </a:solidFill>
              <a:ln w="6350">
                <a:solidFill>
                  <a:sysClr val="windowText" lastClr="000000"/>
                </a:solidFill>
              </a:ln>
            </c:spPr>
          </c:marker>
          <c:cat>
            <c:strRef>
              <c:f>'H31.2月版（最終）'!$B$3:$S$3</c:f>
              <c:strCache>
                <c:ptCount val="18"/>
                <c:pt idx="0">
                  <c:v>R2
(2020)</c:v>
                </c:pt>
                <c:pt idx="1">
                  <c:v>R3
(2021)</c:v>
                </c:pt>
                <c:pt idx="2">
                  <c:v>R4
(2022)</c:v>
                </c:pt>
                <c:pt idx="3">
                  <c:v>R5
(2023)</c:v>
                </c:pt>
                <c:pt idx="4">
                  <c:v>R6
(2024)</c:v>
                </c:pt>
                <c:pt idx="5">
                  <c:v>R7
(2025)</c:v>
                </c:pt>
                <c:pt idx="6">
                  <c:v>R8
(2026)</c:v>
                </c:pt>
                <c:pt idx="7">
                  <c:v>R9
(2027)</c:v>
                </c:pt>
                <c:pt idx="8">
                  <c:v>R10
(2028)</c:v>
                </c:pt>
                <c:pt idx="9">
                  <c:v>R11
(2029)</c:v>
                </c:pt>
                <c:pt idx="10">
                  <c:v>R12
(2030)</c:v>
                </c:pt>
                <c:pt idx="11">
                  <c:v>R13
(2031)</c:v>
                </c:pt>
                <c:pt idx="12">
                  <c:v>R14
(2032)</c:v>
                </c:pt>
                <c:pt idx="13">
                  <c:v>R15
(2033)</c:v>
                </c:pt>
                <c:pt idx="14">
                  <c:v>R16
(2034)</c:v>
                </c:pt>
                <c:pt idx="15">
                  <c:v>R17
(2035)</c:v>
                </c:pt>
                <c:pt idx="16">
                  <c:v>R18
(2036)</c:v>
                </c:pt>
                <c:pt idx="17">
                  <c:v>R19
(2037)</c:v>
                </c:pt>
              </c:strCache>
            </c:strRef>
          </c:cat>
          <c:val>
            <c:numRef>
              <c:f>'H31.2月版（最終）'!$B$6:$S$6</c:f>
              <c:numCache>
                <c:formatCode>#,##0;"▲ "#,##0</c:formatCode>
                <c:ptCount val="18"/>
                <c:pt idx="0">
                  <c:v>-521</c:v>
                </c:pt>
                <c:pt idx="1">
                  <c:v>-400</c:v>
                </c:pt>
                <c:pt idx="2">
                  <c:v>-570</c:v>
                </c:pt>
                <c:pt idx="3">
                  <c:v>-600</c:v>
                </c:pt>
                <c:pt idx="4">
                  <c:v>-650</c:v>
                </c:pt>
                <c:pt idx="5">
                  <c:v>-470</c:v>
                </c:pt>
                <c:pt idx="6">
                  <c:v>-550</c:v>
                </c:pt>
                <c:pt idx="7">
                  <c:v>-270</c:v>
                </c:pt>
                <c:pt idx="8">
                  <c:v>-520</c:v>
                </c:pt>
                <c:pt idx="9">
                  <c:v>-510</c:v>
                </c:pt>
                <c:pt idx="10">
                  <c:v>-500</c:v>
                </c:pt>
                <c:pt idx="11">
                  <c:v>-920</c:v>
                </c:pt>
                <c:pt idx="12">
                  <c:v>-320</c:v>
                </c:pt>
                <c:pt idx="13">
                  <c:v>-270</c:v>
                </c:pt>
                <c:pt idx="14">
                  <c:v>-210</c:v>
                </c:pt>
                <c:pt idx="15">
                  <c:v>-220</c:v>
                </c:pt>
                <c:pt idx="16">
                  <c:v>-190</c:v>
                </c:pt>
                <c:pt idx="17">
                  <c:v>-210</c:v>
                </c:pt>
              </c:numCache>
            </c:numRef>
          </c:val>
          <c:smooth val="0"/>
          <c:extLst>
            <c:ext xmlns:c16="http://schemas.microsoft.com/office/drawing/2014/chart" uri="{C3380CC4-5D6E-409C-BE32-E72D297353CC}">
              <c16:uniqueId val="{00000036-BF68-4212-8779-C88DED3959E7}"/>
            </c:ext>
          </c:extLst>
        </c:ser>
        <c:dLbls>
          <c:showLegendKey val="0"/>
          <c:showVal val="0"/>
          <c:showCatName val="0"/>
          <c:showSerName val="0"/>
          <c:showPercent val="0"/>
          <c:showBubbleSize val="0"/>
        </c:dLbls>
        <c:marker val="1"/>
        <c:smooth val="0"/>
        <c:axId val="91541888"/>
        <c:axId val="91543808"/>
      </c:lineChart>
      <c:catAx>
        <c:axId val="91541888"/>
        <c:scaling>
          <c:orientation val="minMax"/>
        </c:scaling>
        <c:delete val="0"/>
        <c:axPos val="b"/>
        <c:numFmt formatCode="General" sourceLinked="1"/>
        <c:majorTickMark val="out"/>
        <c:minorTickMark val="none"/>
        <c:tickLblPos val="high"/>
        <c:spPr>
          <a:ln w="12700">
            <a:solidFill>
              <a:srgbClr val="000000"/>
            </a:solidFill>
            <a:prstDash val="solid"/>
          </a:ln>
        </c:spPr>
        <c:txPr>
          <a:bodyPr rot="0" vert="horz"/>
          <a:lstStyle/>
          <a:p>
            <a:pPr>
              <a:defRPr sz="1100" b="1"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3808"/>
        <c:crossesAt val="0"/>
        <c:auto val="1"/>
        <c:lblAlgn val="ctr"/>
        <c:lblOffset val="0"/>
        <c:tickLblSkip val="1"/>
        <c:tickMarkSkip val="1"/>
        <c:noMultiLvlLbl val="0"/>
      </c:catAx>
      <c:valAx>
        <c:axId val="91543808"/>
        <c:scaling>
          <c:orientation val="minMax"/>
          <c:max val="0"/>
          <c:min val="-1000"/>
        </c:scaling>
        <c:delete val="0"/>
        <c:axPos val="l"/>
        <c:majorGridlines>
          <c:spPr>
            <a:ln w="3175">
              <a:solidFill>
                <a:schemeClr val="tx1">
                  <a:lumMod val="75000"/>
                  <a:lumOff val="25000"/>
                </a:schemeClr>
              </a:solidFill>
              <a:prstDash val="solid"/>
            </a:ln>
          </c:spPr>
        </c:majorGridlines>
        <c:numFmt formatCode="#,##0;&quot;▲&quot;#,##0" sourceLinked="0"/>
        <c:majorTickMark val="none"/>
        <c:minorTickMark val="none"/>
        <c:tickLblPos val="nextTo"/>
        <c:spPr>
          <a:noFill/>
          <a:ln w="3175">
            <a:solidFill>
              <a:schemeClr val="tx2">
                <a:lumMod val="60000"/>
                <a:lumOff val="40000"/>
              </a:schemeClr>
            </a:solidFill>
            <a:prstDash val="dash"/>
          </a:ln>
        </c:spPr>
        <c:txPr>
          <a:bodyPr rot="0" vert="horz"/>
          <a:lstStyle/>
          <a:p>
            <a:pPr>
              <a:defRPr sz="1100" b="0" i="0" u="none" strike="noStrike" baseline="0">
                <a:solidFill>
                  <a:srgbClr val="000000"/>
                </a:solidFill>
                <a:latin typeface="HGPｺﾞｼｯｸM" panose="020B0600000000000000" pitchFamily="50" charset="-128"/>
                <a:ea typeface="HGPｺﾞｼｯｸM" panose="020B0600000000000000" pitchFamily="50" charset="-128"/>
                <a:cs typeface="ＭＳ Ｐゴシック"/>
              </a:defRPr>
            </a:pPr>
            <a:endParaRPr lang="ja-JP"/>
          </a:p>
        </c:txPr>
        <c:crossAx val="91541888"/>
        <c:crosses val="autoZero"/>
        <c:crossBetween val="between"/>
        <c:majorUnit val="200"/>
        <c:minorUnit val="100"/>
      </c:valAx>
      <c:spPr>
        <a:noFill/>
        <a:ln w="25400">
          <a:solidFill>
            <a:schemeClr val="tx1">
              <a:lumMod val="50000"/>
              <a:lumOff val="50000"/>
            </a:schemeClr>
          </a:solidFill>
        </a:ln>
      </c:spPr>
    </c:plotArea>
    <c:plotVisOnly val="1"/>
    <c:dispBlanksAs val="gap"/>
    <c:showDLblsOverMax val="0"/>
  </c:chart>
  <c:spPr>
    <a:noFill/>
    <a:ln w="9525">
      <a:noFill/>
    </a:ln>
  </c:spPr>
  <c:txPr>
    <a:bodyPr/>
    <a:lstStyle/>
    <a:p>
      <a:pPr>
        <a:defRPr sz="2275" b="0" i="0" u="none" strike="noStrike" baseline="0">
          <a:solidFill>
            <a:srgbClr val="000000"/>
          </a:solidFill>
          <a:latin typeface="ＭＳ Ｐゴシック"/>
          <a:ea typeface="ＭＳ Ｐゴシック"/>
          <a:cs typeface="ＭＳ Ｐゴシック"/>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0.10072</cdr:x>
      <cdr:y>0.39408</cdr:y>
    </cdr:from>
    <cdr:to>
      <cdr:x>0.16965</cdr:x>
      <cdr:y>0.46338</cdr:y>
    </cdr:to>
    <cdr:sp macro="" textlink="">
      <cdr:nvSpPr>
        <cdr:cNvPr id="2" name="テキスト ボックス 11"/>
        <cdr:cNvSpPr txBox="1"/>
      </cdr:nvSpPr>
      <cdr:spPr>
        <a:xfrm xmlns:a="http://schemas.openxmlformats.org/drawingml/2006/main">
          <a:off x="967603" y="2105396"/>
          <a:ext cx="662216" cy="370243"/>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40</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0.14703</cdr:x>
      <cdr:y>0.5</cdr:y>
    </cdr:from>
    <cdr:to>
      <cdr:x>0.22408</cdr:x>
      <cdr:y>0.56012</cdr:y>
    </cdr:to>
    <cdr:sp macro="" textlink="">
      <cdr:nvSpPr>
        <cdr:cNvPr id="3" name="テキスト ボックス 11"/>
        <cdr:cNvSpPr txBox="1"/>
      </cdr:nvSpPr>
      <cdr:spPr>
        <a:xfrm xmlns:a="http://schemas.openxmlformats.org/drawingml/2006/main">
          <a:off x="1412541" y="2671307"/>
          <a:ext cx="740226"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57</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0.19796</cdr:x>
      <cdr:y>0.51474</cdr:y>
    </cdr:from>
    <cdr:to>
      <cdr:x>0.26877</cdr:x>
      <cdr:y>0.57486</cdr:y>
    </cdr:to>
    <cdr:sp macro="" textlink="">
      <cdr:nvSpPr>
        <cdr:cNvPr id="4" name="テキスト ボックス 11"/>
        <cdr:cNvSpPr txBox="1"/>
      </cdr:nvSpPr>
      <cdr:spPr>
        <a:xfrm xmlns:a="http://schemas.openxmlformats.org/drawingml/2006/main">
          <a:off x="1901856" y="2750070"/>
          <a:ext cx="680278"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600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0.25427</cdr:x>
      <cdr:y>0.55824</cdr:y>
    </cdr:from>
    <cdr:to>
      <cdr:x>0.32717</cdr:x>
      <cdr:y>0.61836</cdr:y>
    </cdr:to>
    <cdr:sp macro="" textlink="">
      <cdr:nvSpPr>
        <cdr:cNvPr id="5" name="テキスト ボックス 11"/>
        <cdr:cNvSpPr txBox="1"/>
      </cdr:nvSpPr>
      <cdr:spPr>
        <a:xfrm xmlns:a="http://schemas.openxmlformats.org/drawingml/2006/main">
          <a:off x="2442768" y="2982465"/>
          <a:ext cx="700357" cy="321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6</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5</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0</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0.30755</cdr:x>
      <cdr:y>0.47449</cdr:y>
    </cdr:from>
    <cdr:to>
      <cdr:x>0.36754</cdr:x>
      <cdr:y>0.59131</cdr:y>
    </cdr:to>
    <cdr:cxnSp macro="">
      <cdr:nvCxnSpPr>
        <cdr:cNvPr id="9" name="直線矢印コネクタ 8"/>
        <cdr:cNvCxnSpPr/>
      </cdr:nvCxnSpPr>
      <cdr:spPr>
        <a:xfrm xmlns:a="http://schemas.openxmlformats.org/drawingml/2006/main" flipH="1" flipV="1">
          <a:off x="2954631" y="2535021"/>
          <a:ext cx="576345" cy="624116"/>
        </a:xfrm>
        <a:prstGeom xmlns:a="http://schemas.openxmlformats.org/drawingml/2006/main" prst="straightConnector1">
          <a:avLst/>
        </a:prstGeom>
        <a:ln xmlns:a="http://schemas.openxmlformats.org/drawingml/2006/main" w="19050">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0.05749</cdr:x>
      <cdr:y>0.45347</cdr:y>
    </cdr:from>
    <cdr:to>
      <cdr:x>0.13959</cdr:x>
      <cdr:y>0.5243</cdr:y>
    </cdr:to>
    <cdr:sp macro="" textlink="">
      <cdr:nvSpPr>
        <cdr:cNvPr id="10" name="テキスト ボックス 11"/>
        <cdr:cNvSpPr txBox="1"/>
      </cdr:nvSpPr>
      <cdr:spPr>
        <a:xfrm xmlns:a="http://schemas.openxmlformats.org/drawingml/2006/main">
          <a:off x="552297" y="2422705"/>
          <a:ext cx="788742" cy="37841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kumimoji="1" lang="en-US" altLang="ja-JP" sz="1200" b="1" dirty="0" smtClean="0">
              <a:latin typeface="HGSｺﾞｼｯｸM" panose="020B0600000000000000" pitchFamily="50" charset="-128"/>
              <a:ea typeface="HGSｺﾞｼｯｸM" panose="020B0600000000000000" pitchFamily="50" charset="-128"/>
              <a:cs typeface="Meiryo UI" panose="020B0604030504040204" pitchFamily="50" charset="-128"/>
            </a:rPr>
            <a:t>52</a:t>
          </a:r>
          <a:r>
            <a:rPr kumimoji="1" lang="en-US" altLang="ja-JP" sz="1200" b="1" dirty="0">
              <a:latin typeface="HGSｺﾞｼｯｸM" panose="020B0600000000000000" pitchFamily="50" charset="-128"/>
              <a:ea typeface="HGSｺﾞｼｯｸM" panose="020B0600000000000000" pitchFamily="50" charset="-128"/>
              <a:cs typeface="Meiryo UI" panose="020B0604030504040204" pitchFamily="50" charset="-128"/>
            </a:rPr>
            <a:t>1</a:t>
          </a:r>
          <a:endParaRPr kumimoji="1" lang="ja-JP" altLang="en-US" sz="1200" b="1" dirty="0">
            <a:latin typeface="HGSｺﾞｼｯｸM" panose="020B0600000000000000" pitchFamily="50" charset="-128"/>
            <a:ea typeface="HGSｺﾞｼｯｸM" panose="020B0600000000000000" pitchFamily="50" charset="-128"/>
            <a:cs typeface="Meiryo UI" panose="020B0604030504040204" pitchFamily="50" charset="-128"/>
          </a:endParaRPr>
        </a:p>
      </cdr:txBody>
    </cdr:sp>
  </cdr:relSizeAnchor>
  <cdr:relSizeAnchor xmlns:cdr="http://schemas.openxmlformats.org/drawingml/2006/chartDrawing">
    <cdr:from>
      <cdr:x>0.35446</cdr:x>
      <cdr:y>0.56895</cdr:y>
    </cdr:from>
    <cdr:to>
      <cdr:x>0.52746</cdr:x>
      <cdr:y>0.63886</cdr:y>
    </cdr:to>
    <cdr:sp macro="" textlink="">
      <cdr:nvSpPr>
        <cdr:cNvPr id="15" name="角丸四角形 14"/>
        <cdr:cNvSpPr/>
      </cdr:nvSpPr>
      <cdr:spPr>
        <a:xfrm xmlns:a="http://schemas.openxmlformats.org/drawingml/2006/main">
          <a:off x="3405372" y="3039690"/>
          <a:ext cx="1662026" cy="373502"/>
        </a:xfrm>
        <a:prstGeom xmlns:a="http://schemas.openxmlformats.org/drawingml/2006/main" prst="roundRect">
          <a:avLst/>
        </a:prstGeom>
        <a:solidFill xmlns:a="http://schemas.openxmlformats.org/drawingml/2006/main">
          <a:schemeClr val="bg1"/>
        </a:solidFill>
        <a:ln xmlns:a="http://schemas.openxmlformats.org/drawingml/2006/main"/>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wrap="square"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400" b="1">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収支不足額</a:t>
          </a:r>
        </a:p>
      </cdr:txBody>
    </cdr:sp>
  </cdr:relSizeAnchor>
  <cdr:relSizeAnchor xmlns:cdr="http://schemas.openxmlformats.org/drawingml/2006/chartDrawing">
    <cdr:from>
      <cdr:x>0.10079</cdr:x>
      <cdr:y>0</cdr:y>
    </cdr:from>
    <cdr:to>
      <cdr:x>0.13445</cdr:x>
      <cdr:y>0.03685</cdr:y>
    </cdr:to>
    <cdr:sp macro="" textlink="">
      <cdr:nvSpPr>
        <cdr:cNvPr id="6" name="テキスト ボックス 5"/>
        <cdr:cNvSpPr txBox="1"/>
      </cdr:nvSpPr>
      <cdr:spPr>
        <a:xfrm xmlns:a="http://schemas.openxmlformats.org/drawingml/2006/main">
          <a:off x="968301" y="0"/>
          <a:ext cx="323385" cy="1968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0.08909</cdr:x>
      <cdr:y>0.00729</cdr:y>
    </cdr:from>
    <cdr:to>
      <cdr:x>0.14249</cdr:x>
      <cdr:y>0.06282</cdr:y>
    </cdr:to>
    <cdr:sp macro="" textlink="">
      <cdr:nvSpPr>
        <cdr:cNvPr id="7" name="テキスト ボックス 6"/>
        <cdr:cNvSpPr txBox="1"/>
      </cdr:nvSpPr>
      <cdr:spPr>
        <a:xfrm xmlns:a="http://schemas.openxmlformats.org/drawingml/2006/main">
          <a:off x="855916" y="38949"/>
          <a:ext cx="512956" cy="2966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600" dirty="0" smtClean="0">
              <a:latin typeface="HGSｺﾞｼｯｸE" panose="020B0900000000000000" pitchFamily="50" charset="-128"/>
              <a:ea typeface="HGSｺﾞｼｯｸE" panose="020B0900000000000000" pitchFamily="50" charset="-128"/>
            </a:rPr>
            <a:t>(</a:t>
          </a:r>
          <a:r>
            <a:rPr lang="ja-JP" altLang="en-US" sz="600" dirty="0" smtClean="0">
              <a:latin typeface="HGSｺﾞｼｯｸE" panose="020B0900000000000000" pitchFamily="50" charset="-128"/>
              <a:ea typeface="HGSｺﾞｼｯｸE" panose="020B0900000000000000" pitchFamily="50" charset="-128"/>
            </a:rPr>
            <a:t>当初</a:t>
          </a:r>
          <a:r>
            <a:rPr lang="en-US" altLang="ja-JP" sz="600" dirty="0" smtClean="0">
              <a:latin typeface="HGSｺﾞｼｯｸE" panose="020B0900000000000000" pitchFamily="50" charset="-128"/>
              <a:ea typeface="HGSｺﾞｼｯｸE" panose="020B0900000000000000" pitchFamily="50" charset="-128"/>
            </a:rPr>
            <a:t>)</a:t>
          </a:r>
          <a:endParaRPr lang="ja-JP" altLang="en-US" sz="600" dirty="0">
            <a:latin typeface="HGSｺﾞｼｯｸE" panose="020B0900000000000000" pitchFamily="50" charset="-128"/>
            <a:ea typeface="HGSｺﾞｼｯｸE" panose="020B0900000000000000"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1" name="Rectangle 3"/>
          <p:cNvSpPr>
            <a:spLocks noGrp="1" noChangeArrowheads="1"/>
          </p:cNvSpPr>
          <p:nvPr>
            <p:ph type="dt" sz="quarter"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r">
              <a:spcBef>
                <a:spcPct val="0"/>
              </a:spcBef>
              <a:buClrTx/>
              <a:buSzTx/>
              <a:buFontTx/>
              <a:buNone/>
              <a:defRPr sz="1200"/>
            </a:lvl1pPr>
          </a:lstStyle>
          <a:p>
            <a:pPr>
              <a:defRPr/>
            </a:pPr>
            <a:fld id="{9728C3D9-C130-4AB8-B6F1-26A40C0FD8C4}" type="datetime8">
              <a:rPr lang="ja-JP" altLang="en-US"/>
              <a:pPr>
                <a:defRPr/>
              </a:pPr>
              <a:t>20/8/14 9時52分</a:t>
            </a:fld>
            <a:endParaRPr lang="en-US" altLang="ja-JP"/>
          </a:p>
        </p:txBody>
      </p:sp>
      <p:sp>
        <p:nvSpPr>
          <p:cNvPr id="17412" name="Rectangle 4"/>
          <p:cNvSpPr>
            <a:spLocks noGrp="1" noChangeArrowheads="1"/>
          </p:cNvSpPr>
          <p:nvPr>
            <p:ph type="ftr" sz="quarter" idx="2"/>
          </p:nvPr>
        </p:nvSpPr>
        <p:spPr bwMode="auto">
          <a:xfrm>
            <a:off x="13" y="9440867"/>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17413" name="Rectangle 5"/>
          <p:cNvSpPr>
            <a:spLocks noGrp="1" noChangeArrowheads="1"/>
          </p:cNvSpPr>
          <p:nvPr>
            <p:ph type="sldNum" sz="quarter" idx="3"/>
          </p:nvPr>
        </p:nvSpPr>
        <p:spPr bwMode="auto">
          <a:xfrm>
            <a:off x="3854469" y="9440867"/>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r">
              <a:spcBef>
                <a:spcPct val="0"/>
              </a:spcBef>
              <a:buClrTx/>
              <a:buSzTx/>
              <a:buFontTx/>
              <a:buNone/>
              <a:defRPr sz="1200"/>
            </a:lvl1pPr>
          </a:lstStyle>
          <a:p>
            <a:pPr>
              <a:defRPr/>
            </a:pPr>
            <a:fld id="{6A625DE7-4704-4017-958D-D379CA32C6F3}" type="slidenum">
              <a:rPr lang="en-US" altLang="ja-JP"/>
              <a:pPr>
                <a:defRPr/>
              </a:pPr>
              <a:t>‹#›</a:t>
            </a:fld>
            <a:endParaRPr lang="en-US" altLang="ja-JP"/>
          </a:p>
        </p:txBody>
      </p:sp>
    </p:spTree>
    <p:extLst>
      <p:ext uri="{BB962C8B-B14F-4D97-AF65-F5344CB8AC3E}">
        <p14:creationId xmlns:p14="http://schemas.microsoft.com/office/powerpoint/2010/main" val="1402143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3" y="5"/>
            <a:ext cx="2952749"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07" name="Rectangle 3"/>
          <p:cNvSpPr>
            <a:spLocks noGrp="1" noChangeArrowheads="1"/>
          </p:cNvSpPr>
          <p:nvPr>
            <p:ph type="dt" idx="1"/>
          </p:nvPr>
        </p:nvSpPr>
        <p:spPr bwMode="auto">
          <a:xfrm>
            <a:off x="3854469" y="5"/>
            <a:ext cx="2951164"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lvl1pPr algn="r">
              <a:spcBef>
                <a:spcPct val="0"/>
              </a:spcBef>
              <a:buClrTx/>
              <a:buSzTx/>
              <a:buFontTx/>
              <a:buNone/>
              <a:defRPr sz="1200"/>
            </a:lvl1pPr>
          </a:lstStyle>
          <a:p>
            <a:pPr>
              <a:defRPr/>
            </a:pPr>
            <a:fld id="{95989334-0B56-40B1-83A8-B1CE541C6AAC}" type="datetime8">
              <a:rPr lang="ja-JP" altLang="en-US"/>
              <a:pPr>
                <a:defRPr/>
              </a:pPr>
              <a:t>20/8/14 9時52分</a:t>
            </a:fld>
            <a:endParaRPr lang="en-US" altLang="ja-JP"/>
          </a:p>
        </p:txBody>
      </p:sp>
      <p:sp>
        <p:nvSpPr>
          <p:cNvPr id="15364" name="Rectangle 4"/>
          <p:cNvSpPr>
            <a:spLocks noGrp="1" noRot="1" noChangeAspect="1" noChangeArrowheads="1" noTextEdit="1"/>
          </p:cNvSpPr>
          <p:nvPr>
            <p:ph type="sldImg" idx="2"/>
          </p:nvPr>
        </p:nvSpPr>
        <p:spPr bwMode="auto">
          <a:xfrm>
            <a:off x="719138" y="747713"/>
            <a:ext cx="5378450"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65" y="4722820"/>
            <a:ext cx="5448300" cy="447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1510" name="Rectangle 6"/>
          <p:cNvSpPr>
            <a:spLocks noGrp="1" noChangeArrowheads="1"/>
          </p:cNvSpPr>
          <p:nvPr>
            <p:ph type="ftr" sz="quarter" idx="4"/>
          </p:nvPr>
        </p:nvSpPr>
        <p:spPr bwMode="auto">
          <a:xfrm>
            <a:off x="13" y="9440867"/>
            <a:ext cx="2952749"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l">
              <a:spcBef>
                <a:spcPct val="0"/>
              </a:spcBef>
              <a:buClrTx/>
              <a:buSzTx/>
              <a:buFontTx/>
              <a:buNone/>
              <a:defRPr sz="1200"/>
            </a:lvl1pPr>
          </a:lstStyle>
          <a:p>
            <a:pPr>
              <a:defRPr/>
            </a:pPr>
            <a:endParaRPr lang="en-US" altLang="ja-JP"/>
          </a:p>
        </p:txBody>
      </p:sp>
      <p:sp>
        <p:nvSpPr>
          <p:cNvPr id="21511" name="Rectangle 7"/>
          <p:cNvSpPr>
            <a:spLocks noGrp="1" noChangeArrowheads="1"/>
          </p:cNvSpPr>
          <p:nvPr>
            <p:ph type="sldNum" sz="quarter" idx="5"/>
          </p:nvPr>
        </p:nvSpPr>
        <p:spPr bwMode="auto">
          <a:xfrm>
            <a:off x="3854469" y="9440867"/>
            <a:ext cx="2951164"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217" tIns="45613" rIns="91217" bIns="45613" numCol="1" anchor="b" anchorCtr="0" compatLnSpc="1">
            <a:prstTxWarp prst="textNoShape">
              <a:avLst/>
            </a:prstTxWarp>
          </a:bodyPr>
          <a:lstStyle>
            <a:lvl1pPr algn="r">
              <a:spcBef>
                <a:spcPct val="0"/>
              </a:spcBef>
              <a:buClrTx/>
              <a:buSzTx/>
              <a:buFontTx/>
              <a:buNone/>
              <a:defRPr sz="1200"/>
            </a:lvl1pPr>
          </a:lstStyle>
          <a:p>
            <a:pPr>
              <a:defRPr/>
            </a:pPr>
            <a:fld id="{E6597596-FBBC-489F-991C-4B46FCCBB720}" type="slidenum">
              <a:rPr lang="en-US" altLang="ja-JP"/>
              <a:pPr>
                <a:defRPr/>
              </a:pPr>
              <a:t>‹#›</a:t>
            </a:fld>
            <a:endParaRPr lang="en-US" altLang="ja-JP"/>
          </a:p>
        </p:txBody>
      </p:sp>
    </p:spTree>
    <p:extLst>
      <p:ext uri="{BB962C8B-B14F-4D97-AF65-F5344CB8AC3E}">
        <p14:creationId xmlns:p14="http://schemas.microsoft.com/office/powerpoint/2010/main" val="2187463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xfrm>
            <a:off x="719138" y="746125"/>
            <a:ext cx="5380037" cy="3725863"/>
          </a:xfrm>
          <a:ln/>
        </p:spPr>
      </p:sp>
      <p:sp>
        <p:nvSpPr>
          <p:cNvPr id="17411"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245573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7713"/>
            <a:ext cx="537845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6597596-FBBC-489F-991C-4B46FCCBB720}" type="slidenum">
              <a:rPr lang="en-US" altLang="ja-JP" smtClean="0"/>
              <a:pPr>
                <a:defRPr/>
              </a:pPr>
              <a:t>2</a:t>
            </a:fld>
            <a:endParaRPr lang="en-US" altLang="ja-JP"/>
          </a:p>
        </p:txBody>
      </p:sp>
    </p:spTree>
    <p:extLst>
      <p:ext uri="{BB962C8B-B14F-4D97-AF65-F5344CB8AC3E}">
        <p14:creationId xmlns:p14="http://schemas.microsoft.com/office/powerpoint/2010/main" val="2662027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384816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719138" y="747713"/>
            <a:ext cx="5378450" cy="3724275"/>
          </a:xfrm>
          <a:ln/>
        </p:spPr>
      </p:sp>
      <p:sp>
        <p:nvSpPr>
          <p:cNvPr id="18435" name="Rectangle 3"/>
          <p:cNvSpPr>
            <a:spLocks noGrp="1" noChangeArrowheads="1"/>
          </p:cNvSpPr>
          <p:nvPr>
            <p:ph type="body" idx="1"/>
          </p:nvPr>
        </p:nvSpPr>
        <p:spPr>
          <a:noFill/>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11290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gray">
          <a:xfrm>
            <a:off x="271468" y="3357566"/>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44386" name="Rectangle 2"/>
          <p:cNvSpPr>
            <a:spLocks noGrp="1" noChangeArrowheads="1"/>
          </p:cNvSpPr>
          <p:nvPr>
            <p:ph type="ctrTitle"/>
          </p:nvPr>
        </p:nvSpPr>
        <p:spPr>
          <a:xfrm>
            <a:off x="742950" y="2349510"/>
            <a:ext cx="8420100" cy="1008063"/>
          </a:xfrm>
        </p:spPr>
        <p:txBody>
          <a:bodyPr/>
          <a:lstStyle>
            <a:lvl1pPr algn="ctr">
              <a:defRPr sz="3200"/>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85900" y="3716338"/>
            <a:ext cx="6934200" cy="766762"/>
          </a:xfrm>
        </p:spPr>
        <p:txBody>
          <a:bodyPr/>
          <a:lstStyle>
            <a:lvl1pPr marL="0" indent="0" algn="ctr">
              <a:buFontTx/>
              <a:buNone/>
              <a:defRPr sz="1400"/>
            </a:lvl1pPr>
          </a:lstStyle>
          <a:p>
            <a:pPr lvl="0"/>
            <a:r>
              <a:rPr lang="ja-JP" altLang="en-US" noProof="0" smtClean="0"/>
              <a:t>マスタ サブタイトルの書式設定</a:t>
            </a:r>
          </a:p>
        </p:txBody>
      </p:sp>
      <p:sp>
        <p:nvSpPr>
          <p:cNvPr id="5" name="Rectangle 4"/>
          <p:cNvSpPr>
            <a:spLocks noGrp="1" noChangeArrowheads="1"/>
          </p:cNvSpPr>
          <p:nvPr>
            <p:ph type="dt" sz="half" idx="10"/>
          </p:nvPr>
        </p:nvSpPr>
        <p:spPr>
          <a:xfrm>
            <a:off x="3797300" y="5059373"/>
            <a:ext cx="2311400" cy="287337"/>
          </a:xfrm>
        </p:spPr>
        <p:txBody>
          <a:bodyPr/>
          <a:lstStyle>
            <a:lvl1pPr algn="ctr">
              <a:defRPr sz="1200"/>
            </a:lvl1pPr>
          </a:lstStyle>
          <a:p>
            <a:pPr>
              <a:defRPr/>
            </a:pPr>
            <a:fld id="{9A7C6769-DCA7-4B67-8C35-646205219841}" type="datetime8">
              <a:rPr lang="ja-JP" altLang="en-US"/>
              <a:pPr>
                <a:defRPr/>
              </a:pPr>
              <a:t>20/8/14 9時52分</a:t>
            </a:fld>
            <a:endParaRPr lang="en-US" altLang="ja-JP"/>
          </a:p>
        </p:txBody>
      </p:sp>
      <p:sp>
        <p:nvSpPr>
          <p:cNvPr id="6" name="Rectangle 5"/>
          <p:cNvSpPr>
            <a:spLocks noGrp="1" noChangeArrowheads="1"/>
          </p:cNvSpPr>
          <p:nvPr>
            <p:ph type="ftr" sz="quarter" idx="11"/>
          </p:nvPr>
        </p:nvSpPr>
        <p:spPr>
          <a:xfrm>
            <a:off x="3384550" y="4627563"/>
            <a:ext cx="3136900" cy="279400"/>
          </a:xfrm>
        </p:spPr>
        <p:txBody>
          <a:bodyPr/>
          <a:lstStyle>
            <a:lvl1pPr>
              <a:defRPr sz="1200"/>
            </a:lvl1pPr>
          </a:lstStyle>
          <a:p>
            <a:pPr>
              <a:defRPr/>
            </a:pPr>
            <a:endParaRPr lang="en-US" altLang="ja-JP"/>
          </a:p>
        </p:txBody>
      </p:sp>
    </p:spTree>
    <p:extLst>
      <p:ext uri="{BB962C8B-B14F-4D97-AF65-F5344CB8AC3E}">
        <p14:creationId xmlns:p14="http://schemas.microsoft.com/office/powerpoint/2010/main" val="234675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66B444F4-C1DE-4B72-BEAA-40281524D64E}" type="datetime8">
              <a:rPr lang="ja-JP" altLang="en-US"/>
              <a:pPr>
                <a:defRPr/>
              </a:pPr>
              <a:t>20/8/14 9時52分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3209B98-B03A-444B-86BC-61F7CFE02FB9}" type="slidenum">
              <a:rPr lang="en-US" altLang="ja-JP"/>
              <a:pPr>
                <a:defRPr/>
              </a:pPr>
              <a:t>‹#›</a:t>
            </a:fld>
            <a:endParaRPr lang="en-US" altLang="ja-JP"/>
          </a:p>
        </p:txBody>
      </p:sp>
    </p:spTree>
    <p:extLst>
      <p:ext uri="{BB962C8B-B14F-4D97-AF65-F5344CB8AC3E}">
        <p14:creationId xmlns:p14="http://schemas.microsoft.com/office/powerpoint/2010/main" val="328599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94568" y="115897"/>
            <a:ext cx="2339975" cy="60102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273050" y="115897"/>
            <a:ext cx="6869113" cy="60102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292DE038-6A49-42C6-8B03-C1FC7CD470F3}" type="datetime8">
              <a:rPr lang="ja-JP" altLang="en-US"/>
              <a:pPr>
                <a:defRPr/>
              </a:pPr>
              <a:t>20/8/14 9時52分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378452-97DB-44C4-83D8-80B06336607D}" type="slidenum">
              <a:rPr lang="en-US" altLang="ja-JP"/>
              <a:pPr>
                <a:defRPr/>
              </a:pPr>
              <a:t>‹#›</a:t>
            </a:fld>
            <a:endParaRPr lang="en-US" altLang="ja-JP"/>
          </a:p>
        </p:txBody>
      </p:sp>
    </p:spTree>
    <p:extLst>
      <p:ext uri="{BB962C8B-B14F-4D97-AF65-F5344CB8AC3E}">
        <p14:creationId xmlns:p14="http://schemas.microsoft.com/office/powerpoint/2010/main" val="214243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タイトル スライド">
    <p:spTree>
      <p:nvGrpSpPr>
        <p:cNvPr id="1" name=""/>
        <p:cNvGrpSpPr/>
        <p:nvPr/>
      </p:nvGrpSpPr>
      <p:grpSpPr>
        <a:xfrm>
          <a:off x="0" y="0"/>
          <a:ext cx="0" cy="0"/>
          <a:chOff x="0" y="0"/>
          <a:chExt cx="0" cy="0"/>
        </a:xfrm>
      </p:grpSpPr>
      <p:sp>
        <p:nvSpPr>
          <p:cNvPr id="180243" name="Rectangle 19"/>
          <p:cNvSpPr>
            <a:spLocks noGrp="1" noChangeArrowheads="1"/>
          </p:cNvSpPr>
          <p:nvPr>
            <p:ph type="ctrTitle"/>
          </p:nvPr>
        </p:nvSpPr>
        <p:spPr>
          <a:xfrm>
            <a:off x="3219450" y="1828800"/>
            <a:ext cx="6521450" cy="2209800"/>
          </a:xfrm>
        </p:spPr>
        <p:txBody>
          <a:bodyPr/>
          <a:lstStyle>
            <a:lvl1pPr>
              <a:defRPr sz="4200">
                <a:solidFill>
                  <a:srgbClr val="FFFFFF"/>
                </a:solidFill>
              </a:defRPr>
            </a:lvl1pPr>
          </a:lstStyle>
          <a:p>
            <a:pPr lvl="0"/>
            <a:r>
              <a:rPr lang="ja-JP" altLang="en-US" noProof="0" smtClean="0"/>
              <a:t>マスタ タイトルの書式設定</a:t>
            </a:r>
          </a:p>
        </p:txBody>
      </p:sp>
    </p:spTree>
    <p:extLst>
      <p:ext uri="{BB962C8B-B14F-4D97-AF65-F5344CB8AC3E}">
        <p14:creationId xmlns:p14="http://schemas.microsoft.com/office/powerpoint/2010/main" val="2251101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20/8/14 9時52分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A7C6769-DCA7-4B67-8C35-646205219841}" type="datetime8">
              <a:rPr lang="ja-JP" altLang="en-US" smtClean="0"/>
              <a:pPr>
                <a:defRPr/>
              </a:pPr>
              <a:t>20/8/14 9時52分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fld id="{E1E3B82A-ACB5-46E6-B7FF-C8FF24151CB3}" type="slidenum">
              <a:rPr kumimoji="1" lang="ja-JP" altLang="en-US" smtClean="0"/>
              <a:t>‹#›</a:t>
            </a:fld>
            <a:endParaRPr kumimoji="1" lang="ja-JP" altLang="en-US"/>
          </a:p>
        </p:txBody>
      </p:sp>
    </p:spTree>
    <p:extLst>
      <p:ext uri="{BB962C8B-B14F-4D97-AF65-F5344CB8AC3E}">
        <p14:creationId xmlns:p14="http://schemas.microsoft.com/office/powerpoint/2010/main" val="1263019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18026D0-2298-4992-9689-74AFC23AE9B7}" type="datetime8">
              <a:rPr lang="ja-JP" altLang="en-US" smtClean="0"/>
              <a:pPr>
                <a:defRPr/>
              </a:pPr>
              <a:t>20/8/14 9時52分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4960813-D6A6-47AF-B8CA-181915FDF3DD}" type="slidenum">
              <a:rPr lang="en-US" altLang="ja-JP" smtClean="0"/>
              <a:pPr>
                <a:defRPr/>
              </a:pPr>
              <a:t>‹#›</a:t>
            </a:fld>
            <a:endParaRPr lang="en-US" altLang="ja-JP"/>
          </a:p>
        </p:txBody>
      </p:sp>
    </p:spTree>
    <p:extLst>
      <p:ext uri="{BB962C8B-B14F-4D97-AF65-F5344CB8AC3E}">
        <p14:creationId xmlns:p14="http://schemas.microsoft.com/office/powerpoint/2010/main" val="18331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384A1CDC-B3BF-46B4-8E5E-EA1003D1AA2C}" type="datetime8">
              <a:rPr lang="ja-JP" altLang="en-US" smtClean="0"/>
              <a:pPr>
                <a:defRPr/>
              </a:pPr>
              <a:t>20/8/14 9時52分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36032B6-51FC-46D0-AE8E-8E4062363AAB}" type="slidenum">
              <a:rPr lang="en-US" altLang="ja-JP" smtClean="0"/>
              <a:pPr>
                <a:defRPr/>
              </a:pPr>
              <a:t>‹#›</a:t>
            </a:fld>
            <a:endParaRPr lang="en-US" altLang="ja-JP"/>
          </a:p>
        </p:txBody>
      </p:sp>
    </p:spTree>
    <p:extLst>
      <p:ext uri="{BB962C8B-B14F-4D97-AF65-F5344CB8AC3E}">
        <p14:creationId xmlns:p14="http://schemas.microsoft.com/office/powerpoint/2010/main" val="2848145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4E2DFC5B-1B52-405C-AB2C-0BF2BB0DDB31}" type="datetime8">
              <a:rPr lang="ja-JP" altLang="en-US" smtClean="0"/>
              <a:pPr>
                <a:defRPr/>
              </a:pPr>
              <a:t>20/8/14 9時52分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7EB9505B-6F77-4C09-B6C7-E70B3B4B6B0A}" type="slidenum">
              <a:rPr lang="en-US" altLang="ja-JP" smtClean="0"/>
              <a:pPr>
                <a:defRPr/>
              </a:pPr>
              <a:t>‹#›</a:t>
            </a:fld>
            <a:endParaRPr lang="en-US" altLang="ja-JP"/>
          </a:p>
        </p:txBody>
      </p:sp>
    </p:spTree>
    <p:extLst>
      <p:ext uri="{BB962C8B-B14F-4D97-AF65-F5344CB8AC3E}">
        <p14:creationId xmlns:p14="http://schemas.microsoft.com/office/powerpoint/2010/main" val="2703990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CA576A1E-08D2-4996-8EB3-07AE1395FF6E}" type="datetime8">
              <a:rPr lang="ja-JP" altLang="en-US" smtClean="0"/>
              <a:pPr>
                <a:defRPr/>
              </a:pPr>
              <a:t>20/8/14 9時52分</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FB8EA636-911E-4ECA-A4BE-EC2AAE6EEFE3}" type="slidenum">
              <a:rPr lang="en-US" altLang="ja-JP" smtClean="0"/>
              <a:pPr>
                <a:defRPr/>
              </a:pPr>
              <a:t>‹#›</a:t>
            </a:fld>
            <a:endParaRPr lang="en-US" altLang="ja-JP"/>
          </a:p>
        </p:txBody>
      </p:sp>
    </p:spTree>
    <p:extLst>
      <p:ext uri="{BB962C8B-B14F-4D97-AF65-F5344CB8AC3E}">
        <p14:creationId xmlns:p14="http://schemas.microsoft.com/office/powerpoint/2010/main" val="28637185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AFC2A9E-3697-4066-B3EB-AEEA92FEF08E}" type="datetime8">
              <a:rPr lang="ja-JP" altLang="en-US" smtClean="0"/>
              <a:pPr>
                <a:defRPr/>
              </a:pPr>
              <a:t>20/8/14 9時52分</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9303B85A-85E8-4151-AC12-DA0E875F60ED}" type="slidenum">
              <a:rPr lang="en-US" altLang="ja-JP" smtClean="0"/>
              <a:pPr>
                <a:defRPr/>
              </a:pPr>
              <a:t>‹#›</a:t>
            </a:fld>
            <a:endParaRPr lang="en-US" altLang="ja-JP"/>
          </a:p>
        </p:txBody>
      </p:sp>
    </p:spTree>
    <p:extLst>
      <p:ext uri="{BB962C8B-B14F-4D97-AF65-F5344CB8AC3E}">
        <p14:creationId xmlns:p14="http://schemas.microsoft.com/office/powerpoint/2010/main" val="2233464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D18026D0-2298-4992-9689-74AFC23AE9B7}" type="datetime8">
              <a:rPr lang="ja-JP" altLang="en-US"/>
              <a:pPr>
                <a:defRPr/>
              </a:pPr>
              <a:t>20/8/14 9時52分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960813-D6A6-47AF-B8CA-181915FDF3DD}" type="slidenum">
              <a:rPr lang="en-US" altLang="ja-JP"/>
              <a:pPr>
                <a:defRPr/>
              </a:pPr>
              <a:t>‹#›</a:t>
            </a:fld>
            <a:endParaRPr lang="en-US" altLang="ja-JP"/>
          </a:p>
        </p:txBody>
      </p:sp>
    </p:spTree>
    <p:extLst>
      <p:ext uri="{BB962C8B-B14F-4D97-AF65-F5344CB8AC3E}">
        <p14:creationId xmlns:p14="http://schemas.microsoft.com/office/powerpoint/2010/main" val="3485886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9BD55C04-0E4D-4057-B3EE-604A6B3D64D6}" type="datetime8">
              <a:rPr lang="ja-JP" altLang="en-US" smtClean="0"/>
              <a:pPr>
                <a:defRPr/>
              </a:pPr>
              <a:t>20/8/14 9時52分</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CE336110-AF16-4DFD-84B5-49F5F62D5771}" type="slidenum">
              <a:rPr lang="en-US" altLang="ja-JP" smtClean="0"/>
              <a:pPr>
                <a:defRPr/>
              </a:pPr>
              <a:t>‹#›</a:t>
            </a:fld>
            <a:endParaRPr lang="en-US" altLang="ja-JP"/>
          </a:p>
        </p:txBody>
      </p:sp>
    </p:spTree>
    <p:extLst>
      <p:ext uri="{BB962C8B-B14F-4D97-AF65-F5344CB8AC3E}">
        <p14:creationId xmlns:p14="http://schemas.microsoft.com/office/powerpoint/2010/main" val="11307723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8987BD14-5576-4E87-91E0-2847D6C424AD}" type="datetime8">
              <a:rPr lang="ja-JP" altLang="en-US" smtClean="0"/>
              <a:pPr>
                <a:defRPr/>
              </a:pPr>
              <a:t>20/8/14 9時52分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D3006B4-28CF-474E-A3B3-AC72CBEAA0A8}" type="slidenum">
              <a:rPr lang="en-US" altLang="ja-JP" smtClean="0"/>
              <a:pPr>
                <a:defRPr/>
              </a:pPr>
              <a:t>‹#›</a:t>
            </a:fld>
            <a:endParaRPr lang="en-US" altLang="ja-JP"/>
          </a:p>
        </p:txBody>
      </p:sp>
    </p:spTree>
    <p:extLst>
      <p:ext uri="{BB962C8B-B14F-4D97-AF65-F5344CB8AC3E}">
        <p14:creationId xmlns:p14="http://schemas.microsoft.com/office/powerpoint/2010/main" val="3360133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55D99D18-C6E9-4984-B238-E404DA78650F}" type="datetime8">
              <a:rPr lang="ja-JP" altLang="en-US" smtClean="0"/>
              <a:pPr>
                <a:defRPr/>
              </a:pPr>
              <a:t>20/8/14 9時52分</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A3F5E68E-8A7F-484C-B059-8EF9329CAB06}" type="slidenum">
              <a:rPr lang="en-US" altLang="ja-JP" smtClean="0"/>
              <a:pPr>
                <a:defRPr/>
              </a:pPr>
              <a:t>‹#›</a:t>
            </a:fld>
            <a:endParaRPr lang="en-US" altLang="ja-JP"/>
          </a:p>
        </p:txBody>
      </p:sp>
    </p:spTree>
    <p:extLst>
      <p:ext uri="{BB962C8B-B14F-4D97-AF65-F5344CB8AC3E}">
        <p14:creationId xmlns:p14="http://schemas.microsoft.com/office/powerpoint/2010/main" val="905697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6B444F4-C1DE-4B72-BEAA-40281524D64E}" type="datetime8">
              <a:rPr lang="ja-JP" altLang="en-US" smtClean="0"/>
              <a:pPr>
                <a:defRPr/>
              </a:pPr>
              <a:t>20/8/14 9時52分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209B98-B03A-444B-86BC-61F7CFE02FB9}" type="slidenum">
              <a:rPr lang="en-US" altLang="ja-JP" smtClean="0"/>
              <a:pPr>
                <a:defRPr/>
              </a:pPr>
              <a:t>‹#›</a:t>
            </a:fld>
            <a:endParaRPr lang="en-US" altLang="ja-JP"/>
          </a:p>
        </p:txBody>
      </p:sp>
    </p:spTree>
    <p:extLst>
      <p:ext uri="{BB962C8B-B14F-4D97-AF65-F5344CB8AC3E}">
        <p14:creationId xmlns:p14="http://schemas.microsoft.com/office/powerpoint/2010/main" val="40991658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464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92DE038-6A49-42C6-8B03-C1FC7CD470F3}" type="datetime8">
              <a:rPr lang="ja-JP" altLang="en-US" smtClean="0"/>
              <a:pPr>
                <a:defRPr/>
              </a:pPr>
              <a:t>20/8/14 9時52分</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8378452-97DB-44C4-83D8-80B06336607D}" type="slidenum">
              <a:rPr lang="en-US" altLang="ja-JP" smtClean="0"/>
              <a:pPr>
                <a:defRPr/>
              </a:pPr>
              <a:t>‹#›</a:t>
            </a:fld>
            <a:endParaRPr lang="en-US" altLang="ja-JP"/>
          </a:p>
        </p:txBody>
      </p:sp>
    </p:spTree>
    <p:extLst>
      <p:ext uri="{BB962C8B-B14F-4D97-AF65-F5344CB8AC3E}">
        <p14:creationId xmlns:p14="http://schemas.microsoft.com/office/powerpoint/2010/main" val="1932101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593726"/>
            <a:ext cx="8915400" cy="63341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sz="half" idx="1"/>
          </p:nvPr>
        </p:nvSpPr>
        <p:spPr>
          <a:xfrm>
            <a:off x="495303"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38"/>
            <a:ext cx="4381501" cy="3886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p:cNvSpPr>
            <a:spLocks noGrp="1" noChangeArrowheads="1"/>
          </p:cNvSpPr>
          <p:nvPr>
            <p:ph type="sldNum" sz="quarter" idx="11"/>
          </p:nvPr>
        </p:nvSpPr>
        <p:spPr>
          <a:ln/>
        </p:spPr>
        <p:txBody>
          <a:bodyPr/>
          <a:lstStyle>
            <a:lvl1pPr>
              <a:defRPr/>
            </a:lvl1pPr>
          </a:lstStyle>
          <a:p>
            <a:pPr>
              <a:defRPr/>
            </a:pPr>
            <a:fld id="{08C5F54A-9A19-4544-A49A-D8C8DDFC12F2}" type="slidenum">
              <a:rPr lang="en-US" altLang="ja-JP"/>
              <a:pPr>
                <a:defRPr/>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fld id="{1166F969-7CB9-4A7A-A641-88DC5DD2BA7D}" type="datetime8">
              <a:rPr lang="ja-JP" altLang="en-US"/>
              <a:pPr>
                <a:defRPr/>
              </a:pPr>
              <a:t>20/8/14 9時52分</a:t>
            </a:fld>
            <a:endParaRPr lang="en-US" altLang="ja-JP"/>
          </a:p>
        </p:txBody>
      </p:sp>
    </p:spTree>
    <p:extLst>
      <p:ext uri="{BB962C8B-B14F-4D97-AF65-F5344CB8AC3E}">
        <p14:creationId xmlns:p14="http://schemas.microsoft.com/office/powerpoint/2010/main" val="170292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384A1CDC-B3BF-46B4-8E5E-EA1003D1AA2C}" type="datetime8">
              <a:rPr lang="ja-JP" altLang="en-US"/>
              <a:pPr>
                <a:defRPr/>
              </a:pPr>
              <a:t>20/8/14 9時52分</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36032B6-51FC-46D0-AE8E-8E4062363AAB}" type="slidenum">
              <a:rPr lang="en-US" altLang="ja-JP"/>
              <a:pPr>
                <a:defRPr/>
              </a:pPr>
              <a:t>‹#›</a:t>
            </a:fld>
            <a:endParaRPr lang="en-US" altLang="ja-JP"/>
          </a:p>
        </p:txBody>
      </p:sp>
    </p:spTree>
    <p:extLst>
      <p:ext uri="{BB962C8B-B14F-4D97-AF65-F5344CB8AC3E}">
        <p14:creationId xmlns:p14="http://schemas.microsoft.com/office/powerpoint/2010/main" val="1693384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3"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199" y="1341446"/>
            <a:ext cx="4381501" cy="4784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4E2DFC5B-1B52-405C-AB2C-0BF2BB0DDB31}" type="datetime8">
              <a:rPr lang="ja-JP" altLang="en-US"/>
              <a:pPr>
                <a:defRPr/>
              </a:pPr>
              <a:t>20/8/14 9時52分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EB9505B-6F77-4C09-B6C7-E70B3B4B6B0A}" type="slidenum">
              <a:rPr lang="en-US" altLang="ja-JP"/>
              <a:pPr>
                <a:defRPr/>
              </a:pPr>
              <a:t>‹#›</a:t>
            </a:fld>
            <a:endParaRPr lang="en-US" altLang="ja-JP"/>
          </a:p>
        </p:txBody>
      </p:sp>
    </p:spTree>
    <p:extLst>
      <p:ext uri="{BB962C8B-B14F-4D97-AF65-F5344CB8AC3E}">
        <p14:creationId xmlns:p14="http://schemas.microsoft.com/office/powerpoint/2010/main" val="124455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A576A1E-08D2-4996-8EB3-07AE1395FF6E}" type="datetime8">
              <a:rPr lang="ja-JP" altLang="en-US"/>
              <a:pPr>
                <a:defRPr/>
              </a:pPr>
              <a:t>20/8/14 9時52分</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8EA636-911E-4ECA-A4BE-EC2AAE6EEFE3}" type="slidenum">
              <a:rPr lang="en-US" altLang="ja-JP"/>
              <a:pPr>
                <a:defRPr/>
              </a:pPr>
              <a:t>‹#›</a:t>
            </a:fld>
            <a:endParaRPr lang="en-US" altLang="ja-JP"/>
          </a:p>
        </p:txBody>
      </p:sp>
    </p:spTree>
    <p:extLst>
      <p:ext uri="{BB962C8B-B14F-4D97-AF65-F5344CB8AC3E}">
        <p14:creationId xmlns:p14="http://schemas.microsoft.com/office/powerpoint/2010/main" val="6716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5AFC2A9E-3697-4066-B3EB-AEEA92FEF08E}" type="datetime8">
              <a:rPr lang="ja-JP" altLang="en-US"/>
              <a:pPr>
                <a:defRPr/>
              </a:pPr>
              <a:t>20/8/14 9時52分</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9303B85A-85E8-4151-AC12-DA0E875F60ED}" type="slidenum">
              <a:rPr lang="en-US" altLang="ja-JP"/>
              <a:pPr>
                <a:defRPr/>
              </a:pPr>
              <a:t>‹#›</a:t>
            </a:fld>
            <a:endParaRPr lang="en-US" altLang="ja-JP"/>
          </a:p>
        </p:txBody>
      </p:sp>
    </p:spTree>
    <p:extLst>
      <p:ext uri="{BB962C8B-B14F-4D97-AF65-F5344CB8AC3E}">
        <p14:creationId xmlns:p14="http://schemas.microsoft.com/office/powerpoint/2010/main" val="185419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BD55C04-0E4D-4057-B3EE-604A6B3D64D6}" type="datetime8">
              <a:rPr lang="ja-JP" altLang="en-US"/>
              <a:pPr>
                <a:defRPr/>
              </a:pPr>
              <a:t>20/8/14 9時52分</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CE336110-AF16-4DFD-84B5-49F5F62D5771}" type="slidenum">
              <a:rPr lang="en-US" altLang="ja-JP"/>
              <a:pPr>
                <a:defRPr/>
              </a:pPr>
              <a:t>‹#›</a:t>
            </a:fld>
            <a:endParaRPr lang="en-US" altLang="ja-JP"/>
          </a:p>
        </p:txBody>
      </p:sp>
    </p:spTree>
    <p:extLst>
      <p:ext uri="{BB962C8B-B14F-4D97-AF65-F5344CB8AC3E}">
        <p14:creationId xmlns:p14="http://schemas.microsoft.com/office/powerpoint/2010/main" val="247538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4"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499" y="273060"/>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4"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8987BD14-5576-4E87-91E0-2847D6C424AD}" type="datetime8">
              <a:rPr lang="ja-JP" altLang="en-US"/>
              <a:pPr>
                <a:defRPr/>
              </a:pPr>
              <a:t>20/8/14 9時52分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D3006B4-28CF-474E-A3B3-AC72CBEAA0A8}" type="slidenum">
              <a:rPr lang="en-US" altLang="ja-JP"/>
              <a:pPr>
                <a:defRPr/>
              </a:pPr>
              <a:t>‹#›</a:t>
            </a:fld>
            <a:endParaRPr lang="en-US" altLang="ja-JP"/>
          </a:p>
        </p:txBody>
      </p:sp>
    </p:spTree>
    <p:extLst>
      <p:ext uri="{BB962C8B-B14F-4D97-AF65-F5344CB8AC3E}">
        <p14:creationId xmlns:p14="http://schemas.microsoft.com/office/powerpoint/2010/main" val="28340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5D99D18-C6E9-4984-B238-E404DA78650F}" type="datetime8">
              <a:rPr lang="ja-JP" altLang="en-US"/>
              <a:pPr>
                <a:defRPr/>
              </a:pPr>
              <a:t>20/8/14 9時52分</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3F5E68E-8A7F-484C-B059-8EF9329CAB06}" type="slidenum">
              <a:rPr lang="en-US" altLang="ja-JP"/>
              <a:pPr>
                <a:defRPr/>
              </a:pPr>
              <a:t>‹#›</a:t>
            </a:fld>
            <a:endParaRPr lang="en-US" altLang="ja-JP"/>
          </a:p>
        </p:txBody>
      </p:sp>
    </p:spTree>
    <p:extLst>
      <p:ext uri="{BB962C8B-B14F-4D97-AF65-F5344CB8AC3E}">
        <p14:creationId xmlns:p14="http://schemas.microsoft.com/office/powerpoint/2010/main" val="1129931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273054" y="115896"/>
            <a:ext cx="9361489"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gray">
          <a:xfrm>
            <a:off x="495300" y="1341446"/>
            <a:ext cx="8915400" cy="478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43364" name="Rectangle 4"/>
          <p:cNvSpPr>
            <a:spLocks noGrp="1" noChangeArrowheads="1"/>
          </p:cNvSpPr>
          <p:nvPr>
            <p:ph type="dt" sz="half" idx="2"/>
          </p:nvPr>
        </p:nvSpPr>
        <p:spPr bwMode="gray">
          <a:xfrm>
            <a:off x="273050"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buClrTx/>
              <a:buSzTx/>
              <a:buFontTx/>
              <a:buNone/>
              <a:defRPr sz="1000"/>
            </a:lvl1pPr>
          </a:lstStyle>
          <a:p>
            <a:pPr>
              <a:defRPr/>
            </a:pPr>
            <a:fld id="{762D76FB-362E-452F-A462-7EF4769B5C70}" type="datetime8">
              <a:rPr lang="ja-JP" altLang="en-US"/>
              <a:pPr>
                <a:defRPr/>
              </a:pPr>
              <a:t>20/8/14 9時52分</a:t>
            </a:fld>
            <a:endParaRPr lang="en-US" altLang="ja-JP"/>
          </a:p>
        </p:txBody>
      </p:sp>
      <p:sp>
        <p:nvSpPr>
          <p:cNvPr id="143365" name="Rectangle 5"/>
          <p:cNvSpPr>
            <a:spLocks noGrp="1" noChangeArrowheads="1"/>
          </p:cNvSpPr>
          <p:nvPr>
            <p:ph type="ftr" sz="quarter" idx="3"/>
          </p:nvPr>
        </p:nvSpPr>
        <p:spPr bwMode="gray">
          <a:xfrm>
            <a:off x="3463925" y="6597650"/>
            <a:ext cx="31369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pPr>
              <a:defRPr/>
            </a:pPr>
            <a:endParaRPr lang="en-US" altLang="ja-JP"/>
          </a:p>
        </p:txBody>
      </p:sp>
      <p:sp>
        <p:nvSpPr>
          <p:cNvPr id="143366" name="Rectangle 6"/>
          <p:cNvSpPr>
            <a:spLocks noGrp="1" noChangeArrowheads="1"/>
          </p:cNvSpPr>
          <p:nvPr>
            <p:ph type="sldNum" sz="quarter" idx="4"/>
          </p:nvPr>
        </p:nvSpPr>
        <p:spPr bwMode="gray">
          <a:xfrm>
            <a:off x="7323138" y="6597650"/>
            <a:ext cx="23114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pPr>
              <a:defRPr/>
            </a:pPr>
            <a:fld id="{510989B0-3D10-4F31-8EFD-BA8E73401EE1}" type="slidenum">
              <a:rPr lang="en-US" altLang="ja-JP"/>
              <a:pPr>
                <a:defRPr/>
              </a:pPr>
              <a:t>‹#›</a:t>
            </a:fld>
            <a:endParaRPr lang="en-US" altLang="ja-JP"/>
          </a:p>
        </p:txBody>
      </p:sp>
      <p:sp>
        <p:nvSpPr>
          <p:cNvPr id="1031" name="Rectangle 7"/>
          <p:cNvSpPr>
            <a:spLocks noChangeArrowheads="1"/>
          </p:cNvSpPr>
          <p:nvPr/>
        </p:nvSpPr>
        <p:spPr bwMode="gray">
          <a:xfrm>
            <a:off x="271468" y="549285"/>
            <a:ext cx="9361487" cy="142875"/>
          </a:xfrm>
          <a:prstGeom prst="rect">
            <a:avLst/>
          </a:prstGeom>
          <a:solidFill>
            <a:schemeClr val="accent2"/>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
        <p:nvSpPr>
          <p:cNvPr id="1032" name="Rectangle 8"/>
          <p:cNvSpPr>
            <a:spLocks noChangeArrowheads="1"/>
          </p:cNvSpPr>
          <p:nvPr/>
        </p:nvSpPr>
        <p:spPr bwMode="gray">
          <a:xfrm>
            <a:off x="271468" y="6524625"/>
            <a:ext cx="9361487" cy="71438"/>
          </a:xfrm>
          <a:prstGeom prst="rect">
            <a:avLst/>
          </a:prstGeom>
          <a:solidFill>
            <a:srgbClr val="4D4D4D"/>
          </a:soli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909" r:id="rId12"/>
    <p:sldLayoutId id="2147483910" r:id="rId13"/>
  </p:sldLayoutIdLst>
  <p:txStyles>
    <p:titleStyle>
      <a:lvl1pPr algn="l" rtl="0" eaLnBrk="0" fontAlgn="base" hangingPunct="0">
        <a:spcBef>
          <a:spcPct val="0"/>
        </a:spcBef>
        <a:spcAft>
          <a:spcPct val="0"/>
        </a:spcAft>
        <a:defRPr kumimoji="1" sz="2000">
          <a:solidFill>
            <a:schemeClr val="tx2"/>
          </a:solidFill>
          <a:latin typeface="+mj-lt"/>
          <a:ea typeface="+mj-ea"/>
          <a:cs typeface="+mj-cs"/>
        </a:defRPr>
      </a:lvl1pPr>
      <a:lvl2pPr algn="l" rtl="0" eaLnBrk="0" fontAlgn="base" hangingPunct="0">
        <a:spcBef>
          <a:spcPct val="0"/>
        </a:spcBef>
        <a:spcAft>
          <a:spcPct val="0"/>
        </a:spcAft>
        <a:defRPr kumimoji="1" sz="2000">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2000">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2000">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2000">
          <a:solidFill>
            <a:schemeClr val="tx2"/>
          </a:solidFill>
          <a:latin typeface="Arial" charset="0"/>
          <a:ea typeface="ＭＳ Ｐゴシック" pitchFamily="50" charset="-128"/>
        </a:defRPr>
      </a:lvl5pPr>
      <a:lvl6pPr marL="457200" algn="l" rtl="0" fontAlgn="base">
        <a:spcBef>
          <a:spcPct val="0"/>
        </a:spcBef>
        <a:spcAft>
          <a:spcPct val="0"/>
        </a:spcAft>
        <a:defRPr kumimoji="1" sz="2000">
          <a:solidFill>
            <a:schemeClr val="tx2"/>
          </a:solidFill>
          <a:latin typeface="Arial" charset="0"/>
          <a:ea typeface="ＭＳ Ｐゴシック" pitchFamily="50" charset="-128"/>
        </a:defRPr>
      </a:lvl6pPr>
      <a:lvl7pPr marL="914400" algn="l" rtl="0" fontAlgn="base">
        <a:spcBef>
          <a:spcPct val="0"/>
        </a:spcBef>
        <a:spcAft>
          <a:spcPct val="0"/>
        </a:spcAft>
        <a:defRPr kumimoji="1" sz="2000">
          <a:solidFill>
            <a:schemeClr val="tx2"/>
          </a:solidFill>
          <a:latin typeface="Arial" charset="0"/>
          <a:ea typeface="ＭＳ Ｐゴシック" pitchFamily="50" charset="-128"/>
        </a:defRPr>
      </a:lvl7pPr>
      <a:lvl8pPr marL="1371600" algn="l" rtl="0" fontAlgn="base">
        <a:spcBef>
          <a:spcPct val="0"/>
        </a:spcBef>
        <a:spcAft>
          <a:spcPct val="0"/>
        </a:spcAft>
        <a:defRPr kumimoji="1" sz="2000">
          <a:solidFill>
            <a:schemeClr val="tx2"/>
          </a:solidFill>
          <a:latin typeface="Arial" charset="0"/>
          <a:ea typeface="ＭＳ Ｐゴシック" pitchFamily="50" charset="-128"/>
        </a:defRPr>
      </a:lvl8pPr>
      <a:lvl9pPr marL="1828800" algn="l" rtl="0" fontAlgn="base">
        <a:spcBef>
          <a:spcPct val="0"/>
        </a:spcBef>
        <a:spcAft>
          <a:spcPct val="0"/>
        </a:spcAft>
        <a:defRPr kumimoji="1" sz="20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a:solidFill>
            <a:schemeClr val="tx1"/>
          </a:solidFill>
          <a:latin typeface="+mn-lt"/>
          <a:ea typeface="+mn-ea"/>
        </a:defRPr>
      </a:lvl2pPr>
      <a:lvl3pPr marL="1143000" indent="-228600" algn="l" rtl="0" eaLnBrk="0" fontAlgn="base" hangingPunct="0">
        <a:spcBef>
          <a:spcPct val="20000"/>
        </a:spcBef>
        <a:spcAft>
          <a:spcPct val="0"/>
        </a:spcAft>
        <a:buChar char="•"/>
        <a:defRPr kumimoji="1" sz="1600">
          <a:solidFill>
            <a:schemeClr val="tx1"/>
          </a:solidFill>
          <a:latin typeface="+mn-lt"/>
          <a:ea typeface="+mn-ea"/>
        </a:defRPr>
      </a:lvl3pPr>
      <a:lvl4pPr marL="1600200" indent="-228600" algn="l" rtl="0" eaLnBrk="0" fontAlgn="base" hangingPunct="0">
        <a:spcBef>
          <a:spcPct val="20000"/>
        </a:spcBef>
        <a:spcAft>
          <a:spcPct val="0"/>
        </a:spcAft>
        <a:buChar char="–"/>
        <a:defRPr kumimoji="1" sz="1400">
          <a:solidFill>
            <a:schemeClr val="tx1"/>
          </a:solidFill>
          <a:latin typeface="+mn-lt"/>
          <a:ea typeface="+mn-ea"/>
        </a:defRPr>
      </a:lvl4pPr>
      <a:lvl5pPr marL="2057400" indent="-228600" algn="l" rtl="0" eaLnBrk="0" fontAlgn="base" hangingPunct="0">
        <a:spcBef>
          <a:spcPct val="20000"/>
        </a:spcBef>
        <a:spcAft>
          <a:spcPct val="0"/>
        </a:spcAft>
        <a:buChar char="»"/>
        <a:defRPr kumimoji="1" sz="1400">
          <a:solidFill>
            <a:schemeClr val="tx1"/>
          </a:solidFill>
          <a:latin typeface="+mn-lt"/>
          <a:ea typeface="+mn-ea"/>
        </a:defRPr>
      </a:lvl5pPr>
      <a:lvl6pPr marL="2514600" indent="-228600" algn="l" rtl="0" fontAlgn="base">
        <a:spcBef>
          <a:spcPct val="20000"/>
        </a:spcBef>
        <a:spcAft>
          <a:spcPct val="0"/>
        </a:spcAft>
        <a:buChar char="»"/>
        <a:defRPr kumimoji="1" sz="1400">
          <a:solidFill>
            <a:schemeClr val="tx1"/>
          </a:solidFill>
          <a:latin typeface="+mn-lt"/>
          <a:ea typeface="+mn-ea"/>
        </a:defRPr>
      </a:lvl6pPr>
      <a:lvl7pPr marL="2971800" indent="-228600" algn="l" rtl="0" fontAlgn="base">
        <a:spcBef>
          <a:spcPct val="20000"/>
        </a:spcBef>
        <a:spcAft>
          <a:spcPct val="0"/>
        </a:spcAft>
        <a:buChar char="»"/>
        <a:defRPr kumimoji="1" sz="1400">
          <a:solidFill>
            <a:schemeClr val="tx1"/>
          </a:solidFill>
          <a:latin typeface="+mn-lt"/>
          <a:ea typeface="+mn-ea"/>
        </a:defRPr>
      </a:lvl7pPr>
      <a:lvl8pPr marL="3429000" indent="-228600" algn="l" rtl="0" fontAlgn="base">
        <a:spcBef>
          <a:spcPct val="20000"/>
        </a:spcBef>
        <a:spcAft>
          <a:spcPct val="0"/>
        </a:spcAft>
        <a:buChar char="»"/>
        <a:defRPr kumimoji="1" sz="1400">
          <a:solidFill>
            <a:schemeClr val="tx1"/>
          </a:solidFill>
          <a:latin typeface="+mn-lt"/>
          <a:ea typeface="+mn-ea"/>
        </a:defRPr>
      </a:lvl8pPr>
      <a:lvl9pPr marL="3886200" indent="-228600" algn="l" rtl="0" fontAlgn="base">
        <a:spcBef>
          <a:spcPct val="20000"/>
        </a:spcBef>
        <a:spcAft>
          <a:spcPct val="0"/>
        </a:spcAft>
        <a:buChar char="»"/>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62D76FB-362E-452F-A462-7EF4769B5C70}" type="datetime8">
              <a:rPr lang="ja-JP" altLang="en-US" smtClean="0"/>
              <a:pPr>
                <a:defRPr/>
              </a:pPr>
              <a:t>20/8/14 9時52分</a:t>
            </a:fld>
            <a:endParaRPr lang="en-US" altLang="ja-JP"/>
          </a:p>
        </p:txBody>
      </p:sp>
      <p:sp>
        <p:nvSpPr>
          <p:cNvPr id="5" name="フッター プレースホルダー 4"/>
          <p:cNvSpPr>
            <a:spLocks noGrp="1"/>
          </p:cNvSpPr>
          <p:nvPr>
            <p:ph type="ftr" sz="quarter" idx="3"/>
          </p:nvPr>
        </p:nvSpPr>
        <p:spPr>
          <a:xfrm>
            <a:off x="3384550" y="635636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10989B0-3D10-4F31-8EFD-BA8E73401EE1}" type="slidenum">
              <a:rPr lang="en-US" altLang="ja-JP" smtClean="0"/>
              <a:pPr>
                <a:defRPr/>
              </a:pPr>
              <a:t>‹#›</a:t>
            </a:fld>
            <a:endParaRPr lang="en-US" altLang="ja-JP"/>
          </a:p>
        </p:txBody>
      </p:sp>
    </p:spTree>
    <p:extLst>
      <p:ext uri="{BB962C8B-B14F-4D97-AF65-F5344CB8AC3E}">
        <p14:creationId xmlns:p14="http://schemas.microsoft.com/office/powerpoint/2010/main" val="3078804966"/>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4"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409433" y="1596788"/>
            <a:ext cx="9143193" cy="4790364"/>
          </a:xfrm>
          <a:noFill/>
        </p:spPr>
        <p:txBody>
          <a:bodyPr>
            <a:normAutofit lnSpcReduction="10000"/>
          </a:bodyPr>
          <a:lstStyle/>
          <a:p>
            <a:pPr marL="265113" indent="-265113">
              <a:lnSpc>
                <a:spcPct val="120000"/>
              </a:lnSpc>
              <a:spcBef>
                <a:spcPts val="600"/>
              </a:spcBef>
              <a:buNone/>
            </a:pPr>
            <a:r>
              <a:rPr lang="ja-JP" altLang="en-US" sz="2800" dirty="0">
                <a:latin typeface="ＭＳ Ｐゴシック" pitchFamily="50" charset="-128"/>
              </a:rPr>
              <a:t>◆ 「財政運営基本条例」に基づき、財政状況に関する中長期試算を作成。</a:t>
            </a:r>
            <a:br>
              <a:rPr lang="ja-JP" altLang="en-US" sz="2800" dirty="0">
                <a:latin typeface="ＭＳ Ｐゴシック" pitchFamily="50" charset="-128"/>
              </a:rPr>
            </a:br>
            <a:r>
              <a:rPr lang="ja-JP" altLang="en-US" sz="2800" dirty="0">
                <a:latin typeface="ＭＳ Ｐゴシック" pitchFamily="50" charset="-128"/>
              </a:rPr>
              <a:t>（発射台となる毎年度の当初予算毎に作成</a:t>
            </a:r>
            <a:r>
              <a:rPr lang="ja-JP" altLang="en-US" sz="2800" dirty="0" smtClean="0">
                <a:latin typeface="ＭＳ Ｐゴシック" pitchFamily="50" charset="-128"/>
              </a:rPr>
              <a:t>）</a:t>
            </a:r>
            <a:endParaRPr lang="en-US" altLang="ja-JP" sz="2800" dirty="0" smtClean="0">
              <a:latin typeface="ＭＳ Ｐゴシック" pitchFamily="50" charset="-128"/>
            </a:endParaRPr>
          </a:p>
          <a:p>
            <a:pPr marL="265113" indent="-265113">
              <a:lnSpc>
                <a:spcPct val="120000"/>
              </a:lnSpc>
              <a:spcBef>
                <a:spcPts val="600"/>
              </a:spcBef>
              <a:buNone/>
            </a:pPr>
            <a:endParaRPr lang="ja-JP" altLang="en-US" sz="2800" dirty="0">
              <a:latin typeface="ＭＳ Ｐゴシック" pitchFamily="50" charset="-128"/>
            </a:endParaRPr>
          </a:p>
          <a:p>
            <a:pPr marL="265113" indent="-265113">
              <a:lnSpc>
                <a:spcPct val="120000"/>
              </a:lnSpc>
              <a:spcBef>
                <a:spcPts val="600"/>
              </a:spcBef>
              <a:buNone/>
            </a:pPr>
            <a:r>
              <a:rPr lang="ja-JP" altLang="en-US" sz="2800" dirty="0">
                <a:latin typeface="ＭＳ Ｐゴシック" pitchFamily="50" charset="-128"/>
              </a:rPr>
              <a:t>◆ 試算にあたっては、「中長期の経済財政に関する試算」（内閣府）で示された経済成長率・長期金利や歳入・歳出</a:t>
            </a:r>
            <a:r>
              <a:rPr lang="ja-JP" altLang="en-US" sz="2800" dirty="0" smtClean="0">
                <a:latin typeface="ＭＳ Ｐゴシック" pitchFamily="50" charset="-128"/>
              </a:rPr>
              <a:t>の状況など</a:t>
            </a:r>
            <a:r>
              <a:rPr lang="ja-JP" altLang="en-US" sz="2800" dirty="0">
                <a:latin typeface="ＭＳ Ｐゴシック" pitchFamily="50" charset="-128"/>
              </a:rPr>
              <a:t>、現時点で見込むことができる条件を前提に推計。なお、この試算は不確定要素を多く含んでおり、将来に向かって相当の幅をもってみる必要。</a:t>
            </a:r>
          </a:p>
        </p:txBody>
      </p:sp>
      <p:sp>
        <p:nvSpPr>
          <p:cNvPr id="6" name="Rectangle 2"/>
          <p:cNvSpPr txBox="1">
            <a:spLocks noChangeArrowheads="1"/>
          </p:cNvSpPr>
          <p:nvPr/>
        </p:nvSpPr>
        <p:spPr>
          <a:xfrm>
            <a:off x="119487" y="392627"/>
            <a:ext cx="9684913" cy="105606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smtClean="0">
                <a:latin typeface="ＭＳ Ｐゴシック" pitchFamily="50" charset="-128"/>
              </a:rPr>
              <a:t>14</a:t>
            </a:r>
            <a:r>
              <a:rPr lang="ja-JP" altLang="en-US" sz="2800" b="1" dirty="0" err="1" smtClean="0">
                <a:latin typeface="ＭＳ Ｐゴシック" pitchFamily="50" charset="-128"/>
              </a:rPr>
              <a:t>．</a:t>
            </a:r>
            <a:r>
              <a:rPr lang="ja-JP" altLang="en-US" sz="2800" b="1" dirty="0" smtClean="0">
                <a:latin typeface="ＭＳ Ｐゴシック" pitchFamily="50" charset="-128"/>
              </a:rPr>
              <a:t>財政状況に関する中長期試算</a:t>
            </a:r>
            <a:r>
              <a:rPr lang="en-US" altLang="ja-JP" sz="2800" b="1" dirty="0" smtClean="0">
                <a:latin typeface="ＭＳ Ｐゴシック" pitchFamily="50" charset="-128"/>
              </a:rPr>
              <a:t>〔</a:t>
            </a:r>
            <a:r>
              <a:rPr lang="ja-JP" altLang="en-US" sz="2800" b="1" dirty="0" smtClean="0">
                <a:latin typeface="ＭＳ Ｐゴシック" pitchFamily="50" charset="-128"/>
              </a:rPr>
              <a:t>粗い試算</a:t>
            </a:r>
            <a:r>
              <a:rPr lang="en-US" altLang="ja-JP" sz="2800" b="1" dirty="0" smtClean="0">
                <a:latin typeface="ＭＳ Ｐゴシック" pitchFamily="50" charset="-128"/>
              </a:rPr>
              <a:t>〕</a:t>
            </a:r>
            <a:r>
              <a:rPr lang="ja-JP" altLang="en-US" sz="2800" b="1" dirty="0" smtClean="0">
                <a:latin typeface="ＭＳ Ｐゴシック" pitchFamily="50" charset="-128"/>
              </a:rPr>
              <a:t>の</a:t>
            </a:r>
            <a:r>
              <a:rPr lang="ja-JP" altLang="en-US" sz="2800" b="1" dirty="0">
                <a:latin typeface="ＭＳ Ｐゴシック" pitchFamily="50" charset="-128"/>
              </a:rPr>
              <a:t>策定</a:t>
            </a:r>
            <a:r>
              <a:rPr lang="ja-JP" altLang="en-US" sz="2800" b="1" dirty="0" smtClean="0">
                <a:latin typeface="ＭＳ Ｐゴシック" pitchFamily="50" charset="-128"/>
              </a:rPr>
              <a:t>について</a:t>
            </a:r>
            <a:r>
              <a:rPr lang="en-US" altLang="ja-JP" sz="2800" b="1" dirty="0" smtClean="0">
                <a:latin typeface="ＭＳ Ｐゴシック" pitchFamily="50" charset="-128"/>
              </a:rPr>
              <a:t/>
            </a:r>
            <a:br>
              <a:rPr lang="en-US" altLang="ja-JP" sz="2800" b="1" dirty="0" smtClean="0">
                <a:latin typeface="ＭＳ Ｐゴシック" pitchFamily="50" charset="-128"/>
              </a:rPr>
            </a:br>
            <a:r>
              <a:rPr lang="ja-JP" altLang="en-US" sz="2800" b="1" dirty="0" smtClean="0">
                <a:latin typeface="ＭＳ Ｐゴシック" pitchFamily="50" charset="-128"/>
              </a:rPr>
              <a:t> </a:t>
            </a:r>
            <a:r>
              <a:rPr lang="en-US" altLang="ja-JP" sz="2800" b="1" dirty="0" smtClean="0">
                <a:latin typeface="ＭＳ Ｐゴシック" pitchFamily="50" charset="-128"/>
              </a:rPr>
              <a:t>【</a:t>
            </a:r>
            <a:r>
              <a:rPr lang="ja-JP" altLang="en-US" sz="2800" b="1" dirty="0" smtClean="0">
                <a:latin typeface="ＭＳ Ｐゴシック" pitchFamily="50" charset="-128"/>
              </a:rPr>
              <a:t>令和２年２月版</a:t>
            </a:r>
            <a:r>
              <a:rPr lang="en-US" altLang="ja-JP" sz="2800" b="1" dirty="0" smtClean="0">
                <a:latin typeface="ＭＳ Ｐゴシック" pitchFamily="50" charset="-128"/>
              </a:rPr>
              <a:t>】</a:t>
            </a:r>
          </a:p>
        </p:txBody>
      </p:sp>
    </p:spTree>
    <p:extLst>
      <p:ext uri="{BB962C8B-B14F-4D97-AF65-F5344CB8AC3E}">
        <p14:creationId xmlns:p14="http://schemas.microsoft.com/office/powerpoint/2010/main" val="915151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グラフ 14"/>
          <p:cNvGraphicFramePr>
            <a:graphicFrameLocks/>
          </p:cNvGraphicFramePr>
          <p:nvPr>
            <p:extLst>
              <p:ext uri="{D42A27DB-BD31-4B8C-83A1-F6EECF244321}">
                <p14:modId xmlns:p14="http://schemas.microsoft.com/office/powerpoint/2010/main" val="472352378"/>
              </p:ext>
            </p:extLst>
          </p:nvPr>
        </p:nvGraphicFramePr>
        <p:xfrm>
          <a:off x="380997" y="1843796"/>
          <a:ext cx="9607085" cy="5342615"/>
        </p:xfrm>
        <a:graphic>
          <a:graphicData uri="http://schemas.openxmlformats.org/drawingml/2006/chart">
            <c:chart xmlns:c="http://schemas.openxmlformats.org/drawingml/2006/chart" xmlns:r="http://schemas.openxmlformats.org/officeDocument/2006/relationships" r:id="rId3"/>
          </a:graphicData>
        </a:graphic>
      </p:graphicFrame>
      <p:sp>
        <p:nvSpPr>
          <p:cNvPr id="39" name="テキスト ボックス 12"/>
          <p:cNvSpPr txBox="1"/>
          <p:nvPr/>
        </p:nvSpPr>
        <p:spPr>
          <a:xfrm>
            <a:off x="49545" y="2202286"/>
            <a:ext cx="430887" cy="3880763"/>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600" b="1" dirty="0">
                <a:latin typeface="HGSｺﾞｼｯｸM" panose="020B0600000000000000" pitchFamily="50" charset="-128"/>
                <a:ea typeface="HGSｺﾞｼｯｸM" panose="020B0600000000000000" pitchFamily="50" charset="-128"/>
              </a:rPr>
              <a:t>収　支　不　足　額</a:t>
            </a:r>
          </a:p>
        </p:txBody>
      </p:sp>
      <p:sp>
        <p:nvSpPr>
          <p:cNvPr id="5" name="大かっこ 4"/>
          <p:cNvSpPr/>
          <p:nvPr/>
        </p:nvSpPr>
        <p:spPr>
          <a:xfrm>
            <a:off x="1008023" y="6216631"/>
            <a:ext cx="8374046" cy="416187"/>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l"/>
            <a:r>
              <a:rPr lang="ja-JP" altLang="en-US" sz="1050" dirty="0" smtClean="0">
                <a:latin typeface="ＭＳ Ｐゴシック" pitchFamily="50" charset="-128"/>
              </a:rPr>
              <a:t>      内閣府試算の経済</a:t>
            </a:r>
            <a:r>
              <a:rPr lang="ja-JP" altLang="en-US" sz="1050" dirty="0">
                <a:latin typeface="ＭＳ Ｐゴシック" pitchFamily="50" charset="-128"/>
              </a:rPr>
              <a:t>成長率・長期金利や歳入・歳出の状況など、現時点で見込むことができる条件を前提に</a:t>
            </a:r>
            <a:r>
              <a:rPr lang="ja-JP" altLang="en-US" sz="1050" dirty="0" smtClean="0">
                <a:latin typeface="ＭＳ Ｐゴシック" pitchFamily="50" charset="-128"/>
              </a:rPr>
              <a:t>推計</a:t>
            </a:r>
            <a:endParaRPr lang="en-US" altLang="ja-JP" sz="1050" dirty="0" smtClean="0">
              <a:latin typeface="ＭＳ Ｐゴシック" pitchFamily="50" charset="-128"/>
            </a:endParaRPr>
          </a:p>
          <a:p>
            <a:pPr algn="l"/>
            <a:r>
              <a:rPr lang="ja-JP" altLang="en-US" sz="1050" dirty="0" smtClean="0">
                <a:latin typeface="ＭＳ Ｐゴシック" pitchFamily="50" charset="-128"/>
              </a:rPr>
              <a:t>      この</a:t>
            </a:r>
            <a:r>
              <a:rPr lang="ja-JP" altLang="en-US" sz="1050" dirty="0">
                <a:latin typeface="ＭＳ Ｐゴシック" pitchFamily="50" charset="-128"/>
              </a:rPr>
              <a:t>試算は不確定要素を多く含んでおり</a:t>
            </a:r>
            <a:r>
              <a:rPr lang="ja-JP" altLang="en-US" sz="1050" dirty="0" smtClean="0">
                <a:latin typeface="ＭＳ Ｐゴシック" pitchFamily="50" charset="-128"/>
              </a:rPr>
              <a:t>、将来に向かって相当</a:t>
            </a:r>
            <a:r>
              <a:rPr lang="ja-JP" altLang="en-US" sz="1050" dirty="0">
                <a:latin typeface="ＭＳ Ｐゴシック" pitchFamily="50" charset="-128"/>
              </a:rPr>
              <a:t>の幅をもってみる</a:t>
            </a:r>
            <a:r>
              <a:rPr lang="ja-JP" altLang="en-US" sz="1050" dirty="0" smtClean="0">
                <a:latin typeface="ＭＳ Ｐゴシック" pitchFamily="50" charset="-128"/>
              </a:rPr>
              <a:t>必要</a:t>
            </a:r>
            <a:endParaRPr kumimoji="1" lang="ja-JP" altLang="en-US" sz="1050" dirty="0"/>
          </a:p>
        </p:txBody>
      </p:sp>
      <p:sp>
        <p:nvSpPr>
          <p:cNvPr id="4" name="メモ 3"/>
          <p:cNvSpPr/>
          <p:nvPr/>
        </p:nvSpPr>
        <p:spPr>
          <a:xfrm>
            <a:off x="635001" y="1068868"/>
            <a:ext cx="8747068" cy="721832"/>
          </a:xfrm>
          <a:prstGeom prst="foldedCorner">
            <a:avLst>
              <a:gd name="adj" fmla="val 19534"/>
            </a:avLst>
          </a:prstGeom>
          <a:solidFill>
            <a:schemeClr val="bg1"/>
          </a:solidFill>
          <a:ln w="9525">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spcBef>
                <a:spcPts val="600"/>
              </a:spcBef>
            </a:pPr>
            <a:endParaRPr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減債基金の積立不足額の復元</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積立不足額：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当初後）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の間に累計</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億円を借入れ</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spcBef>
                <a:spcPts val="600"/>
              </a:spcBef>
            </a:pP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基金　　　　　　　　　　　　残高見込額：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1,043</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年度末見込）　　</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目標額：</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2027</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50" dirty="0">
              <a:solidFill>
                <a:schemeClr val="tx1"/>
              </a:solidFill>
              <a:latin typeface="Arial Unicode MS" panose="020B0604020202020204" pitchFamily="50" charset="-128"/>
              <a:cs typeface="Meiryo UI" panose="020B0604030504040204" pitchFamily="50" charset="-128"/>
            </a:endParaRPr>
          </a:p>
        </p:txBody>
      </p:sp>
      <p:sp>
        <p:nvSpPr>
          <p:cNvPr id="8195" name="Rectangle 2"/>
          <p:cNvSpPr>
            <a:spLocks noGrp="1" noChangeArrowheads="1"/>
          </p:cNvSpPr>
          <p:nvPr>
            <p:ph type="title"/>
          </p:nvPr>
        </p:nvSpPr>
        <p:spPr>
          <a:xfrm>
            <a:off x="507406" y="378572"/>
            <a:ext cx="8917201" cy="637200"/>
          </a:xfrm>
          <a:solidFill>
            <a:srgbClr val="000099"/>
          </a:solidFill>
        </p:spPr>
        <p:txBody>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財政収支の見通し </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sp>
        <p:nvSpPr>
          <p:cNvPr id="38" name="ホームベース 37"/>
          <p:cNvSpPr/>
          <p:nvPr/>
        </p:nvSpPr>
        <p:spPr bwMode="auto">
          <a:xfrm rot="5400000">
            <a:off x="-1693023" y="4008453"/>
            <a:ext cx="3880186" cy="267853"/>
          </a:xfrm>
          <a:prstGeom prst="homePlate">
            <a:avLst/>
          </a:prstGeom>
          <a:noFill/>
          <a:ln w="19050" cap="flat" cmpd="sng" algn="ctr">
            <a:solidFill>
              <a:schemeClr val="tx1"/>
            </a:solidFill>
            <a:prstDash val="solid"/>
            <a:round/>
            <a:headEnd type="none" w="med" len="med"/>
            <a:tailEnd type="none" w="med" len="med"/>
          </a:ln>
          <a:effectLst/>
          <a:extLst/>
        </p:spPr>
        <p:txBody>
          <a:bodyPr vert="horz" wrap="square" lIns="90000" tIns="154800" rIns="90000" bIns="15480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角丸四角形 16"/>
          <p:cNvSpPr/>
          <p:nvPr/>
        </p:nvSpPr>
        <p:spPr>
          <a:xfrm>
            <a:off x="2028285" y="2319872"/>
            <a:ext cx="1590960" cy="360000"/>
          </a:xfrm>
          <a:prstGeom prst="roundRect">
            <a:avLst/>
          </a:prstGeom>
          <a:ln/>
        </p:spPr>
        <p:style>
          <a:lnRef idx="2">
            <a:schemeClr val="accent2"/>
          </a:lnRef>
          <a:fillRef idx="1">
            <a:schemeClr val="lt1"/>
          </a:fillRef>
          <a:effectRef idx="0">
            <a:schemeClr val="accent2"/>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単年度</a:t>
            </a:r>
            <a:r>
              <a:rPr kumimoji="1" lang="ja-JP" altLang="en-US" sz="1400" b="1" dirty="0" smtClean="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rPr>
              <a:t>収支</a:t>
            </a:r>
            <a:endParaRPr kumimoji="1" lang="ja-JP" altLang="en-US" sz="1400" b="1" dirty="0">
              <a:solidFill>
                <a:srgbClr val="FF0000"/>
              </a:solidFill>
              <a:latin typeface="HGSｺﾞｼｯｸM" panose="020B0600000000000000" pitchFamily="50" charset="-128"/>
              <a:ea typeface="HGSｺﾞｼｯｸM" panose="020B0600000000000000" pitchFamily="50" charset="-128"/>
              <a:cs typeface="Meiryo UI" panose="020B0604030504040204" pitchFamily="50" charset="-128"/>
            </a:endParaRPr>
          </a:p>
        </p:txBody>
      </p:sp>
      <p:cxnSp>
        <p:nvCxnSpPr>
          <p:cNvPr id="23" name="直線矢印コネクタ 22"/>
          <p:cNvCxnSpPr>
            <a:stCxn id="17" idx="1"/>
          </p:cNvCxnSpPr>
          <p:nvPr/>
        </p:nvCxnSpPr>
        <p:spPr>
          <a:xfrm flipH="1">
            <a:off x="1249251" y="2499872"/>
            <a:ext cx="779034" cy="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flipV="1">
            <a:off x="1493391" y="4142379"/>
            <a:ext cx="657381" cy="1119004"/>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36" name="角丸四角形 35"/>
          <p:cNvSpPr/>
          <p:nvPr/>
        </p:nvSpPr>
        <p:spPr>
          <a:xfrm>
            <a:off x="1071222" y="5147459"/>
            <a:ext cx="1692000" cy="360000"/>
          </a:xfrm>
          <a:prstGeom prst="roundRect">
            <a:avLst/>
          </a:prstGeom>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1" dirty="0">
                <a:solidFill>
                  <a:sysClr val="windowText" lastClr="000000"/>
                </a:solidFill>
                <a:latin typeface="HGSｺﾞｼｯｸM" panose="020B0600000000000000" pitchFamily="50" charset="-128"/>
                <a:ea typeface="HGSｺﾞｼｯｸM" panose="020B0600000000000000" pitchFamily="50" charset="-128"/>
                <a:cs typeface="Meiryo UI" panose="020B0604030504040204" pitchFamily="50" charset="-128"/>
              </a:rPr>
              <a:t>減債基金復元額</a:t>
            </a:r>
          </a:p>
        </p:txBody>
      </p:sp>
    </p:spTree>
    <p:extLst>
      <p:ext uri="{BB962C8B-B14F-4D97-AF65-F5344CB8AC3E}">
        <p14:creationId xmlns:p14="http://schemas.microsoft.com/office/powerpoint/2010/main" val="310634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95300" y="374673"/>
            <a:ext cx="8915400" cy="637200"/>
          </a:xfrm>
          <a:solidFill>
            <a:srgbClr val="000099"/>
          </a:solidFill>
        </p:spPr>
        <p:txBody>
          <a:bodyPr>
            <a:normAutofit/>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試算の前提条件 </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pic>
        <p:nvPicPr>
          <p:cNvPr id="3" name="図 2"/>
          <p:cNvPicPr>
            <a:picLocks noChangeAspect="1"/>
          </p:cNvPicPr>
          <p:nvPr/>
        </p:nvPicPr>
        <p:blipFill>
          <a:blip r:embed="rId2"/>
          <a:stretch>
            <a:fillRect/>
          </a:stretch>
        </p:blipFill>
        <p:spPr>
          <a:xfrm>
            <a:off x="495300" y="1113744"/>
            <a:ext cx="8749061" cy="571037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pPr eaLnBrk="1" hangingPunct="1"/>
            <a:r>
              <a:rPr lang="ja-JP" altLang="en-US" sz="3200" b="1" dirty="0" smtClean="0">
                <a:solidFill>
                  <a:schemeClr val="bg1"/>
                </a:solidFill>
                <a:latin typeface="HGSｺﾞｼｯｸM" panose="020B0600000000000000" pitchFamily="50" charset="-128"/>
                <a:ea typeface="HGSｺﾞｼｯｸM" panose="020B0600000000000000" pitchFamily="50" charset="-128"/>
              </a:rPr>
              <a:t>　</a:t>
            </a:r>
            <a:r>
              <a:rPr lang="ja-JP" altLang="en-US" sz="3200" b="1" dirty="0">
                <a:solidFill>
                  <a:schemeClr val="bg1"/>
                </a:solidFill>
                <a:latin typeface="HGSｺﾞｼｯｸM" panose="020B0600000000000000" pitchFamily="50" charset="-128"/>
                <a:ea typeface="HGSｺﾞｼｯｸM" panose="020B0600000000000000" pitchFamily="50" charset="-128"/>
              </a:rPr>
              <a:t>結果</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のポイント（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1/2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令和</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sp>
        <p:nvSpPr>
          <p:cNvPr id="10" name="テキスト ボックス 9"/>
          <p:cNvSpPr txBox="1"/>
          <p:nvPr/>
        </p:nvSpPr>
        <p:spPr>
          <a:xfrm>
            <a:off x="309093" y="1318836"/>
            <a:ext cx="9527868" cy="3693319"/>
          </a:xfrm>
          <a:prstGeom prst="rect">
            <a:avLst/>
          </a:prstGeom>
          <a:noFill/>
        </p:spPr>
        <p:txBody>
          <a:bodyPr wrap="square" rtlCol="0">
            <a:spAutoFit/>
          </a:bodyPr>
          <a:lstStyle/>
          <a:p>
            <a:pPr algn="l"/>
            <a:r>
              <a:rPr lang="ja-JP" altLang="en-US" dirty="0" smtClean="0">
                <a:latin typeface="HGSｺﾞｼｯｸM" panose="020B0600000000000000" pitchFamily="50" charset="-128"/>
                <a:ea typeface="HGSｺﾞｼｯｸM" panose="020B0600000000000000" pitchFamily="50" charset="-128"/>
              </a:rPr>
              <a:t>〇府税の減少、投資的経費の増加などにより</a:t>
            </a:r>
            <a:r>
              <a:rPr lang="ja-JP" altLang="en-US" dirty="0">
                <a:latin typeface="HGSｺﾞｼｯｸM" panose="020B0600000000000000" pitchFamily="50" charset="-128"/>
                <a:ea typeface="HGSｺﾞｼｯｸM" panose="020B0600000000000000" pitchFamily="50" charset="-128"/>
              </a:rPr>
              <a:t>、</a:t>
            </a:r>
            <a:r>
              <a:rPr lang="ja-JP" altLang="en-US" u="sng" dirty="0">
                <a:latin typeface="HGSｺﾞｼｯｸM" panose="020B0600000000000000" pitchFamily="50" charset="-128"/>
                <a:ea typeface="HGSｺﾞｼｯｸM" panose="020B0600000000000000" pitchFamily="50" charset="-128"/>
              </a:rPr>
              <a:t>前回試算</a:t>
            </a:r>
            <a:r>
              <a:rPr lang="ja-JP" altLang="en-US" u="sng" dirty="0" smtClean="0">
                <a:latin typeface="HGSｺﾞｼｯｸM" panose="020B0600000000000000" pitchFamily="50" charset="-128"/>
                <a:ea typeface="HGSｺﾞｼｯｸM" panose="020B0600000000000000" pitchFamily="50" charset="-128"/>
              </a:rPr>
              <a:t>（平成</a:t>
            </a:r>
            <a:r>
              <a:rPr lang="en-US" altLang="ja-JP" u="sng" dirty="0" smtClean="0">
                <a:latin typeface="HGSｺﾞｼｯｸM" panose="020B0600000000000000" pitchFamily="50" charset="-128"/>
                <a:ea typeface="HGSｺﾞｼｯｸM" panose="020B0600000000000000" pitchFamily="50" charset="-128"/>
              </a:rPr>
              <a:t>31</a:t>
            </a:r>
            <a:r>
              <a:rPr lang="ja-JP" altLang="en-US" u="sng" dirty="0" smtClean="0">
                <a:latin typeface="HGSｺﾞｼｯｸM" panose="020B0600000000000000" pitchFamily="50" charset="-128"/>
                <a:ea typeface="HGSｺﾞｼｯｸM" panose="020B0600000000000000" pitchFamily="50" charset="-128"/>
              </a:rPr>
              <a:t>年</a:t>
            </a:r>
            <a:r>
              <a:rPr lang="en-US" altLang="ja-JP" u="sng" dirty="0" smtClean="0">
                <a:latin typeface="HGSｺﾞｼｯｸM" panose="020B0600000000000000" pitchFamily="50" charset="-128"/>
                <a:ea typeface="HGSｺﾞｼｯｸM" panose="020B0600000000000000" pitchFamily="50" charset="-128"/>
              </a:rPr>
              <a:t>2</a:t>
            </a:r>
            <a:r>
              <a:rPr lang="ja-JP" altLang="en-US" u="sng" dirty="0" smtClean="0">
                <a:latin typeface="HGSｺﾞｼｯｸM" panose="020B0600000000000000" pitchFamily="50" charset="-128"/>
                <a:ea typeface="HGSｺﾞｼｯｸM" panose="020B0600000000000000" pitchFamily="50" charset="-128"/>
              </a:rPr>
              <a:t>月版</a:t>
            </a:r>
            <a:r>
              <a:rPr lang="ja-JP" altLang="en-US" u="sng" dirty="0">
                <a:latin typeface="HGSｺﾞｼｯｸM" panose="020B0600000000000000" pitchFamily="50" charset="-128"/>
                <a:ea typeface="HGSｺﾞｼｯｸM" panose="020B0600000000000000" pitchFamily="50" charset="-128"/>
              </a:rPr>
              <a:t>）</a:t>
            </a:r>
            <a:r>
              <a:rPr lang="ja-JP" altLang="en-US" u="sng" dirty="0" smtClean="0">
                <a:latin typeface="HGSｺﾞｼｯｸM" panose="020B0600000000000000" pitchFamily="50" charset="-128"/>
                <a:ea typeface="HGSｺﾞｼｯｸM" panose="020B0600000000000000" pitchFamily="50" charset="-128"/>
              </a:rPr>
              <a:t>と比べて、</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u="sng" dirty="0" smtClean="0">
                <a:latin typeface="HGSｺﾞｼｯｸM" panose="020B0600000000000000" pitchFamily="50" charset="-128"/>
                <a:ea typeface="HGSｺﾞｼｯｸM" panose="020B0600000000000000" pitchFamily="50" charset="-128"/>
              </a:rPr>
              <a:t>各年度の収支がおおむね</a:t>
            </a:r>
            <a:r>
              <a:rPr lang="en-US" altLang="ja-JP" u="sng" dirty="0" smtClean="0">
                <a:latin typeface="HGSｺﾞｼｯｸM" panose="020B0600000000000000" pitchFamily="50" charset="-128"/>
                <a:ea typeface="HGSｺﾞｼｯｸM" panose="020B0600000000000000" pitchFamily="50" charset="-128"/>
              </a:rPr>
              <a:t>4</a:t>
            </a:r>
            <a:r>
              <a:rPr lang="en-US" altLang="ja-JP" u="sng" dirty="0">
                <a:latin typeface="HGSｺﾞｼｯｸM" panose="020B0600000000000000" pitchFamily="50" charset="-128"/>
                <a:ea typeface="HGSｺﾞｼｯｸM" panose="020B0600000000000000" pitchFamily="50" charset="-128"/>
              </a:rPr>
              <a:t>0</a:t>
            </a:r>
            <a:r>
              <a:rPr lang="ja-JP" altLang="en-US" u="sng" dirty="0" smtClean="0">
                <a:latin typeface="HGSｺﾞｼｯｸM" panose="020B0600000000000000" pitchFamily="50" charset="-128"/>
                <a:ea typeface="HGSｺﾞｼｯｸM" panose="020B0600000000000000" pitchFamily="50" charset="-128"/>
              </a:rPr>
              <a:t>億円～</a:t>
            </a:r>
            <a:r>
              <a:rPr lang="en-US" altLang="ja-JP" u="sng" dirty="0" smtClean="0">
                <a:latin typeface="HGSｺﾞｼｯｸM" panose="020B0600000000000000" pitchFamily="50" charset="-128"/>
                <a:ea typeface="HGSｺﾞｼｯｸM" panose="020B0600000000000000" pitchFamily="50" charset="-128"/>
              </a:rPr>
              <a:t>330</a:t>
            </a:r>
            <a:r>
              <a:rPr lang="ja-JP" altLang="en-US" u="sng" dirty="0" smtClean="0">
                <a:latin typeface="HGSｺﾞｼｯｸM" panose="020B0600000000000000" pitchFamily="50" charset="-128"/>
                <a:ea typeface="HGSｺﾞｼｯｸM" panose="020B0600000000000000" pitchFamily="50" charset="-128"/>
              </a:rPr>
              <a:t>億円</a:t>
            </a:r>
            <a:r>
              <a:rPr lang="ja-JP" altLang="en-US" u="sng" dirty="0">
                <a:latin typeface="HGSｺﾞｼｯｸM" panose="020B0600000000000000" pitchFamily="50" charset="-128"/>
                <a:ea typeface="HGSｺﾞｼｯｸM" panose="020B0600000000000000" pitchFamily="50" charset="-128"/>
              </a:rPr>
              <a:t>悪化。</a:t>
            </a:r>
            <a:endParaRPr lang="en-US" altLang="ja-JP" u="sng" dirty="0">
              <a:latin typeface="HGSｺﾞｼｯｸM" panose="020B0600000000000000" pitchFamily="50" charset="-128"/>
              <a:ea typeface="HGSｺﾞｼｯｸM" panose="020B0600000000000000" pitchFamily="50" charset="-128"/>
            </a:endParaRPr>
          </a:p>
          <a:p>
            <a:pPr algn="l"/>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・令和</a:t>
            </a:r>
            <a:r>
              <a:rPr lang="en-US" altLang="ja-JP" dirty="0" smtClean="0">
                <a:latin typeface="HGSｺﾞｼｯｸM" panose="020B0600000000000000" pitchFamily="50" charset="-128"/>
                <a:ea typeface="HGSｺﾞｼｯｸM" panose="020B0600000000000000" pitchFamily="50" charset="-128"/>
              </a:rPr>
              <a:t>2</a:t>
            </a:r>
            <a:r>
              <a:rPr lang="ja-JP" altLang="en-US" dirty="0" smtClean="0">
                <a:latin typeface="HGSｺﾞｼｯｸM" panose="020B0600000000000000" pitchFamily="50" charset="-128"/>
                <a:ea typeface="HGSｺﾞｼｯｸM" panose="020B0600000000000000" pitchFamily="50" charset="-128"/>
              </a:rPr>
              <a:t>年度税収見込みが前回試算よりも大幅に減少したことや、内閣府試算の経済</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成長率の低下などにより、税収見込みが減少。</a:t>
            </a:r>
            <a:endParaRPr lang="en-US" altLang="ja-JP" dirty="0" smtClean="0">
              <a:latin typeface="HGSｺﾞｼｯｸM" panose="020B0600000000000000" pitchFamily="50" charset="-128"/>
              <a:ea typeface="HGSｺﾞｼｯｸM" panose="020B0600000000000000" pitchFamily="50" charset="-128"/>
            </a:endParaRPr>
          </a:p>
          <a:p>
            <a:pPr algn="l"/>
            <a:endParaRPr kumimoji="1"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　・一方で、令和元年度</a:t>
            </a:r>
            <a:r>
              <a:rPr lang="ja-JP" altLang="en-US" dirty="0">
                <a:latin typeface="HGSｺﾞｼｯｸM" panose="020B0600000000000000" pitchFamily="50" charset="-128"/>
                <a:ea typeface="HGSｺﾞｼｯｸM" panose="020B0600000000000000" pitchFamily="50" charset="-128"/>
              </a:rPr>
              <a:t>給与</a:t>
            </a:r>
            <a:r>
              <a:rPr lang="ja-JP" altLang="en-US" dirty="0" smtClean="0">
                <a:latin typeface="HGSｺﾞｼｯｸM" panose="020B0600000000000000" pitchFamily="50" charset="-128"/>
                <a:ea typeface="HGSｺﾞｼｯｸM" panose="020B0600000000000000" pitchFamily="50" charset="-128"/>
              </a:rPr>
              <a:t>改定、府立</a:t>
            </a:r>
            <a:r>
              <a:rPr lang="ja-JP" altLang="en-US" dirty="0">
                <a:latin typeface="HGSｺﾞｼｯｸM" panose="020B0600000000000000" pitchFamily="50" charset="-128"/>
                <a:ea typeface="HGSｺﾞｼｯｸM" panose="020B0600000000000000" pitchFamily="50" charset="-128"/>
              </a:rPr>
              <a:t>大学と市立</a:t>
            </a:r>
            <a:r>
              <a:rPr lang="ja-JP" altLang="en-US" dirty="0" smtClean="0">
                <a:latin typeface="HGSｺﾞｼｯｸM" panose="020B0600000000000000" pitchFamily="50" charset="-128"/>
                <a:ea typeface="HGSｺﾞｼｯｸM" panose="020B0600000000000000" pitchFamily="50" charset="-128"/>
              </a:rPr>
              <a:t>大学</a:t>
            </a:r>
            <a:r>
              <a:rPr lang="ja-JP" altLang="en-US" dirty="0">
                <a:latin typeface="HGSｺﾞｼｯｸM" panose="020B0600000000000000" pitchFamily="50" charset="-128"/>
                <a:ea typeface="HGSｺﾞｼｯｸM" panose="020B0600000000000000" pitchFamily="50" charset="-128"/>
              </a:rPr>
              <a:t>の統合による</a:t>
            </a:r>
            <a:r>
              <a:rPr lang="ja-JP" altLang="en-US" dirty="0" smtClean="0">
                <a:latin typeface="HGSｺﾞｼｯｸM" panose="020B0600000000000000" pitchFamily="50" charset="-128"/>
                <a:ea typeface="HGSｺﾞｼｯｸM" panose="020B0600000000000000" pitchFamily="50" charset="-128"/>
              </a:rPr>
              <a:t>新キャンパス整備</a:t>
            </a:r>
            <a:endParaRPr lang="en-US" altLang="ja-JP" dirty="0" smtClean="0">
              <a:latin typeface="HGSｺﾞｼｯｸM" panose="020B0600000000000000" pitchFamily="50" charset="-128"/>
              <a:ea typeface="HGSｺﾞｼｯｸM" panose="020B0600000000000000" pitchFamily="50" charset="-128"/>
            </a:endParaRPr>
          </a:p>
          <a:p>
            <a:pPr algn="l"/>
            <a:r>
              <a:rPr lang="ja-JP" altLang="en-US" dirty="0">
                <a:latin typeface="HGSｺﾞｼｯｸM" panose="020B0600000000000000" pitchFamily="50" charset="-128"/>
                <a:ea typeface="HGSｺﾞｼｯｸM" panose="020B0600000000000000" pitchFamily="50" charset="-128"/>
              </a:rPr>
              <a:t>　</a:t>
            </a:r>
            <a:r>
              <a:rPr lang="ja-JP" altLang="en-US" dirty="0" smtClean="0">
                <a:latin typeface="HGSｺﾞｼｯｸM" panose="020B0600000000000000" pitchFamily="50" charset="-128"/>
                <a:ea typeface="HGSｺﾞｼｯｸM" panose="020B0600000000000000" pitchFamily="50" charset="-128"/>
              </a:rPr>
              <a:t>　費用</a:t>
            </a:r>
            <a:r>
              <a:rPr lang="ja-JP" altLang="en-US" dirty="0">
                <a:latin typeface="HGSｺﾞｼｯｸM" panose="020B0600000000000000" pitchFamily="50" charset="-128"/>
                <a:ea typeface="HGSｺﾞｼｯｸM" panose="020B0600000000000000" pitchFamily="50" charset="-128"/>
              </a:rPr>
              <a:t>など</a:t>
            </a:r>
            <a:r>
              <a:rPr lang="ja-JP" altLang="en-US" dirty="0" smtClean="0">
                <a:latin typeface="HGSｺﾞｼｯｸM" panose="020B0600000000000000" pitchFamily="50" charset="-128"/>
                <a:ea typeface="HGSｺﾞｼｯｸM" panose="020B0600000000000000" pitchFamily="50" charset="-128"/>
              </a:rPr>
              <a:t>を見込んだことによ</a:t>
            </a:r>
            <a:r>
              <a:rPr lang="ja-JP" altLang="en-US" dirty="0">
                <a:latin typeface="HGSｺﾞｼｯｸM" panose="020B0600000000000000" pitchFamily="50" charset="-128"/>
                <a:ea typeface="HGSｺﾞｼｯｸM" panose="020B0600000000000000" pitchFamily="50" charset="-128"/>
              </a:rPr>
              <a:t>り</a:t>
            </a:r>
            <a:r>
              <a:rPr lang="ja-JP" altLang="en-US" dirty="0" smtClean="0">
                <a:latin typeface="HGSｺﾞｼｯｸM" panose="020B0600000000000000" pitchFamily="50" charset="-128"/>
                <a:ea typeface="HGSｺﾞｼｯｸM" panose="020B0600000000000000" pitchFamily="50" charset="-128"/>
              </a:rPr>
              <a:t>、歳出が増加。</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a:p>
            <a:pPr algn="l"/>
            <a:r>
              <a:rPr lang="ja-JP" altLang="en-US" dirty="0" smtClean="0">
                <a:latin typeface="HGSｺﾞｼｯｸM" panose="020B0600000000000000" pitchFamily="50" charset="-128"/>
                <a:ea typeface="HGSｺﾞｼｯｸM" panose="020B0600000000000000" pitchFamily="50" charset="-128"/>
              </a:rPr>
              <a:t>〇引き続き、税収や金利の動向、地方税財政制度の変更などに留意していくことが必要。</a:t>
            </a:r>
            <a:endParaRPr lang="en-US" altLang="ja-JP" dirty="0" smtClean="0">
              <a:latin typeface="HGSｺﾞｼｯｸM" panose="020B0600000000000000" pitchFamily="50" charset="-128"/>
              <a:ea typeface="HGSｺﾞｼｯｸM" panose="020B0600000000000000" pitchFamily="50" charset="-128"/>
            </a:endParaRPr>
          </a:p>
          <a:p>
            <a:pPr algn="l"/>
            <a:endParaRPr lang="en-US" altLang="ja-JP"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607555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title"/>
          </p:nvPr>
        </p:nvSpPr>
        <p:spPr>
          <a:xfrm>
            <a:off x="495300" y="367763"/>
            <a:ext cx="8915400" cy="638628"/>
          </a:xfrm>
          <a:solidFill>
            <a:srgbClr val="000099"/>
          </a:solidFill>
        </p:spPr>
        <p:txBody>
          <a:bodyPr>
            <a:normAutofit/>
          </a:bodyPr>
          <a:lstStyle/>
          <a:p>
            <a:r>
              <a:rPr lang="ja-JP" altLang="en-US" sz="3200" b="1" dirty="0" smtClean="0">
                <a:solidFill>
                  <a:schemeClr val="bg1"/>
                </a:solidFill>
                <a:latin typeface="HGSｺﾞｼｯｸM" panose="020B0600000000000000" pitchFamily="50" charset="-128"/>
                <a:ea typeface="HGSｺﾞｼｯｸM" panose="020B0600000000000000" pitchFamily="50" charset="-128"/>
              </a:rPr>
              <a:t>　</a:t>
            </a:r>
            <a:r>
              <a:rPr lang="ja-JP" altLang="en-US" sz="3200" b="1" dirty="0">
                <a:solidFill>
                  <a:schemeClr val="bg1"/>
                </a:solidFill>
                <a:latin typeface="HGSｺﾞｼｯｸM" panose="020B0600000000000000" pitchFamily="50" charset="-128"/>
                <a:ea typeface="HGSｺﾞｼｯｸM" panose="020B0600000000000000" pitchFamily="50" charset="-128"/>
              </a:rPr>
              <a:t>結果の</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ポイント（</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r>
              <a:rPr lang="ja-JP" altLang="en-US" sz="3200" b="1" dirty="0">
                <a:solidFill>
                  <a:schemeClr val="bg1"/>
                </a:solidFill>
                <a:latin typeface="HGSｺﾞｼｯｸM" panose="020B0600000000000000" pitchFamily="50" charset="-128"/>
                <a:ea typeface="HGSｺﾞｼｯｸM" panose="020B0600000000000000" pitchFamily="50" charset="-128"/>
              </a:rPr>
              <a:t>令和</a:t>
            </a:r>
            <a:r>
              <a:rPr lang="en-US" altLang="ja-JP" sz="3200" b="1" dirty="0">
                <a:solidFill>
                  <a:schemeClr val="bg1"/>
                </a:solidFill>
                <a:latin typeface="HGSｺﾞｼｯｸM" panose="020B0600000000000000" pitchFamily="50" charset="-128"/>
                <a:ea typeface="HGSｺﾞｼｯｸM" panose="020B0600000000000000" pitchFamily="50" charset="-128"/>
              </a:rPr>
              <a:t>2</a:t>
            </a:r>
            <a:r>
              <a:rPr lang="ja-JP" altLang="en-US" sz="3200" b="1" dirty="0">
                <a:solidFill>
                  <a:schemeClr val="bg1"/>
                </a:solidFill>
                <a:latin typeface="HGSｺﾞｼｯｸM" panose="020B0600000000000000" pitchFamily="50" charset="-128"/>
                <a:ea typeface="HGSｺﾞｼｯｸM" panose="020B0600000000000000" pitchFamily="50" charset="-128"/>
              </a:rPr>
              <a:t>年</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2</a:t>
            </a:r>
            <a:r>
              <a:rPr lang="ja-JP" altLang="en-US" sz="3200" b="1" dirty="0" smtClean="0">
                <a:solidFill>
                  <a:schemeClr val="bg1"/>
                </a:solidFill>
                <a:latin typeface="HGSｺﾞｼｯｸM" panose="020B0600000000000000" pitchFamily="50" charset="-128"/>
                <a:ea typeface="HGSｺﾞｼｯｸM" panose="020B0600000000000000" pitchFamily="50" charset="-128"/>
              </a:rPr>
              <a:t>月版</a:t>
            </a:r>
            <a:r>
              <a:rPr lang="en-US" altLang="ja-JP" sz="3200" b="1" dirty="0" smtClean="0">
                <a:solidFill>
                  <a:schemeClr val="bg1"/>
                </a:solidFill>
                <a:latin typeface="HGSｺﾞｼｯｸM" panose="020B0600000000000000" pitchFamily="50" charset="-128"/>
                <a:ea typeface="HGSｺﾞｼｯｸM" panose="020B0600000000000000" pitchFamily="50" charset="-128"/>
              </a:rPr>
              <a:t>】</a:t>
            </a:r>
          </a:p>
        </p:txBody>
      </p:sp>
      <p:graphicFrame>
        <p:nvGraphicFramePr>
          <p:cNvPr id="3" name="表 2"/>
          <p:cNvGraphicFramePr>
            <a:graphicFrameLocks noGrp="1" noChangeAspect="1"/>
          </p:cNvGraphicFramePr>
          <p:nvPr>
            <p:extLst>
              <p:ext uri="{D42A27DB-BD31-4B8C-83A1-F6EECF244321}">
                <p14:modId xmlns:p14="http://schemas.microsoft.com/office/powerpoint/2010/main" val="1475923008"/>
              </p:ext>
            </p:extLst>
          </p:nvPr>
        </p:nvGraphicFramePr>
        <p:xfrm>
          <a:off x="373498" y="1491125"/>
          <a:ext cx="9138848" cy="5068222"/>
        </p:xfrm>
        <a:graphic>
          <a:graphicData uri="http://schemas.openxmlformats.org/drawingml/2006/table">
            <a:tbl>
              <a:tblPr firstRow="1" bandRow="1">
                <a:tableStyleId>{5940675A-B579-460E-94D1-54222C63F5DA}</a:tableStyleId>
              </a:tblPr>
              <a:tblGrid>
                <a:gridCol w="403574">
                  <a:extLst>
                    <a:ext uri="{9D8B030D-6E8A-4147-A177-3AD203B41FA5}">
                      <a16:colId xmlns:a16="http://schemas.microsoft.com/office/drawing/2014/main" val="20000"/>
                    </a:ext>
                  </a:extLst>
                </a:gridCol>
                <a:gridCol w="1155408">
                  <a:extLst>
                    <a:ext uri="{9D8B030D-6E8A-4147-A177-3AD203B41FA5}">
                      <a16:colId xmlns:a16="http://schemas.microsoft.com/office/drawing/2014/main" val="20001"/>
                    </a:ext>
                  </a:extLst>
                </a:gridCol>
                <a:gridCol w="4584241">
                  <a:extLst>
                    <a:ext uri="{9D8B030D-6E8A-4147-A177-3AD203B41FA5}">
                      <a16:colId xmlns:a16="http://schemas.microsoft.com/office/drawing/2014/main" val="20002"/>
                    </a:ext>
                  </a:extLst>
                </a:gridCol>
                <a:gridCol w="2995625">
                  <a:extLst>
                    <a:ext uri="{9D8B030D-6E8A-4147-A177-3AD203B41FA5}">
                      <a16:colId xmlns:a16="http://schemas.microsoft.com/office/drawing/2014/main" val="20003"/>
                    </a:ext>
                  </a:extLst>
                </a:gridCol>
              </a:tblGrid>
              <a:tr h="935278">
                <a:tc>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ja-JP" altLang="en-US" sz="1600" dirty="0" smtClean="0">
                          <a:latin typeface="HGSｺﾞｼｯｸM" panose="020B0600000000000000" pitchFamily="50" charset="-128"/>
                          <a:ea typeface="HGSｺﾞｼｯｸM" panose="020B0600000000000000" pitchFamily="50" charset="-128"/>
                        </a:rPr>
                        <a:t>項　　　　　目</a:t>
                      </a:r>
                      <a:endParaRPr kumimoji="1" lang="ja-JP" altLang="en-US" sz="16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800" dirty="0">
                        <a:latin typeface="ＭＳ Ｐ明朝" panose="02020600040205080304" pitchFamily="18" charset="-128"/>
                        <a:ea typeface="ＭＳ Ｐ明朝" panose="02020600040205080304" pitchFamily="18" charset="-128"/>
                      </a:endParaRPr>
                    </a:p>
                  </a:txBody>
                  <a:tcPr marL="144000" marR="144000" marT="144000" marB="144000"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dist"/>
                      <a:r>
                        <a:rPr kumimoji="1" lang="ja-JP" altLang="en-US" sz="1400" dirty="0" smtClean="0">
                          <a:latin typeface="HGSｺﾞｼｯｸM" panose="020B0600000000000000" pitchFamily="50" charset="-128"/>
                          <a:ea typeface="HGSｺﾞｼｯｸM" panose="020B0600000000000000" pitchFamily="50" charset="-128"/>
                        </a:rPr>
                        <a:t>各年度の収支</a:t>
                      </a:r>
                      <a:endParaRPr kumimoji="1" lang="en-US" altLang="ja-JP" sz="1400" dirty="0" smtClean="0">
                        <a:latin typeface="HGSｺﾞｼｯｸM" panose="020B0600000000000000" pitchFamily="50" charset="-128"/>
                        <a:ea typeface="HGSｺﾞｼｯｸM" panose="020B0600000000000000" pitchFamily="50" charset="-128"/>
                      </a:endParaRPr>
                    </a:p>
                    <a:p>
                      <a:pPr algn="dist"/>
                      <a:r>
                        <a:rPr kumimoji="1" lang="ja-JP" altLang="en-US" sz="1400" dirty="0" err="1" smtClean="0">
                          <a:latin typeface="HGSｺﾞｼｯｸM" panose="020B0600000000000000" pitchFamily="50" charset="-128"/>
                          <a:ea typeface="HGSｺﾞｼｯｸM" panose="020B0600000000000000" pitchFamily="50" charset="-128"/>
                        </a:rPr>
                        <a:t>への</a:t>
                      </a:r>
                      <a:r>
                        <a:rPr kumimoji="1" lang="ja-JP" altLang="en-US" sz="1400" dirty="0" smtClean="0">
                          <a:latin typeface="HGSｺﾞｼｯｸM" panose="020B0600000000000000" pitchFamily="50" charset="-128"/>
                          <a:ea typeface="HGSｺﾞｼｯｸM" panose="020B0600000000000000" pitchFamily="50" charset="-128"/>
                        </a:rPr>
                        <a:t>影響額</a:t>
                      </a:r>
                      <a:endParaRPr kumimoji="1" lang="en-US" altLang="ja-JP" sz="14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751201">
                <a:tc rowSpan="2">
                  <a:txBody>
                    <a:bodyPr/>
                    <a:lstStyle/>
                    <a:p>
                      <a:pPr algn="dist"/>
                      <a:r>
                        <a:rPr kumimoji="1" lang="ja-JP" altLang="en-US" sz="1400" b="1" dirty="0" smtClean="0">
                          <a:latin typeface="HGSｺﾞｼｯｸM" panose="020B0600000000000000" pitchFamily="50" charset="-128"/>
                          <a:ea typeface="HGSｺﾞｼｯｸM" panose="020B0600000000000000" pitchFamily="50" charset="-128"/>
                        </a:rPr>
                        <a:t>歳入</a:t>
                      </a:r>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府税</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a:t>
                      </a:r>
                      <a:r>
                        <a:rPr kumimoji="1" lang="en-US" altLang="ja-JP" sz="1200" dirty="0" smtClean="0">
                          <a:latin typeface="HGSｺﾞｼｯｸM" panose="020B0600000000000000" pitchFamily="50" charset="-128"/>
                          <a:ea typeface="HGSｺﾞｼｯｸM" panose="020B0600000000000000" pitchFamily="50" charset="-128"/>
                        </a:rPr>
                        <a:t>2</a:t>
                      </a:r>
                      <a:r>
                        <a:rPr kumimoji="1" lang="ja-JP" altLang="en-US" sz="1200" dirty="0" smtClean="0">
                          <a:latin typeface="HGSｺﾞｼｯｸM" panose="020B0600000000000000" pitchFamily="50" charset="-128"/>
                          <a:ea typeface="HGSｺﾞｼｯｸM" panose="020B0600000000000000" pitchFamily="50" charset="-128"/>
                        </a:rPr>
                        <a:t>年度税収見込みが前回試算よりも大幅に減少したことや、内閣府試算の経済成長率の低下等により減少</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a:r>
                        <a:rPr kumimoji="1" lang="en-US" altLang="ja-JP" sz="1200" dirty="0" smtClean="0">
                          <a:latin typeface="HGSｺﾞｼｯｸM" panose="020B0600000000000000" pitchFamily="50" charset="-128"/>
                          <a:ea typeface="HGSｺﾞｼｯｸM" panose="020B0600000000000000" pitchFamily="50" charset="-128"/>
                        </a:rPr>
                        <a:t>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230</a:t>
                      </a:r>
                      <a:r>
                        <a:rPr kumimoji="1" lang="ja-JP" altLang="en-US" sz="1200" dirty="0" smtClean="0">
                          <a:latin typeface="HGSｺﾞｼｯｸM" panose="020B0600000000000000" pitchFamily="50" charset="-128"/>
                          <a:ea typeface="HGSｺﾞｼｯｸM" panose="020B0600000000000000" pitchFamily="50" charset="-128"/>
                        </a:rPr>
                        <a:t>億円程度悪化</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09399">
                <a:tc vMerge="1">
                  <a:txBody>
                    <a:bodyPr/>
                    <a:lstStyle/>
                    <a:p>
                      <a:pPr algn="dist"/>
                      <a:endParaRPr lang="en-US" altLang="ja-JP" sz="1800" b="1" dirty="0" smtClean="0">
                        <a:latin typeface="+mn-ea"/>
                      </a:endParaRPr>
                    </a:p>
                  </a:txBody>
                  <a:tcPr marL="144000" marR="144000" marT="144000" marB="14400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交付税等</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府税の減少等により増加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sz="14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ys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689005">
                <a:tc rowSpan="3">
                  <a:txBody>
                    <a:bodyPr/>
                    <a:lstStyle/>
                    <a:p>
                      <a:pPr algn="dist"/>
                      <a:r>
                        <a:rPr kumimoji="1" lang="ja-JP" altLang="en-US" sz="1400" b="1" dirty="0" smtClean="0">
                          <a:latin typeface="HGSｺﾞｼｯｸM" panose="020B0600000000000000" pitchFamily="50" charset="-128"/>
                          <a:ea typeface="HGSｺﾞｼｯｸM" panose="020B0600000000000000" pitchFamily="50" charset="-128"/>
                        </a:rPr>
                        <a:t>歳出</a:t>
                      </a:r>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人件費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令和元年度給与改定等により増加</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30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80</a:t>
                      </a:r>
                      <a:r>
                        <a:rPr kumimoji="1" lang="ja-JP" altLang="en-US" sz="1200" dirty="0" smtClean="0">
                          <a:latin typeface="HGSｺﾞｼｯｸM" panose="020B0600000000000000" pitchFamily="50" charset="-128"/>
                          <a:ea typeface="HGSｺﾞｼｯｸM" panose="020B0600000000000000" pitchFamily="50" charset="-128"/>
                        </a:rPr>
                        <a:t>億円程度悪化</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749399"/>
                  </a:ext>
                </a:extLst>
              </a:tr>
              <a:tr h="740382">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公債費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内閣府試算を踏まえた金利の低下により減少</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10</a:t>
                      </a:r>
                      <a:r>
                        <a:rPr kumimoji="1" lang="ja-JP" altLang="en-US" sz="1200" dirty="0" smtClean="0">
                          <a:latin typeface="HGSｺﾞｼｯｸM" panose="020B0600000000000000" pitchFamily="50" charset="-128"/>
                          <a:ea typeface="HGSｺﾞｼｯｸM" panose="020B0600000000000000" pitchFamily="50" charset="-128"/>
                        </a:rPr>
                        <a:t>～</a:t>
                      </a:r>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en-US" altLang="ja-JP" sz="12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242957">
                <a:tc vMerge="1">
                  <a:txBody>
                    <a:bodyPr/>
                    <a:lstStyle/>
                    <a:p>
                      <a:pPr algn="dist"/>
                      <a:endParaRPr kumimoji="1" lang="ja-JP" altLang="en-US" sz="1400" b="1" dirty="0">
                        <a:latin typeface="HGSｺﾞｼｯｸM" panose="020B0600000000000000" pitchFamily="50" charset="-128"/>
                        <a:ea typeface="HGSｺﾞｼｯｸM" panose="020B0600000000000000" pitchFamily="50" charset="-128"/>
                      </a:endParaRPr>
                    </a:p>
                  </a:txBody>
                  <a:tcPr marL="143084" marR="143084" marT="143084" marB="143084"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dist"/>
                      <a:r>
                        <a:rPr kumimoji="1" lang="ja-JP" altLang="en-US" sz="1200" dirty="0" smtClean="0">
                          <a:latin typeface="HGSｺﾞｼｯｸM" panose="020B0600000000000000" pitchFamily="50" charset="-128"/>
                          <a:ea typeface="HGSｺﾞｼｯｸM" panose="020B0600000000000000" pitchFamily="50" charset="-128"/>
                        </a:rPr>
                        <a:t>投資的経費</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buFont typeface="Wingdings" panose="05000000000000000000" pitchFamily="2" charset="2"/>
                        <a:buNone/>
                      </a:pPr>
                      <a:r>
                        <a:rPr kumimoji="1" lang="ja-JP" altLang="en-US" sz="1200" dirty="0" smtClean="0">
                          <a:latin typeface="HGSｺﾞｼｯｸM" panose="020B0600000000000000" pitchFamily="50" charset="-128"/>
                          <a:ea typeface="HGSｺﾞｼｯｸM" panose="020B0600000000000000" pitchFamily="50" charset="-128"/>
                        </a:rPr>
                        <a:t>ファシリティマネジメント基本方針に基づく公共施設等の更新・修繕等の費用や、府立大学・市立大学の統合による新キャンパス整備費用を見込んだこと等によりおおむね増加</a:t>
                      </a:r>
                      <a:endParaRPr kumimoji="1" lang="en-US" altLang="ja-JP" sz="1200" dirty="0" smtClean="0">
                        <a:latin typeface="HGSｺﾞｼｯｸM" panose="020B0600000000000000" pitchFamily="50" charset="-128"/>
                        <a:ea typeface="HGSｺﾞｼｯｸM" panose="020B0600000000000000" pitchFamily="50" charset="-128"/>
                      </a:endParaRPr>
                    </a:p>
                    <a:p>
                      <a:pPr marL="0" indent="0" algn="l">
                        <a:buFont typeface="Wingdings" panose="05000000000000000000" pitchFamily="2" charset="2"/>
                        <a:buNone/>
                      </a:pPr>
                      <a:endParaRPr kumimoji="1" lang="en-US" altLang="ja-JP" sz="1200" dirty="0" smtClean="0">
                        <a:latin typeface="HGSｺﾞｼｯｸM" panose="020B0600000000000000" pitchFamily="50" charset="-128"/>
                        <a:ea typeface="HGSｺﾞｼｯｸM" panose="020B0600000000000000" pitchFamily="50" charset="-128"/>
                      </a:endParaRPr>
                    </a:p>
                    <a:p>
                      <a:pPr marL="0" indent="0" algn="l">
                        <a:buFont typeface="Wingdings" panose="05000000000000000000" pitchFamily="2" charset="2"/>
                        <a:buNone/>
                      </a:pPr>
                      <a:r>
                        <a:rPr kumimoji="1" lang="en-US" altLang="ja-JP" sz="1000" dirty="0" smtClean="0">
                          <a:latin typeface="HGSｺﾞｼｯｸM" panose="020B0600000000000000" pitchFamily="50" charset="-128"/>
                          <a:ea typeface="HGSｺﾞｼｯｸM" panose="020B0600000000000000" pitchFamily="50" charset="-128"/>
                        </a:rPr>
                        <a:t>※</a:t>
                      </a:r>
                      <a:r>
                        <a:rPr kumimoji="1" lang="ja-JP" altLang="en-US" sz="1000" dirty="0" smtClean="0">
                          <a:latin typeface="HGSｺﾞｼｯｸM" panose="020B0600000000000000" pitchFamily="50" charset="-128"/>
                          <a:ea typeface="HGSｺﾞｼｯｸM" panose="020B0600000000000000" pitchFamily="50" charset="-128"/>
                        </a:rPr>
                        <a:t>公共施設等の更新・修繕等については、年度間で費用のばらつきがある</a:t>
                      </a:r>
                      <a:endParaRPr kumimoji="1" lang="en-US" altLang="ja-JP" sz="1100" dirty="0" smtClean="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en-US" altLang="ja-JP" sz="1200" dirty="0" smtClean="0">
                          <a:latin typeface="HGSｺﾞｼｯｸM" panose="020B0600000000000000" pitchFamily="50" charset="-128"/>
                          <a:ea typeface="HGSｺﾞｼｯｸM" panose="020B0600000000000000" pitchFamily="50" charset="-128"/>
                        </a:rPr>
                        <a:t>120</a:t>
                      </a:r>
                      <a:r>
                        <a:rPr kumimoji="1" lang="ja-JP" altLang="en-US" sz="1200" dirty="0" smtClean="0">
                          <a:latin typeface="HGSｺﾞｼｯｸM" panose="020B0600000000000000" pitchFamily="50" charset="-128"/>
                          <a:ea typeface="HGSｺﾞｼｯｸM" panose="020B0600000000000000" pitchFamily="50" charset="-128"/>
                        </a:rPr>
                        <a:t>億円程度悪化～</a:t>
                      </a:r>
                      <a:r>
                        <a:rPr kumimoji="1" lang="en-US" altLang="ja-JP" sz="1200" dirty="0" smtClean="0">
                          <a:latin typeface="HGSｺﾞｼｯｸM" panose="020B0600000000000000" pitchFamily="50" charset="-128"/>
                          <a:ea typeface="HGSｺﾞｼｯｸM" panose="020B0600000000000000" pitchFamily="50" charset="-128"/>
                        </a:rPr>
                        <a:t>110</a:t>
                      </a:r>
                      <a:r>
                        <a:rPr kumimoji="1" lang="ja-JP" altLang="en-US" sz="1200" dirty="0" smtClean="0">
                          <a:latin typeface="HGSｺﾞｼｯｸM" panose="020B0600000000000000" pitchFamily="50" charset="-128"/>
                          <a:ea typeface="HGSｺﾞｼｯｸM" panose="020B0600000000000000" pitchFamily="50" charset="-128"/>
                        </a:rPr>
                        <a:t>億円程度改善</a:t>
                      </a:r>
                      <a:endParaRPr kumimoji="1" lang="ja-JP" altLang="en-US" sz="1200" dirty="0">
                        <a:latin typeface="HGSｺﾞｼｯｸM" panose="020B0600000000000000" pitchFamily="50" charset="-128"/>
                        <a:ea typeface="HGSｺﾞｼｯｸM" panose="020B0600000000000000" pitchFamily="50" charset="-128"/>
                      </a:endParaRPr>
                    </a:p>
                  </a:txBody>
                  <a:tcPr marL="143084" marR="143084" marT="143084" marB="14308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466873" y="1083410"/>
            <a:ext cx="9045461" cy="369332"/>
          </a:xfrm>
          <a:prstGeom prst="rect">
            <a:avLst/>
          </a:prstGeom>
          <a:noFill/>
        </p:spPr>
        <p:txBody>
          <a:bodyPr wrap="square" rtlCol="0">
            <a:spAutoFit/>
          </a:bodyPr>
          <a:lstStyle/>
          <a:p>
            <a:pPr algn="l"/>
            <a:r>
              <a:rPr kumimoji="1" lang="ja-JP" altLang="en-US" dirty="0" smtClean="0">
                <a:latin typeface="HGSｺﾞｼｯｸM" panose="020B0600000000000000" pitchFamily="50" charset="-128"/>
                <a:ea typeface="HGSｺﾞｼｯｸM" panose="020B0600000000000000" pitchFamily="50" charset="-128"/>
              </a:rPr>
              <a:t>〇前回試算（平成</a:t>
            </a:r>
            <a:r>
              <a:rPr kumimoji="1" lang="en-US" altLang="ja-JP" dirty="0" smtClean="0">
                <a:latin typeface="HGSｺﾞｼｯｸM" panose="020B0600000000000000" pitchFamily="50" charset="-128"/>
                <a:ea typeface="HGSｺﾞｼｯｸM" panose="020B0600000000000000" pitchFamily="50" charset="-128"/>
              </a:rPr>
              <a:t>31</a:t>
            </a:r>
            <a:r>
              <a:rPr kumimoji="1" lang="ja-JP" altLang="en-US" dirty="0" smtClean="0">
                <a:latin typeface="HGSｺﾞｼｯｸM" panose="020B0600000000000000" pitchFamily="50" charset="-128"/>
                <a:ea typeface="HGSｺﾞｼｯｸM" panose="020B0600000000000000" pitchFamily="50" charset="-128"/>
              </a:rPr>
              <a:t>年度</a:t>
            </a:r>
            <a:r>
              <a:rPr kumimoji="1" lang="en-US" altLang="ja-JP" dirty="0" smtClean="0">
                <a:latin typeface="HGSｺﾞｼｯｸM" panose="020B0600000000000000" pitchFamily="50" charset="-128"/>
                <a:ea typeface="HGSｺﾞｼｯｸM" panose="020B0600000000000000" pitchFamily="50" charset="-128"/>
              </a:rPr>
              <a:t>2</a:t>
            </a:r>
            <a:r>
              <a:rPr kumimoji="1" lang="ja-JP" altLang="en-US" dirty="0" smtClean="0">
                <a:latin typeface="HGSｺﾞｼｯｸM" panose="020B0600000000000000" pitchFamily="50" charset="-128"/>
                <a:ea typeface="HGSｺﾞｼｯｸM" panose="020B0600000000000000" pitchFamily="50" charset="-128"/>
              </a:rPr>
              <a:t>月版）からの主な変動要因</a:t>
            </a:r>
            <a:endParaRPr kumimoji="1" lang="ja-JP" altLang="en-US" dirty="0">
              <a:latin typeface="HGSｺﾞｼｯｸM" panose="020B0600000000000000" pitchFamily="50" charset="-128"/>
              <a:ea typeface="HGSｺﾞｼｯｸM" panose="020B0600000000000000" pitchFamily="50" charset="-128"/>
            </a:endParaRPr>
          </a:p>
        </p:txBody>
      </p:sp>
    </p:spTree>
    <p:extLst>
      <p:ext uri="{BB962C8B-B14F-4D97-AF65-F5344CB8AC3E}">
        <p14:creationId xmlns:p14="http://schemas.microsoft.com/office/powerpoint/2010/main" val="3998618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382651" y="615390"/>
            <a:ext cx="8921369" cy="573909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68857" y="600658"/>
            <a:ext cx="8968312" cy="57772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755373" y="1679689"/>
          <a:ext cx="8481392" cy="3627679"/>
        </p:xfrm>
        <a:graphic>
          <a:graphicData uri="http://schemas.openxmlformats.org/drawingml/2006/table">
            <a:tbl>
              <a:tblPr>
                <a:tableStyleId>{5C22544A-7EE6-4342-B048-85BDC9FD1C3A}</a:tableStyleId>
              </a:tblPr>
              <a:tblGrid>
                <a:gridCol w="1245705">
                  <a:extLst>
                    <a:ext uri="{9D8B030D-6E8A-4147-A177-3AD203B41FA5}">
                      <a16:colId xmlns:a16="http://schemas.microsoft.com/office/drawing/2014/main" val="20000"/>
                    </a:ext>
                  </a:extLst>
                </a:gridCol>
                <a:gridCol w="1139687">
                  <a:extLst>
                    <a:ext uri="{9D8B030D-6E8A-4147-A177-3AD203B41FA5}">
                      <a16:colId xmlns:a16="http://schemas.microsoft.com/office/drawing/2014/main" val="20001"/>
                    </a:ext>
                  </a:extLst>
                </a:gridCol>
                <a:gridCol w="954157">
                  <a:extLst>
                    <a:ext uri="{9D8B030D-6E8A-4147-A177-3AD203B41FA5}">
                      <a16:colId xmlns:a16="http://schemas.microsoft.com/office/drawing/2014/main" val="20002"/>
                    </a:ext>
                  </a:extLst>
                </a:gridCol>
                <a:gridCol w="954156">
                  <a:extLst>
                    <a:ext uri="{9D8B030D-6E8A-4147-A177-3AD203B41FA5}">
                      <a16:colId xmlns:a16="http://schemas.microsoft.com/office/drawing/2014/main" val="20003"/>
                    </a:ext>
                  </a:extLst>
                </a:gridCol>
                <a:gridCol w="1179444">
                  <a:extLst>
                    <a:ext uri="{9D8B030D-6E8A-4147-A177-3AD203B41FA5}">
                      <a16:colId xmlns:a16="http://schemas.microsoft.com/office/drawing/2014/main" val="20004"/>
                    </a:ext>
                  </a:extLst>
                </a:gridCol>
                <a:gridCol w="424069">
                  <a:extLst>
                    <a:ext uri="{9D8B030D-6E8A-4147-A177-3AD203B41FA5}">
                      <a16:colId xmlns:a16="http://schemas.microsoft.com/office/drawing/2014/main" val="20005"/>
                    </a:ext>
                  </a:extLst>
                </a:gridCol>
                <a:gridCol w="1510748">
                  <a:extLst>
                    <a:ext uri="{9D8B030D-6E8A-4147-A177-3AD203B41FA5}">
                      <a16:colId xmlns:a16="http://schemas.microsoft.com/office/drawing/2014/main" val="20006"/>
                    </a:ext>
                  </a:extLst>
                </a:gridCol>
                <a:gridCol w="1073426">
                  <a:extLst>
                    <a:ext uri="{9D8B030D-6E8A-4147-A177-3AD203B41FA5}">
                      <a16:colId xmlns:a16="http://schemas.microsoft.com/office/drawing/2014/main" val="20007"/>
                    </a:ext>
                  </a:extLst>
                </a:gridCol>
              </a:tblGrid>
              <a:tr h="304148">
                <a:tc rowSpan="2" gridSpan="2">
                  <a:txBody>
                    <a:bodyPr/>
                    <a:lstStyle/>
                    <a:p>
                      <a:pPr algn="ctr" fontAlgn="b"/>
                      <a:r>
                        <a:rPr lang="ja-JP" altLang="en-US" sz="900" b="0" i="0" u="none" strike="noStrike" dirty="0" smtClean="0">
                          <a:solidFill>
                            <a:srgbClr val="000000"/>
                          </a:solidFill>
                          <a:effectLst/>
                          <a:latin typeface="ＭＳ Ｐゴシック"/>
                        </a:rPr>
                        <a:t>区　　　　　　分</a:t>
                      </a:r>
                      <a:endParaRPr lang="ja-JP" altLang="en-US" sz="900" b="0" i="0" u="none" strike="noStrike" dirty="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（算出の考え方）</a:t>
                      </a:r>
                      <a:endParaRPr lang="ja-JP" altLang="en-US" sz="900" b="0" i="0" u="none" strike="noStrike" dirty="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a:txBody>
                    <a:bodyPr/>
                    <a:lstStyle/>
                    <a:p>
                      <a:pPr algn="ctr" fontAlgn="b"/>
                      <a:r>
                        <a:rPr lang="ja-JP" altLang="en-US" sz="1000" b="0" i="0" u="none" strike="noStrike" dirty="0" smtClean="0">
                          <a:solidFill>
                            <a:srgbClr val="000000"/>
                          </a:solidFill>
                          <a:effectLst/>
                          <a:latin typeface="ＭＳ Ｐゴシック"/>
                        </a:rPr>
                        <a:t>名称</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r>
                        <a:rPr lang="ja-JP" altLang="en-US" sz="1000" b="0" i="0" u="none" strike="noStrike" dirty="0" smtClean="0">
                          <a:solidFill>
                            <a:srgbClr val="000000"/>
                          </a:solidFill>
                          <a:effectLst/>
                          <a:latin typeface="ＭＳ Ｐゴシック"/>
                        </a:rPr>
                        <a:t>発生</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時期</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fontAlgn="b"/>
                      <a:r>
                        <a:rPr lang="ja-JP" altLang="en-US" sz="1000" b="0" i="0" u="none" strike="noStrike" dirty="0" smtClean="0">
                          <a:solidFill>
                            <a:srgbClr val="000000"/>
                          </a:solidFill>
                          <a:effectLst/>
                          <a:latin typeface="+mn-ea"/>
                          <a:ea typeface="+mn-ea"/>
                        </a:rPr>
                        <a:t>平成</a:t>
                      </a:r>
                      <a:r>
                        <a:rPr lang="en-US" altLang="ja-JP" sz="1000" b="0" i="0" u="none" strike="noStrike" dirty="0" smtClean="0">
                          <a:solidFill>
                            <a:srgbClr val="000000"/>
                          </a:solidFill>
                          <a:effectLst/>
                          <a:latin typeface="+mn-ea"/>
                          <a:ea typeface="+mn-ea"/>
                        </a:rPr>
                        <a:t>29</a:t>
                      </a:r>
                      <a:r>
                        <a:rPr lang="ja-JP" altLang="en-US" sz="1000" b="0" i="0" u="none" strike="noStrike" dirty="0" smtClean="0">
                          <a:solidFill>
                            <a:srgbClr val="000000"/>
                          </a:solidFill>
                          <a:effectLst/>
                          <a:latin typeface="+mn-ea"/>
                          <a:ea typeface="+mn-ea"/>
                        </a:rPr>
                        <a:t>年度末試算</a:t>
                      </a:r>
                      <a:endParaRPr lang="ja-JP" altLang="en-US" sz="10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pPr algn="ctr" fontAlgn="b"/>
                      <a:endParaRPr lang="ja-JP" altLang="en-US" sz="1200" b="0" i="0" u="none" strike="noStrike" dirty="0" smtClean="0">
                        <a:solidFill>
                          <a:srgbClr val="000000"/>
                        </a:solidFill>
                        <a:effectLst/>
                        <a:latin typeface="ＭＳ Ｐ明朝" pitchFamily="18" charset="-128"/>
                        <a:ea typeface="ＭＳ Ｐ明朝" pitchFamily="18" charset="-128"/>
                      </a:endParaRPr>
                    </a:p>
                  </a:txBody>
                  <a:tcPr marL="7642" marR="7642" marT="7054" marB="0" anchor="b">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（参　　　　　考）</a:t>
                      </a:r>
                      <a:endParaRPr lang="en-US" altLang="ja-JP" sz="900" b="0" i="0" u="none" strike="noStrike" dirty="0" smtClean="0">
                        <a:solidFill>
                          <a:srgbClr val="000000"/>
                        </a:solidFill>
                        <a:effectLst/>
                        <a:latin typeface="+mn-ea"/>
                        <a:ea typeface="+mn-ea"/>
                      </a:endParaRPr>
                    </a:p>
                    <a:p>
                      <a:pPr marL="0" marR="0" indent="0" algn="ctr"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n-ea"/>
                          <a:ea typeface="+mn-ea"/>
                        </a:rPr>
                        <a:t>令和</a:t>
                      </a:r>
                      <a:r>
                        <a:rPr lang="en-US" altLang="ja-JP" sz="900" b="0" i="0" u="none" strike="noStrike" dirty="0" smtClean="0">
                          <a:solidFill>
                            <a:srgbClr val="000000"/>
                          </a:solidFill>
                          <a:effectLst/>
                          <a:latin typeface="+mn-ea"/>
                          <a:ea typeface="+mn-ea"/>
                        </a:rPr>
                        <a:t>2</a:t>
                      </a:r>
                      <a:r>
                        <a:rPr lang="ja-JP" altLang="en-US" sz="900" b="0" i="0" u="none" strike="noStrike" dirty="0" smtClean="0">
                          <a:solidFill>
                            <a:srgbClr val="000000"/>
                          </a:solidFill>
                          <a:effectLst/>
                          <a:latin typeface="+mn-ea"/>
                          <a:ea typeface="+mn-ea"/>
                        </a:rPr>
                        <a:t>年</a:t>
                      </a:r>
                      <a:r>
                        <a:rPr lang="en-US" altLang="ja-JP" sz="900" b="0" i="0" u="none" strike="noStrike" dirty="0" smtClean="0">
                          <a:solidFill>
                            <a:srgbClr val="000000"/>
                          </a:solidFill>
                          <a:effectLst/>
                          <a:latin typeface="+mn-ea"/>
                          <a:ea typeface="+mn-ea"/>
                        </a:rPr>
                        <a:t>2</a:t>
                      </a:r>
                      <a:r>
                        <a:rPr lang="ja-JP" altLang="en-US" sz="900" b="0" i="0" u="none" strike="noStrike" dirty="0" smtClean="0">
                          <a:solidFill>
                            <a:srgbClr val="000000"/>
                          </a:solidFill>
                          <a:effectLst/>
                          <a:latin typeface="+mn-ea"/>
                          <a:ea typeface="+mn-ea"/>
                        </a:rPr>
                        <a:t>月試算</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4148">
                <a:tc gridSpan="2"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vMerge="1">
                  <a:txBody>
                    <a:bodyPr/>
                    <a:lstStyle/>
                    <a:p>
                      <a:endParaRPr kumimoji="1" lang="ja-JP" altLang="en-US"/>
                    </a:p>
                  </a:txBody>
                  <a:tcPr/>
                </a:tc>
                <a:tc vMerge="1">
                  <a:txBody>
                    <a:bodyPr/>
                    <a:lstStyle/>
                    <a:p>
                      <a:pPr algn="ctr" fontAlgn="b"/>
                      <a:endParaRPr lang="ja-JP" altLang="en-US" sz="1400" b="0" i="0" u="none" strike="noStrike" dirty="0">
                        <a:solidFill>
                          <a:srgbClr val="000000"/>
                        </a:solidFill>
                        <a:effectLst/>
                        <a:latin typeface="ＭＳ Ｐゴシック"/>
                      </a:endParaRPr>
                    </a:p>
                  </a:txBody>
                  <a:tcPr marL="7642" marR="7642" marT="70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gridSpan="2">
                  <a:txBody>
                    <a:bodyPr/>
                    <a:lstStyle/>
                    <a:p>
                      <a:pPr algn="ctr" fontAlgn="b"/>
                      <a:r>
                        <a:rPr lang="ja-JP" altLang="en-US" sz="1000" b="0" i="0" u="none" strike="noStrike" dirty="0" smtClean="0">
                          <a:solidFill>
                            <a:srgbClr val="000000"/>
                          </a:solidFill>
                          <a:effectLst/>
                          <a:latin typeface="+mn-ea"/>
                          <a:ea typeface="+mn-ea"/>
                        </a:rPr>
                        <a:t>想定されるリスク</a:t>
                      </a:r>
                      <a:endParaRPr lang="ja-JP" altLang="en-US" sz="1000" b="0" i="0" u="none" strike="noStrike" dirty="0">
                        <a:solidFill>
                          <a:srgbClr val="000000"/>
                        </a:solidFill>
                        <a:effectLst/>
                        <a:latin typeface="+mn-ea"/>
                        <a:ea typeface="+mn-ea"/>
                      </a:endParaRPr>
                    </a:p>
                  </a:txBody>
                  <a:tcPr marL="7642" marR="7642" marT="7054"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mn-ea"/>
                          <a:ea typeface="+mn-ea"/>
                        </a:rPr>
                        <a:t>積立目標額</a:t>
                      </a:r>
                      <a:endParaRPr lang="en-US" altLang="ja-JP" sz="1000" b="0" i="0" u="none" strike="noStrike" dirty="0" smtClean="0">
                        <a:solidFill>
                          <a:srgbClr val="000000"/>
                        </a:solidFill>
                        <a:effectLst/>
                        <a:latin typeface="+mn-ea"/>
                        <a:ea typeface="+mn-ea"/>
                      </a:endParaRPr>
                    </a:p>
                    <a:p>
                      <a:pPr algn="ctr" fontAlgn="b"/>
                      <a:r>
                        <a:rPr lang="ja-JP" altLang="en-US" sz="1000" b="0" i="0" u="none" strike="noStrike" dirty="0" smtClean="0">
                          <a:solidFill>
                            <a:srgbClr val="000000"/>
                          </a:solidFill>
                          <a:effectLst/>
                          <a:latin typeface="+mn-ea"/>
                          <a:ea typeface="+mn-ea"/>
                        </a:rPr>
                        <a:t>に積算する額</a:t>
                      </a:r>
                    </a:p>
                  </a:txBody>
                  <a:tcPr marL="7642" marR="7642" marT="7054" marB="0" anchor="ctr" anchorCtr="1">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b"/>
                      <a:r>
                        <a:rPr lang="ja-JP" altLang="en-US" sz="900" b="0" i="0" u="none" strike="noStrike" dirty="0" smtClean="0">
                          <a:solidFill>
                            <a:srgbClr val="000000"/>
                          </a:solidFill>
                          <a:effectLst/>
                          <a:latin typeface="+mn-ea"/>
                          <a:ea typeface="+mn-ea"/>
                        </a:rPr>
                        <a:t>積立目標額</a:t>
                      </a:r>
                      <a:endParaRPr lang="en-US" altLang="ja-JP" sz="900" b="0" i="0" u="none" strike="noStrike" dirty="0" smtClean="0">
                        <a:solidFill>
                          <a:srgbClr val="000000"/>
                        </a:solidFill>
                        <a:effectLst/>
                        <a:latin typeface="+mn-ea"/>
                        <a:ea typeface="+mn-ea"/>
                      </a:endParaRPr>
                    </a:p>
                    <a:p>
                      <a:pPr algn="ctr" fontAlgn="b"/>
                      <a:r>
                        <a:rPr lang="ja-JP" altLang="en-US" sz="900" b="0" i="0" u="none" strike="noStrike" dirty="0" smtClean="0">
                          <a:solidFill>
                            <a:srgbClr val="000000"/>
                          </a:solidFill>
                          <a:effectLst/>
                          <a:latin typeface="+mn-ea"/>
                          <a:ea typeface="+mn-ea"/>
                        </a:rPr>
                        <a:t>に積算する額</a:t>
                      </a:r>
                    </a:p>
                  </a:txBody>
                  <a:tcPr marL="7642" marR="7642" marT="7054" marB="0" anchor="ctr" anchorCtr="1">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6345">
                <a:tc>
                  <a:txBody>
                    <a:bodyPr/>
                    <a:lstStyle/>
                    <a:p>
                      <a:pPr algn="l" fontAlgn="b"/>
                      <a:r>
                        <a:rPr lang="ja-JP" altLang="en-US" sz="1000" b="1" i="0" u="none" strike="noStrike" dirty="0" smtClean="0">
                          <a:solidFill>
                            <a:srgbClr val="000000"/>
                          </a:solidFill>
                          <a:effectLst/>
                          <a:latin typeface="ＭＳ Ｐゴシック"/>
                        </a:rPr>
                        <a:t>　１　</a:t>
                      </a:r>
                      <a:r>
                        <a:rPr lang="ja-JP" altLang="en-US" sz="1000" b="0" i="0" u="none" strike="noStrike" dirty="0" smtClean="0">
                          <a:solidFill>
                            <a:srgbClr val="000000"/>
                          </a:solidFill>
                          <a:effectLst/>
                          <a:latin typeface="ＭＳ Ｐゴシック"/>
                        </a:rPr>
                        <a:t>税収の急減、</a:t>
                      </a:r>
                      <a:endParaRPr lang="en-US" altLang="ja-JP" sz="1000" b="0" i="0" u="none" strike="noStrike" dirty="0" smtClean="0">
                        <a:solidFill>
                          <a:srgbClr val="000000"/>
                        </a:solidFill>
                        <a:effectLst/>
                        <a:latin typeface="ＭＳ Ｐゴシック"/>
                      </a:endParaRPr>
                    </a:p>
                    <a:p>
                      <a:pPr algn="l" fontAlgn="b"/>
                      <a:r>
                        <a:rPr lang="ja-JP" altLang="en-US" sz="1000" b="0" i="0" u="none" strike="noStrike" dirty="0" smtClean="0">
                          <a:solidFill>
                            <a:srgbClr val="000000"/>
                          </a:solidFill>
                          <a:effectLst/>
                          <a:latin typeface="ＭＳ Ｐゴシック"/>
                        </a:rPr>
                        <a:t>　　　</a:t>
                      </a:r>
                      <a:r>
                        <a:rPr lang="ja-JP" altLang="en-US" sz="900" b="0" i="0" u="none" strike="noStrike" dirty="0" smtClean="0">
                          <a:solidFill>
                            <a:srgbClr val="000000"/>
                          </a:solidFill>
                          <a:effectLst/>
                          <a:latin typeface="ＭＳ Ｐゴシック"/>
                        </a:rPr>
                        <a:t>災害等の発生</a:t>
                      </a:r>
                      <a:endParaRPr lang="en-US" altLang="ja-JP" sz="9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900" b="0" i="0" u="none" strike="noStrike" baseline="0" dirty="0" smtClean="0">
                          <a:solidFill>
                            <a:srgbClr val="000000"/>
                          </a:solidFill>
                          <a:effectLst/>
                          <a:latin typeface="ＭＳ Ｐゴシック"/>
                        </a:rPr>
                        <a:t> </a:t>
                      </a:r>
                      <a:r>
                        <a:rPr lang="ja-JP" altLang="en-US" sz="900" b="0" i="0" u="none" strike="noStrike" dirty="0" smtClean="0">
                          <a:solidFill>
                            <a:srgbClr val="000000"/>
                          </a:solidFill>
                          <a:effectLst/>
                          <a:latin typeface="ＭＳ Ｐゴシック"/>
                        </a:rPr>
                        <a:t>過去の発生</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状況から算出</a:t>
                      </a:r>
                      <a:endParaRPr lang="en-US" altLang="ja-JP" sz="9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r" fontAlgn="b"/>
                      <a:endParaRPr lang="en-US" altLang="ja-JP" sz="14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dirty="0" smtClean="0">
                          <a:latin typeface="+mn-ea"/>
                          <a:ea typeface="+mn-ea"/>
                        </a:rPr>
                        <a:t>600</a:t>
                      </a:r>
                      <a:endParaRPr lang="ja-JP" altLang="en-US" sz="1400"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600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mn-ea"/>
                          <a:ea typeface="+mn-ea"/>
                        </a:rPr>
                        <a:t>600</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92493">
                <a:tc rowSpan="2">
                  <a:txBody>
                    <a:bodyPr/>
                    <a:lstStyle/>
                    <a:p>
                      <a:pPr marL="0" indent="0" algn="l" fontAlgn="b">
                        <a:buNone/>
                      </a:pPr>
                      <a:r>
                        <a:rPr lang="ja-JP" altLang="en-US" sz="1000" b="0" i="0" u="none" strike="noStrike" dirty="0" smtClean="0">
                          <a:solidFill>
                            <a:srgbClr val="000000"/>
                          </a:solidFill>
                          <a:effectLst/>
                          <a:latin typeface="ＭＳ Ｐゴシック"/>
                        </a:rPr>
                        <a:t>　２　出資法人債務に</a:t>
                      </a:r>
                      <a:endParaRPr lang="en-US" altLang="ja-JP" sz="1000" b="0" i="0" u="none" strike="noStrike" dirty="0" smtClean="0">
                        <a:solidFill>
                          <a:srgbClr val="000000"/>
                        </a:solidFill>
                        <a:effectLst/>
                        <a:latin typeface="ＭＳ Ｐゴシック"/>
                      </a:endParaRPr>
                    </a:p>
                    <a:p>
                      <a:pPr marL="0" indent="0" algn="l" fontAlgn="b">
                        <a:buNone/>
                      </a:pPr>
                      <a:r>
                        <a:rPr lang="ja-JP" altLang="en-US" sz="1000" b="0" i="0" u="none" strike="noStrike" dirty="0" smtClean="0">
                          <a:solidFill>
                            <a:srgbClr val="000000"/>
                          </a:solidFill>
                          <a:effectLst/>
                          <a:latin typeface="ＭＳ Ｐゴシック"/>
                        </a:rPr>
                        <a:t>　　　係る損失補償等　　　　</a:t>
                      </a:r>
                      <a:endParaRPr lang="en-US" altLang="ja-JP" sz="10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fontAlgn="b"/>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財政健全化法</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将来負担比率の</a:t>
                      </a:r>
                      <a:endParaRPr lang="en-US" altLang="ja-JP" sz="900" b="0" i="0" u="none" strike="noStrike" dirty="0" smtClean="0">
                        <a:solidFill>
                          <a:srgbClr val="000000"/>
                        </a:solidFill>
                        <a:effectLst/>
                        <a:latin typeface="ＭＳ Ｐゴシック"/>
                      </a:endParaRPr>
                    </a:p>
                    <a:p>
                      <a:pPr algn="ctr" fontAlgn="b"/>
                      <a:r>
                        <a:rPr lang="ja-JP" altLang="en-US" sz="900" b="0" i="0" u="none" strike="noStrike" dirty="0" smtClean="0">
                          <a:solidFill>
                            <a:srgbClr val="000000"/>
                          </a:solidFill>
                          <a:effectLst/>
                          <a:latin typeface="ＭＳ Ｐゴシック"/>
                        </a:rPr>
                        <a:t>考え方を準用</a:t>
                      </a:r>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smtClean="0">
                          <a:solidFill>
                            <a:srgbClr val="000000"/>
                          </a:solidFill>
                          <a:effectLst/>
                          <a:latin typeface="ＭＳ Ｐゴシック"/>
                        </a:rPr>
                        <a:t>育英会</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smtClean="0">
                          <a:latin typeface="+mn-ea"/>
                          <a:ea typeface="+mn-ea"/>
                        </a:rPr>
                        <a:t>20</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20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smtClean="0">
                          <a:latin typeface="+mn-ea"/>
                          <a:ea typeface="+mn-ea"/>
                        </a:rPr>
                        <a:t>10</a:t>
                      </a:r>
                    </a:p>
                    <a:p>
                      <a:pPr algn="ctr"/>
                      <a:r>
                        <a:rPr lang="en-US" altLang="ja-JP" sz="800" b="0" u="none" dirty="0" smtClean="0">
                          <a:latin typeface="+mn-ea"/>
                          <a:ea typeface="+mn-ea"/>
                        </a:rPr>
                        <a:t>※</a:t>
                      </a:r>
                      <a:r>
                        <a:rPr lang="ja-JP" altLang="en-US" sz="800" b="0" u="none" dirty="0" smtClean="0">
                          <a:latin typeface="+mn-ea"/>
                          <a:ea typeface="+mn-ea"/>
                        </a:rPr>
                        <a:t>決算値反映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81639">
                <a:tc vMerge="1">
                  <a:txBody>
                    <a:bodyPr/>
                    <a:lstStyle/>
                    <a:p>
                      <a:endParaRPr kumimoji="1" lang="ja-JP" altLang="en-US"/>
                    </a:p>
                  </a:txBody>
                  <a:tcPr/>
                </a:tc>
                <a:tc vMerge="1">
                  <a:txBody>
                    <a:bodyPr/>
                    <a:lstStyle/>
                    <a:p>
                      <a:pPr algn="ctr" fontAlgn="b"/>
                      <a:endParaRPr lang="ja-JP" altLang="en-US" sz="9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ja-JP" altLang="en-US" sz="1000" b="0" i="0" u="none" strike="noStrike" dirty="0" smtClean="0">
                          <a:solidFill>
                            <a:srgbClr val="000000"/>
                          </a:solidFill>
                          <a:effectLst/>
                          <a:latin typeface="ＭＳ Ｐゴシック"/>
                        </a:rPr>
                        <a:t>住宅供給公社</a:t>
                      </a:r>
                      <a:endParaRPr lang="en-US" altLang="ja-JP" sz="10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a:r>
                        <a:rPr lang="en-US" altLang="ja-JP" sz="1400" b="1" u="none" dirty="0" smtClean="0">
                          <a:latin typeface="+mn-ea"/>
                          <a:ea typeface="+mn-ea"/>
                        </a:rPr>
                        <a:t>54</a:t>
                      </a:r>
                      <a:endParaRPr lang="ja-JP" altLang="en-US" sz="1400" b="1" u="none" dirty="0">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54</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ja-JP" sz="1200" b="0" u="none" dirty="0" smtClean="0">
                          <a:latin typeface="+mn-ea"/>
                          <a:ea typeface="+mn-ea"/>
                        </a:rPr>
                        <a:t>36</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800" b="0" u="none" dirty="0" smtClean="0">
                          <a:latin typeface="+mn-ea"/>
                          <a:ea typeface="+mn-ea"/>
                        </a:rPr>
                        <a:t>※</a:t>
                      </a:r>
                      <a:r>
                        <a:rPr lang="ja-JP" altLang="en-US" sz="800" b="0" u="none" dirty="0" smtClean="0">
                          <a:latin typeface="+mn-ea"/>
                          <a:ea typeface="+mn-ea"/>
                        </a:rPr>
                        <a:t>決算値反映</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08798">
                <a:tc rowSpan="4">
                  <a:txBody>
                    <a:bodyPr/>
                    <a:lstStyle/>
                    <a:p>
                      <a:pPr marL="0" indent="0" algn="l" fontAlgn="b">
                        <a:buNone/>
                      </a:pPr>
                      <a:r>
                        <a:rPr lang="ja-JP" altLang="en-US" sz="1000" b="0" i="0" u="none" strike="noStrike" dirty="0" smtClean="0">
                          <a:solidFill>
                            <a:srgbClr val="000000"/>
                          </a:solidFill>
                          <a:effectLst/>
                          <a:latin typeface="ＭＳ Ｐゴシック"/>
                        </a:rPr>
                        <a:t>　３　その他</a:t>
                      </a:r>
                      <a:endParaRPr lang="en-US" altLang="ja-JP" sz="1000" b="0"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indent="0" algn="ctr" fontAlgn="b">
                        <a:buNone/>
                      </a:pPr>
                      <a:r>
                        <a:rPr lang="ja-JP" altLang="en-US" sz="900" b="0" i="0" u="none" strike="noStrike" dirty="0" smtClean="0">
                          <a:solidFill>
                            <a:srgbClr val="000000"/>
                          </a:solidFill>
                          <a:effectLst/>
                          <a:latin typeface="ＭＳ Ｐゴシック"/>
                        </a:rPr>
                        <a:t>事業進捗により</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発生する可能性が</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あるリスクのうち、</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特に影響が大きい</a:t>
                      </a:r>
                      <a:endParaRPr lang="en-US" altLang="ja-JP" sz="900" b="0" i="0" u="none" strike="noStrike" dirty="0" smtClean="0">
                        <a:solidFill>
                          <a:srgbClr val="000000"/>
                        </a:solidFill>
                        <a:effectLst/>
                        <a:latin typeface="ＭＳ Ｐゴシック"/>
                      </a:endParaRPr>
                    </a:p>
                    <a:p>
                      <a:pPr marL="0" indent="0" algn="ctr" fontAlgn="b">
                        <a:buNone/>
                      </a:pPr>
                      <a:r>
                        <a:rPr lang="ja-JP" altLang="en-US" sz="900" b="0" i="0" u="none" strike="noStrike" dirty="0" smtClean="0">
                          <a:solidFill>
                            <a:srgbClr val="000000"/>
                          </a:solidFill>
                          <a:effectLst/>
                          <a:latin typeface="ＭＳ Ｐゴシック"/>
                        </a:rPr>
                        <a:t>ものを計上</a:t>
                      </a:r>
                      <a:endParaRPr lang="en-US" altLang="ja-JP" sz="900" b="0" i="0" u="none" strike="noStrike" dirty="0" smtClean="0">
                        <a:solidFill>
                          <a:srgbClr val="000000"/>
                        </a:solidFill>
                        <a:effectLst/>
                        <a:latin typeface="ＭＳ Ｐゴシック"/>
                      </a:endParaRPr>
                    </a:p>
                    <a:p>
                      <a:pPr marL="0" indent="0" algn="ctr" fontAlgn="b">
                        <a:buNone/>
                      </a:pPr>
                      <a:endParaRPr lang="en-US" altLang="ja-JP" sz="900" b="0" i="0" u="none" strike="noStrike" dirty="0" smtClean="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ja-JP" altLang="en-US" sz="1000" b="0" i="0" u="none" strike="noStrike" dirty="0" smtClean="0">
                          <a:solidFill>
                            <a:srgbClr val="000000"/>
                          </a:solidFill>
                          <a:effectLst/>
                          <a:latin typeface="ＭＳ Ｐゴシック"/>
                        </a:rPr>
                        <a:t>道路公社</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smtClean="0">
                          <a:solidFill>
                            <a:srgbClr val="000000"/>
                          </a:solidFill>
                          <a:effectLst/>
                          <a:latin typeface="ＭＳ Ｐゴシック"/>
                        </a:rPr>
                        <a:t>S62</a:t>
                      </a:r>
                      <a:r>
                        <a:rPr lang="ja-JP" altLang="en-US" sz="1000" b="0" i="0" u="none" strike="noStrike" dirty="0" smtClean="0">
                          <a:solidFill>
                            <a:srgbClr val="000000"/>
                          </a:solidFill>
                          <a:effectLst/>
                          <a:latin typeface="ＭＳ Ｐゴシック"/>
                        </a:rPr>
                        <a:t>～</a:t>
                      </a:r>
                      <a:r>
                        <a:rPr lang="en-US" altLang="ja-JP" sz="1000" b="0" i="0" u="none" strike="noStrike" dirty="0" smtClean="0">
                          <a:solidFill>
                            <a:srgbClr val="000000"/>
                          </a:solidFill>
                          <a:effectLst/>
                          <a:latin typeface="ＭＳ Ｐゴシック"/>
                        </a:rPr>
                        <a:t>R29</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smtClean="0">
                          <a:solidFill>
                            <a:srgbClr val="000000"/>
                          </a:solidFill>
                          <a:effectLst/>
                          <a:latin typeface="+mn-ea"/>
                          <a:ea typeface="+mn-ea"/>
                        </a:rPr>
                        <a:t>現時点では更なる</a:t>
                      </a:r>
                      <a:endParaRPr lang="en-US" altLang="ja-JP" sz="800" b="0" i="0" u="none" strike="noStrike" dirty="0" smtClean="0">
                        <a:solidFill>
                          <a:srgbClr val="000000"/>
                        </a:solidFill>
                        <a:effectLst/>
                        <a:latin typeface="+mn-ea"/>
                        <a:ea typeface="+mn-ea"/>
                      </a:endParaRPr>
                    </a:p>
                    <a:p>
                      <a:pPr marL="0" marR="0" lvl="0" indent="0" algn="ctr" defTabSz="914400" rtl="0" eaLnBrk="1" fontAlgn="b" latinLnBrk="0" hangingPunct="1">
                        <a:lnSpc>
                          <a:spcPct val="100000"/>
                        </a:lnSpc>
                        <a:spcBef>
                          <a:spcPts val="0"/>
                        </a:spcBef>
                        <a:spcAft>
                          <a:spcPts val="0"/>
                        </a:spcAft>
                        <a:buClrTx/>
                        <a:buSzTx/>
                        <a:buFontTx/>
                        <a:buNone/>
                        <a:tabLst/>
                        <a:defRPr/>
                      </a:pPr>
                      <a:r>
                        <a:rPr lang="ja-JP" altLang="en-US" sz="800" b="0" i="0" u="none" strike="noStrike" dirty="0" smtClean="0">
                          <a:solidFill>
                            <a:srgbClr val="000000"/>
                          </a:solidFill>
                          <a:effectLst/>
                          <a:latin typeface="+mn-ea"/>
                          <a:ea typeface="+mn-ea"/>
                        </a:rPr>
                        <a:t>負担は見込まれない</a:t>
                      </a:r>
                      <a:endParaRPr lang="en-US" altLang="ja-JP" sz="700" b="0" i="0" u="none" strike="noStrike" dirty="0" smtClean="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el-GR" altLang="ja-JP" sz="1200" b="0" i="0" u="none" strike="noStrike" dirty="0" smtClean="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bg1"/>
                    </a:solidFill>
                  </a:tcPr>
                </a:tc>
                <a:extLst>
                  <a:ext uri="{0D108BD9-81ED-4DB2-BD59-A6C34878D82A}">
                    <a16:rowId xmlns:a16="http://schemas.microsoft.com/office/drawing/2014/main" val="10005"/>
                  </a:ext>
                </a:extLst>
              </a:tr>
              <a:tr h="388327">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港湾</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特別会計</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mn-ea"/>
                          <a:ea typeface="+mn-ea"/>
                        </a:rPr>
                        <a:t>H</a:t>
                      </a:r>
                      <a:r>
                        <a:rPr lang="ja-JP" altLang="en-US" sz="1000" b="0" i="0" u="none" strike="noStrike" dirty="0" smtClean="0">
                          <a:solidFill>
                            <a:srgbClr val="000000"/>
                          </a:solidFill>
                          <a:effectLst/>
                          <a:latin typeface="+mn-ea"/>
                          <a:ea typeface="+mn-ea"/>
                        </a:rPr>
                        <a:t>元～</a:t>
                      </a:r>
                      <a:r>
                        <a:rPr lang="en-US" altLang="ja-JP" sz="1000" b="0" i="0" u="none" strike="noStrike" dirty="0" smtClean="0">
                          <a:solidFill>
                            <a:srgbClr val="000000"/>
                          </a:solidFill>
                          <a:effectLst/>
                          <a:latin typeface="+mn-ea"/>
                          <a:ea typeface="+mn-ea"/>
                        </a:rPr>
                        <a:t>R</a:t>
                      </a:r>
                      <a:r>
                        <a:rPr lang="ja-JP" altLang="en-US" sz="1000" b="0" i="0" u="none" strike="noStrike" dirty="0" smtClean="0">
                          <a:solidFill>
                            <a:srgbClr val="000000"/>
                          </a:solidFill>
                          <a:effectLst/>
                          <a:latin typeface="+mn-ea"/>
                          <a:ea typeface="+mn-ea"/>
                        </a:rPr>
                        <a:t>１</a:t>
                      </a:r>
                      <a:r>
                        <a:rPr lang="en-US" altLang="ja-JP" sz="1000" b="0" i="0" u="none" strike="noStrike" dirty="0" smtClean="0">
                          <a:solidFill>
                            <a:srgbClr val="000000"/>
                          </a:solidFill>
                          <a:effectLst/>
                          <a:latin typeface="+mn-ea"/>
                          <a:ea typeface="+mn-ea"/>
                        </a:rPr>
                        <a:t>0</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800" dirty="0" smtClean="0"/>
                        <a:t>　　　現時点では事業の</a:t>
                      </a:r>
                      <a:r>
                        <a:rPr kumimoji="1" lang="en-US" altLang="ja-JP" sz="800" dirty="0" smtClean="0"/>
                        <a:t/>
                      </a:r>
                      <a:br>
                        <a:rPr kumimoji="1" lang="en-US" altLang="ja-JP" sz="800" dirty="0" smtClean="0"/>
                      </a:br>
                      <a:r>
                        <a:rPr kumimoji="1" lang="ja-JP" altLang="en-US" sz="800" dirty="0" smtClean="0"/>
                        <a:t>　　　採算性が確保され</a:t>
                      </a:r>
                      <a:r>
                        <a:rPr kumimoji="1" lang="en-US" altLang="ja-JP" sz="800" dirty="0" smtClean="0"/>
                        <a:t/>
                      </a:r>
                      <a:br>
                        <a:rPr kumimoji="1" lang="en-US" altLang="ja-JP" sz="800" dirty="0" smtClean="0"/>
                      </a:br>
                      <a:r>
                        <a:rPr kumimoji="1" lang="ja-JP" altLang="en-US" sz="800" dirty="0" smtClean="0"/>
                        <a:t>　　　ている</a:t>
                      </a:r>
                      <a:endParaRPr kumimoji="1" lang="ja-JP" altLang="en-US" sz="800" dirty="0"/>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0" i="0" u="none" strike="noStrike" dirty="0" smtClean="0">
                          <a:solidFill>
                            <a:srgbClr val="000000"/>
                          </a:solidFill>
                          <a:effectLst/>
                          <a:latin typeface="+mn-ea"/>
                          <a:ea typeface="+mn-ea"/>
                        </a:rPr>
                        <a:t>―</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smtClean="0">
                          <a:solidFill>
                            <a:srgbClr val="000000"/>
                          </a:solidFill>
                          <a:effectLst/>
                          <a:latin typeface="+mn-ea"/>
                          <a:ea typeface="+mn-ea"/>
                        </a:rPr>
                        <a:t>―</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96230">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箕面</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特別会計</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altLang="ja-JP" sz="1000" b="0" i="0" u="none" strike="noStrike" dirty="0" smtClean="0">
                          <a:solidFill>
                            <a:srgbClr val="000000"/>
                          </a:solidFill>
                          <a:effectLst/>
                          <a:latin typeface="ＭＳ Ｐゴシック"/>
                        </a:rPr>
                        <a:t>H13</a:t>
                      </a:r>
                      <a:r>
                        <a:rPr lang="ja-JP" altLang="en-US" sz="1000" b="0" i="0" u="none" strike="noStrike" dirty="0" smtClean="0">
                          <a:solidFill>
                            <a:srgbClr val="000000"/>
                          </a:solidFill>
                          <a:effectLst/>
                          <a:latin typeface="ＭＳ Ｐゴシック"/>
                        </a:rPr>
                        <a:t>～</a:t>
                      </a:r>
                      <a:r>
                        <a:rPr lang="en-US" altLang="ja-JP" sz="1000" b="0" i="0" u="none" strike="noStrike" dirty="0" smtClean="0">
                          <a:solidFill>
                            <a:srgbClr val="000000"/>
                          </a:solidFill>
                          <a:effectLst/>
                          <a:latin typeface="ＭＳ Ｐゴシック"/>
                        </a:rPr>
                        <a:t>R5</a:t>
                      </a:r>
                      <a:endParaRPr lang="ja-JP" altLang="en-US" sz="1000" b="0"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0" i="0" u="none" strike="noStrike" dirty="0" smtClean="0">
                          <a:solidFill>
                            <a:srgbClr val="000000"/>
                          </a:solidFill>
                          <a:effectLst/>
                          <a:latin typeface="+mn-ea"/>
                          <a:ea typeface="+mn-ea"/>
                        </a:rPr>
                        <a:t>141</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ja-JP" sz="1200" b="0" i="0" u="none" strike="noStrike" dirty="0" smtClean="0">
                          <a:solidFill>
                            <a:srgbClr val="000000"/>
                          </a:solidFill>
                          <a:effectLst/>
                          <a:latin typeface="ＭＳ Ｐゴシック"/>
                        </a:rPr>
                        <a:t>-</a:t>
                      </a:r>
                      <a:r>
                        <a:rPr lang="el-GR" altLang="ja-JP" sz="1200" b="0" i="0" u="none" strike="noStrike" dirty="0" smtClean="0">
                          <a:solidFill>
                            <a:srgbClr val="000000"/>
                          </a:solidFill>
                          <a:effectLst/>
                          <a:latin typeface="ＭＳ Ｐゴシック"/>
                        </a:rPr>
                        <a:t>α</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0" i="0" u="none" strike="noStrike" dirty="0" smtClean="0">
                          <a:solidFill>
                            <a:srgbClr val="000000"/>
                          </a:solidFill>
                          <a:effectLst/>
                          <a:latin typeface="+mn-ea"/>
                          <a:ea typeface="+mn-ea"/>
                        </a:rPr>
                        <a:t>―</a:t>
                      </a:r>
                      <a:endParaRPr lang="ja-JP" altLang="en-US" sz="1400" b="0" i="0" u="none" strike="noStrike" dirty="0">
                        <a:solidFill>
                          <a:srgbClr val="000000"/>
                        </a:solidFill>
                        <a:effectLst/>
                        <a:latin typeface="+mn-ea"/>
                        <a:ea typeface="+mn-ea"/>
                      </a:endParaRP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a:t>
                      </a:r>
                      <a:endParaRPr lang="ja-JP" altLang="en-US" sz="1200" b="0" i="0" u="none" strike="noStrike" dirty="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87684">
                <a:tc vMerge="1">
                  <a:txBody>
                    <a:bodyPr/>
                    <a:lstStyle/>
                    <a:p>
                      <a:endParaRPr kumimoji="1" lang="ja-JP" altLang="en-US"/>
                    </a:p>
                  </a:txBody>
                  <a:tcPr/>
                </a:tc>
                <a:tc vMerge="1">
                  <a:txBody>
                    <a:bodyPr/>
                    <a:lstStyle/>
                    <a:p>
                      <a:endParaRPr kumimoji="1" lang="ja-JP" altLang="en-US"/>
                    </a:p>
                  </a:txBody>
                  <a:tcPr/>
                </a:tc>
                <a:tc>
                  <a:txBody>
                    <a:bodyPr/>
                    <a:lstStyle/>
                    <a:p>
                      <a:pPr algn="ctr" fontAlgn="b"/>
                      <a:r>
                        <a:rPr lang="ja-JP" altLang="en-US" sz="1000" b="0" i="0" u="none" strike="noStrike" dirty="0" smtClean="0">
                          <a:solidFill>
                            <a:srgbClr val="000000"/>
                          </a:solidFill>
                          <a:effectLst/>
                          <a:latin typeface="ＭＳ Ｐゴシック"/>
                        </a:rPr>
                        <a:t>まちづくり</a:t>
                      </a:r>
                      <a:endParaRPr lang="en-US" altLang="ja-JP" sz="1000" b="0" i="0" u="none" strike="noStrike" dirty="0" smtClean="0">
                        <a:solidFill>
                          <a:srgbClr val="000000"/>
                        </a:solidFill>
                        <a:effectLst/>
                        <a:latin typeface="ＭＳ Ｐゴシック"/>
                      </a:endParaRPr>
                    </a:p>
                    <a:p>
                      <a:pPr algn="ctr" fontAlgn="b"/>
                      <a:r>
                        <a:rPr lang="ja-JP" altLang="en-US" sz="1000" b="0" i="0" u="none" strike="noStrike" dirty="0" smtClean="0">
                          <a:solidFill>
                            <a:srgbClr val="000000"/>
                          </a:solidFill>
                          <a:effectLst/>
                          <a:latin typeface="ＭＳ Ｐゴシック"/>
                        </a:rPr>
                        <a:t>会計</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ＭＳ Ｐゴシック"/>
                        </a:rPr>
                        <a:t>R5</a:t>
                      </a:r>
                      <a:r>
                        <a:rPr lang="ja-JP" altLang="en-US" sz="1000" b="0" i="0" u="none" strike="noStrike" dirty="0" smtClean="0">
                          <a:solidFill>
                            <a:srgbClr val="000000"/>
                          </a:solidFill>
                          <a:effectLst/>
                          <a:latin typeface="ＭＳ Ｐゴシック"/>
                        </a:rPr>
                        <a:t>～</a:t>
                      </a: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dirty="0" smtClean="0">
                          <a:solidFill>
                            <a:srgbClr val="000000"/>
                          </a:solidFill>
                          <a:effectLst/>
                          <a:latin typeface="+mn-ea"/>
                          <a:ea typeface="+mn-ea"/>
                          <a:cs typeface="+mn-cs"/>
                        </a:rPr>
                        <a:t>1,027</a:t>
                      </a:r>
                      <a:endParaRPr kumimoji="1" lang="ja-JP" altLang="en-US" sz="1400" b="1" i="0" u="none" strike="noStrike" kern="1200" dirty="0">
                        <a:solidFill>
                          <a:srgbClr val="000000"/>
                        </a:solidFill>
                        <a:effectLst/>
                        <a:latin typeface="+mn-ea"/>
                        <a:ea typeface="+mn-ea"/>
                        <a:cs typeface="+mn-cs"/>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640</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200" b="0" i="0" u="none" strike="noStrike" dirty="0" smtClean="0">
                          <a:solidFill>
                            <a:srgbClr val="000000"/>
                          </a:solidFill>
                          <a:effectLst/>
                          <a:latin typeface="+mn-ea"/>
                          <a:ea typeface="+mn-ea"/>
                        </a:rPr>
                        <a:t>482</a:t>
                      </a:r>
                    </a:p>
                    <a:p>
                      <a:pPr lvl="0" algn="ctr" fontAlgn="b"/>
                      <a:r>
                        <a:rPr lang="en-US" altLang="ja-JP" sz="800" b="0" i="0" u="none" strike="noStrike" baseline="0" dirty="0" smtClean="0">
                          <a:solidFill>
                            <a:srgbClr val="000000"/>
                          </a:solidFill>
                          <a:effectLst/>
                          <a:latin typeface="+mn-ea"/>
                          <a:ea typeface="+mn-ea"/>
                        </a:rPr>
                        <a:t>※</a:t>
                      </a:r>
                      <a:r>
                        <a:rPr lang="ja-JP" altLang="en-US" sz="800" b="0" i="0" u="none" strike="noStrike" baseline="0" dirty="0" smtClean="0">
                          <a:solidFill>
                            <a:srgbClr val="000000"/>
                          </a:solidFill>
                          <a:effectLst/>
                          <a:latin typeface="+mn-ea"/>
                          <a:ea typeface="+mn-ea"/>
                        </a:rPr>
                        <a:t>土地売却等反映</a:t>
                      </a:r>
                      <a:endParaRPr lang="en-US" altLang="ja-JP" sz="800" b="0" i="0" u="none" strike="noStrike" baseline="0" dirty="0" smtClean="0">
                        <a:solidFill>
                          <a:srgbClr val="000000"/>
                        </a:solidFill>
                        <a:effectLst/>
                        <a:latin typeface="+mn-ea"/>
                        <a:ea typeface="+mn-ea"/>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30585">
                <a:tc gridSpan="4">
                  <a:txBody>
                    <a:bodyPr/>
                    <a:lstStyle/>
                    <a:p>
                      <a:pPr algn="ctr" fontAlgn="b"/>
                      <a:r>
                        <a:rPr lang="ja-JP" altLang="en-US" sz="1000" b="1" i="0" u="none" strike="noStrike" dirty="0" smtClean="0">
                          <a:solidFill>
                            <a:srgbClr val="000000"/>
                          </a:solidFill>
                          <a:effectLst/>
                          <a:latin typeface="ＭＳ Ｐゴシック"/>
                        </a:rPr>
                        <a:t>　</a:t>
                      </a:r>
                      <a:endParaRPr lang="en-US" altLang="ja-JP" sz="1000" b="1" i="0" u="none" strike="noStrike" dirty="0" smtClean="0">
                        <a:solidFill>
                          <a:srgbClr val="000000"/>
                        </a:solidFill>
                        <a:effectLst/>
                        <a:latin typeface="ＭＳ Ｐゴシック"/>
                      </a:endParaRP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pPr algn="ctr" fontAlgn="b"/>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pPr algn="ctr" fontAlgn="b"/>
                      <a:r>
                        <a:rPr lang="ja-JP" altLang="en-US" sz="1400" b="1" i="0" u="none" strike="noStrike" dirty="0" smtClean="0">
                          <a:solidFill>
                            <a:srgbClr val="000000"/>
                          </a:solidFill>
                          <a:effectLst/>
                          <a:latin typeface="ＭＳ Ｐゴシック"/>
                        </a:rPr>
                        <a:t>合　　計</a:t>
                      </a:r>
                      <a:endParaRPr lang="en-US" altLang="ja-JP" sz="1400" b="1" i="0" u="none" strike="noStrike" dirty="0">
                        <a:solidFill>
                          <a:srgbClr val="000000"/>
                        </a:solidFill>
                        <a:effectLst/>
                        <a:latin typeface="ＭＳ Ｐゴシック"/>
                      </a:endParaRPr>
                    </a:p>
                  </a:txBody>
                  <a:tcPr marL="7642" marR="7642" marT="70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a:txBody>
                    <a:bodyPr/>
                    <a:lstStyle/>
                    <a:p>
                      <a:pPr lvl="0" algn="ctr" fontAlgn="b"/>
                      <a:r>
                        <a:rPr lang="en-US" altLang="ja-JP" sz="1400" b="1" i="0" u="none" strike="noStrike" dirty="0" smtClean="0">
                          <a:solidFill>
                            <a:srgbClr val="000000"/>
                          </a:solidFill>
                          <a:effectLst/>
                          <a:latin typeface="+mn-ea"/>
                          <a:ea typeface="+mn-ea"/>
                        </a:rPr>
                        <a:t>1,314</a:t>
                      </a:r>
                    </a:p>
                  </a:txBody>
                  <a:tcPr marL="7642" marR="7642" marT="7054"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lvl="0" algn="ctr" fontAlgn="b"/>
                      <a:r>
                        <a:rPr lang="en-US" altLang="ja-JP" sz="1400" b="1" i="0" u="none" strike="noStrike" dirty="0" smtClean="0">
                          <a:solidFill>
                            <a:srgbClr val="000000"/>
                          </a:solidFill>
                          <a:effectLst/>
                          <a:latin typeface="+mn-ea"/>
                          <a:ea typeface="+mn-ea"/>
                        </a:rPr>
                        <a:t>1,128</a:t>
                      </a:r>
                    </a:p>
                  </a:txBody>
                  <a:tcPr marL="7642" marR="7642" marT="7054"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15" name="テキスト ボックス 14"/>
          <p:cNvSpPr txBox="1"/>
          <p:nvPr/>
        </p:nvSpPr>
        <p:spPr>
          <a:xfrm>
            <a:off x="6155652" y="5923756"/>
            <a:ext cx="4390817" cy="840230"/>
          </a:xfrm>
          <a:prstGeom prst="rect">
            <a:avLst/>
          </a:prstGeom>
          <a:noFill/>
        </p:spPr>
        <p:txBody>
          <a:bodyPr wrap="square" rtlCol="0">
            <a:spAutoFit/>
          </a:bodyPr>
          <a:lstStyle/>
          <a:p>
            <a:pPr algn="l"/>
            <a:r>
              <a:rPr lang="ja-JP" altLang="en-US" sz="900" b="1" dirty="0" smtClean="0">
                <a:latin typeface="+mn-ea"/>
                <a:ea typeface="+mn-ea"/>
              </a:rPr>
              <a:t>（＊</a:t>
            </a:r>
            <a:r>
              <a:rPr lang="en-US" altLang="ja-JP" sz="900" b="1" dirty="0" smtClean="0">
                <a:latin typeface="+mn-ea"/>
                <a:ea typeface="+mn-ea"/>
              </a:rPr>
              <a:t>3</a:t>
            </a:r>
            <a:r>
              <a:rPr lang="ja-JP" altLang="en-US" sz="900" b="1" dirty="0" smtClean="0">
                <a:latin typeface="+mn-ea"/>
                <a:ea typeface="+mn-ea"/>
              </a:rPr>
              <a:t>）まちづくり会計（</a:t>
            </a:r>
            <a:r>
              <a:rPr lang="en-US" altLang="ja-JP" sz="900" b="1" dirty="0">
                <a:latin typeface="+mn-ea"/>
                <a:ea typeface="+mn-ea"/>
              </a:rPr>
              <a:t>640</a:t>
            </a:r>
            <a:r>
              <a:rPr lang="ja-JP" altLang="en-US" sz="900" b="1" dirty="0" smtClean="0">
                <a:latin typeface="+mn-ea"/>
                <a:ea typeface="+mn-ea"/>
              </a:rPr>
              <a:t>億円）</a:t>
            </a:r>
            <a:endParaRPr lang="en-US" altLang="ja-JP" sz="900" b="1" dirty="0" smtClean="0">
              <a:latin typeface="+mn-ea"/>
              <a:ea typeface="+mn-ea"/>
            </a:endParaRPr>
          </a:p>
          <a:p>
            <a:pPr algn="l"/>
            <a:r>
              <a:rPr lang="ja-JP" altLang="en-US" sz="900" dirty="0">
                <a:latin typeface="+mn-ea"/>
                <a:ea typeface="+mn-ea"/>
              </a:rPr>
              <a:t>　 </a:t>
            </a:r>
            <a:r>
              <a:rPr lang="ja-JP" altLang="en-US" sz="800" dirty="0" smtClean="0">
                <a:latin typeface="ＭＳ Ｐ明朝" panose="02020600040205080304" pitchFamily="18" charset="-128"/>
                <a:ea typeface="ＭＳ Ｐ明朝" panose="02020600040205080304" pitchFamily="18" charset="-128"/>
              </a:rPr>
              <a:t>○保有地に係る起債償還額の財政負担分</a:t>
            </a:r>
            <a:r>
              <a:rPr lang="en-US" altLang="ja-JP" sz="800" dirty="0" smtClean="0">
                <a:latin typeface="ＭＳ Ｐ明朝" panose="02020600040205080304" pitchFamily="18" charset="-128"/>
                <a:ea typeface="ＭＳ Ｐ明朝" panose="02020600040205080304" pitchFamily="18" charset="-128"/>
              </a:rPr>
              <a:t>(1,027</a:t>
            </a:r>
            <a:r>
              <a:rPr lang="ja-JP" altLang="en-US" sz="800" dirty="0" smtClean="0">
                <a:latin typeface="ＭＳ Ｐ明朝" panose="02020600040205080304" pitchFamily="18" charset="-128"/>
                <a:ea typeface="ＭＳ Ｐ明朝" panose="02020600040205080304" pitchFamily="18" charset="-128"/>
              </a:rPr>
              <a:t>億円</a:t>
            </a:r>
            <a:r>
              <a:rPr lang="en-US" altLang="ja-JP" sz="800" dirty="0" smtClean="0">
                <a:latin typeface="ＭＳ Ｐ明朝" panose="02020600040205080304" pitchFamily="18" charset="-128"/>
                <a:ea typeface="ＭＳ Ｐ明朝" panose="02020600040205080304" pitchFamily="18" charset="-128"/>
              </a:rPr>
              <a:t>)</a:t>
            </a:r>
            <a:r>
              <a:rPr lang="ja-JP" altLang="en-US" sz="800" dirty="0">
                <a:latin typeface="ＭＳ Ｐ明朝" panose="02020600040205080304" pitchFamily="18" charset="-128"/>
                <a:ea typeface="ＭＳ Ｐ明朝" panose="02020600040205080304" pitchFamily="18" charset="-128"/>
              </a:rPr>
              <a:t>を</a:t>
            </a:r>
            <a:r>
              <a:rPr lang="ja-JP" altLang="en-US" sz="800" dirty="0" smtClean="0">
                <a:latin typeface="ＭＳ Ｐ明朝" panose="02020600040205080304" pitchFamily="18" charset="-128"/>
                <a:ea typeface="ＭＳ Ｐ明朝" panose="02020600040205080304" pitchFamily="18" charset="-128"/>
              </a:rPr>
              <a:t>想定されるリスクに</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smtClean="0">
                <a:latin typeface="ＭＳ Ｐ明朝" panose="02020600040205080304" pitchFamily="18" charset="-128"/>
                <a:ea typeface="ＭＳ Ｐ明朝" panose="02020600040205080304" pitchFamily="18" charset="-128"/>
              </a:rPr>
              <a:t>　　 算入。そのうち、土地売却に関わらず、現時点で、財政負担が見込まれ</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anose="02020600040205080304" pitchFamily="18" charset="-128"/>
                <a:ea typeface="ＭＳ Ｐ明朝" panose="02020600040205080304" pitchFamily="18" charset="-128"/>
              </a:rPr>
              <a:t>　</a:t>
            </a:r>
            <a:r>
              <a:rPr lang="ja-JP" altLang="en-US" sz="800" dirty="0" smtClean="0">
                <a:latin typeface="ＭＳ Ｐ明朝" panose="02020600040205080304" pitchFamily="18" charset="-128"/>
                <a:ea typeface="ＭＳ Ｐ明朝" panose="02020600040205080304" pitchFamily="18" charset="-128"/>
              </a:rPr>
              <a:t>　　 </a:t>
            </a:r>
            <a:r>
              <a:rPr lang="ja-JP" altLang="en-US" sz="800" dirty="0" err="1" smtClean="0">
                <a:latin typeface="ＭＳ Ｐ明朝" panose="02020600040205080304" pitchFamily="18" charset="-128"/>
                <a:ea typeface="ＭＳ Ｐ明朝" panose="02020600040205080304" pitchFamily="18" charset="-128"/>
              </a:rPr>
              <a:t>る</a:t>
            </a:r>
            <a:r>
              <a:rPr lang="ja-JP" altLang="en-US" sz="800" dirty="0" smtClean="0">
                <a:latin typeface="ＭＳ Ｐ明朝" panose="02020600040205080304" pitchFamily="18" charset="-128"/>
                <a:ea typeface="ＭＳ Ｐ明朝" panose="02020600040205080304" pitchFamily="18" charset="-128"/>
              </a:rPr>
              <a:t>取得価格と評価額の差（</a:t>
            </a:r>
            <a:r>
              <a:rPr lang="en-US" altLang="ja-JP" sz="800" smtClean="0">
                <a:latin typeface="ＭＳ Ｐ明朝" panose="02020600040205080304" pitchFamily="18" charset="-128"/>
                <a:ea typeface="ＭＳ Ｐ明朝" panose="02020600040205080304" pitchFamily="18" charset="-128"/>
              </a:rPr>
              <a:t>387</a:t>
            </a:r>
            <a:r>
              <a:rPr lang="ja-JP" altLang="en-US" sz="800" smtClean="0">
                <a:latin typeface="ＭＳ Ｐ明朝" panose="02020600040205080304" pitchFamily="18" charset="-128"/>
                <a:ea typeface="ＭＳ Ｐ明朝" panose="02020600040205080304" pitchFamily="18" charset="-128"/>
              </a:rPr>
              <a:t>億</a:t>
            </a:r>
            <a:r>
              <a:rPr lang="ja-JP" altLang="en-US" sz="800" dirty="0" smtClean="0">
                <a:latin typeface="ＭＳ Ｐ明朝" panose="02020600040205080304" pitchFamily="18" charset="-128"/>
                <a:ea typeface="ＭＳ Ｐ明朝" panose="02020600040205080304" pitchFamily="18" charset="-128"/>
              </a:rPr>
              <a:t>円）は、</a:t>
            </a:r>
            <a:r>
              <a:rPr lang="ja-JP" altLang="en-US" sz="800" dirty="0">
                <a:latin typeface="ＭＳ Ｐ明朝" panose="02020600040205080304" pitchFamily="18" charset="-128"/>
                <a:ea typeface="ＭＳ Ｐ明朝" panose="02020600040205080304" pitchFamily="18" charset="-128"/>
              </a:rPr>
              <a:t>粗い試算</a:t>
            </a:r>
            <a:r>
              <a:rPr lang="ja-JP" altLang="en-US" sz="800" dirty="0" smtClean="0">
                <a:latin typeface="ＭＳ Ｐ明朝" panose="02020600040205080304" pitchFamily="18" charset="-128"/>
                <a:ea typeface="ＭＳ Ｐ明朝" panose="02020600040205080304" pitchFamily="18" charset="-128"/>
              </a:rPr>
              <a:t>に織り込み済み。</a:t>
            </a:r>
            <a:endParaRPr lang="en-US" altLang="ja-JP" sz="800" dirty="0" smtClean="0">
              <a:latin typeface="ＭＳ Ｐ明朝" panose="02020600040205080304" pitchFamily="18" charset="-128"/>
              <a:ea typeface="ＭＳ Ｐ明朝" panose="02020600040205080304"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a:t>
            </a:r>
            <a:endParaRPr lang="en-US" altLang="ja-JP" sz="700" dirty="0">
              <a:latin typeface="ＭＳ Ｐ明朝" pitchFamily="18" charset="-128"/>
              <a:ea typeface="ＭＳ Ｐ明朝" pitchFamily="18" charset="-128"/>
            </a:endParaRPr>
          </a:p>
        </p:txBody>
      </p:sp>
      <p:sp>
        <p:nvSpPr>
          <p:cNvPr id="13" name="角丸四角形 12"/>
          <p:cNvSpPr/>
          <p:nvPr/>
        </p:nvSpPr>
        <p:spPr>
          <a:xfrm>
            <a:off x="556259" y="845003"/>
            <a:ext cx="8786377" cy="5456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lang="ja-JP" altLang="en-US" sz="1200" dirty="0"/>
              <a:t>　</a:t>
            </a:r>
            <a:r>
              <a:rPr lang="ja-JP" altLang="en-US" sz="900" dirty="0" smtClean="0">
                <a:latin typeface="ＭＳ Ｐゴシック" panose="020B0600070205080204" pitchFamily="50" charset="-128"/>
                <a:ea typeface="ＭＳ Ｐゴシック" panose="020B0600070205080204" pitchFamily="50" charset="-128"/>
              </a:rPr>
              <a:t>〇　財政</a:t>
            </a:r>
            <a:r>
              <a:rPr lang="ja-JP" altLang="en-US" sz="900" dirty="0">
                <a:latin typeface="ＭＳ Ｐゴシック" panose="020B0600070205080204" pitchFamily="50" charset="-128"/>
                <a:ea typeface="ＭＳ Ｐゴシック" panose="020B0600070205080204" pitchFamily="50" charset="-128"/>
              </a:rPr>
              <a:t>運営基本条例第</a:t>
            </a:r>
            <a:r>
              <a:rPr lang="en-US" altLang="ja-JP" sz="900" dirty="0">
                <a:latin typeface="ＭＳ Ｐゴシック" panose="020B0600070205080204" pitchFamily="50" charset="-128"/>
                <a:ea typeface="ＭＳ Ｐゴシック" panose="020B0600070205080204" pitchFamily="50" charset="-128"/>
              </a:rPr>
              <a:t>19</a:t>
            </a:r>
            <a:r>
              <a:rPr lang="ja-JP" altLang="en-US" sz="900" dirty="0">
                <a:latin typeface="ＭＳ Ｐゴシック" panose="020B0600070205080204" pitchFamily="50" charset="-128"/>
                <a:ea typeface="ＭＳ Ｐゴシック" panose="020B0600070205080204" pitchFamily="50" charset="-128"/>
              </a:rPr>
              <a:t>条の規定に基づき、府税収入の急激な減少、災害に伴う歳出の増加その他臨時的</a:t>
            </a:r>
            <a:r>
              <a:rPr lang="ja-JP" altLang="en-US" sz="900" dirty="0" smtClean="0">
                <a:latin typeface="ＭＳ Ｐゴシック" panose="020B0600070205080204" pitchFamily="50" charset="-128"/>
                <a:ea typeface="ＭＳ Ｐゴシック" panose="020B0600070205080204" pitchFamily="50" charset="-128"/>
              </a:rPr>
              <a:t>な歳入</a:t>
            </a:r>
            <a:r>
              <a:rPr lang="ja-JP" altLang="en-US" sz="900" dirty="0">
                <a:latin typeface="ＭＳ Ｐゴシック" panose="020B0600070205080204" pitchFamily="50" charset="-128"/>
                <a:ea typeface="ＭＳ Ｐゴシック" panose="020B0600070205080204" pitchFamily="50" charset="-128"/>
              </a:rPr>
              <a:t>の減少又は</a:t>
            </a:r>
            <a:r>
              <a:rPr lang="ja-JP" altLang="en-US" sz="900" dirty="0" smtClean="0">
                <a:latin typeface="ＭＳ Ｐゴシック" panose="020B0600070205080204" pitchFamily="50" charset="-128"/>
                <a:ea typeface="ＭＳ Ｐゴシック" panose="020B0600070205080204" pitchFamily="50" charset="-128"/>
              </a:rPr>
              <a:t>歳出の増加を伴う事象</a:t>
            </a:r>
            <a:r>
              <a:rPr lang="ja-JP" altLang="en-US" sz="900" dirty="0">
                <a:latin typeface="ＭＳ Ｐゴシック" panose="020B0600070205080204" pitchFamily="50" charset="-128"/>
                <a:ea typeface="ＭＳ Ｐゴシック" panose="020B0600070205080204" pitchFamily="50" charset="-128"/>
              </a:rPr>
              <a:t>に対応するため</a:t>
            </a:r>
            <a:r>
              <a:rPr lang="ja-JP" altLang="en-US" sz="900" dirty="0" smtClean="0">
                <a:latin typeface="ＭＳ Ｐゴシック" panose="020B0600070205080204" pitchFamily="50" charset="-128"/>
                <a:ea typeface="ＭＳ Ｐゴシック" panose="020B0600070205080204" pitchFamily="50" charset="-128"/>
              </a:rPr>
              <a:t>に、</a:t>
            </a:r>
            <a:endParaRPr lang="en-US" altLang="ja-JP" sz="900" dirty="0" smtClean="0">
              <a:latin typeface="ＭＳ Ｐゴシック" panose="020B0600070205080204" pitchFamily="50" charset="-128"/>
              <a:ea typeface="ＭＳ Ｐゴシック" panose="020B0600070205080204" pitchFamily="50" charset="-128"/>
            </a:endParaRPr>
          </a:p>
          <a:p>
            <a:pPr algn="l"/>
            <a:r>
              <a:rPr lang="ja-JP" altLang="en-US" sz="900" dirty="0" smtClean="0">
                <a:latin typeface="ＭＳ Ｐゴシック" panose="020B0600070205080204" pitchFamily="50" charset="-128"/>
                <a:ea typeface="ＭＳ Ｐゴシック" panose="020B0600070205080204" pitchFamily="50" charset="-128"/>
              </a:rPr>
              <a:t>　　　 </a:t>
            </a:r>
            <a:r>
              <a:rPr lang="en-US" altLang="ja-JP" sz="900" dirty="0" smtClean="0">
                <a:latin typeface="ＭＳ Ｐゴシック" panose="020B0600070205080204" pitchFamily="50" charset="-128"/>
                <a:ea typeface="ＭＳ Ｐゴシック" panose="020B0600070205080204" pitchFamily="50" charset="-128"/>
              </a:rPr>
              <a:t>10</a:t>
            </a:r>
            <a:r>
              <a:rPr lang="ja-JP" altLang="en-US" sz="900" dirty="0" smtClean="0">
                <a:latin typeface="ＭＳ Ｐゴシック" panose="020B0600070205080204" pitchFamily="50" charset="-128"/>
                <a:ea typeface="ＭＳ Ｐゴシック" panose="020B0600070205080204" pitchFamily="50" charset="-128"/>
              </a:rPr>
              <a:t>年以内に達成すべき財政調整基金の積立目標額を積算。</a:t>
            </a:r>
            <a:endParaRPr lang="en-US" altLang="ja-JP" sz="900" dirty="0">
              <a:latin typeface="ＭＳ Ｐゴシック" panose="020B0600070205080204" pitchFamily="50" charset="-128"/>
              <a:ea typeface="ＭＳ Ｐゴシック" panose="020B0600070205080204" pitchFamily="50" charset="-128"/>
            </a:endParaRPr>
          </a:p>
        </p:txBody>
      </p:sp>
      <p:sp>
        <p:nvSpPr>
          <p:cNvPr id="16" name="Rectangle 2"/>
          <p:cNvSpPr>
            <a:spLocks noGrp="1" noChangeArrowheads="1"/>
          </p:cNvSpPr>
          <p:nvPr>
            <p:ph type="title"/>
          </p:nvPr>
        </p:nvSpPr>
        <p:spPr>
          <a:xfrm>
            <a:off x="215929" y="338824"/>
            <a:ext cx="7237928" cy="414270"/>
          </a:xfrm>
          <a:solidFill>
            <a:srgbClr val="000099"/>
          </a:solidFill>
        </p:spPr>
        <p:txBody>
          <a:bodyPr>
            <a:normAutofit/>
          </a:bodyPr>
          <a:lstStyle/>
          <a:p>
            <a:r>
              <a:rPr lang="ja-JP" altLang="en-US" sz="2000" b="1" i="1" dirty="0" smtClean="0">
                <a:solidFill>
                  <a:schemeClr val="bg1"/>
                </a:solidFill>
                <a:latin typeface="ＭＳ Ｐゴシック" pitchFamily="50" charset="-128"/>
              </a:rPr>
              <a:t>財政調整基金への積立目標額　</a:t>
            </a:r>
            <a:r>
              <a:rPr lang="en-US" altLang="ja-JP" sz="2000" b="1" i="1" dirty="0" smtClean="0">
                <a:solidFill>
                  <a:schemeClr val="bg1"/>
                </a:solidFill>
                <a:latin typeface="ＭＳ Ｐゴシック" pitchFamily="50" charset="-128"/>
              </a:rPr>
              <a:t>《1,400</a:t>
            </a:r>
            <a:r>
              <a:rPr lang="ja-JP" altLang="en-US" sz="2000" b="1" i="1" dirty="0" smtClean="0">
                <a:solidFill>
                  <a:schemeClr val="bg1"/>
                </a:solidFill>
                <a:latin typeface="ＭＳ Ｐゴシック" pitchFamily="50" charset="-128"/>
              </a:rPr>
              <a:t>億円</a:t>
            </a:r>
            <a:r>
              <a:rPr lang="ja-JP" altLang="en-US" sz="1800" b="1" i="1" dirty="0" smtClean="0">
                <a:solidFill>
                  <a:schemeClr val="bg1"/>
                </a:solidFill>
                <a:latin typeface="ＭＳ Ｐゴシック" pitchFamily="50" charset="-128"/>
              </a:rPr>
              <a:t>（</a:t>
            </a:r>
            <a:r>
              <a:rPr lang="en-US" altLang="ja-JP" sz="1800" b="1" i="1" dirty="0">
                <a:solidFill>
                  <a:schemeClr val="bg1"/>
                </a:solidFill>
                <a:latin typeface="ＭＳ Ｐゴシック" pitchFamily="50" charset="-128"/>
              </a:rPr>
              <a:t> </a:t>
            </a:r>
            <a:r>
              <a:rPr lang="ja-JP" altLang="en-US" sz="1800" b="1" i="1" dirty="0" smtClean="0">
                <a:solidFill>
                  <a:schemeClr val="bg1"/>
                </a:solidFill>
                <a:latin typeface="ＭＳ Ｐゴシック" pitchFamily="50" charset="-128"/>
              </a:rPr>
              <a:t>令和</a:t>
            </a:r>
            <a:r>
              <a:rPr lang="en-US" altLang="ja-JP" sz="1800" b="1" i="1" dirty="0" smtClean="0">
                <a:solidFill>
                  <a:schemeClr val="bg1"/>
                </a:solidFill>
                <a:latin typeface="ＭＳ Ｐゴシック" pitchFamily="50" charset="-128"/>
              </a:rPr>
              <a:t>9</a:t>
            </a:r>
            <a:r>
              <a:rPr lang="ja-JP" altLang="en-US" sz="1800" b="1" i="1" dirty="0" smtClean="0">
                <a:solidFill>
                  <a:schemeClr val="bg1"/>
                </a:solidFill>
                <a:latin typeface="ＭＳ Ｐゴシック" pitchFamily="50" charset="-128"/>
              </a:rPr>
              <a:t>年度末）</a:t>
            </a:r>
            <a:r>
              <a:rPr lang="en-US" altLang="ja-JP" sz="2000" b="1" i="1" dirty="0" smtClean="0">
                <a:solidFill>
                  <a:schemeClr val="bg1"/>
                </a:solidFill>
                <a:latin typeface="ＭＳ Ｐゴシック" pitchFamily="50" charset="-128"/>
              </a:rPr>
              <a:t>》</a:t>
            </a:r>
            <a:endParaRPr lang="ja-JP" altLang="en-US" sz="2000" b="1" i="1" dirty="0">
              <a:solidFill>
                <a:schemeClr val="bg1"/>
              </a:solidFill>
              <a:latin typeface="ＭＳ Ｐゴシック" pitchFamily="50" charset="-128"/>
            </a:endParaRPr>
          </a:p>
        </p:txBody>
      </p:sp>
      <p:sp>
        <p:nvSpPr>
          <p:cNvPr id="4" name="テキスト ボックス 3"/>
          <p:cNvSpPr txBox="1"/>
          <p:nvPr/>
        </p:nvSpPr>
        <p:spPr>
          <a:xfrm>
            <a:off x="8452649" y="1417701"/>
            <a:ext cx="889988" cy="246221"/>
          </a:xfrm>
          <a:prstGeom prst="rect">
            <a:avLst/>
          </a:prstGeom>
          <a:noFill/>
        </p:spPr>
        <p:txBody>
          <a:bodyPr wrap="none" rtlCol="0">
            <a:spAutoFit/>
          </a:bodyPr>
          <a:lstStyle/>
          <a:p>
            <a:r>
              <a:rPr lang="ja-JP" altLang="en-US" sz="1000" dirty="0"/>
              <a:t>（</a:t>
            </a:r>
            <a:r>
              <a:rPr kumimoji="1" lang="ja-JP" altLang="en-US" sz="1000" dirty="0" smtClean="0"/>
              <a:t>単位：億円</a:t>
            </a:r>
            <a:r>
              <a:rPr lang="ja-JP" altLang="en-US" sz="1000" dirty="0"/>
              <a:t>）</a:t>
            </a:r>
            <a:endParaRPr kumimoji="1" lang="ja-JP" altLang="en-US" sz="1000" dirty="0"/>
          </a:p>
        </p:txBody>
      </p:sp>
      <p:graphicFrame>
        <p:nvGraphicFramePr>
          <p:cNvPr id="14" name="表 13"/>
          <p:cNvGraphicFramePr>
            <a:graphicFrameLocks noGrp="1"/>
          </p:cNvGraphicFramePr>
          <p:nvPr>
            <p:extLst/>
          </p:nvPr>
        </p:nvGraphicFramePr>
        <p:xfrm>
          <a:off x="5060485" y="5610226"/>
          <a:ext cx="3076349" cy="358734"/>
        </p:xfrm>
        <a:graphic>
          <a:graphicData uri="http://schemas.openxmlformats.org/drawingml/2006/table">
            <a:tbl>
              <a:tblPr firstRow="1" bandRow="1">
                <a:tableStyleId>{5C22544A-7EE6-4342-B048-85BDC9FD1C3A}</a:tableStyleId>
              </a:tblPr>
              <a:tblGrid>
                <a:gridCol w="1592106">
                  <a:extLst>
                    <a:ext uri="{9D8B030D-6E8A-4147-A177-3AD203B41FA5}">
                      <a16:colId xmlns:a16="http://schemas.microsoft.com/office/drawing/2014/main" val="20000"/>
                    </a:ext>
                  </a:extLst>
                </a:gridCol>
                <a:gridCol w="1484243">
                  <a:extLst>
                    <a:ext uri="{9D8B030D-6E8A-4147-A177-3AD203B41FA5}">
                      <a16:colId xmlns:a16="http://schemas.microsoft.com/office/drawing/2014/main" val="20001"/>
                    </a:ext>
                  </a:extLst>
                </a:gridCol>
              </a:tblGrid>
              <a:tr h="358734">
                <a:tc>
                  <a:txBody>
                    <a:bodyPr/>
                    <a:lstStyle/>
                    <a:p>
                      <a:pPr algn="ctr"/>
                      <a:r>
                        <a:rPr kumimoji="1" lang="ja-JP" altLang="en-US" sz="1000" dirty="0" smtClean="0">
                          <a:latin typeface="+mn-ea"/>
                          <a:ea typeface="+mn-ea"/>
                        </a:rPr>
                        <a:t>積立目標額</a:t>
                      </a:r>
                      <a:endParaRPr kumimoji="1" lang="ja-JP" altLang="en-US" sz="1600" dirty="0">
                        <a:latin typeface="+mn-ea"/>
                        <a:ea typeface="+mn-ea"/>
                      </a:endParaRPr>
                    </a:p>
                  </a:txBody>
                  <a:tcPr anchor="ctr" anchorCtr="1"/>
                </a:tc>
                <a:tc>
                  <a:txBody>
                    <a:bodyPr/>
                    <a:lstStyle/>
                    <a:p>
                      <a:pPr algn="ctr"/>
                      <a:r>
                        <a:rPr kumimoji="1" lang="en-US" altLang="ja-JP" sz="1400" dirty="0" smtClean="0"/>
                        <a:t>1,400</a:t>
                      </a:r>
                      <a:endParaRPr kumimoji="1" lang="ja-JP" altLang="en-US" sz="1800" dirty="0"/>
                    </a:p>
                  </a:txBody>
                  <a:tcPr anchor="ctr" anchorCtr="1"/>
                </a:tc>
                <a:extLst>
                  <a:ext uri="{0D108BD9-81ED-4DB2-BD59-A6C34878D82A}">
                    <a16:rowId xmlns:a16="http://schemas.microsoft.com/office/drawing/2014/main" val="10000"/>
                  </a:ext>
                </a:extLst>
              </a:tr>
            </a:tbl>
          </a:graphicData>
        </a:graphic>
      </p:graphicFrame>
      <p:sp>
        <p:nvSpPr>
          <p:cNvPr id="23" name="テキスト ボックス 22"/>
          <p:cNvSpPr txBox="1"/>
          <p:nvPr/>
        </p:nvSpPr>
        <p:spPr>
          <a:xfrm>
            <a:off x="234181" y="5917511"/>
            <a:ext cx="3298959" cy="969496"/>
          </a:xfrm>
          <a:prstGeom prst="rect">
            <a:avLst/>
          </a:prstGeom>
          <a:noFill/>
        </p:spPr>
        <p:txBody>
          <a:bodyPr wrap="square" rtlCol="0">
            <a:spAutoFit/>
          </a:bodyPr>
          <a:lstStyle/>
          <a:p>
            <a:pPr algn="l"/>
            <a:r>
              <a:rPr lang="ja-JP" altLang="en-US" sz="900" b="1" dirty="0" smtClean="0">
                <a:latin typeface="+mn-ea"/>
                <a:ea typeface="+mn-ea"/>
              </a:rPr>
              <a:t>（＊</a:t>
            </a:r>
            <a:r>
              <a:rPr lang="en-US" altLang="ja-JP" sz="900" b="1" dirty="0" smtClean="0">
                <a:latin typeface="+mn-ea"/>
                <a:ea typeface="+mn-ea"/>
              </a:rPr>
              <a:t>1</a:t>
            </a:r>
            <a:r>
              <a:rPr lang="ja-JP" altLang="en-US" sz="900" b="1" dirty="0" smtClean="0">
                <a:latin typeface="+mn-ea"/>
                <a:ea typeface="+mn-ea"/>
              </a:rPr>
              <a:t>）税収の急減・災害等の発生（</a:t>
            </a:r>
            <a:r>
              <a:rPr lang="en-US" altLang="ja-JP" sz="900" b="1" dirty="0">
                <a:latin typeface="+mn-ea"/>
                <a:ea typeface="+mn-ea"/>
              </a:rPr>
              <a:t>600</a:t>
            </a:r>
            <a:r>
              <a:rPr lang="ja-JP" altLang="en-US" sz="900" b="1" dirty="0" smtClean="0">
                <a:latin typeface="+mn-ea"/>
                <a:ea typeface="+mn-ea"/>
              </a:rPr>
              <a:t>億円）</a:t>
            </a:r>
            <a:r>
              <a:rPr lang="ja-JP" altLang="en-US" sz="900" dirty="0" smtClean="0">
                <a:latin typeface="ＭＳ Ｐ明朝" pitchFamily="18" charset="-128"/>
                <a:ea typeface="ＭＳ Ｐ明朝" pitchFamily="18" charset="-128"/>
              </a:rPr>
              <a:t>　　　</a:t>
            </a:r>
            <a:endParaRPr lang="en-US" altLang="ja-JP" sz="900" dirty="0" smtClean="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○税収の急減（</a:t>
            </a:r>
            <a:r>
              <a:rPr lang="en-US" altLang="ja-JP" sz="800" dirty="0" smtClean="0">
                <a:latin typeface="ＭＳ Ｐ明朝" pitchFamily="18" charset="-128"/>
                <a:ea typeface="ＭＳ Ｐ明朝" pitchFamily="18" charset="-128"/>
              </a:rPr>
              <a:t>540</a:t>
            </a:r>
            <a:r>
              <a:rPr lang="ja-JP" altLang="en-US" sz="800" dirty="0" smtClean="0">
                <a:latin typeface="ＭＳ Ｐ明朝" pitchFamily="18" charset="-128"/>
                <a:ea typeface="ＭＳ Ｐ明朝" pitchFamily="18" charset="-128"/>
              </a:rPr>
              <a:t>億円）</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過去</a:t>
            </a:r>
            <a:r>
              <a:rPr lang="en-US" altLang="ja-JP" sz="800" dirty="0" smtClean="0">
                <a:latin typeface="ＭＳ Ｐ明朝" pitchFamily="18" charset="-128"/>
                <a:ea typeface="ＭＳ Ｐ明朝" pitchFamily="18" charset="-128"/>
              </a:rPr>
              <a:t>20</a:t>
            </a:r>
            <a:r>
              <a:rPr lang="ja-JP" altLang="en-US" sz="800" dirty="0" smtClean="0">
                <a:latin typeface="ＭＳ Ｐ明朝" pitchFamily="18" charset="-128"/>
                <a:ea typeface="ＭＳ Ｐ明朝" pitchFamily="18" charset="-128"/>
              </a:rPr>
              <a:t>年間の最大の税収の減収幅（</a:t>
            </a:r>
            <a:r>
              <a:rPr lang="en-US" altLang="ja-JP" sz="800" dirty="0" smtClean="0">
                <a:latin typeface="ＭＳ Ｐ明朝" pitchFamily="18" charset="-128"/>
                <a:ea typeface="ＭＳ Ｐ明朝" pitchFamily="18" charset="-128"/>
              </a:rPr>
              <a:t>2,171</a:t>
            </a:r>
            <a:r>
              <a:rPr lang="ja-JP" altLang="en-US" sz="800" dirty="0" smtClean="0">
                <a:latin typeface="ＭＳ Ｐ明朝" pitchFamily="18" charset="-128"/>
                <a:ea typeface="ＭＳ Ｐ明朝" pitchFamily="18" charset="-128"/>
              </a:rPr>
              <a:t>億円）のうち、</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交付税措置で補完できない</a:t>
            </a:r>
            <a:r>
              <a:rPr lang="en-US" altLang="ja-JP" sz="800" dirty="0" smtClean="0">
                <a:latin typeface="ＭＳ Ｐ明朝" pitchFamily="18" charset="-128"/>
                <a:ea typeface="ＭＳ Ｐ明朝" pitchFamily="18" charset="-128"/>
              </a:rPr>
              <a:t>25%</a:t>
            </a:r>
            <a:r>
              <a:rPr lang="ja-JP" altLang="en-US" sz="800" dirty="0">
                <a:latin typeface="ＭＳ Ｐ明朝" pitchFamily="18" charset="-128"/>
                <a:ea typeface="ＭＳ Ｐ明朝" pitchFamily="18" charset="-128"/>
              </a:rPr>
              <a:t>相当</a:t>
            </a:r>
            <a:r>
              <a:rPr lang="ja-JP" altLang="en-US" sz="800" dirty="0" smtClean="0">
                <a:latin typeface="ＭＳ Ｐ明朝" pitchFamily="18" charset="-128"/>
                <a:ea typeface="ＭＳ Ｐ明朝" pitchFamily="18" charset="-128"/>
              </a:rPr>
              <a:t>分を算入。</a:t>
            </a:r>
            <a:endParaRPr lang="en-US" altLang="ja-JP" sz="800" dirty="0">
              <a:latin typeface="ＭＳ Ｐ明朝" pitchFamily="18" charset="-128"/>
              <a:ea typeface="ＭＳ Ｐ明朝" pitchFamily="18" charset="-128"/>
            </a:endParaRPr>
          </a:p>
          <a:p>
            <a:pPr algn="l"/>
            <a:r>
              <a:rPr lang="ja-JP" altLang="en-US" sz="800" dirty="0" smtClean="0">
                <a:solidFill>
                  <a:schemeClr val="bg1"/>
                </a:solidFill>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○災害等の発生（</a:t>
            </a:r>
            <a:r>
              <a:rPr lang="en-US" altLang="ja-JP" sz="800" dirty="0" smtClean="0">
                <a:latin typeface="ＭＳ Ｐ明朝" pitchFamily="18" charset="-128"/>
                <a:ea typeface="ＭＳ Ｐ明朝" pitchFamily="18" charset="-128"/>
              </a:rPr>
              <a:t>60</a:t>
            </a:r>
            <a:r>
              <a:rPr lang="ja-JP" altLang="en-US" sz="800" dirty="0" smtClean="0">
                <a:latin typeface="ＭＳ Ｐ明朝" pitchFamily="18" charset="-128"/>
                <a:ea typeface="ＭＳ Ｐ明朝" pitchFamily="18" charset="-128"/>
              </a:rPr>
              <a:t>億円）</a:t>
            </a:r>
            <a:endParaRPr lang="en-US" altLang="ja-JP" sz="800" dirty="0" smtClean="0">
              <a:latin typeface="ＭＳ Ｐ明朝" pitchFamily="18" charset="-128"/>
              <a:ea typeface="ＭＳ Ｐ明朝" pitchFamily="18" charset="-128"/>
            </a:endParaRPr>
          </a:p>
          <a:p>
            <a:pPr algn="l"/>
            <a:endParaRPr lang="en-US" altLang="ja-JP" sz="800" dirty="0">
              <a:latin typeface="ＭＳ Ｐ明朝" pitchFamily="18" charset="-128"/>
              <a:ea typeface="ＭＳ Ｐ明朝" pitchFamily="18" charset="-128"/>
            </a:endParaRPr>
          </a:p>
        </p:txBody>
      </p:sp>
      <p:sp>
        <p:nvSpPr>
          <p:cNvPr id="17" name="テキスト ボックス 16"/>
          <p:cNvSpPr txBox="1"/>
          <p:nvPr/>
        </p:nvSpPr>
        <p:spPr>
          <a:xfrm>
            <a:off x="2877160" y="5925056"/>
            <a:ext cx="3200400" cy="674031"/>
          </a:xfrm>
          <a:prstGeom prst="rect">
            <a:avLst/>
          </a:prstGeom>
          <a:noFill/>
        </p:spPr>
        <p:txBody>
          <a:bodyPr wrap="square" rtlCol="0">
            <a:spAutoFit/>
          </a:bodyPr>
          <a:lstStyle/>
          <a:p>
            <a:pPr algn="l"/>
            <a:r>
              <a:rPr lang="ja-JP" altLang="en-US" sz="900" b="1" dirty="0">
                <a:latin typeface="+mn-ea"/>
                <a:ea typeface="+mn-ea"/>
              </a:rPr>
              <a:t>（</a:t>
            </a:r>
            <a:r>
              <a:rPr lang="ja-JP" altLang="en-US" sz="900" b="1" dirty="0" smtClean="0">
                <a:latin typeface="+mn-ea"/>
                <a:ea typeface="+mn-ea"/>
              </a:rPr>
              <a:t>＊</a:t>
            </a:r>
            <a:r>
              <a:rPr lang="en-US" altLang="ja-JP" sz="900" b="1" dirty="0" smtClean="0">
                <a:latin typeface="+mn-ea"/>
                <a:ea typeface="+mn-ea"/>
              </a:rPr>
              <a:t>2</a:t>
            </a:r>
            <a:r>
              <a:rPr lang="ja-JP" altLang="en-US" sz="900" b="1" dirty="0" smtClean="0">
                <a:latin typeface="+mn-ea"/>
                <a:ea typeface="+mn-ea"/>
              </a:rPr>
              <a:t>）箕面</a:t>
            </a:r>
            <a:r>
              <a:rPr lang="ja-JP" altLang="en-US" sz="900" b="1" dirty="0">
                <a:latin typeface="+mn-ea"/>
                <a:ea typeface="+mn-ea"/>
              </a:rPr>
              <a:t>特別</a:t>
            </a:r>
            <a:r>
              <a:rPr lang="ja-JP" altLang="en-US" sz="900" b="1" dirty="0" smtClean="0">
                <a:latin typeface="+mn-ea"/>
                <a:ea typeface="+mn-ea"/>
              </a:rPr>
              <a:t>会計（</a:t>
            </a:r>
            <a:r>
              <a:rPr lang="en-US" altLang="ja-JP" sz="900" b="1" dirty="0" smtClean="0">
                <a:latin typeface="+mn-ea"/>
                <a:ea typeface="+mn-ea"/>
              </a:rPr>
              <a:t>141</a:t>
            </a:r>
            <a:r>
              <a:rPr lang="ja-JP" altLang="en-US" sz="900" b="1" dirty="0" smtClean="0">
                <a:latin typeface="+mn-ea"/>
                <a:ea typeface="+mn-ea"/>
              </a:rPr>
              <a:t>億円）</a:t>
            </a:r>
            <a:r>
              <a:rPr lang="ja-JP" altLang="en-US" sz="900" dirty="0" smtClean="0">
                <a:latin typeface="ＭＳ Ｐ明朝" pitchFamily="18" charset="-128"/>
                <a:ea typeface="ＭＳ Ｐ明朝" pitchFamily="18" charset="-128"/>
              </a:rPr>
              <a:t>　　　</a:t>
            </a:r>
            <a:endParaRPr lang="en-US" altLang="ja-JP" sz="900" dirty="0" smtClean="0">
              <a:latin typeface="ＭＳ Ｐ明朝" pitchFamily="18" charset="-128"/>
              <a:ea typeface="ＭＳ Ｐ明朝" pitchFamily="18" charset="-128"/>
            </a:endParaRPr>
          </a:p>
          <a:p>
            <a:pPr algn="l"/>
            <a:r>
              <a:rPr lang="ja-JP" altLang="en-US" sz="800" dirty="0">
                <a:solidFill>
                  <a:schemeClr val="bg1"/>
                </a:solidFill>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○箕面森町事業の府費負担限度額（</a:t>
            </a:r>
            <a:r>
              <a:rPr lang="en-US" altLang="ja-JP" sz="800" dirty="0" smtClean="0">
                <a:latin typeface="ＭＳ Ｐ明朝" pitchFamily="18" charset="-128"/>
                <a:ea typeface="ＭＳ Ｐ明朝" pitchFamily="18" charset="-128"/>
              </a:rPr>
              <a:t>603</a:t>
            </a:r>
            <a:r>
              <a:rPr lang="ja-JP" altLang="en-US" sz="800" dirty="0" smtClean="0">
                <a:latin typeface="ＭＳ Ｐ明朝" pitchFamily="18" charset="-128"/>
                <a:ea typeface="ＭＳ Ｐ明朝" pitchFamily="18" charset="-128"/>
              </a:rPr>
              <a:t>億円）から</a:t>
            </a:r>
            <a:r>
              <a:rPr lang="ja-JP" altLang="en-US" sz="800" dirty="0" smtClean="0">
                <a:solidFill>
                  <a:schemeClr val="bg1"/>
                </a:solidFill>
                <a:latin typeface="ＭＳ Ｐ明朝" pitchFamily="18" charset="-128"/>
                <a:ea typeface="ＭＳ Ｐ明朝" pitchFamily="18" charset="-128"/>
              </a:rPr>
              <a:t> </a:t>
            </a:r>
            <a:r>
              <a:rPr lang="en-US" altLang="ja-JP" sz="800" dirty="0" smtClean="0">
                <a:latin typeface="ＭＳ Ｐ明朝" pitchFamily="18" charset="-128"/>
                <a:ea typeface="ＭＳ Ｐ明朝" pitchFamily="18" charset="-128"/>
              </a:rPr>
              <a:t>28</a:t>
            </a:r>
            <a:r>
              <a:rPr lang="ja-JP" altLang="en-US" sz="800" dirty="0" smtClean="0">
                <a:latin typeface="ＭＳ Ｐ明朝" pitchFamily="18" charset="-128"/>
                <a:ea typeface="ＭＳ Ｐ明朝" pitchFamily="18" charset="-128"/>
              </a:rPr>
              <a:t>年度末</a:t>
            </a:r>
            <a:r>
              <a:rPr lang="ja-JP" altLang="en-US" sz="800" dirty="0">
                <a:latin typeface="ＭＳ Ｐ明朝" pitchFamily="18" charset="-128"/>
                <a:ea typeface="ＭＳ Ｐ明朝" pitchFamily="18" charset="-128"/>
              </a:rPr>
              <a:t>まで</a:t>
            </a:r>
            <a:r>
              <a:rPr lang="ja-JP" altLang="en-US" sz="800" dirty="0" smtClean="0">
                <a:latin typeface="ＭＳ Ｐ明朝" pitchFamily="18" charset="-128"/>
                <a:ea typeface="ＭＳ Ｐ明朝" pitchFamily="18" charset="-128"/>
              </a:rPr>
              <a:t>の</a:t>
            </a:r>
            <a:endParaRPr lang="en-US" altLang="ja-JP" sz="800" dirty="0" smtClean="0">
              <a:latin typeface="ＭＳ Ｐ明朝" pitchFamily="18" charset="-128"/>
              <a:ea typeface="ＭＳ Ｐ明朝" pitchFamily="18" charset="-128"/>
            </a:endParaRPr>
          </a:p>
          <a:p>
            <a:pPr algn="l"/>
            <a:r>
              <a:rPr lang="en-US" altLang="ja-JP" sz="800" dirty="0">
                <a:latin typeface="ＭＳ Ｐ明朝" pitchFamily="18" charset="-128"/>
                <a:ea typeface="ＭＳ Ｐ明朝" pitchFamily="18" charset="-128"/>
              </a:rPr>
              <a:t> </a:t>
            </a:r>
            <a:r>
              <a:rPr lang="en-US" altLang="ja-JP" sz="800" dirty="0" smtClean="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支出済み額（</a:t>
            </a:r>
            <a:r>
              <a:rPr lang="en-US" altLang="ja-JP" sz="800" dirty="0" smtClean="0">
                <a:latin typeface="ＭＳ Ｐ明朝" pitchFamily="18" charset="-128"/>
                <a:ea typeface="ＭＳ Ｐ明朝" pitchFamily="18" charset="-128"/>
              </a:rPr>
              <a:t>462</a:t>
            </a:r>
            <a:r>
              <a:rPr lang="ja-JP" altLang="en-US" sz="800" dirty="0" smtClean="0">
                <a:latin typeface="ＭＳ Ｐ明朝" pitchFamily="18" charset="-128"/>
                <a:ea typeface="ＭＳ Ｐ明朝" pitchFamily="18" charset="-128"/>
              </a:rPr>
              <a:t>億円）を除いた額を想定されるリスク（</a:t>
            </a:r>
            <a:r>
              <a:rPr lang="en-US" altLang="ja-JP" sz="800" dirty="0" smtClean="0">
                <a:latin typeface="ＭＳ Ｐ明朝" pitchFamily="18" charset="-128"/>
                <a:ea typeface="ＭＳ Ｐ明朝" pitchFamily="18" charset="-128"/>
              </a:rPr>
              <a:t>141</a:t>
            </a:r>
            <a:r>
              <a:rPr lang="ja-JP" altLang="en-US" sz="800" dirty="0" smtClean="0">
                <a:latin typeface="ＭＳ Ｐ明朝" pitchFamily="18" charset="-128"/>
                <a:ea typeface="ＭＳ Ｐ明朝" pitchFamily="18" charset="-128"/>
              </a:rPr>
              <a:t>億円）に</a:t>
            </a:r>
            <a:endParaRPr lang="en-US" altLang="ja-JP" sz="800" dirty="0" smtClean="0">
              <a:latin typeface="ＭＳ Ｐ明朝" pitchFamily="18" charset="-128"/>
              <a:ea typeface="ＭＳ Ｐ明朝" pitchFamily="18" charset="-128"/>
            </a:endParaRPr>
          </a:p>
          <a:p>
            <a:pPr algn="l"/>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　　算入し、粗い試算に織り込み済み</a:t>
            </a:r>
            <a:endParaRPr lang="en-US" altLang="ja-JP" sz="800" dirty="0" smtClean="0">
              <a:latin typeface="ＭＳ Ｐ明朝" pitchFamily="18" charset="-128"/>
              <a:ea typeface="ＭＳ Ｐ明朝" pitchFamily="18" charset="-128"/>
            </a:endParaRPr>
          </a:p>
        </p:txBody>
      </p:sp>
      <p:sp>
        <p:nvSpPr>
          <p:cNvPr id="5" name="正方形/長方形 4"/>
          <p:cNvSpPr/>
          <p:nvPr/>
        </p:nvSpPr>
        <p:spPr>
          <a:xfrm>
            <a:off x="6077560" y="2345276"/>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smtClean="0">
                <a:solidFill>
                  <a:schemeClr val="tx1"/>
                </a:solidFill>
                <a:latin typeface="ＭＳ Ｐゴシック" panose="020B0600070205080204" pitchFamily="50" charset="-128"/>
                <a:ea typeface="ＭＳ Ｐゴシック" panose="020B0600070205080204" pitchFamily="50" charset="-128"/>
              </a:rPr>
              <a:t>1</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正方形/長方形 17"/>
          <p:cNvSpPr/>
          <p:nvPr/>
        </p:nvSpPr>
        <p:spPr>
          <a:xfrm>
            <a:off x="5703839" y="4227972"/>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20" name="正方形/長方形 19"/>
          <p:cNvSpPr/>
          <p:nvPr/>
        </p:nvSpPr>
        <p:spPr>
          <a:xfrm>
            <a:off x="7570825" y="4646939"/>
            <a:ext cx="628650" cy="3238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9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9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Text Box 13"/>
          <p:cNvSpPr txBox="1">
            <a:spLocks noChangeArrowheads="1"/>
          </p:cNvSpPr>
          <p:nvPr/>
        </p:nvSpPr>
        <p:spPr bwMode="auto">
          <a:xfrm>
            <a:off x="7525622" y="203995"/>
            <a:ext cx="1999588" cy="274638"/>
          </a:xfrm>
          <a:prstGeom prst="rect">
            <a:avLst/>
          </a:prstGeom>
          <a:solidFill>
            <a:srgbClr val="0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bg2"/>
              </a:buClr>
              <a:buSzPct val="75000"/>
              <a:buFont typeface="Wingdings" pitchFamily="2" charset="2"/>
              <a:defRPr kumimoji="1">
                <a:solidFill>
                  <a:schemeClr val="tx1"/>
                </a:solidFill>
                <a:latin typeface="Arial" charset="0"/>
                <a:ea typeface="ＭＳ Ｐゴシック" pitchFamily="50" charset="-128"/>
              </a:defRPr>
            </a:lvl9pPr>
          </a:lstStyle>
          <a:p>
            <a:pPr eaLnBrk="1" hangingPunct="1">
              <a:spcBef>
                <a:spcPct val="50000"/>
              </a:spcBef>
              <a:buClrTx/>
              <a:buSzTx/>
              <a:buFontTx/>
              <a:buNone/>
            </a:pPr>
            <a:r>
              <a:rPr lang="en-US" altLang="ja-JP" sz="1200" b="1" i="1" dirty="0">
                <a:solidFill>
                  <a:schemeClr val="bg1"/>
                </a:solidFill>
              </a:rPr>
              <a:t>【</a:t>
            </a:r>
            <a:r>
              <a:rPr lang="ja-JP" altLang="en-US" sz="1200" b="1" i="1" dirty="0">
                <a:solidFill>
                  <a:schemeClr val="bg1"/>
                </a:solidFill>
              </a:rPr>
              <a:t>　参　考　資　料　</a:t>
            </a:r>
            <a:r>
              <a:rPr lang="en-US" altLang="ja-JP" sz="1200" b="1" i="1" dirty="0">
                <a:solidFill>
                  <a:schemeClr val="bg1"/>
                </a:solidFill>
              </a:rPr>
              <a:t>】</a:t>
            </a:r>
            <a:r>
              <a:rPr lang="ja-JP" altLang="en-US" sz="1200" b="1" i="1" dirty="0">
                <a:solidFill>
                  <a:schemeClr val="bg1"/>
                </a:solidFill>
              </a:rPr>
              <a:t>　</a:t>
            </a:r>
            <a:r>
              <a:rPr lang="ja-JP" altLang="en-US" sz="1200" b="1" i="1" dirty="0" smtClean="0">
                <a:solidFill>
                  <a:schemeClr val="bg1"/>
                </a:solidFill>
              </a:rPr>
              <a:t>①</a:t>
            </a:r>
            <a:endParaRPr lang="ja-JP" altLang="en-US" sz="1200" b="1" i="1" dirty="0">
              <a:solidFill>
                <a:schemeClr val="bg1"/>
              </a:solidFill>
            </a:endParaRPr>
          </a:p>
        </p:txBody>
      </p:sp>
    </p:spTree>
    <p:extLst>
      <p:ext uri="{BB962C8B-B14F-4D97-AF65-F5344CB8AC3E}">
        <p14:creationId xmlns:p14="http://schemas.microsoft.com/office/powerpoint/2010/main" val="3206168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cool14">
  <a:themeElements>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cool1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154800" rIns="90000" bIns="154800" numCol="1"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s-cool1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cool1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cool1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cool1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cool1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cool1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cool1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cool1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cool1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cool1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cool1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cool1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16853</TotalTime>
  <Words>1234</Words>
  <Application>Microsoft Office PowerPoint</Application>
  <PresentationFormat>A4 210 x 297 mm</PresentationFormat>
  <Paragraphs>157</Paragraphs>
  <Slides>8</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8</vt:i4>
      </vt:variant>
    </vt:vector>
  </HeadingPairs>
  <TitlesOfParts>
    <vt:vector size="20" baseType="lpstr">
      <vt:lpstr>Arial Unicode MS</vt:lpstr>
      <vt:lpstr>HGPｺﾞｼｯｸM</vt:lpstr>
      <vt:lpstr>HGSｺﾞｼｯｸE</vt:lpstr>
      <vt:lpstr>HGSｺﾞｼｯｸM</vt:lpstr>
      <vt:lpstr>Meiryo UI</vt:lpstr>
      <vt:lpstr>ＭＳ Ｐゴシック</vt:lpstr>
      <vt:lpstr>ＭＳ Ｐ明朝</vt:lpstr>
      <vt:lpstr>Arial</vt:lpstr>
      <vt:lpstr>Calibri</vt:lpstr>
      <vt:lpstr>Wingdings</vt:lpstr>
      <vt:lpstr>s-cool14</vt:lpstr>
      <vt:lpstr>Office ​​テーマ</vt:lpstr>
      <vt:lpstr>PowerPoint プレゼンテーション</vt:lpstr>
      <vt:lpstr>　財政収支の見通し 【令和2年2月版】</vt:lpstr>
      <vt:lpstr>　試算の前提条件 【令和2年2月版】</vt:lpstr>
      <vt:lpstr>　結果のポイント（1/2）【令和2年2月版】</vt:lpstr>
      <vt:lpstr>　結果のポイント（2/2）【令和2年2月版】</vt:lpstr>
      <vt:lpstr>PowerPoint プレゼンテーション</vt:lpstr>
      <vt:lpstr>PowerPoint プレゼンテーション</vt:lpstr>
      <vt:lpstr>財政調整基金への積立目標額　《1,400億円（ 令和9年度末）》</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大阪府職員端末機１７年度１２月調達</dc:creator>
  <cp:lastModifiedBy>山角　篤史</cp:lastModifiedBy>
  <cp:revision>1331</cp:revision>
  <cp:lastPrinted>2020-02-12T08:16:36Z</cp:lastPrinted>
  <dcterms:created xsi:type="dcterms:W3CDTF">2009-12-29T09:06:20Z</dcterms:created>
  <dcterms:modified xsi:type="dcterms:W3CDTF">2020-08-14T00:52:23Z</dcterms:modified>
</cp:coreProperties>
</file>