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3"/>
  </p:notesMasterIdLst>
  <p:handoutMasterIdLst>
    <p:handoutMasterId r:id="rId4"/>
  </p:handoutMasterIdLst>
  <p:sldIdLst>
    <p:sldId id="303"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99"/>
    <a:srgbClr val="FF99CC"/>
    <a:srgbClr val="D2DEEF"/>
    <a:srgbClr val="000099"/>
    <a:srgbClr val="EAEFF9"/>
    <a:srgbClr val="E6E6E6"/>
    <a:srgbClr val="FF9900"/>
    <a:srgbClr val="99CC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1" autoAdjust="0"/>
    <p:restoredTop sz="93899" autoAdjust="0"/>
  </p:normalViewPr>
  <p:slideViewPr>
    <p:cSldViewPr snapToGrid="0">
      <p:cViewPr>
        <p:scale>
          <a:sx n="107" d="100"/>
          <a:sy n="107" d="100"/>
        </p:scale>
        <p:origin x="437"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7" d="100"/>
          <a:sy n="47" d="100"/>
        </p:scale>
        <p:origin x="2792"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A6122AF-C379-491D-ADFB-CD3FF9733A6D}"/>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F1A0A930-1F93-49E9-B8CA-7167D2495C31}"/>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016D0E68-67DB-4943-9937-678C7DA8128F}" type="datetimeFigureOut">
              <a:rPr kumimoji="1" lang="ja-JP" altLang="en-US" smtClean="0"/>
              <a:t>2023/11/27</a:t>
            </a:fld>
            <a:endParaRPr kumimoji="1" lang="ja-JP" altLang="en-US"/>
          </a:p>
        </p:txBody>
      </p:sp>
      <p:sp>
        <p:nvSpPr>
          <p:cNvPr id="4" name="フッター プレースホルダー 3">
            <a:extLst>
              <a:ext uri="{FF2B5EF4-FFF2-40B4-BE49-F238E27FC236}">
                <a16:creationId xmlns:a16="http://schemas.microsoft.com/office/drawing/2014/main" id="{DB0014ED-534B-4010-9A26-2EDBD2913FDC}"/>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2409D6C-8703-43F7-A7DD-DE3F3FB4545A}"/>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713D7D71-3CE3-4E7E-B44D-C883E4878F27}" type="slidenum">
              <a:rPr kumimoji="1" lang="ja-JP" altLang="en-US" smtClean="0"/>
              <a:t>‹#›</a:t>
            </a:fld>
            <a:endParaRPr kumimoji="1" lang="ja-JP" altLang="en-US"/>
          </a:p>
        </p:txBody>
      </p:sp>
    </p:spTree>
    <p:extLst>
      <p:ext uri="{BB962C8B-B14F-4D97-AF65-F5344CB8AC3E}">
        <p14:creationId xmlns:p14="http://schemas.microsoft.com/office/powerpoint/2010/main" val="188847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FDBE06E-B94D-46D7-B4AC-E89A06CABC40}" type="datetimeFigureOut">
              <a:rPr kumimoji="1" lang="ja-JP" altLang="en-US" smtClean="0"/>
              <a:t>2023/11/27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C8CFE13-D494-4714-945A-A084B8531CCC}" type="slidenum">
              <a:rPr kumimoji="1" lang="ja-JP" altLang="en-US" smtClean="0"/>
              <a:t>‹#›</a:t>
            </a:fld>
            <a:endParaRPr kumimoji="1" lang="ja-JP" altLang="en-US"/>
          </a:p>
        </p:txBody>
      </p:sp>
    </p:spTree>
    <p:extLst>
      <p:ext uri="{BB962C8B-B14F-4D97-AF65-F5344CB8AC3E}">
        <p14:creationId xmlns:p14="http://schemas.microsoft.com/office/powerpoint/2010/main" val="27055691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413741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1731694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1583981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39283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182367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391525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1473224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1038024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122653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283148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5AA787-F249-42C4-891D-545DA554D55D}" type="datetimeFigureOut">
              <a:rPr kumimoji="1" lang="ja-JP" altLang="en-US" smtClean="0"/>
              <a:t>2023/11/27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321782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B5AA787-F249-42C4-891D-545DA554D55D}" type="datetimeFigureOut">
              <a:rPr kumimoji="1" lang="ja-JP" altLang="en-US" smtClean="0"/>
              <a:t>2023/11/27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C36DD3-80EB-438D-9605-9158E14E1A21}" type="slidenum">
              <a:rPr kumimoji="1" lang="ja-JP" altLang="en-US" smtClean="0"/>
              <a:t>‹#›</a:t>
            </a:fld>
            <a:endParaRPr kumimoji="1" lang="ja-JP" altLang="en-US"/>
          </a:p>
        </p:txBody>
      </p:sp>
    </p:spTree>
    <p:extLst>
      <p:ext uri="{BB962C8B-B14F-4D97-AF65-F5344CB8AC3E}">
        <p14:creationId xmlns:p14="http://schemas.microsoft.com/office/powerpoint/2010/main" val="276253372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B3EABD6C-BF60-4BBE-A1EF-B9782ECAD194}"/>
              </a:ext>
            </a:extLst>
          </p:cNvPr>
          <p:cNvSpPr txBox="1"/>
          <p:nvPr/>
        </p:nvSpPr>
        <p:spPr>
          <a:xfrm>
            <a:off x="60461" y="4991990"/>
            <a:ext cx="9018779" cy="1857243"/>
          </a:xfrm>
          <a:prstGeom prst="rect">
            <a:avLst/>
          </a:prstGeom>
          <a:solidFill>
            <a:srgbClr val="CCFF99"/>
          </a:solidFill>
        </p:spPr>
        <p:txBody>
          <a:bodyPr wrap="square" lIns="36000" tIns="36000" rIns="36000" bIns="36000" rtlCol="0">
            <a:noAutofit/>
          </a:bodyPr>
          <a:lstStyle/>
          <a:p>
            <a:pPr marL="285750" indent="-285750">
              <a:lnSpc>
                <a:spcPts val="1500"/>
              </a:lnSpc>
              <a:buFont typeface="Wingdings" panose="05000000000000000000" pitchFamily="2" charset="2"/>
              <a:buChar char="p"/>
            </a:pPr>
            <a:endParaRPr lang="en-US" altLang="ja-JP" sz="1400" dirty="0">
              <a:latin typeface="Meiryo UI" panose="020B0604030504040204" pitchFamily="50" charset="-128"/>
              <a:ea typeface="Meiryo UI" panose="020B0604030504040204" pitchFamily="50" charset="-128"/>
            </a:endParaRPr>
          </a:p>
          <a:p>
            <a:pPr>
              <a:lnSpc>
                <a:spcPts val="1500"/>
              </a:lnSpc>
            </a:pPr>
            <a:r>
              <a:rPr lang="ja-JP" altLang="en-US" sz="1300" dirty="0">
                <a:latin typeface="Meiryo UI" panose="020B0604030504040204" pitchFamily="50" charset="-128"/>
                <a:ea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endParaRPr>
          </a:p>
          <a:p>
            <a:pPr>
              <a:lnSpc>
                <a:spcPts val="1400"/>
              </a:lnSpc>
            </a:pPr>
            <a:r>
              <a:rPr lang="ja-JP" altLang="en-US" sz="1300" dirty="0">
                <a:latin typeface="Meiryo UI" panose="020B0604030504040204" pitchFamily="50" charset="-128"/>
                <a:ea typeface="Meiryo UI" panose="020B0604030504040204" pitchFamily="50" charset="-128"/>
              </a:rPr>
              <a:t>　</a:t>
            </a:r>
            <a:endParaRPr lang="ja-JP" altLang="ja-JP" sz="1300" dirty="0">
              <a:latin typeface="Meiryo UI" panose="020B0604030504040204" pitchFamily="50" charset="-128"/>
              <a:ea typeface="Meiryo UI" panose="020B0604030504040204" pitchFamily="50" charset="-128"/>
            </a:endParaRPr>
          </a:p>
        </p:txBody>
      </p:sp>
      <p:sp>
        <p:nvSpPr>
          <p:cNvPr id="8" name="正方形/長方形 7"/>
          <p:cNvSpPr/>
          <p:nvPr/>
        </p:nvSpPr>
        <p:spPr>
          <a:xfrm>
            <a:off x="0" y="-1"/>
            <a:ext cx="9144000" cy="40977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tIns="0" bIns="0" rtlCol="0" anchor="ctr" anchorCtr="0"/>
          <a:lstStyle/>
          <a:p>
            <a:pPr algn="ctr"/>
            <a:r>
              <a:rPr lang="ja-JP" altLang="en-US" sz="1600" b="1" dirty="0">
                <a:latin typeface="Meiryo UI" panose="020B0604030504040204" pitchFamily="50" charset="-128"/>
                <a:ea typeface="Meiryo UI" panose="020B0604030504040204" pitchFamily="50" charset="-128"/>
              </a:rPr>
              <a:t>バイオプラスチックビジネス社会実装促進事業　調査報告書（概要）</a:t>
            </a:r>
          </a:p>
        </p:txBody>
      </p:sp>
      <p:sp>
        <p:nvSpPr>
          <p:cNvPr id="5" name="テキスト ボックス 4">
            <a:extLst>
              <a:ext uri="{FF2B5EF4-FFF2-40B4-BE49-F238E27FC236}">
                <a16:creationId xmlns:a16="http://schemas.microsoft.com/office/drawing/2014/main" id="{4C977673-D5B9-CC58-A2BE-1462848ADD42}"/>
              </a:ext>
            </a:extLst>
          </p:cNvPr>
          <p:cNvSpPr txBox="1"/>
          <p:nvPr/>
        </p:nvSpPr>
        <p:spPr>
          <a:xfrm>
            <a:off x="75462" y="1547119"/>
            <a:ext cx="9018780" cy="3593287"/>
          </a:xfrm>
          <a:prstGeom prst="rect">
            <a:avLst/>
          </a:prstGeom>
          <a:solidFill>
            <a:srgbClr val="CCFF99"/>
          </a:solidFill>
        </p:spPr>
        <p:txBody>
          <a:bodyPr wrap="square" lIns="36000" tIns="36000" rIns="36000" bIns="36000" rtlCol="0">
            <a:noAutofit/>
          </a:bodyPr>
          <a:lstStyle/>
          <a:p>
            <a:pPr marL="285750" indent="-285750">
              <a:lnSpc>
                <a:spcPts val="1500"/>
              </a:lnSpc>
              <a:buFont typeface="Wingdings" panose="05000000000000000000" pitchFamily="2" charset="2"/>
              <a:buChar char="p"/>
            </a:pPr>
            <a:endParaRPr lang="en-US" altLang="ja-JP" sz="1400" dirty="0">
              <a:latin typeface="Meiryo UI" panose="020B0604030504040204" pitchFamily="50" charset="-128"/>
              <a:ea typeface="Meiryo UI" panose="020B0604030504040204" pitchFamily="50" charset="-128"/>
            </a:endParaRPr>
          </a:p>
          <a:p>
            <a:pPr>
              <a:lnSpc>
                <a:spcPts val="1500"/>
              </a:lnSpc>
            </a:pPr>
            <a:r>
              <a:rPr lang="ja-JP" altLang="en-US" sz="1300" dirty="0">
                <a:latin typeface="Meiryo UI" panose="020B0604030504040204" pitchFamily="50" charset="-128"/>
                <a:ea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endParaRPr>
          </a:p>
          <a:p>
            <a:pPr>
              <a:lnSpc>
                <a:spcPts val="1400"/>
              </a:lnSpc>
            </a:pPr>
            <a:r>
              <a:rPr lang="ja-JP" altLang="en-US" sz="1300" dirty="0">
                <a:latin typeface="Meiryo UI" panose="020B0604030504040204" pitchFamily="50" charset="-128"/>
                <a:ea typeface="Meiryo UI" panose="020B0604030504040204" pitchFamily="50" charset="-128"/>
              </a:rPr>
              <a:t>　</a:t>
            </a:r>
            <a:endParaRPr lang="ja-JP" altLang="ja-JP" sz="13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C5CDA8C7-E8A7-394C-73E9-237C4ECB315C}"/>
              </a:ext>
            </a:extLst>
          </p:cNvPr>
          <p:cNvSpPr/>
          <p:nvPr/>
        </p:nvSpPr>
        <p:spPr>
          <a:xfrm>
            <a:off x="49733" y="1429811"/>
            <a:ext cx="4212986" cy="327628"/>
          </a:xfrm>
          <a:prstGeom prst="rect">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latin typeface="Meiryo UI" panose="020B0604030504040204" pitchFamily="50" charset="-128"/>
                <a:ea typeface="Meiryo UI" panose="020B0604030504040204" pitchFamily="50" charset="-128"/>
              </a:rPr>
              <a:t>バイオプラスチックビジネス社会実装促進事業　調査報告書</a:t>
            </a:r>
          </a:p>
        </p:txBody>
      </p:sp>
      <p:sp>
        <p:nvSpPr>
          <p:cNvPr id="10" name="テキスト ボックス 9">
            <a:extLst>
              <a:ext uri="{FF2B5EF4-FFF2-40B4-BE49-F238E27FC236}">
                <a16:creationId xmlns:a16="http://schemas.microsoft.com/office/drawing/2014/main" id="{4C977673-D5B9-CC58-A2BE-1462848ADD42}"/>
              </a:ext>
            </a:extLst>
          </p:cNvPr>
          <p:cNvSpPr txBox="1"/>
          <p:nvPr/>
        </p:nvSpPr>
        <p:spPr>
          <a:xfrm>
            <a:off x="60461" y="448439"/>
            <a:ext cx="9018780" cy="947420"/>
          </a:xfrm>
          <a:prstGeom prst="rect">
            <a:avLst/>
          </a:prstGeom>
          <a:solidFill>
            <a:srgbClr val="CCFF99"/>
          </a:solidFill>
        </p:spPr>
        <p:txBody>
          <a:bodyPr wrap="square" lIns="36000" tIns="36000" rIns="36000" bIns="36000" rtlCol="0">
            <a:noAutofit/>
          </a:bodyPr>
          <a:lstStyle/>
          <a:p>
            <a:pPr marL="285750" indent="-285750">
              <a:lnSpc>
                <a:spcPts val="1500"/>
              </a:lnSpc>
              <a:buFont typeface="Wingdings" panose="05000000000000000000" pitchFamily="2" charset="2"/>
              <a:buChar char="p"/>
            </a:pPr>
            <a:endParaRPr lang="en-US" altLang="ja-JP" sz="1400" dirty="0">
              <a:latin typeface="Meiryo UI" panose="020B0604030504040204" pitchFamily="50" charset="-128"/>
              <a:ea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a:spcBef>
                <a:spcPts val="600"/>
              </a:spcBef>
            </a:pPr>
            <a:endParaRPr lang="en-US" altLang="ja-JP" sz="1400" dirty="0">
              <a:latin typeface="Meiryo UI" panose="020B0604030504040204" pitchFamily="50" charset="-128"/>
              <a:ea typeface="Meiryo UI" panose="020B0604030504040204" pitchFamily="50" charset="-128"/>
            </a:endParaRPr>
          </a:p>
          <a:p>
            <a:pPr>
              <a:spcBef>
                <a:spcPts val="600"/>
              </a:spcBef>
            </a:pPr>
            <a:endParaRPr lang="ja-JP" altLang="ja-JP" sz="14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66813138"/>
              </p:ext>
            </p:extLst>
          </p:nvPr>
        </p:nvGraphicFramePr>
        <p:xfrm>
          <a:off x="144000" y="791219"/>
          <a:ext cx="4867112" cy="281178"/>
        </p:xfrm>
        <a:graphic>
          <a:graphicData uri="http://schemas.openxmlformats.org/drawingml/2006/table">
            <a:tbl>
              <a:tblPr firstRow="1" bandRow="1">
                <a:tableStyleId>{5C22544A-7EE6-4342-B048-85BDC9FD1C3A}</a:tableStyleId>
              </a:tblPr>
              <a:tblGrid>
                <a:gridCol w="1403940">
                  <a:extLst>
                    <a:ext uri="{9D8B030D-6E8A-4147-A177-3AD203B41FA5}">
                      <a16:colId xmlns:a16="http://schemas.microsoft.com/office/drawing/2014/main" val="2767894968"/>
                    </a:ext>
                  </a:extLst>
                </a:gridCol>
                <a:gridCol w="3463172">
                  <a:extLst>
                    <a:ext uri="{9D8B030D-6E8A-4147-A177-3AD203B41FA5}">
                      <a16:colId xmlns:a16="http://schemas.microsoft.com/office/drawing/2014/main" val="283237433"/>
                    </a:ext>
                  </a:extLst>
                </a:gridCol>
              </a:tblGrid>
              <a:tr h="281178">
                <a:tc>
                  <a:txBody>
                    <a:bodyPr/>
                    <a:lstStyle/>
                    <a:p>
                      <a:pPr algn="dist">
                        <a:lnSpc>
                          <a:spcPts val="1300"/>
                        </a:lnSpc>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受託事業者</a:t>
                      </a:r>
                      <a:r>
                        <a:rPr kumimoji="1" lang="en-US" altLang="ja-JP" sz="1200" b="1" dirty="0">
                          <a:solidFill>
                            <a:schemeClr val="tx1"/>
                          </a:solidFill>
                          <a:latin typeface="Meiryo UI" panose="020B0604030504040204" pitchFamily="50" charset="-128"/>
                          <a:ea typeface="Meiryo UI" panose="020B0604030504040204" pitchFamily="50" charset="-128"/>
                        </a:rPr>
                        <a:t>】</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36000" lvl="0">
                        <a:lnSpc>
                          <a:spcPts val="1300"/>
                        </a:lnSpc>
                      </a:pPr>
                      <a:r>
                        <a:rPr kumimoji="1" lang="ja-JP" altLang="en-US" sz="1200" b="1" baseline="0" dirty="0">
                          <a:solidFill>
                            <a:schemeClr val="tx1"/>
                          </a:solidFill>
                          <a:latin typeface="Meiryo UI" panose="020B0604030504040204" pitchFamily="50" charset="-128"/>
                          <a:ea typeface="Meiryo UI" panose="020B0604030504040204" pitchFamily="50" charset="-128"/>
                        </a:rPr>
                        <a:t> </a:t>
                      </a:r>
                      <a:r>
                        <a:rPr kumimoji="1" lang="ja-JP" altLang="en-US" sz="1200" b="0" dirty="0">
                          <a:solidFill>
                            <a:schemeClr val="tx1"/>
                          </a:solidFill>
                          <a:latin typeface="Meiryo UI" panose="020B0604030504040204" pitchFamily="50" charset="-128"/>
                          <a:ea typeface="Meiryo UI" panose="020B0604030504040204" pitchFamily="50" charset="-128"/>
                        </a:rPr>
                        <a:t>株式会社矢野経済研究所</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51178498"/>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072602945"/>
              </p:ext>
            </p:extLst>
          </p:nvPr>
        </p:nvGraphicFramePr>
        <p:xfrm>
          <a:off x="114989" y="949031"/>
          <a:ext cx="4439050" cy="570194"/>
        </p:xfrm>
        <a:graphic>
          <a:graphicData uri="http://schemas.openxmlformats.org/drawingml/2006/table">
            <a:tbl>
              <a:tblPr firstRow="1" bandRow="1">
                <a:tableStyleId>{5C22544A-7EE6-4342-B048-85BDC9FD1C3A}</a:tableStyleId>
              </a:tblPr>
              <a:tblGrid>
                <a:gridCol w="1478307">
                  <a:extLst>
                    <a:ext uri="{9D8B030D-6E8A-4147-A177-3AD203B41FA5}">
                      <a16:colId xmlns:a16="http://schemas.microsoft.com/office/drawing/2014/main" val="2767894968"/>
                    </a:ext>
                  </a:extLst>
                </a:gridCol>
                <a:gridCol w="2960743">
                  <a:extLst>
                    <a:ext uri="{9D8B030D-6E8A-4147-A177-3AD203B41FA5}">
                      <a16:colId xmlns:a16="http://schemas.microsoft.com/office/drawing/2014/main" val="283237433"/>
                    </a:ext>
                  </a:extLst>
                </a:gridCol>
              </a:tblGrid>
              <a:tr h="238310">
                <a:tc>
                  <a:txBody>
                    <a:bodyPr/>
                    <a:lstStyle/>
                    <a:p>
                      <a:pPr algn="dist">
                        <a:lnSpc>
                          <a:spcPts val="1300"/>
                        </a:lnSpc>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調査期間</a:t>
                      </a:r>
                      <a:r>
                        <a:rPr kumimoji="1" lang="en-US" altLang="ja-JP" sz="1200" b="1" dirty="0">
                          <a:solidFill>
                            <a:schemeClr val="tx1"/>
                          </a:solidFill>
                          <a:latin typeface="Meiryo UI" panose="020B0604030504040204" pitchFamily="50" charset="-128"/>
                          <a:ea typeface="Meiryo UI" panose="020B0604030504040204" pitchFamily="50" charset="-128"/>
                        </a:rPr>
                        <a:t>】</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36000" marR="36000" marT="36000" marB="3600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36000" lvl="0">
                        <a:lnSpc>
                          <a:spcPts val="1300"/>
                        </a:lnSpc>
                      </a:pPr>
                      <a:r>
                        <a:rPr kumimoji="1" lang="ja-JP" altLang="en-US" sz="1200" b="0" dirty="0">
                          <a:solidFill>
                            <a:schemeClr val="tx1"/>
                          </a:solidFill>
                          <a:latin typeface="Meiryo UI" panose="020B0604030504040204" pitchFamily="50" charset="-128"/>
                          <a:ea typeface="Meiryo UI" panose="020B0604030504040204" pitchFamily="50" charset="-128"/>
                        </a:rPr>
                        <a:t>令和</a:t>
                      </a:r>
                      <a:r>
                        <a:rPr kumimoji="1" lang="en-US" altLang="ja-JP" sz="1200" b="0" dirty="0">
                          <a:solidFill>
                            <a:schemeClr val="tx1"/>
                          </a:solidFill>
                          <a:latin typeface="Meiryo UI" panose="020B0604030504040204" pitchFamily="50" charset="-128"/>
                          <a:ea typeface="Meiryo UI" panose="020B0604030504040204" pitchFamily="50" charset="-128"/>
                        </a:rPr>
                        <a:t>4</a:t>
                      </a:r>
                      <a:r>
                        <a:rPr kumimoji="1" lang="ja-JP" altLang="en-US" sz="1200" b="0" dirty="0">
                          <a:solidFill>
                            <a:schemeClr val="tx1"/>
                          </a:solidFill>
                          <a:latin typeface="Meiryo UI" panose="020B0604030504040204" pitchFamily="50" charset="-128"/>
                          <a:ea typeface="Meiryo UI" panose="020B0604030504040204" pitchFamily="50" charset="-128"/>
                        </a:rPr>
                        <a:t>年</a:t>
                      </a:r>
                      <a:r>
                        <a:rPr kumimoji="1" lang="en-US" altLang="ja-JP" sz="1200" b="0" dirty="0">
                          <a:solidFill>
                            <a:schemeClr val="tx1"/>
                          </a:solidFill>
                          <a:latin typeface="Meiryo UI" panose="020B0604030504040204" pitchFamily="50" charset="-128"/>
                          <a:ea typeface="Meiryo UI" panose="020B0604030504040204" pitchFamily="50" charset="-128"/>
                        </a:rPr>
                        <a:t>11</a:t>
                      </a:r>
                      <a:r>
                        <a:rPr kumimoji="1" lang="ja-JP" altLang="en-US" sz="1200" b="0">
                          <a:solidFill>
                            <a:schemeClr val="tx1"/>
                          </a:solidFill>
                          <a:latin typeface="Meiryo UI" panose="020B0604030504040204" pitchFamily="50" charset="-128"/>
                          <a:ea typeface="Meiryo UI" panose="020B0604030504040204" pitchFamily="50" charset="-128"/>
                        </a:rPr>
                        <a:t>月下旬</a:t>
                      </a:r>
                      <a:r>
                        <a:rPr kumimoji="1" lang="ja-JP" altLang="en-US" sz="1200" b="0" dirty="0">
                          <a:solidFill>
                            <a:schemeClr val="tx1"/>
                          </a:solidFill>
                          <a:latin typeface="Meiryo UI" panose="020B0604030504040204" pitchFamily="50" charset="-128"/>
                          <a:ea typeface="Meiryo UI" panose="020B0604030504040204" pitchFamily="50" charset="-128"/>
                        </a:rPr>
                        <a:t>～令和</a:t>
                      </a:r>
                      <a:r>
                        <a:rPr kumimoji="1" lang="en-US" altLang="ja-JP" sz="1200" b="0" dirty="0">
                          <a:solidFill>
                            <a:schemeClr val="tx1"/>
                          </a:solidFill>
                          <a:latin typeface="Meiryo UI" panose="020B0604030504040204" pitchFamily="50" charset="-128"/>
                          <a:ea typeface="Meiryo UI" panose="020B0604030504040204" pitchFamily="50" charset="-128"/>
                        </a:rPr>
                        <a:t>5</a:t>
                      </a:r>
                      <a:r>
                        <a:rPr kumimoji="1" lang="ja-JP" altLang="en-US" sz="1200" b="0" dirty="0">
                          <a:solidFill>
                            <a:schemeClr val="tx1"/>
                          </a:solidFill>
                          <a:latin typeface="Meiryo UI" panose="020B0604030504040204" pitchFamily="50" charset="-128"/>
                          <a:ea typeface="Meiryo UI" panose="020B0604030504040204" pitchFamily="50" charset="-128"/>
                        </a:rPr>
                        <a:t>年</a:t>
                      </a:r>
                      <a:r>
                        <a:rPr kumimoji="1" lang="en-US" altLang="ja-JP" sz="1200" b="0" dirty="0">
                          <a:solidFill>
                            <a:schemeClr val="tx1"/>
                          </a:solidFill>
                          <a:latin typeface="Meiryo UI" panose="020B0604030504040204" pitchFamily="50" charset="-128"/>
                          <a:ea typeface="Meiryo UI" panose="020B0604030504040204" pitchFamily="50" charset="-128"/>
                        </a:rPr>
                        <a:t>3</a:t>
                      </a:r>
                      <a:r>
                        <a:rPr kumimoji="1" lang="ja-JP" altLang="en-US" sz="1200" b="0" dirty="0">
                          <a:solidFill>
                            <a:schemeClr val="tx1"/>
                          </a:solidFill>
                          <a:latin typeface="Meiryo UI" panose="020B0604030504040204" pitchFamily="50" charset="-128"/>
                          <a:ea typeface="Meiryo UI" panose="020B0604030504040204" pitchFamily="50" charset="-128"/>
                        </a:rPr>
                        <a:t>月末</a:t>
                      </a:r>
                    </a:p>
                  </a:txBody>
                  <a:tcPr marL="36000" marR="36000" marT="36000" marB="3600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14659095"/>
                  </a:ext>
                </a:extLst>
              </a:tr>
              <a:tr h="331884">
                <a:tc>
                  <a:txBody>
                    <a:bodyPr/>
                    <a:lstStyle/>
                    <a:p>
                      <a:pPr algn="l">
                        <a:lnSpc>
                          <a:spcPts val="1300"/>
                        </a:lnSpc>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36000" lvl="0">
                        <a:lnSpc>
                          <a:spcPts val="13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36000" lvl="0">
                        <a:lnSpc>
                          <a:spcPts val="13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51178498"/>
                  </a:ext>
                </a:extLst>
              </a:tr>
            </a:tbl>
          </a:graphicData>
        </a:graphic>
      </p:graphicFrame>
      <p:sp>
        <p:nvSpPr>
          <p:cNvPr id="9" name="正方形/長方形 8">
            <a:extLst>
              <a:ext uri="{FF2B5EF4-FFF2-40B4-BE49-F238E27FC236}">
                <a16:creationId xmlns:a16="http://schemas.microsoft.com/office/drawing/2014/main" id="{C5CDA8C7-E8A7-394C-73E9-237C4ECB315C}"/>
              </a:ext>
            </a:extLst>
          </p:cNvPr>
          <p:cNvSpPr/>
          <p:nvPr/>
        </p:nvSpPr>
        <p:spPr>
          <a:xfrm>
            <a:off x="49733" y="447315"/>
            <a:ext cx="1345087" cy="303284"/>
          </a:xfrm>
          <a:prstGeom prst="rect">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300" b="1" dirty="0">
                <a:latin typeface="Meiryo UI" panose="020B0604030504040204" pitchFamily="50" charset="-128"/>
                <a:ea typeface="Meiryo UI" panose="020B0604030504040204" pitchFamily="50" charset="-128"/>
              </a:rPr>
              <a:t>調査概要</a:t>
            </a:r>
          </a:p>
        </p:txBody>
      </p:sp>
      <p:sp>
        <p:nvSpPr>
          <p:cNvPr id="13" name="テキスト ボックス 12">
            <a:extLst>
              <a:ext uri="{FF2B5EF4-FFF2-40B4-BE49-F238E27FC236}">
                <a16:creationId xmlns:a16="http://schemas.microsoft.com/office/drawing/2014/main" id="{679C015C-F306-70B1-EC74-FCCAA0C1E000}"/>
              </a:ext>
            </a:extLst>
          </p:cNvPr>
          <p:cNvSpPr txBox="1"/>
          <p:nvPr/>
        </p:nvSpPr>
        <p:spPr>
          <a:xfrm>
            <a:off x="60461" y="2534177"/>
            <a:ext cx="9018778" cy="996033"/>
          </a:xfrm>
          <a:prstGeom prst="rect">
            <a:avLst/>
          </a:prstGeom>
          <a:noFill/>
        </p:spPr>
        <p:txBody>
          <a:bodyPr wrap="square" lIns="36000" tIns="36000" rIns="36000" bIns="36000" rtlCol="0">
            <a:spAutoFit/>
          </a:bodyPr>
          <a:lstStyle/>
          <a:p>
            <a:pPr>
              <a:lnSpc>
                <a:spcPts val="1400"/>
              </a:lnSpc>
              <a:spcBef>
                <a:spcPts val="300"/>
              </a:spcBef>
            </a:pPr>
            <a:r>
              <a:rPr lang="ja-JP" altLang="en-US" sz="1300" dirty="0">
                <a:latin typeface="Meiryo UI" panose="020B0604030504040204" pitchFamily="50" charset="-128"/>
                <a:ea typeface="Meiryo UI" panose="020B0604030504040204" pitchFamily="50" charset="-128"/>
              </a:rPr>
              <a:t>　</a:t>
            </a:r>
            <a:r>
              <a:rPr lang="ja-JP" altLang="en-US" sz="1300" b="1" dirty="0">
                <a:latin typeface="Meiryo UI" panose="020B0604030504040204" pitchFamily="50" charset="-128"/>
                <a:ea typeface="Meiryo UI" panose="020B0604030504040204" pitchFamily="50" charset="-128"/>
              </a:rPr>
              <a:t>　</a:t>
            </a:r>
            <a:r>
              <a:rPr lang="ja-JP" altLang="en-US" sz="1300" b="1" u="sng" dirty="0">
                <a:latin typeface="Meiryo UI" panose="020B0604030504040204" pitchFamily="50" charset="-128"/>
                <a:ea typeface="Meiryo UI" panose="020B0604030504040204" pitchFamily="50" charset="-128"/>
              </a:rPr>
              <a:t>＜府内中小企業（プラスチック製品製造加工事業者）のビジネス化の課題＞</a:t>
            </a:r>
            <a:endParaRPr lang="en-US" altLang="ja-JP" sz="1300" b="1" u="sng" dirty="0">
              <a:latin typeface="Meiryo UI" panose="020B0604030504040204" pitchFamily="50" charset="-128"/>
              <a:ea typeface="Meiryo UI" panose="020B0604030504040204" pitchFamily="50" charset="-128"/>
            </a:endParaRPr>
          </a:p>
          <a:p>
            <a:pPr>
              <a:lnSpc>
                <a:spcPts val="1400"/>
              </a:lnSpc>
              <a:spcBef>
                <a:spcPts val="300"/>
              </a:spcBef>
            </a:pPr>
            <a:r>
              <a:rPr lang="ja-JP" altLang="en-US" sz="13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①原材料メーカー、プラスチック製品製造加工事業者、プラスチック利活用企業の間でニーズ・シーズのミスマッチが存在。</a:t>
            </a:r>
            <a:endParaRPr lang="en-US" altLang="ja-JP" sz="1200" dirty="0">
              <a:latin typeface="Meiryo UI" panose="020B0604030504040204" pitchFamily="50" charset="-128"/>
              <a:ea typeface="Meiryo UI" panose="020B0604030504040204" pitchFamily="50" charset="-128"/>
            </a:endParaRPr>
          </a:p>
          <a:p>
            <a:pPr marL="720000" lvl="1" indent="-171450">
              <a:lnSpc>
                <a:spcPts val="1200"/>
              </a:lnSpc>
              <a:spcBef>
                <a:spcPts val="300"/>
              </a:spcBef>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rPr>
              <a:t>例えば、新たにバイオプラスチック製品開発に挑戦する「プラスチック製品製造加工事業者」は、その市場ニーズを把んでいる「プラスチック利活用企業</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（最終製品メーカー・小売事業者等）」を新たに探索・開拓する必要がある。</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②原材料調達等の「製品製造過程におけるコスト高」。採算面で積極的にビジネス化に挑戦できない事業者が多い。</a:t>
            </a:r>
            <a:endParaRPr lang="en-US" altLang="ja-JP" sz="12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275936849"/>
              </p:ext>
            </p:extLst>
          </p:nvPr>
        </p:nvGraphicFramePr>
        <p:xfrm>
          <a:off x="114989" y="1136201"/>
          <a:ext cx="4882461" cy="595275"/>
        </p:xfrm>
        <a:graphic>
          <a:graphicData uri="http://schemas.openxmlformats.org/drawingml/2006/table">
            <a:tbl>
              <a:tblPr firstRow="1" bandRow="1">
                <a:tableStyleId>{5C22544A-7EE6-4342-B048-85BDC9FD1C3A}</a:tableStyleId>
              </a:tblPr>
              <a:tblGrid>
                <a:gridCol w="1466892">
                  <a:extLst>
                    <a:ext uri="{9D8B030D-6E8A-4147-A177-3AD203B41FA5}">
                      <a16:colId xmlns:a16="http://schemas.microsoft.com/office/drawing/2014/main" val="2767894968"/>
                    </a:ext>
                  </a:extLst>
                </a:gridCol>
                <a:gridCol w="3415569">
                  <a:extLst>
                    <a:ext uri="{9D8B030D-6E8A-4147-A177-3AD203B41FA5}">
                      <a16:colId xmlns:a16="http://schemas.microsoft.com/office/drawing/2014/main" val="283237433"/>
                    </a:ext>
                  </a:extLst>
                </a:gridCol>
              </a:tblGrid>
              <a:tr h="233929">
                <a:tc>
                  <a:txBody>
                    <a:bodyPr/>
                    <a:lstStyle/>
                    <a:p>
                      <a:pPr algn="dist">
                        <a:lnSpc>
                          <a:spcPts val="1300"/>
                        </a:lnSpc>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調査手法</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　</a:t>
                      </a:r>
                    </a:p>
                  </a:txBody>
                  <a:tcPr marL="36000" marR="36000" marT="36000" marB="3600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36000" lvl="0">
                        <a:lnSpc>
                          <a:spcPts val="1300"/>
                        </a:lnSpc>
                      </a:pPr>
                      <a:r>
                        <a:rPr kumimoji="1" lang="ja-JP" altLang="en-US" sz="1200" b="0" dirty="0">
                          <a:solidFill>
                            <a:schemeClr val="tx1"/>
                          </a:solidFill>
                          <a:latin typeface="Meiryo UI" panose="020B0604030504040204" pitchFamily="50" charset="-128"/>
                          <a:ea typeface="Meiryo UI" panose="020B0604030504040204" pitchFamily="50" charset="-128"/>
                        </a:rPr>
                        <a:t>ヒアリング、デスクリサーチ</a:t>
                      </a:r>
                    </a:p>
                  </a:txBody>
                  <a:tcPr marL="36000" marR="36000" marT="36000" marB="3600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14659095"/>
                  </a:ext>
                </a:extLst>
              </a:tr>
              <a:tr h="358175">
                <a:tc>
                  <a:txBody>
                    <a:bodyPr/>
                    <a:lstStyle/>
                    <a:p>
                      <a:pPr algn="l">
                        <a:lnSpc>
                          <a:spcPts val="1300"/>
                        </a:lnSpc>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36000" lvl="0">
                        <a:lnSpc>
                          <a:spcPts val="1300"/>
                        </a:lnSpc>
                      </a:pPr>
                      <a:r>
                        <a:rPr kumimoji="1" lang="en-US" altLang="ja-JP" sz="1050" b="0" dirty="0">
                          <a:solidFill>
                            <a:schemeClr val="tx1"/>
                          </a:solidFill>
                          <a:latin typeface="Meiryo UI" panose="020B0604030504040204" pitchFamily="50" charset="-128"/>
                          <a:ea typeface="Meiryo UI" panose="020B0604030504040204" pitchFamily="50" charset="-128"/>
                        </a:rPr>
                        <a:t> </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51178498"/>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096895522"/>
              </p:ext>
            </p:extLst>
          </p:nvPr>
        </p:nvGraphicFramePr>
        <p:xfrm>
          <a:off x="144000" y="1794984"/>
          <a:ext cx="4777485" cy="743867"/>
        </p:xfrm>
        <a:graphic>
          <a:graphicData uri="http://schemas.openxmlformats.org/drawingml/2006/table">
            <a:tbl>
              <a:tblPr firstRow="1" bandRow="1">
                <a:tableStyleId>{5C22544A-7EE6-4342-B048-85BDC9FD1C3A}</a:tableStyleId>
              </a:tblPr>
              <a:tblGrid>
                <a:gridCol w="1428352">
                  <a:extLst>
                    <a:ext uri="{9D8B030D-6E8A-4147-A177-3AD203B41FA5}">
                      <a16:colId xmlns:a16="http://schemas.microsoft.com/office/drawing/2014/main" val="2767894968"/>
                    </a:ext>
                  </a:extLst>
                </a:gridCol>
                <a:gridCol w="3349133">
                  <a:extLst>
                    <a:ext uri="{9D8B030D-6E8A-4147-A177-3AD203B41FA5}">
                      <a16:colId xmlns:a16="http://schemas.microsoft.com/office/drawing/2014/main" val="283237433"/>
                    </a:ext>
                  </a:extLst>
                </a:gridCol>
              </a:tblGrid>
              <a:tr h="743867">
                <a:tc>
                  <a:txBody>
                    <a:bodyPr/>
                    <a:lstStyle/>
                    <a:p>
                      <a:pPr algn="dist">
                        <a:lnSpc>
                          <a:spcPts val="1300"/>
                        </a:lnSpc>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報告書目次</a:t>
                      </a:r>
                      <a:r>
                        <a:rPr kumimoji="1" lang="en-US" altLang="ja-JP" sz="1200" b="1" dirty="0">
                          <a:solidFill>
                            <a:schemeClr val="tx1"/>
                          </a:solidFill>
                          <a:latin typeface="Meiryo UI" panose="020B0604030504040204" pitchFamily="50" charset="-128"/>
                          <a:ea typeface="Meiryo UI" panose="020B0604030504040204" pitchFamily="50" charset="-128"/>
                        </a:rPr>
                        <a:t>】</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36000" lvl="0">
                        <a:lnSpc>
                          <a:spcPts val="1300"/>
                        </a:lnSpc>
                      </a:pPr>
                      <a:r>
                        <a:rPr kumimoji="1" lang="ja-JP" altLang="en-US" sz="1050" b="0" baseline="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Ⅰ</a:t>
                      </a:r>
                      <a:r>
                        <a:rPr kumimoji="1" lang="ja-JP" altLang="en-US" sz="1050" b="0" dirty="0">
                          <a:solidFill>
                            <a:schemeClr val="tx1"/>
                          </a:solidFill>
                          <a:latin typeface="Meiryo UI" panose="020B0604030504040204" pitchFamily="50" charset="-128"/>
                          <a:ea typeface="Meiryo UI" panose="020B0604030504040204" pitchFamily="50" charset="-128"/>
                        </a:rPr>
                        <a:t>大阪府におけるプラスチック産業の位置づけ</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36000" lvl="0">
                        <a:lnSpc>
                          <a:spcPts val="1300"/>
                        </a:lnSpc>
                      </a:pP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Ⅱ</a:t>
                      </a:r>
                      <a:r>
                        <a:rPr kumimoji="1" lang="ja-JP" altLang="en-US" sz="1050" b="0" dirty="0">
                          <a:solidFill>
                            <a:schemeClr val="tx1"/>
                          </a:solidFill>
                          <a:latin typeface="Meiryo UI" panose="020B0604030504040204" pitchFamily="50" charset="-128"/>
                          <a:ea typeface="Meiryo UI" panose="020B0604030504040204" pitchFamily="50" charset="-128"/>
                        </a:rPr>
                        <a:t>市場や技術動向、関連する国の政策の状況</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36000" lvl="0">
                        <a:lnSpc>
                          <a:spcPts val="1300"/>
                        </a:lnSpc>
                      </a:pPr>
                      <a:r>
                        <a:rPr kumimoji="1" lang="en-US" altLang="ja-JP" sz="1050" b="0" dirty="0">
                          <a:solidFill>
                            <a:schemeClr val="tx1"/>
                          </a:solidFill>
                          <a:latin typeface="Meiryo UI" panose="020B0604030504040204" pitchFamily="50" charset="-128"/>
                          <a:ea typeface="Meiryo UI" panose="020B0604030504040204" pitchFamily="50" charset="-128"/>
                        </a:rPr>
                        <a:t> Ⅲ</a:t>
                      </a:r>
                      <a:r>
                        <a:rPr kumimoji="1" lang="ja-JP" altLang="en-US" sz="1050" b="0" dirty="0">
                          <a:solidFill>
                            <a:schemeClr val="tx1"/>
                          </a:solidFill>
                          <a:latin typeface="Meiryo UI" panose="020B0604030504040204" pitchFamily="50" charset="-128"/>
                          <a:ea typeface="Meiryo UI" panose="020B0604030504040204" pitchFamily="50" charset="-128"/>
                        </a:rPr>
                        <a:t>バイオプラスチック業界の現状、課題解決の方向性</a:t>
                      </a:r>
                      <a:br>
                        <a:rPr kumimoji="1" lang="en-US" altLang="ja-JP" sz="1050" b="0" dirty="0">
                          <a:solidFill>
                            <a:schemeClr val="tx1"/>
                          </a:solidFill>
                          <a:latin typeface="Meiryo UI" panose="020B0604030504040204" pitchFamily="50" charset="-128"/>
                          <a:ea typeface="Meiryo UI" panose="020B0604030504040204" pitchFamily="50" charset="-128"/>
                        </a:rPr>
                      </a:br>
                      <a:r>
                        <a:rPr kumimoji="1" lang="ja-JP" altLang="en-US" sz="1050" b="0" baseline="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Ⅳ</a:t>
                      </a:r>
                      <a:r>
                        <a:rPr kumimoji="1" lang="ja-JP" altLang="en-US" sz="1050" b="0" dirty="0">
                          <a:solidFill>
                            <a:schemeClr val="tx1"/>
                          </a:solidFill>
                          <a:latin typeface="Meiryo UI" panose="020B0604030504040204" pitchFamily="50" charset="-128"/>
                          <a:ea typeface="Meiryo UI" panose="020B0604030504040204" pitchFamily="50" charset="-128"/>
                        </a:rPr>
                        <a:t>課題解決を促す対応策</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51178498"/>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426539433"/>
              </p:ext>
            </p:extLst>
          </p:nvPr>
        </p:nvGraphicFramePr>
        <p:xfrm>
          <a:off x="4262718" y="493993"/>
          <a:ext cx="5113637" cy="326486"/>
        </p:xfrm>
        <a:graphic>
          <a:graphicData uri="http://schemas.openxmlformats.org/drawingml/2006/table">
            <a:tbl>
              <a:tblPr firstRow="1" bandRow="1">
                <a:tableStyleId>{5C22544A-7EE6-4342-B048-85BDC9FD1C3A}</a:tableStyleId>
              </a:tblPr>
              <a:tblGrid>
                <a:gridCol w="1319851">
                  <a:extLst>
                    <a:ext uri="{9D8B030D-6E8A-4147-A177-3AD203B41FA5}">
                      <a16:colId xmlns:a16="http://schemas.microsoft.com/office/drawing/2014/main" val="2767894968"/>
                    </a:ext>
                  </a:extLst>
                </a:gridCol>
                <a:gridCol w="3793786">
                  <a:extLst>
                    <a:ext uri="{9D8B030D-6E8A-4147-A177-3AD203B41FA5}">
                      <a16:colId xmlns:a16="http://schemas.microsoft.com/office/drawing/2014/main" val="283237433"/>
                    </a:ext>
                  </a:extLst>
                </a:gridCol>
              </a:tblGrid>
              <a:tr h="326486">
                <a:tc>
                  <a:txBody>
                    <a:bodyPr/>
                    <a:lstStyle/>
                    <a:p>
                      <a:pPr algn="dist">
                        <a:lnSpc>
                          <a:spcPts val="1300"/>
                        </a:lnSpc>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ヒアリング対象</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　</a:t>
                      </a:r>
                    </a:p>
                  </a:txBody>
                  <a:tcPr marL="36000" marR="36000" marT="36000" marB="3600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36000" lvl="0">
                        <a:lnSpc>
                          <a:spcPts val="1300"/>
                        </a:lnSpc>
                      </a:pPr>
                      <a:r>
                        <a:rPr kumimoji="1" lang="en-US" altLang="ja-JP" sz="1200" b="0" dirty="0">
                          <a:solidFill>
                            <a:schemeClr val="tx1"/>
                          </a:solidFill>
                          <a:latin typeface="Meiryo UI" panose="020B0604030504040204" pitchFamily="50" charset="-128"/>
                          <a:ea typeface="Meiryo UI" panose="020B0604030504040204" pitchFamily="50" charset="-128"/>
                        </a:rPr>
                        <a:t>77</a:t>
                      </a:r>
                      <a:r>
                        <a:rPr kumimoji="1" lang="ja-JP" altLang="en-US" sz="1200" b="0" dirty="0">
                          <a:solidFill>
                            <a:schemeClr val="tx1"/>
                          </a:solidFill>
                          <a:latin typeface="Meiryo UI" panose="020B0604030504040204" pitchFamily="50" charset="-128"/>
                          <a:ea typeface="Meiryo UI" panose="020B0604030504040204" pitchFamily="50" charset="-128"/>
                        </a:rPr>
                        <a:t>者</a:t>
                      </a:r>
                    </a:p>
                  </a:txBody>
                  <a:tcPr marL="36000" marR="36000" marT="36000" marB="3600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14659095"/>
                  </a:ext>
                </a:extLst>
              </a:tr>
            </a:tbl>
          </a:graphicData>
        </a:graphic>
      </p:graphicFrame>
      <p:sp>
        <p:nvSpPr>
          <p:cNvPr id="16" name="テキスト ボックス 15">
            <a:extLst>
              <a:ext uri="{FF2B5EF4-FFF2-40B4-BE49-F238E27FC236}">
                <a16:creationId xmlns:a16="http://schemas.microsoft.com/office/drawing/2014/main" id="{679C015C-F306-70B1-EC74-FCCAA0C1E000}"/>
              </a:ext>
            </a:extLst>
          </p:cNvPr>
          <p:cNvSpPr txBox="1"/>
          <p:nvPr/>
        </p:nvSpPr>
        <p:spPr>
          <a:xfrm>
            <a:off x="4595792" y="1765907"/>
            <a:ext cx="4089990" cy="572840"/>
          </a:xfrm>
          <a:prstGeom prst="rect">
            <a:avLst/>
          </a:prstGeom>
          <a:noFill/>
        </p:spPr>
        <p:txBody>
          <a:bodyPr wrap="square" lIns="36000" tIns="36000" rIns="36000" bIns="36000" rtlCol="0">
            <a:spAutoFit/>
          </a:bodyPr>
          <a:lstStyle/>
          <a:p>
            <a:pPr marL="36000" lvl="0">
              <a:lnSpc>
                <a:spcPts val="1300"/>
              </a:lnSpc>
            </a:pPr>
            <a:r>
              <a:rPr lang="en-US" altLang="ja-JP" sz="12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Ⅴ</a:t>
            </a:r>
            <a:r>
              <a:rPr lang="ja-JP" altLang="en-US" sz="1000" dirty="0">
                <a:latin typeface="Meiryo UI" panose="020B0604030504040204" pitchFamily="50" charset="-128"/>
                <a:ea typeface="Meiryo UI" panose="020B0604030504040204" pitchFamily="50" charset="-128"/>
              </a:rPr>
              <a:t>バイオプラスチックビジネス社会実装の方策検討</a:t>
            </a:r>
          </a:p>
          <a:p>
            <a:pPr marL="36000" lvl="0">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Ⅵ</a:t>
            </a:r>
            <a:r>
              <a:rPr lang="ja-JP" altLang="en-US" sz="1000" dirty="0">
                <a:latin typeface="Meiryo UI" panose="020B0604030504040204" pitchFamily="50" charset="-128"/>
                <a:ea typeface="Meiryo UI" panose="020B0604030504040204" pitchFamily="50" charset="-128"/>
              </a:rPr>
              <a:t>バイオプラスチックビジネスの成長に向けたロードマップ</a:t>
            </a:r>
            <a:endParaRPr lang="en-US" altLang="ja-JP" sz="1000" dirty="0">
              <a:latin typeface="Meiryo UI" panose="020B0604030504040204" pitchFamily="50" charset="-128"/>
              <a:ea typeface="Meiryo UI" panose="020B0604030504040204" pitchFamily="50" charset="-128"/>
            </a:endParaRPr>
          </a:p>
          <a:p>
            <a:pPr marL="36000" lvl="0">
              <a:lnSpc>
                <a:spcPts val="1300"/>
              </a:lnSpc>
            </a:pPr>
            <a:r>
              <a:rPr lang="en-US" altLang="ja-JP" sz="1000" dirty="0">
                <a:latin typeface="Meiryo UI" panose="020B0604030504040204" pitchFamily="50" charset="-128"/>
                <a:ea typeface="Meiryo UI" panose="020B0604030504040204" pitchFamily="50" charset="-128"/>
              </a:rPr>
              <a:t> Ⅶ</a:t>
            </a:r>
            <a:r>
              <a:rPr lang="ja-JP" altLang="en-US" sz="1000" dirty="0">
                <a:latin typeface="Meiryo UI" panose="020B0604030504040204" pitchFamily="50" charset="-128"/>
                <a:ea typeface="Meiryo UI" panose="020B0604030504040204" pitchFamily="50" charset="-128"/>
              </a:rPr>
              <a:t>バイオプラスチックのビジネス化セミナー</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意見交換会の開催</a:t>
            </a:r>
            <a:endParaRPr lang="en-US" altLang="ja-JP" sz="10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679C015C-F306-70B1-EC74-FCCAA0C1E000}"/>
              </a:ext>
            </a:extLst>
          </p:cNvPr>
          <p:cNvSpPr txBox="1"/>
          <p:nvPr/>
        </p:nvSpPr>
        <p:spPr>
          <a:xfrm>
            <a:off x="4148622" y="510027"/>
            <a:ext cx="4653961" cy="1072977"/>
          </a:xfrm>
          <a:prstGeom prst="rect">
            <a:avLst/>
          </a:prstGeom>
          <a:noFill/>
        </p:spPr>
        <p:txBody>
          <a:bodyPr wrap="square" lIns="36000" tIns="36000" rIns="36000" bIns="36000" rtlCol="0">
            <a:spAutoFit/>
          </a:bodyPr>
          <a:lstStyle/>
          <a:p>
            <a:pPr marL="36000" lvl="0">
              <a:lnSpc>
                <a:spcPts val="1300"/>
              </a:lnSpc>
            </a:pPr>
            <a:br>
              <a:rPr lang="en-US" altLang="ja-JP"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・原材料メーカー等</a:t>
            </a:r>
            <a:r>
              <a:rPr lang="en-US" altLang="ja-JP" sz="1050" dirty="0">
                <a:latin typeface="Meiryo UI" panose="020B0604030504040204" pitchFamily="50" charset="-128"/>
                <a:ea typeface="Meiryo UI" panose="020B0604030504040204" pitchFamily="50" charset="-128"/>
              </a:rPr>
              <a:t>12</a:t>
            </a:r>
            <a:r>
              <a:rPr lang="ja-JP" altLang="en-US" sz="1050" dirty="0">
                <a:latin typeface="Meiryo UI" panose="020B0604030504040204" pitchFamily="50" charset="-128"/>
                <a:ea typeface="Meiryo UI" panose="020B0604030504040204" pitchFamily="50" charset="-128"/>
              </a:rPr>
              <a:t>者（㈱カネカ、㈱ダイセル、三菱ケミカル㈱　等）</a:t>
            </a:r>
            <a:br>
              <a:rPr lang="en-US" altLang="ja-JP"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・製品製造加工事業者・団体</a:t>
            </a:r>
            <a:r>
              <a:rPr lang="en-US" altLang="ja-JP" sz="1050" dirty="0">
                <a:latin typeface="Meiryo UI" panose="020B0604030504040204" pitchFamily="50" charset="-128"/>
                <a:ea typeface="Meiryo UI" panose="020B0604030504040204" pitchFamily="50" charset="-128"/>
              </a:rPr>
              <a:t>30</a:t>
            </a:r>
            <a:r>
              <a:rPr lang="ja-JP" altLang="en-US" sz="1050" dirty="0">
                <a:latin typeface="Meiryo UI" panose="020B0604030504040204" pitchFamily="50" charset="-128"/>
                <a:ea typeface="Meiryo UI" panose="020B0604030504040204" pitchFamily="50" charset="-128"/>
              </a:rPr>
              <a:t>者（大阪銘板㈱、協和㈱、サナダ精工㈱　等）</a:t>
            </a:r>
            <a:br>
              <a:rPr lang="en-US" altLang="ja-JP"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・プラスチック利活用企業</a:t>
            </a:r>
            <a:r>
              <a:rPr lang="en-US" altLang="ja-JP" sz="1050" dirty="0">
                <a:latin typeface="Meiryo UI" panose="020B0604030504040204" pitchFamily="50" charset="-128"/>
                <a:ea typeface="Meiryo UI" panose="020B0604030504040204" pitchFamily="50" charset="-128"/>
              </a:rPr>
              <a:t>30</a:t>
            </a:r>
            <a:r>
              <a:rPr lang="ja-JP" altLang="en-US" sz="1050" dirty="0">
                <a:latin typeface="Meiryo UI" panose="020B0604030504040204" pitchFamily="50" charset="-128"/>
                <a:ea typeface="Meiryo UI" panose="020B0604030504040204" pitchFamily="50" charset="-128"/>
              </a:rPr>
              <a:t>者（アスクル㈱、㈱大塚商会、ライオン㈱　等）</a:t>
            </a:r>
            <a:br>
              <a:rPr lang="en-US" altLang="ja-JP"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・国・大学・研究機関等</a:t>
            </a:r>
            <a:r>
              <a:rPr lang="en-US" altLang="ja-JP" sz="1050" dirty="0">
                <a:latin typeface="Meiryo UI" panose="020B0604030504040204" pitchFamily="50" charset="-128"/>
                <a:ea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rPr>
              <a:t>者（</a:t>
            </a:r>
            <a:r>
              <a:rPr lang="zh-CN" altLang="en-US" sz="1050" dirty="0">
                <a:latin typeface="Meiryo UI" panose="020B0604030504040204" pitchFamily="50" charset="-128"/>
                <a:ea typeface="Meiryo UI" panose="020B0604030504040204" pitchFamily="50" charset="-128"/>
              </a:rPr>
              <a:t>環境省、</a:t>
            </a:r>
            <a:r>
              <a:rPr lang="ja-JP" altLang="en-US" sz="1050" dirty="0">
                <a:latin typeface="Meiryo UI" panose="020B0604030504040204" pitchFamily="50" charset="-128"/>
                <a:ea typeface="Meiryo UI" panose="020B0604030504040204" pitchFamily="50" charset="-128"/>
              </a:rPr>
              <a:t>経済産業省、</a:t>
            </a:r>
            <a:r>
              <a:rPr lang="zh-CN" altLang="en-US" sz="1050" dirty="0">
                <a:latin typeface="Meiryo UI" panose="020B0604030504040204" pitchFamily="50" charset="-128"/>
                <a:ea typeface="Meiryo UI" panose="020B0604030504040204" pitchFamily="50" charset="-128"/>
              </a:rPr>
              <a:t>大阪大学</a:t>
            </a:r>
            <a:r>
              <a:rPr lang="ja-JP" altLang="en-US" sz="1050" dirty="0">
                <a:latin typeface="Meiryo UI" panose="020B0604030504040204" pitchFamily="50" charset="-128"/>
                <a:ea typeface="Meiryo UI" panose="020B0604030504040204" pitchFamily="50" charset="-128"/>
              </a:rPr>
              <a:t>、神戸大学　等）</a:t>
            </a:r>
            <a:endParaRPr lang="zh-CN" altLang="en-US" sz="1050" dirty="0">
              <a:latin typeface="Meiryo UI" panose="020B0604030504040204" pitchFamily="50" charset="-128"/>
              <a:ea typeface="Meiryo UI" panose="020B0604030504040204" pitchFamily="50" charset="-128"/>
            </a:endParaRPr>
          </a:p>
          <a:p>
            <a:pPr marL="36000" lvl="0">
              <a:lnSpc>
                <a:spcPts val="1300"/>
              </a:lnSpc>
            </a:pPr>
            <a:endParaRPr lang="en-US" altLang="ja-JP" sz="1050" dirty="0">
              <a:latin typeface="Meiryo UI" panose="020B0604030504040204" pitchFamily="50" charset="-128"/>
              <a:ea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4007719368"/>
              </p:ext>
            </p:extLst>
          </p:nvPr>
        </p:nvGraphicFramePr>
        <p:xfrm>
          <a:off x="144000" y="2410811"/>
          <a:ext cx="4853450" cy="274566"/>
        </p:xfrm>
        <a:graphic>
          <a:graphicData uri="http://schemas.openxmlformats.org/drawingml/2006/table">
            <a:tbl>
              <a:tblPr firstRow="1" bandRow="1">
                <a:tableStyleId>{5C22544A-7EE6-4342-B048-85BDC9FD1C3A}</a:tableStyleId>
              </a:tblPr>
              <a:tblGrid>
                <a:gridCol w="1451064">
                  <a:extLst>
                    <a:ext uri="{9D8B030D-6E8A-4147-A177-3AD203B41FA5}">
                      <a16:colId xmlns:a16="http://schemas.microsoft.com/office/drawing/2014/main" val="2767894968"/>
                    </a:ext>
                  </a:extLst>
                </a:gridCol>
                <a:gridCol w="3402386">
                  <a:extLst>
                    <a:ext uri="{9D8B030D-6E8A-4147-A177-3AD203B41FA5}">
                      <a16:colId xmlns:a16="http://schemas.microsoft.com/office/drawing/2014/main" val="283237433"/>
                    </a:ext>
                  </a:extLst>
                </a:gridCol>
              </a:tblGrid>
              <a:tr h="274566">
                <a:tc>
                  <a:txBody>
                    <a:bodyPr/>
                    <a:lstStyle/>
                    <a:p>
                      <a:pPr algn="dist">
                        <a:lnSpc>
                          <a:spcPts val="1300"/>
                        </a:lnSpc>
                      </a:pPr>
                      <a:r>
                        <a:rPr kumimoji="1" lang="en-US" altLang="zh-TW" sz="1200" b="1" dirty="0">
                          <a:solidFill>
                            <a:schemeClr val="tx1"/>
                          </a:solidFill>
                          <a:latin typeface="Meiryo UI" panose="020B0604030504040204" pitchFamily="50" charset="-128"/>
                          <a:ea typeface="Meiryo UI" panose="020B0604030504040204" pitchFamily="50" charset="-128"/>
                        </a:rPr>
                        <a:t>【</a:t>
                      </a:r>
                      <a:r>
                        <a:rPr kumimoji="1" lang="zh-TW" altLang="en-US" sz="1200" b="1" dirty="0">
                          <a:solidFill>
                            <a:schemeClr val="tx1"/>
                          </a:solidFill>
                          <a:latin typeface="Meiryo UI" panose="020B0604030504040204" pitchFamily="50" charset="-128"/>
                          <a:ea typeface="Meiryo UI" panose="020B0604030504040204" pitchFamily="50" charset="-128"/>
                        </a:rPr>
                        <a:t>調査分析結果</a:t>
                      </a:r>
                      <a:r>
                        <a:rPr kumimoji="1" lang="en-US" altLang="zh-TW" sz="1200" b="1" dirty="0">
                          <a:solidFill>
                            <a:schemeClr val="tx1"/>
                          </a:solidFill>
                          <a:latin typeface="Meiryo UI" panose="020B0604030504040204" pitchFamily="50" charset="-128"/>
                          <a:ea typeface="Meiryo UI" panose="020B0604030504040204" pitchFamily="50" charset="-128"/>
                        </a:rPr>
                        <a:t>】</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36000" lvl="0">
                        <a:lnSpc>
                          <a:spcPts val="1300"/>
                        </a:lnSpc>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51178498"/>
                  </a:ext>
                </a:extLst>
              </a:tr>
            </a:tbl>
          </a:graphicData>
        </a:graphic>
      </p:graphicFrame>
      <p:pic>
        <p:nvPicPr>
          <p:cNvPr id="3" name="図 2">
            <a:extLst>
              <a:ext uri="{FF2B5EF4-FFF2-40B4-BE49-F238E27FC236}">
                <a16:creationId xmlns:a16="http://schemas.microsoft.com/office/drawing/2014/main" id="{F45BF694-1DDA-4AF3-A844-17E34F37D7BE}"/>
              </a:ext>
            </a:extLst>
          </p:cNvPr>
          <p:cNvPicPr>
            <a:picLocks noChangeAspect="1"/>
          </p:cNvPicPr>
          <p:nvPr/>
        </p:nvPicPr>
        <p:blipFill>
          <a:blip r:embed="rId2"/>
          <a:stretch>
            <a:fillRect/>
          </a:stretch>
        </p:blipFill>
        <p:spPr>
          <a:xfrm>
            <a:off x="408235" y="3715269"/>
            <a:ext cx="4145804" cy="1251126"/>
          </a:xfrm>
          <a:prstGeom prst="rect">
            <a:avLst/>
          </a:prstGeom>
        </p:spPr>
      </p:pic>
      <p:pic>
        <p:nvPicPr>
          <p:cNvPr id="23" name="図 22">
            <a:extLst>
              <a:ext uri="{FF2B5EF4-FFF2-40B4-BE49-F238E27FC236}">
                <a16:creationId xmlns:a16="http://schemas.microsoft.com/office/drawing/2014/main" id="{5CE5F9F7-FC4F-4E02-A6C3-364506E6F4F3}"/>
              </a:ext>
            </a:extLst>
          </p:cNvPr>
          <p:cNvPicPr>
            <a:picLocks noChangeAspect="1"/>
          </p:cNvPicPr>
          <p:nvPr/>
        </p:nvPicPr>
        <p:blipFill>
          <a:blip r:embed="rId3"/>
          <a:stretch>
            <a:fillRect/>
          </a:stretch>
        </p:blipFill>
        <p:spPr>
          <a:xfrm>
            <a:off x="4557098" y="3726026"/>
            <a:ext cx="4245485" cy="1240369"/>
          </a:xfrm>
          <a:prstGeom prst="rect">
            <a:avLst/>
          </a:prstGeom>
        </p:spPr>
      </p:pic>
      <p:sp>
        <p:nvSpPr>
          <p:cNvPr id="4" name="テキスト ボックス 3">
            <a:extLst>
              <a:ext uri="{FF2B5EF4-FFF2-40B4-BE49-F238E27FC236}">
                <a16:creationId xmlns:a16="http://schemas.microsoft.com/office/drawing/2014/main" id="{900D24F7-74E3-4024-8E1D-2E99998A6FF5}"/>
              </a:ext>
            </a:extLst>
          </p:cNvPr>
          <p:cNvSpPr txBox="1"/>
          <p:nvPr/>
        </p:nvSpPr>
        <p:spPr>
          <a:xfrm>
            <a:off x="306402" y="3501140"/>
            <a:ext cx="4777485"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大阪府のアンケート結果および本事業によるヒアリング結果について</a:t>
            </a:r>
            <a:r>
              <a:rPr lang="en-US" altLang="ja-JP" sz="1200" b="1" dirty="0">
                <a:latin typeface="Meiryo UI" panose="020B0604030504040204" pitchFamily="50" charset="-128"/>
                <a:ea typeface="Meiryo UI" panose="020B0604030504040204" pitchFamily="50" charset="-128"/>
              </a:rPr>
              <a:t>】</a:t>
            </a:r>
          </a:p>
        </p:txBody>
      </p:sp>
      <p:sp>
        <p:nvSpPr>
          <p:cNvPr id="6" name="テキスト ボックス 5">
            <a:extLst>
              <a:ext uri="{FF2B5EF4-FFF2-40B4-BE49-F238E27FC236}">
                <a16:creationId xmlns:a16="http://schemas.microsoft.com/office/drawing/2014/main" id="{07546E22-BD2B-465C-9A45-F9730F63A123}"/>
              </a:ext>
            </a:extLst>
          </p:cNvPr>
          <p:cNvSpPr txBox="1"/>
          <p:nvPr/>
        </p:nvSpPr>
        <p:spPr>
          <a:xfrm>
            <a:off x="75462" y="4981157"/>
            <a:ext cx="9018778" cy="1876604"/>
          </a:xfrm>
          <a:prstGeom prst="rect">
            <a:avLst/>
          </a:prstGeom>
          <a:noFill/>
        </p:spPr>
        <p:txBody>
          <a:bodyPr wrap="square" rtlCol="0">
            <a:spAutoFit/>
          </a:bodyPr>
          <a:lstStyle/>
          <a:p>
            <a:pPr marL="0" marR="0" lvl="0" indent="0" algn="l" defTabSz="914400" rtl="0" eaLnBrk="1" fontAlgn="auto" latinLnBrk="0" hangingPunct="1">
              <a:lnSpc>
                <a:spcPts val="1400"/>
              </a:lnSpc>
              <a:spcBef>
                <a:spcPts val="300"/>
              </a:spcBef>
              <a:spcAft>
                <a:spcPts val="0"/>
              </a:spcAft>
              <a:buClrTx/>
              <a:buSzTx/>
              <a:buFontTx/>
              <a:buNone/>
              <a:tabLst/>
              <a:defRPr/>
            </a:pPr>
            <a:r>
              <a:rPr kumimoji="1" lang="ja-JP" altLang="en-US" sz="13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3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＜上記課題への対応策＞</a:t>
            </a: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①垂直・水平の連携、協働が円滑化する仕組みづくり</a:t>
            </a: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バイオプラスチックビジネスにニーズを持つプラスチック利活用企業、新たな原料およびそれを加工する上での物性特性や技術情報といったシーズを</a:t>
            </a:r>
            <a:b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持つ原材料メーカーに、プラスチック製品製造加工事業者をマッチングさせ、協働を促進することで、バイオプラスチックの社会実装の可能性が高まる。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サプライチェーン上で同じ位置づけ・層に属する複数の事業者など、水平関係にある多様なプレーヤーを参加させることで、互いの知見を活かした</a:t>
            </a:r>
            <a:b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オープンイノベーションの実現や、既存のプラスチックの範疇を超えた、バイオプラスチックならではの新たな付加価値・用途の創造も期待</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される。</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②コスト面の課題を軽減する助成制度の導入、府内中小企業のチャレンジの促進</a:t>
            </a:r>
            <a:endParaRPr kumimoji="1"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原料の物性、可塑性の違いなどに対応した成形加工方法および成型機・金型の開発はバイオプラスチックの製品化に不可欠。</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これらを後押しするための製品開発の取組みに対する助成制度も必要である。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製品開発や必要な設備改良等に係る経費の一部を補助する制度が存在すれば、バイオプラスチック製品開発へのチャレンジを支援できる。</a:t>
            </a:r>
            <a:endParaRPr kumimoji="1" lang="ja-JP" altLang="en-US" dirty="0"/>
          </a:p>
        </p:txBody>
      </p:sp>
    </p:spTree>
    <p:extLst>
      <p:ext uri="{BB962C8B-B14F-4D97-AF65-F5344CB8AC3E}">
        <p14:creationId xmlns:p14="http://schemas.microsoft.com/office/powerpoint/2010/main" val="29087020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17649</TotalTime>
  <Words>675</Words>
  <PresentationFormat>画面に合わせる (4:3)</PresentationFormat>
  <Paragraphs>42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游ゴシック Light</vt:lpstr>
      <vt:lpstr>Arial</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2023-11-27T01:30:03Z</cp:lastPrinted>
  <dcterms:created xsi:type="dcterms:W3CDTF">2019-08-08T06:36:20Z</dcterms:created>
  <dcterms:modified xsi:type="dcterms:W3CDTF">2023-11-27T01:32:16Z</dcterms:modified>
</cp:coreProperties>
</file>