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1" r:id="rId5"/>
    <p:sldId id="272" r:id="rId6"/>
    <p:sldId id="266" r:id="rId7"/>
    <p:sldId id="270" r:id="rId8"/>
    <p:sldId id="267" r:id="rId9"/>
    <p:sldId id="269" r:id="rId10"/>
    <p:sldId id="261" r:id="rId11"/>
    <p:sldId id="273" r:id="rId1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804206B3-0E57-4C23-9526-9A92E50ECC6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F2BD8A27-8417-411A-910F-0D3B601C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00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D2A-44D7-43D0-92BC-C2D8A463B52F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53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A44E-0BFB-4E35-8EC7-EA600387503B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4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00D8-4C8C-458E-A5A4-BB06B385EDE0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20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170-223F-4198-B572-388BF23F2D76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6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2A-52F3-40A4-BB2E-6155E91B16E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16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C9C-5225-43C0-9E91-9DBA883F79C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8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B81E-7AD9-461D-BAED-9CF7360CA047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96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948B-5588-4A8A-941D-1E8AE6B4F1C4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78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5C83-BB55-4391-A88E-8B753ADA22A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8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2B67-4A92-40DC-AF9F-A8F96AF718D5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13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EA5C-DB62-42A2-9A14-696E57E70FC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54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41BDA-36CC-46DC-BE98-958D876F009E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2247-2E05-4319-8FD3-3487DD0B2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81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ma.go.jp/bosai/risk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://www.osaka-bousai.net/pref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ver.go.jp/index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disaportal.gsi.go.jp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15911" y="121555"/>
            <a:ext cx="11835683" cy="1325563"/>
          </a:xfrm>
        </p:spPr>
        <p:txBody>
          <a:bodyPr/>
          <a:lstStyle/>
          <a:p>
            <a:pPr algn="ctr"/>
            <a:r>
              <a:rPr lang="ja-JP" altLang="en-US" sz="4000" dirty="0" smtClean="0"/>
              <a:t> 　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「これだけは！」シート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従業者ＢＣＰ携行カード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702643"/>
              </p:ext>
            </p:extLst>
          </p:nvPr>
        </p:nvGraphicFramePr>
        <p:xfrm>
          <a:off x="115911" y="1424917"/>
          <a:ext cx="11952288" cy="51433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16686">
                  <a:extLst>
                    <a:ext uri="{9D8B030D-6E8A-4147-A177-3AD203B41FA5}">
                      <a16:colId xmlns:a16="http://schemas.microsoft.com/office/drawing/2014/main" val="966107061"/>
                    </a:ext>
                  </a:extLst>
                </a:gridCol>
                <a:gridCol w="8835602">
                  <a:extLst>
                    <a:ext uri="{9D8B030D-6E8A-4147-A177-3AD203B41FA5}">
                      <a16:colId xmlns:a16="http://schemas.microsoft.com/office/drawing/2014/main" val="2668365372"/>
                    </a:ext>
                  </a:extLst>
                </a:gridCol>
              </a:tblGrid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791535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血液型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397327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持病・アレルギー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76490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かかりつけの病院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710964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724634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zh-TW" altLang="en-US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659749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勤務先所在地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36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562161"/>
                  </a:ext>
                </a:extLst>
              </a:tr>
              <a:tr h="64291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勤務先電話番号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000346"/>
                  </a:ext>
                </a:extLst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27" y="249216"/>
            <a:ext cx="2450860" cy="70348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05362" y="6356350"/>
            <a:ext cx="2743200" cy="365125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kumimoji="1"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1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00461"/>
            <a:ext cx="10515600" cy="1325563"/>
          </a:xfrm>
        </p:spPr>
        <p:txBody>
          <a:bodyPr/>
          <a:lstStyle/>
          <a:p>
            <a:pPr algn="ctr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当社のＢＣＰ発動条件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318867"/>
              </p:ext>
            </p:extLst>
          </p:nvPr>
        </p:nvGraphicFramePr>
        <p:xfrm>
          <a:off x="206062" y="1262130"/>
          <a:ext cx="11822806" cy="49197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16786">
                  <a:extLst>
                    <a:ext uri="{9D8B030D-6E8A-4147-A177-3AD203B41FA5}">
                      <a16:colId xmlns:a16="http://schemas.microsoft.com/office/drawing/2014/main" val="4109047110"/>
                    </a:ext>
                  </a:extLst>
                </a:gridCol>
                <a:gridCol w="9106020">
                  <a:extLst>
                    <a:ext uri="{9D8B030D-6E8A-4147-A177-3AD203B41FA5}">
                      <a16:colId xmlns:a16="http://schemas.microsoft.com/office/drawing/2014/main" val="4108622369"/>
                    </a:ext>
                  </a:extLst>
                </a:gridCol>
              </a:tblGrid>
              <a:tr h="1639910">
                <a:tc>
                  <a:txBody>
                    <a:bodyPr/>
                    <a:lstStyle/>
                    <a:p>
                      <a:r>
                        <a:rPr kumimoji="1" lang="ja-JP" altLang="en-US" sz="4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地震</a:t>
                      </a:r>
                      <a:endParaRPr kumimoji="1" lang="ja-JP" altLang="en-US" sz="4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震度　</a:t>
                      </a:r>
                      <a:r>
                        <a:rPr kumimoji="1" lang="ja-JP" altLang="en-US" sz="3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以上を観測した場合</a:t>
                      </a:r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3587694"/>
                  </a:ext>
                </a:extLst>
              </a:tr>
              <a:tr h="1639910">
                <a:tc>
                  <a:txBody>
                    <a:bodyPr/>
                    <a:lstStyle/>
                    <a:p>
                      <a:r>
                        <a:rPr kumimoji="1" lang="ja-JP" altLang="en-US" sz="4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水害</a:t>
                      </a:r>
                      <a:endParaRPr kumimoji="1" lang="en-US" altLang="ja-JP" sz="4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土砂災害</a:t>
                      </a:r>
                      <a:endParaRPr kumimoji="1" lang="ja-JP" altLang="en-US" sz="4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警戒レベル　</a:t>
                      </a:r>
                      <a:r>
                        <a:rPr kumimoji="1" lang="ja-JP" altLang="en-US" sz="3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3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が発令された場合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7960529"/>
                  </a:ext>
                </a:extLst>
              </a:tr>
              <a:tr h="1639910">
                <a:tc>
                  <a:txBody>
                    <a:bodyPr/>
                    <a:lstStyle/>
                    <a:p>
                      <a:r>
                        <a:rPr kumimoji="1" lang="ja-JP" altLang="en-US" sz="4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ja-JP" altLang="en-US" sz="4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48947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9285668" y="63003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2</a:t>
            </a:fld>
            <a:endPara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39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41666"/>
            <a:ext cx="10515600" cy="940159"/>
          </a:xfrm>
        </p:spPr>
        <p:txBody>
          <a:bodyPr anchor="t"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発災時の出社・帰宅体制（休日含む）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813505"/>
              </p:ext>
            </p:extLst>
          </p:nvPr>
        </p:nvGraphicFramePr>
        <p:xfrm>
          <a:off x="184597" y="849581"/>
          <a:ext cx="11822805" cy="5879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408">
                  <a:extLst>
                    <a:ext uri="{9D8B030D-6E8A-4147-A177-3AD203B41FA5}">
                      <a16:colId xmlns:a16="http://schemas.microsoft.com/office/drawing/2014/main" val="3553035394"/>
                    </a:ext>
                  </a:extLst>
                </a:gridCol>
                <a:gridCol w="5127375">
                  <a:extLst>
                    <a:ext uri="{9D8B030D-6E8A-4147-A177-3AD203B41FA5}">
                      <a16:colId xmlns:a16="http://schemas.microsoft.com/office/drawing/2014/main" val="1055078943"/>
                    </a:ext>
                  </a:extLst>
                </a:gridCol>
                <a:gridCol w="4924022">
                  <a:extLst>
                    <a:ext uri="{9D8B030D-6E8A-4147-A177-3AD203B41FA5}">
                      <a16:colId xmlns:a16="http://schemas.microsoft.com/office/drawing/2014/main" val="1483654873"/>
                    </a:ext>
                  </a:extLst>
                </a:gridCol>
              </a:tblGrid>
              <a:tr h="536729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原則（適用するものは黒塗り）</a:t>
                      </a:r>
                      <a:endParaRPr kumimoji="1" lang="ja-JP" altLang="en-US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自社独自ルール</a:t>
                      </a:r>
                      <a:endParaRPr kumimoji="1" lang="ja-JP" altLang="en-US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612885"/>
                  </a:ext>
                </a:extLst>
              </a:tr>
              <a:tr h="1536174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出社・帰宅時間帯に発災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□（出社時）原則、自宅待機又は自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2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宅に戻る。職場に近い場合は職場へ。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□（帰宅時）原則、職場内待機又は</a:t>
                      </a:r>
                      <a:r>
                        <a:rPr kumimoji="1" lang="en-US" altLang="ja-JP" sz="2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職場に戻る。自宅に近い場合は自宅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□駅等にいる場合は、公共交通機関等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の指示に従う。長時間行き場がない場 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合は、避難所等へ避難する。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□職場以外の場合は、必ず会社に連絡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する。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19155"/>
                  </a:ext>
                </a:extLst>
              </a:tr>
              <a:tr h="1593700"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就業時間外に発災</a:t>
                      </a:r>
                      <a:endParaRPr kumimoji="1"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休日等</a:t>
                      </a:r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□自宅待機。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□身の安全を優先したうえで、「就業時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間外 発災時 参集メンバー」</a:t>
                      </a:r>
                      <a:r>
                        <a:rPr kumimoji="1" lang="ja-JP" altLang="en-US" sz="2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は出社。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380101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9285667" y="63389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3</a:t>
            </a:fld>
            <a:endPara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47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ＢＣＰの発動時の流れ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まず最初に取り組むこと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sz="40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164863"/>
              </p:ext>
            </p:extLst>
          </p:nvPr>
        </p:nvGraphicFramePr>
        <p:xfrm>
          <a:off x="530180" y="938012"/>
          <a:ext cx="11131639" cy="56021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98717">
                  <a:extLst>
                    <a:ext uri="{9D8B030D-6E8A-4147-A177-3AD203B41FA5}">
                      <a16:colId xmlns:a16="http://schemas.microsoft.com/office/drawing/2014/main" val="4224939703"/>
                    </a:ext>
                  </a:extLst>
                </a:gridCol>
                <a:gridCol w="7832922">
                  <a:extLst>
                    <a:ext uri="{9D8B030D-6E8A-4147-A177-3AD203B41FA5}">
                      <a16:colId xmlns:a16="http://schemas.microsoft.com/office/drawing/2014/main" val="2846066883"/>
                    </a:ext>
                  </a:extLst>
                </a:gridCol>
              </a:tblGrid>
              <a:tr h="581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☆自身の担当</a:t>
                      </a:r>
                      <a:endParaRPr kumimoji="1"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46075"/>
                  </a:ext>
                </a:extLst>
              </a:tr>
              <a:tr h="902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従業者の安全確認</a:t>
                      </a:r>
                      <a:endParaRPr kumimoji="1"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341153"/>
                  </a:ext>
                </a:extLst>
              </a:tr>
              <a:tr h="852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来訪者の安全確認</a:t>
                      </a:r>
                      <a:endParaRPr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264450"/>
                  </a:ext>
                </a:extLst>
              </a:tr>
              <a:tr h="888644">
                <a:tc>
                  <a:txBody>
                    <a:bodyPr/>
                    <a:lstStyle/>
                    <a:p>
                      <a:pPr algn="l">
                        <a:buFont typeface="Wingdings" panose="05000000000000000000" pitchFamily="2" charset="2"/>
                        <a:buNone/>
                      </a:pPr>
                      <a:r>
                        <a:rPr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自社の被害状況の把握</a:t>
                      </a:r>
                      <a:endParaRPr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187115"/>
                  </a:ext>
                </a:extLst>
              </a:tr>
              <a:tr h="1067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主な委託先の被災状況の把握</a:t>
                      </a:r>
                      <a:endParaRPr kumimoji="1"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247509"/>
                  </a:ext>
                </a:extLst>
              </a:tr>
              <a:tr h="1067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事業継続目標を踏まえた早期復旧への取り組み</a:t>
                      </a:r>
                      <a:endParaRPr lang="en-US" altLang="ja-JP" sz="2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42575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9212687" y="63106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4</a:t>
            </a:fld>
            <a:endPara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165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133306"/>
            <a:ext cx="12093262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家族の連絡先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（氏名・本人連絡先・勤務先・就学先等及び当該連絡先）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936824"/>
              </p:ext>
            </p:extLst>
          </p:nvPr>
        </p:nvGraphicFramePr>
        <p:xfrm>
          <a:off x="244698" y="1584325"/>
          <a:ext cx="11655380" cy="3379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406">
                  <a:extLst>
                    <a:ext uri="{9D8B030D-6E8A-4147-A177-3AD203B41FA5}">
                      <a16:colId xmlns:a16="http://schemas.microsoft.com/office/drawing/2014/main" val="446015374"/>
                    </a:ext>
                  </a:extLst>
                </a:gridCol>
                <a:gridCol w="2897747">
                  <a:extLst>
                    <a:ext uri="{9D8B030D-6E8A-4147-A177-3AD203B41FA5}">
                      <a16:colId xmlns:a16="http://schemas.microsoft.com/office/drawing/2014/main" val="1035123072"/>
                    </a:ext>
                  </a:extLst>
                </a:gridCol>
                <a:gridCol w="4224270">
                  <a:extLst>
                    <a:ext uri="{9D8B030D-6E8A-4147-A177-3AD203B41FA5}">
                      <a16:colId xmlns:a16="http://schemas.microsoft.com/office/drawing/2014/main" val="3553307165"/>
                    </a:ext>
                  </a:extLst>
                </a:gridCol>
                <a:gridCol w="2768957">
                  <a:extLst>
                    <a:ext uri="{9D8B030D-6E8A-4147-A177-3AD203B41FA5}">
                      <a16:colId xmlns:a16="http://schemas.microsoft.com/office/drawing/2014/main" val="4185754940"/>
                    </a:ext>
                  </a:extLst>
                </a:gridCol>
              </a:tblGrid>
              <a:tr h="514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勤務先・就学先等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左記連絡先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621825"/>
                  </a:ext>
                </a:extLst>
              </a:tr>
              <a:tr h="716021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396905"/>
                  </a:ext>
                </a:extLst>
              </a:tr>
              <a:tr h="716021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737697"/>
                  </a:ext>
                </a:extLst>
              </a:tr>
              <a:tr h="716021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604222"/>
                  </a:ext>
                </a:extLst>
              </a:tr>
              <a:tr h="716021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143596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56878" y="6341573"/>
            <a:ext cx="2743200" cy="365125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kumimoji="1"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fld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4698" y="5472952"/>
            <a:ext cx="11655380" cy="830997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ご家族間での連絡方法：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最寄の避難場所・避難所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953337"/>
              </p:ext>
            </p:extLst>
          </p:nvPr>
        </p:nvGraphicFramePr>
        <p:xfrm>
          <a:off x="206060" y="1506827"/>
          <a:ext cx="11784170" cy="4770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982">
                  <a:extLst>
                    <a:ext uri="{9D8B030D-6E8A-4147-A177-3AD203B41FA5}">
                      <a16:colId xmlns:a16="http://schemas.microsoft.com/office/drawing/2014/main" val="3762461710"/>
                    </a:ext>
                  </a:extLst>
                </a:gridCol>
                <a:gridCol w="4816699">
                  <a:extLst>
                    <a:ext uri="{9D8B030D-6E8A-4147-A177-3AD203B41FA5}">
                      <a16:colId xmlns:a16="http://schemas.microsoft.com/office/drawing/2014/main" val="63410970"/>
                    </a:ext>
                  </a:extLst>
                </a:gridCol>
                <a:gridCol w="5370489">
                  <a:extLst>
                    <a:ext uri="{9D8B030D-6E8A-4147-A177-3AD203B41FA5}">
                      <a16:colId xmlns:a16="http://schemas.microsoft.com/office/drawing/2014/main" val="62700768"/>
                    </a:ext>
                  </a:extLst>
                </a:gridCol>
              </a:tblGrid>
              <a:tr h="682019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避難場所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避難所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185279"/>
                  </a:ext>
                </a:extLst>
              </a:tr>
              <a:tr h="2044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出社時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3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2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endParaRPr kumimoji="1" lang="en-US" altLang="ja-JP" sz="2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3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743858509"/>
                  </a:ext>
                </a:extLst>
              </a:tr>
              <a:tr h="2044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在宅時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3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3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r>
                        <a:rPr kumimoji="1" lang="en-US" altLang="ja-JP" sz="2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42521964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56878" y="6277179"/>
            <a:ext cx="2743200" cy="365125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kumimoji="1"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fld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16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1819" y="78716"/>
            <a:ext cx="11745531" cy="1093262"/>
          </a:xfrm>
        </p:spPr>
        <p:txBody>
          <a:bodyPr/>
          <a:lstStyle/>
          <a:p>
            <a:pPr algn="ctr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＜参考＞災害伝言ダイヤル１７１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788" y="1139780"/>
            <a:ext cx="11848563" cy="5718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安否等の情報を音声情報として蓄積し、録音・再生できるボイスメールです。（災害時に限定して利用が可能です。）</a:t>
            </a:r>
            <a:endParaRPr kumimoji="1"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災害時以外にも体験利用日（毎月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日及び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日など）が設けられています。体験利用で操作の確認をしておきましょう！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14" y="2343955"/>
            <a:ext cx="11261310" cy="279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25755" y="6310648"/>
            <a:ext cx="2743200" cy="365125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kumimoji="1"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fld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36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303" y="-14421"/>
            <a:ext cx="11745531" cy="1093262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＜参考＞参考ＷＥＢサイト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788" y="1139780"/>
            <a:ext cx="11848563" cy="57182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3600" dirty="0" smtClean="0"/>
          </a:p>
          <a:p>
            <a:pPr marL="0" indent="0">
              <a:buNone/>
            </a:pPr>
            <a:endParaRPr kumimoji="1" lang="ja-JP" altLang="en-US" sz="3600" dirty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25755" y="6310648"/>
            <a:ext cx="2743200" cy="365125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P.</a:t>
            </a:r>
            <a:fld id="{FA032247-2E05-4319-8FD3-3487DD0B2B11}" type="slidenum">
              <a:rPr kumimoji="1" lang="ja-JP" altLang="en-US" sz="2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fld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hlinkClick r:id="rId2"/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12" y="1156761"/>
            <a:ext cx="2207694" cy="220769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690489" y="4465773"/>
            <a:ext cx="1929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おおさか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防災ネット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>
            <a:hlinkClick r:id="rId4"/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313" y="1156761"/>
            <a:ext cx="2138477" cy="2138477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5" name="テキスト ボックス 14"/>
          <p:cNvSpPr txBox="1"/>
          <p:nvPr/>
        </p:nvSpPr>
        <p:spPr>
          <a:xfrm>
            <a:off x="6452313" y="4516167"/>
            <a:ext cx="2330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ハザードマップ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図 15">
            <a:hlinkClick r:id="rId6"/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654" y="3906647"/>
            <a:ext cx="2421886" cy="2421886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3477251" y="1571890"/>
            <a:ext cx="2268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川の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防災情報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>
            <a:hlinkClick r:id="rId8"/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423" y="3906647"/>
            <a:ext cx="2373532" cy="2373532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21" name="テキスト ボックス 20"/>
          <p:cNvSpPr txBox="1"/>
          <p:nvPr/>
        </p:nvSpPr>
        <p:spPr>
          <a:xfrm>
            <a:off x="9576399" y="1521688"/>
            <a:ext cx="1959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気象庁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危険度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分布等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上矢印 21"/>
          <p:cNvSpPr/>
          <p:nvPr/>
        </p:nvSpPr>
        <p:spPr>
          <a:xfrm>
            <a:off x="200277" y="3556480"/>
            <a:ext cx="2875570" cy="2723699"/>
          </a:xfrm>
          <a:prstGeom prst="upArrow">
            <a:avLst>
              <a:gd name="adj1" fmla="val 79428"/>
              <a:gd name="adj2" fmla="val 3340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矢印 23"/>
          <p:cNvSpPr/>
          <p:nvPr/>
        </p:nvSpPr>
        <p:spPr>
          <a:xfrm>
            <a:off x="5924094" y="3556480"/>
            <a:ext cx="3343780" cy="2754167"/>
          </a:xfrm>
          <a:prstGeom prst="upArrow">
            <a:avLst>
              <a:gd name="adj1" fmla="val 74054"/>
              <a:gd name="adj2" fmla="val 3340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下矢印 24"/>
          <p:cNvSpPr/>
          <p:nvPr/>
        </p:nvSpPr>
        <p:spPr>
          <a:xfrm>
            <a:off x="3075847" y="1153341"/>
            <a:ext cx="3071453" cy="2571080"/>
          </a:xfrm>
          <a:prstGeom prst="downArrow">
            <a:avLst>
              <a:gd name="adj1" fmla="val 77146"/>
              <a:gd name="adj2" fmla="val 2506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9063453" y="1139780"/>
            <a:ext cx="2985388" cy="2584640"/>
          </a:xfrm>
          <a:prstGeom prst="downArrow">
            <a:avLst>
              <a:gd name="adj1" fmla="val 77146"/>
              <a:gd name="adj2" fmla="val 2506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5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1EA3EEDA3BFFB4CB1E39164E1D9A6A4" ma:contentTypeVersion="2" ma:contentTypeDescription="新しいドキュメントを作成します。" ma:contentTypeScope="" ma:versionID="627d14204231725c731b1a69b8cda067">
  <xsd:schema xmlns:xsd="http://www.w3.org/2001/XMLSchema" xmlns:xs="http://www.w3.org/2001/XMLSchema" xmlns:p="http://schemas.microsoft.com/office/2006/metadata/properties" xmlns:ns2="5c099cb8-c271-461f-93f8-56e102537175" targetNamespace="http://schemas.microsoft.com/office/2006/metadata/properties" ma:root="true" ma:fieldsID="17230a38cea095431e8d0dc343aba5a7" ns2:_="">
    <xsd:import namespace="5c099cb8-c271-461f-93f8-56e102537175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99cb8-c271-461f-93f8-56e102537175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c099cb8-c271-461f-93f8-56e102537175" xsi:nil="true"/>
  </documentManagement>
</p:properties>
</file>

<file path=customXml/itemProps1.xml><?xml version="1.0" encoding="utf-8"?>
<ds:datastoreItem xmlns:ds="http://schemas.openxmlformats.org/officeDocument/2006/customXml" ds:itemID="{A3582E3F-949F-4F4A-BDDB-95ABC3464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099cb8-c271-461f-93f8-56e1025371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ECE949-2C0C-428D-8B0D-5DEFA1C0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41B0B-C67A-4666-91D4-9CCB7ACA3CD8}">
  <ds:schemaRefs>
    <ds:schemaRef ds:uri="http://www.w3.org/XML/1998/namespace"/>
    <ds:schemaRef ds:uri="5c099cb8-c271-461f-93f8-56e102537175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452</Words>
  <Application>Microsoft Office PowerPoint</Application>
  <PresentationFormat>ワイド画面</PresentationFormat>
  <Paragraphs>97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ゴシック</vt:lpstr>
      <vt:lpstr>游ゴシック</vt:lpstr>
      <vt:lpstr>游ゴシック Light</vt:lpstr>
      <vt:lpstr>Arial</vt:lpstr>
      <vt:lpstr>Wingdings</vt:lpstr>
      <vt:lpstr>Office テーマ</vt:lpstr>
      <vt:lpstr> 　「これだけは！」シート   　従業者ＢＣＰ携行カード</vt:lpstr>
      <vt:lpstr>当社のＢＣＰ発動条件</vt:lpstr>
      <vt:lpstr>発災時の出社・帰宅体制（休日含む）</vt:lpstr>
      <vt:lpstr>ＢＣＰの発動時の流れ(まず最初に取り組むこと)</vt:lpstr>
      <vt:lpstr>家族の連絡先 （氏名・本人連絡先・勤務先・就学先等及び当該連絡先）</vt:lpstr>
      <vt:lpstr>最寄の避難場所・避難所</vt:lpstr>
      <vt:lpstr>＜参考＞災害伝言ダイヤル１７１</vt:lpstr>
      <vt:lpstr>＜参考＞参考ＷＥＢサイト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「これだけは！」シート 従業者BCP携行カード</dc:title>
  <dc:creator>池田　留巳</dc:creator>
  <cp:lastModifiedBy>池田　留巳</cp:lastModifiedBy>
  <cp:revision>55</cp:revision>
  <cp:lastPrinted>2021-12-09T02:36:55Z</cp:lastPrinted>
  <dcterms:created xsi:type="dcterms:W3CDTF">2021-06-29T09:58:55Z</dcterms:created>
  <dcterms:modified xsi:type="dcterms:W3CDTF">2021-12-21T04:28:41Z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0x01010091EA3EEDA3BFFB4CB1E39164E1D9A6A4</vt:lpwstr>
  </property>
</Properties>
</file>