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71" r:id="rId5"/>
    <p:sldId id="272" r:id="rId6"/>
    <p:sldId id="274" r:id="rId7"/>
    <p:sldId id="270" r:id="rId8"/>
    <p:sldId id="267" r:id="rId9"/>
    <p:sldId id="269" r:id="rId10"/>
    <p:sldId id="261" r:id="rId11"/>
    <p:sldId id="27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8" tIns="45719" rIns="91438" bIns="457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8" tIns="45719" rIns="91438" bIns="45719" rtlCol="0"/>
          <a:lstStyle>
            <a:lvl1pPr algn="r">
              <a:defRPr sz="1200"/>
            </a:lvl1pPr>
          </a:lstStyle>
          <a:p>
            <a:fld id="{804206B3-0E57-4C23-9526-9A92E50ECC6A}" type="datetimeFigureOut">
              <a:rPr kumimoji="1" lang="ja-JP" altLang="en-US" smtClean="0"/>
              <a:t>2021/12/21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8" tIns="45719" rIns="91438" bIns="45719"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8" tIns="45719" rIns="91438" bIns="457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8" tIns="45719" rIns="91438" bIns="457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8" tIns="45719" rIns="91438" bIns="45719" rtlCol="0" anchor="b"/>
          <a:lstStyle>
            <a:lvl1pPr algn="r">
              <a:defRPr sz="1200"/>
            </a:lvl1pPr>
          </a:lstStyle>
          <a:p>
            <a:fld id="{F2BD8A27-8417-411A-910F-0D3B601C9A32}" type="slidenum">
              <a:rPr kumimoji="1" lang="ja-JP" altLang="en-US" smtClean="0"/>
              <a:t>‹#›</a:t>
            </a:fld>
            <a:endParaRPr kumimoji="1" lang="ja-JP" altLang="en-US"/>
          </a:p>
        </p:txBody>
      </p:sp>
    </p:spTree>
    <p:extLst>
      <p:ext uri="{BB962C8B-B14F-4D97-AF65-F5344CB8AC3E}">
        <p14:creationId xmlns:p14="http://schemas.microsoft.com/office/powerpoint/2010/main" val="4929000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648ED2A-44D7-43D0-92BC-C2D8A463B52F}"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1536533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DF7A44E-0BFB-4E35-8EC7-EA600387503B}"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2913647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81400D8-4C8C-458E-A5A4-BB06B385EDE0}"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2549209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C3C170-223F-4198-B572-388BF23F2D76}"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615962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E5952A-52F3-40A4-BB2E-6155E91B16EA}" type="datetime1">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1270161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16B1C9C-5225-43C0-9E91-9DBA883F79CA}" type="datetime1">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356618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E1B81E-7AD9-461D-BAED-9CF7360CA047}" type="datetime1">
              <a:rPr kumimoji="1" lang="ja-JP" altLang="en-US" smtClean="0"/>
              <a:t>2021/12/21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1579961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39948B-5588-4A8A-941D-1E8AE6B4F1C4}" type="datetime1">
              <a:rPr kumimoji="1" lang="ja-JP" altLang="en-US" smtClean="0"/>
              <a:t>2021/12/21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1081782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AB5C83-BB55-4391-A88E-8B753ADA22AA}" type="datetime1">
              <a:rPr kumimoji="1" lang="ja-JP" altLang="en-US" smtClean="0"/>
              <a:t>2021/12/21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1641684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2CF2B67-4A92-40DC-AF9F-A8F96AF718D5}" type="datetime1">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3417137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73EA5C-DB62-42A2-9A14-696E57E70FCA}" type="datetime1">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401654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41BDA-36CC-46DC-BE98-958D876F009E}" type="datetime1">
              <a:rPr kumimoji="1" lang="ja-JP" altLang="en-US" smtClean="0"/>
              <a:t>2021/12/21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032247-2E05-4319-8FD3-3487DD0B2B11}" type="slidenum">
              <a:rPr kumimoji="1" lang="ja-JP" altLang="en-US" smtClean="0"/>
              <a:t>‹#›</a:t>
            </a:fld>
            <a:endParaRPr kumimoji="1" lang="ja-JP" altLang="en-US"/>
          </a:p>
        </p:txBody>
      </p:sp>
    </p:spTree>
    <p:extLst>
      <p:ext uri="{BB962C8B-B14F-4D97-AF65-F5344CB8AC3E}">
        <p14:creationId xmlns:p14="http://schemas.microsoft.com/office/powerpoint/2010/main" val="1672810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jma.go.jp/bosai/risk/" TargetMode="External"/><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hyperlink" Target="http://www.osaka-bousai.net/pref/index.html" TargetMode="External"/><Relationship Id="rId1" Type="http://schemas.openxmlformats.org/officeDocument/2006/relationships/slideLayout" Target="../slideLayouts/slideLayout2.xml"/><Relationship Id="rId6" Type="http://schemas.openxmlformats.org/officeDocument/2006/relationships/hyperlink" Target="https://www.river.go.jp/index" TargetMode="External"/><Relationship Id="rId5" Type="http://schemas.openxmlformats.org/officeDocument/2006/relationships/image" Target="../media/image4.png"/><Relationship Id="rId4" Type="http://schemas.openxmlformats.org/officeDocument/2006/relationships/hyperlink" Target="https://disaportal.gsi.go.jp/"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15911" y="121555"/>
            <a:ext cx="11835683" cy="1325563"/>
          </a:xfrm>
        </p:spPr>
        <p:txBody>
          <a:bodyPr/>
          <a:lstStyle/>
          <a:p>
            <a:pPr algn="ctr"/>
            <a:r>
              <a:rPr lang="ja-JP" altLang="en-US" sz="4000" dirty="0" smtClean="0"/>
              <a:t> 　</a:t>
            </a:r>
            <a:r>
              <a:rPr lang="ja-JP" altLang="en-US" sz="4000" dirty="0" smtClean="0">
                <a:latin typeface="ＭＳ ゴシック" panose="020B0609070205080204" pitchFamily="49" charset="-128"/>
                <a:ea typeface="ＭＳ ゴシック" panose="020B0609070205080204" pitchFamily="49" charset="-128"/>
              </a:rPr>
              <a:t>「これだけは！」シート</a:t>
            </a:r>
            <a:r>
              <a:rPr lang="en-US" altLang="ja-JP" sz="4000" dirty="0">
                <a:latin typeface="ＭＳ ゴシック" panose="020B0609070205080204" pitchFamily="49" charset="-128"/>
                <a:ea typeface="ＭＳ ゴシック" panose="020B0609070205080204" pitchFamily="49" charset="-128"/>
              </a:rPr>
              <a:t/>
            </a:r>
            <a:br>
              <a:rPr lang="en-US" altLang="ja-JP" sz="4000" dirty="0">
                <a:latin typeface="ＭＳ ゴシック" panose="020B0609070205080204" pitchFamily="49" charset="-128"/>
                <a:ea typeface="ＭＳ ゴシック" panose="020B0609070205080204" pitchFamily="49" charset="-128"/>
              </a:rPr>
            </a:br>
            <a:r>
              <a:rPr lang="en-US" altLang="ja-JP" sz="4000" dirty="0" smtClean="0">
                <a:latin typeface="ＭＳ ゴシック" panose="020B0609070205080204" pitchFamily="49" charset="-128"/>
                <a:ea typeface="ＭＳ ゴシック" panose="020B0609070205080204" pitchFamily="49" charset="-128"/>
              </a:rPr>
              <a:t>  </a:t>
            </a:r>
            <a:r>
              <a:rPr lang="ja-JP" altLang="en-US" sz="4000" dirty="0" smtClean="0">
                <a:latin typeface="ＭＳ ゴシック" panose="020B0609070205080204" pitchFamily="49" charset="-128"/>
                <a:ea typeface="ＭＳ ゴシック" panose="020B0609070205080204" pitchFamily="49" charset="-128"/>
              </a:rPr>
              <a:t>　</a:t>
            </a:r>
            <a:r>
              <a:rPr lang="ja-JP" altLang="en-US" b="1" dirty="0" smtClean="0">
                <a:latin typeface="ＭＳ ゴシック" panose="020B0609070205080204" pitchFamily="49" charset="-128"/>
                <a:ea typeface="ＭＳ ゴシック" panose="020B0609070205080204" pitchFamily="49" charset="-128"/>
              </a:rPr>
              <a:t>従業者ＢＣＰ携行カード</a:t>
            </a:r>
            <a:endParaRPr kumimoji="1" lang="ja-JP" altLang="en-US" b="1" dirty="0">
              <a:latin typeface="ＭＳ ゴシック" panose="020B0609070205080204" pitchFamily="49" charset="-128"/>
              <a:ea typeface="ＭＳ ゴシック" panose="020B0609070205080204" pitchFamily="49" charset="-128"/>
            </a:endParaRPr>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791475328"/>
              </p:ext>
            </p:extLst>
          </p:nvPr>
        </p:nvGraphicFramePr>
        <p:xfrm>
          <a:off x="115911" y="1424917"/>
          <a:ext cx="11952288" cy="5143312"/>
        </p:xfrm>
        <a:graphic>
          <a:graphicData uri="http://schemas.openxmlformats.org/drawingml/2006/table">
            <a:tbl>
              <a:tblPr bandRow="1">
                <a:tableStyleId>{5C22544A-7EE6-4342-B048-85BDC9FD1C3A}</a:tableStyleId>
              </a:tblPr>
              <a:tblGrid>
                <a:gridCol w="3116686">
                  <a:extLst>
                    <a:ext uri="{9D8B030D-6E8A-4147-A177-3AD203B41FA5}">
                      <a16:colId xmlns:a16="http://schemas.microsoft.com/office/drawing/2014/main" val="966107061"/>
                    </a:ext>
                  </a:extLst>
                </a:gridCol>
                <a:gridCol w="8835602">
                  <a:extLst>
                    <a:ext uri="{9D8B030D-6E8A-4147-A177-3AD203B41FA5}">
                      <a16:colId xmlns:a16="http://schemas.microsoft.com/office/drawing/2014/main" val="2668365372"/>
                    </a:ext>
                  </a:extLst>
                </a:gridCol>
              </a:tblGrid>
              <a:tr h="642914">
                <a:tc>
                  <a:txBody>
                    <a:bodyPr/>
                    <a:lstStyle/>
                    <a:p>
                      <a:r>
                        <a:rPr kumimoji="1" lang="ja-JP" altLang="en-US" sz="2400" b="1" dirty="0" smtClean="0">
                          <a:latin typeface="Meiryo UI" panose="020B0604030504040204" pitchFamily="50" charset="-128"/>
                          <a:ea typeface="Meiryo UI" panose="020B0604030504040204" pitchFamily="50" charset="-128"/>
                        </a:rPr>
                        <a:t>氏名</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難波　</a:t>
                      </a:r>
                      <a:r>
                        <a:rPr kumimoji="1" lang="en-US" altLang="ja-JP" sz="3600" dirty="0" smtClean="0">
                          <a:latin typeface="Meiryo UI" panose="020B0604030504040204" pitchFamily="50" charset="-128"/>
                          <a:ea typeface="Meiryo UI" panose="020B0604030504040204" pitchFamily="50" charset="-128"/>
                        </a:rPr>
                        <a:t>B</a:t>
                      </a:r>
                      <a:r>
                        <a:rPr kumimoji="1" lang="ja-JP" altLang="en-US" sz="3600" dirty="0" smtClean="0">
                          <a:latin typeface="Meiryo UI" panose="020B0604030504040204" pitchFamily="50" charset="-128"/>
                          <a:ea typeface="Meiryo UI" panose="020B0604030504040204" pitchFamily="50" charset="-128"/>
                        </a:rPr>
                        <a:t>男</a:t>
                      </a:r>
                      <a:endParaRPr kumimoji="1" lang="ja-JP" altLang="en-US" sz="3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14791535"/>
                  </a:ext>
                </a:extLst>
              </a:tr>
              <a:tr h="642914">
                <a:tc>
                  <a:txBody>
                    <a:bodyPr/>
                    <a:lstStyle/>
                    <a:p>
                      <a:r>
                        <a:rPr kumimoji="1" lang="ja-JP" altLang="en-US" sz="2400" b="1" dirty="0" smtClean="0">
                          <a:solidFill>
                            <a:schemeClr val="tx1"/>
                          </a:solidFill>
                          <a:latin typeface="Meiryo UI" panose="020B0604030504040204" pitchFamily="50" charset="-128"/>
                          <a:ea typeface="Meiryo UI" panose="020B0604030504040204" pitchFamily="50" charset="-128"/>
                        </a:rPr>
                        <a:t>血液型</a:t>
                      </a:r>
                      <a:endParaRPr kumimoji="1" lang="ja-JP" altLang="en-US" sz="2400" b="1"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a:t>
                      </a:r>
                      <a:r>
                        <a:rPr kumimoji="1" lang="en-US" altLang="ja-JP" sz="3600" dirty="0" smtClean="0">
                          <a:latin typeface="Meiryo UI" panose="020B0604030504040204" pitchFamily="50" charset="-128"/>
                          <a:ea typeface="Meiryo UI" panose="020B0604030504040204" pitchFamily="50" charset="-128"/>
                        </a:rPr>
                        <a:t>A</a:t>
                      </a:r>
                      <a:r>
                        <a:rPr kumimoji="1" lang="ja-JP" altLang="en-US" sz="3600" dirty="0" smtClean="0">
                          <a:latin typeface="Meiryo UI" panose="020B0604030504040204" pitchFamily="50" charset="-128"/>
                          <a:ea typeface="Meiryo UI" panose="020B0604030504040204" pitchFamily="50" charset="-128"/>
                        </a:rPr>
                        <a:t>型</a:t>
                      </a:r>
                      <a:endParaRPr kumimoji="1" lang="ja-JP" altLang="en-US" sz="3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42397327"/>
                  </a:ext>
                </a:extLst>
              </a:tr>
              <a:tr h="642914">
                <a:tc>
                  <a:txBody>
                    <a:bodyPr/>
                    <a:lstStyle/>
                    <a:p>
                      <a:r>
                        <a:rPr kumimoji="1" lang="ja-JP" altLang="en-US" sz="2400" b="1" dirty="0" smtClean="0">
                          <a:solidFill>
                            <a:schemeClr val="tx1"/>
                          </a:solidFill>
                          <a:latin typeface="Meiryo UI" panose="020B0604030504040204" pitchFamily="50" charset="-128"/>
                          <a:ea typeface="Meiryo UI" panose="020B0604030504040204" pitchFamily="50" charset="-128"/>
                        </a:rPr>
                        <a:t>持病・アレルギー</a:t>
                      </a:r>
                      <a:endParaRPr kumimoji="1" lang="ja-JP" altLang="en-US" sz="2400" b="1"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なし</a:t>
                      </a:r>
                      <a:endParaRPr kumimoji="1" lang="ja-JP" altLang="en-US" sz="3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99776490"/>
                  </a:ext>
                </a:extLst>
              </a:tr>
              <a:tr h="642914">
                <a:tc>
                  <a:txBody>
                    <a:bodyPr/>
                    <a:lstStyle/>
                    <a:p>
                      <a:r>
                        <a:rPr kumimoji="1" lang="ja-JP" altLang="en-US" sz="2400" b="1" dirty="0" smtClean="0">
                          <a:solidFill>
                            <a:schemeClr val="tx1"/>
                          </a:solidFill>
                          <a:latin typeface="Meiryo UI" panose="020B0604030504040204" pitchFamily="50" charset="-128"/>
                          <a:ea typeface="Meiryo UI" panose="020B0604030504040204" pitchFamily="50" charset="-128"/>
                        </a:rPr>
                        <a:t>かかりつけの病院</a:t>
                      </a:r>
                      <a:endParaRPr kumimoji="1" lang="ja-JP" altLang="en-US" sz="2400" b="1"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大阪も</a:t>
                      </a:r>
                      <a:r>
                        <a:rPr kumimoji="1" lang="ja-JP" altLang="en-US" sz="3600" dirty="0" err="1" smtClean="0">
                          <a:latin typeface="Meiryo UI" panose="020B0604030504040204" pitchFamily="50" charset="-128"/>
                          <a:ea typeface="Meiryo UI" panose="020B0604030504040204" pitchFamily="50" charset="-128"/>
                        </a:rPr>
                        <a:t>ずやん</a:t>
                      </a:r>
                      <a:r>
                        <a:rPr kumimoji="1" lang="ja-JP" altLang="en-US" sz="3600" dirty="0" smtClean="0">
                          <a:latin typeface="Meiryo UI" panose="020B0604030504040204" pitchFamily="50" charset="-128"/>
                          <a:ea typeface="Meiryo UI" panose="020B0604030504040204" pitchFamily="50" charset="-128"/>
                        </a:rPr>
                        <a:t>病院</a:t>
                      </a:r>
                      <a:endParaRPr kumimoji="1" lang="ja-JP" altLang="en-US" sz="3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61710964"/>
                  </a:ext>
                </a:extLst>
              </a:tr>
              <a:tr h="642914">
                <a:tc>
                  <a:txBody>
                    <a:bodyPr/>
                    <a:lstStyle/>
                    <a:p>
                      <a:r>
                        <a:rPr kumimoji="1" lang="ja-JP" altLang="en-US" sz="2400" b="1" dirty="0" smtClean="0">
                          <a:latin typeface="Meiryo UI" panose="020B0604030504040204" pitchFamily="50" charset="-128"/>
                          <a:ea typeface="Meiryo UI" panose="020B0604030504040204" pitchFamily="50" charset="-128"/>
                        </a:rPr>
                        <a:t>勤務先</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経営革新株式会社</a:t>
                      </a:r>
                      <a:endParaRPr kumimoji="1" lang="ja-JP" altLang="en-US" sz="36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116724634"/>
                  </a:ext>
                </a:extLst>
              </a:tr>
              <a:tr h="642914">
                <a:tc>
                  <a:txBody>
                    <a:bodyPr/>
                    <a:lstStyle/>
                    <a:p>
                      <a:r>
                        <a:rPr kumimoji="1" lang="ja-JP" altLang="en-US" sz="2400" b="1" dirty="0" smtClean="0">
                          <a:latin typeface="Meiryo UI" panose="020B0604030504040204" pitchFamily="50" charset="-128"/>
                          <a:ea typeface="Meiryo UI" panose="020B0604030504040204" pitchFamily="50" charset="-128"/>
                        </a:rPr>
                        <a:t>所属</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a:t>
                      </a:r>
                      <a:r>
                        <a:rPr kumimoji="1" lang="zh-TW" altLang="en-US" sz="3600" dirty="0" smtClean="0">
                          <a:latin typeface="Meiryo UI" panose="020B0604030504040204" pitchFamily="50" charset="-128"/>
                          <a:ea typeface="Meiryo UI" panose="020B0604030504040204" pitchFamily="50" charset="-128"/>
                        </a:rPr>
                        <a:t>営業第一部　</a:t>
                      </a:r>
                      <a:r>
                        <a:rPr kumimoji="1" lang="en-US" altLang="zh-TW" sz="3600" dirty="0" smtClean="0">
                          <a:latin typeface="Meiryo UI" panose="020B0604030504040204" pitchFamily="50" charset="-128"/>
                          <a:ea typeface="Meiryo UI" panose="020B0604030504040204" pitchFamily="50" charset="-128"/>
                        </a:rPr>
                        <a:t>BCP</a:t>
                      </a:r>
                      <a:r>
                        <a:rPr kumimoji="1" lang="zh-TW" altLang="en-US" sz="3600" dirty="0" smtClean="0">
                          <a:latin typeface="Meiryo UI" panose="020B0604030504040204" pitchFamily="50" charset="-128"/>
                          <a:ea typeface="Meiryo UI" panose="020B0604030504040204" pitchFamily="50" charset="-128"/>
                        </a:rPr>
                        <a:t>普及推進課</a:t>
                      </a:r>
                    </a:p>
                  </a:txBody>
                  <a:tcPr/>
                </a:tc>
                <a:extLst>
                  <a:ext uri="{0D108BD9-81ED-4DB2-BD59-A6C34878D82A}">
                    <a16:rowId xmlns:a16="http://schemas.microsoft.com/office/drawing/2014/main" val="3568659749"/>
                  </a:ext>
                </a:extLst>
              </a:tr>
              <a:tr h="642914">
                <a:tc>
                  <a:txBody>
                    <a:bodyPr/>
                    <a:lstStyle/>
                    <a:p>
                      <a:r>
                        <a:rPr kumimoji="1" lang="ja-JP" altLang="en-US" sz="2400" b="1" dirty="0" smtClean="0">
                          <a:latin typeface="Meiryo UI" panose="020B0604030504040204" pitchFamily="50" charset="-128"/>
                          <a:ea typeface="Meiryo UI" panose="020B0604030504040204" pitchFamily="50" charset="-128"/>
                        </a:rPr>
                        <a:t>勤務先所在地</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r>
                        <a:rPr kumimoji="1" lang="en-US" altLang="ja-JP" sz="3600" baseline="0" dirty="0" smtClean="0">
                          <a:latin typeface="Meiryo UI" panose="020B0604030504040204" pitchFamily="50" charset="-128"/>
                          <a:ea typeface="Meiryo UI" panose="020B0604030504040204" pitchFamily="50" charset="-128"/>
                        </a:rPr>
                        <a:t> </a:t>
                      </a:r>
                      <a:r>
                        <a:rPr kumimoji="1" lang="ja-JP" altLang="en-US" sz="3600" baseline="0" dirty="0" smtClean="0">
                          <a:latin typeface="Meiryo UI" panose="020B0604030504040204" pitchFamily="50" charset="-128"/>
                          <a:ea typeface="Meiryo UI" panose="020B0604030504040204" pitchFamily="50" charset="-128"/>
                        </a:rPr>
                        <a:t> 大阪市住之江区南港北</a:t>
                      </a:r>
                      <a:r>
                        <a:rPr kumimoji="1" lang="en-US" altLang="ja-JP" sz="3600" baseline="0" dirty="0" smtClean="0">
                          <a:latin typeface="Meiryo UI" panose="020B0604030504040204" pitchFamily="50" charset="-128"/>
                          <a:ea typeface="Meiryo UI" panose="020B0604030504040204" pitchFamily="50" charset="-128"/>
                        </a:rPr>
                        <a:t>1-14-16</a:t>
                      </a:r>
                      <a:endParaRPr kumimoji="1" lang="en-US" altLang="ja-JP" sz="3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35562161"/>
                  </a:ext>
                </a:extLst>
              </a:tr>
              <a:tr h="642914">
                <a:tc>
                  <a:txBody>
                    <a:bodyPr/>
                    <a:lstStyle/>
                    <a:p>
                      <a:r>
                        <a:rPr kumimoji="1" lang="ja-JP" altLang="en-US" sz="2400" b="1" dirty="0" smtClean="0">
                          <a:latin typeface="Meiryo UI" panose="020B0604030504040204" pitchFamily="50" charset="-128"/>
                          <a:ea typeface="Meiryo UI" panose="020B0604030504040204" pitchFamily="50" charset="-128"/>
                        </a:rPr>
                        <a:t>勤務先電話番号</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r>
                        <a:rPr kumimoji="1" lang="ja-JP" altLang="en-US" sz="3600" dirty="0" smtClean="0">
                          <a:latin typeface="Meiryo UI" panose="020B0604030504040204" pitchFamily="50" charset="-128"/>
                          <a:ea typeface="Meiryo UI" panose="020B0604030504040204" pitchFamily="50" charset="-128"/>
                        </a:rPr>
                        <a:t>　</a:t>
                      </a:r>
                      <a:r>
                        <a:rPr kumimoji="1" lang="en-US" altLang="ja-JP" sz="3600" dirty="0" smtClean="0">
                          <a:latin typeface="Meiryo UI" panose="020B0604030504040204" pitchFamily="50" charset="-128"/>
                          <a:ea typeface="Meiryo UI" panose="020B0604030504040204" pitchFamily="50" charset="-128"/>
                        </a:rPr>
                        <a:t>06</a:t>
                      </a:r>
                      <a:r>
                        <a:rPr kumimoji="1" lang="ja-JP" altLang="en-US" sz="3600" dirty="0" smtClean="0">
                          <a:latin typeface="Meiryo UI" panose="020B0604030504040204" pitchFamily="50" charset="-128"/>
                          <a:ea typeface="Meiryo UI" panose="020B0604030504040204" pitchFamily="50" charset="-128"/>
                        </a:rPr>
                        <a:t>－</a:t>
                      </a:r>
                      <a:r>
                        <a:rPr kumimoji="1" lang="en-US" altLang="ja-JP" sz="3600" dirty="0" smtClean="0">
                          <a:latin typeface="Meiryo UI" panose="020B0604030504040204" pitchFamily="50" charset="-128"/>
                          <a:ea typeface="Meiryo UI" panose="020B0604030504040204" pitchFamily="50" charset="-128"/>
                        </a:rPr>
                        <a:t>0000</a:t>
                      </a:r>
                      <a:r>
                        <a:rPr kumimoji="1" lang="ja-JP" altLang="en-US" sz="3600" dirty="0" smtClean="0">
                          <a:latin typeface="Meiryo UI" panose="020B0604030504040204" pitchFamily="50" charset="-128"/>
                          <a:ea typeface="Meiryo UI" panose="020B0604030504040204" pitchFamily="50" charset="-128"/>
                        </a:rPr>
                        <a:t>－</a:t>
                      </a:r>
                      <a:r>
                        <a:rPr kumimoji="1" lang="en-US" altLang="ja-JP" sz="3600" dirty="0" smtClean="0">
                          <a:latin typeface="Meiryo UI" panose="020B0604030504040204" pitchFamily="50" charset="-128"/>
                          <a:ea typeface="Meiryo UI" panose="020B0604030504040204" pitchFamily="50" charset="-128"/>
                        </a:rPr>
                        <a:t>0000</a:t>
                      </a:r>
                    </a:p>
                  </a:txBody>
                  <a:tcPr/>
                </a:tc>
                <a:extLst>
                  <a:ext uri="{0D108BD9-81ED-4DB2-BD59-A6C34878D82A}">
                    <a16:rowId xmlns:a16="http://schemas.microsoft.com/office/drawing/2014/main" val="3127000346"/>
                  </a:ext>
                </a:extLst>
              </a:tr>
            </a:tbl>
          </a:graphicData>
        </a:graphic>
      </p:graphicFrame>
      <p:pic>
        <p:nvPicPr>
          <p:cNvPr id="6" name="図 5"/>
          <p:cNvPicPr>
            <a:picLocks noChangeAspect="1"/>
          </p:cNvPicPr>
          <p:nvPr/>
        </p:nvPicPr>
        <p:blipFill>
          <a:blip r:embed="rId2"/>
          <a:stretch>
            <a:fillRect/>
          </a:stretch>
        </p:blipFill>
        <p:spPr>
          <a:xfrm>
            <a:off x="430827" y="249216"/>
            <a:ext cx="2450860" cy="703487"/>
          </a:xfrm>
          <a:prstGeom prst="rect">
            <a:avLst/>
          </a:prstGeom>
        </p:spPr>
      </p:pic>
      <p:sp>
        <p:nvSpPr>
          <p:cNvPr id="2" name="スライド番号プレースホルダー 1"/>
          <p:cNvSpPr>
            <a:spLocks noGrp="1"/>
          </p:cNvSpPr>
          <p:nvPr>
            <p:ph type="sldNum" sz="quarter" idx="12"/>
          </p:nvPr>
        </p:nvSpPr>
        <p:spPr>
          <a:xfrm>
            <a:off x="9105362" y="6356350"/>
            <a:ext cx="2743200" cy="365125"/>
          </a:xfrm>
        </p:spPr>
        <p:txBody>
          <a:bodyPr/>
          <a:lstStyle/>
          <a:p>
            <a:r>
              <a:rPr kumimoji="1"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kumimoji="1" lang="ja-JP" altLang="en-US" sz="2800" smtClean="0">
                <a:solidFill>
                  <a:schemeClr val="tx1"/>
                </a:solidFill>
                <a:latin typeface="Meiryo UI" panose="020B0604030504040204" pitchFamily="50" charset="-128"/>
                <a:ea typeface="Meiryo UI" panose="020B0604030504040204" pitchFamily="50" charset="-128"/>
              </a:rPr>
              <a:t>1</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44169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00461"/>
            <a:ext cx="10515600" cy="1325563"/>
          </a:xfrm>
        </p:spPr>
        <p:txBody>
          <a:bodyPr/>
          <a:lstStyle/>
          <a:p>
            <a:pPr algn="ctr"/>
            <a:r>
              <a:rPr lang="ja-JP" altLang="en-US" dirty="0">
                <a:latin typeface="ＭＳ ゴシック" panose="020B0609070205080204" pitchFamily="49" charset="-128"/>
                <a:ea typeface="ＭＳ ゴシック" panose="020B0609070205080204" pitchFamily="49" charset="-128"/>
              </a:rPr>
              <a:t>当社のＢＣＰ発動条件</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162866469"/>
              </p:ext>
            </p:extLst>
          </p:nvPr>
        </p:nvGraphicFramePr>
        <p:xfrm>
          <a:off x="206062" y="1262130"/>
          <a:ext cx="11822806" cy="4919730"/>
        </p:xfrm>
        <a:graphic>
          <a:graphicData uri="http://schemas.openxmlformats.org/drawingml/2006/table">
            <a:tbl>
              <a:tblPr bandRow="1">
                <a:tableStyleId>{5C22544A-7EE6-4342-B048-85BDC9FD1C3A}</a:tableStyleId>
              </a:tblPr>
              <a:tblGrid>
                <a:gridCol w="2716786">
                  <a:extLst>
                    <a:ext uri="{9D8B030D-6E8A-4147-A177-3AD203B41FA5}">
                      <a16:colId xmlns:a16="http://schemas.microsoft.com/office/drawing/2014/main" val="4109047110"/>
                    </a:ext>
                  </a:extLst>
                </a:gridCol>
                <a:gridCol w="9106020">
                  <a:extLst>
                    <a:ext uri="{9D8B030D-6E8A-4147-A177-3AD203B41FA5}">
                      <a16:colId xmlns:a16="http://schemas.microsoft.com/office/drawing/2014/main" val="4108622369"/>
                    </a:ext>
                  </a:extLst>
                </a:gridCol>
              </a:tblGrid>
              <a:tr h="1639910">
                <a:tc>
                  <a:txBody>
                    <a:bodyPr/>
                    <a:lstStyle/>
                    <a:p>
                      <a:r>
                        <a:rPr kumimoji="1" lang="ja-JP" altLang="en-US" sz="4000" dirty="0" smtClean="0">
                          <a:latin typeface="Meiryo UI" panose="020B0604030504040204" pitchFamily="50" charset="-128"/>
                          <a:ea typeface="Meiryo UI" panose="020B0604030504040204" pitchFamily="50" charset="-128"/>
                        </a:rPr>
                        <a:t>地震</a:t>
                      </a:r>
                      <a:endParaRPr kumimoji="1" lang="ja-JP" altLang="en-US" sz="4000" dirty="0">
                        <a:latin typeface="Meiryo UI" panose="020B0604030504040204" pitchFamily="50" charset="-128"/>
                        <a:ea typeface="Meiryo UI" panose="020B0604030504040204" pitchFamily="50" charset="-128"/>
                      </a:endParaRPr>
                    </a:p>
                  </a:txBody>
                  <a:tcPr anchor="ctr"/>
                </a:tc>
                <a:tc>
                  <a:txBody>
                    <a:bodyPr/>
                    <a:lstStyle/>
                    <a:p>
                      <a:r>
                        <a:rPr kumimoji="1" lang="ja-JP" altLang="en-US" sz="3600" dirty="0" smtClean="0">
                          <a:latin typeface="Meiryo UI" panose="020B0604030504040204" pitchFamily="50" charset="-128"/>
                          <a:ea typeface="Meiryo UI" panose="020B0604030504040204" pitchFamily="50" charset="-128"/>
                        </a:rPr>
                        <a:t>震度　</a:t>
                      </a:r>
                      <a:r>
                        <a:rPr kumimoji="1" lang="ja-JP" altLang="en-US" sz="3600" u="sng" dirty="0" smtClean="0">
                          <a:latin typeface="Meiryo UI" panose="020B0604030504040204" pitchFamily="50" charset="-128"/>
                          <a:ea typeface="Meiryo UI" panose="020B0604030504040204" pitchFamily="50" charset="-128"/>
                        </a:rPr>
                        <a:t>５強</a:t>
                      </a:r>
                      <a:r>
                        <a:rPr kumimoji="1" lang="ja-JP" altLang="en-US" sz="3600" dirty="0" smtClean="0">
                          <a:latin typeface="Meiryo UI" panose="020B0604030504040204" pitchFamily="50" charset="-128"/>
                          <a:ea typeface="Meiryo UI" panose="020B0604030504040204" pitchFamily="50" charset="-128"/>
                        </a:rPr>
                        <a:t>　以上を観測した場合</a:t>
                      </a:r>
                      <a:endParaRPr kumimoji="1" lang="ja-JP" altLang="en-US" sz="3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33587694"/>
                  </a:ext>
                </a:extLst>
              </a:tr>
              <a:tr h="1639910">
                <a:tc>
                  <a:txBody>
                    <a:bodyPr/>
                    <a:lstStyle/>
                    <a:p>
                      <a:r>
                        <a:rPr kumimoji="1" lang="ja-JP" altLang="en-US" sz="4000" dirty="0" smtClean="0">
                          <a:latin typeface="Meiryo UI" panose="020B0604030504040204" pitchFamily="50" charset="-128"/>
                          <a:ea typeface="Meiryo UI" panose="020B0604030504040204" pitchFamily="50" charset="-128"/>
                        </a:rPr>
                        <a:t>水害</a:t>
                      </a:r>
                      <a:endParaRPr kumimoji="1" lang="en-US" altLang="ja-JP" sz="4000" dirty="0" smtClean="0">
                        <a:latin typeface="Meiryo UI" panose="020B0604030504040204" pitchFamily="50" charset="-128"/>
                        <a:ea typeface="Meiryo UI" panose="020B0604030504040204" pitchFamily="50" charset="-128"/>
                      </a:endParaRPr>
                    </a:p>
                    <a:p>
                      <a:r>
                        <a:rPr kumimoji="1" lang="ja-JP" altLang="en-US" sz="4000" dirty="0" smtClean="0">
                          <a:latin typeface="Meiryo UI" panose="020B0604030504040204" pitchFamily="50" charset="-128"/>
                          <a:ea typeface="Meiryo UI" panose="020B0604030504040204" pitchFamily="50" charset="-128"/>
                        </a:rPr>
                        <a:t>土砂災害</a:t>
                      </a:r>
                      <a:endParaRPr kumimoji="1" lang="ja-JP" altLang="en-US" sz="4000" dirty="0">
                        <a:latin typeface="Meiryo UI" panose="020B0604030504040204" pitchFamily="50" charset="-128"/>
                        <a:ea typeface="Meiryo UI" panose="020B0604030504040204" pitchFamily="50" charset="-128"/>
                      </a:endParaRPr>
                    </a:p>
                  </a:txBody>
                  <a:tcPr anchor="ctr"/>
                </a:tc>
                <a:tc>
                  <a:txBody>
                    <a:bodyPr/>
                    <a:lstStyle/>
                    <a:p>
                      <a:r>
                        <a:rPr kumimoji="1" lang="ja-JP" altLang="en-US" sz="3600" dirty="0" smtClean="0">
                          <a:latin typeface="Meiryo UI" panose="020B0604030504040204" pitchFamily="50" charset="-128"/>
                          <a:ea typeface="Meiryo UI" panose="020B0604030504040204" pitchFamily="50" charset="-128"/>
                        </a:rPr>
                        <a:t>警戒レベル　</a:t>
                      </a:r>
                      <a:r>
                        <a:rPr kumimoji="1" lang="ja-JP" altLang="en-US" sz="3600" u="sng" dirty="0" smtClean="0">
                          <a:latin typeface="Meiryo UI" panose="020B0604030504040204" pitchFamily="50" charset="-128"/>
                          <a:ea typeface="Meiryo UI" panose="020B0604030504040204" pitchFamily="50" charset="-128"/>
                        </a:rPr>
                        <a:t>４</a:t>
                      </a:r>
                      <a:r>
                        <a:rPr kumimoji="1" lang="ja-JP" altLang="en-US" sz="3600" dirty="0" smtClean="0">
                          <a:latin typeface="Meiryo UI" panose="020B0604030504040204" pitchFamily="50" charset="-128"/>
                          <a:ea typeface="Meiryo UI" panose="020B0604030504040204" pitchFamily="50" charset="-128"/>
                        </a:rPr>
                        <a:t>　が発令された場合</a:t>
                      </a:r>
                      <a:endParaRPr kumimoji="1" lang="en-US" altLang="ja-JP" sz="36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47960529"/>
                  </a:ext>
                </a:extLst>
              </a:tr>
              <a:tr h="1639910">
                <a:tc>
                  <a:txBody>
                    <a:bodyPr/>
                    <a:lstStyle/>
                    <a:p>
                      <a:r>
                        <a:rPr kumimoji="1" lang="ja-JP" altLang="en-US" sz="4000" dirty="0" smtClean="0">
                          <a:latin typeface="Meiryo UI" panose="020B0604030504040204" pitchFamily="50" charset="-128"/>
                          <a:ea typeface="Meiryo UI" panose="020B0604030504040204" pitchFamily="50" charset="-128"/>
                        </a:rPr>
                        <a:t>その他</a:t>
                      </a:r>
                      <a:endParaRPr kumimoji="1" lang="ja-JP" altLang="en-US" sz="4000" dirty="0">
                        <a:latin typeface="Meiryo UI" panose="020B0604030504040204" pitchFamily="50" charset="-128"/>
                        <a:ea typeface="Meiryo UI" panose="020B0604030504040204" pitchFamily="50" charset="-128"/>
                      </a:endParaRPr>
                    </a:p>
                  </a:txBody>
                  <a:tcPr anchor="ctr"/>
                </a:tc>
                <a:tc>
                  <a:txBody>
                    <a:bodyPr/>
                    <a:lstStyle/>
                    <a:p>
                      <a:r>
                        <a:rPr kumimoji="1" lang="ja-JP" altLang="en-US" sz="3600" dirty="0" smtClean="0">
                          <a:latin typeface="Meiryo UI" panose="020B0604030504040204" pitchFamily="50" charset="-128"/>
                          <a:ea typeface="Meiryo UI" panose="020B0604030504040204" pitchFamily="50" charset="-128"/>
                        </a:rPr>
                        <a:t>大阪府株式会社（主な委託先）からの製品・サービスの供給の途絶</a:t>
                      </a:r>
                      <a:endParaRPr kumimoji="1" lang="ja-JP" altLang="en-US" sz="3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40748947"/>
                  </a:ext>
                </a:extLst>
              </a:tr>
            </a:tbl>
          </a:graphicData>
        </a:graphic>
      </p:graphicFrame>
      <p:sp>
        <p:nvSpPr>
          <p:cNvPr id="6" name="スライド番号プレースホルダー 1"/>
          <p:cNvSpPr txBox="1">
            <a:spLocks/>
          </p:cNvSpPr>
          <p:nvPr/>
        </p:nvSpPr>
        <p:spPr>
          <a:xfrm>
            <a:off x="9285668" y="6300318"/>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lang="ja-JP" altLang="en-US" sz="2800" smtClean="0">
                <a:solidFill>
                  <a:schemeClr val="tx1"/>
                </a:solidFill>
                <a:latin typeface="Meiryo UI" panose="020B0604030504040204" pitchFamily="50" charset="-128"/>
                <a:ea typeface="Meiryo UI" panose="020B0604030504040204" pitchFamily="50" charset="-128"/>
              </a:rPr>
              <a:pPr/>
              <a:t>2</a:t>
            </a:fld>
            <a:endParaRPr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63395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41666"/>
            <a:ext cx="10515600" cy="940159"/>
          </a:xfrm>
        </p:spPr>
        <p:txBody>
          <a:bodyPr anchor="t"/>
          <a:lstStyle/>
          <a:p>
            <a:r>
              <a:rPr lang="ja-JP" altLang="en-US" dirty="0">
                <a:latin typeface="ＭＳ ゴシック" panose="020B0609070205080204" pitchFamily="49" charset="-128"/>
                <a:ea typeface="ＭＳ ゴシック" panose="020B0609070205080204" pitchFamily="49" charset="-128"/>
              </a:rPr>
              <a:t>発災時の出社・帰宅体制（休日含む）</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65545278"/>
              </p:ext>
            </p:extLst>
          </p:nvPr>
        </p:nvGraphicFramePr>
        <p:xfrm>
          <a:off x="184597" y="849581"/>
          <a:ext cx="11822805" cy="5879469"/>
        </p:xfrm>
        <a:graphic>
          <a:graphicData uri="http://schemas.openxmlformats.org/drawingml/2006/table">
            <a:tbl>
              <a:tblPr firstRow="1" bandRow="1">
                <a:tableStyleId>{5C22544A-7EE6-4342-B048-85BDC9FD1C3A}</a:tableStyleId>
              </a:tblPr>
              <a:tblGrid>
                <a:gridCol w="1771408">
                  <a:extLst>
                    <a:ext uri="{9D8B030D-6E8A-4147-A177-3AD203B41FA5}">
                      <a16:colId xmlns:a16="http://schemas.microsoft.com/office/drawing/2014/main" val="3553035394"/>
                    </a:ext>
                  </a:extLst>
                </a:gridCol>
                <a:gridCol w="5127375">
                  <a:extLst>
                    <a:ext uri="{9D8B030D-6E8A-4147-A177-3AD203B41FA5}">
                      <a16:colId xmlns:a16="http://schemas.microsoft.com/office/drawing/2014/main" val="1055078943"/>
                    </a:ext>
                  </a:extLst>
                </a:gridCol>
                <a:gridCol w="4924022">
                  <a:extLst>
                    <a:ext uri="{9D8B030D-6E8A-4147-A177-3AD203B41FA5}">
                      <a16:colId xmlns:a16="http://schemas.microsoft.com/office/drawing/2014/main" val="1483654873"/>
                    </a:ext>
                  </a:extLst>
                </a:gridCol>
              </a:tblGrid>
              <a:tr h="536729">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800" dirty="0" smtClean="0">
                          <a:latin typeface="Meiryo UI" panose="020B0604030504040204" pitchFamily="50" charset="-128"/>
                          <a:ea typeface="Meiryo UI" panose="020B0604030504040204" pitchFamily="50" charset="-128"/>
                        </a:rPr>
                        <a:t>原則（適用するものは黒塗り）</a:t>
                      </a:r>
                      <a:endParaRPr kumimoji="1" lang="ja-JP" altLang="en-US" sz="28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800" dirty="0" smtClean="0">
                          <a:latin typeface="Meiryo UI" panose="020B0604030504040204" pitchFamily="50" charset="-128"/>
                          <a:ea typeface="Meiryo UI" panose="020B0604030504040204" pitchFamily="50" charset="-128"/>
                        </a:rPr>
                        <a:t>自社独自ルール</a:t>
                      </a:r>
                      <a:endParaRPr kumimoji="1" lang="ja-JP" altLang="en-US" sz="2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73612885"/>
                  </a:ext>
                </a:extLst>
              </a:tr>
              <a:tr h="1536174">
                <a:tc>
                  <a:txBody>
                    <a:bodyPr/>
                    <a:lstStyle/>
                    <a:p>
                      <a:r>
                        <a:rPr kumimoji="1" lang="ja-JP" altLang="en-US" sz="2400" b="1" dirty="0" smtClean="0">
                          <a:latin typeface="Meiryo UI" panose="020B0604030504040204" pitchFamily="50" charset="-128"/>
                          <a:ea typeface="Meiryo UI" panose="020B0604030504040204" pitchFamily="50" charset="-128"/>
                        </a:rPr>
                        <a:t>出社・帰宅時間帯に発災</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■（出社時）原則、自宅待機又は自</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　</a:t>
                      </a:r>
                      <a:r>
                        <a:rPr kumimoji="1" lang="ja-JP" altLang="en-US" sz="2400" baseline="0" dirty="0" smtClean="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宅に戻る。職場に近い場合は職場へ。</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■（帰宅時）原則、職場内待機又は</a:t>
                      </a:r>
                      <a:r>
                        <a:rPr kumimoji="1" lang="en-US" altLang="ja-JP" sz="2400" baseline="0" dirty="0" smtClean="0">
                          <a:latin typeface="Meiryo UI" panose="020B0604030504040204" pitchFamily="50" charset="-128"/>
                          <a:ea typeface="Meiryo UI" panose="020B0604030504040204" pitchFamily="50" charset="-128"/>
                        </a:rPr>
                        <a:t> </a:t>
                      </a:r>
                    </a:p>
                    <a:p>
                      <a:pPr marL="0" indent="0">
                        <a:buFont typeface="Wingdings" panose="05000000000000000000" pitchFamily="2" charset="2"/>
                        <a:buNone/>
                      </a:pPr>
                      <a:r>
                        <a:rPr kumimoji="1" lang="en-US" altLang="ja-JP" sz="2400" baseline="0" dirty="0" smtClean="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職場に戻る。自宅に近い場合は自宅</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2400" dirty="0" smtClean="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へ。</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■駅等にいる場合は、公共交通機関等</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　 の指示に従う。長時間行き場がない場 </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2400" dirty="0" smtClean="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合は、避難所等へ避難する。</a:t>
                      </a:r>
                      <a:endParaRPr kumimoji="1" lang="en-US" altLang="ja-JP" sz="2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2400" dirty="0" smtClean="0">
                          <a:latin typeface="Meiryo UI" panose="020B0604030504040204" pitchFamily="50" charset="-128"/>
                          <a:ea typeface="Meiryo UI" panose="020B0604030504040204" pitchFamily="50" charset="-128"/>
                        </a:rPr>
                        <a:t>■職場以外の場合は、必ず会社に連絡</a:t>
                      </a:r>
                      <a:endParaRPr kumimoji="1" lang="en-US" altLang="ja-JP" sz="2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2400" dirty="0" smtClean="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する。</a:t>
                      </a:r>
                      <a:endParaRPr kumimoji="1" lang="en-US" altLang="ja-JP" sz="2400" dirty="0" smtClean="0">
                        <a:latin typeface="Meiryo UI" panose="020B0604030504040204" pitchFamily="50" charset="-128"/>
                        <a:ea typeface="Meiryo UI" panose="020B0604030504040204" pitchFamily="50" charset="-128"/>
                      </a:endParaRPr>
                    </a:p>
                  </a:txBody>
                  <a:tcPr/>
                </a:tc>
                <a:tc>
                  <a:txBody>
                    <a:bodyPr/>
                    <a:lstStyle/>
                    <a:p>
                      <a:pPr marL="285750" indent="-285750">
                        <a:buFont typeface="Wingdings" panose="05000000000000000000" pitchFamily="2" charset="2"/>
                        <a:buChar char="l"/>
                      </a:pPr>
                      <a:r>
                        <a:rPr kumimoji="1" lang="ja-JP" altLang="en-US" sz="2400" dirty="0" smtClean="0">
                          <a:latin typeface="Meiryo UI" panose="020B0604030504040204" pitchFamily="50" charset="-128"/>
                          <a:ea typeface="Meiryo UI" panose="020B0604030504040204" pitchFamily="50" charset="-128"/>
                        </a:rPr>
                        <a:t>「３．</a:t>
                      </a:r>
                      <a:r>
                        <a:rPr kumimoji="1" lang="en-US" altLang="ja-JP" sz="2400" dirty="0" smtClean="0">
                          <a:latin typeface="Meiryo UI" panose="020B0604030504040204" pitchFamily="50" charset="-128"/>
                          <a:ea typeface="Meiryo UI" panose="020B0604030504040204" pitchFamily="50" charset="-128"/>
                        </a:rPr>
                        <a:t>BCP</a:t>
                      </a:r>
                      <a:r>
                        <a:rPr kumimoji="1" lang="ja-JP" altLang="en-US" sz="2400" dirty="0" smtClean="0">
                          <a:latin typeface="Meiryo UI" panose="020B0604030504040204" pitchFamily="50" charset="-128"/>
                          <a:ea typeface="Meiryo UI" panose="020B0604030504040204" pitchFamily="50" charset="-128"/>
                        </a:rPr>
                        <a:t>の発動時の組織体制」及び「就業時間外　発災時　参集メンバー」のメンバーは安全が確保できれば会社に参集。</a:t>
                      </a:r>
                      <a:endParaRPr kumimoji="1" lang="en-US" altLang="ja-JP" sz="24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kumimoji="1" lang="ja-JP" altLang="en-US" sz="2400" dirty="0" smtClean="0">
                          <a:latin typeface="Meiryo UI" panose="020B0604030504040204" pitchFamily="50" charset="-128"/>
                          <a:ea typeface="Meiryo UI" panose="020B0604030504040204" pitchFamily="50" charset="-128"/>
                        </a:rPr>
                        <a:t>上記メンバー以外の従業者は上長から指示があるまでは自宅待機。</a:t>
                      </a:r>
                    </a:p>
                    <a:p>
                      <a:pPr marL="0" indent="0">
                        <a:buFont typeface="Wingdings" panose="05000000000000000000" pitchFamily="2" charset="2"/>
                        <a:buNone/>
                      </a:pP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16519155"/>
                  </a:ext>
                </a:extLst>
              </a:tr>
              <a:tr h="1593700">
                <a:tc>
                  <a:txBody>
                    <a:bodyPr/>
                    <a:lstStyle/>
                    <a:p>
                      <a:r>
                        <a:rPr kumimoji="1" lang="ja-JP" altLang="en-US" sz="2400" b="1" dirty="0" smtClean="0">
                          <a:latin typeface="Meiryo UI" panose="020B0604030504040204" pitchFamily="50" charset="-128"/>
                          <a:ea typeface="Meiryo UI" panose="020B0604030504040204" pitchFamily="50" charset="-128"/>
                        </a:rPr>
                        <a:t>就業時間外に発災</a:t>
                      </a:r>
                      <a:endParaRPr kumimoji="1" lang="en-US" altLang="ja-JP" sz="2400" b="1" dirty="0" smtClean="0">
                        <a:latin typeface="Meiryo UI" panose="020B0604030504040204" pitchFamily="50" charset="-128"/>
                        <a:ea typeface="Meiryo UI" panose="020B0604030504040204" pitchFamily="50" charset="-128"/>
                      </a:endParaRPr>
                    </a:p>
                    <a:p>
                      <a:r>
                        <a:rPr kumimoji="1" lang="en-US" altLang="ja-JP" sz="2400" b="1" dirty="0" smtClean="0">
                          <a:latin typeface="Meiryo UI" panose="020B0604030504040204" pitchFamily="50" charset="-128"/>
                          <a:ea typeface="Meiryo UI" panose="020B0604030504040204" pitchFamily="50" charset="-128"/>
                        </a:rPr>
                        <a:t>(</a:t>
                      </a:r>
                      <a:r>
                        <a:rPr kumimoji="1" lang="ja-JP" altLang="en-US" sz="2400" b="1" dirty="0" smtClean="0">
                          <a:latin typeface="Meiryo UI" panose="020B0604030504040204" pitchFamily="50" charset="-128"/>
                          <a:ea typeface="Meiryo UI" panose="020B0604030504040204" pitchFamily="50" charset="-128"/>
                        </a:rPr>
                        <a:t>休日等</a:t>
                      </a:r>
                      <a:r>
                        <a:rPr kumimoji="1" lang="en-US" altLang="ja-JP" sz="2400" b="1" dirty="0" smtClean="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■自宅待機。</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2400" dirty="0" smtClean="0">
                          <a:latin typeface="Meiryo UI" panose="020B0604030504040204" pitchFamily="50" charset="-128"/>
                          <a:ea typeface="Meiryo UI" panose="020B0604030504040204" pitchFamily="50" charset="-128"/>
                        </a:rPr>
                        <a:t>■身の安全を優先したうえで、「就業時</a:t>
                      </a:r>
                      <a:endParaRPr kumimoji="1" lang="en-US" altLang="ja-JP" sz="24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2400" dirty="0" smtClean="0">
                          <a:latin typeface="Meiryo UI" panose="020B0604030504040204" pitchFamily="50" charset="-128"/>
                          <a:ea typeface="Meiryo UI" panose="020B0604030504040204" pitchFamily="50" charset="-128"/>
                        </a:rPr>
                        <a:t>   </a:t>
                      </a:r>
                      <a:r>
                        <a:rPr kumimoji="1" lang="ja-JP" altLang="en-US" sz="2400" dirty="0" smtClean="0">
                          <a:latin typeface="Meiryo UI" panose="020B0604030504040204" pitchFamily="50" charset="-128"/>
                          <a:ea typeface="Meiryo UI" panose="020B0604030504040204" pitchFamily="50" charset="-128"/>
                        </a:rPr>
                        <a:t>間外 発災時 参集メンバー」は出社。</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pPr marL="285750" indent="-285750">
                        <a:buFont typeface="Wingdings" panose="05000000000000000000" pitchFamily="2" charset="2"/>
                        <a:buChar char="l"/>
                      </a:pPr>
                      <a:r>
                        <a:rPr kumimoji="1" lang="ja-JP" altLang="en-US" sz="2400" dirty="0" smtClean="0">
                          <a:latin typeface="Meiryo UI" panose="020B0604030504040204" pitchFamily="50" charset="-128"/>
                          <a:ea typeface="Meiryo UI" panose="020B0604030504040204" pitchFamily="50" charset="-128"/>
                        </a:rPr>
                        <a:t>「就業時間外 発災時 参集メンバー」以外の従業者は上長から指示があるまでは自宅待機。</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036380101"/>
                  </a:ext>
                </a:extLst>
              </a:tr>
            </a:tbl>
          </a:graphicData>
        </a:graphic>
      </p:graphicFrame>
      <p:sp>
        <p:nvSpPr>
          <p:cNvPr id="6" name="スライド番号プレースホルダー 1"/>
          <p:cNvSpPr txBox="1">
            <a:spLocks/>
          </p:cNvSpPr>
          <p:nvPr/>
        </p:nvSpPr>
        <p:spPr>
          <a:xfrm>
            <a:off x="9285667" y="6338956"/>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lang="ja-JP" altLang="en-US" sz="2800" smtClean="0">
                <a:solidFill>
                  <a:schemeClr val="tx1"/>
                </a:solidFill>
                <a:latin typeface="Meiryo UI" panose="020B0604030504040204" pitchFamily="50" charset="-128"/>
                <a:ea typeface="Meiryo UI" panose="020B0604030504040204" pitchFamily="50" charset="-128"/>
              </a:rPr>
              <a:pPr/>
              <a:t>3</a:t>
            </a:fld>
            <a:endParaRPr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09918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1325563"/>
          </a:xfrm>
        </p:spPr>
        <p:txBody>
          <a:bodyPr>
            <a:normAutofit/>
          </a:bodyPr>
          <a:lstStyle/>
          <a:p>
            <a:pPr algn="ctr"/>
            <a:r>
              <a:rPr lang="ja-JP" altLang="en-US" sz="4000" dirty="0">
                <a:latin typeface="ＭＳ ゴシック" panose="020B0609070205080204" pitchFamily="49" charset="-128"/>
                <a:ea typeface="ＭＳ ゴシック" panose="020B0609070205080204" pitchFamily="49" charset="-128"/>
              </a:rPr>
              <a:t>ＢＣＰの発動時の流れ</a:t>
            </a:r>
            <a:r>
              <a:rPr lang="en-US" altLang="ja-JP" sz="4000" dirty="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まず最初に取り組むこと</a:t>
            </a:r>
            <a:r>
              <a:rPr lang="en-US" altLang="ja-JP" sz="4000" dirty="0">
                <a:latin typeface="ＭＳ ゴシック" panose="020B0609070205080204" pitchFamily="49" charset="-128"/>
                <a:ea typeface="ＭＳ ゴシック" panose="020B0609070205080204" pitchFamily="49" charset="-128"/>
              </a:rPr>
              <a:t>)</a:t>
            </a:r>
            <a:endParaRPr kumimoji="1" lang="ja-JP" altLang="en-US" sz="40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626686603"/>
              </p:ext>
            </p:extLst>
          </p:nvPr>
        </p:nvGraphicFramePr>
        <p:xfrm>
          <a:off x="530180" y="938012"/>
          <a:ext cx="11131639" cy="5723085"/>
        </p:xfrm>
        <a:graphic>
          <a:graphicData uri="http://schemas.openxmlformats.org/drawingml/2006/table">
            <a:tbl>
              <a:tblPr bandRow="1">
                <a:tableStyleId>{5C22544A-7EE6-4342-B048-85BDC9FD1C3A}</a:tableStyleId>
              </a:tblPr>
              <a:tblGrid>
                <a:gridCol w="3298717">
                  <a:extLst>
                    <a:ext uri="{9D8B030D-6E8A-4147-A177-3AD203B41FA5}">
                      <a16:colId xmlns:a16="http://schemas.microsoft.com/office/drawing/2014/main" val="4224939703"/>
                    </a:ext>
                  </a:extLst>
                </a:gridCol>
                <a:gridCol w="7832922">
                  <a:extLst>
                    <a:ext uri="{9D8B030D-6E8A-4147-A177-3AD203B41FA5}">
                      <a16:colId xmlns:a16="http://schemas.microsoft.com/office/drawing/2014/main" val="2846066883"/>
                    </a:ext>
                  </a:extLst>
                </a:gridCol>
              </a:tblGrid>
              <a:tr h="5816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☆自身の担当</a:t>
                      </a:r>
                      <a:endParaRPr kumimoji="1" lang="en-US" altLang="ja-JP" sz="2400" b="1"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2400" dirty="0" smtClean="0">
                          <a:latin typeface="Meiryo UI" panose="020B0604030504040204" pitchFamily="50" charset="-128"/>
                          <a:ea typeface="Meiryo UI" panose="020B0604030504040204" pitchFamily="50" charset="-128"/>
                        </a:rPr>
                        <a:t>情報担当：最新の災害及び被害に関する情報を収集するとともに社内外への情報発信を行う。</a:t>
                      </a:r>
                    </a:p>
                  </a:txBody>
                  <a:tcPr/>
                </a:tc>
                <a:extLst>
                  <a:ext uri="{0D108BD9-81ED-4DB2-BD59-A6C34878D82A}">
                    <a16:rowId xmlns:a16="http://schemas.microsoft.com/office/drawing/2014/main" val="3166946075"/>
                  </a:ext>
                </a:extLst>
              </a:tr>
              <a:tr h="9023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従業者の安全確認</a:t>
                      </a:r>
                      <a:endParaRPr kumimoji="1" lang="en-US" altLang="ja-JP" sz="2400" b="1"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2400" dirty="0" smtClean="0">
                          <a:latin typeface="Meiryo UI" panose="020B0604030504040204" pitchFamily="50" charset="-128"/>
                          <a:ea typeface="Meiryo UI" panose="020B0604030504040204" pitchFamily="50" charset="-128"/>
                        </a:rPr>
                        <a:t>怪我をするリスクの高い作業場所から安全確認を実施し、負傷者がいないか確認する。（自宅や出先にいる従業者も含む。）</a:t>
                      </a:r>
                    </a:p>
                  </a:txBody>
                  <a:tcPr/>
                </a:tc>
                <a:extLst>
                  <a:ext uri="{0D108BD9-81ED-4DB2-BD59-A6C34878D82A}">
                    <a16:rowId xmlns:a16="http://schemas.microsoft.com/office/drawing/2014/main" val="890341153"/>
                  </a:ext>
                </a:extLst>
              </a:tr>
              <a:tr h="852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Meiryo UI" panose="020B0604030504040204" pitchFamily="50" charset="-128"/>
                          <a:ea typeface="Meiryo UI" panose="020B0604030504040204" pitchFamily="50" charset="-128"/>
                        </a:rPr>
                        <a:t>来訪者の安全確認</a:t>
                      </a:r>
                      <a:endParaRPr lang="en-US" altLang="ja-JP" sz="2400" b="1"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2400" dirty="0" smtClean="0">
                          <a:latin typeface="Meiryo UI" panose="020B0604030504040204" pitchFamily="50" charset="-128"/>
                          <a:ea typeface="Meiryo UI" panose="020B0604030504040204" pitchFamily="50" charset="-128"/>
                        </a:rPr>
                        <a:t>来訪者が立ち入る場所の安全確認を実施し、負傷者がいないか確認する。</a:t>
                      </a:r>
                    </a:p>
                  </a:txBody>
                  <a:tcPr/>
                </a:tc>
                <a:extLst>
                  <a:ext uri="{0D108BD9-81ED-4DB2-BD59-A6C34878D82A}">
                    <a16:rowId xmlns:a16="http://schemas.microsoft.com/office/drawing/2014/main" val="1525264450"/>
                  </a:ext>
                </a:extLst>
              </a:tr>
              <a:tr h="888644">
                <a:tc>
                  <a:txBody>
                    <a:bodyPr/>
                    <a:lstStyle/>
                    <a:p>
                      <a:pPr algn="l">
                        <a:buFont typeface="Wingdings" panose="05000000000000000000" pitchFamily="2" charset="2"/>
                        <a:buNone/>
                      </a:pPr>
                      <a:r>
                        <a:rPr lang="ja-JP" altLang="en-US" sz="2400" b="1" dirty="0" smtClean="0">
                          <a:latin typeface="Meiryo UI" panose="020B0604030504040204" pitchFamily="50" charset="-128"/>
                          <a:ea typeface="Meiryo UI" panose="020B0604030504040204" pitchFamily="50" charset="-128"/>
                        </a:rPr>
                        <a:t>自社の被害状況の把握</a:t>
                      </a:r>
                      <a:endParaRPr lang="en-US" altLang="ja-JP" sz="2400" b="1"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2400" dirty="0" smtClean="0">
                          <a:latin typeface="Meiryo UI" panose="020B0604030504040204" pitchFamily="50" charset="-128"/>
                          <a:ea typeface="Meiryo UI" panose="020B0604030504040204" pitchFamily="50" charset="-128"/>
                        </a:rPr>
                        <a:t>社屋や敷地内の設備機器だけでなく、隣接する建物なども含めた被害状況を確認する。</a:t>
                      </a:r>
                    </a:p>
                  </a:txBody>
                  <a:tcPr/>
                </a:tc>
                <a:extLst>
                  <a:ext uri="{0D108BD9-81ED-4DB2-BD59-A6C34878D82A}">
                    <a16:rowId xmlns:a16="http://schemas.microsoft.com/office/drawing/2014/main" val="620187115"/>
                  </a:ext>
                </a:extLst>
              </a:tr>
              <a:tr h="1067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smtClean="0">
                          <a:latin typeface="Meiryo UI" panose="020B0604030504040204" pitchFamily="50" charset="-128"/>
                          <a:ea typeface="Meiryo UI" panose="020B0604030504040204" pitchFamily="50" charset="-128"/>
                        </a:rPr>
                        <a:t>主な委託先の被災状況の把握</a:t>
                      </a:r>
                      <a:endParaRPr kumimoji="1" lang="en-US" altLang="ja-JP" sz="2400" b="1"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2400" dirty="0" smtClean="0">
                          <a:latin typeface="Meiryo UI" panose="020B0604030504040204" pitchFamily="50" charset="-128"/>
                          <a:ea typeface="Meiryo UI" panose="020B0604030504040204" pitchFamily="50" charset="-128"/>
                        </a:rPr>
                        <a:t>災害情報を収集し、被災地域内に主な委託先が含まれていないか確認する。</a:t>
                      </a:r>
                    </a:p>
                  </a:txBody>
                  <a:tcPr/>
                </a:tc>
                <a:extLst>
                  <a:ext uri="{0D108BD9-81ED-4DB2-BD59-A6C34878D82A}">
                    <a16:rowId xmlns:a16="http://schemas.microsoft.com/office/drawing/2014/main" val="1683247509"/>
                  </a:ext>
                </a:extLst>
              </a:tr>
              <a:tr h="10678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Meiryo UI" panose="020B0604030504040204" pitchFamily="50" charset="-128"/>
                          <a:ea typeface="Meiryo UI" panose="020B0604030504040204" pitchFamily="50" charset="-128"/>
                        </a:rPr>
                        <a:t>事業継続目標を踏まえた早期復旧への取り組み</a:t>
                      </a:r>
                      <a:endParaRPr lang="en-US" altLang="ja-JP" sz="2400" b="1" dirty="0" smtClean="0">
                        <a:latin typeface="Meiryo UI" panose="020B0604030504040204" pitchFamily="50" charset="-128"/>
                        <a:ea typeface="Meiryo UI" panose="020B0604030504040204" pitchFamily="50" charset="-128"/>
                      </a:endParaRPr>
                    </a:p>
                  </a:txBody>
                  <a:tcPr anchor="ctr"/>
                </a:tc>
                <a:tc>
                  <a:txBody>
                    <a:bodyPr/>
                    <a:lstStyle/>
                    <a:p>
                      <a:r>
                        <a:rPr kumimoji="1" lang="ja-JP" altLang="en-US" sz="2400" dirty="0" smtClean="0">
                          <a:latin typeface="Meiryo UI" panose="020B0604030504040204" pitchFamily="50" charset="-128"/>
                          <a:ea typeface="Meiryo UI" panose="020B0604030504040204" pitchFamily="50" charset="-128"/>
                        </a:rPr>
                        <a:t>事業継続目標に関わる経営資源（人・物・金・情報）に被害が及んでいないか確認する。</a:t>
                      </a:r>
                    </a:p>
                    <a:p>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25442575"/>
                  </a:ext>
                </a:extLst>
              </a:tr>
            </a:tbl>
          </a:graphicData>
        </a:graphic>
      </p:graphicFrame>
      <p:sp>
        <p:nvSpPr>
          <p:cNvPr id="6" name="スライド番号プレースホルダー 1"/>
          <p:cNvSpPr txBox="1">
            <a:spLocks/>
          </p:cNvSpPr>
          <p:nvPr/>
        </p:nvSpPr>
        <p:spPr>
          <a:xfrm>
            <a:off x="9212687" y="6310626"/>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lang="ja-JP" altLang="en-US" sz="2800" smtClean="0">
                <a:solidFill>
                  <a:schemeClr val="tx1"/>
                </a:solidFill>
                <a:latin typeface="Meiryo UI" panose="020B0604030504040204" pitchFamily="50" charset="-128"/>
                <a:ea typeface="Meiryo UI" panose="020B0604030504040204" pitchFamily="50" charset="-128"/>
              </a:rPr>
              <a:pPr/>
              <a:t>4</a:t>
            </a:fld>
            <a:endParaRPr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1657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33306"/>
            <a:ext cx="12093262" cy="1325563"/>
          </a:xfrm>
        </p:spPr>
        <p:txBody>
          <a:bodyPr>
            <a:noAutofit/>
          </a:bodyPr>
          <a:lstStyle/>
          <a:p>
            <a:pPr algn="ctr"/>
            <a:r>
              <a:rPr lang="ja-JP" altLang="en-US" sz="4000" dirty="0" smtClean="0">
                <a:latin typeface="ＭＳ ゴシック" panose="020B0609070205080204" pitchFamily="49" charset="-128"/>
                <a:ea typeface="ＭＳ ゴシック" panose="020B0609070205080204" pitchFamily="49" charset="-128"/>
              </a:rPr>
              <a:t>家族の連絡先</a:t>
            </a:r>
            <a:r>
              <a:rPr lang="en-US" altLang="ja-JP" sz="4000" dirty="0" smtClean="0">
                <a:latin typeface="ＭＳ ゴシック" panose="020B0609070205080204" pitchFamily="49" charset="-128"/>
                <a:ea typeface="ＭＳ ゴシック" panose="020B0609070205080204" pitchFamily="49" charset="-128"/>
              </a:rPr>
              <a:t/>
            </a:r>
            <a:br>
              <a:rPr lang="en-US" altLang="ja-JP" sz="4000" dirty="0" smtClean="0">
                <a:latin typeface="ＭＳ ゴシック" panose="020B0609070205080204" pitchFamily="49" charset="-128"/>
                <a:ea typeface="ＭＳ ゴシック" panose="020B0609070205080204" pitchFamily="49" charset="-128"/>
              </a:rPr>
            </a:br>
            <a:r>
              <a:rPr lang="ja-JP" altLang="en-US" sz="3600" dirty="0" smtClean="0">
                <a:latin typeface="ＭＳ ゴシック" panose="020B0609070205080204" pitchFamily="49" charset="-128"/>
                <a:ea typeface="ＭＳ ゴシック" panose="020B0609070205080204" pitchFamily="49" charset="-128"/>
              </a:rPr>
              <a:t>（氏名・本人連絡先・勤務先・就学先等及び当該連絡先）</a:t>
            </a:r>
            <a:endParaRPr kumimoji="1" lang="ja-JP" altLang="en-US" sz="3600" dirty="0">
              <a:latin typeface="ＭＳ ゴシック" panose="020B0609070205080204" pitchFamily="49" charset="-128"/>
              <a:ea typeface="ＭＳ ゴシック" panose="020B0609070205080204" pitchFamily="49" charset="-128"/>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124261619"/>
              </p:ext>
            </p:extLst>
          </p:nvPr>
        </p:nvGraphicFramePr>
        <p:xfrm>
          <a:off x="244698" y="1584325"/>
          <a:ext cx="11655380" cy="3485954"/>
        </p:xfrm>
        <a:graphic>
          <a:graphicData uri="http://schemas.openxmlformats.org/drawingml/2006/table">
            <a:tbl>
              <a:tblPr firstRow="1" bandRow="1">
                <a:tableStyleId>{5C22544A-7EE6-4342-B048-85BDC9FD1C3A}</a:tableStyleId>
              </a:tblPr>
              <a:tblGrid>
                <a:gridCol w="1764406">
                  <a:extLst>
                    <a:ext uri="{9D8B030D-6E8A-4147-A177-3AD203B41FA5}">
                      <a16:colId xmlns:a16="http://schemas.microsoft.com/office/drawing/2014/main" val="446015374"/>
                    </a:ext>
                  </a:extLst>
                </a:gridCol>
                <a:gridCol w="2897747">
                  <a:extLst>
                    <a:ext uri="{9D8B030D-6E8A-4147-A177-3AD203B41FA5}">
                      <a16:colId xmlns:a16="http://schemas.microsoft.com/office/drawing/2014/main" val="1035123072"/>
                    </a:ext>
                  </a:extLst>
                </a:gridCol>
                <a:gridCol w="4224270">
                  <a:extLst>
                    <a:ext uri="{9D8B030D-6E8A-4147-A177-3AD203B41FA5}">
                      <a16:colId xmlns:a16="http://schemas.microsoft.com/office/drawing/2014/main" val="3553307165"/>
                    </a:ext>
                  </a:extLst>
                </a:gridCol>
                <a:gridCol w="2768957">
                  <a:extLst>
                    <a:ext uri="{9D8B030D-6E8A-4147-A177-3AD203B41FA5}">
                      <a16:colId xmlns:a16="http://schemas.microsoft.com/office/drawing/2014/main" val="4185754940"/>
                    </a:ext>
                  </a:extLst>
                </a:gridCol>
              </a:tblGrid>
              <a:tr h="514931">
                <a:tc>
                  <a:txBody>
                    <a:bodyPr/>
                    <a:lstStyle/>
                    <a:p>
                      <a:pPr algn="ctr"/>
                      <a:r>
                        <a:rPr kumimoji="1" lang="ja-JP" altLang="en-US" sz="2400" dirty="0" smtClean="0">
                          <a:latin typeface="Meiryo UI" panose="020B0604030504040204" pitchFamily="50" charset="-128"/>
                          <a:ea typeface="Meiryo UI" panose="020B0604030504040204" pitchFamily="50" charset="-128"/>
                        </a:rPr>
                        <a:t>氏名</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latin typeface="Meiryo UI" panose="020B0604030504040204" pitchFamily="50" charset="-128"/>
                          <a:ea typeface="Meiryo UI" panose="020B0604030504040204" pitchFamily="50" charset="-128"/>
                        </a:rPr>
                        <a:t>連絡先</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latin typeface="Meiryo UI" panose="020B0604030504040204" pitchFamily="50" charset="-128"/>
                          <a:ea typeface="Meiryo UI" panose="020B0604030504040204" pitchFamily="50" charset="-128"/>
                        </a:rPr>
                        <a:t>勤務先・就学先等</a:t>
                      </a:r>
                      <a:endParaRPr kumimoji="1" lang="en-US" altLang="ja-JP" sz="24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2400" dirty="0" smtClean="0">
                          <a:latin typeface="Meiryo UI" panose="020B0604030504040204" pitchFamily="50" charset="-128"/>
                          <a:ea typeface="Meiryo UI" panose="020B0604030504040204" pitchFamily="50" charset="-128"/>
                        </a:rPr>
                        <a:t>左記連絡先</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31621825"/>
                  </a:ext>
                </a:extLst>
              </a:tr>
              <a:tr h="716021">
                <a:tc>
                  <a:txBody>
                    <a:bodyPr/>
                    <a:lstStyle/>
                    <a:p>
                      <a:r>
                        <a:rPr kumimoji="1" lang="ja-JP" altLang="en-US" sz="2400" dirty="0" smtClean="0">
                          <a:latin typeface="Meiryo UI" panose="020B0604030504040204" pitchFamily="50" charset="-128"/>
                          <a:ea typeface="Meiryo UI" panose="020B0604030504040204" pitchFamily="50" charset="-128"/>
                        </a:rPr>
                        <a:t>難波　</a:t>
                      </a:r>
                      <a:r>
                        <a:rPr kumimoji="1" lang="en-US" altLang="ja-JP" sz="2400" dirty="0" smtClean="0">
                          <a:latin typeface="Meiryo UI" panose="020B0604030504040204" pitchFamily="50" charset="-128"/>
                          <a:ea typeface="Meiryo UI" panose="020B0604030504040204" pitchFamily="50" charset="-128"/>
                        </a:rPr>
                        <a:t>B</a:t>
                      </a:r>
                      <a:r>
                        <a:rPr kumimoji="1" lang="ja-JP" altLang="en-US" sz="2400" dirty="0" smtClean="0">
                          <a:latin typeface="Meiryo UI" panose="020B0604030504040204" pitchFamily="50" charset="-128"/>
                          <a:ea typeface="Meiryo UI" panose="020B0604030504040204" pitchFamily="50" charset="-128"/>
                        </a:rPr>
                        <a:t>子</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090-1***-2***</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ja-JP" altLang="en-US" sz="2400" dirty="0" smtClean="0">
                          <a:latin typeface="Meiryo UI" panose="020B0604030504040204" pitchFamily="50" charset="-128"/>
                          <a:ea typeface="Meiryo UI" panose="020B0604030504040204" pitchFamily="50" charset="-128"/>
                        </a:rPr>
                        <a:t>○○株式会社○○部</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06</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1***</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2***</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56396905"/>
                  </a:ext>
                </a:extLst>
              </a:tr>
              <a:tr h="716021">
                <a:tc>
                  <a:txBody>
                    <a:bodyPr/>
                    <a:lstStyle/>
                    <a:p>
                      <a:r>
                        <a:rPr kumimoji="1" lang="ja-JP" altLang="en-US" sz="2400" dirty="0" smtClean="0">
                          <a:latin typeface="Meiryo UI" panose="020B0604030504040204" pitchFamily="50" charset="-128"/>
                          <a:ea typeface="Meiryo UI" panose="020B0604030504040204" pitchFamily="50" charset="-128"/>
                        </a:rPr>
                        <a:t>難波　</a:t>
                      </a:r>
                      <a:r>
                        <a:rPr kumimoji="1" lang="en-US" altLang="ja-JP" sz="2400" dirty="0" smtClean="0">
                          <a:latin typeface="Meiryo UI" panose="020B0604030504040204" pitchFamily="50" charset="-128"/>
                          <a:ea typeface="Meiryo UI" panose="020B0604030504040204" pitchFamily="50" charset="-128"/>
                        </a:rPr>
                        <a:t>C</a:t>
                      </a:r>
                      <a:r>
                        <a:rPr kumimoji="1" lang="ja-JP" altLang="en-US" sz="2400" dirty="0" smtClean="0">
                          <a:latin typeface="Meiryo UI" panose="020B0604030504040204" pitchFamily="50" charset="-128"/>
                          <a:ea typeface="Meiryo UI" panose="020B0604030504040204" pitchFamily="50" charset="-128"/>
                        </a:rPr>
                        <a:t>子</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090-3***-4***</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ja-JP" altLang="en-US" sz="2400" dirty="0" smtClean="0">
                          <a:latin typeface="Meiryo UI" panose="020B0604030504040204" pitchFamily="50" charset="-128"/>
                          <a:ea typeface="Meiryo UI" panose="020B0604030504040204" pitchFamily="50" charset="-128"/>
                        </a:rPr>
                        <a:t>○○○高校○年○組</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06</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3***</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4***</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581737697"/>
                  </a:ext>
                </a:extLst>
              </a:tr>
              <a:tr h="716021">
                <a:tc>
                  <a:txBody>
                    <a:bodyPr/>
                    <a:lstStyle/>
                    <a:p>
                      <a:r>
                        <a:rPr kumimoji="1" lang="ja-JP" altLang="en-US" sz="2400" dirty="0" smtClean="0">
                          <a:latin typeface="Meiryo UI" panose="020B0604030504040204" pitchFamily="50" charset="-128"/>
                          <a:ea typeface="Meiryo UI" panose="020B0604030504040204" pitchFamily="50" charset="-128"/>
                        </a:rPr>
                        <a:t>難波　</a:t>
                      </a:r>
                      <a:r>
                        <a:rPr kumimoji="1" lang="en-US" altLang="ja-JP" sz="2400" dirty="0" smtClean="0">
                          <a:latin typeface="Meiryo UI" panose="020B0604030504040204" pitchFamily="50" charset="-128"/>
                          <a:ea typeface="Meiryo UI" panose="020B0604030504040204" pitchFamily="50" charset="-128"/>
                        </a:rPr>
                        <a:t>P</a:t>
                      </a:r>
                      <a:r>
                        <a:rPr kumimoji="1" lang="ja-JP" altLang="en-US" sz="2400" dirty="0" smtClean="0">
                          <a:latin typeface="Meiryo UI" panose="020B0604030504040204" pitchFamily="50" charset="-128"/>
                          <a:ea typeface="Meiryo UI" panose="020B0604030504040204" pitchFamily="50" charset="-128"/>
                        </a:rPr>
                        <a:t>男</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090-5***-6***</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ja-JP" altLang="en-US" sz="2400" dirty="0" smtClean="0">
                          <a:latin typeface="Meiryo UI" panose="020B0604030504040204" pitchFamily="50" charset="-128"/>
                          <a:ea typeface="Meiryo UI" panose="020B0604030504040204" pitchFamily="50" charset="-128"/>
                        </a:rPr>
                        <a:t>○○中学校○年○組</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06</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5***</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6***</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20604222"/>
                  </a:ext>
                </a:extLst>
              </a:tr>
              <a:tr h="716021">
                <a:tc>
                  <a:txBody>
                    <a:bodyPr/>
                    <a:lstStyle/>
                    <a:p>
                      <a:r>
                        <a:rPr kumimoji="1" lang="ja-JP" altLang="en-US" sz="2400" dirty="0" smtClean="0">
                          <a:latin typeface="Meiryo UI" panose="020B0604030504040204" pitchFamily="50" charset="-128"/>
                          <a:ea typeface="Meiryo UI" panose="020B0604030504040204" pitchFamily="50" charset="-128"/>
                        </a:rPr>
                        <a:t>大阪　</a:t>
                      </a:r>
                      <a:r>
                        <a:rPr kumimoji="1" lang="en-US" altLang="ja-JP" sz="2400" dirty="0" smtClean="0">
                          <a:latin typeface="Meiryo UI" panose="020B0604030504040204" pitchFamily="50" charset="-128"/>
                          <a:ea typeface="Meiryo UI" panose="020B0604030504040204" pitchFamily="50" charset="-128"/>
                        </a:rPr>
                        <a:t>O</a:t>
                      </a:r>
                      <a:r>
                        <a:rPr kumimoji="1" lang="ja-JP" altLang="en-US" sz="2400" dirty="0" smtClean="0">
                          <a:latin typeface="Meiryo UI" panose="020B0604030504040204" pitchFamily="50" charset="-128"/>
                          <a:ea typeface="Meiryo UI" panose="020B0604030504040204" pitchFamily="50" charset="-128"/>
                        </a:rPr>
                        <a:t>子</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090-7***-8***</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ja-JP" altLang="en-US" sz="2400" dirty="0" smtClean="0">
                          <a:latin typeface="Meiryo UI" panose="020B0604030504040204" pitchFamily="50" charset="-128"/>
                          <a:ea typeface="Meiryo UI" panose="020B0604030504040204" pitchFamily="50" charset="-128"/>
                        </a:rPr>
                        <a:t>○○デイサービスセンター</a:t>
                      </a:r>
                      <a:endParaRPr kumimoji="1" lang="en-US" altLang="ja-JP" sz="2400" dirty="0" smtClean="0">
                        <a:latin typeface="Meiryo UI" panose="020B0604030504040204" pitchFamily="50" charset="-128"/>
                        <a:ea typeface="Meiryo UI" panose="020B0604030504040204" pitchFamily="50" charset="-128"/>
                      </a:endParaRPr>
                    </a:p>
                    <a:p>
                      <a:r>
                        <a:rPr kumimoji="1" lang="ja-JP" altLang="en-US" sz="2400" dirty="0" smtClean="0">
                          <a:latin typeface="Meiryo UI" panose="020B0604030504040204" pitchFamily="50" charset="-128"/>
                          <a:ea typeface="Meiryo UI" panose="020B0604030504040204" pitchFamily="50" charset="-128"/>
                        </a:rPr>
                        <a:t>（月・水・金）</a:t>
                      </a:r>
                      <a:endParaRPr kumimoji="1" lang="ja-JP" altLang="en-US" sz="2400" dirty="0">
                        <a:latin typeface="Meiryo UI" panose="020B0604030504040204" pitchFamily="50" charset="-128"/>
                        <a:ea typeface="Meiryo UI" panose="020B0604030504040204" pitchFamily="50" charset="-128"/>
                      </a:endParaRPr>
                    </a:p>
                  </a:txBody>
                  <a:tcPr/>
                </a:tc>
                <a:tc>
                  <a:txBody>
                    <a:bodyPr/>
                    <a:lstStyle/>
                    <a:p>
                      <a:r>
                        <a:rPr kumimoji="1" lang="en-US" altLang="ja-JP" sz="2400" dirty="0" smtClean="0">
                          <a:latin typeface="Meiryo UI" panose="020B0604030504040204" pitchFamily="50" charset="-128"/>
                          <a:ea typeface="Meiryo UI" panose="020B0604030504040204" pitchFamily="50" charset="-128"/>
                        </a:rPr>
                        <a:t>072</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7**</a:t>
                      </a:r>
                      <a:r>
                        <a:rPr kumimoji="1" lang="ja-JP" altLang="en-US" sz="2400" dirty="0" smtClean="0">
                          <a:latin typeface="Meiryo UI" panose="020B0604030504040204" pitchFamily="50" charset="-128"/>
                          <a:ea typeface="Meiryo UI" panose="020B0604030504040204" pitchFamily="50" charset="-128"/>
                        </a:rPr>
                        <a:t>－</a:t>
                      </a:r>
                      <a:r>
                        <a:rPr kumimoji="1" lang="en-US" altLang="ja-JP" sz="2400" dirty="0" smtClean="0">
                          <a:latin typeface="Meiryo UI" panose="020B0604030504040204" pitchFamily="50" charset="-128"/>
                          <a:ea typeface="Meiryo UI" panose="020B0604030504040204" pitchFamily="50" charset="-128"/>
                        </a:rPr>
                        <a:t>8***</a:t>
                      </a:r>
                      <a:endParaRPr kumimoji="1" lang="ja-JP" altLang="en-US" sz="2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74143596"/>
                  </a:ext>
                </a:extLst>
              </a:tr>
            </a:tbl>
          </a:graphicData>
        </a:graphic>
      </p:graphicFrame>
      <p:sp>
        <p:nvSpPr>
          <p:cNvPr id="5" name="スライド番号プレースホルダー 1"/>
          <p:cNvSpPr>
            <a:spLocks noGrp="1"/>
          </p:cNvSpPr>
          <p:nvPr>
            <p:ph type="sldNum" sz="quarter" idx="12"/>
          </p:nvPr>
        </p:nvSpPr>
        <p:spPr>
          <a:xfrm>
            <a:off x="9156878" y="6341573"/>
            <a:ext cx="2743200" cy="365125"/>
          </a:xfrm>
        </p:spPr>
        <p:txBody>
          <a:bodyPr/>
          <a:lstStyle/>
          <a:p>
            <a:r>
              <a:rPr kumimoji="1"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kumimoji="1" lang="ja-JP" altLang="en-US" sz="2800" smtClean="0">
                <a:solidFill>
                  <a:schemeClr val="tx1"/>
                </a:solidFill>
                <a:latin typeface="Meiryo UI" panose="020B0604030504040204" pitchFamily="50" charset="-128"/>
                <a:ea typeface="Meiryo UI" panose="020B0604030504040204" pitchFamily="50" charset="-128"/>
              </a:rPr>
              <a:t>5</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44698" y="5472952"/>
            <a:ext cx="11655380" cy="738664"/>
          </a:xfrm>
          <a:prstGeom prst="rect">
            <a:avLst/>
          </a:prstGeom>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400" b="1" dirty="0" smtClean="0">
                <a:latin typeface="Meiryo UI" panose="020B0604030504040204" pitchFamily="50" charset="-128"/>
                <a:ea typeface="Meiryo UI" panose="020B0604030504040204" pitchFamily="50" charset="-128"/>
              </a:rPr>
              <a:t>ご家族間での連絡方法：</a:t>
            </a:r>
            <a:r>
              <a:rPr lang="en-US" altLang="ja-JP" sz="2400" dirty="0" smtClean="0">
                <a:latin typeface="Meiryo UI" panose="020B0604030504040204" pitchFamily="50" charset="-128"/>
                <a:ea typeface="Meiryo UI" panose="020B0604030504040204" pitchFamily="50" charset="-128"/>
              </a:rPr>
              <a:t>SNS</a:t>
            </a:r>
            <a:r>
              <a:rPr lang="ja-JP" altLang="en-US" sz="2400" dirty="0" smtClean="0">
                <a:latin typeface="Meiryo UI" panose="020B0604030504040204" pitchFamily="50" charset="-128"/>
                <a:ea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rPr>
              <a:t>LINE</a:t>
            </a:r>
            <a:r>
              <a:rPr lang="ja-JP" altLang="en-US" sz="2400" dirty="0" smtClean="0">
                <a:latin typeface="Meiryo UI" panose="020B0604030504040204" pitchFamily="50" charset="-128"/>
                <a:ea typeface="Meiryo UI" panose="020B0604030504040204" pitchFamily="50" charset="-128"/>
              </a:rPr>
              <a:t>等でグループ作成）、電話</a:t>
            </a:r>
            <a:endParaRPr kumimoji="1" lang="en-US" altLang="ja-JP" sz="2400" dirty="0"/>
          </a:p>
          <a:p>
            <a:endParaRPr lang="en-US" altLang="ja-JP" dirty="0" smtClean="0"/>
          </a:p>
        </p:txBody>
      </p:sp>
    </p:spTree>
    <p:extLst>
      <p:ext uri="{BB962C8B-B14F-4D97-AF65-F5344CB8AC3E}">
        <p14:creationId xmlns:p14="http://schemas.microsoft.com/office/powerpoint/2010/main" val="261049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latin typeface="ＭＳ ゴシック" panose="020B0609070205080204" pitchFamily="49" charset="-128"/>
                <a:ea typeface="ＭＳ ゴシック" panose="020B0609070205080204" pitchFamily="49" charset="-128"/>
              </a:rPr>
              <a:t>最寄の避難場所・避難所</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148195188"/>
              </p:ext>
            </p:extLst>
          </p:nvPr>
        </p:nvGraphicFramePr>
        <p:xfrm>
          <a:off x="206060" y="1506827"/>
          <a:ext cx="11784170" cy="4770351"/>
        </p:xfrm>
        <a:graphic>
          <a:graphicData uri="http://schemas.openxmlformats.org/drawingml/2006/table">
            <a:tbl>
              <a:tblPr firstRow="1" bandRow="1">
                <a:tableStyleId>{5C22544A-7EE6-4342-B048-85BDC9FD1C3A}</a:tableStyleId>
              </a:tblPr>
              <a:tblGrid>
                <a:gridCol w="1596982">
                  <a:extLst>
                    <a:ext uri="{9D8B030D-6E8A-4147-A177-3AD203B41FA5}">
                      <a16:colId xmlns:a16="http://schemas.microsoft.com/office/drawing/2014/main" val="3762461710"/>
                    </a:ext>
                  </a:extLst>
                </a:gridCol>
                <a:gridCol w="4816699">
                  <a:extLst>
                    <a:ext uri="{9D8B030D-6E8A-4147-A177-3AD203B41FA5}">
                      <a16:colId xmlns:a16="http://schemas.microsoft.com/office/drawing/2014/main" val="63410970"/>
                    </a:ext>
                  </a:extLst>
                </a:gridCol>
                <a:gridCol w="5370489">
                  <a:extLst>
                    <a:ext uri="{9D8B030D-6E8A-4147-A177-3AD203B41FA5}">
                      <a16:colId xmlns:a16="http://schemas.microsoft.com/office/drawing/2014/main" val="62700768"/>
                    </a:ext>
                  </a:extLst>
                </a:gridCol>
              </a:tblGrid>
              <a:tr h="682019">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800" b="1" dirty="0" smtClean="0">
                          <a:latin typeface="Meiryo UI" panose="020B0604030504040204" pitchFamily="50" charset="-128"/>
                          <a:ea typeface="Meiryo UI" panose="020B0604030504040204" pitchFamily="50" charset="-128"/>
                        </a:rPr>
                        <a:t>避難場所</a:t>
                      </a:r>
                      <a:endParaRPr kumimoji="1" lang="ja-JP" altLang="en-US" sz="2800" b="1" dirty="0">
                        <a:latin typeface="Meiryo UI" panose="020B0604030504040204" pitchFamily="50" charset="-128"/>
                        <a:ea typeface="Meiryo UI" panose="020B0604030504040204" pitchFamily="50" charset="-128"/>
                      </a:endParaRPr>
                    </a:p>
                  </a:txBody>
                  <a:tcPr/>
                </a:tc>
                <a:tc>
                  <a:txBody>
                    <a:bodyPr/>
                    <a:lstStyle/>
                    <a:p>
                      <a:pPr algn="ctr"/>
                      <a:r>
                        <a:rPr kumimoji="1" lang="ja-JP" altLang="en-US" sz="2800" b="1" dirty="0" smtClean="0">
                          <a:latin typeface="Meiryo UI" panose="020B0604030504040204" pitchFamily="50" charset="-128"/>
                          <a:ea typeface="Meiryo UI" panose="020B0604030504040204" pitchFamily="50" charset="-128"/>
                        </a:rPr>
                        <a:t>避難所</a:t>
                      </a:r>
                      <a:endParaRPr kumimoji="1" lang="ja-JP" altLang="en-US" sz="280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89185279"/>
                  </a:ext>
                </a:extLst>
              </a:tr>
              <a:tr h="2044166">
                <a:tc>
                  <a:txBody>
                    <a:bodyPr/>
                    <a:lstStyle/>
                    <a:p>
                      <a:pPr algn="ctr"/>
                      <a:r>
                        <a:rPr kumimoji="1" lang="ja-JP" altLang="en-US" sz="2800" b="1" dirty="0" smtClean="0">
                          <a:latin typeface="Meiryo UI" panose="020B0604030504040204" pitchFamily="50" charset="-128"/>
                          <a:ea typeface="Meiryo UI" panose="020B0604030504040204" pitchFamily="50" charset="-128"/>
                        </a:rPr>
                        <a:t>出社時</a:t>
                      </a:r>
                      <a:endParaRPr kumimoji="1" lang="ja-JP" altLang="en-US" sz="28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3400" dirty="0" smtClean="0">
                          <a:latin typeface="Meiryo UI" panose="020B0604030504040204" pitchFamily="50" charset="-128"/>
                          <a:ea typeface="Meiryo UI" panose="020B0604030504040204" pitchFamily="50" charset="-128"/>
                        </a:rPr>
                        <a:t>○△総合公園</a:t>
                      </a:r>
                      <a:endParaRPr kumimoji="1" lang="en-US" altLang="ja-JP" sz="3400" dirty="0" smtClean="0">
                        <a:latin typeface="Meiryo UI" panose="020B0604030504040204" pitchFamily="50" charset="-128"/>
                        <a:ea typeface="Meiryo UI" panose="020B0604030504040204" pitchFamily="50" charset="-128"/>
                      </a:endParaRPr>
                    </a:p>
                    <a:p>
                      <a:pPr algn="ctr"/>
                      <a:endParaRPr kumimoji="1" lang="en-US" altLang="ja-JP" sz="3400" dirty="0" smtClean="0">
                        <a:latin typeface="Meiryo UI" panose="020B0604030504040204" pitchFamily="50" charset="-128"/>
                        <a:ea typeface="Meiryo UI" panose="020B0604030504040204" pitchFamily="50" charset="-128"/>
                      </a:endParaRPr>
                    </a:p>
                    <a:p>
                      <a:pPr algn="ctr"/>
                      <a:r>
                        <a:rPr kumimoji="1" lang="en-US" altLang="ja-JP"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連絡先</a:t>
                      </a:r>
                      <a:r>
                        <a:rPr kumimoji="1" lang="en-US" altLang="ja-JP" sz="2800" dirty="0" smtClean="0">
                          <a:latin typeface="Meiryo UI" panose="020B0604030504040204" pitchFamily="50" charset="-128"/>
                          <a:ea typeface="Meiryo UI" panose="020B0604030504040204" pitchFamily="50" charset="-128"/>
                        </a:rPr>
                        <a:t>】06</a:t>
                      </a:r>
                      <a:r>
                        <a:rPr kumimoji="1" lang="ja-JP" altLang="en-US" sz="2800" dirty="0" smtClean="0">
                          <a:latin typeface="Meiryo UI" panose="020B0604030504040204" pitchFamily="50" charset="-128"/>
                          <a:ea typeface="Meiryo UI" panose="020B0604030504040204" pitchFamily="50" charset="-128"/>
                        </a:rPr>
                        <a:t>－１***－３***</a:t>
                      </a:r>
                      <a:endParaRPr kumimoji="1" lang="ja-JP" altLang="en-US" sz="28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3400" dirty="0" smtClean="0">
                          <a:latin typeface="Meiryo UI" panose="020B0604030504040204" pitchFamily="50" charset="-128"/>
                          <a:ea typeface="Meiryo UI" panose="020B0604030504040204" pitchFamily="50" charset="-128"/>
                        </a:rPr>
                        <a:t>○△小学校体育館</a:t>
                      </a:r>
                      <a:endParaRPr kumimoji="1" lang="en-US" altLang="ja-JP" sz="3400" dirty="0" smtClean="0">
                        <a:latin typeface="Meiryo UI" panose="020B0604030504040204" pitchFamily="50" charset="-128"/>
                        <a:ea typeface="Meiryo UI" panose="020B0604030504040204" pitchFamily="50" charset="-128"/>
                      </a:endParaRPr>
                    </a:p>
                    <a:p>
                      <a:pPr algn="ctr"/>
                      <a:endParaRPr kumimoji="1" lang="en-US" altLang="ja-JP" sz="3400" dirty="0" smtClean="0">
                        <a:latin typeface="Meiryo UI" panose="020B0604030504040204" pitchFamily="50" charset="-128"/>
                        <a:ea typeface="Meiryo UI" panose="020B0604030504040204" pitchFamily="50" charset="-128"/>
                      </a:endParaRPr>
                    </a:p>
                    <a:p>
                      <a:pPr algn="ctr"/>
                      <a:r>
                        <a:rPr kumimoji="1" lang="en-US" altLang="ja-JP"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連絡先</a:t>
                      </a:r>
                      <a:r>
                        <a:rPr kumimoji="1" lang="en-US" altLang="ja-JP" sz="2800" dirty="0" smtClean="0">
                          <a:latin typeface="Meiryo UI" panose="020B0604030504040204" pitchFamily="50" charset="-128"/>
                          <a:ea typeface="Meiryo UI" panose="020B0604030504040204" pitchFamily="50" charset="-128"/>
                        </a:rPr>
                        <a:t>】06</a:t>
                      </a:r>
                      <a:r>
                        <a:rPr kumimoji="1" lang="ja-JP" altLang="en-US" sz="2800" dirty="0" smtClean="0">
                          <a:latin typeface="Meiryo UI" panose="020B0604030504040204" pitchFamily="50" charset="-128"/>
                          <a:ea typeface="Meiryo UI" panose="020B0604030504040204" pitchFamily="50" charset="-128"/>
                        </a:rPr>
                        <a:t>－１***－５***</a:t>
                      </a:r>
                      <a:endParaRPr kumimoji="1" lang="ja-JP" altLang="en-US" sz="2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43858509"/>
                  </a:ext>
                </a:extLst>
              </a:tr>
              <a:tr h="2044166">
                <a:tc>
                  <a:txBody>
                    <a:bodyPr/>
                    <a:lstStyle/>
                    <a:p>
                      <a:pPr algn="ctr"/>
                      <a:r>
                        <a:rPr kumimoji="1" lang="ja-JP" altLang="en-US" sz="2800" b="1" dirty="0" smtClean="0">
                          <a:latin typeface="Meiryo UI" panose="020B0604030504040204" pitchFamily="50" charset="-128"/>
                          <a:ea typeface="Meiryo UI" panose="020B0604030504040204" pitchFamily="50" charset="-128"/>
                        </a:rPr>
                        <a:t>在宅時</a:t>
                      </a:r>
                      <a:endParaRPr kumimoji="1" lang="ja-JP" altLang="en-US" sz="28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3400" dirty="0" smtClean="0">
                          <a:latin typeface="Meiryo UI" panose="020B0604030504040204" pitchFamily="50" charset="-128"/>
                          <a:ea typeface="Meiryo UI" panose="020B0604030504040204" pitchFamily="50" charset="-128"/>
                        </a:rPr>
                        <a:t>□○総合公園</a:t>
                      </a:r>
                      <a:endParaRPr kumimoji="1" lang="en-US" altLang="ja-JP" sz="3400" dirty="0" smtClean="0">
                        <a:latin typeface="Meiryo UI" panose="020B0604030504040204" pitchFamily="50" charset="-128"/>
                        <a:ea typeface="Meiryo UI" panose="020B0604030504040204" pitchFamily="50" charset="-128"/>
                      </a:endParaRPr>
                    </a:p>
                    <a:p>
                      <a:pPr algn="ctr"/>
                      <a:endParaRPr kumimoji="1" lang="en-US" altLang="ja-JP" sz="3400" dirty="0" smtClean="0">
                        <a:latin typeface="Meiryo UI" panose="020B0604030504040204" pitchFamily="50" charset="-128"/>
                        <a:ea typeface="Meiryo UI" panose="020B0604030504040204" pitchFamily="50" charset="-128"/>
                      </a:endParaRPr>
                    </a:p>
                    <a:p>
                      <a:pPr algn="ctr"/>
                      <a:r>
                        <a:rPr kumimoji="1" lang="en-US" altLang="ja-JP"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連絡先</a:t>
                      </a:r>
                      <a:r>
                        <a:rPr kumimoji="1" lang="en-US" altLang="ja-JP" sz="2800" dirty="0" smtClean="0">
                          <a:latin typeface="Meiryo UI" panose="020B0604030504040204" pitchFamily="50" charset="-128"/>
                          <a:ea typeface="Meiryo UI" panose="020B0604030504040204" pitchFamily="50" charset="-128"/>
                        </a:rPr>
                        <a:t>】072</a:t>
                      </a:r>
                      <a:r>
                        <a:rPr kumimoji="1" lang="ja-JP" altLang="en-US" sz="2800" dirty="0" smtClean="0">
                          <a:latin typeface="Meiryo UI" panose="020B0604030504040204" pitchFamily="50" charset="-128"/>
                          <a:ea typeface="Meiryo UI" panose="020B0604030504040204" pitchFamily="50" charset="-128"/>
                        </a:rPr>
                        <a:t>－</a:t>
                      </a:r>
                      <a:r>
                        <a:rPr kumimoji="1" lang="en-US" altLang="ja-JP" sz="2800" dirty="0" smtClean="0">
                          <a:latin typeface="Meiryo UI" panose="020B0604030504040204" pitchFamily="50" charset="-128"/>
                          <a:ea typeface="Meiryo UI" panose="020B0604030504040204" pitchFamily="50" charset="-128"/>
                        </a:rPr>
                        <a:t>2**</a:t>
                      </a:r>
                      <a:r>
                        <a:rPr kumimoji="1" lang="ja-JP" altLang="en-US" sz="2800" dirty="0" smtClean="0">
                          <a:latin typeface="Meiryo UI" panose="020B0604030504040204" pitchFamily="50" charset="-128"/>
                          <a:ea typeface="Meiryo UI" panose="020B0604030504040204" pitchFamily="50" charset="-128"/>
                        </a:rPr>
                        <a:t>－</a:t>
                      </a:r>
                      <a:r>
                        <a:rPr kumimoji="1" lang="en-US" altLang="ja-JP" sz="2800" dirty="0" smtClean="0">
                          <a:latin typeface="Meiryo UI" panose="020B0604030504040204" pitchFamily="50" charset="-128"/>
                          <a:ea typeface="Meiryo UI" panose="020B0604030504040204" pitchFamily="50" charset="-128"/>
                        </a:rPr>
                        <a:t>4***</a:t>
                      </a:r>
                    </a:p>
                  </a:txBody>
                  <a:tcPr anchor="ctr"/>
                </a:tc>
                <a:tc>
                  <a:txBody>
                    <a:bodyPr/>
                    <a:lstStyle/>
                    <a:p>
                      <a:pPr algn="ctr"/>
                      <a:r>
                        <a:rPr kumimoji="1" lang="ja-JP" altLang="en-US" sz="3400" dirty="0" smtClean="0">
                          <a:latin typeface="Meiryo UI" panose="020B0604030504040204" pitchFamily="50" charset="-128"/>
                          <a:ea typeface="Meiryo UI" panose="020B0604030504040204" pitchFamily="50" charset="-128"/>
                        </a:rPr>
                        <a:t>□○中学校体育館</a:t>
                      </a:r>
                      <a:endParaRPr kumimoji="1" lang="en-US" altLang="ja-JP" sz="3400" dirty="0" smtClean="0">
                        <a:latin typeface="Meiryo UI" panose="020B0604030504040204" pitchFamily="50" charset="-128"/>
                        <a:ea typeface="Meiryo UI" panose="020B0604030504040204" pitchFamily="50" charset="-128"/>
                      </a:endParaRPr>
                    </a:p>
                    <a:p>
                      <a:pPr algn="ctr"/>
                      <a:endParaRPr kumimoji="1" lang="en-US" altLang="ja-JP" sz="3400" dirty="0" smtClean="0">
                        <a:latin typeface="Meiryo UI" panose="020B0604030504040204" pitchFamily="50" charset="-128"/>
                        <a:ea typeface="Meiryo UI" panose="020B0604030504040204" pitchFamily="50" charset="-128"/>
                      </a:endParaRPr>
                    </a:p>
                    <a:p>
                      <a:pPr algn="ctr"/>
                      <a:r>
                        <a:rPr kumimoji="1" lang="en-US" altLang="ja-JP" sz="2800" dirty="0" smtClean="0">
                          <a:latin typeface="Meiryo UI" panose="020B0604030504040204" pitchFamily="50" charset="-128"/>
                          <a:ea typeface="Meiryo UI" panose="020B0604030504040204" pitchFamily="50" charset="-128"/>
                        </a:rPr>
                        <a:t>【</a:t>
                      </a:r>
                      <a:r>
                        <a:rPr kumimoji="1" lang="ja-JP" altLang="en-US" sz="2800" dirty="0" smtClean="0">
                          <a:latin typeface="Meiryo UI" panose="020B0604030504040204" pitchFamily="50" charset="-128"/>
                          <a:ea typeface="Meiryo UI" panose="020B0604030504040204" pitchFamily="50" charset="-128"/>
                        </a:rPr>
                        <a:t>連絡先</a:t>
                      </a:r>
                      <a:r>
                        <a:rPr kumimoji="1" lang="en-US" altLang="ja-JP" sz="2800" dirty="0" smtClean="0">
                          <a:latin typeface="Meiryo UI" panose="020B0604030504040204" pitchFamily="50" charset="-128"/>
                          <a:ea typeface="Meiryo UI" panose="020B0604030504040204" pitchFamily="50" charset="-128"/>
                        </a:rPr>
                        <a:t>】072</a:t>
                      </a:r>
                      <a:r>
                        <a:rPr kumimoji="1" lang="ja-JP" altLang="en-US" sz="2800" dirty="0" smtClean="0">
                          <a:latin typeface="Meiryo UI" panose="020B0604030504040204" pitchFamily="50" charset="-128"/>
                          <a:ea typeface="Meiryo UI" panose="020B0604030504040204" pitchFamily="50" charset="-128"/>
                        </a:rPr>
                        <a:t>－</a:t>
                      </a:r>
                      <a:r>
                        <a:rPr kumimoji="1" lang="en-US" altLang="ja-JP" sz="2800" dirty="0" smtClean="0">
                          <a:latin typeface="Meiryo UI" panose="020B0604030504040204" pitchFamily="50" charset="-128"/>
                          <a:ea typeface="Meiryo UI" panose="020B0604030504040204" pitchFamily="50" charset="-128"/>
                        </a:rPr>
                        <a:t>2**</a:t>
                      </a:r>
                      <a:r>
                        <a:rPr kumimoji="1" lang="ja-JP" altLang="en-US" sz="2800" dirty="0" smtClean="0">
                          <a:latin typeface="Meiryo UI" panose="020B0604030504040204" pitchFamily="50" charset="-128"/>
                          <a:ea typeface="Meiryo UI" panose="020B0604030504040204" pitchFamily="50" charset="-128"/>
                        </a:rPr>
                        <a:t>－６</a:t>
                      </a:r>
                      <a:r>
                        <a:rPr kumimoji="1" lang="en-US" altLang="ja-JP" sz="2800" dirty="0" smtClean="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842521964"/>
                  </a:ext>
                </a:extLst>
              </a:tr>
            </a:tbl>
          </a:graphicData>
        </a:graphic>
      </p:graphicFrame>
      <p:sp>
        <p:nvSpPr>
          <p:cNvPr id="6" name="スライド番号プレースホルダー 1"/>
          <p:cNvSpPr>
            <a:spLocks noGrp="1"/>
          </p:cNvSpPr>
          <p:nvPr>
            <p:ph type="sldNum" sz="quarter" idx="12"/>
          </p:nvPr>
        </p:nvSpPr>
        <p:spPr>
          <a:xfrm>
            <a:off x="9156878" y="6277179"/>
            <a:ext cx="2743200" cy="365125"/>
          </a:xfrm>
        </p:spPr>
        <p:txBody>
          <a:bodyPr/>
          <a:lstStyle/>
          <a:p>
            <a:r>
              <a:rPr kumimoji="1"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kumimoji="1" lang="ja-JP" altLang="en-US" sz="2800" smtClean="0">
                <a:solidFill>
                  <a:schemeClr val="tx1"/>
                </a:solidFill>
                <a:latin typeface="Meiryo UI" panose="020B0604030504040204" pitchFamily="50" charset="-128"/>
                <a:ea typeface="Meiryo UI" panose="020B0604030504040204" pitchFamily="50" charset="-128"/>
              </a:rPr>
              <a:t>6</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61165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1819" y="78716"/>
            <a:ext cx="11745531" cy="1093262"/>
          </a:xfrm>
        </p:spPr>
        <p:txBody>
          <a:bodyPr/>
          <a:lstStyle/>
          <a:p>
            <a:pPr algn="ctr"/>
            <a:r>
              <a:rPr lang="ja-JP" altLang="en-US" dirty="0" smtClean="0">
                <a:latin typeface="ＭＳ ゴシック" panose="020B0609070205080204" pitchFamily="49" charset="-128"/>
                <a:ea typeface="ＭＳ ゴシック" panose="020B0609070205080204" pitchFamily="49" charset="-128"/>
              </a:rPr>
              <a:t>＜参考＞災害伝言ダイヤル１７１</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28788" y="1139780"/>
            <a:ext cx="11848563" cy="5718220"/>
          </a:xfrm>
        </p:spPr>
        <p:txBody>
          <a:bodyPr>
            <a:normAutofit/>
          </a:bodyPr>
          <a:lstStyle/>
          <a:p>
            <a:pPr marL="0" indent="0">
              <a:buNone/>
            </a:pPr>
            <a:r>
              <a:rPr kumimoji="1" lang="ja-JP" altLang="en-US" sz="3200" dirty="0" smtClean="0">
                <a:latin typeface="Meiryo UI" panose="020B0604030504040204" pitchFamily="50" charset="-128"/>
                <a:ea typeface="Meiryo UI" panose="020B0604030504040204" pitchFamily="50" charset="-128"/>
              </a:rPr>
              <a:t>安否等の情報を音声情報として蓄積し、録音・再生できるボイスメールです。（災害時に限定して利用が可能です。）</a:t>
            </a:r>
            <a:endParaRPr kumimoji="1" lang="en-US" altLang="ja-JP" sz="3200" dirty="0" smtClean="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pPr marL="0" indent="0">
              <a:buNone/>
            </a:pPr>
            <a:endParaRPr kumimoji="1" lang="en-US" altLang="ja-JP" sz="3600" dirty="0" smtClean="0">
              <a:latin typeface="Meiryo UI" panose="020B0604030504040204" pitchFamily="50" charset="-128"/>
              <a:ea typeface="Meiryo UI" panose="020B0604030504040204" pitchFamily="50" charset="-128"/>
            </a:endParaRPr>
          </a:p>
          <a:p>
            <a:pPr marL="0" indent="0">
              <a:buNone/>
            </a:pPr>
            <a:endParaRPr lang="en-US" altLang="ja-JP" sz="3600" dirty="0">
              <a:latin typeface="Meiryo UI" panose="020B0604030504040204" pitchFamily="50" charset="-128"/>
              <a:ea typeface="Meiryo UI" panose="020B0604030504040204" pitchFamily="50" charset="-128"/>
            </a:endParaRPr>
          </a:p>
          <a:p>
            <a:pPr marL="0" indent="0">
              <a:buNone/>
            </a:pPr>
            <a:endParaRPr kumimoji="1" lang="en-US" altLang="ja-JP" sz="3600" dirty="0" smtClean="0">
              <a:latin typeface="Meiryo UI" panose="020B0604030504040204" pitchFamily="50" charset="-128"/>
              <a:ea typeface="Meiryo UI" panose="020B0604030504040204" pitchFamily="50" charset="-128"/>
            </a:endParaRPr>
          </a:p>
          <a:p>
            <a:pPr marL="0" indent="0">
              <a:buNone/>
            </a:pPr>
            <a:endParaRPr lang="en-US" altLang="ja-JP" sz="3600" dirty="0" smtClean="0">
              <a:latin typeface="Meiryo UI" panose="020B0604030504040204" pitchFamily="50" charset="-128"/>
              <a:ea typeface="Meiryo UI" panose="020B0604030504040204" pitchFamily="50" charset="-128"/>
            </a:endParaRPr>
          </a:p>
          <a:p>
            <a:pPr marL="0" indent="0">
              <a:buNone/>
            </a:pPr>
            <a:r>
              <a:rPr lang="en-US" altLang="ja-JP" sz="3600" dirty="0" smtClean="0">
                <a:latin typeface="Meiryo UI" panose="020B0604030504040204" pitchFamily="50" charset="-128"/>
                <a:ea typeface="Meiryo UI" panose="020B0604030504040204" pitchFamily="50" charset="-128"/>
              </a:rPr>
              <a:t>※</a:t>
            </a:r>
            <a:r>
              <a:rPr lang="ja-JP" altLang="en-US" sz="3600" dirty="0" smtClean="0">
                <a:latin typeface="Meiryo UI" panose="020B0604030504040204" pitchFamily="50" charset="-128"/>
                <a:ea typeface="Meiryo UI" panose="020B0604030504040204" pitchFamily="50" charset="-128"/>
              </a:rPr>
              <a:t>災害時以外にも体験利用日（毎月</a:t>
            </a:r>
            <a:r>
              <a:rPr lang="ja-JP" altLang="en-US" sz="3600" dirty="0">
                <a:latin typeface="Meiryo UI" panose="020B0604030504040204" pitchFamily="50" charset="-128"/>
                <a:ea typeface="Meiryo UI" panose="020B0604030504040204" pitchFamily="50" charset="-128"/>
              </a:rPr>
              <a:t>１</a:t>
            </a:r>
            <a:r>
              <a:rPr lang="ja-JP" altLang="en-US" sz="3600" dirty="0" smtClean="0">
                <a:latin typeface="Meiryo UI" panose="020B0604030504040204" pitchFamily="50" charset="-128"/>
                <a:ea typeface="Meiryo UI" panose="020B0604030504040204" pitchFamily="50" charset="-128"/>
              </a:rPr>
              <a:t>日及び</a:t>
            </a:r>
            <a:r>
              <a:rPr lang="en-US" altLang="ja-JP" sz="3600" dirty="0" smtClean="0">
                <a:latin typeface="Meiryo UI" panose="020B0604030504040204" pitchFamily="50" charset="-128"/>
                <a:ea typeface="Meiryo UI" panose="020B0604030504040204" pitchFamily="50" charset="-128"/>
              </a:rPr>
              <a:t>15</a:t>
            </a:r>
            <a:r>
              <a:rPr lang="ja-JP" altLang="en-US" sz="3600" dirty="0" smtClean="0">
                <a:latin typeface="Meiryo UI" panose="020B0604030504040204" pitchFamily="50" charset="-128"/>
                <a:ea typeface="Meiryo UI" panose="020B0604030504040204" pitchFamily="50" charset="-128"/>
              </a:rPr>
              <a:t>日など）が設けられています。体験利用で操作の確認をしておきましょう！</a:t>
            </a:r>
            <a:endParaRPr kumimoji="1" lang="en-US" altLang="ja-JP" sz="3600" dirty="0" smtClean="0">
              <a:latin typeface="Meiryo UI" panose="020B0604030504040204" pitchFamily="50" charset="-128"/>
              <a:ea typeface="Meiryo UI" panose="020B0604030504040204" pitchFamily="50" charset="-128"/>
            </a:endParaRPr>
          </a:p>
          <a:p>
            <a:pPr marL="0" indent="0">
              <a:buNone/>
            </a:pPr>
            <a:endParaRPr kumimoji="1" lang="ja-JP" altLang="en-US" sz="3600" dirty="0"/>
          </a:p>
        </p:txBody>
      </p:sp>
      <p:pic>
        <p:nvPicPr>
          <p:cNvPr id="4" name="図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414" y="2343955"/>
            <a:ext cx="11261310" cy="2794716"/>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1"/>
          <p:cNvSpPr>
            <a:spLocks noGrp="1"/>
          </p:cNvSpPr>
          <p:nvPr>
            <p:ph type="sldNum" sz="quarter" idx="12"/>
          </p:nvPr>
        </p:nvSpPr>
        <p:spPr>
          <a:xfrm>
            <a:off x="9125755" y="6310648"/>
            <a:ext cx="2743200" cy="365125"/>
          </a:xfrm>
        </p:spPr>
        <p:txBody>
          <a:bodyPr/>
          <a:lstStyle/>
          <a:p>
            <a:r>
              <a:rPr kumimoji="1"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kumimoji="1" lang="ja-JP" altLang="en-US" sz="2800" smtClean="0">
                <a:solidFill>
                  <a:schemeClr val="tx1"/>
                </a:solidFill>
                <a:latin typeface="Meiryo UI" panose="020B0604030504040204" pitchFamily="50" charset="-128"/>
                <a:ea typeface="Meiryo UI" panose="020B0604030504040204" pitchFamily="50" charset="-128"/>
              </a:rPr>
              <a:t>7</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3666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0303" y="-14421"/>
            <a:ext cx="11745531" cy="1093262"/>
          </a:xfrm>
        </p:spPr>
        <p:txBody>
          <a:bodyPr>
            <a:normAutofit/>
          </a:bodyPr>
          <a:lstStyle/>
          <a:p>
            <a:pPr algn="ctr"/>
            <a:r>
              <a:rPr lang="ja-JP" altLang="en-US" dirty="0" smtClean="0">
                <a:latin typeface="ＭＳ ゴシック" panose="020B0609070205080204" pitchFamily="49" charset="-128"/>
                <a:ea typeface="ＭＳ ゴシック" panose="020B0609070205080204" pitchFamily="49" charset="-128"/>
              </a:rPr>
              <a:t>＜参考＞参考ＷＥＢサイト</a:t>
            </a:r>
            <a:endParaRPr kumimoji="1" lang="ja-JP" altLang="en-US"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28788" y="1139780"/>
            <a:ext cx="11848563" cy="5718220"/>
          </a:xfrm>
        </p:spPr>
        <p:txBody>
          <a:bodyPr>
            <a:normAutofit/>
          </a:bodyPr>
          <a:lstStyle/>
          <a:p>
            <a:pPr marL="0" indent="0">
              <a:buNone/>
            </a:pPr>
            <a:endParaRPr kumimoji="1" lang="en-US" altLang="ja-JP" sz="3600" dirty="0" smtClean="0"/>
          </a:p>
          <a:p>
            <a:pPr marL="0" indent="0">
              <a:buNone/>
            </a:pPr>
            <a:endParaRPr kumimoji="1" lang="ja-JP" altLang="en-US" sz="3600" dirty="0"/>
          </a:p>
        </p:txBody>
      </p:sp>
      <p:sp>
        <p:nvSpPr>
          <p:cNvPr id="7" name="スライド番号プレースホルダー 1"/>
          <p:cNvSpPr>
            <a:spLocks noGrp="1"/>
          </p:cNvSpPr>
          <p:nvPr>
            <p:ph type="sldNum" sz="quarter" idx="12"/>
          </p:nvPr>
        </p:nvSpPr>
        <p:spPr>
          <a:xfrm>
            <a:off x="9125755" y="6310648"/>
            <a:ext cx="2743200" cy="365125"/>
          </a:xfrm>
        </p:spPr>
        <p:txBody>
          <a:bodyPr/>
          <a:lstStyle/>
          <a:p>
            <a:r>
              <a:rPr kumimoji="1" lang="en-US" altLang="ja-JP" sz="2800" dirty="0" smtClean="0">
                <a:solidFill>
                  <a:schemeClr val="tx1"/>
                </a:solidFill>
                <a:latin typeface="Meiryo UI" panose="020B0604030504040204" pitchFamily="50" charset="-128"/>
                <a:ea typeface="Meiryo UI" panose="020B0604030504040204" pitchFamily="50" charset="-128"/>
              </a:rPr>
              <a:t>P.</a:t>
            </a:r>
            <a:fld id="{FA032247-2E05-4319-8FD3-3487DD0B2B11}" type="slidenum">
              <a:rPr kumimoji="1" lang="ja-JP" altLang="en-US" sz="2800" smtClean="0">
                <a:solidFill>
                  <a:schemeClr val="tx1"/>
                </a:solidFill>
                <a:latin typeface="Meiryo UI" panose="020B0604030504040204" pitchFamily="50" charset="-128"/>
                <a:ea typeface="Meiryo UI" panose="020B0604030504040204" pitchFamily="50" charset="-128"/>
              </a:rPr>
              <a:t>8</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pic>
        <p:nvPicPr>
          <p:cNvPr id="8" name="図 7">
            <a:hlinkClick r:id="rId2"/>
            <a:extLst>
              <a:ext uri="{FF2B5EF4-FFF2-40B4-BE49-F238E27FC236}">
                <a16:creationId xmlns:a16="http://schemas.microsoft.com/office/drawing/2014/main" id="{00000000-0008-0000-0000-00000D0000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112" y="1156761"/>
            <a:ext cx="2207694" cy="2207694"/>
          </a:xfrm>
          <a:prstGeom prst="rect">
            <a:avLst/>
          </a:prstGeom>
          <a:ln w="38100">
            <a:solidFill>
              <a:srgbClr val="00B0F0"/>
            </a:solidFill>
          </a:ln>
        </p:spPr>
      </p:pic>
      <p:sp>
        <p:nvSpPr>
          <p:cNvPr id="10" name="テキスト ボックス 9"/>
          <p:cNvSpPr txBox="1"/>
          <p:nvPr/>
        </p:nvSpPr>
        <p:spPr>
          <a:xfrm>
            <a:off x="690489" y="4465773"/>
            <a:ext cx="1929702" cy="1569660"/>
          </a:xfrm>
          <a:prstGeom prst="rect">
            <a:avLst/>
          </a:prstGeom>
          <a:noFill/>
        </p:spPr>
        <p:txBody>
          <a:bodyPr wrap="squar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大阪府</a:t>
            </a:r>
            <a:endParaRPr kumimoji="1" lang="en-US" altLang="ja-JP" sz="3200" b="1" dirty="0" smtClean="0">
              <a:latin typeface="Meiryo UI" panose="020B0604030504040204" pitchFamily="50" charset="-128"/>
              <a:ea typeface="Meiryo UI" panose="020B0604030504040204" pitchFamily="50" charset="-128"/>
            </a:endParaRPr>
          </a:p>
          <a:p>
            <a:pPr algn="ctr"/>
            <a:r>
              <a:rPr lang="ja-JP" altLang="en-US" sz="3200" dirty="0" smtClean="0">
                <a:latin typeface="Meiryo UI" panose="020B0604030504040204" pitchFamily="50" charset="-128"/>
                <a:ea typeface="Meiryo UI" panose="020B0604030504040204" pitchFamily="50" charset="-128"/>
              </a:rPr>
              <a:t>おおさか</a:t>
            </a:r>
            <a:endParaRPr lang="en-US" altLang="ja-JP" sz="3200" dirty="0" smtClean="0">
              <a:latin typeface="Meiryo UI" panose="020B0604030504040204" pitchFamily="50" charset="-128"/>
              <a:ea typeface="Meiryo UI" panose="020B0604030504040204" pitchFamily="50" charset="-128"/>
            </a:endParaRPr>
          </a:p>
          <a:p>
            <a:pPr algn="ctr"/>
            <a:r>
              <a:rPr lang="ja-JP" altLang="en-US" sz="3200" dirty="0" smtClean="0">
                <a:latin typeface="Meiryo UI" panose="020B0604030504040204" pitchFamily="50" charset="-128"/>
                <a:ea typeface="Meiryo UI" panose="020B0604030504040204" pitchFamily="50" charset="-128"/>
              </a:rPr>
              <a:t>防災ネット</a:t>
            </a:r>
            <a:endParaRPr kumimoji="1" lang="ja-JP" altLang="en-US" sz="3200" dirty="0">
              <a:latin typeface="Meiryo UI" panose="020B0604030504040204" pitchFamily="50" charset="-128"/>
              <a:ea typeface="Meiryo UI" panose="020B0604030504040204" pitchFamily="50" charset="-128"/>
            </a:endParaRPr>
          </a:p>
        </p:txBody>
      </p:sp>
      <p:pic>
        <p:nvPicPr>
          <p:cNvPr id="14" name="図 13">
            <a:hlinkClick r:id="rId4"/>
            <a:extLst>
              <a:ext uri="{FF2B5EF4-FFF2-40B4-BE49-F238E27FC236}">
                <a16:creationId xmlns:a16="http://schemas.microsoft.com/office/drawing/2014/main" id="{00000000-0008-0000-0000-00000200000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52313" y="1156761"/>
            <a:ext cx="2138477" cy="2138477"/>
          </a:xfrm>
          <a:prstGeom prst="rect">
            <a:avLst/>
          </a:prstGeom>
          <a:ln w="38100">
            <a:solidFill>
              <a:srgbClr val="00B0F0"/>
            </a:solidFill>
          </a:ln>
        </p:spPr>
      </p:pic>
      <p:sp>
        <p:nvSpPr>
          <p:cNvPr id="15" name="テキスト ボックス 14"/>
          <p:cNvSpPr txBox="1"/>
          <p:nvPr/>
        </p:nvSpPr>
        <p:spPr>
          <a:xfrm>
            <a:off x="6452313" y="4516167"/>
            <a:ext cx="2330789" cy="1077218"/>
          </a:xfrm>
          <a:prstGeom prst="rect">
            <a:avLst/>
          </a:prstGeom>
          <a:noFill/>
        </p:spPr>
        <p:txBody>
          <a:bodyPr wrap="squar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国土交通省</a:t>
            </a:r>
            <a:endParaRPr kumimoji="1" lang="en-US" altLang="ja-JP" sz="3200" b="1" dirty="0" smtClean="0">
              <a:latin typeface="Meiryo UI" panose="020B0604030504040204" pitchFamily="50" charset="-128"/>
              <a:ea typeface="Meiryo UI" panose="020B0604030504040204" pitchFamily="50" charset="-128"/>
            </a:endParaRPr>
          </a:p>
          <a:p>
            <a:pPr algn="ctr"/>
            <a:r>
              <a:rPr lang="ja-JP" altLang="en-US" sz="3200" dirty="0" smtClean="0">
                <a:latin typeface="Meiryo UI" panose="020B0604030504040204" pitchFamily="50" charset="-128"/>
                <a:ea typeface="Meiryo UI" panose="020B0604030504040204" pitchFamily="50" charset="-128"/>
              </a:rPr>
              <a:t>ハザードマップ</a:t>
            </a:r>
            <a:endParaRPr kumimoji="1" lang="ja-JP" altLang="en-US" sz="3200" dirty="0">
              <a:latin typeface="Meiryo UI" panose="020B0604030504040204" pitchFamily="50" charset="-128"/>
              <a:ea typeface="Meiryo UI" panose="020B0604030504040204" pitchFamily="50" charset="-128"/>
            </a:endParaRPr>
          </a:p>
        </p:txBody>
      </p:sp>
      <p:pic>
        <p:nvPicPr>
          <p:cNvPr id="16" name="図 15">
            <a:hlinkClick r:id="rId6"/>
            <a:extLst>
              <a:ext uri="{FF2B5EF4-FFF2-40B4-BE49-F238E27FC236}">
                <a16:creationId xmlns:a16="http://schemas.microsoft.com/office/drawing/2014/main" id="{00000000-0008-0000-0000-00001000000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44654" y="3906647"/>
            <a:ext cx="2421886" cy="2421886"/>
          </a:xfrm>
          <a:prstGeom prst="rect">
            <a:avLst/>
          </a:prstGeom>
          <a:ln w="38100">
            <a:solidFill>
              <a:srgbClr val="00B0F0"/>
            </a:solidFill>
          </a:ln>
        </p:spPr>
      </p:pic>
      <p:sp>
        <p:nvSpPr>
          <p:cNvPr id="18" name="テキスト ボックス 17"/>
          <p:cNvSpPr txBox="1"/>
          <p:nvPr/>
        </p:nvSpPr>
        <p:spPr>
          <a:xfrm>
            <a:off x="3477251" y="1571890"/>
            <a:ext cx="2268644" cy="1569660"/>
          </a:xfrm>
          <a:prstGeom prst="rect">
            <a:avLst/>
          </a:prstGeom>
          <a:noFill/>
        </p:spPr>
        <p:txBody>
          <a:bodyPr wrap="squar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国土交通省</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川の</a:t>
            </a:r>
            <a:endParaRPr lang="en-US" altLang="ja-JP" sz="3200" dirty="0">
              <a:latin typeface="Meiryo UI" panose="020B0604030504040204" pitchFamily="50" charset="-128"/>
              <a:ea typeface="Meiryo UI" panose="020B0604030504040204" pitchFamily="50" charset="-128"/>
            </a:endParaRPr>
          </a:p>
          <a:p>
            <a:pPr algn="ctr"/>
            <a:r>
              <a:rPr kumimoji="1" lang="ja-JP" altLang="en-US" sz="3200" dirty="0" smtClean="0">
                <a:latin typeface="Meiryo UI" panose="020B0604030504040204" pitchFamily="50" charset="-128"/>
                <a:ea typeface="Meiryo UI" panose="020B0604030504040204" pitchFamily="50" charset="-128"/>
              </a:rPr>
              <a:t>防災情報</a:t>
            </a:r>
            <a:endParaRPr kumimoji="1" lang="ja-JP" altLang="en-US" sz="3200" dirty="0">
              <a:latin typeface="Meiryo UI" panose="020B0604030504040204" pitchFamily="50" charset="-128"/>
              <a:ea typeface="Meiryo UI" panose="020B0604030504040204" pitchFamily="50" charset="-128"/>
            </a:endParaRPr>
          </a:p>
        </p:txBody>
      </p:sp>
      <p:pic>
        <p:nvPicPr>
          <p:cNvPr id="19" name="図 18">
            <a:hlinkClick r:id="rId8"/>
            <a:extLst>
              <a:ext uri="{FF2B5EF4-FFF2-40B4-BE49-F238E27FC236}">
                <a16:creationId xmlns:a16="http://schemas.microsoft.com/office/drawing/2014/main" id="{00000000-0008-0000-0000-00000F00000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495423" y="3906647"/>
            <a:ext cx="2373532" cy="2373532"/>
          </a:xfrm>
          <a:prstGeom prst="rect">
            <a:avLst/>
          </a:prstGeom>
          <a:ln w="38100">
            <a:solidFill>
              <a:srgbClr val="00B0F0"/>
            </a:solidFill>
          </a:ln>
        </p:spPr>
      </p:pic>
      <p:sp>
        <p:nvSpPr>
          <p:cNvPr id="21" name="テキスト ボックス 20"/>
          <p:cNvSpPr txBox="1"/>
          <p:nvPr/>
        </p:nvSpPr>
        <p:spPr>
          <a:xfrm>
            <a:off x="9576399" y="1521688"/>
            <a:ext cx="1959496" cy="1569660"/>
          </a:xfrm>
          <a:prstGeom prst="rect">
            <a:avLst/>
          </a:prstGeom>
          <a:noFill/>
        </p:spPr>
        <p:txBody>
          <a:bodyPr wrap="square" rtlCol="0">
            <a:spAutoFit/>
          </a:bodyPr>
          <a:lstStyle/>
          <a:p>
            <a:pPr algn="ctr"/>
            <a:r>
              <a:rPr kumimoji="1" lang="ja-JP" altLang="en-US" sz="3200" b="1" dirty="0" smtClean="0">
                <a:latin typeface="Meiryo UI" panose="020B0604030504040204" pitchFamily="50" charset="-128"/>
                <a:ea typeface="Meiryo UI" panose="020B0604030504040204" pitchFamily="50" charset="-128"/>
              </a:rPr>
              <a:t>気象庁</a:t>
            </a:r>
            <a:endParaRPr kumimoji="1" lang="en-US" altLang="ja-JP" sz="3200" b="1" dirty="0" smtClean="0">
              <a:latin typeface="Meiryo UI" panose="020B0604030504040204" pitchFamily="50" charset="-128"/>
              <a:ea typeface="Meiryo UI" panose="020B0604030504040204" pitchFamily="50" charset="-128"/>
            </a:endParaRPr>
          </a:p>
          <a:p>
            <a:pPr algn="ctr"/>
            <a:r>
              <a:rPr lang="ja-JP" altLang="en-US" sz="3200" dirty="0" smtClean="0">
                <a:latin typeface="Meiryo UI" panose="020B0604030504040204" pitchFamily="50" charset="-128"/>
                <a:ea typeface="Meiryo UI" panose="020B0604030504040204" pitchFamily="50" charset="-128"/>
              </a:rPr>
              <a:t>危険度</a:t>
            </a:r>
            <a:endParaRPr lang="en-US" altLang="ja-JP" sz="3200" dirty="0" smtClean="0">
              <a:latin typeface="Meiryo UI" panose="020B0604030504040204" pitchFamily="50" charset="-128"/>
              <a:ea typeface="Meiryo UI" panose="020B0604030504040204" pitchFamily="50" charset="-128"/>
            </a:endParaRPr>
          </a:p>
          <a:p>
            <a:pPr algn="ctr"/>
            <a:r>
              <a:rPr lang="ja-JP" altLang="en-US" sz="3200" dirty="0" smtClean="0">
                <a:latin typeface="Meiryo UI" panose="020B0604030504040204" pitchFamily="50" charset="-128"/>
                <a:ea typeface="Meiryo UI" panose="020B0604030504040204" pitchFamily="50" charset="-128"/>
              </a:rPr>
              <a:t>分布等</a:t>
            </a:r>
            <a:endParaRPr lang="en-US" altLang="ja-JP" sz="3200" dirty="0" smtClean="0">
              <a:latin typeface="Meiryo UI" panose="020B0604030504040204" pitchFamily="50" charset="-128"/>
              <a:ea typeface="Meiryo UI" panose="020B0604030504040204" pitchFamily="50" charset="-128"/>
            </a:endParaRPr>
          </a:p>
        </p:txBody>
      </p:sp>
      <p:sp>
        <p:nvSpPr>
          <p:cNvPr id="22" name="上矢印 21"/>
          <p:cNvSpPr/>
          <p:nvPr/>
        </p:nvSpPr>
        <p:spPr>
          <a:xfrm>
            <a:off x="200277" y="3556480"/>
            <a:ext cx="2875570" cy="2723699"/>
          </a:xfrm>
          <a:prstGeom prst="upArrow">
            <a:avLst>
              <a:gd name="adj1" fmla="val 79428"/>
              <a:gd name="adj2" fmla="val 33405"/>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上矢印 23"/>
          <p:cNvSpPr/>
          <p:nvPr/>
        </p:nvSpPr>
        <p:spPr>
          <a:xfrm>
            <a:off x="5924094" y="3556480"/>
            <a:ext cx="3343780" cy="2754167"/>
          </a:xfrm>
          <a:prstGeom prst="upArrow">
            <a:avLst>
              <a:gd name="adj1" fmla="val 74054"/>
              <a:gd name="adj2" fmla="val 33405"/>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3075847" y="1153341"/>
            <a:ext cx="3071453" cy="2571080"/>
          </a:xfrm>
          <a:prstGeom prst="downArrow">
            <a:avLst>
              <a:gd name="adj1" fmla="val 77146"/>
              <a:gd name="adj2" fmla="val 2506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9063453" y="1139780"/>
            <a:ext cx="2985388" cy="2584640"/>
          </a:xfrm>
          <a:prstGeom prst="downArrow">
            <a:avLst>
              <a:gd name="adj1" fmla="val 77146"/>
              <a:gd name="adj2" fmla="val 25060"/>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2515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1EA3EEDA3BFFB4CB1E39164E1D9A6A4" ma:contentTypeVersion="2" ma:contentTypeDescription="新しいドキュメントを作成します。" ma:contentTypeScope="" ma:versionID="627d14204231725c731b1a69b8cda067">
  <xsd:schema xmlns:xsd="http://www.w3.org/2001/XMLSchema" xmlns:xs="http://www.w3.org/2001/XMLSchema" xmlns:p="http://schemas.microsoft.com/office/2006/metadata/properties" xmlns:ns2="5c099cb8-c271-461f-93f8-56e102537175" targetNamespace="http://schemas.microsoft.com/office/2006/metadata/properties" ma:root="true" ma:fieldsID="17230a38cea095431e8d0dc343aba5a7" ns2:_="">
    <xsd:import namespace="5c099cb8-c271-461f-93f8-56e102537175"/>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099cb8-c271-461f-93f8-56e102537175"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c099cb8-c271-461f-93f8-56e102537175" xsi:nil="true"/>
  </documentManagement>
</p:properties>
</file>

<file path=customXml/itemProps1.xml><?xml version="1.0" encoding="utf-8"?>
<ds:datastoreItem xmlns:ds="http://schemas.openxmlformats.org/officeDocument/2006/customXml" ds:itemID="{A3582E3F-949F-4F4A-BDDB-95ABC34642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099cb8-c271-461f-93f8-56e1025371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ECE949-2C0C-428D-8B0D-5DEFA1C08630}">
  <ds:schemaRefs>
    <ds:schemaRef ds:uri="http://schemas.microsoft.com/sharepoint/v3/contenttype/forms"/>
  </ds:schemaRefs>
</ds:datastoreItem>
</file>

<file path=customXml/itemProps3.xml><?xml version="1.0" encoding="utf-8"?>
<ds:datastoreItem xmlns:ds="http://schemas.openxmlformats.org/officeDocument/2006/customXml" ds:itemID="{F5741B0B-C67A-4666-91D4-9CCB7ACA3CD8}">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http://purl.org/dc/elements/1.1/"/>
    <ds:schemaRef ds:uri="5c099cb8-c271-461f-93f8-56e102537175"/>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365</TotalTime>
  <Words>837</Words>
  <Application>Microsoft Office PowerPoint</Application>
  <PresentationFormat>ワイド画面</PresentationFormat>
  <Paragraphs>128</Paragraphs>
  <Slides>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ＭＳ ゴシック</vt:lpstr>
      <vt:lpstr>游ゴシック</vt:lpstr>
      <vt:lpstr>游ゴシック Light</vt:lpstr>
      <vt:lpstr>Arial</vt:lpstr>
      <vt:lpstr>Wingdings</vt:lpstr>
      <vt:lpstr>Office テーマ</vt:lpstr>
      <vt:lpstr> 　「これだけは！」シート   　従業者ＢＣＰ携行カード</vt:lpstr>
      <vt:lpstr>当社のＢＣＰ発動条件</vt:lpstr>
      <vt:lpstr>発災時の出社・帰宅体制（休日含む）</vt:lpstr>
      <vt:lpstr>ＢＣＰの発動時の流れ(まず最初に取り組むこと)</vt:lpstr>
      <vt:lpstr>家族の連絡先 （氏名・本人連絡先・勤務先・就学先等及び当該連絡先）</vt:lpstr>
      <vt:lpstr>最寄の避難場所・避難所</vt:lpstr>
      <vt:lpstr>＜参考＞災害伝言ダイヤル１７１</vt:lpstr>
      <vt:lpstr>＜参考＞参考ＷＥＢサイト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「これだけは！」シート 従業者BCP携行カード</dc:title>
  <dc:creator>池田　留巳</dc:creator>
  <cp:lastModifiedBy>池田　留巳</cp:lastModifiedBy>
  <cp:revision>54</cp:revision>
  <cp:lastPrinted>2021-12-09T02:37:10Z</cp:lastPrinted>
  <dcterms:created xsi:type="dcterms:W3CDTF">2021-06-29T09:58:55Z</dcterms:created>
  <dcterms:modified xsi:type="dcterms:W3CDTF">2021-12-21T04:28:35Z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0x01010091EA3EEDA3BFFB4CB1E39164E1D9A6A4</vt:lpwstr>
  </property>
</Properties>
</file>