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</p:sldMasterIdLst>
  <p:notesMasterIdLst>
    <p:notesMasterId r:id="rId5"/>
  </p:notesMasterIdLst>
  <p:handoutMasterIdLst>
    <p:handoutMasterId r:id="rId6"/>
  </p:handoutMasterIdLst>
  <p:sldIdLst>
    <p:sldId id="256" r:id="rId3"/>
    <p:sldId id="340" r:id="rId4"/>
  </p:sldIdLst>
  <p:sldSz cx="9144000" cy="6858000" type="screen4x3"/>
  <p:notesSz cx="6807200" cy="9939338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 userDrawn="1">
          <p15:clr>
            <a:srgbClr val="A4A3A4"/>
          </p15:clr>
        </p15:guide>
        <p15:guide id="2" pos="2143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00B050"/>
    <a:srgbClr val="0000FF"/>
    <a:srgbClr val="F7FDFF"/>
    <a:srgbClr val="EBFAFF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中間スタイル 1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中間スタイル 1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テーマ スタイル 1 - アクセント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テーマ スタイル 1 - アクセント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テーマ スタイル 1 - アクセント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テーマ スタイル 1 - アクセント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38B1855-1B75-4FBE-930C-398BA8C253C6}" styleName="テーマ スタイル 2 - アクセント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濃色スタイル 1 - アクセント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濃色スタイル 1 - アクセント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113A9D2-9D6B-4929-AA2D-F23B5EE8CBE7}" styleName="テーマ スタイル 2 - アクセント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テーマ スタイル 2 - アクセント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淡色スタイル 2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81" autoAdjust="0"/>
    <p:restoredTop sz="87633" autoAdjust="0"/>
  </p:normalViewPr>
  <p:slideViewPr>
    <p:cSldViewPr>
      <p:cViewPr varScale="1">
        <p:scale>
          <a:sx n="80" d="100"/>
          <a:sy n="80" d="100"/>
        </p:scale>
        <p:origin x="155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3413" y="82"/>
      </p:cViewPr>
      <p:guideLst>
        <p:guide orient="horz" pos="3130"/>
        <p:guide pos="214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9575" cy="496888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56040" y="0"/>
            <a:ext cx="2949575" cy="496888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CC0A75D-2CEF-498D-8E3C-0C2C4D035BC6}" type="datetimeFigureOut">
              <a:rPr lang="ja-JP" altLang="en-US"/>
              <a:pPr>
                <a:defRPr/>
              </a:pPr>
              <a:t>2026/7/29</a:t>
            </a:fld>
            <a:endParaRPr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2" y="9440863"/>
            <a:ext cx="2949575" cy="496887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56040" y="9440863"/>
            <a:ext cx="2949575" cy="496887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43EE970-E32D-45E8-92D6-F49824D219C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601654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9575" cy="496888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6040" y="0"/>
            <a:ext cx="2949575" cy="496888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6B32D2A9-60AB-4A51-9465-FEEF10E7BAB4}" type="datetimeFigureOut">
              <a:rPr lang="ja-JP" altLang="en-US"/>
              <a:pPr>
                <a:defRPr/>
              </a:pPr>
              <a:t>2026/7/29</a:t>
            </a:fld>
            <a:endParaRPr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1038" y="4721227"/>
            <a:ext cx="5445125" cy="4471988"/>
          </a:xfrm>
          <a:prstGeom prst="rect">
            <a:avLst/>
          </a:prstGeom>
        </p:spPr>
        <p:txBody>
          <a:bodyPr vert="horz" lIns="91424" tIns="45712" rIns="91424" bIns="45712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2" y="9440863"/>
            <a:ext cx="2949575" cy="496887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6040" y="9440863"/>
            <a:ext cx="2949575" cy="496887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AABFD07-1A90-46D9-B6FF-5AB8B7B5F9C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836691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ja-JP" dirty="0"/>
          </a:p>
        </p:txBody>
      </p:sp>
      <p:sp>
        <p:nvSpPr>
          <p:cNvPr id="19459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7DF3BD-4BF5-46D7-B8B5-EE89C29DB21F}" type="slidenum">
              <a:rPr lang="ja-JP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19718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AABFD07-1A90-46D9-B6FF-5AB8B7B5F9CB}" type="slidenum">
              <a:rPr lang="ja-JP" altLang="en-US" smtClean="0"/>
              <a:pPr>
                <a:defRPr/>
              </a:pPr>
              <a:t>2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65427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317500" y="404813"/>
            <a:ext cx="6381750" cy="503237"/>
          </a:xfrm>
          <a:prstGeom prst="rect">
            <a:avLst/>
          </a:prstGeom>
          <a:gradFill rotWithShape="1">
            <a:gsLst>
              <a:gs pos="0">
                <a:srgbClr val="333399"/>
              </a:gs>
              <a:gs pos="100000">
                <a:srgbClr val="333399">
                  <a:gamma/>
                  <a:tint val="73725"/>
                  <a:invGamma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  <p:sp>
        <p:nvSpPr>
          <p:cNvPr id="5" name="Rectangle 14"/>
          <p:cNvSpPr>
            <a:spLocks noChangeArrowheads="1"/>
          </p:cNvSpPr>
          <p:nvPr/>
        </p:nvSpPr>
        <p:spPr bwMode="auto">
          <a:xfrm>
            <a:off x="6699250" y="404813"/>
            <a:ext cx="2193925" cy="503237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317500" y="901700"/>
            <a:ext cx="8574088" cy="144463"/>
          </a:xfrm>
          <a:prstGeom prst="rect">
            <a:avLst/>
          </a:prstGeom>
          <a:gradFill rotWithShape="1">
            <a:gsLst>
              <a:gs pos="0">
                <a:schemeClr val="bg2">
                  <a:alpha val="39999"/>
                </a:schemeClr>
              </a:gs>
              <a:gs pos="100000">
                <a:schemeClr val="bg1">
                  <a:alpha val="39999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  <p:sp>
        <p:nvSpPr>
          <p:cNvPr id="7" name="Line 17"/>
          <p:cNvSpPr>
            <a:spLocks noChangeShapeType="1"/>
          </p:cNvSpPr>
          <p:nvPr/>
        </p:nvSpPr>
        <p:spPr bwMode="auto">
          <a:xfrm>
            <a:off x="450850" y="3213100"/>
            <a:ext cx="6116638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  <p:pic>
        <p:nvPicPr>
          <p:cNvPr id="8" name="Picture 29" descr="NFI-mark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4800" y="428625"/>
            <a:ext cx="935038" cy="45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テキスト ボックス 13"/>
          <p:cNvSpPr txBox="1"/>
          <p:nvPr userDrawn="1"/>
        </p:nvSpPr>
        <p:spPr>
          <a:xfrm>
            <a:off x="0" y="6581001"/>
            <a:ext cx="1152525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200" dirty="0"/>
              <a:t>C-26008</a:t>
            </a:r>
            <a:endParaRPr lang="ja-JP" altLang="en-US" sz="1200" dirty="0">
              <a:latin typeface="+mn-lt"/>
              <a:ea typeface="+mn-ea"/>
            </a:endParaRPr>
          </a:p>
        </p:txBody>
      </p:sp>
      <p:sp>
        <p:nvSpPr>
          <p:cNvPr id="10" name="Rectangle 10" descr="横線"/>
          <p:cNvSpPr>
            <a:spLocks noChangeArrowheads="1"/>
          </p:cNvSpPr>
          <p:nvPr userDrawn="1"/>
        </p:nvSpPr>
        <p:spPr bwMode="auto">
          <a:xfrm>
            <a:off x="7067550" y="908050"/>
            <a:ext cx="1824038" cy="4578350"/>
          </a:xfrm>
          <a:prstGeom prst="rect">
            <a:avLst/>
          </a:prstGeom>
          <a:pattFill prst="ltHorz">
            <a:fgClr>
              <a:srgbClr val="C0C0C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8625" y="2133600"/>
            <a:ext cx="6523038" cy="1079500"/>
          </a:xfrm>
        </p:spPr>
        <p:txBody>
          <a:bodyPr/>
          <a:lstStyle>
            <a:lvl1pPr>
              <a:defRPr sz="1600">
                <a:solidFill>
                  <a:srgbClr val="0033CC"/>
                </a:solidFill>
              </a:defRPr>
            </a:lvl1pPr>
          </a:lstStyle>
          <a:p>
            <a:r>
              <a:rPr lang="ja-JP" altLang="en-US"/>
              <a:t>マスタ タイトルの書式設定</a:t>
            </a:r>
            <a:endParaRPr lang="ja-JP" altLang="ja-JP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6550" y="1046163"/>
            <a:ext cx="4584700" cy="436562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F5DF4-CBE5-4F58-B671-A1030374EE5A}" type="slidenum">
              <a:rPr lang="ja-JP" altLang="en-US"/>
              <a:pPr>
                <a:defRPr/>
              </a:pPr>
              <a:t>‹#›</a:t>
            </a:fld>
            <a:endParaRPr lang="ja-JP" altLang="en-US" dirty="0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C441CF-A1EF-4664-A1CA-2244BAF6343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24B2F-7BCC-4607-886C-D12A0D5ECAA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832600" y="115888"/>
            <a:ext cx="2182813" cy="6192837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279400" y="115888"/>
            <a:ext cx="6400800" cy="6192837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F94B9A-6115-430A-9F80-BDFEC3B590A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タイトルと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79400" y="115888"/>
            <a:ext cx="8736013" cy="576262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表プレースホルダ 2"/>
          <p:cNvSpPr>
            <a:spLocks noGrp="1"/>
          </p:cNvSpPr>
          <p:nvPr>
            <p:ph type="tbl" idx="1"/>
          </p:nvPr>
        </p:nvSpPr>
        <p:spPr>
          <a:xfrm>
            <a:off x="285750" y="1054100"/>
            <a:ext cx="8724900" cy="5254625"/>
          </a:xfrm>
        </p:spPr>
        <p:txBody>
          <a:bodyPr/>
          <a:lstStyle/>
          <a:p>
            <a:pPr lvl="0"/>
            <a:r>
              <a:rPr lang="ja-JP" altLang="en-US" noProof="0"/>
              <a:t>アイコンをクリックして表を追加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512E9-7495-48D6-AA6A-49A24DF5E72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タイトル、コンテンツ、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79400" y="115888"/>
            <a:ext cx="8736013" cy="576262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285750" y="1054100"/>
            <a:ext cx="4286250" cy="5254625"/>
          </a:xfrm>
        </p:spPr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quarter" idx="2"/>
          </p:nvPr>
        </p:nvSpPr>
        <p:spPr>
          <a:xfrm>
            <a:off x="4724400" y="1054100"/>
            <a:ext cx="4286250" cy="2551113"/>
          </a:xfrm>
        </p:spPr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コンテンツ プレースホルダ 4"/>
          <p:cNvSpPr>
            <a:spLocks noGrp="1"/>
          </p:cNvSpPr>
          <p:nvPr>
            <p:ph sz="quarter" idx="3"/>
          </p:nvPr>
        </p:nvSpPr>
        <p:spPr>
          <a:xfrm>
            <a:off x="4724400" y="3757613"/>
            <a:ext cx="4286250" cy="2551112"/>
          </a:xfrm>
        </p:spPr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DE6547-4BA8-4D40-8125-8B53D373E1E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B475E-577A-40CB-81DF-F08B7B8C514F}" type="datetimeFigureOut">
              <a:rPr lang="ja-JP" altLang="en-US"/>
              <a:pPr>
                <a:defRPr/>
              </a:pPr>
              <a:t>2026/7/29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A55EF-4B99-4D9C-8F48-A54F422FE22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FAFEA-6875-4850-B786-8148D8CA3F33}" type="datetimeFigureOut">
              <a:rPr lang="ja-JP" altLang="en-US"/>
              <a:pPr>
                <a:defRPr/>
              </a:pPr>
              <a:t>2026/7/29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E6E5E-9824-4219-9D3D-7E01E6899BB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74F329-8136-4958-9884-6784090AA0E2}" type="datetimeFigureOut">
              <a:rPr lang="ja-JP" altLang="en-US"/>
              <a:pPr>
                <a:defRPr/>
              </a:pPr>
              <a:t>2026/7/29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C087D-E30E-4638-905D-2B0F4204124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ECC42-20EC-41DD-8E36-D839D3D1F3D8}" type="datetimeFigureOut">
              <a:rPr lang="ja-JP" altLang="en-US"/>
              <a:pPr>
                <a:defRPr/>
              </a:pPr>
              <a:t>2026/7/29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0F209-D036-41C0-BDFC-37B023DF591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80517-A1A0-4EB0-91F5-2A470E8A3D46}" type="datetimeFigureOut">
              <a:rPr lang="ja-JP" altLang="en-US"/>
              <a:pPr>
                <a:defRPr/>
              </a:pPr>
              <a:t>2026/7/29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3803F-2C5C-4158-8A93-560C42130EA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4" name="テキスト ボックス 6"/>
          <p:cNvSpPr txBox="1"/>
          <p:nvPr userDrawn="1"/>
        </p:nvSpPr>
        <p:spPr>
          <a:xfrm>
            <a:off x="19455" y="6582444"/>
            <a:ext cx="1080815" cy="277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200" dirty="0">
                <a:latin typeface="Arial" charset="0"/>
                <a:ea typeface="ＭＳ Ｐゴシック" charset="-128"/>
              </a:rPr>
              <a:t>C-26008</a:t>
            </a:r>
            <a:endParaRPr lang="ja-JP" altLang="en-US" sz="1200" dirty="0">
              <a:latin typeface="+mn-lt"/>
              <a:ea typeface="+mn-ea"/>
            </a:endParaRP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85750" y="980728"/>
            <a:ext cx="8724900" cy="5327997"/>
          </a:xfrm>
        </p:spPr>
        <p:txBody>
          <a:bodyPr/>
          <a:lstStyle>
            <a:lvl1pPr>
              <a:buFont typeface="Wingdings" pitchFamily="2" charset="2"/>
              <a:buChar char="p"/>
              <a:defRPr>
                <a:solidFill>
                  <a:schemeClr val="tx1"/>
                </a:solidFill>
              </a:defRPr>
            </a:lvl1pPr>
            <a:lvl2pPr>
              <a:buFont typeface="Wingdings" pitchFamily="2" charset="2"/>
              <a:buChar char="Ø"/>
              <a:defRPr>
                <a:solidFill>
                  <a:schemeClr val="tx1"/>
                </a:solidFill>
              </a:defRPr>
            </a:lvl2pPr>
            <a:lvl3pPr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3pPr>
            <a:lvl4pPr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Wingdings" pitchFamily="2" charset="2"/>
              <a:buChar char="p"/>
              <a:defRPr/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7A743-3A8B-46F2-B8E0-312A5132075B}" type="slidenum">
              <a:rPr lang="ja-JP" altLang="en-US"/>
              <a:pPr>
                <a:defRPr/>
              </a:pPr>
              <a:t>‹#›</a:t>
            </a:fld>
            <a:endParaRPr lang="ja-JP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975F5-E496-4927-8632-28A4AA7E6278}" type="datetimeFigureOut">
              <a:rPr lang="ja-JP" altLang="en-US"/>
              <a:pPr>
                <a:defRPr/>
              </a:pPr>
              <a:t>2026/7/29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7D5EEF-33F8-4814-B140-02018E0028F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160ED-E4FB-4A36-A69B-A6CCA98A9E92}" type="datetimeFigureOut">
              <a:rPr lang="ja-JP" altLang="en-US"/>
              <a:pPr>
                <a:defRPr/>
              </a:pPr>
              <a:t>2026/7/29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B7A65-711A-401F-8D59-C29CD406356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D2449-8BE0-4E72-909F-0E90F93E02A8}" type="datetimeFigureOut">
              <a:rPr lang="ja-JP" altLang="en-US"/>
              <a:pPr>
                <a:defRPr/>
              </a:pPr>
              <a:t>2026/7/29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F19D7-B201-417A-A8DE-6ED785F3A1C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6081B-D4A2-4DEA-9F4B-08A0A654420F}" type="datetimeFigureOut">
              <a:rPr lang="ja-JP" altLang="en-US"/>
              <a:pPr>
                <a:defRPr/>
              </a:pPr>
              <a:t>2026/7/29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EE69E-3AC5-401E-9123-443D6037046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745CC-4165-46F9-B00D-0C359D07DC00}" type="datetimeFigureOut">
              <a:rPr lang="ja-JP" altLang="en-US"/>
              <a:pPr>
                <a:defRPr/>
              </a:pPr>
              <a:t>2026/7/29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4B554-31CE-446B-893F-801D5F28BA3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8CED0-119B-45C9-9108-8D96CF965769}" type="datetimeFigureOut">
              <a:rPr lang="ja-JP" altLang="en-US"/>
              <a:pPr>
                <a:defRPr/>
              </a:pPr>
              <a:t>2026/7/29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6FDAEC-C1E2-4C41-AF18-C8DCFEA0073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1B24B-5981-4AF1-936D-8FD4CB1B288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926F2-CA78-451E-AC98-973A2D41F4B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285750" y="1054100"/>
            <a:ext cx="4286250" cy="5254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724400" y="1054100"/>
            <a:ext cx="4286250" cy="5254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BBAD9-8A92-4933-B364-1FA54E117F6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94790B-3170-47BC-9458-A2102939BE9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89D620-734B-4BE4-B242-6699E12DFEF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A93C80-89E1-45E1-B925-C508609AA6F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14342-FB86-40A1-8765-DDB5A4EC986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9400" y="115888"/>
            <a:ext cx="873601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ja-JP" altLang="ja-JP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50" y="981075"/>
            <a:ext cx="8724900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04163" y="6591300"/>
            <a:ext cx="1235075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effectLst/>
                <a:latin typeface="+mn-lt"/>
                <a:ea typeface="+mn-ea"/>
              </a:defRPr>
            </a:lvl1pPr>
          </a:lstStyle>
          <a:p>
            <a:pPr>
              <a:defRPr/>
            </a:pPr>
            <a:fld id="{7589EEE3-4200-444F-BE68-898959E43A9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  <p:sp>
        <p:nvSpPr>
          <p:cNvPr id="1059" name="Rectangle 35" descr="横線"/>
          <p:cNvSpPr>
            <a:spLocks noChangeArrowheads="1"/>
          </p:cNvSpPr>
          <p:nvPr/>
        </p:nvSpPr>
        <p:spPr bwMode="auto">
          <a:xfrm>
            <a:off x="285750" y="6308725"/>
            <a:ext cx="2192338" cy="288925"/>
          </a:xfrm>
          <a:prstGeom prst="rect">
            <a:avLst/>
          </a:prstGeom>
          <a:pattFill prst="ltHorz">
            <a:fgClr>
              <a:srgbClr val="C0C0C0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  <p:pic>
        <p:nvPicPr>
          <p:cNvPr id="2" name="Picture 56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963613" y="6224588"/>
            <a:ext cx="80470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31" name="Group 58"/>
          <p:cNvGrpSpPr>
            <a:grpSpLocks/>
          </p:cNvGrpSpPr>
          <p:nvPr/>
        </p:nvGrpSpPr>
        <p:grpSpPr bwMode="auto">
          <a:xfrm>
            <a:off x="322263" y="692150"/>
            <a:ext cx="8575675" cy="188913"/>
            <a:chOff x="192" y="3984"/>
            <a:chExt cx="5402" cy="119"/>
          </a:xfrm>
        </p:grpSpPr>
        <p:sp>
          <p:nvSpPr>
            <p:cNvPr id="1083" name="Rectangle 59" descr="横線"/>
            <p:cNvSpPr>
              <a:spLocks noChangeArrowheads="1"/>
            </p:cNvSpPr>
            <p:nvPr userDrawn="1"/>
          </p:nvSpPr>
          <p:spPr bwMode="auto">
            <a:xfrm>
              <a:off x="192" y="3984"/>
              <a:ext cx="1381" cy="77"/>
            </a:xfrm>
            <a:prstGeom prst="rect">
              <a:avLst/>
            </a:prstGeom>
            <a:pattFill prst="ltHorz">
              <a:fgClr>
                <a:srgbClr val="C0C0C0"/>
              </a:fgClr>
              <a:bgClr>
                <a:srgbClr val="FFFFFF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endParaRPr>
            </a:p>
          </p:txBody>
        </p:sp>
        <p:sp>
          <p:nvSpPr>
            <p:cNvPr id="1084" name="Rectangle 60"/>
            <p:cNvSpPr>
              <a:spLocks noChangeArrowheads="1"/>
            </p:cNvSpPr>
            <p:nvPr userDrawn="1"/>
          </p:nvSpPr>
          <p:spPr bwMode="auto">
            <a:xfrm>
              <a:off x="192" y="4056"/>
              <a:ext cx="4020" cy="47"/>
            </a:xfrm>
            <a:prstGeom prst="rect">
              <a:avLst/>
            </a:prstGeom>
            <a:gradFill rotWithShape="1">
              <a:gsLst>
                <a:gs pos="0">
                  <a:srgbClr val="333399"/>
                </a:gs>
                <a:gs pos="100000">
                  <a:srgbClr val="333399">
                    <a:gamma/>
                    <a:tint val="73725"/>
                    <a:invGamma/>
                  </a:srgb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endParaRPr>
            </a:p>
          </p:txBody>
        </p:sp>
        <p:sp>
          <p:nvSpPr>
            <p:cNvPr id="1085" name="Rectangle 61"/>
            <p:cNvSpPr>
              <a:spLocks noChangeArrowheads="1"/>
            </p:cNvSpPr>
            <p:nvPr userDrawn="1"/>
          </p:nvSpPr>
          <p:spPr bwMode="auto">
            <a:xfrm>
              <a:off x="4212" y="4056"/>
              <a:ext cx="1382" cy="47"/>
            </a:xfrm>
            <a:prstGeom prst="rect">
              <a:avLst/>
            </a:prstGeom>
            <a:gradFill rotWithShape="1">
              <a:gsLst>
                <a:gs pos="0">
                  <a:srgbClr val="000066"/>
                </a:gs>
                <a:gs pos="100000">
                  <a:srgbClr val="000066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endParaRPr>
            </a:p>
          </p:txBody>
        </p:sp>
      </p:grpSp>
      <p:sp>
        <p:nvSpPr>
          <p:cNvPr id="1090" name="Text Box 66"/>
          <p:cNvSpPr txBox="1">
            <a:spLocks noChangeArrowheads="1"/>
          </p:cNvSpPr>
          <p:nvPr/>
        </p:nvSpPr>
        <p:spPr bwMode="auto">
          <a:xfrm>
            <a:off x="3448050" y="447675"/>
            <a:ext cx="5562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ja-JP" altLang="ja-JP">
              <a:latin typeface="ＭＳ Ｐゴシック" pitchFamily="50" charset="-128"/>
              <a:ea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10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10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10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10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10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5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10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5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10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5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10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5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10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p"/>
        <a:defRPr kumimoji="1"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p"/>
        <a:defRPr kumimoji="1"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p"/>
        <a:defRPr kumimoji="1"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p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2051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F8E41C6-158C-4072-AE44-BDBDB6472FFE}" type="datetimeFigureOut">
              <a:rPr lang="ja-JP" altLang="en-US"/>
              <a:pPr>
                <a:defRPr/>
              </a:pPr>
              <a:t>2026/7/29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FF843C2-8167-4974-9E29-C9D9F8F3DC0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971600" y="4149080"/>
            <a:ext cx="5616575" cy="1079500"/>
          </a:xfrm>
        </p:spPr>
        <p:txBody>
          <a:bodyPr/>
          <a:lstStyle/>
          <a:p>
            <a:pPr algn="ctr" eaLnBrk="1" hangingPunct="1">
              <a:defRPr/>
            </a:pPr>
            <a:r>
              <a:rPr lang="ja-JP" altLang="en-US" sz="2400" dirty="0">
                <a:latin typeface="+mj-ea"/>
                <a:ea typeface="+mj-ea"/>
              </a:rPr>
              <a:t>令和</a:t>
            </a:r>
            <a:r>
              <a:rPr lang="en-US" altLang="ja-JP" sz="2400" dirty="0">
                <a:latin typeface="+mj-ea"/>
                <a:ea typeface="+mj-ea"/>
              </a:rPr>
              <a:t>8</a:t>
            </a:r>
            <a:r>
              <a:rPr lang="ja-JP" altLang="en-US" sz="2400" dirty="0">
                <a:latin typeface="+mj-ea"/>
                <a:ea typeface="+mj-ea"/>
              </a:rPr>
              <a:t>年</a:t>
            </a:r>
            <a:r>
              <a:rPr lang="en-US" altLang="ja-JP" sz="2400" dirty="0">
                <a:latin typeface="+mj-ea"/>
                <a:ea typeface="+mj-ea"/>
              </a:rPr>
              <a:t>8</a:t>
            </a:r>
            <a:r>
              <a:rPr lang="ja-JP" altLang="en-US" sz="2400" dirty="0">
                <a:latin typeface="+mj-ea"/>
                <a:ea typeface="+mj-ea"/>
              </a:rPr>
              <a:t>月</a:t>
            </a:r>
            <a:r>
              <a:rPr lang="en-US" altLang="ja-JP" sz="2400" dirty="0">
                <a:latin typeface="+mj-ea"/>
                <a:ea typeface="+mj-ea"/>
              </a:rPr>
              <a:t>3</a:t>
            </a:r>
            <a:r>
              <a:rPr lang="ja-JP" altLang="en-US" sz="2400" dirty="0">
                <a:latin typeface="+mj-ea"/>
                <a:ea typeface="+mj-ea"/>
              </a:rPr>
              <a:t>日</a:t>
            </a:r>
            <a:endParaRPr lang="en-US" altLang="ja-JP" sz="2400" dirty="0">
              <a:latin typeface="+mj-ea"/>
              <a:ea typeface="+mj-ea"/>
            </a:endParaRPr>
          </a:p>
          <a:p>
            <a:pPr algn="ctr" eaLnBrk="1" hangingPunct="1">
              <a:defRPr/>
            </a:pPr>
            <a:r>
              <a:rPr lang="ja-JP" altLang="en-US" sz="2400" dirty="0">
                <a:latin typeface="+mj-ea"/>
                <a:ea typeface="+mj-ea"/>
              </a:rPr>
              <a:t>原子燃料工業株式会社　熊取事業所</a:t>
            </a:r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27D9B7-4E46-497D-9CBB-E7BBC63CD432}" type="slidenum">
              <a:rPr lang="ja-JP" altLang="en-US">
                <a:latin typeface="+mj-ea"/>
                <a:ea typeface="+mj-ea"/>
              </a:rPr>
              <a:pPr>
                <a:defRPr/>
              </a:pPr>
              <a:t>1</a:t>
            </a:fld>
            <a:endParaRPr lang="ja-JP" altLang="en-US" dirty="0">
              <a:latin typeface="+mj-ea"/>
              <a:ea typeface="+mj-ea"/>
            </a:endParaRPr>
          </a:p>
        </p:txBody>
      </p:sp>
      <p:sp>
        <p:nvSpPr>
          <p:cNvPr id="9" name="タイトル 1"/>
          <p:cNvSpPr>
            <a:spLocks noGrp="1"/>
          </p:cNvSpPr>
          <p:nvPr>
            <p:ph type="ctrTitle"/>
          </p:nvPr>
        </p:nvSpPr>
        <p:spPr>
          <a:xfrm>
            <a:off x="251520" y="1484784"/>
            <a:ext cx="6913264" cy="1872803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ja-JP" altLang="en-US" sz="3600" b="0" dirty="0">
                <a:solidFill>
                  <a:schemeClr val="tx1"/>
                </a:solidFill>
                <a:latin typeface="+mj-ea"/>
              </a:rPr>
              <a:t>原子燃料工業（株）熊取事業所の近況について</a:t>
            </a:r>
            <a:br>
              <a:rPr lang="en-US" altLang="ja-JP" sz="3600" b="0" dirty="0">
                <a:solidFill>
                  <a:schemeClr val="tx1"/>
                </a:solidFill>
                <a:latin typeface="+mj-ea"/>
              </a:rPr>
            </a:br>
            <a:r>
              <a:rPr lang="ja-JP" altLang="en-US" sz="2400" b="0" dirty="0">
                <a:solidFill>
                  <a:schemeClr val="tx1"/>
                </a:solidFill>
                <a:latin typeface="+mj-ea"/>
              </a:rPr>
              <a:t>（令和</a:t>
            </a:r>
            <a:r>
              <a:rPr lang="en-US" altLang="ja-JP" sz="2400" b="0" dirty="0">
                <a:solidFill>
                  <a:schemeClr val="tx1"/>
                </a:solidFill>
                <a:latin typeface="+mj-ea"/>
              </a:rPr>
              <a:t>8</a:t>
            </a:r>
            <a:r>
              <a:rPr lang="ja-JP" altLang="en-US" sz="2400" b="0" dirty="0">
                <a:solidFill>
                  <a:schemeClr val="tx1"/>
                </a:solidFill>
                <a:latin typeface="+mj-ea"/>
              </a:rPr>
              <a:t>年度</a:t>
            </a:r>
            <a:r>
              <a:rPr lang="zh-TW" altLang="en-US" sz="2400" b="0" dirty="0">
                <a:solidFill>
                  <a:schemeClr val="tx1"/>
                </a:solidFill>
                <a:latin typeface="+mj-ea"/>
              </a:rPr>
              <a:t>第１回環境放射線評価会議</a:t>
            </a:r>
            <a:r>
              <a:rPr lang="ja-JP" altLang="en-US" sz="2400" b="0" dirty="0">
                <a:solidFill>
                  <a:schemeClr val="tx1"/>
                </a:solidFill>
                <a:latin typeface="+mj-ea"/>
              </a:rPr>
              <a:t>）</a:t>
            </a:r>
            <a:endParaRPr lang="ja-JP" altLang="en-US" sz="3600" b="0" dirty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1521" y="5877272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ja-JP" altLang="en-US" dirty="0">
                <a:latin typeface="+mn-ea"/>
              </a:rPr>
              <a:t>（前回令和</a:t>
            </a:r>
            <a:r>
              <a:rPr lang="en-US" altLang="ja-JP" dirty="0">
                <a:latin typeface="+mn-ea"/>
              </a:rPr>
              <a:t>7</a:t>
            </a:r>
            <a:r>
              <a:rPr lang="ja-JP" altLang="en-US" dirty="0">
                <a:latin typeface="+mn-ea"/>
              </a:rPr>
              <a:t>年</a:t>
            </a:r>
            <a:r>
              <a:rPr lang="en-US" altLang="ja-JP" dirty="0">
                <a:latin typeface="+mn-ea"/>
              </a:rPr>
              <a:t>7</a:t>
            </a:r>
            <a:r>
              <a:rPr lang="ja-JP" altLang="en-US" dirty="0">
                <a:latin typeface="+mn-ea"/>
              </a:rPr>
              <a:t>月の</a:t>
            </a:r>
            <a:r>
              <a:rPr lang="zh-TW" altLang="en-US" dirty="0">
                <a:latin typeface="+mn-ea"/>
              </a:rPr>
              <a:t>環境放射線評価会議</a:t>
            </a:r>
            <a:r>
              <a:rPr lang="ja-JP" altLang="en-US" dirty="0">
                <a:latin typeface="+mn-ea"/>
              </a:rPr>
              <a:t>以降の状況について報告）</a:t>
            </a:r>
            <a:endParaRPr lang="en-US" altLang="ja-JP" dirty="0">
              <a:latin typeface="+mn-ea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81520DC-7207-8233-B6DC-AED4D069AF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3769" y="44624"/>
            <a:ext cx="10358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ja-JP" altLang="en-US" sz="2000" dirty="0"/>
              <a:t>資料</a:t>
            </a:r>
            <a:r>
              <a:rPr lang="en-US" altLang="ja-JP" sz="2000" dirty="0"/>
              <a:t>3-3</a:t>
            </a:r>
            <a:endParaRPr lang="ja-JP" alt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熊取事業所の近況について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70255" y="888841"/>
            <a:ext cx="8622225" cy="5544615"/>
          </a:xfrm>
        </p:spPr>
        <p:txBody>
          <a:bodyPr/>
          <a:lstStyle/>
          <a:p>
            <a:r>
              <a:rPr lang="ja-JP" altLang="en-US" sz="2400" dirty="0">
                <a:latin typeface="+mn-ea"/>
              </a:rPr>
              <a:t>施設の状況について</a:t>
            </a:r>
          </a:p>
          <a:p>
            <a:pPr lvl="1"/>
            <a:r>
              <a:rPr lang="ja-JP" altLang="en-US" dirty="0">
                <a:latin typeface="+mn-ea"/>
              </a:rPr>
              <a:t>原子力発電所向け燃料体の生産は令和</a:t>
            </a:r>
            <a:r>
              <a:rPr lang="en-US" altLang="ja-JP" dirty="0">
                <a:latin typeface="+mn-ea"/>
              </a:rPr>
              <a:t>6</a:t>
            </a:r>
            <a:r>
              <a:rPr lang="ja-JP" altLang="en-US" dirty="0">
                <a:latin typeface="+mn-ea"/>
              </a:rPr>
              <a:t>年</a:t>
            </a:r>
            <a:r>
              <a:rPr lang="en-US" altLang="ja-JP" dirty="0">
                <a:latin typeface="+mn-ea"/>
              </a:rPr>
              <a:t>1</a:t>
            </a:r>
            <a:r>
              <a:rPr lang="ja-JP" altLang="en-US" dirty="0">
                <a:latin typeface="+mn-ea"/>
              </a:rPr>
              <a:t>月から再開しており、完成した燃料体を順次原子力発電所に</a:t>
            </a:r>
            <a:r>
              <a:rPr lang="en-US" altLang="ja-JP" dirty="0">
                <a:latin typeface="+mn-ea"/>
              </a:rPr>
              <a:t>8</a:t>
            </a:r>
            <a:r>
              <a:rPr lang="ja-JP" altLang="en-US" dirty="0">
                <a:latin typeface="+mn-ea"/>
              </a:rPr>
              <a:t>回納品しております。</a:t>
            </a:r>
            <a:endParaRPr lang="en-US" altLang="ja-JP" dirty="0">
              <a:latin typeface="+mn-ea"/>
            </a:endParaRPr>
          </a:p>
          <a:p>
            <a:pPr marL="457200" lvl="1" indent="0">
              <a:buNone/>
            </a:pPr>
            <a:endParaRPr lang="en-US" altLang="ja-JP" sz="1200" dirty="0">
              <a:latin typeface="+mn-ea"/>
            </a:endParaRPr>
          </a:p>
          <a:p>
            <a:r>
              <a:rPr lang="ja-JP" altLang="en-US" sz="2400" dirty="0">
                <a:latin typeface="+mn-ea"/>
              </a:rPr>
              <a:t>地元への啓発活動</a:t>
            </a:r>
            <a:endParaRPr lang="en-US" altLang="ja-JP" sz="2400" dirty="0">
              <a:latin typeface="+mn-ea"/>
            </a:endParaRPr>
          </a:p>
          <a:p>
            <a:pPr lvl="1"/>
            <a:r>
              <a:rPr lang="ja-JP" altLang="en-US" dirty="0">
                <a:latin typeface="+mn-ea"/>
              </a:rPr>
              <a:t>令和</a:t>
            </a:r>
            <a:r>
              <a:rPr lang="en-US" altLang="ja-JP" dirty="0">
                <a:latin typeface="+mn-ea"/>
              </a:rPr>
              <a:t>8</a:t>
            </a:r>
            <a:r>
              <a:rPr lang="ja-JP" altLang="en-US" dirty="0">
                <a:latin typeface="+mn-ea"/>
              </a:rPr>
              <a:t>年</a:t>
            </a:r>
            <a:r>
              <a:rPr lang="en-US" altLang="ja-JP" dirty="0">
                <a:latin typeface="+mn-ea"/>
              </a:rPr>
              <a:t>4</a:t>
            </a:r>
            <a:r>
              <a:rPr lang="ja-JP" altLang="en-US" dirty="0">
                <a:latin typeface="+mn-ea"/>
              </a:rPr>
              <a:t>月に放射線計測体験コーナーを含む一般見学会を実施し、</a:t>
            </a:r>
            <a:r>
              <a:rPr lang="en-US" altLang="ja-JP" dirty="0">
                <a:latin typeface="+mn-ea"/>
              </a:rPr>
              <a:t>78</a:t>
            </a:r>
            <a:r>
              <a:rPr lang="ja-JP" altLang="en-US" dirty="0">
                <a:latin typeface="+mn-ea"/>
              </a:rPr>
              <a:t>名が来所されました。</a:t>
            </a:r>
            <a:endParaRPr lang="en-US" altLang="ja-JP" dirty="0">
              <a:latin typeface="+mn-ea"/>
            </a:endParaRPr>
          </a:p>
          <a:p>
            <a:pPr lvl="1"/>
            <a:r>
              <a:rPr lang="ja-JP" altLang="en-US" dirty="0">
                <a:latin typeface="+mn-ea"/>
              </a:rPr>
              <a:t>地元自治体との</a:t>
            </a:r>
            <a:r>
              <a:rPr lang="zh-TW" altLang="en-US" dirty="0">
                <a:latin typeface="+mn-ea"/>
              </a:rPr>
              <a:t>原子力問題対策協議会</a:t>
            </a:r>
            <a:r>
              <a:rPr lang="ja-JP" altLang="en-US" dirty="0">
                <a:latin typeface="+mn-ea"/>
              </a:rPr>
              <a:t>を、熊取町とは令和</a:t>
            </a:r>
            <a:r>
              <a:rPr lang="en-US" altLang="ja-JP" dirty="0">
                <a:latin typeface="+mn-ea"/>
              </a:rPr>
              <a:t>7</a:t>
            </a:r>
            <a:r>
              <a:rPr lang="ja-JP" altLang="en-US" dirty="0">
                <a:latin typeface="+mn-ea"/>
              </a:rPr>
              <a:t>年</a:t>
            </a:r>
            <a:r>
              <a:rPr lang="en-US" altLang="ja-JP" dirty="0">
                <a:latin typeface="+mn-ea"/>
              </a:rPr>
              <a:t>7</a:t>
            </a:r>
            <a:r>
              <a:rPr lang="ja-JP" altLang="en-US" dirty="0">
                <a:latin typeface="+mn-ea"/>
              </a:rPr>
              <a:t>月と令和</a:t>
            </a:r>
            <a:r>
              <a:rPr lang="en-US" altLang="ja-JP" dirty="0">
                <a:latin typeface="+mn-ea"/>
              </a:rPr>
              <a:t>8</a:t>
            </a:r>
            <a:r>
              <a:rPr lang="ja-JP" altLang="en-US" dirty="0">
                <a:latin typeface="+mn-ea"/>
              </a:rPr>
              <a:t>年</a:t>
            </a:r>
            <a:r>
              <a:rPr lang="en-US" altLang="ja-JP" dirty="0">
                <a:latin typeface="+mn-ea"/>
              </a:rPr>
              <a:t>3</a:t>
            </a:r>
            <a:r>
              <a:rPr lang="ja-JP" altLang="en-US" dirty="0">
                <a:latin typeface="+mn-ea"/>
              </a:rPr>
              <a:t>月に、泉佐野市とは令和</a:t>
            </a:r>
            <a:r>
              <a:rPr lang="en-US" altLang="ja-JP" dirty="0">
                <a:latin typeface="+mn-ea"/>
              </a:rPr>
              <a:t>7</a:t>
            </a:r>
            <a:r>
              <a:rPr lang="ja-JP" altLang="en-US" dirty="0">
                <a:latin typeface="+mn-ea"/>
              </a:rPr>
              <a:t>年</a:t>
            </a:r>
            <a:r>
              <a:rPr lang="en-US" altLang="ja-JP" dirty="0">
                <a:latin typeface="+mn-ea"/>
              </a:rPr>
              <a:t>7</a:t>
            </a:r>
            <a:r>
              <a:rPr lang="ja-JP" altLang="en-US" dirty="0">
                <a:latin typeface="+mn-ea"/>
              </a:rPr>
              <a:t>月に実施しております。</a:t>
            </a:r>
            <a:endParaRPr lang="en-US" altLang="ja-JP" dirty="0">
              <a:latin typeface="+mn-ea"/>
            </a:endParaRPr>
          </a:p>
          <a:p>
            <a:pPr marL="457200" lvl="1" indent="0">
              <a:buNone/>
            </a:pPr>
            <a:endParaRPr lang="en-US" altLang="ja-JP" sz="1200" dirty="0">
              <a:latin typeface="+mn-ea"/>
            </a:endParaRPr>
          </a:p>
          <a:p>
            <a:r>
              <a:rPr lang="ja-JP" altLang="en-US" sz="2400" dirty="0">
                <a:latin typeface="+mn-ea"/>
              </a:rPr>
              <a:t>トラブルなど</a:t>
            </a:r>
            <a:endParaRPr lang="en-US" altLang="ja-JP" sz="2400" dirty="0">
              <a:latin typeface="+mn-ea"/>
            </a:endParaRPr>
          </a:p>
          <a:p>
            <a:pPr lvl="1"/>
            <a:r>
              <a:rPr lang="ja-JP" altLang="en-US" dirty="0">
                <a:latin typeface="+mn-ea"/>
              </a:rPr>
              <a:t>なし。</a:t>
            </a:r>
            <a:endParaRPr lang="en-US" altLang="ja-JP" dirty="0">
              <a:latin typeface="+mn-ea"/>
            </a:endParaRPr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17A743-3A8B-46F2-B8E0-312A5132075B}" type="slidenum">
              <a:rPr lang="ja-JP" altLang="en-US" smtClean="0"/>
              <a:pPr>
                <a:defRPr/>
              </a:pPr>
              <a:t>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58609655"/>
      </p:ext>
    </p:extLst>
  </p:cSld>
  <p:clrMapOvr>
    <a:masterClrMapping/>
  </p:clrMapOvr>
</p:sld>
</file>

<file path=ppt/theme/theme1.xml><?xml version="1.0" encoding="utf-8"?>
<a:theme xmlns:a="http://schemas.openxmlformats.org/drawingml/2006/main" name="テーマnfi">
  <a:themeElements>
    <a:clrScheme name="AREVA-TIEM2006_ver5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REVA-TIEM2006_ver5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10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ea typeface="ＭＳ Ｐゴシック" pitchFamily="50" charset="-128"/>
          </a:defRPr>
        </a:defPPr>
      </a:lstStyle>
    </a:spDef>
    <a:lnDef>
      <a:spPr bwMode="auto">
        <a:ln>
          <a:headEnd type="none" w="med" len="med"/>
          <a:tailEnd type="none" w="med" len="med"/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</a:objectDefaults>
  <a:extraClrSchemeLst>
    <a:extraClrScheme>
      <a:clrScheme name="AREVA-TIEM2006_ver5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VA-TIEM2006_ver5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VA-TIEM2006_ver5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VA-TIEM2006_ver5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VA-TIEM2006_ver5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VA-TIEM2006_ver5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EVA-TIEM2006_ver5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EVA-TIEM2006_ver5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EVA-TIEM2006_ver5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EVA-TIEM2006_ver5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EVA-TIEM2006_ver5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EVA-TIEM2006_ver5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テーマnfi</Template>
  <TotalTime>8393</TotalTime>
  <Words>178</Words>
  <PresentationFormat>画面に合わせる (4:3)</PresentationFormat>
  <Paragraphs>19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ＭＳ Ｐゴシック</vt:lpstr>
      <vt:lpstr>Arial</vt:lpstr>
      <vt:lpstr>Calibri</vt:lpstr>
      <vt:lpstr>Wingdings</vt:lpstr>
      <vt:lpstr>テーマnfi</vt:lpstr>
      <vt:lpstr>デザインの設定</vt:lpstr>
      <vt:lpstr>原子燃料工業（株）熊取事業所の近況について （令和8年度第１回環境放射線評価会議）</vt:lpstr>
      <vt:lpstr>熊取事業所の近況について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2024-06-14T05:29:30Z</cp:lastPrinted>
  <dcterms:created xsi:type="dcterms:W3CDTF">2014-02-15T08:37:54Z</dcterms:created>
  <dcterms:modified xsi:type="dcterms:W3CDTF">2026-07-29T11:28:07Z</dcterms:modified>
</cp:coreProperties>
</file>