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62" r:id="rId2"/>
    <p:sldId id="267" r:id="rId3"/>
    <p:sldId id="266" r:id="rId4"/>
    <p:sldId id="265" r:id="rId5"/>
    <p:sldId id="268" r:id="rId6"/>
  </p:sldIdLst>
  <p:sldSz cx="9144000" cy="6858000" type="screen4x3"/>
  <p:notesSz cx="7104063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4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山田崇裕" userId="58808091-1ae9-4765-bf4b-66406fee2af9" providerId="ADAL" clId="{F3DF69EB-3156-441A-8151-D697DE8A0C9A}"/>
    <pc:docChg chg="modSld">
      <pc:chgData name="山田崇裕" userId="58808091-1ae9-4765-bf4b-66406fee2af9" providerId="ADAL" clId="{F3DF69EB-3156-441A-8151-D697DE8A0C9A}" dt="2026-06-17T23:27:14.864" v="337" actId="6549"/>
      <pc:docMkLst>
        <pc:docMk/>
      </pc:docMkLst>
      <pc:sldChg chg="modSp">
        <pc:chgData name="山田崇裕" userId="58808091-1ae9-4765-bf4b-66406fee2af9" providerId="ADAL" clId="{F3DF69EB-3156-441A-8151-D697DE8A0C9A}" dt="2026-06-17T23:23:17.398" v="336" actId="20577"/>
        <pc:sldMkLst>
          <pc:docMk/>
          <pc:sldMk cId="1450013343" sldId="262"/>
        </pc:sldMkLst>
        <pc:spChg chg="mod">
          <ac:chgData name="山田崇裕" userId="58808091-1ae9-4765-bf4b-66406fee2af9" providerId="ADAL" clId="{F3DF69EB-3156-441A-8151-D697DE8A0C9A}" dt="2026-06-17T23:23:17.398" v="336" actId="20577"/>
          <ac:spMkLst>
            <pc:docMk/>
            <pc:sldMk cId="1450013343" sldId="262"/>
            <ac:spMk id="2" creationId="{9B894295-9BCC-41D6-B0A1-B3A835045F89}"/>
          </ac:spMkLst>
        </pc:spChg>
      </pc:sldChg>
      <pc:sldChg chg="modSp">
        <pc:chgData name="山田崇裕" userId="58808091-1ae9-4765-bf4b-66406fee2af9" providerId="ADAL" clId="{F3DF69EB-3156-441A-8151-D697DE8A0C9A}" dt="2026-06-17T23:27:14.864" v="337" actId="6549"/>
        <pc:sldMkLst>
          <pc:docMk/>
          <pc:sldMk cId="4124899589" sldId="265"/>
        </pc:sldMkLst>
        <pc:spChg chg="mod">
          <ac:chgData name="山田崇裕" userId="58808091-1ae9-4765-bf4b-66406fee2af9" providerId="ADAL" clId="{F3DF69EB-3156-441A-8151-D697DE8A0C9A}" dt="2026-06-17T23:27:14.864" v="337" actId="6549"/>
          <ac:spMkLst>
            <pc:docMk/>
            <pc:sldMk cId="4124899589" sldId="265"/>
            <ac:spMk id="7" creationId="{00000000-0000-0000-0000-000000000000}"/>
          </ac:spMkLst>
        </pc:spChg>
      </pc:sldChg>
      <pc:sldChg chg="modSp">
        <pc:chgData name="山田崇裕" userId="58808091-1ae9-4765-bf4b-66406fee2af9" providerId="ADAL" clId="{F3DF69EB-3156-441A-8151-D697DE8A0C9A}" dt="2026-06-17T23:21:17.903" v="255" actId="13926"/>
        <pc:sldMkLst>
          <pc:docMk/>
          <pc:sldMk cId="2627930160" sldId="266"/>
        </pc:sldMkLst>
        <pc:spChg chg="mod">
          <ac:chgData name="山田崇裕" userId="58808091-1ae9-4765-bf4b-66406fee2af9" providerId="ADAL" clId="{F3DF69EB-3156-441A-8151-D697DE8A0C9A}" dt="2026-06-17T23:21:17.903" v="255" actId="13926"/>
          <ac:spMkLst>
            <pc:docMk/>
            <pc:sldMk cId="2627930160" sldId="266"/>
            <ac:spMk id="7" creationId="{00000000-0000-0000-0000-000000000000}"/>
          </ac:spMkLst>
        </pc:spChg>
      </pc:sldChg>
      <pc:sldChg chg="modSp">
        <pc:chgData name="山田崇裕" userId="58808091-1ae9-4765-bf4b-66406fee2af9" providerId="ADAL" clId="{F3DF69EB-3156-441A-8151-D697DE8A0C9A}" dt="2026-06-17T23:19:46.406" v="197" actId="20577"/>
        <pc:sldMkLst>
          <pc:docMk/>
          <pc:sldMk cId="4150256333" sldId="267"/>
        </pc:sldMkLst>
        <pc:spChg chg="mod">
          <ac:chgData name="山田崇裕" userId="58808091-1ae9-4765-bf4b-66406fee2af9" providerId="ADAL" clId="{F3DF69EB-3156-441A-8151-D697DE8A0C9A}" dt="2026-06-17T23:19:46.406" v="197" actId="20577"/>
          <ac:spMkLst>
            <pc:docMk/>
            <pc:sldMk cId="4150256333" sldId="267"/>
            <ac:spMk id="13" creationId="{0692B6E5-9017-465D-A359-4AEAF2C32C27}"/>
          </ac:spMkLst>
        </pc:spChg>
        <pc:graphicFrameChg chg="mod modGraphic">
          <ac:chgData name="山田崇裕" userId="58808091-1ae9-4765-bf4b-66406fee2af9" providerId="ADAL" clId="{F3DF69EB-3156-441A-8151-D697DE8A0C9A}" dt="2026-06-17T23:17:35.235" v="10" actId="13926"/>
          <ac:graphicFrameMkLst>
            <pc:docMk/>
            <pc:sldMk cId="4150256333" sldId="267"/>
            <ac:graphicFrameMk id="5" creationId="{A2FA240C-0965-45A1-8BF0-18FB1B809F09}"/>
          </ac:graphicFrameMkLst>
        </pc:graphicFrameChg>
      </pc:sldChg>
      <pc:sldChg chg="modSp">
        <pc:chgData name="山田崇裕" userId="58808091-1ae9-4765-bf4b-66406fee2af9" providerId="ADAL" clId="{F3DF69EB-3156-441A-8151-D697DE8A0C9A}" dt="2026-06-17T23:23:02.486" v="333" actId="20577"/>
        <pc:sldMkLst>
          <pc:docMk/>
          <pc:sldMk cId="4109754346" sldId="268"/>
        </pc:sldMkLst>
        <pc:spChg chg="mod">
          <ac:chgData name="山田崇裕" userId="58808091-1ae9-4765-bf4b-66406fee2af9" providerId="ADAL" clId="{F3DF69EB-3156-441A-8151-D697DE8A0C9A}" dt="2026-06-17T23:23:02.486" v="333" actId="20577"/>
          <ac:spMkLst>
            <pc:docMk/>
            <pc:sldMk cId="4109754346" sldId="268"/>
            <ac:spMk id="3" creationId="{15C4E6A6-BE45-4275-A5A7-1324C139670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8428" cy="513508"/>
          </a:xfrm>
          <a:prstGeom prst="rect">
            <a:avLst/>
          </a:prstGeom>
        </p:spPr>
        <p:txBody>
          <a:bodyPr vert="horz" lIns="94668" tIns="47334" rIns="94668" bIns="4733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3992" y="1"/>
            <a:ext cx="3078428" cy="513508"/>
          </a:xfrm>
          <a:prstGeom prst="rect">
            <a:avLst/>
          </a:prstGeom>
        </p:spPr>
        <p:txBody>
          <a:bodyPr vert="horz" lIns="94668" tIns="47334" rIns="94668" bIns="47334" rtlCol="0"/>
          <a:lstStyle>
            <a:lvl1pPr algn="r">
              <a:defRPr sz="1200"/>
            </a:lvl1pPr>
          </a:lstStyle>
          <a:p>
            <a:fld id="{C759DDC6-04FB-4523-ADDB-A2C9326DC637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53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68" tIns="47334" rIns="94668" bIns="4733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vert="horz" lIns="94668" tIns="47334" rIns="94668" bIns="4733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8" cy="513507"/>
          </a:xfrm>
          <a:prstGeom prst="rect">
            <a:avLst/>
          </a:prstGeom>
        </p:spPr>
        <p:txBody>
          <a:bodyPr vert="horz" lIns="94668" tIns="47334" rIns="94668" bIns="4733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8" cy="513507"/>
          </a:xfrm>
          <a:prstGeom prst="rect">
            <a:avLst/>
          </a:prstGeom>
        </p:spPr>
        <p:txBody>
          <a:bodyPr vert="horz" lIns="94668" tIns="47334" rIns="94668" bIns="47334" rtlCol="0" anchor="b"/>
          <a:lstStyle>
            <a:lvl1pPr algn="r">
              <a:defRPr sz="1200"/>
            </a:lvl1pPr>
          </a:lstStyle>
          <a:p>
            <a:fld id="{5E4E963E-A499-47B6-83FE-C596F464B4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0475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69176" indent="-295837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83348" indent="-23667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56687" indent="-23667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130026" indent="-23667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603365" indent="-23667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076705" indent="-23667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550044" indent="-23667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023383" indent="-23667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0C85E2F7-CE27-43C6-832F-F8038156D1F2}" type="slidenum">
              <a:rPr lang="ja-JP" altLang="en-US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1</a:t>
            </a:fld>
            <a:endParaRPr lang="ja-JP" altLang="en-US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524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3AAA3-E280-4F6A-B1B4-A0E57F2D09A5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D0FA6-4301-4F85-89E6-30A43797E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1560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825E-6A62-4CD3-AD60-AF60657D996D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D0FA6-4301-4F85-89E6-30A43797E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1063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AC04-E6DD-4B2E-93E7-E98D00F82934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D0FA6-4301-4F85-89E6-30A43797E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7726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87D2-2FAA-4E1D-A695-7394673A69CA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D0FA6-4301-4F85-89E6-30A43797E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7736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9C898-EB45-4324-923A-DE3FFFC38047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D0FA6-4301-4F85-89E6-30A43797E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5132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CE54-DAD5-49D9-864F-9BB4A19FFEA0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D0FA6-4301-4F85-89E6-30A43797E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1565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4C4DE-9CD1-425B-BB78-F14E6E4949CE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D0FA6-4301-4F85-89E6-30A43797E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844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C9354-8D28-47D0-8FB1-FF3DC80E9B51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D0FA6-4301-4F85-89E6-30A43797E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1826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4766E-DC67-475B-A2D0-ADF8A026FBD8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D0FA6-4301-4F85-89E6-30A43797E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5375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BD25C-2233-4A35-8EEC-B5F5D740B3F2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D0FA6-4301-4F85-89E6-30A43797E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3804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15FE4-523F-47D2-9DF0-1AB2F06ABC0B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D0FA6-4301-4F85-89E6-30A43797E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7398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5F2F4E-EBF9-4FBF-9E0D-837DC72DD451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D0FA6-4301-4F85-89E6-30A43797E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1392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22363"/>
            <a:ext cx="7772400" cy="142833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4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近畿大学　原子炉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 eaLnBrk="1" hangingPunct="1">
              <a:lnSpc>
                <a:spcPct val="90000"/>
              </a:lnSpc>
            </a:pP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 1.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原子炉の稼働状況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 2.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施設公開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.</a:t>
            </a:r>
            <a:r>
              <a:rPr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その他</a:t>
            </a:r>
          </a:p>
        </p:txBody>
      </p:sp>
      <p:pic>
        <p:nvPicPr>
          <p:cNvPr id="5" name="図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6692" y="403225"/>
            <a:ext cx="1464310" cy="390525"/>
          </a:xfrm>
          <a:prstGeom prst="rect">
            <a:avLst/>
          </a:prstGeom>
          <a:noFill/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B894295-9BCC-41D6-B0A1-B3A835045F89}"/>
              </a:ext>
            </a:extLst>
          </p:cNvPr>
          <p:cNvSpPr/>
          <p:nvPr/>
        </p:nvSpPr>
        <p:spPr>
          <a:xfrm>
            <a:off x="4678680" y="525145"/>
            <a:ext cx="3328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rgbClr val="1D1C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</a:t>
            </a:r>
            <a:r>
              <a:rPr lang="en-US" altLang="ja-JP" dirty="0">
                <a:solidFill>
                  <a:srgbClr val="1D1C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r>
              <a:rPr lang="zh-TW" altLang="en-US" dirty="0">
                <a:solidFill>
                  <a:srgbClr val="1D1C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年度環境放射線評価会議</a:t>
            </a:r>
            <a:endParaRPr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D0FA6-4301-4F85-89E6-30A43797E79E}" type="slidenum">
              <a:rPr kumimoji="1" lang="ja-JP" altLang="en-US" smtClean="0"/>
              <a:t>1</a:t>
            </a:fld>
            <a:endParaRPr kumimoji="1" lang="ja-JP" altLang="en-US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CBB8AF68-EB1B-8B5F-6D31-121D6E588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20383"/>
            <a:ext cx="95250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テキスト ボックス 1">
            <a:extLst>
              <a:ext uri="{FF2B5EF4-FFF2-40B4-BE49-F238E27FC236}">
                <a16:creationId xmlns:a16="http://schemas.microsoft.com/office/drawing/2014/main" id="{D593C17F-5F34-725A-0141-AD9054DEB9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4584" y="77717"/>
            <a:ext cx="1035861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ja-JP" altLang="en-US" sz="2000" dirty="0"/>
              <a:t>資料</a:t>
            </a:r>
            <a:r>
              <a:rPr lang="en-US" altLang="ja-JP" sz="2000" dirty="0"/>
              <a:t>3-2</a:t>
            </a:r>
            <a:endParaRPr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450013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18737"/>
            <a:ext cx="7886700" cy="1325563"/>
          </a:xfrm>
        </p:spPr>
        <p:txBody>
          <a:bodyPr>
            <a:normAutofit/>
          </a:bodyPr>
          <a:lstStyle/>
          <a:p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1.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原子炉の稼働状況</a:t>
            </a:r>
          </a:p>
        </p:txBody>
      </p:sp>
      <p:graphicFrame>
        <p:nvGraphicFramePr>
          <p:cNvPr id="5" name="コンテンツ プレースホルダー 4">
            <a:extLst>
              <a:ext uri="{FF2B5EF4-FFF2-40B4-BE49-F238E27FC236}">
                <a16:creationId xmlns:a16="http://schemas.microsoft.com/office/drawing/2014/main" id="{A2FA240C-0965-45A1-8BF0-18FB1B809F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0604194"/>
              </p:ext>
            </p:extLst>
          </p:nvPr>
        </p:nvGraphicFramePr>
        <p:xfrm>
          <a:off x="435168" y="1830453"/>
          <a:ext cx="8273664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7223">
                  <a:extLst>
                    <a:ext uri="{9D8B030D-6E8A-4147-A177-3AD203B41FA5}">
                      <a16:colId xmlns:a16="http://schemas.microsoft.com/office/drawing/2014/main" val="1154804749"/>
                    </a:ext>
                  </a:extLst>
                </a:gridCol>
                <a:gridCol w="2488553">
                  <a:extLst>
                    <a:ext uri="{9D8B030D-6E8A-4147-A177-3AD203B41FA5}">
                      <a16:colId xmlns:a16="http://schemas.microsoft.com/office/drawing/2014/main" val="188033188"/>
                    </a:ext>
                  </a:extLst>
                </a:gridCol>
                <a:gridCol w="2757888">
                  <a:extLst>
                    <a:ext uri="{9D8B030D-6E8A-4147-A177-3AD203B41FA5}">
                      <a16:colId xmlns:a16="http://schemas.microsoft.com/office/drawing/2014/main" val="24048715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年度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運転時間　</a:t>
                      </a:r>
                      <a:r>
                        <a:rPr kumimoji="1" lang="en-US" altLang="ja-JP" sz="2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h</a:t>
                      </a:r>
                      <a:endParaRPr kumimoji="1" lang="ja-JP" altLang="en-US" sz="2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出力量　</a:t>
                      </a:r>
                      <a:r>
                        <a:rPr kumimoji="1" lang="en-US" altLang="ja-JP" sz="2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W</a:t>
                      </a:r>
                      <a:r>
                        <a:rPr kumimoji="1" lang="ja-JP" altLang="en-US" sz="2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・</a:t>
                      </a:r>
                      <a:r>
                        <a:rPr kumimoji="1" lang="en-US" altLang="ja-JP" sz="2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h</a:t>
                      </a:r>
                      <a:endParaRPr kumimoji="1" lang="ja-JP" altLang="en-US" sz="2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9154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2021</a:t>
                      </a:r>
                      <a:endParaRPr kumimoji="1" lang="ja-JP" altLang="en-US" sz="2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570.40</a:t>
                      </a:r>
                      <a:endParaRPr kumimoji="1" lang="ja-JP" altLang="en-US" sz="2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233.56</a:t>
                      </a:r>
                      <a:endParaRPr kumimoji="1" lang="ja-JP" altLang="en-US" sz="2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0124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2022</a:t>
                      </a:r>
                      <a:endParaRPr kumimoji="1" lang="ja-JP" altLang="en-US" sz="2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555.73</a:t>
                      </a:r>
                      <a:endParaRPr kumimoji="1" lang="ja-JP" altLang="en-US" sz="2400" kern="1200" dirty="0">
                        <a:solidFill>
                          <a:schemeClr val="dk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217.05</a:t>
                      </a:r>
                      <a:endParaRPr kumimoji="1" lang="ja-JP" altLang="en-US" sz="2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948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2023</a:t>
                      </a:r>
                      <a:endParaRPr kumimoji="1" lang="ja-JP" altLang="en-US" sz="2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511.78</a:t>
                      </a:r>
                      <a:endParaRPr kumimoji="1" lang="ja-JP" altLang="en-US" sz="2400" kern="1200" dirty="0">
                        <a:solidFill>
                          <a:schemeClr val="dk1"/>
                        </a:solidFill>
                        <a:highlight>
                          <a:srgbClr val="FFFF00"/>
                        </a:highlight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231.58</a:t>
                      </a:r>
                      <a:endParaRPr kumimoji="1" lang="ja-JP" altLang="en-US" sz="2400" dirty="0">
                        <a:highlight>
                          <a:srgbClr val="FFFF00"/>
                        </a:highlight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54773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2024</a:t>
                      </a:r>
                      <a:endParaRPr kumimoji="1" lang="ja-JP" altLang="en-US" sz="2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kern="1200" dirty="0">
                          <a:solidFill>
                            <a:schemeClr val="dk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+mn-cs"/>
                        </a:rPr>
                        <a:t>397.44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166.89</a:t>
                      </a:r>
                      <a:endParaRPr kumimoji="1" lang="ja-JP" altLang="en-US" sz="2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0204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2025</a:t>
                      </a:r>
                      <a:endParaRPr kumimoji="1" lang="ja-JP" altLang="en-US" sz="2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kern="1200" dirty="0">
                          <a:solidFill>
                            <a:schemeClr val="dk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+mn-cs"/>
                        </a:rPr>
                        <a:t>461.42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215.24</a:t>
                      </a:r>
                      <a:endParaRPr kumimoji="1" lang="ja-JP" altLang="en-US" sz="2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912481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2026</a:t>
                      </a:r>
                      <a:r>
                        <a:rPr kumimoji="1" lang="ja-JP" altLang="en-US" sz="2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（</a:t>
                      </a:r>
                      <a:r>
                        <a:rPr kumimoji="1" lang="en-US" altLang="ja-JP" sz="2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5</a:t>
                      </a:r>
                      <a:r>
                        <a:rPr kumimoji="1" lang="ja-JP" altLang="en-US" sz="2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月末現在）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kern="1200" dirty="0">
                          <a:solidFill>
                            <a:schemeClr val="dk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+mn-cs"/>
                        </a:rPr>
                        <a:t>52.48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23.22</a:t>
                      </a:r>
                      <a:endParaRPr kumimoji="1" lang="ja-JP" altLang="en-US" sz="2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0287278"/>
                  </a:ext>
                </a:extLst>
              </a:tr>
            </a:tbl>
          </a:graphicData>
        </a:graphic>
      </p:graphicFrame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4049745" y="351644"/>
            <a:ext cx="1606391" cy="5090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550DA2F-A2A9-4A2F-AD19-7C785F66C0C4}"/>
              </a:ext>
            </a:extLst>
          </p:cNvPr>
          <p:cNvSpPr txBox="1"/>
          <p:nvPr/>
        </p:nvSpPr>
        <p:spPr>
          <a:xfrm>
            <a:off x="628650" y="1137954"/>
            <a:ext cx="31870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・近年の運転状況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0692B6E5-9017-465D-A359-4AEAF2C32C27}"/>
              </a:ext>
            </a:extLst>
          </p:cNvPr>
          <p:cNvSpPr txBox="1">
            <a:spLocks noChangeArrowheads="1"/>
          </p:cNvSpPr>
          <p:nvPr/>
        </p:nvSpPr>
        <p:spPr>
          <a:xfrm>
            <a:off x="628650" y="5244662"/>
            <a:ext cx="7997557" cy="14590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ja-JP" altLang="en-US" sz="32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施設定期事業者検査</a:t>
            </a:r>
            <a:endParaRPr lang="en-US" altLang="ja-JP" sz="32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施設定期事業者検査は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2025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2~3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月実施　　異常なし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制御棒駆動装置交換工事　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月実施　使用前確認証受領　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4/27</a:t>
            </a:r>
          </a:p>
          <a:p>
            <a:endParaRPr lang="ja-JP" altLang="en-US" sz="24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ja-JP" altLang="en-US" sz="36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ja-JP" altLang="en-US" sz="36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D0FA6-4301-4F85-89E6-30A43797E79E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256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15349" y="330501"/>
            <a:ext cx="8084954" cy="675146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en-US" altLang="ja-JP" sz="4900" dirty="0">
                <a:latin typeface="Meiryo UI" panose="020B0604030504040204" pitchFamily="50" charset="-128"/>
                <a:ea typeface="Meiryo UI" panose="020B0604030504040204" pitchFamily="50" charset="-128"/>
              </a:rPr>
              <a:t>.</a:t>
            </a:r>
            <a:r>
              <a:rPr lang="ja-JP" altLang="en-US" sz="4900" dirty="0">
                <a:latin typeface="Meiryo UI" panose="020B0604030504040204" pitchFamily="50" charset="-128"/>
                <a:ea typeface="Meiryo UI" panose="020B0604030504040204" pitchFamily="50" charset="-128"/>
              </a:rPr>
              <a:t>　原子炉利用状況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376925" y="1190323"/>
            <a:ext cx="8361802" cy="5188945"/>
          </a:xfrm>
        </p:spPr>
        <p:txBody>
          <a:bodyPr>
            <a:noAutofit/>
          </a:bodyPr>
          <a:lstStyle/>
          <a:p>
            <a:r>
              <a:rPr lang="ja-JP" altLang="en-US" sz="32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原子炉実習</a:t>
            </a:r>
            <a:r>
              <a:rPr lang="ja-JP" altLang="en-US" sz="2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2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2025</a:t>
            </a:r>
            <a:r>
              <a:rPr lang="ja-JP" altLang="en-US" sz="2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年度）</a:t>
            </a:r>
            <a:endParaRPr lang="en-US" altLang="ja-JP" sz="32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36513">
              <a:buFont typeface="Wingdings" panose="05000000000000000000" pitchFamily="2" charset="2"/>
              <a:buChar char="ü"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エネルギー物質学科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年生を対象とした学生実験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36513">
              <a:buFont typeface="Wingdings" panose="05000000000000000000" pitchFamily="2" charset="2"/>
              <a:buChar char="ü"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国際原子力人材育成イニシアティブ事業　原子炉実習　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11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件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0" algn="r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等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32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共同利用</a:t>
            </a:r>
            <a:r>
              <a:rPr lang="ja-JP" altLang="en-US" sz="2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2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2025</a:t>
            </a:r>
            <a:r>
              <a:rPr lang="ja-JP" altLang="en-US" sz="2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年度）</a:t>
            </a:r>
            <a:endParaRPr lang="en-US" altLang="ja-JP" sz="24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36513">
              <a:buFont typeface="Wingdings" panose="05000000000000000000" pitchFamily="2" charset="2"/>
              <a:buChar char="ü"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共同利用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件（物理分野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14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件、生物分野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件、化学分野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0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件）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 運転日数　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38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日</a:t>
            </a:r>
          </a:p>
          <a:p>
            <a:r>
              <a:rPr lang="ja-JP" altLang="en-US" sz="32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研修会等</a:t>
            </a:r>
          </a:p>
          <a:p>
            <a:pPr indent="-47625">
              <a:buFont typeface="Wingdings" panose="05000000000000000000" pitchFamily="2" charset="2"/>
              <a:buChar char="ü"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教員を対象とした研修会　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月　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回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indent="-47625">
              <a:buFont typeface="Wingdings" panose="05000000000000000000" pitchFamily="2" charset="2"/>
              <a:buChar char="ü"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中高生対象研修会　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月　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回</a:t>
            </a: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その他　所内利用等</a:t>
            </a:r>
          </a:p>
          <a:p>
            <a:endParaRPr lang="ja-JP" altLang="en-US" sz="36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ja-JP" altLang="en-US" sz="36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15349" y="1040272"/>
            <a:ext cx="4612464" cy="5090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ja-JP" altLang="en-US" sz="32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515349" y="4562184"/>
            <a:ext cx="7249168" cy="4452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ja-JP" altLang="en-US" sz="32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4049745" y="505882"/>
            <a:ext cx="1606391" cy="5090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D0FA6-4301-4F85-89E6-30A43797E79E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7930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628650" y="244807"/>
            <a:ext cx="7886700" cy="816566"/>
          </a:xfrm>
        </p:spPr>
        <p:txBody>
          <a:bodyPr>
            <a:normAutofit/>
          </a:bodyPr>
          <a:lstStyle/>
          <a:p>
            <a:r>
              <a:rPr lang="en-US" altLang="ja-JP" sz="4000" dirty="0">
                <a:latin typeface="Meiryo UI" panose="020B0604030504040204" pitchFamily="50" charset="-128"/>
                <a:ea typeface="Meiryo UI" panose="020B0604030504040204" pitchFamily="50" charset="-128"/>
              </a:rPr>
              <a:t>2.</a:t>
            </a:r>
            <a:r>
              <a:rPr lang="ja-JP" altLang="en-US" sz="4000" dirty="0">
                <a:latin typeface="Meiryo UI" panose="020B0604030504040204" pitchFamily="50" charset="-128"/>
                <a:ea typeface="Meiryo UI" panose="020B0604030504040204" pitchFamily="50" charset="-128"/>
              </a:rPr>
              <a:t>　施設公開</a:t>
            </a:r>
            <a:endParaRPr lang="ja-JP" altLang="en-US" sz="1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628650" y="1061373"/>
            <a:ext cx="7886700" cy="5013606"/>
          </a:xfrm>
        </p:spPr>
        <p:txBody>
          <a:bodyPr>
            <a:noAutofit/>
          </a:bodyPr>
          <a:lstStyle/>
          <a:p>
            <a:r>
              <a:rPr lang="ja-JP" altLang="en-US" sz="2000" dirty="0">
                <a:solidFill>
                  <a:schemeClr val="accent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近年の施設見学者数実績</a:t>
            </a:r>
            <a:endParaRPr lang="en-US" altLang="ja-JP" sz="2000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2021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年度　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278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2022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年度　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902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ja-JP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2023</a:t>
            </a:r>
            <a:r>
              <a:rPr lang="ja-JP" altLang="en-US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年度　</a:t>
            </a:r>
            <a:r>
              <a:rPr lang="en-US" altLang="ja-JP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991</a:t>
            </a:r>
            <a:r>
              <a:rPr lang="ja-JP" altLang="en-US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  <a:endParaRPr lang="en-US" altLang="ja-JP" sz="2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2024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年度　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660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2025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年度　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800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</a:p>
          <a:p>
            <a:pPr algn="l" eaLnBrk="1" hangingPunct="1">
              <a:lnSpc>
                <a:spcPct val="90000"/>
              </a:lnSpc>
            </a:pPr>
            <a:r>
              <a:rPr lang="ja-JP" altLang="en-US" sz="2000" dirty="0">
                <a:solidFill>
                  <a:schemeClr val="accent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オープンキャンパス（</a:t>
            </a:r>
            <a:r>
              <a:rPr lang="en-US" altLang="ja-JP" sz="2000" dirty="0">
                <a:solidFill>
                  <a:schemeClr val="accent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2026</a:t>
            </a:r>
            <a:r>
              <a:rPr lang="ja-JP" altLang="en-US" sz="2000" dirty="0">
                <a:solidFill>
                  <a:schemeClr val="accent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年度の予定を含む）</a:t>
            </a:r>
            <a:endParaRPr lang="en-US" altLang="ja-JP" sz="2000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Font typeface="Wingdings" panose="05000000000000000000" pitchFamily="2" charset="2"/>
              <a:buChar char="ü"/>
            </a:pP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29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日（日）　　　実施済み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Font typeface="Wingdings" panose="05000000000000000000" pitchFamily="2" charset="2"/>
              <a:buChar char="ü"/>
            </a:pP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26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日（日）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Font typeface="Wingdings" panose="05000000000000000000" pitchFamily="2" charset="2"/>
              <a:buChar char="ü"/>
            </a:pP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22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日（土）　　　各日　定員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×3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回実施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Font typeface="Wingdings" panose="05000000000000000000" pitchFamily="2" charset="2"/>
              <a:buChar char="ü"/>
            </a:pP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23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日（日）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Font typeface="Wingdings" panose="05000000000000000000" pitchFamily="2" charset="2"/>
              <a:buChar char="ü"/>
            </a:pP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27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日（日）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dirty="0">
                <a:solidFill>
                  <a:schemeClr val="accent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その他</a:t>
            </a:r>
            <a:endParaRPr lang="en-US" altLang="ja-JP" sz="2000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大学祭期間中の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11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月に学生企画として原子炉見学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D0FA6-4301-4F85-89E6-30A43797E79E}" type="slidenum">
              <a:rPr kumimoji="1" lang="ja-JP" altLang="en-US" smtClean="0"/>
              <a:t>4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24899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EE5CBF9-5974-4E03-B36D-21092EB31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4000" dirty="0">
                <a:latin typeface="Meiryo UI" panose="020B0604030504040204" pitchFamily="50" charset="-128"/>
                <a:ea typeface="Meiryo UI" panose="020B0604030504040204" pitchFamily="50" charset="-128"/>
              </a:rPr>
              <a:t>3.</a:t>
            </a:r>
            <a:r>
              <a:rPr lang="ja-JP" altLang="en-US" sz="4000" dirty="0">
                <a:latin typeface="Meiryo UI" panose="020B0604030504040204" pitchFamily="50" charset="-128"/>
                <a:ea typeface="Meiryo UI" panose="020B0604030504040204" pitchFamily="50" charset="-128"/>
              </a:rPr>
              <a:t>　その他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5C4E6A6-BE45-4275-A5A7-1324C1396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5"/>
            <a:ext cx="7886701" cy="4586192"/>
          </a:xfrm>
        </p:spPr>
        <p:txBody>
          <a:bodyPr>
            <a:normAutofit/>
          </a:bodyPr>
          <a:lstStyle/>
          <a:p>
            <a:pPr marL="265113" indent="-265113">
              <a:buFont typeface="Wingdings" panose="05000000000000000000" pitchFamily="2" charset="2"/>
              <a:buChar char="Ø"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防災訓練　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21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日（予定）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65113" indent="-265113">
              <a:buFont typeface="Wingdings" panose="05000000000000000000" pitchFamily="2" charset="2"/>
              <a:buChar char="Ø"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設置変更許可申請（審査中）　　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80975" indent="0">
              <a:buNone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D0FA6-4301-4F85-89E6-30A43797E79E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9754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1353</TotalTime>
  <Words>319</Words>
  <PresentationFormat>画面に合わせる (4:3)</PresentationFormat>
  <Paragraphs>70</Paragraphs>
  <Slides>5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3" baseType="lpstr">
      <vt:lpstr>Meiryo UI</vt:lpstr>
      <vt:lpstr>メイリオ</vt:lpstr>
      <vt:lpstr>Arial</vt:lpstr>
      <vt:lpstr>Calibri</vt:lpstr>
      <vt:lpstr>Calibri Light</vt:lpstr>
      <vt:lpstr>Verdana</vt:lpstr>
      <vt:lpstr>Wingdings</vt:lpstr>
      <vt:lpstr>Office テーマ</vt:lpstr>
      <vt:lpstr>近畿大学　原子炉</vt:lpstr>
      <vt:lpstr>1.　原子炉の稼働状況</vt:lpstr>
      <vt:lpstr>1.　原子炉利用状況</vt:lpstr>
      <vt:lpstr>2.　施設公開</vt:lpstr>
      <vt:lpstr>3.　その他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2022-11-04T07:57:10Z</cp:lastPrinted>
  <dcterms:created xsi:type="dcterms:W3CDTF">2017-06-20T12:56:48Z</dcterms:created>
  <dcterms:modified xsi:type="dcterms:W3CDTF">2026-07-23T10:40:20Z</dcterms:modified>
</cp:coreProperties>
</file>