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5"/>
  </p:notesMasterIdLst>
  <p:sldIdLst>
    <p:sldId id="257" r:id="rId2"/>
    <p:sldId id="256" r:id="rId3"/>
    <p:sldId id="262" r:id="rId4"/>
  </p:sldIdLst>
  <p:sldSz cx="9144000" cy="6858000" type="overhead"/>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220"/>
    <p:restoredTop sz="93135"/>
  </p:normalViewPr>
  <p:slideViewPr>
    <p:cSldViewPr snapToGrid="0" snapToObjects="1">
      <p:cViewPr varScale="1">
        <p:scale>
          <a:sx n="99" d="100"/>
          <a:sy n="99" d="100"/>
        </p:scale>
        <p:origin x="1764"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4D40DF1B-0478-4A2A-86EA-FD5C71E1F127}" type="datetimeFigureOut">
              <a:rPr kumimoji="1" lang="ja-JP" altLang="en-US" smtClean="0"/>
              <a:t>2026/6/22</a:t>
            </a:fld>
            <a:endParaRPr kumimoji="1" lang="ja-JP" altLang="en-US"/>
          </a:p>
        </p:txBody>
      </p:sp>
      <p:sp>
        <p:nvSpPr>
          <p:cNvPr id="4" name="スライド イメージ プレースホルダー 3"/>
          <p:cNvSpPr>
            <a:spLocks noGrp="1" noRot="1" noChangeAspect="1"/>
          </p:cNvSpPr>
          <p:nvPr>
            <p:ph type="sldImg" idx="2"/>
          </p:nvPr>
        </p:nvSpPr>
        <p:spPr>
          <a:xfrm>
            <a:off x="1168400" y="1243013"/>
            <a:ext cx="4470400"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A4A9FC45-0DF6-46DA-BC37-FE441B9A04B7}" type="slidenum">
              <a:rPr kumimoji="1" lang="ja-JP" altLang="en-US" smtClean="0"/>
              <a:t>‹#›</a:t>
            </a:fld>
            <a:endParaRPr kumimoji="1" lang="ja-JP" altLang="en-US"/>
          </a:p>
        </p:txBody>
      </p:sp>
    </p:spTree>
    <p:extLst>
      <p:ext uri="{BB962C8B-B14F-4D97-AF65-F5344CB8AC3E}">
        <p14:creationId xmlns:p14="http://schemas.microsoft.com/office/powerpoint/2010/main" val="266348356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A4A9FC45-0DF6-46DA-BC37-FE441B9A04B7}" type="slidenum">
              <a:rPr kumimoji="1" lang="ja-JP" altLang="en-US" smtClean="0"/>
              <a:t>1</a:t>
            </a:fld>
            <a:endParaRPr kumimoji="1" lang="ja-JP" altLang="en-US"/>
          </a:p>
        </p:txBody>
      </p:sp>
    </p:spTree>
    <p:extLst>
      <p:ext uri="{BB962C8B-B14F-4D97-AF65-F5344CB8AC3E}">
        <p14:creationId xmlns:p14="http://schemas.microsoft.com/office/powerpoint/2010/main" val="3982256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A4A9FC45-0DF6-46DA-BC37-FE441B9A04B7}" type="slidenum">
              <a:rPr kumimoji="1" lang="ja-JP" altLang="en-US" smtClean="0"/>
              <a:t>2</a:t>
            </a:fld>
            <a:endParaRPr kumimoji="1" lang="ja-JP" altLang="en-US"/>
          </a:p>
        </p:txBody>
      </p:sp>
    </p:spTree>
    <p:extLst>
      <p:ext uri="{BB962C8B-B14F-4D97-AF65-F5344CB8AC3E}">
        <p14:creationId xmlns:p14="http://schemas.microsoft.com/office/powerpoint/2010/main" val="30749781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A4A9FC45-0DF6-46DA-BC37-FE441B9A04B7}" type="slidenum">
              <a:rPr kumimoji="1" lang="ja-JP" altLang="en-US" smtClean="0"/>
              <a:t>3</a:t>
            </a:fld>
            <a:endParaRPr kumimoji="1" lang="ja-JP" altLang="en-US"/>
          </a:p>
        </p:txBody>
      </p:sp>
    </p:spTree>
    <p:extLst>
      <p:ext uri="{BB962C8B-B14F-4D97-AF65-F5344CB8AC3E}">
        <p14:creationId xmlns:p14="http://schemas.microsoft.com/office/powerpoint/2010/main" val="30626853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BAD918E7-97AF-497C-9B06-E02F92AECD99}" type="datetime1">
              <a:rPr kumimoji="1" lang="ja-JP" altLang="en-US" smtClean="0"/>
              <a:t>2026/6/22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CDFDBBE-EF4A-3347-BD8B-5CDE80776C5F}" type="slidenum">
              <a:rPr kumimoji="1" lang="ja-JP" altLang="en-US" smtClean="0"/>
              <a:t>‹#›</a:t>
            </a:fld>
            <a:endParaRPr kumimoji="1" lang="ja-JP" altLang="en-US"/>
          </a:p>
        </p:txBody>
      </p:sp>
    </p:spTree>
    <p:extLst>
      <p:ext uri="{BB962C8B-B14F-4D97-AF65-F5344CB8AC3E}">
        <p14:creationId xmlns:p14="http://schemas.microsoft.com/office/powerpoint/2010/main" val="23645240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4300566-D0E7-4B6E-BED4-B8DE54252D54}" type="datetime1">
              <a:rPr kumimoji="1" lang="ja-JP" altLang="en-US" smtClean="0"/>
              <a:t>2026/6/22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CDFDBBE-EF4A-3347-BD8B-5CDE80776C5F}" type="slidenum">
              <a:rPr kumimoji="1" lang="ja-JP" altLang="en-US" smtClean="0"/>
              <a:t>‹#›</a:t>
            </a:fld>
            <a:endParaRPr kumimoji="1" lang="ja-JP" altLang="en-US"/>
          </a:p>
        </p:txBody>
      </p:sp>
    </p:spTree>
    <p:extLst>
      <p:ext uri="{BB962C8B-B14F-4D97-AF65-F5344CB8AC3E}">
        <p14:creationId xmlns:p14="http://schemas.microsoft.com/office/powerpoint/2010/main" val="24487030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A383F31-1BE7-45B7-90E4-0DD263AF4109}" type="datetime1">
              <a:rPr kumimoji="1" lang="ja-JP" altLang="en-US" smtClean="0"/>
              <a:t>2026/6/22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CDFDBBE-EF4A-3347-BD8B-5CDE80776C5F}" type="slidenum">
              <a:rPr kumimoji="1" lang="ja-JP" altLang="en-US" smtClean="0"/>
              <a:t>‹#›</a:t>
            </a:fld>
            <a:endParaRPr kumimoji="1" lang="ja-JP" altLang="en-US"/>
          </a:p>
        </p:txBody>
      </p:sp>
    </p:spTree>
    <p:extLst>
      <p:ext uri="{BB962C8B-B14F-4D97-AF65-F5344CB8AC3E}">
        <p14:creationId xmlns:p14="http://schemas.microsoft.com/office/powerpoint/2010/main" val="13543294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D41E303-D910-49F2-9384-213634A0E652}" type="datetime1">
              <a:rPr kumimoji="1" lang="ja-JP" altLang="en-US" smtClean="0"/>
              <a:t>2026/6/22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CDFDBBE-EF4A-3347-BD8B-5CDE80776C5F}" type="slidenum">
              <a:rPr kumimoji="1" lang="ja-JP" altLang="en-US" smtClean="0"/>
              <a:t>‹#›</a:t>
            </a:fld>
            <a:endParaRPr kumimoji="1" lang="ja-JP" altLang="en-US"/>
          </a:p>
        </p:txBody>
      </p:sp>
    </p:spTree>
    <p:extLst>
      <p:ext uri="{BB962C8B-B14F-4D97-AF65-F5344CB8AC3E}">
        <p14:creationId xmlns:p14="http://schemas.microsoft.com/office/powerpoint/2010/main" val="9891958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9346F1A-F3AE-4A05-894F-A655963E6482}" type="datetime1">
              <a:rPr kumimoji="1" lang="ja-JP" altLang="en-US" smtClean="0"/>
              <a:t>2026/6/22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CDFDBBE-EF4A-3347-BD8B-5CDE80776C5F}" type="slidenum">
              <a:rPr kumimoji="1" lang="ja-JP" altLang="en-US" smtClean="0"/>
              <a:t>‹#›</a:t>
            </a:fld>
            <a:endParaRPr kumimoji="1" lang="ja-JP" altLang="en-US"/>
          </a:p>
        </p:txBody>
      </p:sp>
    </p:spTree>
    <p:extLst>
      <p:ext uri="{BB962C8B-B14F-4D97-AF65-F5344CB8AC3E}">
        <p14:creationId xmlns:p14="http://schemas.microsoft.com/office/powerpoint/2010/main" val="6502772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9E030A5D-A987-4972-A993-53AAB5F59595}" type="datetime1">
              <a:rPr kumimoji="1" lang="ja-JP" altLang="en-US" smtClean="0"/>
              <a:t>2026/6/22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CDFDBBE-EF4A-3347-BD8B-5CDE80776C5F}" type="slidenum">
              <a:rPr kumimoji="1" lang="ja-JP" altLang="en-US" smtClean="0"/>
              <a:t>‹#›</a:t>
            </a:fld>
            <a:endParaRPr kumimoji="1" lang="ja-JP" altLang="en-US"/>
          </a:p>
        </p:txBody>
      </p:sp>
    </p:spTree>
    <p:extLst>
      <p:ext uri="{BB962C8B-B14F-4D97-AF65-F5344CB8AC3E}">
        <p14:creationId xmlns:p14="http://schemas.microsoft.com/office/powerpoint/2010/main" val="4191855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F6530E53-8711-4989-A35F-5033964809BB}" type="datetime1">
              <a:rPr kumimoji="1" lang="ja-JP" altLang="en-US" smtClean="0"/>
              <a:t>2026/6/22</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8CDFDBBE-EF4A-3347-BD8B-5CDE80776C5F}" type="slidenum">
              <a:rPr kumimoji="1" lang="ja-JP" altLang="en-US" smtClean="0"/>
              <a:t>‹#›</a:t>
            </a:fld>
            <a:endParaRPr kumimoji="1" lang="ja-JP" altLang="en-US"/>
          </a:p>
        </p:txBody>
      </p:sp>
    </p:spTree>
    <p:extLst>
      <p:ext uri="{BB962C8B-B14F-4D97-AF65-F5344CB8AC3E}">
        <p14:creationId xmlns:p14="http://schemas.microsoft.com/office/powerpoint/2010/main" val="15874428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49931808-687B-41DC-80B9-387686FF4F13}" type="datetime1">
              <a:rPr kumimoji="1" lang="ja-JP" altLang="en-US" smtClean="0"/>
              <a:t>2026/6/22</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8CDFDBBE-EF4A-3347-BD8B-5CDE80776C5F}" type="slidenum">
              <a:rPr kumimoji="1" lang="ja-JP" altLang="en-US" smtClean="0"/>
              <a:t>‹#›</a:t>
            </a:fld>
            <a:endParaRPr kumimoji="1" lang="ja-JP" altLang="en-US"/>
          </a:p>
        </p:txBody>
      </p:sp>
    </p:spTree>
    <p:extLst>
      <p:ext uri="{BB962C8B-B14F-4D97-AF65-F5344CB8AC3E}">
        <p14:creationId xmlns:p14="http://schemas.microsoft.com/office/powerpoint/2010/main" val="23052245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0F973B-5AB5-4A79-B46D-590E08877569}" type="datetime1">
              <a:rPr kumimoji="1" lang="ja-JP" altLang="en-US" smtClean="0"/>
              <a:t>2026/6/22</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8CDFDBBE-EF4A-3347-BD8B-5CDE80776C5F}" type="slidenum">
              <a:rPr kumimoji="1" lang="ja-JP" altLang="en-US" smtClean="0"/>
              <a:t>‹#›</a:t>
            </a:fld>
            <a:endParaRPr kumimoji="1" lang="ja-JP" altLang="en-US"/>
          </a:p>
        </p:txBody>
      </p:sp>
    </p:spTree>
    <p:extLst>
      <p:ext uri="{BB962C8B-B14F-4D97-AF65-F5344CB8AC3E}">
        <p14:creationId xmlns:p14="http://schemas.microsoft.com/office/powerpoint/2010/main" val="29427140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CD81E0C3-E2E5-4C36-A7C6-E90CF8E5413D}" type="datetime1">
              <a:rPr kumimoji="1" lang="ja-JP" altLang="en-US" smtClean="0"/>
              <a:t>2026/6/22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CDFDBBE-EF4A-3347-BD8B-5CDE80776C5F}" type="slidenum">
              <a:rPr kumimoji="1" lang="ja-JP" altLang="en-US" smtClean="0"/>
              <a:t>‹#›</a:t>
            </a:fld>
            <a:endParaRPr kumimoji="1" lang="ja-JP" altLang="en-US"/>
          </a:p>
        </p:txBody>
      </p:sp>
    </p:spTree>
    <p:extLst>
      <p:ext uri="{BB962C8B-B14F-4D97-AF65-F5344CB8AC3E}">
        <p14:creationId xmlns:p14="http://schemas.microsoft.com/office/powerpoint/2010/main" val="42623419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B811BD1F-DC73-4455-BD47-CCFC0382BC83}" type="datetime1">
              <a:rPr kumimoji="1" lang="ja-JP" altLang="en-US" smtClean="0"/>
              <a:t>2026/6/22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CDFDBBE-EF4A-3347-BD8B-5CDE80776C5F}" type="slidenum">
              <a:rPr kumimoji="1" lang="ja-JP" altLang="en-US" smtClean="0"/>
              <a:t>‹#›</a:t>
            </a:fld>
            <a:endParaRPr kumimoji="1" lang="ja-JP" altLang="en-US"/>
          </a:p>
        </p:txBody>
      </p:sp>
    </p:spTree>
    <p:extLst>
      <p:ext uri="{BB962C8B-B14F-4D97-AF65-F5344CB8AC3E}">
        <p14:creationId xmlns:p14="http://schemas.microsoft.com/office/powerpoint/2010/main" val="3646199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5597D1-91FC-468E-82C5-243300041E49}" type="datetime1">
              <a:rPr kumimoji="1" lang="ja-JP" altLang="en-US" smtClean="0"/>
              <a:t>2026/6/22</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DFDBBE-EF4A-3347-BD8B-5CDE80776C5F}" type="slidenum">
              <a:rPr kumimoji="1" lang="ja-JP" altLang="en-US" smtClean="0"/>
              <a:t>‹#›</a:t>
            </a:fld>
            <a:endParaRPr kumimoji="1" lang="ja-JP" altLang="en-US"/>
          </a:p>
        </p:txBody>
      </p:sp>
    </p:spTree>
    <p:extLst>
      <p:ext uri="{BB962C8B-B14F-4D97-AF65-F5344CB8AC3E}">
        <p14:creationId xmlns:p14="http://schemas.microsoft.com/office/powerpoint/2010/main" val="11260655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657697BD-B2BA-534E-B20E-CCB487FCB2A1}"/>
              </a:ext>
            </a:extLst>
          </p:cNvPr>
          <p:cNvSpPr/>
          <p:nvPr/>
        </p:nvSpPr>
        <p:spPr>
          <a:xfrm>
            <a:off x="444441" y="742995"/>
            <a:ext cx="8566890" cy="5886227"/>
          </a:xfrm>
          <a:prstGeom prst="rect">
            <a:avLst/>
          </a:prstGeom>
        </p:spPr>
        <p:txBody>
          <a:bodyPr wrap="square">
            <a:spAutoFit/>
          </a:bodyPr>
          <a:lstStyle/>
          <a:p>
            <a:pPr algn="just" hangingPunct="0"/>
            <a:r>
              <a:rPr lang="ja-JP" altLang="en-US" dirty="0">
                <a:latin typeface="MS Gothic" panose="020B0609070205080204" pitchFamily="49" charset="-128"/>
                <a:ea typeface="MS Gothic" panose="020B0609070205080204" pitchFamily="49" charset="-128"/>
              </a:rPr>
              <a:t>２基の研究炉の稼働状況等は以下のとおりです。</a:t>
            </a:r>
            <a:endParaRPr lang="en-US" altLang="ja-JP" dirty="0">
              <a:latin typeface="MS Gothic" panose="020B0609070205080204" pitchFamily="49" charset="-128"/>
              <a:ea typeface="MS Gothic" panose="020B0609070205080204" pitchFamily="49" charset="-128"/>
            </a:endParaRPr>
          </a:p>
          <a:p>
            <a:pPr algn="just" hangingPunct="0"/>
            <a:endParaRPr lang="en-US" altLang="ja-JP" dirty="0">
              <a:latin typeface="MS Gothic" panose="020B0609070205080204" pitchFamily="49" charset="-128"/>
              <a:ea typeface="MS Gothic" panose="020B0609070205080204" pitchFamily="49" charset="-128"/>
            </a:endParaRPr>
          </a:p>
          <a:p>
            <a:pPr algn="just" hangingPunct="0"/>
            <a:r>
              <a:rPr lang="ja-JP" altLang="en-US" dirty="0">
                <a:latin typeface="MS Gothic" panose="020B0609070205080204" pitchFamily="49" charset="-128"/>
                <a:ea typeface="MS Gothic" panose="020B0609070205080204" pitchFamily="49" charset="-128"/>
              </a:rPr>
              <a:t>・京都大学研究用原子炉（</a:t>
            </a:r>
            <a:r>
              <a:rPr lang="en-US" altLang="ja-JP" dirty="0">
                <a:latin typeface="MS Gothic" panose="020B0609070205080204" pitchFamily="49" charset="-128"/>
                <a:ea typeface="MS Gothic" panose="020B0609070205080204" pitchFamily="49" charset="-128"/>
              </a:rPr>
              <a:t>KUR</a:t>
            </a:r>
            <a:r>
              <a:rPr lang="ja-JP" altLang="en-US" dirty="0">
                <a:latin typeface="MS Gothic" panose="020B0609070205080204" pitchFamily="49" charset="-128"/>
                <a:ea typeface="MS Gothic" panose="020B0609070205080204" pitchFamily="49" charset="-128"/>
              </a:rPr>
              <a:t>：</a:t>
            </a:r>
            <a:r>
              <a:rPr lang="en-US" altLang="ja-JP" dirty="0">
                <a:latin typeface="MS Gothic" panose="020B0609070205080204" pitchFamily="49" charset="-128"/>
                <a:ea typeface="MS Gothic" panose="020B0609070205080204" pitchFamily="49" charset="-128"/>
              </a:rPr>
              <a:t>Kyoto University Research Reactor</a:t>
            </a:r>
            <a:r>
              <a:rPr lang="ja-JP" altLang="en-US" dirty="0">
                <a:latin typeface="MS Gothic" panose="020B0609070205080204" pitchFamily="49" charset="-128"/>
                <a:ea typeface="MS Gothic" panose="020B0609070205080204" pitchFamily="49" charset="-128"/>
              </a:rPr>
              <a:t>）</a:t>
            </a:r>
            <a:endParaRPr lang="en-US" altLang="ja-JP" dirty="0">
              <a:latin typeface="MS Gothic" panose="020B0609070205080204" pitchFamily="49" charset="-128"/>
              <a:ea typeface="MS Gothic" panose="020B0609070205080204" pitchFamily="49" charset="-128"/>
            </a:endParaRPr>
          </a:p>
          <a:p>
            <a:pPr marL="468000" algn="just" hangingPunct="0"/>
            <a:r>
              <a:rPr lang="en-US" altLang="ja-JP" sz="1600" dirty="0">
                <a:latin typeface="MS Gothic" panose="020B0609070205080204" pitchFamily="49" charset="-128"/>
                <a:ea typeface="MS Gothic" panose="020B0609070205080204" pitchFamily="49" charset="-128"/>
              </a:rPr>
              <a:t>KUR</a:t>
            </a:r>
            <a:r>
              <a:rPr lang="ja-JP" altLang="en-US" sz="1600" dirty="0">
                <a:latin typeface="MS Gothic" panose="020B0609070205080204" pitchFamily="49" charset="-128"/>
                <a:ea typeface="MS Gothic" panose="020B0609070205080204" pitchFamily="49" charset="-128"/>
              </a:rPr>
              <a:t>は定期検査等の期間及び年末年始を除き、通常、週単位で火曜から木曜日まで連続</a:t>
            </a:r>
            <a:endParaRPr lang="en-US" altLang="ja-JP" sz="1600" dirty="0">
              <a:latin typeface="MS Gothic" panose="020B0609070205080204" pitchFamily="49" charset="-128"/>
              <a:ea typeface="MS Gothic" panose="020B0609070205080204" pitchFamily="49" charset="-128"/>
            </a:endParaRPr>
          </a:p>
          <a:p>
            <a:pPr marL="468000" algn="just" hangingPunct="0"/>
            <a:r>
              <a:rPr lang="ja-JP" altLang="en-US" sz="1600" dirty="0">
                <a:latin typeface="MS Gothic" panose="020B0609070205080204" pitchFamily="49" charset="-128"/>
                <a:ea typeface="MS Gothic" panose="020B0609070205080204" pitchFamily="49" charset="-128"/>
              </a:rPr>
              <a:t>運転を行っており、令和７年度から令和８年度の運転終了までの運転実績は次のとおりです。</a:t>
            </a:r>
            <a:endParaRPr lang="en-US" altLang="ja-JP" sz="1600" dirty="0">
              <a:latin typeface="MS Gothic" panose="020B0609070205080204" pitchFamily="49" charset="-128"/>
              <a:ea typeface="MS Gothic" panose="020B0609070205080204" pitchFamily="49" charset="-128"/>
            </a:endParaRPr>
          </a:p>
          <a:p>
            <a:pPr marL="468000" algn="just" hangingPunct="0">
              <a:lnSpc>
                <a:spcPts val="300"/>
              </a:lnSpc>
            </a:pPr>
            <a:r>
              <a:rPr lang="ja-JP" altLang="en-US" sz="1600" dirty="0">
                <a:latin typeface="MS Gothic" panose="020B0609070205080204" pitchFamily="49" charset="-128"/>
                <a:ea typeface="MS Gothic" panose="020B0609070205080204" pitchFamily="49" charset="-128"/>
              </a:rPr>
              <a:t>　　</a:t>
            </a:r>
            <a:endParaRPr lang="en-US" altLang="ja-JP" sz="1600" dirty="0">
              <a:latin typeface="MS Gothic" panose="020B0609070205080204" pitchFamily="49" charset="-128"/>
              <a:ea typeface="MS Gothic" panose="020B0609070205080204" pitchFamily="49" charset="-128"/>
            </a:endParaRPr>
          </a:p>
          <a:p>
            <a:pPr algn="just" hangingPunct="0"/>
            <a:r>
              <a:rPr lang="ja-JP" altLang="en-US" sz="1600" dirty="0">
                <a:latin typeface="MS Gothic" panose="020B0609070205080204" pitchFamily="49" charset="-128"/>
                <a:ea typeface="MS Gothic" panose="020B0609070205080204" pitchFamily="49" charset="-128"/>
              </a:rPr>
              <a:t>　　ＫＵＲ運転実績：令和７年７月１日～令和８年４月２３日（全運転時間 約</a:t>
            </a:r>
            <a:r>
              <a:rPr lang="en-US" altLang="ja-JP" sz="1600" dirty="0">
                <a:latin typeface="MS Gothic" panose="020B0609070205080204" pitchFamily="49" charset="-128"/>
                <a:ea typeface="MS Gothic" panose="020B0609070205080204" pitchFamily="49" charset="-128"/>
              </a:rPr>
              <a:t>1,209</a:t>
            </a:r>
            <a:r>
              <a:rPr lang="ja-JP" altLang="en-US" sz="1600" dirty="0">
                <a:latin typeface="MS Gothic" panose="020B0609070205080204" pitchFamily="49" charset="-128"/>
                <a:ea typeface="MS Gothic" panose="020B0609070205080204" pitchFamily="49" charset="-128"/>
              </a:rPr>
              <a:t>時間）</a:t>
            </a:r>
            <a:endParaRPr lang="en-US" altLang="ja-JP" sz="1600" dirty="0">
              <a:latin typeface="MS Gothic" panose="020B0609070205080204" pitchFamily="49" charset="-128"/>
              <a:ea typeface="MS Gothic" panose="020B0609070205080204" pitchFamily="49" charset="-128"/>
            </a:endParaRPr>
          </a:p>
          <a:p>
            <a:pPr algn="just" hangingPunct="0"/>
            <a:r>
              <a:rPr lang="ja-JP" altLang="en-US" dirty="0">
                <a:latin typeface="MS Gothic" panose="020B0609070205080204" pitchFamily="49" charset="-128"/>
                <a:ea typeface="MS Gothic" panose="020B0609070205080204" pitchFamily="49" charset="-128"/>
              </a:rPr>
              <a:t>　</a:t>
            </a:r>
            <a:endParaRPr lang="en-US" altLang="ja-JP" dirty="0">
              <a:latin typeface="MS Gothic" panose="020B0609070205080204" pitchFamily="49" charset="-128"/>
              <a:ea typeface="MS Gothic" panose="020B0609070205080204" pitchFamily="49" charset="-128"/>
            </a:endParaRPr>
          </a:p>
          <a:p>
            <a:pPr algn="just" hangingPunct="0"/>
            <a:r>
              <a:rPr lang="ja-JP" altLang="en-US" dirty="0">
                <a:latin typeface="MS Gothic" panose="020B0609070205080204" pitchFamily="49" charset="-128"/>
                <a:ea typeface="MS Gothic" panose="020B0609070205080204" pitchFamily="49" charset="-128"/>
              </a:rPr>
              <a:t>・京都大学臨界集合体実験装置（</a:t>
            </a:r>
            <a:r>
              <a:rPr lang="en-US" altLang="ja-JP" dirty="0">
                <a:latin typeface="MS Gothic" panose="020B0609070205080204" pitchFamily="49" charset="-128"/>
                <a:ea typeface="MS Gothic" panose="020B0609070205080204" pitchFamily="49" charset="-128"/>
              </a:rPr>
              <a:t>KUCA</a:t>
            </a:r>
            <a:r>
              <a:rPr lang="ja-JP" altLang="en-US" dirty="0">
                <a:latin typeface="MS Gothic" panose="020B0609070205080204" pitchFamily="49" charset="-128"/>
                <a:ea typeface="MS Gothic" panose="020B0609070205080204" pitchFamily="49" charset="-128"/>
              </a:rPr>
              <a:t>：</a:t>
            </a:r>
            <a:r>
              <a:rPr lang="en-US" altLang="ja-JP" dirty="0">
                <a:latin typeface="MS Gothic" panose="020B0609070205080204" pitchFamily="49" charset="-128"/>
                <a:ea typeface="MS Gothic" panose="020B0609070205080204" pitchFamily="49" charset="-128"/>
              </a:rPr>
              <a:t>Kyoto University Critical Assembly</a:t>
            </a:r>
            <a:r>
              <a:rPr lang="ja-JP" altLang="en-US" dirty="0">
                <a:latin typeface="MS Gothic" panose="020B0609070205080204" pitchFamily="49" charset="-128"/>
                <a:ea typeface="MS Gothic" panose="020B0609070205080204" pitchFamily="49" charset="-128"/>
              </a:rPr>
              <a:t>）</a:t>
            </a:r>
            <a:endParaRPr lang="en-US" altLang="ja-JP" dirty="0">
              <a:latin typeface="MS Gothic" panose="020B0609070205080204" pitchFamily="49" charset="-128"/>
              <a:ea typeface="MS Gothic" panose="020B0609070205080204" pitchFamily="49" charset="-128"/>
            </a:endParaRPr>
          </a:p>
          <a:p>
            <a:pPr marL="468000" algn="just" hangingPunct="0"/>
            <a:r>
              <a:rPr lang="en-US" altLang="ja-JP" sz="1600" dirty="0">
                <a:latin typeface="MS Gothic" panose="020B0609070205080204" pitchFamily="49" charset="-128"/>
                <a:ea typeface="MS Gothic" panose="020B0609070205080204" pitchFamily="49" charset="-128"/>
              </a:rPr>
              <a:t>KUCA</a:t>
            </a:r>
            <a:r>
              <a:rPr lang="ja-JP" altLang="en-US" sz="1600" dirty="0">
                <a:latin typeface="MS Gothic" panose="020B0609070205080204" pitchFamily="49" charset="-128"/>
                <a:ea typeface="MS Gothic" panose="020B0609070205080204" pitchFamily="49" charset="-128"/>
              </a:rPr>
              <a:t>は定期検査等の期間及び年末年始を除き、通常、１日を単位として運転を行っておりますが、現在、低濃縮燃料での運転切り替え対応のため、令和３年７月下旬から運転を休止中です。今のところ、令和８年度中には低濃縮燃料による運転を開始できるよう準備を進めています。</a:t>
            </a:r>
            <a:endParaRPr lang="en-US" altLang="ja-JP" sz="1600" dirty="0">
              <a:latin typeface="MS Gothic" panose="020B0609070205080204" pitchFamily="49" charset="-128"/>
              <a:ea typeface="MS Gothic" panose="020B0609070205080204" pitchFamily="49" charset="-128"/>
            </a:endParaRPr>
          </a:p>
          <a:p>
            <a:pPr algn="just" hangingPunct="0">
              <a:lnSpc>
                <a:spcPts val="1200"/>
              </a:lnSpc>
            </a:pPr>
            <a:endParaRPr lang="en-US" altLang="ja-JP" sz="1600" dirty="0">
              <a:latin typeface="MS Gothic" panose="020B0609070205080204" pitchFamily="49" charset="-128"/>
              <a:ea typeface="MS Gothic" panose="020B0609070205080204" pitchFamily="49" charset="-128"/>
            </a:endParaRPr>
          </a:p>
          <a:p>
            <a:pPr algn="just" hangingPunct="0"/>
            <a:r>
              <a:rPr lang="en-US" altLang="ja-JP" sz="1400" dirty="0">
                <a:latin typeface="MS Gothic" panose="020B0609070205080204" pitchFamily="49" charset="-128"/>
                <a:ea typeface="MS Gothic" panose="020B0609070205080204" pitchFamily="49" charset="-128"/>
              </a:rPr>
              <a:t>【</a:t>
            </a:r>
            <a:r>
              <a:rPr lang="ja-JP" altLang="en-US" sz="1400" dirty="0">
                <a:latin typeface="MS Gothic" panose="020B0609070205080204" pitchFamily="49" charset="-128"/>
                <a:ea typeface="MS Gothic" panose="020B0609070205080204" pitchFamily="49" charset="-128"/>
              </a:rPr>
              <a:t>参考</a:t>
            </a:r>
            <a:r>
              <a:rPr lang="en-US" altLang="ja-JP" sz="1400" dirty="0">
                <a:latin typeface="MS Gothic" panose="020B0609070205080204" pitchFamily="49" charset="-128"/>
                <a:ea typeface="MS Gothic" panose="020B0609070205080204" pitchFamily="49" charset="-128"/>
              </a:rPr>
              <a:t>】</a:t>
            </a:r>
          </a:p>
          <a:p>
            <a:pPr algn="just" hangingPunct="0"/>
            <a:endParaRPr lang="en-US" altLang="ja-JP" sz="1600" dirty="0">
              <a:latin typeface="MS Gothic" panose="020B0609070205080204" pitchFamily="49" charset="-128"/>
              <a:ea typeface="MS Gothic" panose="020B0609070205080204" pitchFamily="49" charset="-128"/>
            </a:endParaRPr>
          </a:p>
          <a:p>
            <a:pPr algn="just" hangingPunct="0"/>
            <a:endParaRPr lang="en-US" altLang="ja-JP" sz="1600" dirty="0">
              <a:latin typeface="MS Gothic" panose="020B0609070205080204" pitchFamily="49" charset="-128"/>
              <a:ea typeface="MS Gothic" panose="020B0609070205080204" pitchFamily="49" charset="-128"/>
            </a:endParaRPr>
          </a:p>
          <a:p>
            <a:pPr algn="just" hangingPunct="0"/>
            <a:endParaRPr lang="en-US" altLang="ja-JP" sz="1600" dirty="0">
              <a:latin typeface="MS Gothic" panose="020B0609070205080204" pitchFamily="49" charset="-128"/>
              <a:ea typeface="MS Gothic" panose="020B0609070205080204" pitchFamily="49" charset="-128"/>
            </a:endParaRPr>
          </a:p>
          <a:p>
            <a:pPr algn="just" hangingPunct="0"/>
            <a:endParaRPr lang="en-US" altLang="ja-JP" sz="1600" dirty="0">
              <a:latin typeface="MS Gothic" panose="020B0609070205080204" pitchFamily="49" charset="-128"/>
              <a:ea typeface="MS Gothic" panose="020B0609070205080204" pitchFamily="49" charset="-128"/>
            </a:endParaRPr>
          </a:p>
          <a:p>
            <a:pPr algn="just" hangingPunct="0"/>
            <a:endParaRPr lang="en-US" altLang="ja-JP" sz="1600" dirty="0">
              <a:latin typeface="MS Gothic" panose="020B0609070205080204" pitchFamily="49" charset="-128"/>
              <a:ea typeface="MS Gothic" panose="020B0609070205080204" pitchFamily="49" charset="-128"/>
            </a:endParaRPr>
          </a:p>
          <a:p>
            <a:pPr algn="just" hangingPunct="0"/>
            <a:r>
              <a:rPr lang="ja-JP" altLang="en-US" sz="1600" dirty="0">
                <a:latin typeface="MS Gothic" panose="020B0609070205080204" pitchFamily="49" charset="-128"/>
                <a:ea typeface="MS Gothic" panose="020B0609070205080204" pitchFamily="49" charset="-128"/>
              </a:rPr>
              <a:t>　</a:t>
            </a:r>
            <a:endParaRPr lang="en-US" altLang="ja-JP" sz="1600" dirty="0">
              <a:latin typeface="MS Gothic" panose="020B0609070205080204" pitchFamily="49" charset="-128"/>
              <a:ea typeface="MS Gothic" panose="020B0609070205080204" pitchFamily="49" charset="-128"/>
            </a:endParaRPr>
          </a:p>
          <a:p>
            <a:pPr algn="just" hangingPunct="0"/>
            <a:r>
              <a:rPr lang="ja-JP" altLang="en-US" sz="1600" dirty="0">
                <a:latin typeface="MS Gothic" panose="020B0609070205080204" pitchFamily="49" charset="-128"/>
                <a:ea typeface="MS Gothic" panose="020B0609070205080204" pitchFamily="49" charset="-128"/>
              </a:rPr>
              <a:t>　　　</a:t>
            </a:r>
            <a:r>
              <a:rPr lang="ja-JP" altLang="en-US" dirty="0">
                <a:latin typeface="MS Gothic" panose="020B0609070205080204" pitchFamily="49" charset="-128"/>
                <a:ea typeface="MS Gothic" panose="020B0609070205080204" pitchFamily="49" charset="-128"/>
              </a:rPr>
              <a:t>　</a:t>
            </a:r>
            <a:endParaRPr lang="en-US" altLang="ja-JP" dirty="0">
              <a:latin typeface="MS Gothic" panose="020B0609070205080204" pitchFamily="49" charset="-128"/>
              <a:ea typeface="MS Gothic" panose="020B0609070205080204" pitchFamily="49" charset="-128"/>
            </a:endParaRPr>
          </a:p>
          <a:p>
            <a:pPr algn="just" hangingPunct="0"/>
            <a:endParaRPr lang="en-US" altLang="ja-JP" dirty="0">
              <a:latin typeface="MS Gothic" panose="020B0609070205080204" pitchFamily="49" charset="-128"/>
              <a:ea typeface="MS Gothic" panose="020B0609070205080204" pitchFamily="49" charset="-128"/>
            </a:endParaRPr>
          </a:p>
        </p:txBody>
      </p:sp>
      <p:sp>
        <p:nvSpPr>
          <p:cNvPr id="3" name="テキスト ボックス 2">
            <a:extLst>
              <a:ext uri="{FF2B5EF4-FFF2-40B4-BE49-F238E27FC236}">
                <a16:creationId xmlns:a16="http://schemas.microsoft.com/office/drawing/2014/main" id="{26878E53-AABA-2343-B610-CBF1DCA6E46C}"/>
              </a:ext>
            </a:extLst>
          </p:cNvPr>
          <p:cNvSpPr txBox="1"/>
          <p:nvPr/>
        </p:nvSpPr>
        <p:spPr>
          <a:xfrm>
            <a:off x="2398426" y="2968052"/>
            <a:ext cx="184731" cy="369332"/>
          </a:xfrm>
          <a:prstGeom prst="rect">
            <a:avLst/>
          </a:prstGeom>
          <a:noFill/>
        </p:spPr>
        <p:txBody>
          <a:bodyPr wrap="none" rtlCol="0">
            <a:spAutoFit/>
          </a:bodyPr>
          <a:lstStyle/>
          <a:p>
            <a:endParaRPr kumimoji="1" lang="ja-JP" altLang="en-US"/>
          </a:p>
        </p:txBody>
      </p:sp>
      <p:sp>
        <p:nvSpPr>
          <p:cNvPr id="5" name="Text Box 4">
            <a:extLst>
              <a:ext uri="{FF2B5EF4-FFF2-40B4-BE49-F238E27FC236}">
                <a16:creationId xmlns:a16="http://schemas.microsoft.com/office/drawing/2014/main" id="{718C9750-EFA3-4348-84DE-1E556E6BCC4C}"/>
              </a:ext>
            </a:extLst>
          </p:cNvPr>
          <p:cNvSpPr txBox="1">
            <a:spLocks noChangeArrowheads="1"/>
          </p:cNvSpPr>
          <p:nvPr/>
        </p:nvSpPr>
        <p:spPr bwMode="auto">
          <a:xfrm>
            <a:off x="0" y="0"/>
            <a:ext cx="9144000" cy="569626"/>
          </a:xfrm>
          <a:prstGeom prst="rect">
            <a:avLst/>
          </a:prstGeom>
          <a:solidFill>
            <a:srgbClr val="0033CC"/>
          </a:solidFill>
          <a:ln w="9525">
            <a:noFill/>
            <a:miter lim="800000"/>
            <a:headEnd/>
            <a:tailEnd/>
          </a:ln>
          <a:effectLst/>
        </p:spPr>
        <p:txBody>
          <a:bodyPr anchor="ctr"/>
          <a:lstStyle/>
          <a:p>
            <a:pPr algn="ctr">
              <a:defRPr/>
            </a:pPr>
            <a:r>
              <a:rPr lang="ja-JP" altLang="en-US" sz="2400">
                <a:solidFill>
                  <a:schemeClr val="bg1"/>
                </a:solidFill>
                <a:effectLst>
                  <a:outerShdw blurRad="38100" dist="38100" dir="2700000" algn="tl">
                    <a:srgbClr val="000000"/>
                  </a:outerShdw>
                </a:effectLst>
                <a:latin typeface="Comic Sans MS" pitchFamily="66" charset="0"/>
                <a:ea typeface="HG丸ｺﾞｼｯｸM-PRO" pitchFamily="50" charset="-128"/>
              </a:rPr>
              <a:t>京都大学における施設の稼働状況</a:t>
            </a:r>
          </a:p>
        </p:txBody>
      </p:sp>
      <p:sp>
        <p:nvSpPr>
          <p:cNvPr id="6" name="スライド番号プレースホルダー 5">
            <a:extLst>
              <a:ext uri="{FF2B5EF4-FFF2-40B4-BE49-F238E27FC236}">
                <a16:creationId xmlns:a16="http://schemas.microsoft.com/office/drawing/2014/main" id="{05234425-6ED2-4573-9DC1-9D474B004220}"/>
              </a:ext>
            </a:extLst>
          </p:cNvPr>
          <p:cNvSpPr>
            <a:spLocks noGrp="1"/>
          </p:cNvSpPr>
          <p:nvPr>
            <p:ph type="sldNum" sz="quarter" idx="12"/>
          </p:nvPr>
        </p:nvSpPr>
        <p:spPr/>
        <p:txBody>
          <a:bodyPr/>
          <a:lstStyle/>
          <a:p>
            <a:fld id="{8CDFDBBE-EF4A-3347-BD8B-5CDE80776C5F}" type="slidenum">
              <a:rPr kumimoji="1" lang="ja-JP" altLang="en-US" smtClean="0"/>
              <a:t>1</a:t>
            </a:fld>
            <a:endParaRPr kumimoji="1" lang="ja-JP" altLang="en-US"/>
          </a:p>
        </p:txBody>
      </p:sp>
      <p:pic>
        <p:nvPicPr>
          <p:cNvPr id="7" name="図 6">
            <a:extLst>
              <a:ext uri="{FF2B5EF4-FFF2-40B4-BE49-F238E27FC236}">
                <a16:creationId xmlns:a16="http://schemas.microsoft.com/office/drawing/2014/main" id="{A9020D84-6ADF-4C0E-9495-68F48DEAC269}"/>
              </a:ext>
            </a:extLst>
          </p:cNvPr>
          <p:cNvPicPr>
            <a:picLocks noChangeAspect="1"/>
          </p:cNvPicPr>
          <p:nvPr/>
        </p:nvPicPr>
        <p:blipFill>
          <a:blip r:embed="rId3"/>
          <a:stretch>
            <a:fillRect/>
          </a:stretch>
        </p:blipFill>
        <p:spPr>
          <a:xfrm>
            <a:off x="1251199" y="4495687"/>
            <a:ext cx="1706240" cy="1343798"/>
          </a:xfrm>
          <a:prstGeom prst="rect">
            <a:avLst/>
          </a:prstGeom>
        </p:spPr>
      </p:pic>
      <p:sp>
        <p:nvSpPr>
          <p:cNvPr id="8" name="正方形/長方形 5">
            <a:extLst>
              <a:ext uri="{FF2B5EF4-FFF2-40B4-BE49-F238E27FC236}">
                <a16:creationId xmlns:a16="http://schemas.microsoft.com/office/drawing/2014/main" id="{2368F409-7365-4A0A-A3B0-57A8039703B9}"/>
              </a:ext>
            </a:extLst>
          </p:cNvPr>
          <p:cNvSpPr>
            <a:spLocks noChangeArrowheads="1"/>
          </p:cNvSpPr>
          <p:nvPr/>
        </p:nvSpPr>
        <p:spPr bwMode="auto">
          <a:xfrm>
            <a:off x="1395696" y="5637644"/>
            <a:ext cx="135867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algn="ctr">
              <a:spcBef>
                <a:spcPts val="600"/>
              </a:spcBef>
            </a:pPr>
            <a:r>
              <a:rPr lang="en-US" altLang="ja-JP" sz="1200" dirty="0">
                <a:latin typeface="ＭＳ ゴシック" panose="020B0609070205080204" pitchFamily="49" charset="-128"/>
                <a:ea typeface="ＭＳ ゴシック" panose="020B0609070205080204" pitchFamily="49" charset="-128"/>
              </a:rPr>
              <a:t>KUR</a:t>
            </a:r>
            <a:r>
              <a:rPr lang="ja-JP" altLang="en-US" sz="1200" dirty="0">
                <a:latin typeface="ＭＳ ゴシック" panose="020B0609070205080204" pitchFamily="49" charset="-128"/>
                <a:ea typeface="ＭＳ ゴシック" panose="020B0609070205080204" pitchFamily="49" charset="-128"/>
              </a:rPr>
              <a:t>の炉心</a:t>
            </a:r>
          </a:p>
        </p:txBody>
      </p:sp>
      <p:pic>
        <p:nvPicPr>
          <p:cNvPr id="10" name="Picture 6" descr="http://www.rri.kyoto-u.ac.jp/CAD/p10100052.jpg">
            <a:extLst>
              <a:ext uri="{FF2B5EF4-FFF2-40B4-BE49-F238E27FC236}">
                <a16:creationId xmlns:a16="http://schemas.microsoft.com/office/drawing/2014/main" id="{B9740F8A-A9E0-40F3-A1BF-2D9D925A897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5063925" y="4503718"/>
            <a:ext cx="1080233" cy="81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descr="http://www.rri.kyoto-u.ac.jp/CAD/p10100152.jpg">
            <a:extLst>
              <a:ext uri="{FF2B5EF4-FFF2-40B4-BE49-F238E27FC236}">
                <a16:creationId xmlns:a16="http://schemas.microsoft.com/office/drawing/2014/main" id="{66D2567B-7A09-4EF9-A964-6275A5A00A4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H="1">
            <a:off x="5064295" y="5436137"/>
            <a:ext cx="1081704" cy="811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正方形/長方形 5">
            <a:extLst>
              <a:ext uri="{FF2B5EF4-FFF2-40B4-BE49-F238E27FC236}">
                <a16:creationId xmlns:a16="http://schemas.microsoft.com/office/drawing/2014/main" id="{A765A688-0B30-41AF-B7B8-8A787F716FBA}"/>
              </a:ext>
            </a:extLst>
          </p:cNvPr>
          <p:cNvSpPr>
            <a:spLocks noChangeArrowheads="1"/>
          </p:cNvSpPr>
          <p:nvPr/>
        </p:nvSpPr>
        <p:spPr bwMode="auto">
          <a:xfrm>
            <a:off x="2978583" y="4504705"/>
            <a:ext cx="2145671" cy="1646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a:spcBef>
                <a:spcPts val="600"/>
              </a:spcBef>
            </a:pPr>
            <a:r>
              <a:rPr lang="en-US" altLang="ja-JP" sz="1200" dirty="0">
                <a:latin typeface="ＭＳ ゴシック" panose="020B0609070205080204" pitchFamily="49" charset="-128"/>
                <a:ea typeface="ＭＳ ゴシック" panose="020B0609070205080204" pitchFamily="49" charset="-128"/>
              </a:rPr>
              <a:t>《 KUR</a:t>
            </a:r>
            <a:r>
              <a:rPr lang="ja-JP" altLang="en-US" sz="1200" dirty="0">
                <a:latin typeface="ＭＳ ゴシック" panose="020B0609070205080204" pitchFamily="49" charset="-128"/>
                <a:ea typeface="ＭＳ ゴシック" panose="020B0609070205080204" pitchFamily="49" charset="-128"/>
              </a:rPr>
              <a:t>の概要について </a:t>
            </a:r>
            <a:r>
              <a:rPr lang="en-US" altLang="ja-JP" sz="1200" dirty="0">
                <a:latin typeface="ＭＳ ゴシック" panose="020B0609070205080204" pitchFamily="49" charset="-128"/>
                <a:ea typeface="ＭＳ ゴシック" panose="020B0609070205080204" pitchFamily="49" charset="-128"/>
              </a:rPr>
              <a:t>》</a:t>
            </a:r>
          </a:p>
          <a:p>
            <a:pPr>
              <a:spcBef>
                <a:spcPts val="600"/>
              </a:spcBef>
            </a:pPr>
            <a:r>
              <a:rPr lang="ja-JP" altLang="en-US" sz="1200" dirty="0">
                <a:latin typeface="ＭＳ ゴシック" panose="020B0609070205080204" pitchFamily="49" charset="-128"/>
                <a:ea typeface="ＭＳ ゴシック" panose="020B0609070205080204" pitchFamily="49" charset="-128"/>
              </a:rPr>
              <a:t>・ｽｲﾐﾝｸﾞﾌﾟｰﾙﾀﾝｸ型原子炉</a:t>
            </a:r>
            <a:endParaRPr lang="en-US" altLang="ja-JP" sz="1200" dirty="0">
              <a:latin typeface="ＭＳ ゴシック" panose="020B0609070205080204" pitchFamily="49" charset="-128"/>
              <a:ea typeface="ＭＳ ゴシック" panose="020B0609070205080204" pitchFamily="49" charset="-128"/>
            </a:endParaRPr>
          </a:p>
          <a:p>
            <a:pPr>
              <a:spcBef>
                <a:spcPts val="600"/>
              </a:spcBef>
            </a:pPr>
            <a:r>
              <a:rPr lang="ja-JP" altLang="en-US" sz="1200" dirty="0">
                <a:latin typeface="ＭＳ ゴシック" panose="020B0609070205080204" pitchFamily="49" charset="-128"/>
                <a:ea typeface="ＭＳ ゴシック" panose="020B0609070205080204" pitchFamily="49" charset="-128"/>
              </a:rPr>
              <a:t>・最大熱出力 </a:t>
            </a:r>
            <a:r>
              <a:rPr lang="en-US" altLang="ja-JP" sz="1200" dirty="0">
                <a:latin typeface="ＭＳ ゴシック" panose="020B0609070205080204" pitchFamily="49" charset="-128"/>
                <a:ea typeface="ＭＳ ゴシック" panose="020B0609070205080204" pitchFamily="49" charset="-128"/>
              </a:rPr>
              <a:t>5,000kW</a:t>
            </a:r>
          </a:p>
          <a:p>
            <a:pPr>
              <a:spcBef>
                <a:spcPts val="600"/>
              </a:spcBef>
            </a:pPr>
            <a:r>
              <a:rPr lang="ja-JP" altLang="en-US" sz="1200" dirty="0">
                <a:latin typeface="ＭＳ ゴシック" panose="020B0609070205080204" pitchFamily="49" charset="-128"/>
                <a:ea typeface="ＭＳ ゴシック" panose="020B0609070205080204" pitchFamily="49" charset="-128"/>
              </a:rPr>
              <a:t>・中性子を利用した物理学、化学、生物学、工学、農学、医学等の幅広い実験研究等に使用。</a:t>
            </a:r>
          </a:p>
        </p:txBody>
      </p:sp>
      <p:sp>
        <p:nvSpPr>
          <p:cNvPr id="13" name="正方形/長方形 5">
            <a:extLst>
              <a:ext uri="{FF2B5EF4-FFF2-40B4-BE49-F238E27FC236}">
                <a16:creationId xmlns:a16="http://schemas.microsoft.com/office/drawing/2014/main" id="{929E8453-117D-4046-A6D6-A88EFCA5FCF8}"/>
              </a:ext>
            </a:extLst>
          </p:cNvPr>
          <p:cNvSpPr>
            <a:spLocks noChangeArrowheads="1"/>
          </p:cNvSpPr>
          <p:nvPr/>
        </p:nvSpPr>
        <p:spPr bwMode="auto">
          <a:xfrm>
            <a:off x="6219731" y="4504743"/>
            <a:ext cx="2580237" cy="1246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a:spcBef>
                <a:spcPts val="600"/>
              </a:spcBef>
            </a:pPr>
            <a:r>
              <a:rPr lang="en-US" altLang="ja-JP" sz="1200" dirty="0">
                <a:latin typeface="ＭＳ ゴシック" panose="020B0609070205080204" pitchFamily="49" charset="-128"/>
                <a:ea typeface="ＭＳ ゴシック" panose="020B0609070205080204" pitchFamily="49" charset="-128"/>
              </a:rPr>
              <a:t>《 KUCA</a:t>
            </a:r>
            <a:r>
              <a:rPr lang="ja-JP" altLang="en-US" sz="1200" dirty="0">
                <a:latin typeface="ＭＳ ゴシック" panose="020B0609070205080204" pitchFamily="49" charset="-128"/>
                <a:ea typeface="ＭＳ ゴシック" panose="020B0609070205080204" pitchFamily="49" charset="-128"/>
              </a:rPr>
              <a:t>の概要について </a:t>
            </a:r>
            <a:r>
              <a:rPr lang="en-US" altLang="ja-JP" sz="1200" dirty="0">
                <a:latin typeface="ＭＳ ゴシック" panose="020B0609070205080204" pitchFamily="49" charset="-128"/>
                <a:ea typeface="ＭＳ ゴシック" panose="020B0609070205080204" pitchFamily="49" charset="-128"/>
              </a:rPr>
              <a:t>》</a:t>
            </a:r>
          </a:p>
          <a:p>
            <a:pPr>
              <a:spcBef>
                <a:spcPts val="600"/>
              </a:spcBef>
            </a:pPr>
            <a:r>
              <a:rPr lang="ja-JP" altLang="en-US" sz="1200" dirty="0">
                <a:latin typeface="ＭＳ ゴシック" panose="020B0609070205080204" pitchFamily="49" charset="-128"/>
                <a:ea typeface="ＭＳ ゴシック" panose="020B0609070205080204" pitchFamily="49" charset="-128"/>
              </a:rPr>
              <a:t>・炉心の組換えが容易な原子炉</a:t>
            </a:r>
            <a:endParaRPr lang="en-US" altLang="ja-JP" sz="1200" dirty="0">
              <a:latin typeface="ＭＳ ゴシック" panose="020B0609070205080204" pitchFamily="49" charset="-128"/>
              <a:ea typeface="ＭＳ ゴシック" panose="020B0609070205080204" pitchFamily="49" charset="-128"/>
            </a:endParaRPr>
          </a:p>
          <a:p>
            <a:pPr>
              <a:spcBef>
                <a:spcPts val="600"/>
              </a:spcBef>
            </a:pPr>
            <a:r>
              <a:rPr lang="ja-JP" altLang="en-US" sz="1200" dirty="0">
                <a:latin typeface="ＭＳ ゴシック" panose="020B0609070205080204" pitchFamily="49" charset="-128"/>
                <a:ea typeface="ＭＳ ゴシック" panose="020B0609070205080204" pitchFamily="49" charset="-128"/>
              </a:rPr>
              <a:t>・最大熱出力 </a:t>
            </a:r>
            <a:r>
              <a:rPr lang="en-US" altLang="ja-JP" sz="1200" dirty="0">
                <a:latin typeface="ＭＳ ゴシック" panose="020B0609070205080204" pitchFamily="49" charset="-128"/>
                <a:ea typeface="ＭＳ ゴシック" panose="020B0609070205080204" pitchFamily="49" charset="-128"/>
              </a:rPr>
              <a:t>100W</a:t>
            </a:r>
          </a:p>
          <a:p>
            <a:pPr>
              <a:spcBef>
                <a:spcPts val="600"/>
              </a:spcBef>
            </a:pPr>
            <a:r>
              <a:rPr lang="ja-JP" altLang="en-US" sz="1200" dirty="0">
                <a:latin typeface="ＭＳ ゴシック" panose="020B0609070205080204" pitchFamily="49" charset="-128"/>
                <a:ea typeface="ＭＳ ゴシック" panose="020B0609070205080204" pitchFamily="49" charset="-128"/>
              </a:rPr>
              <a:t>・炉物理研究、国内外の学生実験教育等に使用。</a:t>
            </a:r>
          </a:p>
        </p:txBody>
      </p:sp>
      <p:sp>
        <p:nvSpPr>
          <p:cNvPr id="15" name="正方形/長方形 5">
            <a:extLst>
              <a:ext uri="{FF2B5EF4-FFF2-40B4-BE49-F238E27FC236}">
                <a16:creationId xmlns:a16="http://schemas.microsoft.com/office/drawing/2014/main" id="{A71FF1D3-D67B-4B40-9126-9B5AE7CF1306}"/>
              </a:ext>
            </a:extLst>
          </p:cNvPr>
          <p:cNvSpPr>
            <a:spLocks noChangeArrowheads="1"/>
          </p:cNvSpPr>
          <p:nvPr/>
        </p:nvSpPr>
        <p:spPr bwMode="auto">
          <a:xfrm>
            <a:off x="4866803" y="6228145"/>
            <a:ext cx="418951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a:spcBef>
                <a:spcPts val="600"/>
              </a:spcBef>
            </a:pPr>
            <a:r>
              <a:rPr lang="en-US" altLang="ja-JP" sz="1200" dirty="0">
                <a:latin typeface="ＭＳ ゴシック" panose="020B0609070205080204" pitchFamily="49" charset="-128"/>
                <a:ea typeface="ＭＳ ゴシック" panose="020B0609070205080204" pitchFamily="49" charset="-128"/>
              </a:rPr>
              <a:t>  </a:t>
            </a:r>
            <a:r>
              <a:rPr lang="ja-JP" altLang="en-US" sz="1200" dirty="0">
                <a:latin typeface="ＭＳ ゴシック" panose="020B0609070205080204" pitchFamily="49" charset="-128"/>
                <a:ea typeface="ＭＳ ゴシック" panose="020B0609070205080204" pitchFamily="49" charset="-128"/>
              </a:rPr>
              <a:t>　</a:t>
            </a:r>
            <a:r>
              <a:rPr lang="en-US" altLang="ja-JP" sz="1200" dirty="0">
                <a:latin typeface="ＭＳ ゴシック" panose="020B0609070205080204" pitchFamily="49" charset="-128"/>
                <a:ea typeface="ＭＳ ゴシック" panose="020B0609070205080204" pitchFamily="49" charset="-128"/>
              </a:rPr>
              <a:t>KUCA</a:t>
            </a:r>
            <a:r>
              <a:rPr lang="ja-JP" altLang="en-US" sz="1200" dirty="0">
                <a:latin typeface="ＭＳ ゴシック" panose="020B0609070205080204" pitchFamily="49" charset="-128"/>
                <a:ea typeface="ＭＳ ゴシック" panose="020B0609070205080204" pitchFamily="49" charset="-128"/>
              </a:rPr>
              <a:t>の炉心（上：固体減速炉心、下：固体減速炉心）</a:t>
            </a:r>
          </a:p>
        </p:txBody>
      </p:sp>
      <p:sp>
        <p:nvSpPr>
          <p:cNvPr id="14" name="テキスト ボックス 1">
            <a:extLst>
              <a:ext uri="{FF2B5EF4-FFF2-40B4-BE49-F238E27FC236}">
                <a16:creationId xmlns:a16="http://schemas.microsoft.com/office/drawing/2014/main" id="{2E005B08-84A0-474A-BB47-8755D02DCF8B}"/>
              </a:ext>
            </a:extLst>
          </p:cNvPr>
          <p:cNvSpPr txBox="1">
            <a:spLocks noChangeArrowheads="1"/>
          </p:cNvSpPr>
          <p:nvPr/>
        </p:nvSpPr>
        <p:spPr bwMode="auto">
          <a:xfrm>
            <a:off x="7914584" y="77717"/>
            <a:ext cx="1035861" cy="400110"/>
          </a:xfrm>
          <a:prstGeom prst="rect">
            <a:avLst/>
          </a:prstGeom>
          <a:solidFill>
            <a:schemeClr val="bg1"/>
          </a:solidFill>
          <a:ln w="9525">
            <a:solidFill>
              <a:srgbClr val="000000"/>
            </a:solidFill>
            <a:miter lim="800000"/>
            <a:headEnd/>
            <a:tailEnd/>
          </a:ln>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ja-JP" altLang="en-US" sz="2000" dirty="0"/>
              <a:t>資料</a:t>
            </a:r>
            <a:r>
              <a:rPr lang="en-US" altLang="ja-JP" sz="2000" dirty="0"/>
              <a:t>3-1</a:t>
            </a:r>
            <a:endParaRPr lang="ja-JP" altLang="en-US" sz="2000" dirty="0"/>
          </a:p>
        </p:txBody>
      </p:sp>
    </p:spTree>
    <p:extLst>
      <p:ext uri="{BB962C8B-B14F-4D97-AF65-F5344CB8AC3E}">
        <p14:creationId xmlns:p14="http://schemas.microsoft.com/office/powerpoint/2010/main" val="25050106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657697BD-B2BA-534E-B20E-CCB487FCB2A1}"/>
              </a:ext>
            </a:extLst>
          </p:cNvPr>
          <p:cNvSpPr/>
          <p:nvPr/>
        </p:nvSpPr>
        <p:spPr>
          <a:xfrm>
            <a:off x="118696" y="899547"/>
            <a:ext cx="8906608" cy="5386090"/>
          </a:xfrm>
          <a:prstGeom prst="rect">
            <a:avLst/>
          </a:prstGeom>
        </p:spPr>
        <p:txBody>
          <a:bodyPr wrap="square">
            <a:spAutoFit/>
          </a:bodyPr>
          <a:lstStyle/>
          <a:p>
            <a:pPr marL="285750" indent="-285750">
              <a:buFont typeface="Wingdings" panose="05000000000000000000" pitchFamily="2" charset="2"/>
              <a:buChar char="l"/>
            </a:pPr>
            <a:r>
              <a:rPr lang="ja-JP" altLang="en-US" sz="2000" b="0" i="0" u="none" strike="noStrike" dirty="0">
                <a:effectLst/>
                <a:latin typeface="MS Gothic" panose="020B0609070205080204" pitchFamily="49" charset="-128"/>
                <a:ea typeface="MS Gothic" panose="020B0609070205080204" pitchFamily="49" charset="-128"/>
              </a:rPr>
              <a:t>施設見学等について</a:t>
            </a:r>
            <a:endParaRPr lang="en-US" altLang="ja-JP" sz="2000" b="0" i="0" u="none" strike="noStrike" dirty="0">
              <a:effectLst/>
              <a:latin typeface="MS Gothic" panose="020B0609070205080204" pitchFamily="49" charset="-128"/>
              <a:ea typeface="MS Gothic" panose="020B0609070205080204" pitchFamily="49" charset="-128"/>
            </a:endParaRPr>
          </a:p>
          <a:p>
            <a:endParaRPr lang="en-US" altLang="ja-JP" dirty="0">
              <a:latin typeface="MS Gothic" panose="020B0609070205080204" pitchFamily="49" charset="-128"/>
              <a:ea typeface="MS Gothic" panose="020B0609070205080204" pitchFamily="49" charset="-128"/>
            </a:endParaRPr>
          </a:p>
          <a:p>
            <a:r>
              <a:rPr lang="ja-JP" altLang="en-US" dirty="0">
                <a:latin typeface="MS Gothic" panose="020B0609070205080204" pitchFamily="49" charset="-128"/>
                <a:ea typeface="MS Gothic" panose="020B0609070205080204" pitchFamily="49" charset="-128"/>
              </a:rPr>
              <a:t>　・</a:t>
            </a:r>
            <a:r>
              <a:rPr lang="zh-TW" altLang="en-US" dirty="0">
                <a:latin typeface="MS Gothic" panose="020B0609070205080204" pitchFamily="49" charset="-128"/>
                <a:ea typeface="MS Gothic" panose="020B0609070205080204" pitchFamily="49" charset="-128"/>
              </a:rPr>
              <a:t>一般公開、桜公開</a:t>
            </a:r>
            <a:endParaRPr lang="en-US" altLang="zh-TW" dirty="0">
              <a:latin typeface="MS Gothic" panose="020B0609070205080204" pitchFamily="49" charset="-128"/>
              <a:ea typeface="MS Gothic" panose="020B0609070205080204" pitchFamily="49" charset="-128"/>
            </a:endParaRPr>
          </a:p>
          <a:p>
            <a:r>
              <a:rPr lang="ja-JP" altLang="en-US" dirty="0">
                <a:latin typeface="MS Gothic" panose="020B0609070205080204" pitchFamily="49" charset="-128"/>
                <a:ea typeface="MS Gothic" panose="020B0609070205080204" pitchFamily="49" charset="-128"/>
              </a:rPr>
              <a:t>　　　毎年４月初旬</a:t>
            </a:r>
            <a:r>
              <a:rPr lang="en-US" altLang="ja-JP" dirty="0">
                <a:latin typeface="MS Gothic" panose="020B0609070205080204" pitchFamily="49" charset="-128"/>
                <a:ea typeface="MS Gothic" panose="020B0609070205080204" pitchFamily="49" charset="-128"/>
              </a:rPr>
              <a:t>(</a:t>
            </a:r>
            <a:r>
              <a:rPr lang="ja-JP" altLang="en-US" dirty="0">
                <a:latin typeface="MS Gothic" panose="020B0609070205080204" pitchFamily="49" charset="-128"/>
                <a:ea typeface="MS Gothic" panose="020B0609070205080204" pitchFamily="49" charset="-128"/>
              </a:rPr>
              <a:t>土・日</a:t>
            </a:r>
            <a:r>
              <a:rPr lang="en-US" altLang="ja-JP" dirty="0">
                <a:latin typeface="MS Gothic" panose="020B0609070205080204" pitchFamily="49" charset="-128"/>
                <a:ea typeface="MS Gothic" panose="020B0609070205080204" pitchFamily="49" charset="-128"/>
              </a:rPr>
              <a:t>)</a:t>
            </a:r>
            <a:r>
              <a:rPr lang="ja-JP" altLang="en-US" dirty="0">
                <a:latin typeface="MS Gothic" panose="020B0609070205080204" pitchFamily="49" charset="-128"/>
                <a:ea typeface="MS Gothic" panose="020B0609070205080204" pitchFamily="49" charset="-128"/>
              </a:rPr>
              <a:t>に主に地域住民を対象とした一般公開</a:t>
            </a:r>
            <a:r>
              <a:rPr lang="en-US" altLang="ja-JP" dirty="0">
                <a:latin typeface="MS Gothic" panose="020B0609070205080204" pitchFamily="49" charset="-128"/>
                <a:ea typeface="MS Gothic" panose="020B0609070205080204" pitchFamily="49" charset="-128"/>
              </a:rPr>
              <a:t>(</a:t>
            </a:r>
            <a:r>
              <a:rPr lang="ja-JP" altLang="en-US" dirty="0">
                <a:latin typeface="MS Gothic" panose="020B0609070205080204" pitchFamily="49" charset="-128"/>
                <a:ea typeface="MS Gothic" panose="020B0609070205080204" pitchFamily="49" charset="-128"/>
              </a:rPr>
              <a:t>研究炉等の</a:t>
            </a:r>
            <a:endParaRPr lang="en-US" altLang="ja-JP" dirty="0">
              <a:latin typeface="MS Gothic" panose="020B0609070205080204" pitchFamily="49" charset="-128"/>
              <a:ea typeface="MS Gothic" panose="020B0609070205080204" pitchFamily="49" charset="-128"/>
            </a:endParaRPr>
          </a:p>
          <a:p>
            <a:r>
              <a:rPr lang="ja-JP" altLang="en-US" dirty="0">
                <a:latin typeface="MS Gothic" panose="020B0609070205080204" pitchFamily="49" charset="-128"/>
                <a:ea typeface="MS Gothic" panose="020B0609070205080204" pitchFamily="49" charset="-128"/>
              </a:rPr>
              <a:t>　　施設見学、科学実験コーナー等</a:t>
            </a:r>
            <a:r>
              <a:rPr lang="en-US" altLang="ja-JP" dirty="0">
                <a:latin typeface="MS Gothic" panose="020B0609070205080204" pitchFamily="49" charset="-128"/>
                <a:ea typeface="MS Gothic" panose="020B0609070205080204" pitchFamily="49" charset="-128"/>
              </a:rPr>
              <a:t>)</a:t>
            </a:r>
            <a:r>
              <a:rPr lang="ja-JP" altLang="en-US" dirty="0" err="1">
                <a:latin typeface="MS Gothic" panose="020B0609070205080204" pitchFamily="49" charset="-128"/>
                <a:ea typeface="MS Gothic" panose="020B0609070205080204" pitchFamily="49" charset="-128"/>
              </a:rPr>
              <a:t>、</a:t>
            </a:r>
            <a:r>
              <a:rPr lang="ja-JP" altLang="en-US" dirty="0">
                <a:latin typeface="MS Gothic" panose="020B0609070205080204" pitchFamily="49" charset="-128"/>
                <a:ea typeface="MS Gothic" panose="020B0609070205080204" pitchFamily="49" charset="-128"/>
              </a:rPr>
              <a:t>桜公開</a:t>
            </a:r>
            <a:r>
              <a:rPr lang="en-US" altLang="ja-JP" dirty="0">
                <a:latin typeface="MS Gothic" panose="020B0609070205080204" pitchFamily="49" charset="-128"/>
                <a:ea typeface="MS Gothic" panose="020B0609070205080204" pitchFamily="49" charset="-128"/>
              </a:rPr>
              <a:t>(</a:t>
            </a:r>
            <a:r>
              <a:rPr lang="ja-JP" altLang="en-US" dirty="0">
                <a:latin typeface="MS Gothic" panose="020B0609070205080204" pitchFamily="49" charset="-128"/>
                <a:ea typeface="MS Gothic" panose="020B0609070205080204" pitchFamily="49" charset="-128"/>
              </a:rPr>
              <a:t>構内の桜見学</a:t>
            </a:r>
            <a:r>
              <a:rPr lang="en-US" altLang="ja-JP" dirty="0">
                <a:latin typeface="MS Gothic" panose="020B0609070205080204" pitchFamily="49" charset="-128"/>
                <a:ea typeface="MS Gothic" panose="020B0609070205080204" pitchFamily="49" charset="-128"/>
              </a:rPr>
              <a:t>)</a:t>
            </a:r>
            <a:r>
              <a:rPr lang="ja-JP" altLang="en-US" dirty="0">
                <a:latin typeface="MS Gothic" panose="020B0609070205080204" pitchFamily="49" charset="-128"/>
                <a:ea typeface="MS Gothic" panose="020B0609070205080204" pitchFamily="49" charset="-128"/>
              </a:rPr>
              <a:t>を実施。</a:t>
            </a:r>
            <a:endParaRPr lang="en-US" altLang="ja-JP" dirty="0">
              <a:latin typeface="MS Gothic" panose="020B0609070205080204" pitchFamily="49" charset="-128"/>
              <a:ea typeface="MS Gothic" panose="020B0609070205080204" pitchFamily="49" charset="-128"/>
            </a:endParaRPr>
          </a:p>
          <a:p>
            <a:r>
              <a:rPr lang="ja-JP" altLang="en-US" dirty="0">
                <a:latin typeface="MS Gothic" panose="020B0609070205080204" pitchFamily="49" charset="-128"/>
                <a:ea typeface="MS Gothic" panose="020B0609070205080204" pitchFamily="49" charset="-128"/>
              </a:rPr>
              <a:t>　　　令和８年度来場者数：４月４日</a:t>
            </a:r>
            <a:r>
              <a:rPr lang="en-US" altLang="ja-JP" dirty="0">
                <a:latin typeface="MS Gothic" panose="020B0609070205080204" pitchFamily="49" charset="-128"/>
                <a:ea typeface="MS Gothic" panose="020B0609070205080204" pitchFamily="49" charset="-128"/>
              </a:rPr>
              <a:t>(179</a:t>
            </a:r>
            <a:r>
              <a:rPr lang="ja-JP" altLang="en-US" dirty="0">
                <a:latin typeface="MS Gothic" panose="020B0609070205080204" pitchFamily="49" charset="-128"/>
                <a:ea typeface="MS Gothic" panose="020B0609070205080204" pitchFamily="49" charset="-128"/>
              </a:rPr>
              <a:t>人）、４月５日</a:t>
            </a:r>
            <a:r>
              <a:rPr lang="en-US" altLang="ja-JP" dirty="0">
                <a:latin typeface="MS Gothic" panose="020B0609070205080204" pitchFamily="49" charset="-128"/>
                <a:ea typeface="MS Gothic" panose="020B0609070205080204" pitchFamily="49" charset="-128"/>
              </a:rPr>
              <a:t>(464</a:t>
            </a:r>
            <a:r>
              <a:rPr lang="ja-JP" altLang="en-US" dirty="0">
                <a:latin typeface="MS Gothic" panose="020B0609070205080204" pitchFamily="49" charset="-128"/>
                <a:ea typeface="MS Gothic" panose="020B0609070205080204" pitchFamily="49" charset="-128"/>
              </a:rPr>
              <a:t>人</a:t>
            </a:r>
            <a:r>
              <a:rPr lang="en-US" altLang="ja-JP" dirty="0">
                <a:latin typeface="MS Gothic" panose="020B0609070205080204" pitchFamily="49" charset="-128"/>
                <a:ea typeface="MS Gothic" panose="020B0609070205080204" pitchFamily="49" charset="-128"/>
              </a:rPr>
              <a:t>)</a:t>
            </a:r>
          </a:p>
          <a:p>
            <a:endParaRPr lang="en-US" altLang="ja-JP" b="0" i="0" u="none" strike="noStrike" dirty="0">
              <a:effectLst/>
              <a:latin typeface="MS Gothic" panose="020B0609070205080204" pitchFamily="49" charset="-128"/>
              <a:ea typeface="MS Gothic" panose="020B0609070205080204" pitchFamily="49" charset="-128"/>
            </a:endParaRPr>
          </a:p>
          <a:p>
            <a:r>
              <a:rPr lang="ja-JP" altLang="en-US" dirty="0">
                <a:latin typeface="MS Gothic" panose="020B0609070205080204" pitchFamily="49" charset="-128"/>
                <a:ea typeface="MS Gothic" panose="020B0609070205080204" pitchFamily="49" charset="-128"/>
              </a:rPr>
              <a:t>　・施設見学会</a:t>
            </a:r>
            <a:endParaRPr lang="en-US" altLang="ja-JP" dirty="0">
              <a:latin typeface="MS Gothic" panose="020B0609070205080204" pitchFamily="49" charset="-128"/>
              <a:ea typeface="MS Gothic" panose="020B0609070205080204" pitchFamily="49" charset="-128"/>
            </a:endParaRPr>
          </a:p>
          <a:p>
            <a:r>
              <a:rPr lang="ja-JP" altLang="en-US" dirty="0">
                <a:latin typeface="MS Gothic" panose="020B0609070205080204" pitchFamily="49" charset="-128"/>
                <a:ea typeface="MS Gothic" panose="020B0609070205080204" pitchFamily="49" charset="-128"/>
              </a:rPr>
              <a:t>　　　中学生から一般の団体等までを対象とした施設見学会</a:t>
            </a:r>
            <a:r>
              <a:rPr lang="en-US" altLang="ja-JP" dirty="0">
                <a:latin typeface="MS Gothic" panose="020B0609070205080204" pitchFamily="49" charset="-128"/>
                <a:ea typeface="MS Gothic" panose="020B0609070205080204" pitchFamily="49" charset="-128"/>
              </a:rPr>
              <a:t>(</a:t>
            </a:r>
            <a:r>
              <a:rPr lang="ja-JP" altLang="en-US" dirty="0">
                <a:latin typeface="MS Gothic" panose="020B0609070205080204" pitchFamily="49" charset="-128"/>
                <a:ea typeface="MS Gothic" panose="020B0609070205080204" pitchFamily="49" charset="-128"/>
              </a:rPr>
              <a:t>ミニ講義、施設見学等</a:t>
            </a:r>
            <a:r>
              <a:rPr lang="en-US" altLang="ja-JP" dirty="0">
                <a:latin typeface="MS Gothic" panose="020B0609070205080204" pitchFamily="49" charset="-128"/>
                <a:ea typeface="MS Gothic" panose="020B0609070205080204" pitchFamily="49" charset="-128"/>
              </a:rPr>
              <a:t>)</a:t>
            </a:r>
          </a:p>
          <a:p>
            <a:r>
              <a:rPr lang="ja-JP" altLang="en-US" dirty="0">
                <a:latin typeface="MS Gothic" panose="020B0609070205080204" pitchFamily="49" charset="-128"/>
                <a:ea typeface="MS Gothic" panose="020B0609070205080204" pitchFamily="49" charset="-128"/>
              </a:rPr>
              <a:t>　　を毎月１回実施。</a:t>
            </a:r>
            <a:endParaRPr lang="en-US" altLang="ja-JP" dirty="0">
              <a:latin typeface="MS Gothic" panose="020B0609070205080204" pitchFamily="49" charset="-128"/>
              <a:ea typeface="MS Gothic" panose="020B0609070205080204" pitchFamily="49" charset="-128"/>
            </a:endParaRPr>
          </a:p>
          <a:p>
            <a:r>
              <a:rPr lang="ja-JP" altLang="en-US" dirty="0">
                <a:latin typeface="MS Gothic" panose="020B0609070205080204" pitchFamily="49" charset="-128"/>
                <a:ea typeface="MS Gothic" panose="020B0609070205080204" pitchFamily="49" charset="-128"/>
              </a:rPr>
              <a:t>　　　令和７年度施設見学会参加者数：</a:t>
            </a:r>
            <a:r>
              <a:rPr lang="en-US" altLang="ja-JP" dirty="0">
                <a:latin typeface="MS Gothic" panose="020B0609070205080204" pitchFamily="49" charset="-128"/>
                <a:ea typeface="MS Gothic" panose="020B0609070205080204" pitchFamily="49" charset="-128"/>
              </a:rPr>
              <a:t>300</a:t>
            </a:r>
            <a:r>
              <a:rPr lang="ja-JP" altLang="en-US" dirty="0">
                <a:latin typeface="MS Gothic" panose="020B0609070205080204" pitchFamily="49" charset="-128"/>
                <a:ea typeface="MS Gothic" panose="020B0609070205080204" pitchFamily="49" charset="-128"/>
              </a:rPr>
              <a:t>人</a:t>
            </a:r>
          </a:p>
          <a:p>
            <a:endParaRPr lang="en-US" altLang="ja-JP" b="0" i="0" u="none" strike="noStrike" dirty="0">
              <a:effectLst/>
              <a:latin typeface="MS Gothic" panose="020B0609070205080204" pitchFamily="49" charset="-128"/>
              <a:ea typeface="MS Gothic" panose="020B0609070205080204" pitchFamily="49" charset="-128"/>
            </a:endParaRPr>
          </a:p>
          <a:p>
            <a:r>
              <a:rPr lang="ja-JP" altLang="en-US" dirty="0">
                <a:latin typeface="MS Gothic" panose="020B0609070205080204" pitchFamily="49" charset="-128"/>
                <a:ea typeface="MS Gothic" panose="020B0609070205080204" pitchFamily="49" charset="-128"/>
              </a:rPr>
              <a:t>　・アトムサイエンス講演会、アトムサイエンス実験教室</a:t>
            </a:r>
            <a:endParaRPr lang="en-US" altLang="ja-JP" dirty="0">
              <a:latin typeface="MS Gothic" panose="020B0609070205080204" pitchFamily="49" charset="-128"/>
              <a:ea typeface="MS Gothic" panose="020B0609070205080204" pitchFamily="49" charset="-128"/>
            </a:endParaRPr>
          </a:p>
          <a:p>
            <a:r>
              <a:rPr lang="ja-JP" altLang="en-US" dirty="0">
                <a:latin typeface="MS Gothic" panose="020B0609070205080204" pitchFamily="49" charset="-128"/>
                <a:ea typeface="MS Gothic" panose="020B0609070205080204" pitchFamily="49" charset="-128"/>
              </a:rPr>
              <a:t>　　　講演会は中学生以上が対象、実験教室は中学生が対象で毎年</a:t>
            </a:r>
            <a:r>
              <a:rPr lang="en-US" altLang="ja-JP" dirty="0">
                <a:latin typeface="MS Gothic" panose="020B0609070205080204" pitchFamily="49" charset="-128"/>
                <a:ea typeface="MS Gothic" panose="020B0609070205080204" pitchFamily="49" charset="-128"/>
              </a:rPr>
              <a:t>10</a:t>
            </a:r>
            <a:r>
              <a:rPr lang="ja-JP" altLang="en-US" dirty="0">
                <a:latin typeface="MS Gothic" panose="020B0609070205080204" pitchFamily="49" charset="-128"/>
                <a:ea typeface="MS Gothic" panose="020B0609070205080204" pitchFamily="49" charset="-128"/>
              </a:rPr>
              <a:t>月頃に実施。</a:t>
            </a:r>
            <a:endParaRPr lang="en-US" altLang="ja-JP" dirty="0">
              <a:latin typeface="MS Gothic" panose="020B0609070205080204" pitchFamily="49" charset="-128"/>
              <a:ea typeface="MS Gothic" panose="020B0609070205080204" pitchFamily="49" charset="-128"/>
            </a:endParaRPr>
          </a:p>
          <a:p>
            <a:r>
              <a:rPr lang="ja-JP" altLang="en-US" dirty="0">
                <a:latin typeface="MS Gothic" panose="020B0609070205080204" pitchFamily="49" charset="-128"/>
                <a:ea typeface="MS Gothic" panose="020B0609070205080204" pitchFamily="49" charset="-128"/>
              </a:rPr>
              <a:t>　　　令和７年度：講演会</a:t>
            </a:r>
            <a:r>
              <a:rPr lang="en-US" altLang="ja-JP" dirty="0">
                <a:latin typeface="MS Gothic" panose="020B0609070205080204" pitchFamily="49" charset="-128"/>
                <a:ea typeface="MS Gothic" panose="020B0609070205080204" pitchFamily="49" charset="-128"/>
              </a:rPr>
              <a:t>(</a:t>
            </a:r>
            <a:r>
              <a:rPr lang="ja-JP" altLang="en-US" dirty="0">
                <a:latin typeface="MS Gothic" panose="020B0609070205080204" pitchFamily="49" charset="-128"/>
                <a:ea typeface="MS Gothic" panose="020B0609070205080204" pitchFamily="49" charset="-128"/>
              </a:rPr>
              <a:t>参加人数 </a:t>
            </a:r>
            <a:r>
              <a:rPr lang="en-US" altLang="ja-JP" dirty="0">
                <a:latin typeface="MS Gothic" panose="020B0609070205080204" pitchFamily="49" charset="-128"/>
                <a:ea typeface="MS Gothic" panose="020B0609070205080204" pitchFamily="49" charset="-128"/>
              </a:rPr>
              <a:t>48</a:t>
            </a:r>
            <a:r>
              <a:rPr lang="ja-JP" altLang="en-US" dirty="0">
                <a:latin typeface="MS Gothic" panose="020B0609070205080204" pitchFamily="49" charset="-128"/>
                <a:ea typeface="MS Gothic" panose="020B0609070205080204" pitchFamily="49" charset="-128"/>
              </a:rPr>
              <a:t>人</a:t>
            </a:r>
            <a:r>
              <a:rPr lang="en-US" altLang="ja-JP" dirty="0">
                <a:latin typeface="MS Gothic" panose="020B0609070205080204" pitchFamily="49" charset="-128"/>
                <a:ea typeface="MS Gothic" panose="020B0609070205080204" pitchFamily="49" charset="-128"/>
              </a:rPr>
              <a:t>)</a:t>
            </a:r>
            <a:r>
              <a:rPr lang="ja-JP" altLang="en-US" dirty="0">
                <a:latin typeface="MS Gothic" panose="020B0609070205080204" pitchFamily="49" charset="-128"/>
                <a:ea typeface="MS Gothic" panose="020B0609070205080204" pitchFamily="49" charset="-128"/>
              </a:rPr>
              <a:t>は令和</a:t>
            </a:r>
            <a:r>
              <a:rPr lang="en-US" altLang="ja-JP" dirty="0">
                <a:latin typeface="MS Gothic" panose="020B0609070205080204" pitchFamily="49" charset="-128"/>
                <a:ea typeface="MS Gothic" panose="020B0609070205080204" pitchFamily="49" charset="-128"/>
              </a:rPr>
              <a:t>7</a:t>
            </a:r>
            <a:r>
              <a:rPr lang="ja-JP" altLang="en-US" dirty="0">
                <a:latin typeface="MS Gothic" panose="020B0609070205080204" pitchFamily="49" charset="-128"/>
                <a:ea typeface="MS Gothic" panose="020B0609070205080204" pitchFamily="49" charset="-128"/>
              </a:rPr>
              <a:t>年</a:t>
            </a:r>
            <a:r>
              <a:rPr lang="en-US" altLang="ja-JP" dirty="0">
                <a:latin typeface="MS Gothic" panose="020B0609070205080204" pitchFamily="49" charset="-128"/>
                <a:ea typeface="MS Gothic" panose="020B0609070205080204" pitchFamily="49" charset="-128"/>
              </a:rPr>
              <a:t>10</a:t>
            </a:r>
            <a:r>
              <a:rPr lang="ja-JP" altLang="en-US" dirty="0">
                <a:latin typeface="MS Gothic" panose="020B0609070205080204" pitchFamily="49" charset="-128"/>
                <a:ea typeface="MS Gothic" panose="020B0609070205080204" pitchFamily="49" charset="-128"/>
              </a:rPr>
              <a:t>月</a:t>
            </a:r>
            <a:r>
              <a:rPr lang="en-US" altLang="ja-JP" dirty="0">
                <a:latin typeface="MS Gothic" panose="020B0609070205080204" pitchFamily="49" charset="-128"/>
                <a:ea typeface="MS Gothic" panose="020B0609070205080204" pitchFamily="49" charset="-128"/>
              </a:rPr>
              <a:t>18</a:t>
            </a:r>
            <a:r>
              <a:rPr lang="ja-JP" altLang="en-US" dirty="0">
                <a:latin typeface="MS Gothic" panose="020B0609070205080204" pitchFamily="49" charset="-128"/>
                <a:ea typeface="MS Gothic" panose="020B0609070205080204" pitchFamily="49" charset="-128"/>
              </a:rPr>
              <a:t>日にオンライン形式で</a:t>
            </a:r>
            <a:endParaRPr lang="en-US" altLang="ja-JP" dirty="0">
              <a:latin typeface="MS Gothic" panose="020B0609070205080204" pitchFamily="49" charset="-128"/>
              <a:ea typeface="MS Gothic" panose="020B0609070205080204" pitchFamily="49" charset="-128"/>
            </a:endParaRPr>
          </a:p>
          <a:p>
            <a:r>
              <a:rPr lang="ja-JP" altLang="en-US" dirty="0">
                <a:latin typeface="MS Gothic" panose="020B0609070205080204" pitchFamily="49" charset="-128"/>
                <a:ea typeface="MS Gothic" panose="020B0609070205080204" pitchFamily="49" charset="-128"/>
              </a:rPr>
              <a:t>　　　　　　　　　実施。</a:t>
            </a:r>
            <a:endParaRPr lang="en-US" altLang="ja-JP" dirty="0">
              <a:latin typeface="MS Gothic" panose="020B0609070205080204" pitchFamily="49" charset="-128"/>
              <a:ea typeface="MS Gothic" panose="020B0609070205080204" pitchFamily="49" charset="-128"/>
            </a:endParaRPr>
          </a:p>
          <a:p>
            <a:r>
              <a:rPr lang="ja-JP" altLang="en-US" dirty="0">
                <a:latin typeface="MS Gothic" panose="020B0609070205080204" pitchFamily="49" charset="-128"/>
                <a:ea typeface="MS Gothic" panose="020B0609070205080204" pitchFamily="49" charset="-128"/>
              </a:rPr>
              <a:t>　　　　　　　　　実験教室</a:t>
            </a:r>
            <a:r>
              <a:rPr lang="en-US" altLang="ja-JP" dirty="0">
                <a:latin typeface="MS Gothic" panose="020B0609070205080204" pitchFamily="49" charset="-128"/>
                <a:ea typeface="MS Gothic" panose="020B0609070205080204" pitchFamily="49" charset="-128"/>
              </a:rPr>
              <a:t>(</a:t>
            </a:r>
            <a:r>
              <a:rPr lang="ja-JP" altLang="en-US" dirty="0">
                <a:latin typeface="MS Gothic" panose="020B0609070205080204" pitchFamily="49" charset="-128"/>
                <a:ea typeface="MS Gothic" panose="020B0609070205080204" pitchFamily="49" charset="-128"/>
              </a:rPr>
              <a:t>参加人数 </a:t>
            </a:r>
            <a:r>
              <a:rPr lang="en-US" altLang="ja-JP" dirty="0">
                <a:latin typeface="MS Gothic" panose="020B0609070205080204" pitchFamily="49" charset="-128"/>
                <a:ea typeface="MS Gothic" panose="020B0609070205080204" pitchFamily="49" charset="-128"/>
              </a:rPr>
              <a:t>20</a:t>
            </a:r>
            <a:r>
              <a:rPr lang="ja-JP" altLang="en-US" dirty="0">
                <a:latin typeface="MS Gothic" panose="020B0609070205080204" pitchFamily="49" charset="-128"/>
                <a:ea typeface="MS Gothic" panose="020B0609070205080204" pitchFamily="49" charset="-128"/>
              </a:rPr>
              <a:t>人</a:t>
            </a:r>
            <a:r>
              <a:rPr lang="en-US" altLang="ja-JP" dirty="0">
                <a:latin typeface="MS Gothic" panose="020B0609070205080204" pitchFamily="49" charset="-128"/>
                <a:ea typeface="MS Gothic" panose="020B0609070205080204" pitchFamily="49" charset="-128"/>
              </a:rPr>
              <a:t>)</a:t>
            </a:r>
            <a:r>
              <a:rPr lang="ja-JP" altLang="en-US" dirty="0">
                <a:latin typeface="MS Gothic" panose="020B0609070205080204" pitchFamily="49" charset="-128"/>
                <a:ea typeface="MS Gothic" panose="020B0609070205080204" pitchFamily="49" charset="-128"/>
              </a:rPr>
              <a:t>は令和</a:t>
            </a:r>
            <a:r>
              <a:rPr lang="en-US" altLang="ja-JP" dirty="0">
                <a:latin typeface="MS Gothic" panose="020B0609070205080204" pitchFamily="49" charset="-128"/>
                <a:ea typeface="MS Gothic" panose="020B0609070205080204" pitchFamily="49" charset="-128"/>
              </a:rPr>
              <a:t>7</a:t>
            </a:r>
            <a:r>
              <a:rPr lang="ja-JP" altLang="en-US" dirty="0">
                <a:latin typeface="MS Gothic" panose="020B0609070205080204" pitchFamily="49" charset="-128"/>
                <a:ea typeface="MS Gothic" panose="020B0609070205080204" pitchFamily="49" charset="-128"/>
              </a:rPr>
              <a:t>年</a:t>
            </a:r>
            <a:r>
              <a:rPr lang="en-US" altLang="ja-JP" dirty="0">
                <a:latin typeface="MS Gothic" panose="020B0609070205080204" pitchFamily="49" charset="-128"/>
                <a:ea typeface="MS Gothic" panose="020B0609070205080204" pitchFamily="49" charset="-128"/>
              </a:rPr>
              <a:t>10</a:t>
            </a:r>
            <a:r>
              <a:rPr lang="ja-JP" altLang="en-US" dirty="0">
                <a:latin typeface="MS Gothic" panose="020B0609070205080204" pitchFamily="49" charset="-128"/>
                <a:ea typeface="MS Gothic" panose="020B0609070205080204" pitchFamily="49" charset="-128"/>
              </a:rPr>
              <a:t>月</a:t>
            </a:r>
            <a:r>
              <a:rPr lang="en-US" altLang="ja-JP" dirty="0">
                <a:latin typeface="MS Gothic" panose="020B0609070205080204" pitchFamily="49" charset="-128"/>
                <a:ea typeface="MS Gothic" panose="020B0609070205080204" pitchFamily="49" charset="-128"/>
              </a:rPr>
              <a:t>26</a:t>
            </a:r>
            <a:r>
              <a:rPr lang="ja-JP" altLang="en-US" dirty="0">
                <a:latin typeface="MS Gothic" panose="020B0609070205080204" pitchFamily="49" charset="-128"/>
                <a:ea typeface="MS Gothic" panose="020B0609070205080204" pitchFamily="49" charset="-128"/>
              </a:rPr>
              <a:t>日に対面形式で実施。</a:t>
            </a:r>
            <a:endParaRPr lang="en-US" altLang="ja-JP" dirty="0">
              <a:latin typeface="MS Gothic" panose="020B0609070205080204" pitchFamily="49" charset="-128"/>
              <a:ea typeface="MS Gothic" panose="020B0609070205080204" pitchFamily="49" charset="-128"/>
            </a:endParaRPr>
          </a:p>
          <a:p>
            <a:r>
              <a:rPr lang="en-US" altLang="ja-JP" dirty="0">
                <a:latin typeface="MS Gothic" panose="020B0609070205080204" pitchFamily="49" charset="-128"/>
                <a:ea typeface="MS Gothic" panose="020B0609070205080204" pitchFamily="49" charset="-128"/>
              </a:rPr>
              <a:t> </a:t>
            </a:r>
            <a:r>
              <a:rPr lang="ja-JP" altLang="en-US" dirty="0">
                <a:latin typeface="MS Gothic" panose="020B0609070205080204" pitchFamily="49" charset="-128"/>
                <a:ea typeface="MS Gothic" panose="020B0609070205080204" pitchFamily="49" charset="-128"/>
              </a:rPr>
              <a:t>　　 令和８年度：講演会はオンライン形式により、令和</a:t>
            </a:r>
            <a:r>
              <a:rPr lang="en-US" altLang="ja-JP" dirty="0">
                <a:latin typeface="MS Gothic" panose="020B0609070205080204" pitchFamily="49" charset="-128"/>
                <a:ea typeface="MS Gothic" panose="020B0609070205080204" pitchFamily="49" charset="-128"/>
              </a:rPr>
              <a:t>8</a:t>
            </a:r>
            <a:r>
              <a:rPr lang="ja-JP" altLang="en-US" dirty="0">
                <a:latin typeface="MS Gothic" panose="020B0609070205080204" pitchFamily="49" charset="-128"/>
                <a:ea typeface="MS Gothic" panose="020B0609070205080204" pitchFamily="49" charset="-128"/>
              </a:rPr>
              <a:t>年</a:t>
            </a:r>
            <a:r>
              <a:rPr lang="en-US" altLang="ja-JP" dirty="0">
                <a:latin typeface="MS Gothic" panose="020B0609070205080204" pitchFamily="49" charset="-128"/>
                <a:ea typeface="MS Gothic" panose="020B0609070205080204" pitchFamily="49" charset="-128"/>
              </a:rPr>
              <a:t>9</a:t>
            </a:r>
            <a:r>
              <a:rPr lang="ja-JP" altLang="en-US" dirty="0">
                <a:latin typeface="MS Gothic" panose="020B0609070205080204" pitchFamily="49" charset="-128"/>
                <a:ea typeface="MS Gothic" panose="020B0609070205080204" pitchFamily="49" charset="-128"/>
              </a:rPr>
              <a:t>月</a:t>
            </a:r>
            <a:r>
              <a:rPr lang="en-US" altLang="ja-JP" dirty="0">
                <a:latin typeface="MS Gothic" panose="020B0609070205080204" pitchFamily="49" charset="-128"/>
                <a:ea typeface="MS Gothic" panose="020B0609070205080204" pitchFamily="49" charset="-128"/>
              </a:rPr>
              <a:t>26</a:t>
            </a:r>
            <a:r>
              <a:rPr lang="ja-JP" altLang="en-US" dirty="0">
                <a:latin typeface="MS Gothic" panose="020B0609070205080204" pitchFamily="49" charset="-128"/>
                <a:ea typeface="MS Gothic" panose="020B0609070205080204" pitchFamily="49" charset="-128"/>
              </a:rPr>
              <a:t>日に実施予定。</a:t>
            </a:r>
            <a:endParaRPr lang="en-US" altLang="ja-JP" dirty="0">
              <a:latin typeface="MS Gothic" panose="020B0609070205080204" pitchFamily="49" charset="-128"/>
              <a:ea typeface="MS Gothic" panose="020B0609070205080204" pitchFamily="49" charset="-128"/>
            </a:endParaRPr>
          </a:p>
          <a:p>
            <a:r>
              <a:rPr lang="ja-JP" altLang="en-US" dirty="0">
                <a:latin typeface="MS Gothic" panose="020B0609070205080204" pitchFamily="49" charset="-128"/>
                <a:ea typeface="MS Gothic" panose="020B0609070205080204" pitchFamily="49" charset="-128"/>
              </a:rPr>
              <a:t>　　　　　　　　　実験教室は対面形式により、令和</a:t>
            </a:r>
            <a:r>
              <a:rPr lang="en-US" altLang="ja-JP" dirty="0">
                <a:latin typeface="MS Gothic" panose="020B0609070205080204" pitchFamily="49" charset="-128"/>
                <a:ea typeface="MS Gothic" panose="020B0609070205080204" pitchFamily="49" charset="-128"/>
              </a:rPr>
              <a:t>8</a:t>
            </a:r>
            <a:r>
              <a:rPr lang="ja-JP" altLang="en-US" dirty="0">
                <a:latin typeface="MS Gothic" panose="020B0609070205080204" pitchFamily="49" charset="-128"/>
                <a:ea typeface="MS Gothic" panose="020B0609070205080204" pitchFamily="49" charset="-128"/>
              </a:rPr>
              <a:t>年</a:t>
            </a:r>
            <a:r>
              <a:rPr lang="en-US" altLang="ja-JP" dirty="0">
                <a:latin typeface="MS Gothic" panose="020B0609070205080204" pitchFamily="49" charset="-128"/>
                <a:ea typeface="MS Gothic" panose="020B0609070205080204" pitchFamily="49" charset="-128"/>
              </a:rPr>
              <a:t>10</a:t>
            </a:r>
            <a:r>
              <a:rPr lang="ja-JP" altLang="en-US" dirty="0">
                <a:latin typeface="MS Gothic" panose="020B0609070205080204" pitchFamily="49" charset="-128"/>
                <a:ea typeface="MS Gothic" panose="020B0609070205080204" pitchFamily="49" charset="-128"/>
              </a:rPr>
              <a:t>月</a:t>
            </a:r>
            <a:r>
              <a:rPr lang="en-US" altLang="ja-JP" dirty="0">
                <a:latin typeface="MS Gothic" panose="020B0609070205080204" pitchFamily="49" charset="-128"/>
                <a:ea typeface="MS Gothic" panose="020B0609070205080204" pitchFamily="49" charset="-128"/>
              </a:rPr>
              <a:t>25</a:t>
            </a:r>
            <a:r>
              <a:rPr lang="ja-JP" altLang="en-US" dirty="0">
                <a:latin typeface="MS Gothic" panose="020B0609070205080204" pitchFamily="49" charset="-128"/>
                <a:ea typeface="MS Gothic" panose="020B0609070205080204" pitchFamily="49" charset="-128"/>
              </a:rPr>
              <a:t>日に実施予定。</a:t>
            </a:r>
            <a:endParaRPr lang="en-US" altLang="ja-JP" dirty="0">
              <a:latin typeface="MS Gothic" panose="020B0609070205080204" pitchFamily="49" charset="-128"/>
              <a:ea typeface="MS Gothic" panose="020B0609070205080204" pitchFamily="49" charset="-128"/>
            </a:endParaRPr>
          </a:p>
        </p:txBody>
      </p:sp>
      <p:sp>
        <p:nvSpPr>
          <p:cNvPr id="3" name="Text Box 4">
            <a:extLst>
              <a:ext uri="{FF2B5EF4-FFF2-40B4-BE49-F238E27FC236}">
                <a16:creationId xmlns:a16="http://schemas.microsoft.com/office/drawing/2014/main" id="{75418F74-3ED0-5E4A-A826-8070287E1DA1}"/>
              </a:ext>
            </a:extLst>
          </p:cNvPr>
          <p:cNvSpPr txBox="1">
            <a:spLocks noChangeArrowheads="1"/>
          </p:cNvSpPr>
          <p:nvPr/>
        </p:nvSpPr>
        <p:spPr bwMode="auto">
          <a:xfrm>
            <a:off x="0" y="0"/>
            <a:ext cx="9144000" cy="569626"/>
          </a:xfrm>
          <a:prstGeom prst="rect">
            <a:avLst/>
          </a:prstGeom>
          <a:solidFill>
            <a:srgbClr val="0033CC"/>
          </a:solidFill>
          <a:ln w="9525">
            <a:noFill/>
            <a:miter lim="800000"/>
            <a:headEnd/>
            <a:tailEnd/>
          </a:ln>
          <a:effectLst/>
        </p:spPr>
        <p:txBody>
          <a:bodyPr anchor="ctr"/>
          <a:lstStyle/>
          <a:p>
            <a:pPr algn="ctr">
              <a:defRPr/>
            </a:pPr>
            <a:r>
              <a:rPr lang="ja-JP" altLang="en-US" sz="2400" dirty="0">
                <a:solidFill>
                  <a:schemeClr val="bg1"/>
                </a:solidFill>
                <a:effectLst>
                  <a:outerShdw blurRad="38100" dist="38100" dir="2700000" algn="tl">
                    <a:srgbClr val="000000"/>
                  </a:outerShdw>
                </a:effectLst>
                <a:latin typeface="Comic Sans MS" pitchFamily="66" charset="0"/>
                <a:ea typeface="HG丸ｺﾞｼｯｸM-PRO" pitchFamily="50" charset="-128"/>
              </a:rPr>
              <a:t>住民広報について（その１）</a:t>
            </a:r>
          </a:p>
        </p:txBody>
      </p:sp>
      <p:sp>
        <p:nvSpPr>
          <p:cNvPr id="2" name="スライド番号プレースホルダー 1">
            <a:extLst>
              <a:ext uri="{FF2B5EF4-FFF2-40B4-BE49-F238E27FC236}">
                <a16:creationId xmlns:a16="http://schemas.microsoft.com/office/drawing/2014/main" id="{6B5A4EE7-4FC3-46D5-A522-A8CFEE03C18F}"/>
              </a:ext>
            </a:extLst>
          </p:cNvPr>
          <p:cNvSpPr>
            <a:spLocks noGrp="1"/>
          </p:cNvSpPr>
          <p:nvPr>
            <p:ph type="sldNum" sz="quarter" idx="12"/>
          </p:nvPr>
        </p:nvSpPr>
        <p:spPr>
          <a:xfrm>
            <a:off x="6457950" y="6438647"/>
            <a:ext cx="2057400" cy="365125"/>
          </a:xfrm>
        </p:spPr>
        <p:txBody>
          <a:bodyPr/>
          <a:lstStyle/>
          <a:p>
            <a:fld id="{8CDFDBBE-EF4A-3347-BD8B-5CDE80776C5F}" type="slidenum">
              <a:rPr kumimoji="1" lang="ja-JP" altLang="en-US" smtClean="0"/>
              <a:t>2</a:t>
            </a:fld>
            <a:endParaRPr kumimoji="1" lang="ja-JP" altLang="en-US" dirty="0"/>
          </a:p>
        </p:txBody>
      </p:sp>
    </p:spTree>
    <p:extLst>
      <p:ext uri="{BB962C8B-B14F-4D97-AF65-F5344CB8AC3E}">
        <p14:creationId xmlns:p14="http://schemas.microsoft.com/office/powerpoint/2010/main" val="27745981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657697BD-B2BA-534E-B20E-CCB487FCB2A1}"/>
              </a:ext>
            </a:extLst>
          </p:cNvPr>
          <p:cNvSpPr/>
          <p:nvPr/>
        </p:nvSpPr>
        <p:spPr>
          <a:xfrm>
            <a:off x="158262" y="853603"/>
            <a:ext cx="8853853" cy="5109091"/>
          </a:xfrm>
          <a:prstGeom prst="rect">
            <a:avLst/>
          </a:prstGeom>
        </p:spPr>
        <p:txBody>
          <a:bodyPr wrap="square">
            <a:spAutoFit/>
          </a:bodyPr>
          <a:lstStyle/>
          <a:p>
            <a:pPr marL="342900" indent="-342900">
              <a:buFont typeface="Wingdings" panose="05000000000000000000" pitchFamily="2" charset="2"/>
              <a:buChar char="l"/>
            </a:pPr>
            <a:r>
              <a:rPr lang="ja-JP" altLang="en-US" sz="2000" dirty="0">
                <a:latin typeface="MS Gothic" panose="020B0609070205080204" pitchFamily="49" charset="-128"/>
                <a:ea typeface="MS Gothic" panose="020B0609070205080204" pitchFamily="49" charset="-128"/>
              </a:rPr>
              <a:t>情報発信等について</a:t>
            </a:r>
            <a:endParaRPr lang="en-US" altLang="ja-JP" sz="2000" dirty="0">
              <a:latin typeface="MS Gothic" panose="020B0609070205080204" pitchFamily="49" charset="-128"/>
              <a:ea typeface="MS Gothic" panose="020B0609070205080204" pitchFamily="49" charset="-128"/>
            </a:endParaRPr>
          </a:p>
          <a:p>
            <a:endParaRPr lang="en-US" altLang="ja-JP" b="0" i="0" u="none" strike="noStrike" dirty="0">
              <a:effectLst/>
              <a:latin typeface="MS Gothic" panose="020B0609070205080204" pitchFamily="49" charset="-128"/>
              <a:ea typeface="MS Gothic" panose="020B0609070205080204" pitchFamily="49" charset="-128"/>
            </a:endParaRPr>
          </a:p>
          <a:p>
            <a:r>
              <a:rPr lang="ja-JP" altLang="en-US" dirty="0">
                <a:latin typeface="MS Gothic" panose="020B0609070205080204" pitchFamily="49" charset="-128"/>
                <a:ea typeface="MS Gothic" panose="020B0609070205080204" pitchFamily="49" charset="-128"/>
              </a:rPr>
              <a:t>　・地元広報誌「アトムサイエンスくまとり」</a:t>
            </a:r>
            <a:endParaRPr lang="en-US" altLang="ja-JP" dirty="0">
              <a:latin typeface="MS Gothic" panose="020B0609070205080204" pitchFamily="49" charset="-128"/>
              <a:ea typeface="MS Gothic" panose="020B0609070205080204" pitchFamily="49" charset="-128"/>
            </a:endParaRPr>
          </a:p>
          <a:p>
            <a:r>
              <a:rPr lang="ja-JP" altLang="en-US" dirty="0">
                <a:latin typeface="MS Gothic" panose="020B0609070205080204" pitchFamily="49" charset="-128"/>
                <a:ea typeface="MS Gothic" panose="020B0609070205080204" pitchFamily="49" charset="-128"/>
              </a:rPr>
              <a:t>　　　地元広報誌として、年２回刊行</a:t>
            </a:r>
            <a:r>
              <a:rPr lang="en-US" altLang="ja-JP" dirty="0">
                <a:latin typeface="MS Gothic" panose="020B0609070205080204" pitchFamily="49" charset="-128"/>
                <a:ea typeface="MS Gothic" panose="020B0609070205080204" pitchFamily="49" charset="-128"/>
              </a:rPr>
              <a:t>(</a:t>
            </a:r>
            <a:r>
              <a:rPr lang="ja-JP" altLang="en-US" dirty="0">
                <a:latin typeface="MS Gothic" panose="020B0609070205080204" pitchFamily="49" charset="-128"/>
                <a:ea typeface="MS Gothic" panose="020B0609070205080204" pitchFamily="49" charset="-128"/>
              </a:rPr>
              <a:t>春・夏号、秋・冬号</a:t>
            </a:r>
            <a:r>
              <a:rPr lang="en-US" altLang="ja-JP" dirty="0">
                <a:latin typeface="MS Gothic" panose="020B0609070205080204" pitchFamily="49" charset="-128"/>
                <a:ea typeface="MS Gothic" panose="020B0609070205080204" pitchFamily="49" charset="-128"/>
              </a:rPr>
              <a:t>)</a:t>
            </a:r>
            <a:r>
              <a:rPr lang="ja-JP" altLang="en-US" dirty="0">
                <a:latin typeface="MS Gothic" panose="020B0609070205080204" pitchFamily="49" charset="-128"/>
                <a:ea typeface="MS Gothic" panose="020B0609070205080204" pitchFamily="49" charset="-128"/>
              </a:rPr>
              <a:t>し、地元関係機関等</a:t>
            </a:r>
            <a:endParaRPr lang="en-US" altLang="ja-JP" dirty="0">
              <a:latin typeface="MS Gothic" panose="020B0609070205080204" pitchFamily="49" charset="-128"/>
              <a:ea typeface="MS Gothic" panose="020B0609070205080204" pitchFamily="49" charset="-128"/>
            </a:endParaRPr>
          </a:p>
          <a:p>
            <a:r>
              <a:rPr lang="ja-JP" altLang="en-US" dirty="0">
                <a:latin typeface="MS Gothic" panose="020B0609070205080204" pitchFamily="49" charset="-128"/>
                <a:ea typeface="MS Gothic" panose="020B0609070205080204" pitchFamily="49" charset="-128"/>
              </a:rPr>
              <a:t>　　　へ配布している。</a:t>
            </a:r>
            <a:endParaRPr lang="en-US" altLang="ja-JP" dirty="0">
              <a:latin typeface="MS Gothic" panose="020B0609070205080204" pitchFamily="49" charset="-128"/>
              <a:ea typeface="MS Gothic" panose="020B0609070205080204" pitchFamily="49" charset="-128"/>
            </a:endParaRPr>
          </a:p>
          <a:p>
            <a:endParaRPr lang="en-US" altLang="ja-JP" b="0" i="0" u="none" strike="noStrike" dirty="0">
              <a:effectLst/>
              <a:latin typeface="MS Gothic" panose="020B0609070205080204" pitchFamily="49" charset="-128"/>
              <a:ea typeface="MS Gothic" panose="020B0609070205080204" pitchFamily="49" charset="-128"/>
            </a:endParaRPr>
          </a:p>
          <a:p>
            <a:r>
              <a:rPr lang="ja-JP" altLang="en-US" dirty="0">
                <a:latin typeface="MS Gothic" panose="020B0609070205080204" pitchFamily="49" charset="-128"/>
                <a:ea typeface="MS Gothic" panose="020B0609070205080204" pitchFamily="49" charset="-128"/>
              </a:rPr>
              <a:t>　・ＬＩＮＥ公式アカウント「京都大学 複合原子力科学研究所」を開設</a:t>
            </a:r>
            <a:endParaRPr lang="en-US" altLang="ja-JP" dirty="0">
              <a:latin typeface="MS Gothic" panose="020B0609070205080204" pitchFamily="49" charset="-128"/>
              <a:ea typeface="MS Gothic" panose="020B0609070205080204" pitchFamily="49" charset="-128"/>
            </a:endParaRPr>
          </a:p>
          <a:p>
            <a:r>
              <a:rPr lang="ja-JP" altLang="en-US" dirty="0">
                <a:latin typeface="MS Gothic" panose="020B0609070205080204" pitchFamily="49" charset="-128"/>
                <a:ea typeface="MS Gothic" panose="020B0609070205080204" pitchFamily="49" charset="-128"/>
              </a:rPr>
              <a:t>　　　令和３年３月に当研究所のＬＩＮＥ公式アカウントを開設し、定期的に</a:t>
            </a:r>
            <a:endParaRPr lang="en-US" altLang="ja-JP" dirty="0">
              <a:latin typeface="MS Gothic" panose="020B0609070205080204" pitchFamily="49" charset="-128"/>
              <a:ea typeface="MS Gothic" panose="020B0609070205080204" pitchFamily="49" charset="-128"/>
            </a:endParaRPr>
          </a:p>
          <a:p>
            <a:r>
              <a:rPr lang="ja-JP" altLang="en-US" dirty="0">
                <a:latin typeface="MS Gothic" panose="020B0609070205080204" pitchFamily="49" charset="-128"/>
                <a:ea typeface="MS Gothic" panose="020B0609070205080204" pitchFamily="49" charset="-128"/>
              </a:rPr>
              <a:t>　　　地域住民の方々等へ研究所のニュース、イベント、研究成果等の情報発信</a:t>
            </a:r>
            <a:endParaRPr lang="en-US" altLang="ja-JP" dirty="0">
              <a:latin typeface="MS Gothic" panose="020B0609070205080204" pitchFamily="49" charset="-128"/>
              <a:ea typeface="MS Gothic" panose="020B0609070205080204" pitchFamily="49" charset="-128"/>
            </a:endParaRPr>
          </a:p>
          <a:p>
            <a:r>
              <a:rPr lang="ja-JP" altLang="en-US" dirty="0">
                <a:latin typeface="MS Gothic" panose="020B0609070205080204" pitchFamily="49" charset="-128"/>
                <a:ea typeface="MS Gothic" panose="020B0609070205080204" pitchFamily="49" charset="-128"/>
              </a:rPr>
              <a:t>　　　している。</a:t>
            </a:r>
            <a:endParaRPr lang="en-US" altLang="ja-JP" dirty="0">
              <a:latin typeface="MS Gothic" panose="020B0609070205080204" pitchFamily="49" charset="-128"/>
              <a:ea typeface="MS Gothic" panose="020B0609070205080204" pitchFamily="49" charset="-128"/>
            </a:endParaRPr>
          </a:p>
          <a:p>
            <a:endParaRPr lang="en-US" altLang="ja-JP" b="0" i="0" u="none" strike="noStrike" dirty="0">
              <a:effectLst/>
              <a:latin typeface="MS Gothic" panose="020B0609070205080204" pitchFamily="49" charset="-128"/>
              <a:ea typeface="MS Gothic" panose="020B0609070205080204" pitchFamily="49" charset="-128"/>
            </a:endParaRPr>
          </a:p>
          <a:p>
            <a:r>
              <a:rPr lang="ja-JP" altLang="en-US" dirty="0">
                <a:latin typeface="MS Gothic" panose="020B0609070205080204" pitchFamily="49" charset="-128"/>
                <a:ea typeface="MS Gothic" panose="020B0609070205080204" pitchFamily="49" charset="-128"/>
              </a:rPr>
              <a:t>　・地元会議での原子力施設の安全管理等に係る定例報告等</a:t>
            </a:r>
            <a:endParaRPr lang="en-US" altLang="ja-JP" dirty="0">
              <a:latin typeface="MS Gothic" panose="020B0609070205080204" pitchFamily="49" charset="-128"/>
              <a:ea typeface="MS Gothic" panose="020B0609070205080204" pitchFamily="49" charset="-128"/>
            </a:endParaRPr>
          </a:p>
          <a:p>
            <a:r>
              <a:rPr lang="ja-JP" altLang="en-US" b="0" i="0" u="none" strike="noStrike" dirty="0">
                <a:effectLst/>
                <a:latin typeface="MS Gothic" panose="020B0609070205080204" pitchFamily="49" charset="-128"/>
                <a:ea typeface="MS Gothic" panose="020B0609070205080204" pitchFamily="49" charset="-128"/>
              </a:rPr>
              <a:t>　　　熊取町原子力問題</a:t>
            </a:r>
            <a:r>
              <a:rPr lang="ja-JP" altLang="en-US" dirty="0">
                <a:latin typeface="MS Gothic" panose="020B0609070205080204" pitchFamily="49" charset="-128"/>
                <a:ea typeface="MS Gothic" panose="020B0609070205080204" pitchFamily="49" charset="-128"/>
              </a:rPr>
              <a:t>対策協議会</a:t>
            </a:r>
            <a:endParaRPr lang="en-US" altLang="ja-JP" b="0" i="0" u="none" strike="noStrike" dirty="0">
              <a:effectLst/>
              <a:latin typeface="MS Gothic" panose="020B0609070205080204" pitchFamily="49" charset="-128"/>
              <a:ea typeface="MS Gothic" panose="020B0609070205080204" pitchFamily="49" charset="-128"/>
            </a:endParaRPr>
          </a:p>
          <a:p>
            <a:r>
              <a:rPr lang="ja-JP" altLang="en-US" dirty="0">
                <a:latin typeface="MS Gothic" panose="020B0609070205080204" pitchFamily="49" charset="-128"/>
                <a:ea typeface="MS Gothic" panose="020B0609070205080204" pitchFamily="49" charset="-128"/>
              </a:rPr>
              <a:t>　　　　開催日：令和８年７月１７日</a:t>
            </a:r>
            <a:endParaRPr lang="en-US" altLang="ja-JP" dirty="0">
              <a:latin typeface="MS Gothic" panose="020B0609070205080204" pitchFamily="49" charset="-128"/>
              <a:ea typeface="MS Gothic" panose="020B0609070205080204" pitchFamily="49" charset="-128"/>
            </a:endParaRPr>
          </a:p>
          <a:p>
            <a:r>
              <a:rPr lang="ja-JP" altLang="en-US" b="0" i="0" u="none" strike="noStrike" dirty="0">
                <a:effectLst/>
                <a:latin typeface="MS Gothic" panose="020B0609070205080204" pitchFamily="49" charset="-128"/>
                <a:ea typeface="MS Gothic" panose="020B0609070205080204" pitchFamily="49" charset="-128"/>
              </a:rPr>
              <a:t>　　　泉佐野市原子力問題</a:t>
            </a:r>
            <a:r>
              <a:rPr lang="ja-JP" altLang="en-US" dirty="0">
                <a:latin typeface="MS Gothic" panose="020B0609070205080204" pitchFamily="49" charset="-128"/>
                <a:ea typeface="MS Gothic" panose="020B0609070205080204" pitchFamily="49" charset="-128"/>
              </a:rPr>
              <a:t>対策協議会</a:t>
            </a:r>
            <a:endParaRPr lang="en-US" altLang="ja-JP" dirty="0">
              <a:latin typeface="MS Gothic" panose="020B0609070205080204" pitchFamily="49" charset="-128"/>
              <a:ea typeface="MS Gothic" panose="020B0609070205080204" pitchFamily="49" charset="-128"/>
            </a:endParaRPr>
          </a:p>
          <a:p>
            <a:r>
              <a:rPr lang="ja-JP" altLang="en-US" dirty="0">
                <a:latin typeface="MS Gothic" panose="020B0609070205080204" pitchFamily="49" charset="-128"/>
                <a:ea typeface="MS Gothic" panose="020B0609070205080204" pitchFamily="49" charset="-128"/>
              </a:rPr>
              <a:t>　　　　開催日：令和８年７月３０日</a:t>
            </a:r>
            <a:endParaRPr lang="en-US" altLang="ja-JP" dirty="0">
              <a:latin typeface="MS Gothic" panose="020B0609070205080204" pitchFamily="49" charset="-128"/>
              <a:ea typeface="MS Gothic" panose="020B0609070205080204" pitchFamily="49" charset="-128"/>
            </a:endParaRPr>
          </a:p>
          <a:p>
            <a:r>
              <a:rPr lang="ja-JP" altLang="en-US" b="0" i="0" u="none" strike="noStrike" dirty="0">
                <a:effectLst/>
                <a:latin typeface="MS Gothic" panose="020B0609070205080204" pitchFamily="49" charset="-128"/>
                <a:ea typeface="MS Gothic" panose="020B0609070205080204" pitchFamily="49" charset="-128"/>
              </a:rPr>
              <a:t>　　　大阪府原子炉</a:t>
            </a:r>
            <a:r>
              <a:rPr lang="ja-JP" altLang="en-US" dirty="0">
                <a:latin typeface="MS Gothic" panose="020B0609070205080204" pitchFamily="49" charset="-128"/>
                <a:ea typeface="MS Gothic" panose="020B0609070205080204" pitchFamily="49" charset="-128"/>
              </a:rPr>
              <a:t>問題審議会</a:t>
            </a:r>
            <a:endParaRPr lang="en-US" altLang="ja-JP" dirty="0">
              <a:latin typeface="MS Gothic" panose="020B0609070205080204" pitchFamily="49" charset="-128"/>
              <a:ea typeface="MS Gothic" panose="020B0609070205080204" pitchFamily="49" charset="-128"/>
            </a:endParaRPr>
          </a:p>
          <a:p>
            <a:r>
              <a:rPr lang="ja-JP" altLang="en-US" b="0" i="0" u="none" strike="noStrike" dirty="0">
                <a:effectLst/>
                <a:latin typeface="MS Gothic" panose="020B0609070205080204" pitchFamily="49" charset="-128"/>
                <a:ea typeface="MS Gothic" panose="020B0609070205080204" pitchFamily="49" charset="-128"/>
              </a:rPr>
              <a:t>　　　　開催日：</a:t>
            </a:r>
            <a:r>
              <a:rPr lang="ja-JP" altLang="en-US" dirty="0">
                <a:latin typeface="MS Gothic" panose="020B0609070205080204" pitchFamily="49" charset="-128"/>
                <a:ea typeface="MS Gothic" panose="020B0609070205080204" pitchFamily="49" charset="-128"/>
              </a:rPr>
              <a:t>令和８年８月７日</a:t>
            </a:r>
            <a:endParaRPr lang="en-US" altLang="ja-JP" b="0" i="0" u="none" strike="noStrike" dirty="0">
              <a:effectLst/>
              <a:latin typeface="MS Gothic" panose="020B0609070205080204" pitchFamily="49" charset="-128"/>
              <a:ea typeface="MS Gothic" panose="020B0609070205080204" pitchFamily="49" charset="-128"/>
            </a:endParaRPr>
          </a:p>
        </p:txBody>
      </p:sp>
      <p:sp>
        <p:nvSpPr>
          <p:cNvPr id="3" name="Text Box 4">
            <a:extLst>
              <a:ext uri="{FF2B5EF4-FFF2-40B4-BE49-F238E27FC236}">
                <a16:creationId xmlns:a16="http://schemas.microsoft.com/office/drawing/2014/main" id="{75418F74-3ED0-5E4A-A826-8070287E1DA1}"/>
              </a:ext>
            </a:extLst>
          </p:cNvPr>
          <p:cNvSpPr txBox="1">
            <a:spLocks noChangeArrowheads="1"/>
          </p:cNvSpPr>
          <p:nvPr/>
        </p:nvSpPr>
        <p:spPr bwMode="auto">
          <a:xfrm>
            <a:off x="0" y="0"/>
            <a:ext cx="9144000" cy="569626"/>
          </a:xfrm>
          <a:prstGeom prst="rect">
            <a:avLst/>
          </a:prstGeom>
          <a:solidFill>
            <a:srgbClr val="0033CC"/>
          </a:solidFill>
          <a:ln w="9525">
            <a:noFill/>
            <a:miter lim="800000"/>
            <a:headEnd/>
            <a:tailEnd/>
          </a:ln>
          <a:effectLst/>
        </p:spPr>
        <p:txBody>
          <a:bodyPr anchor="ctr"/>
          <a:lstStyle/>
          <a:p>
            <a:pPr algn="ctr">
              <a:defRPr/>
            </a:pPr>
            <a:r>
              <a:rPr lang="ja-JP" altLang="en-US" sz="2400" dirty="0">
                <a:solidFill>
                  <a:schemeClr val="bg1"/>
                </a:solidFill>
                <a:effectLst>
                  <a:outerShdw blurRad="38100" dist="38100" dir="2700000" algn="tl">
                    <a:srgbClr val="000000"/>
                  </a:outerShdw>
                </a:effectLst>
                <a:latin typeface="Comic Sans MS" pitchFamily="66" charset="0"/>
                <a:ea typeface="HG丸ｺﾞｼｯｸM-PRO" pitchFamily="50" charset="-128"/>
              </a:rPr>
              <a:t>住民広報について（その２）</a:t>
            </a:r>
          </a:p>
        </p:txBody>
      </p:sp>
      <p:sp>
        <p:nvSpPr>
          <p:cNvPr id="2" name="スライド番号プレースホルダー 1">
            <a:extLst>
              <a:ext uri="{FF2B5EF4-FFF2-40B4-BE49-F238E27FC236}">
                <a16:creationId xmlns:a16="http://schemas.microsoft.com/office/drawing/2014/main" id="{104BED5E-3312-4A93-B292-F13411122712}"/>
              </a:ext>
            </a:extLst>
          </p:cNvPr>
          <p:cNvSpPr>
            <a:spLocks noGrp="1"/>
          </p:cNvSpPr>
          <p:nvPr>
            <p:ph type="sldNum" sz="quarter" idx="12"/>
          </p:nvPr>
        </p:nvSpPr>
        <p:spPr/>
        <p:txBody>
          <a:bodyPr/>
          <a:lstStyle/>
          <a:p>
            <a:fld id="{8CDFDBBE-EF4A-3347-BD8B-5CDE80776C5F}" type="slidenum">
              <a:rPr kumimoji="1" lang="ja-JP" altLang="en-US" smtClean="0"/>
              <a:t>3</a:t>
            </a:fld>
            <a:endParaRPr kumimoji="1" lang="ja-JP" altLang="en-US"/>
          </a:p>
        </p:txBody>
      </p:sp>
    </p:spTree>
    <p:extLst>
      <p:ext uri="{BB962C8B-B14F-4D97-AF65-F5344CB8AC3E}">
        <p14:creationId xmlns:p14="http://schemas.microsoft.com/office/powerpoint/2010/main" val="557263255"/>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612</TotalTime>
  <Words>712</Words>
  <PresentationFormat>OHP</PresentationFormat>
  <Paragraphs>76</Paragraphs>
  <Slides>3</Slides>
  <Notes>3</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3</vt:i4>
      </vt:variant>
    </vt:vector>
  </HeadingPairs>
  <TitlesOfParts>
    <vt:vector size="11" baseType="lpstr">
      <vt:lpstr>MS Gothic</vt:lpstr>
      <vt:lpstr>MS Gothic</vt:lpstr>
      <vt:lpstr>Arial</vt:lpstr>
      <vt:lpstr>Calibri</vt:lpstr>
      <vt:lpstr>Calibri Light</vt:lpstr>
      <vt:lpstr>Comic Sans MS</vt:lpstr>
      <vt:lpstr>Wingdings</vt:lpstr>
      <vt:lpstr>Office テーマ</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2026-06-19T03:49:36Z</cp:lastPrinted>
  <dcterms:created xsi:type="dcterms:W3CDTF">2018-06-25T01:23:17Z</dcterms:created>
  <dcterms:modified xsi:type="dcterms:W3CDTF">2026-06-22T02:29:02Z</dcterms:modified>
</cp:coreProperties>
</file>