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14"/>
  </p:notesMasterIdLst>
  <p:handoutMasterIdLst>
    <p:handoutMasterId r:id="rId15"/>
  </p:handoutMasterIdLst>
  <p:sldIdLst>
    <p:sldId id="256" r:id="rId3"/>
    <p:sldId id="339" r:id="rId4"/>
    <p:sldId id="343" r:id="rId5"/>
    <p:sldId id="344" r:id="rId6"/>
    <p:sldId id="345" r:id="rId7"/>
    <p:sldId id="346" r:id="rId8"/>
    <p:sldId id="347" r:id="rId9"/>
    <p:sldId id="348" r:id="rId10"/>
    <p:sldId id="340" r:id="rId11"/>
    <p:sldId id="341" r:id="rId12"/>
    <p:sldId id="342" r:id="rId13"/>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B050"/>
    <a:srgbClr val="0000FF"/>
    <a:srgbClr val="F7FDFF"/>
    <a:srgbClr val="EBFA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1" autoAdjust="0"/>
    <p:restoredTop sz="83472" autoAdjust="0"/>
  </p:normalViewPr>
  <p:slideViewPr>
    <p:cSldViewPr>
      <p:cViewPr varScale="1">
        <p:scale>
          <a:sx n="65" d="100"/>
          <a:sy n="65" d="100"/>
        </p:scale>
        <p:origin x="105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3330" y="-96"/>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24" tIns="45712" rIns="91424" bIns="45712"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56040" y="0"/>
            <a:ext cx="2949575" cy="496888"/>
          </a:xfrm>
          <a:prstGeom prst="rect">
            <a:avLst/>
          </a:prstGeom>
        </p:spPr>
        <p:txBody>
          <a:bodyPr vert="horz" lIns="91424" tIns="45712" rIns="91424" bIns="45712" rtlCol="0"/>
          <a:lstStyle>
            <a:lvl1pPr algn="r" fontAlgn="auto">
              <a:spcBef>
                <a:spcPts val="0"/>
              </a:spcBef>
              <a:spcAft>
                <a:spcPts val="0"/>
              </a:spcAft>
              <a:defRPr sz="1200">
                <a:latin typeface="+mn-lt"/>
                <a:ea typeface="+mn-ea"/>
              </a:defRPr>
            </a:lvl1pPr>
          </a:lstStyle>
          <a:p>
            <a:pPr>
              <a:defRPr/>
            </a:pPr>
            <a:fld id="{8CC0A75D-2CEF-498D-8E3C-0C2C4D035BC6}" type="datetimeFigureOut">
              <a:rPr lang="ja-JP" altLang="en-US"/>
              <a:pPr>
                <a:defRPr/>
              </a:pPr>
              <a:t>2024/7/22</a:t>
            </a:fld>
            <a:endParaRPr lang="ja-JP" altLang="en-US"/>
          </a:p>
        </p:txBody>
      </p:sp>
      <p:sp>
        <p:nvSpPr>
          <p:cNvPr id="4" name="フッター プレースホルダ 3"/>
          <p:cNvSpPr>
            <a:spLocks noGrp="1"/>
          </p:cNvSpPr>
          <p:nvPr>
            <p:ph type="ftr" sz="quarter" idx="2"/>
          </p:nvPr>
        </p:nvSpPr>
        <p:spPr>
          <a:xfrm>
            <a:off x="2" y="9440863"/>
            <a:ext cx="2949575" cy="496887"/>
          </a:xfrm>
          <a:prstGeom prst="rect">
            <a:avLst/>
          </a:prstGeom>
        </p:spPr>
        <p:txBody>
          <a:bodyPr vert="horz" lIns="91424" tIns="45712" rIns="91424" bIns="4571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56040" y="9440863"/>
            <a:ext cx="2949575" cy="496887"/>
          </a:xfrm>
          <a:prstGeom prst="rect">
            <a:avLst/>
          </a:prstGeom>
        </p:spPr>
        <p:txBody>
          <a:bodyPr vert="horz" lIns="91424" tIns="45712" rIns="91424" bIns="45712" rtlCol="0" anchor="b"/>
          <a:lstStyle>
            <a:lvl1pPr algn="r" fontAlgn="auto">
              <a:spcBef>
                <a:spcPts val="0"/>
              </a:spcBef>
              <a:spcAft>
                <a:spcPts val="0"/>
              </a:spcAft>
              <a:defRPr sz="1200">
                <a:latin typeface="+mn-lt"/>
                <a:ea typeface="+mn-ea"/>
              </a:defRPr>
            </a:lvl1pPr>
          </a:lstStyle>
          <a:p>
            <a:pPr>
              <a:defRPr/>
            </a:pPr>
            <a:fld id="{343EE970-E32D-45E8-92D6-F49824D219C4}" type="slidenum">
              <a:rPr lang="ja-JP" altLang="en-US"/>
              <a:pPr>
                <a:defRPr/>
              </a:pPr>
              <a:t>‹#›</a:t>
            </a:fld>
            <a:endParaRPr lang="ja-JP" altLang="en-US"/>
          </a:p>
        </p:txBody>
      </p:sp>
    </p:spTree>
    <p:extLst>
      <p:ext uri="{BB962C8B-B14F-4D97-AF65-F5344CB8AC3E}">
        <p14:creationId xmlns:p14="http://schemas.microsoft.com/office/powerpoint/2010/main" val="21601654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24" tIns="45712" rIns="91424" bIns="45712"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40" y="0"/>
            <a:ext cx="2949575" cy="496888"/>
          </a:xfrm>
          <a:prstGeom prst="rect">
            <a:avLst/>
          </a:prstGeom>
        </p:spPr>
        <p:txBody>
          <a:bodyPr vert="horz" lIns="91424" tIns="45712" rIns="91424" bIns="45712" rtlCol="0"/>
          <a:lstStyle>
            <a:lvl1pPr algn="r" fontAlgn="auto">
              <a:spcBef>
                <a:spcPts val="0"/>
              </a:spcBef>
              <a:spcAft>
                <a:spcPts val="0"/>
              </a:spcAft>
              <a:defRPr sz="1200">
                <a:latin typeface="+mn-lt"/>
                <a:ea typeface="+mn-ea"/>
              </a:defRPr>
            </a:lvl1pPr>
          </a:lstStyle>
          <a:p>
            <a:pPr>
              <a:defRPr/>
            </a:pPr>
            <a:fld id="{6B32D2A9-60AB-4A51-9465-FEEF10E7BAB4}" type="datetimeFigureOut">
              <a:rPr lang="ja-JP" altLang="en-US"/>
              <a:pPr>
                <a:defRPr/>
              </a:pPr>
              <a:t>2024/7/22</a:t>
            </a:fld>
            <a:endParaRPr lang="ja-JP" altLang="en-US"/>
          </a:p>
        </p:txBody>
      </p:sp>
      <p:sp>
        <p:nvSpPr>
          <p:cNvPr id="4" name="スライド イメージ プレースホルダ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424" tIns="45712" rIns="91424" bIns="45712" rtlCol="0" anchor="ctr"/>
          <a:lstStyle/>
          <a:p>
            <a:pPr lvl="0"/>
            <a:endParaRPr lang="ja-JP" altLang="en-US" noProof="0"/>
          </a:p>
        </p:txBody>
      </p:sp>
      <p:sp>
        <p:nvSpPr>
          <p:cNvPr id="5" name="ノート プレースホルダ 4"/>
          <p:cNvSpPr>
            <a:spLocks noGrp="1"/>
          </p:cNvSpPr>
          <p:nvPr>
            <p:ph type="body" sz="quarter" idx="3"/>
          </p:nvPr>
        </p:nvSpPr>
        <p:spPr>
          <a:xfrm>
            <a:off x="681038" y="4721227"/>
            <a:ext cx="5445125" cy="4471988"/>
          </a:xfrm>
          <a:prstGeom prst="rect">
            <a:avLst/>
          </a:prstGeom>
        </p:spPr>
        <p:txBody>
          <a:bodyPr vert="horz" lIns="91424" tIns="45712" rIns="91424" bIns="45712"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2" y="9440863"/>
            <a:ext cx="2949575" cy="496887"/>
          </a:xfrm>
          <a:prstGeom prst="rect">
            <a:avLst/>
          </a:prstGeom>
        </p:spPr>
        <p:txBody>
          <a:bodyPr vert="horz" lIns="91424" tIns="45712" rIns="91424" bIns="4571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40" y="9440863"/>
            <a:ext cx="2949575" cy="496887"/>
          </a:xfrm>
          <a:prstGeom prst="rect">
            <a:avLst/>
          </a:prstGeom>
        </p:spPr>
        <p:txBody>
          <a:bodyPr vert="horz" lIns="91424" tIns="45712" rIns="91424" bIns="45712" rtlCol="0" anchor="b"/>
          <a:lstStyle>
            <a:lvl1pPr algn="r" fontAlgn="auto">
              <a:spcBef>
                <a:spcPts val="0"/>
              </a:spcBef>
              <a:spcAft>
                <a:spcPts val="0"/>
              </a:spcAft>
              <a:defRPr sz="1200">
                <a:latin typeface="+mn-lt"/>
                <a:ea typeface="+mn-ea"/>
              </a:defRPr>
            </a:lvl1pPr>
          </a:lstStyle>
          <a:p>
            <a:pPr>
              <a:defRPr/>
            </a:pPr>
            <a:fld id="{FAABFD07-1A90-46D9-B6FF-5AB8B7B5F9CB}" type="slidenum">
              <a:rPr lang="ja-JP" altLang="en-US"/>
              <a:pPr>
                <a:defRPr/>
              </a:pPr>
              <a:t>‹#›</a:t>
            </a:fld>
            <a:endParaRPr lang="ja-JP" altLang="en-US"/>
          </a:p>
        </p:txBody>
      </p:sp>
    </p:spTree>
    <p:extLst>
      <p:ext uri="{BB962C8B-B14F-4D97-AF65-F5344CB8AC3E}">
        <p14:creationId xmlns:p14="http://schemas.microsoft.com/office/powerpoint/2010/main" val="13836691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379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ja-JP"/>
          </a:p>
        </p:txBody>
      </p:sp>
      <p:sp>
        <p:nvSpPr>
          <p:cNvPr id="19459"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7DF3BD-4BF5-46D7-B8B5-EE89C29DB21F}" type="slidenum">
              <a:rPr lang="ja-JP" altLang="en-US"/>
              <a:pPr fontAlgn="base">
                <a:spcBef>
                  <a:spcPct val="0"/>
                </a:spcBef>
                <a:spcAft>
                  <a:spcPct val="0"/>
                </a:spcAft>
                <a:defRPr/>
              </a:pPr>
              <a:t>1</a:t>
            </a:fld>
            <a:endParaRPr lang="en-US" altLang="ja-JP"/>
          </a:p>
        </p:txBody>
      </p:sp>
    </p:spTree>
    <p:extLst>
      <p:ext uri="{BB962C8B-B14F-4D97-AF65-F5344CB8AC3E}">
        <p14:creationId xmlns:p14="http://schemas.microsoft.com/office/powerpoint/2010/main" val="40197188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Rectangle 13"/>
          <p:cNvSpPr>
            <a:spLocks noChangeArrowheads="1"/>
          </p:cNvSpPr>
          <p:nvPr/>
        </p:nvSpPr>
        <p:spPr bwMode="auto">
          <a:xfrm>
            <a:off x="317500" y="404813"/>
            <a:ext cx="6381750" cy="503237"/>
          </a:xfrm>
          <a:prstGeom prst="rect">
            <a:avLst/>
          </a:prstGeom>
          <a:gradFill rotWithShape="1">
            <a:gsLst>
              <a:gs pos="0">
                <a:srgbClr val="333399"/>
              </a:gs>
              <a:gs pos="100000">
                <a:srgbClr val="333399">
                  <a:gamma/>
                  <a:tint val="73725"/>
                  <a:invGamma/>
                </a:srgbClr>
              </a:gs>
            </a:gsLst>
            <a:lin ang="0" scaled="1"/>
          </a:gradFill>
          <a:ln w="9525">
            <a:noFill/>
            <a:miter lim="800000"/>
            <a:headEnd/>
            <a:tailEnd/>
          </a:ln>
          <a:effectLst/>
        </p:spPr>
        <p:txBody>
          <a:bodyPr wrap="none" anchor="ctr"/>
          <a:lstStyle/>
          <a:p>
            <a:pPr fontAlgn="auto">
              <a:spcBef>
                <a:spcPts val="0"/>
              </a:spcBef>
              <a:spcAft>
                <a:spcPts val="0"/>
              </a:spcAft>
              <a:defRPr/>
            </a:pPr>
            <a:endParaRPr lang="ja-JP" altLang="en-US">
              <a:effectLst>
                <a:outerShdw blurRad="38100" dist="38100" dir="2700000" algn="tl">
                  <a:srgbClr val="000000">
                    <a:alpha val="43137"/>
                  </a:srgbClr>
                </a:outerShdw>
              </a:effectLst>
              <a:latin typeface="+mn-lt"/>
              <a:ea typeface="+mn-ea"/>
            </a:endParaRPr>
          </a:p>
        </p:txBody>
      </p:sp>
      <p:sp>
        <p:nvSpPr>
          <p:cNvPr id="5" name="Rectangle 14"/>
          <p:cNvSpPr>
            <a:spLocks noChangeArrowheads="1"/>
          </p:cNvSpPr>
          <p:nvPr/>
        </p:nvSpPr>
        <p:spPr bwMode="auto">
          <a:xfrm>
            <a:off x="6699250" y="404813"/>
            <a:ext cx="2193925" cy="503237"/>
          </a:xfrm>
          <a:prstGeom prst="rect">
            <a:avLst/>
          </a:prstGeom>
          <a:solidFill>
            <a:srgbClr val="0000FF"/>
          </a:solidFill>
          <a:ln w="9525">
            <a:noFill/>
            <a:miter lim="800000"/>
            <a:headEnd/>
            <a:tailEnd/>
          </a:ln>
          <a:effectLst/>
        </p:spPr>
        <p:txBody>
          <a:bodyPr wrap="none" anchor="ctr"/>
          <a:lstStyle/>
          <a:p>
            <a:pPr fontAlgn="auto">
              <a:spcBef>
                <a:spcPts val="0"/>
              </a:spcBef>
              <a:spcAft>
                <a:spcPts val="0"/>
              </a:spcAft>
              <a:defRPr/>
            </a:pPr>
            <a:endParaRPr lang="ja-JP" altLang="en-US">
              <a:effectLst>
                <a:outerShdw blurRad="38100" dist="38100" dir="2700000" algn="tl">
                  <a:srgbClr val="000000">
                    <a:alpha val="43137"/>
                  </a:srgbClr>
                </a:outerShdw>
              </a:effectLst>
              <a:latin typeface="+mn-lt"/>
              <a:ea typeface="+mn-ea"/>
            </a:endParaRPr>
          </a:p>
        </p:txBody>
      </p:sp>
      <p:sp>
        <p:nvSpPr>
          <p:cNvPr id="6" name="Rectangle 15"/>
          <p:cNvSpPr>
            <a:spLocks noChangeArrowheads="1"/>
          </p:cNvSpPr>
          <p:nvPr/>
        </p:nvSpPr>
        <p:spPr bwMode="auto">
          <a:xfrm>
            <a:off x="317500" y="901700"/>
            <a:ext cx="8574088" cy="144463"/>
          </a:xfrm>
          <a:prstGeom prst="rect">
            <a:avLst/>
          </a:prstGeom>
          <a:gradFill rotWithShape="1">
            <a:gsLst>
              <a:gs pos="0">
                <a:schemeClr val="bg2">
                  <a:alpha val="39999"/>
                </a:schemeClr>
              </a:gs>
              <a:gs pos="100000">
                <a:schemeClr val="bg1">
                  <a:alpha val="39999"/>
                </a:schemeClr>
              </a:gs>
            </a:gsLst>
            <a:lin ang="5400000" scaled="1"/>
          </a:gradFill>
          <a:ln w="9525">
            <a:noFill/>
            <a:miter lim="800000"/>
            <a:headEnd/>
            <a:tailEnd/>
          </a:ln>
          <a:effectLst/>
        </p:spPr>
        <p:txBody>
          <a:bodyPr wrap="none" anchor="ctr"/>
          <a:lstStyle/>
          <a:p>
            <a:pPr fontAlgn="auto">
              <a:spcBef>
                <a:spcPts val="0"/>
              </a:spcBef>
              <a:spcAft>
                <a:spcPts val="0"/>
              </a:spcAft>
              <a:defRPr/>
            </a:pPr>
            <a:endParaRPr lang="ja-JP" altLang="en-US">
              <a:effectLst>
                <a:outerShdw blurRad="38100" dist="38100" dir="2700000" algn="tl">
                  <a:srgbClr val="000000">
                    <a:alpha val="43137"/>
                  </a:srgbClr>
                </a:outerShdw>
              </a:effectLst>
              <a:latin typeface="+mn-lt"/>
              <a:ea typeface="+mn-ea"/>
            </a:endParaRPr>
          </a:p>
        </p:txBody>
      </p:sp>
      <p:sp>
        <p:nvSpPr>
          <p:cNvPr id="7" name="Line 17"/>
          <p:cNvSpPr>
            <a:spLocks noChangeShapeType="1"/>
          </p:cNvSpPr>
          <p:nvPr/>
        </p:nvSpPr>
        <p:spPr bwMode="auto">
          <a:xfrm>
            <a:off x="450850" y="3213100"/>
            <a:ext cx="6116638" cy="0"/>
          </a:xfrm>
          <a:prstGeom prst="line">
            <a:avLst/>
          </a:prstGeom>
          <a:noFill/>
          <a:ln w="9525">
            <a:solidFill>
              <a:srgbClr val="C0C0C0"/>
            </a:solidFill>
            <a:round/>
            <a:headEnd/>
            <a:tailEnd/>
          </a:ln>
          <a:effectLst/>
        </p:spPr>
        <p:txBody>
          <a:bodyPr/>
          <a:lstStyle/>
          <a:p>
            <a:pPr fontAlgn="auto">
              <a:spcBef>
                <a:spcPts val="0"/>
              </a:spcBef>
              <a:spcAft>
                <a:spcPts val="0"/>
              </a:spcAft>
              <a:defRPr/>
            </a:pPr>
            <a:endParaRPr lang="ja-JP" altLang="en-US">
              <a:effectLst>
                <a:outerShdw blurRad="38100" dist="38100" dir="2700000" algn="tl">
                  <a:srgbClr val="000000">
                    <a:alpha val="43137"/>
                  </a:srgbClr>
                </a:outerShdw>
              </a:effectLst>
              <a:latin typeface="+mn-lt"/>
              <a:ea typeface="+mn-ea"/>
            </a:endParaRPr>
          </a:p>
        </p:txBody>
      </p:sp>
      <p:pic>
        <p:nvPicPr>
          <p:cNvPr id="8" name="Picture 29" descr="NFI-mark1"/>
          <p:cNvPicPr>
            <a:picLocks noChangeAspect="1" noChangeArrowheads="1"/>
          </p:cNvPicPr>
          <p:nvPr/>
        </p:nvPicPr>
        <p:blipFill>
          <a:blip r:embed="rId2" cstate="print"/>
          <a:srcRect/>
          <a:stretch>
            <a:fillRect/>
          </a:stretch>
        </p:blipFill>
        <p:spPr bwMode="auto">
          <a:xfrm>
            <a:off x="7924800" y="428625"/>
            <a:ext cx="935038" cy="452438"/>
          </a:xfrm>
          <a:prstGeom prst="rect">
            <a:avLst/>
          </a:prstGeom>
          <a:noFill/>
          <a:ln w="9525">
            <a:noFill/>
            <a:miter lim="800000"/>
            <a:headEnd/>
            <a:tailEnd/>
          </a:ln>
        </p:spPr>
      </p:pic>
      <p:sp>
        <p:nvSpPr>
          <p:cNvPr id="9" name="テキスト ボックス 13"/>
          <p:cNvSpPr txBox="1"/>
          <p:nvPr userDrawn="1"/>
        </p:nvSpPr>
        <p:spPr>
          <a:xfrm>
            <a:off x="7667625" y="55563"/>
            <a:ext cx="1152525" cy="276999"/>
          </a:xfrm>
          <a:prstGeom prst="rect">
            <a:avLst/>
          </a:prstGeom>
          <a:noFill/>
        </p:spPr>
        <p:txBody>
          <a:bodyPr>
            <a:spAutoFit/>
          </a:bodyPr>
          <a:lstStyle/>
          <a:p>
            <a:pPr algn="ctr" fontAlgn="auto">
              <a:spcBef>
                <a:spcPts val="0"/>
              </a:spcBef>
              <a:spcAft>
                <a:spcPts val="0"/>
              </a:spcAft>
              <a:defRPr/>
            </a:pPr>
            <a:r>
              <a:rPr lang="en-US" altLang="ja-JP" sz="1200" dirty="0"/>
              <a:t>C-24005</a:t>
            </a:r>
            <a:endParaRPr lang="ja-JP" altLang="en-US" sz="1200" dirty="0">
              <a:latin typeface="+mn-lt"/>
              <a:ea typeface="+mn-ea"/>
            </a:endParaRPr>
          </a:p>
        </p:txBody>
      </p:sp>
      <p:sp>
        <p:nvSpPr>
          <p:cNvPr id="10" name="Rectangle 10" descr="横線"/>
          <p:cNvSpPr>
            <a:spLocks noChangeArrowheads="1"/>
          </p:cNvSpPr>
          <p:nvPr userDrawn="1"/>
        </p:nvSpPr>
        <p:spPr bwMode="auto">
          <a:xfrm>
            <a:off x="7067550" y="908050"/>
            <a:ext cx="1824038" cy="4578350"/>
          </a:xfrm>
          <a:prstGeom prst="rect">
            <a:avLst/>
          </a:prstGeom>
          <a:pattFill prst="ltHorz">
            <a:fgClr>
              <a:srgbClr val="C0C0C0"/>
            </a:fgClr>
            <a:bgClr>
              <a:srgbClr val="FFFFFF"/>
            </a:bgClr>
          </a:pattFill>
          <a:ln w="9525">
            <a:noFill/>
            <a:miter lim="800000"/>
            <a:headEnd/>
            <a:tailEnd/>
          </a:ln>
          <a:effectLst/>
        </p:spPr>
        <p:txBody>
          <a:bodyPr wrap="none" anchor="ctr"/>
          <a:lstStyle/>
          <a:p>
            <a:pPr fontAlgn="auto">
              <a:spcBef>
                <a:spcPts val="0"/>
              </a:spcBef>
              <a:spcAft>
                <a:spcPts val="0"/>
              </a:spcAft>
              <a:defRPr/>
            </a:pPr>
            <a:endParaRPr lang="ja-JP" altLang="en-US">
              <a:effectLst>
                <a:outerShdw blurRad="38100" dist="38100" dir="2700000" algn="tl">
                  <a:srgbClr val="000000">
                    <a:alpha val="43137"/>
                  </a:srgbClr>
                </a:outerShdw>
              </a:effectLst>
              <a:latin typeface="+mn-lt"/>
              <a:ea typeface="+mn-ea"/>
            </a:endParaRPr>
          </a:p>
        </p:txBody>
      </p:sp>
      <p:sp>
        <p:nvSpPr>
          <p:cNvPr id="3074" name="Rectangle 2"/>
          <p:cNvSpPr>
            <a:spLocks noGrp="1" noChangeArrowheads="1"/>
          </p:cNvSpPr>
          <p:nvPr>
            <p:ph type="ctrTitle"/>
          </p:nvPr>
        </p:nvSpPr>
        <p:spPr>
          <a:xfrm>
            <a:off x="428625" y="2133600"/>
            <a:ext cx="6523038" cy="1079500"/>
          </a:xfrm>
        </p:spPr>
        <p:txBody>
          <a:bodyPr/>
          <a:lstStyle>
            <a:lvl1pPr>
              <a:defRPr sz="1600">
                <a:solidFill>
                  <a:srgbClr val="0033CC"/>
                </a:solidFill>
              </a:defRPr>
            </a:lvl1pPr>
          </a:lstStyle>
          <a:p>
            <a:r>
              <a:rPr lang="ja-JP" altLang="en-US"/>
              <a:t>マスタ タイトルの書式設定</a:t>
            </a:r>
            <a:endParaRPr lang="ja-JP" altLang="ja-JP" dirty="0"/>
          </a:p>
        </p:txBody>
      </p:sp>
      <p:sp>
        <p:nvSpPr>
          <p:cNvPr id="3075" name="Rectangle 3"/>
          <p:cNvSpPr>
            <a:spLocks noGrp="1" noChangeArrowheads="1"/>
          </p:cNvSpPr>
          <p:nvPr>
            <p:ph type="subTitle" idx="1"/>
          </p:nvPr>
        </p:nvSpPr>
        <p:spPr>
          <a:xfrm>
            <a:off x="336550" y="1046163"/>
            <a:ext cx="4584700" cy="436562"/>
          </a:xfrm>
        </p:spPr>
        <p:txBody>
          <a:bodyPr/>
          <a:lstStyle>
            <a:lvl1pPr marL="0" indent="0">
              <a:buFont typeface="Wingdings" pitchFamily="2" charset="2"/>
              <a:buNone/>
              <a:defRPr sz="2000"/>
            </a:lvl1pPr>
          </a:lstStyle>
          <a:p>
            <a:r>
              <a:rPr lang="ja-JP" altLang="en-US"/>
              <a:t>マスタ サブタイトルの書式設定</a:t>
            </a:r>
          </a:p>
        </p:txBody>
      </p:sp>
      <p:sp>
        <p:nvSpPr>
          <p:cNvPr id="11" name="Rectangle 6"/>
          <p:cNvSpPr>
            <a:spLocks noGrp="1" noChangeArrowheads="1"/>
          </p:cNvSpPr>
          <p:nvPr>
            <p:ph type="sldNum" sz="quarter" idx="10"/>
          </p:nvPr>
        </p:nvSpPr>
        <p:spPr/>
        <p:txBody>
          <a:bodyPr/>
          <a:lstStyle>
            <a:lvl1pPr>
              <a:defRPr/>
            </a:lvl1pPr>
          </a:lstStyle>
          <a:p>
            <a:pPr>
              <a:defRPr/>
            </a:pPr>
            <a:fld id="{3A0F5DF4-CBE5-4F58-B671-A1030374EE5A}" type="slidenum">
              <a:rPr lang="ja-JP" altLang="en-US"/>
              <a:pPr>
                <a:defRPr/>
              </a:pPr>
              <a:t>‹#›</a:t>
            </a:fld>
            <a:endParaRPr lang="ja-JP" altLang="en-US"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13C441CF-A1EF-4664-A1CA-2244BAF63438}"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A5724B2F-7BCC-4607-886C-D12A0D5ECAA2}" type="slidenum">
              <a:rPr lang="ja-JP" altLang="en-US"/>
              <a:pPr>
                <a:defRPr/>
              </a:pPr>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32600" y="115888"/>
            <a:ext cx="2182813" cy="6192837"/>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79400" y="115888"/>
            <a:ext cx="6400800" cy="6192837"/>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E1F94B9A-6115-430A-9F80-BDFEC3B590A0}" type="slidenum">
              <a:rPr lang="ja-JP" altLang="en-US"/>
              <a:pPr>
                <a:defRPr/>
              </a:pPr>
              <a:t>‹#›</a:t>
            </a:fld>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79400" y="115888"/>
            <a:ext cx="8736013" cy="576262"/>
          </a:xfrm>
        </p:spPr>
        <p:txBody>
          <a:bodyPr/>
          <a:lstStyle/>
          <a:p>
            <a:r>
              <a:rPr lang="ja-JP" altLang="en-US"/>
              <a:t>マスタ タイトルの書式設定</a:t>
            </a:r>
          </a:p>
        </p:txBody>
      </p:sp>
      <p:sp>
        <p:nvSpPr>
          <p:cNvPr id="3" name="表プレースホルダ 2"/>
          <p:cNvSpPr>
            <a:spLocks noGrp="1"/>
          </p:cNvSpPr>
          <p:nvPr>
            <p:ph type="tbl" idx="1"/>
          </p:nvPr>
        </p:nvSpPr>
        <p:spPr>
          <a:xfrm>
            <a:off x="285750" y="1054100"/>
            <a:ext cx="8724900" cy="5254625"/>
          </a:xfrm>
        </p:spPr>
        <p:txBody>
          <a:bodyPr/>
          <a:lstStyle/>
          <a:p>
            <a:pPr lvl="0"/>
            <a:r>
              <a:rPr lang="ja-JP" altLang="en-US" noProof="0"/>
              <a:t>アイコンをクリックして表を追加</a:t>
            </a:r>
          </a:p>
        </p:txBody>
      </p:sp>
      <p:sp>
        <p:nvSpPr>
          <p:cNvPr id="4" name="Rectangle 6"/>
          <p:cNvSpPr>
            <a:spLocks noGrp="1" noChangeArrowheads="1"/>
          </p:cNvSpPr>
          <p:nvPr>
            <p:ph type="sldNum" sz="quarter" idx="10"/>
          </p:nvPr>
        </p:nvSpPr>
        <p:spPr>
          <a:ln/>
        </p:spPr>
        <p:txBody>
          <a:bodyPr/>
          <a:lstStyle>
            <a:lvl1pPr>
              <a:defRPr/>
            </a:lvl1pPr>
          </a:lstStyle>
          <a:p>
            <a:pPr>
              <a:defRPr/>
            </a:pPr>
            <a:fld id="{2F0512E9-7495-48D6-AA6A-49A24DF5E729}" type="slidenum">
              <a:rPr lang="ja-JP" altLang="en-US"/>
              <a:pPr>
                <a:defRPr/>
              </a:pPr>
              <a:t>‹#›</a:t>
            </a:fld>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79400" y="115888"/>
            <a:ext cx="8736013" cy="576262"/>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85750" y="1054100"/>
            <a:ext cx="4286250" cy="52546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724400" y="1054100"/>
            <a:ext cx="4286250" cy="255111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724400" y="3757613"/>
            <a:ext cx="4286250" cy="255111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6"/>
          <p:cNvSpPr>
            <a:spLocks noGrp="1" noChangeArrowheads="1"/>
          </p:cNvSpPr>
          <p:nvPr>
            <p:ph type="sldNum" sz="quarter" idx="10"/>
          </p:nvPr>
        </p:nvSpPr>
        <p:spPr>
          <a:ln/>
        </p:spPr>
        <p:txBody>
          <a:bodyPr/>
          <a:lstStyle>
            <a:lvl1pPr>
              <a:defRPr/>
            </a:lvl1pPr>
          </a:lstStyle>
          <a:p>
            <a:pPr>
              <a:defRPr/>
            </a:pPr>
            <a:fld id="{1DDE6547-4BA8-4D40-8125-8B53D373E1EC}" type="slidenum">
              <a:rPr lang="ja-JP" altLang="en-US"/>
              <a:pPr>
                <a:defRPr/>
              </a:pPr>
              <a:t>‹#›</a:t>
            </a:fld>
            <a:endParaRPr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F14B475E-577A-40CB-81DF-F08B7B8C514F}" type="datetimeFigureOut">
              <a:rPr lang="ja-JP" altLang="en-US"/>
              <a:pPr>
                <a:defRPr/>
              </a:pPr>
              <a:t>2024/7/22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66A55EF-4B99-4D9C-8F48-A54F422FE223}" type="slidenum">
              <a:rPr lang="ja-JP" altLang="en-US"/>
              <a:pPr>
                <a:defRPr/>
              </a:pPr>
              <a:t>‹#›</a:t>
            </a:fld>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15FFAFEA-6875-4850-B786-8148D8CA3F33}" type="datetimeFigureOut">
              <a:rPr lang="ja-JP" altLang="en-US"/>
              <a:pPr>
                <a:defRPr/>
              </a:pPr>
              <a:t>2024/7/22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AEE6E5E-9824-4219-9D3D-7E01E6899BB9}" type="slidenum">
              <a:rPr lang="ja-JP" altLang="en-US"/>
              <a:pPr>
                <a:defRPr/>
              </a:pPr>
              <a:t>‹#›</a:t>
            </a:fld>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4474F329-8136-4958-9884-6784090AA0E2}" type="datetimeFigureOut">
              <a:rPr lang="ja-JP" altLang="en-US"/>
              <a:pPr>
                <a:defRPr/>
              </a:pPr>
              <a:t>2024/7/22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BEC087D-E30E-4638-905D-2B0F4204124B}" type="slidenum">
              <a:rPr lang="ja-JP" altLang="en-US"/>
              <a:pPr>
                <a:defRPr/>
              </a:pPr>
              <a:t>‹#›</a:t>
            </a:fld>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C12ECC42-20EC-41DD-8E36-D839D3D1F3D8}" type="datetimeFigureOut">
              <a:rPr lang="ja-JP" altLang="en-US"/>
              <a:pPr>
                <a:defRPr/>
              </a:pPr>
              <a:t>2024/7/22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F40F209-D036-41C0-BDFC-37B023DF591B}" type="slidenum">
              <a:rPr lang="ja-JP" altLang="en-US"/>
              <a:pPr>
                <a:defRPr/>
              </a:pPr>
              <a:t>‹#›</a:t>
            </a:fld>
            <a:endParaRPr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C0880517-A1A0-4EB0-91F5-2A470E8A3D46}" type="datetimeFigureOut">
              <a:rPr lang="ja-JP" altLang="en-US"/>
              <a:pPr>
                <a:defRPr/>
              </a:pPr>
              <a:t>2024/7/22</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E7A3803F-2C5C-4158-8A93-560C42130EAA}"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lvl1pPr>
              <a:defRPr sz="3200"/>
            </a:lvl1pPr>
          </a:lstStyle>
          <a:p>
            <a:r>
              <a:rPr lang="ja-JP" altLang="en-US" dirty="0"/>
              <a:t>マスタ タイトルの書式設定</a:t>
            </a:r>
          </a:p>
        </p:txBody>
      </p:sp>
      <p:sp>
        <p:nvSpPr>
          <p:cNvPr id="4" name="テキスト ボックス 6"/>
          <p:cNvSpPr txBox="1"/>
          <p:nvPr userDrawn="1"/>
        </p:nvSpPr>
        <p:spPr>
          <a:xfrm>
            <a:off x="7812360" y="188913"/>
            <a:ext cx="1080815" cy="338554"/>
          </a:xfrm>
          <a:prstGeom prst="rect">
            <a:avLst/>
          </a:prstGeom>
          <a:noFill/>
        </p:spPr>
        <p:txBody>
          <a:bodyPr wrap="square">
            <a:spAutoFit/>
          </a:bodyPr>
          <a:lstStyle/>
          <a:p>
            <a:pPr algn="ctr" fontAlgn="auto">
              <a:spcBef>
                <a:spcPts val="0"/>
              </a:spcBef>
              <a:spcAft>
                <a:spcPts val="0"/>
              </a:spcAft>
              <a:defRPr/>
            </a:pPr>
            <a:r>
              <a:rPr lang="en-US" altLang="ja-JP" sz="1600" dirty="0">
                <a:latin typeface="Arial" charset="0"/>
                <a:ea typeface="ＭＳ Ｐゴシック" charset="-128"/>
              </a:rPr>
              <a:t>C-24005</a:t>
            </a:r>
            <a:endParaRPr lang="ja-JP" altLang="en-US" sz="1600" dirty="0">
              <a:latin typeface="+mn-lt"/>
              <a:ea typeface="+mn-ea"/>
            </a:endParaRPr>
          </a:p>
        </p:txBody>
      </p:sp>
      <p:sp>
        <p:nvSpPr>
          <p:cNvPr id="3" name="コンテンツ プレースホルダ 2"/>
          <p:cNvSpPr>
            <a:spLocks noGrp="1"/>
          </p:cNvSpPr>
          <p:nvPr>
            <p:ph idx="1"/>
          </p:nvPr>
        </p:nvSpPr>
        <p:spPr>
          <a:xfrm>
            <a:off x="285750" y="980728"/>
            <a:ext cx="8724900" cy="5327997"/>
          </a:xfrm>
        </p:spPr>
        <p:txBody>
          <a:bodyPr/>
          <a:lstStyle>
            <a:lvl1pPr>
              <a:buFont typeface="Wingdings" pitchFamily="2" charset="2"/>
              <a:buChar char="p"/>
              <a:defRPr>
                <a:solidFill>
                  <a:schemeClr val="tx1"/>
                </a:solidFill>
              </a:defRPr>
            </a:lvl1pPr>
            <a:lvl2pPr>
              <a:buFont typeface="Wingdings" pitchFamily="2" charset="2"/>
              <a:buChar char="Ø"/>
              <a:defRPr>
                <a:solidFill>
                  <a:schemeClr val="tx1"/>
                </a:solidFill>
              </a:defRPr>
            </a:lvl2pPr>
            <a:lvl3pPr>
              <a:buFont typeface="Wingdings" pitchFamily="2" charset="2"/>
              <a:buChar char="l"/>
              <a:defRPr>
                <a:solidFill>
                  <a:schemeClr val="tx1"/>
                </a:solidFill>
              </a:defRPr>
            </a:lvl3pPr>
            <a:lvl4pPr>
              <a:buFont typeface="Arial" pitchFamily="34" charset="0"/>
              <a:buChar char="•"/>
              <a:defRPr>
                <a:solidFill>
                  <a:schemeClr val="tx1"/>
                </a:solidFill>
              </a:defRPr>
            </a:lvl4pPr>
            <a:lvl5pPr>
              <a:buFont typeface="Wingdings" pitchFamily="2" charset="2"/>
              <a:buChar char="p"/>
              <a:defRPr/>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Rectangle 6"/>
          <p:cNvSpPr>
            <a:spLocks noGrp="1" noChangeArrowheads="1"/>
          </p:cNvSpPr>
          <p:nvPr>
            <p:ph type="sldNum" sz="quarter" idx="10"/>
          </p:nvPr>
        </p:nvSpPr>
        <p:spPr/>
        <p:txBody>
          <a:bodyPr/>
          <a:lstStyle>
            <a:lvl1pPr>
              <a:defRPr/>
            </a:lvl1pPr>
          </a:lstStyle>
          <a:p>
            <a:pPr>
              <a:defRPr/>
            </a:pPr>
            <a:fld id="{F817A743-3A8B-46F2-B8E0-312A5132075B}" type="slidenum">
              <a:rPr lang="ja-JP" altLang="en-US"/>
              <a:pPr>
                <a:defRPr/>
              </a:pPr>
              <a:t>‹#›</a:t>
            </a:fld>
            <a:endParaRPr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120975F5-E496-4927-8632-28A4AA7E6278}" type="datetimeFigureOut">
              <a:rPr lang="ja-JP" altLang="en-US"/>
              <a:pPr>
                <a:defRPr/>
              </a:pPr>
              <a:t>2024/7/22</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8D7D5EEF-33F8-4814-B140-02018E0028F5}" type="slidenum">
              <a:rPr lang="ja-JP" altLang="en-US"/>
              <a:pPr>
                <a:defRPr/>
              </a:pPr>
              <a:t>‹#›</a:t>
            </a:fld>
            <a:endParaRPr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2BC160ED-E4FB-4A36-A69B-A6CCA98A9E92}" type="datetimeFigureOut">
              <a:rPr lang="ja-JP" altLang="en-US"/>
              <a:pPr>
                <a:defRPr/>
              </a:pPr>
              <a:t>2024/7/22</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4BB7A65-711A-401F-8D59-C29CD4063567}" type="slidenum">
              <a:rPr lang="ja-JP" altLang="en-US"/>
              <a:pPr>
                <a:defRPr/>
              </a:pPr>
              <a:t>‹#›</a:t>
            </a:fld>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334D2449-8BE0-4E72-909F-0E90F93E02A8}" type="datetimeFigureOut">
              <a:rPr lang="ja-JP" altLang="en-US"/>
              <a:pPr>
                <a:defRPr/>
              </a:pPr>
              <a:t>2024/7/22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5CF19D7-B201-417A-A8DE-6ED785F3A1C6}" type="slidenum">
              <a:rPr lang="ja-JP" altLang="en-US"/>
              <a:pPr>
                <a:defRPr/>
              </a:pPr>
              <a:t>‹#›</a:t>
            </a:fld>
            <a:endParaRPr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B596081B-D4A2-4DEA-9F4B-08A0A654420F}" type="datetimeFigureOut">
              <a:rPr lang="ja-JP" altLang="en-US"/>
              <a:pPr>
                <a:defRPr/>
              </a:pPr>
              <a:t>2024/7/22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86EE69E-3AC5-401E-9123-443D6037046A}" type="slidenum">
              <a:rPr lang="ja-JP" altLang="en-US"/>
              <a:pPr>
                <a:defRPr/>
              </a:pPr>
              <a:t>‹#›</a:t>
            </a:fld>
            <a:endParaRPr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181745CC-4165-46F9-B00D-0C359D07DC00}" type="datetimeFigureOut">
              <a:rPr lang="ja-JP" altLang="en-US"/>
              <a:pPr>
                <a:defRPr/>
              </a:pPr>
              <a:t>2024/7/22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3F4B554-31CE-446B-893F-801D5F28BA3E}" type="slidenum">
              <a:rPr lang="ja-JP" altLang="en-US"/>
              <a:pPr>
                <a:defRPr/>
              </a:pPr>
              <a:t>‹#›</a:t>
            </a:fld>
            <a:endParaRPr lang="ja-JP"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5F78CED0-119B-45C9-9108-8D96CF965769}" type="datetimeFigureOut">
              <a:rPr lang="ja-JP" altLang="en-US"/>
              <a:pPr>
                <a:defRPr/>
              </a:pPr>
              <a:t>2024/7/22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66FDAEC-C1E2-4C41-AF18-C8DCFEA00731}"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sldNum" sz="quarter" idx="10"/>
          </p:nvPr>
        </p:nvSpPr>
        <p:spPr>
          <a:ln/>
        </p:spPr>
        <p:txBody>
          <a:bodyPr/>
          <a:lstStyle>
            <a:lvl1pPr>
              <a:defRPr/>
            </a:lvl1pPr>
          </a:lstStyle>
          <a:p>
            <a:pPr>
              <a:defRPr/>
            </a:pPr>
            <a:fld id="{9991B24B-5981-4AF1-936D-8FD4CB1B28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F5E926F2-CA78-451E-AC98-973A2D41F4B1}"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85750" y="1054100"/>
            <a:ext cx="428625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724400" y="1054100"/>
            <a:ext cx="428625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a:ln/>
        </p:spPr>
        <p:txBody>
          <a:bodyPr/>
          <a:lstStyle>
            <a:lvl1pPr>
              <a:defRPr/>
            </a:lvl1pPr>
          </a:lstStyle>
          <a:p>
            <a:pPr>
              <a:defRPr/>
            </a:pPr>
            <a:fld id="{EABBBAD9-8A92-4933-B364-1FA54E117F6F}"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sldNum" sz="quarter" idx="10"/>
          </p:nvPr>
        </p:nvSpPr>
        <p:spPr>
          <a:ln/>
        </p:spPr>
        <p:txBody>
          <a:bodyPr/>
          <a:lstStyle>
            <a:lvl1pPr>
              <a:defRPr/>
            </a:lvl1pPr>
          </a:lstStyle>
          <a:p>
            <a:pPr>
              <a:defRPr/>
            </a:pPr>
            <a:fld id="{4F94790B-3170-47BC-9458-A2102939BE90}"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sldNum" sz="quarter" idx="10"/>
          </p:nvPr>
        </p:nvSpPr>
        <p:spPr>
          <a:ln/>
        </p:spPr>
        <p:txBody>
          <a:bodyPr/>
          <a:lstStyle>
            <a:lvl1pPr>
              <a:defRPr/>
            </a:lvl1pPr>
          </a:lstStyle>
          <a:p>
            <a:pPr>
              <a:defRPr/>
            </a:pPr>
            <a:fld id="{3D89D620-734B-4BE4-B242-6699E12DFEF7}"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32A93C80-89E1-45E1-B925-C508609AA6F1}"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24A14342-FB86-40A1-8765-DDB5A4EC986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9400" y="115888"/>
            <a:ext cx="8736013" cy="5762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endParaRPr lang="ja-JP" altLang="ja-JP"/>
          </a:p>
        </p:txBody>
      </p:sp>
      <p:sp>
        <p:nvSpPr>
          <p:cNvPr id="1027" name="Rectangle 3"/>
          <p:cNvSpPr>
            <a:spLocks noGrp="1" noChangeArrowheads="1"/>
          </p:cNvSpPr>
          <p:nvPr>
            <p:ph type="body" idx="1"/>
          </p:nvPr>
        </p:nvSpPr>
        <p:spPr bwMode="auto">
          <a:xfrm>
            <a:off x="285750" y="981075"/>
            <a:ext cx="8724900" cy="5327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0" name="Rectangle 6"/>
          <p:cNvSpPr>
            <a:spLocks noGrp="1" noChangeArrowheads="1"/>
          </p:cNvSpPr>
          <p:nvPr>
            <p:ph type="sldNum" sz="quarter" idx="4"/>
          </p:nvPr>
        </p:nvSpPr>
        <p:spPr bwMode="auto">
          <a:xfrm>
            <a:off x="7904163" y="6591300"/>
            <a:ext cx="1235075" cy="268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200">
                <a:solidFill>
                  <a:schemeClr val="tx1"/>
                </a:solidFill>
                <a:effectLst/>
                <a:latin typeface="+mn-lt"/>
                <a:ea typeface="+mn-ea"/>
              </a:defRPr>
            </a:lvl1pPr>
          </a:lstStyle>
          <a:p>
            <a:pPr>
              <a:defRPr/>
            </a:pPr>
            <a:fld id="{7589EEE3-4200-444F-BE68-898959E43A9B}" type="slidenum">
              <a:rPr lang="ja-JP" altLang="en-US"/>
              <a:pPr>
                <a:defRPr/>
              </a:pPr>
              <a:t>‹#›</a:t>
            </a:fld>
            <a:endParaRPr lang="ja-JP" altLang="en-US"/>
          </a:p>
        </p:txBody>
      </p:sp>
      <p:sp>
        <p:nvSpPr>
          <p:cNvPr id="1059" name="Rectangle 35" descr="横線"/>
          <p:cNvSpPr>
            <a:spLocks noChangeArrowheads="1"/>
          </p:cNvSpPr>
          <p:nvPr/>
        </p:nvSpPr>
        <p:spPr bwMode="auto">
          <a:xfrm>
            <a:off x="285750" y="6308725"/>
            <a:ext cx="2192338" cy="288925"/>
          </a:xfrm>
          <a:prstGeom prst="rect">
            <a:avLst/>
          </a:prstGeom>
          <a:pattFill prst="ltHorz">
            <a:fgClr>
              <a:srgbClr val="C0C0C0"/>
            </a:fgClr>
            <a:bgClr>
              <a:srgbClr val="FFFFFF"/>
            </a:bgClr>
          </a:pattFill>
          <a:ln w="9525">
            <a:noFill/>
            <a:miter lim="800000"/>
            <a:headEnd/>
            <a:tailEnd/>
          </a:ln>
          <a:effectLst/>
        </p:spPr>
        <p:txBody>
          <a:bodyPr wrap="none" anchor="ctr"/>
          <a:lstStyle/>
          <a:p>
            <a:pPr fontAlgn="auto">
              <a:spcBef>
                <a:spcPts val="0"/>
              </a:spcBef>
              <a:spcAft>
                <a:spcPts val="0"/>
              </a:spcAft>
              <a:defRPr/>
            </a:pPr>
            <a:endParaRPr lang="ja-JP" altLang="en-US">
              <a:effectLst>
                <a:outerShdw blurRad="38100" dist="38100" dir="2700000" algn="tl">
                  <a:srgbClr val="000000">
                    <a:alpha val="43137"/>
                  </a:srgbClr>
                </a:outerShdw>
              </a:effectLst>
              <a:latin typeface="+mn-lt"/>
              <a:ea typeface="+mn-ea"/>
            </a:endParaRPr>
          </a:p>
        </p:txBody>
      </p:sp>
      <p:pic>
        <p:nvPicPr>
          <p:cNvPr id="2" name="Picture 56"/>
          <p:cNvPicPr>
            <a:picLocks noChangeAspect="1" noChangeArrowheads="1"/>
          </p:cNvPicPr>
          <p:nvPr/>
        </p:nvPicPr>
        <p:blipFill>
          <a:blip r:embed="rId16" cstate="print"/>
          <a:srcRect/>
          <a:stretch>
            <a:fillRect/>
          </a:stretch>
        </p:blipFill>
        <p:spPr bwMode="auto">
          <a:xfrm>
            <a:off x="963613" y="6224588"/>
            <a:ext cx="8047037" cy="304800"/>
          </a:xfrm>
          <a:prstGeom prst="rect">
            <a:avLst/>
          </a:prstGeom>
          <a:noFill/>
          <a:ln w="9525">
            <a:noFill/>
            <a:miter lim="800000"/>
            <a:headEnd/>
            <a:tailEnd/>
          </a:ln>
        </p:spPr>
      </p:pic>
      <p:grpSp>
        <p:nvGrpSpPr>
          <p:cNvPr id="1031" name="Group 58"/>
          <p:cNvGrpSpPr>
            <a:grpSpLocks/>
          </p:cNvGrpSpPr>
          <p:nvPr/>
        </p:nvGrpSpPr>
        <p:grpSpPr bwMode="auto">
          <a:xfrm>
            <a:off x="322263" y="692150"/>
            <a:ext cx="8575675" cy="188913"/>
            <a:chOff x="192" y="3984"/>
            <a:chExt cx="5402" cy="119"/>
          </a:xfrm>
        </p:grpSpPr>
        <p:sp>
          <p:nvSpPr>
            <p:cNvPr id="1083" name="Rectangle 59" descr="横線"/>
            <p:cNvSpPr>
              <a:spLocks noChangeArrowheads="1"/>
            </p:cNvSpPr>
            <p:nvPr userDrawn="1"/>
          </p:nvSpPr>
          <p:spPr bwMode="auto">
            <a:xfrm>
              <a:off x="192" y="3984"/>
              <a:ext cx="1381" cy="77"/>
            </a:xfrm>
            <a:prstGeom prst="rect">
              <a:avLst/>
            </a:prstGeom>
            <a:pattFill prst="ltHorz">
              <a:fgClr>
                <a:srgbClr val="C0C0C0"/>
              </a:fgClr>
              <a:bgClr>
                <a:srgbClr val="FFFFFF"/>
              </a:bgClr>
            </a:pattFill>
            <a:ln w="9525">
              <a:noFill/>
              <a:miter lim="800000"/>
              <a:headEnd/>
              <a:tailEnd/>
            </a:ln>
            <a:effectLst/>
          </p:spPr>
          <p:txBody>
            <a:bodyPr wrap="none" anchor="ctr"/>
            <a:lstStyle/>
            <a:p>
              <a:pPr fontAlgn="auto">
                <a:spcBef>
                  <a:spcPts val="0"/>
                </a:spcBef>
                <a:spcAft>
                  <a:spcPts val="0"/>
                </a:spcAft>
                <a:defRPr/>
              </a:pPr>
              <a:endParaRPr lang="ja-JP" altLang="en-US">
                <a:effectLst>
                  <a:outerShdw blurRad="38100" dist="38100" dir="2700000" algn="tl">
                    <a:srgbClr val="000000">
                      <a:alpha val="43137"/>
                    </a:srgbClr>
                  </a:outerShdw>
                </a:effectLst>
                <a:latin typeface="+mn-lt"/>
                <a:ea typeface="+mn-ea"/>
              </a:endParaRPr>
            </a:p>
          </p:txBody>
        </p:sp>
        <p:sp>
          <p:nvSpPr>
            <p:cNvPr id="1084" name="Rectangle 60"/>
            <p:cNvSpPr>
              <a:spLocks noChangeArrowheads="1"/>
            </p:cNvSpPr>
            <p:nvPr userDrawn="1"/>
          </p:nvSpPr>
          <p:spPr bwMode="auto">
            <a:xfrm>
              <a:off x="192" y="4056"/>
              <a:ext cx="4020" cy="47"/>
            </a:xfrm>
            <a:prstGeom prst="rect">
              <a:avLst/>
            </a:prstGeom>
            <a:gradFill rotWithShape="1">
              <a:gsLst>
                <a:gs pos="0">
                  <a:srgbClr val="333399"/>
                </a:gs>
                <a:gs pos="100000">
                  <a:srgbClr val="333399">
                    <a:gamma/>
                    <a:tint val="73725"/>
                    <a:invGamma/>
                  </a:srgbClr>
                </a:gs>
              </a:gsLst>
              <a:lin ang="0" scaled="1"/>
            </a:gradFill>
            <a:ln w="9525">
              <a:noFill/>
              <a:miter lim="800000"/>
              <a:headEnd/>
              <a:tailEnd/>
            </a:ln>
            <a:effectLst/>
          </p:spPr>
          <p:txBody>
            <a:bodyPr wrap="none" anchor="ctr"/>
            <a:lstStyle/>
            <a:p>
              <a:pPr fontAlgn="auto">
                <a:spcBef>
                  <a:spcPts val="0"/>
                </a:spcBef>
                <a:spcAft>
                  <a:spcPts val="0"/>
                </a:spcAft>
                <a:defRPr/>
              </a:pPr>
              <a:endParaRPr lang="ja-JP" altLang="en-US">
                <a:effectLst>
                  <a:outerShdw blurRad="38100" dist="38100" dir="2700000" algn="tl">
                    <a:srgbClr val="000000">
                      <a:alpha val="43137"/>
                    </a:srgbClr>
                  </a:outerShdw>
                </a:effectLst>
                <a:latin typeface="+mn-lt"/>
                <a:ea typeface="+mn-ea"/>
              </a:endParaRPr>
            </a:p>
          </p:txBody>
        </p:sp>
        <p:sp>
          <p:nvSpPr>
            <p:cNvPr id="1085" name="Rectangle 61"/>
            <p:cNvSpPr>
              <a:spLocks noChangeArrowheads="1"/>
            </p:cNvSpPr>
            <p:nvPr userDrawn="1"/>
          </p:nvSpPr>
          <p:spPr bwMode="auto">
            <a:xfrm>
              <a:off x="4212" y="4056"/>
              <a:ext cx="1382" cy="47"/>
            </a:xfrm>
            <a:prstGeom prst="rect">
              <a:avLst/>
            </a:prstGeom>
            <a:gradFill rotWithShape="1">
              <a:gsLst>
                <a:gs pos="0">
                  <a:srgbClr val="000066"/>
                </a:gs>
                <a:gs pos="100000">
                  <a:srgbClr val="000066">
                    <a:gamma/>
                    <a:shade val="46275"/>
                    <a:invGamma/>
                  </a:srgbClr>
                </a:gs>
              </a:gsLst>
              <a:lin ang="0" scaled="1"/>
            </a:gradFill>
            <a:ln w="9525">
              <a:noFill/>
              <a:miter lim="800000"/>
              <a:headEnd/>
              <a:tailEnd/>
            </a:ln>
            <a:effectLst/>
          </p:spPr>
          <p:txBody>
            <a:bodyPr wrap="none" anchor="ctr"/>
            <a:lstStyle/>
            <a:p>
              <a:pPr fontAlgn="auto">
                <a:spcBef>
                  <a:spcPts val="0"/>
                </a:spcBef>
                <a:spcAft>
                  <a:spcPts val="0"/>
                </a:spcAft>
                <a:defRPr/>
              </a:pPr>
              <a:endParaRPr lang="ja-JP" altLang="en-US">
                <a:effectLst>
                  <a:outerShdw blurRad="38100" dist="38100" dir="2700000" algn="tl">
                    <a:srgbClr val="000000">
                      <a:alpha val="43137"/>
                    </a:srgbClr>
                  </a:outerShdw>
                </a:effectLst>
                <a:latin typeface="+mn-lt"/>
                <a:ea typeface="+mn-ea"/>
              </a:endParaRPr>
            </a:p>
          </p:txBody>
        </p:sp>
      </p:grpSp>
      <p:sp>
        <p:nvSpPr>
          <p:cNvPr id="1090" name="Text Box 66"/>
          <p:cNvSpPr txBox="1">
            <a:spLocks noChangeArrowheads="1"/>
          </p:cNvSpPr>
          <p:nvPr/>
        </p:nvSpPr>
        <p:spPr bwMode="auto">
          <a:xfrm>
            <a:off x="3448050" y="447675"/>
            <a:ext cx="5562600" cy="244475"/>
          </a:xfrm>
          <a:prstGeom prst="rect">
            <a:avLst/>
          </a:prstGeom>
          <a:noFill/>
          <a:ln w="9525">
            <a:noFill/>
            <a:miter lim="800000"/>
            <a:headEnd/>
            <a:tailEnd/>
          </a:ln>
          <a:effectLst/>
        </p:spPr>
        <p:txBody>
          <a:bodyPr>
            <a:spAutoFit/>
          </a:bodyPr>
          <a:lstStyle/>
          <a:p>
            <a:pPr algn="r" eaLnBrk="0" fontAlgn="auto" hangingPunct="0">
              <a:spcBef>
                <a:spcPts val="0"/>
              </a:spcBef>
              <a:spcAft>
                <a:spcPts val="0"/>
              </a:spcAft>
              <a:defRPr/>
            </a:pPr>
            <a:endParaRPr lang="ja-JP" altLang="ja-JP">
              <a:latin typeface="ＭＳ Ｐゴシック" pitchFamily="50" charset="-128"/>
              <a:ea typeface="+mn-ea"/>
            </a:endParaRPr>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Lst>
  <p:hf hdr="0" ftr="0" dt="0"/>
  <p:txStyles>
    <p:titleStyle>
      <a:lvl1pPr algn="l" rtl="0" eaLnBrk="0" fontAlgn="base" hangingPunct="0">
        <a:spcBef>
          <a:spcPct val="0"/>
        </a:spcBef>
        <a:spcAft>
          <a:spcPct val="0"/>
        </a:spcAft>
        <a:defRPr kumimoji="1" sz="10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kumimoji="1" sz="1000" b="1">
          <a:solidFill>
            <a:schemeClr val="accent2"/>
          </a:solidFill>
          <a:effectLst>
            <a:outerShdw blurRad="38100" dist="38100" dir="2700000" algn="tl">
              <a:srgbClr val="C0C0C0"/>
            </a:outerShdw>
          </a:effectLst>
          <a:latin typeface="Arial" charset="0"/>
          <a:ea typeface="ＭＳ Ｐゴシック" pitchFamily="50" charset="-128"/>
        </a:defRPr>
      </a:lvl2pPr>
      <a:lvl3pPr algn="l" rtl="0" eaLnBrk="0" fontAlgn="base" hangingPunct="0">
        <a:spcBef>
          <a:spcPct val="0"/>
        </a:spcBef>
        <a:spcAft>
          <a:spcPct val="0"/>
        </a:spcAft>
        <a:defRPr kumimoji="1" sz="1000" b="1">
          <a:solidFill>
            <a:schemeClr val="accent2"/>
          </a:solidFill>
          <a:effectLst>
            <a:outerShdw blurRad="38100" dist="38100" dir="2700000" algn="tl">
              <a:srgbClr val="C0C0C0"/>
            </a:outerShdw>
          </a:effectLst>
          <a:latin typeface="Arial" charset="0"/>
          <a:ea typeface="ＭＳ Ｐゴシック" pitchFamily="50" charset="-128"/>
        </a:defRPr>
      </a:lvl3pPr>
      <a:lvl4pPr algn="l" rtl="0" eaLnBrk="0" fontAlgn="base" hangingPunct="0">
        <a:spcBef>
          <a:spcPct val="0"/>
        </a:spcBef>
        <a:spcAft>
          <a:spcPct val="0"/>
        </a:spcAft>
        <a:defRPr kumimoji="1" sz="1000" b="1">
          <a:solidFill>
            <a:schemeClr val="accent2"/>
          </a:solidFill>
          <a:effectLst>
            <a:outerShdw blurRad="38100" dist="38100" dir="2700000" algn="tl">
              <a:srgbClr val="C0C0C0"/>
            </a:outerShdw>
          </a:effectLst>
          <a:latin typeface="Arial" charset="0"/>
          <a:ea typeface="ＭＳ Ｐゴシック" pitchFamily="50" charset="-128"/>
        </a:defRPr>
      </a:lvl4pPr>
      <a:lvl5pPr algn="l" rtl="0" eaLnBrk="0" fontAlgn="base" hangingPunct="0">
        <a:spcBef>
          <a:spcPct val="0"/>
        </a:spcBef>
        <a:spcAft>
          <a:spcPct val="0"/>
        </a:spcAft>
        <a:defRPr kumimoji="1" sz="1000" b="1">
          <a:solidFill>
            <a:schemeClr val="accent2"/>
          </a:solidFill>
          <a:effectLst>
            <a:outerShdw blurRad="38100" dist="38100" dir="2700000" algn="tl">
              <a:srgbClr val="C0C0C0"/>
            </a:outerShdw>
          </a:effectLst>
          <a:latin typeface="Arial" charset="0"/>
          <a:ea typeface="ＭＳ Ｐゴシック" pitchFamily="50" charset="-128"/>
        </a:defRPr>
      </a:lvl5pPr>
      <a:lvl6pPr marL="457200" algn="l" rtl="0" eaLnBrk="1" fontAlgn="base" hangingPunct="1">
        <a:spcBef>
          <a:spcPct val="0"/>
        </a:spcBef>
        <a:spcAft>
          <a:spcPct val="0"/>
        </a:spcAft>
        <a:defRPr kumimoji="1" sz="1000" b="1">
          <a:solidFill>
            <a:schemeClr val="accent2"/>
          </a:solidFill>
          <a:effectLst>
            <a:outerShdw blurRad="38100" dist="38100" dir="2700000" algn="tl">
              <a:srgbClr val="C0C0C0"/>
            </a:outerShdw>
          </a:effectLst>
          <a:latin typeface="Arial" charset="0"/>
          <a:ea typeface="ＭＳ Ｐゴシック" pitchFamily="50" charset="-128"/>
        </a:defRPr>
      </a:lvl6pPr>
      <a:lvl7pPr marL="914400" algn="l" rtl="0" eaLnBrk="1" fontAlgn="base" hangingPunct="1">
        <a:spcBef>
          <a:spcPct val="0"/>
        </a:spcBef>
        <a:spcAft>
          <a:spcPct val="0"/>
        </a:spcAft>
        <a:defRPr kumimoji="1" sz="1000" b="1">
          <a:solidFill>
            <a:schemeClr val="accent2"/>
          </a:solidFill>
          <a:effectLst>
            <a:outerShdw blurRad="38100" dist="38100" dir="2700000" algn="tl">
              <a:srgbClr val="C0C0C0"/>
            </a:outerShdw>
          </a:effectLst>
          <a:latin typeface="Arial" charset="0"/>
          <a:ea typeface="ＭＳ Ｐゴシック" pitchFamily="50" charset="-128"/>
        </a:defRPr>
      </a:lvl7pPr>
      <a:lvl8pPr marL="1371600" algn="l" rtl="0" eaLnBrk="1" fontAlgn="base" hangingPunct="1">
        <a:spcBef>
          <a:spcPct val="0"/>
        </a:spcBef>
        <a:spcAft>
          <a:spcPct val="0"/>
        </a:spcAft>
        <a:defRPr kumimoji="1" sz="1000" b="1">
          <a:solidFill>
            <a:schemeClr val="accent2"/>
          </a:solidFill>
          <a:effectLst>
            <a:outerShdw blurRad="38100" dist="38100" dir="2700000" algn="tl">
              <a:srgbClr val="C0C0C0"/>
            </a:outerShdw>
          </a:effectLst>
          <a:latin typeface="Arial" charset="0"/>
          <a:ea typeface="ＭＳ Ｐゴシック" pitchFamily="50" charset="-128"/>
        </a:defRPr>
      </a:lvl8pPr>
      <a:lvl9pPr marL="1828800" algn="l" rtl="0" eaLnBrk="1" fontAlgn="base" hangingPunct="1">
        <a:spcBef>
          <a:spcPct val="0"/>
        </a:spcBef>
        <a:spcAft>
          <a:spcPct val="0"/>
        </a:spcAft>
        <a:defRPr kumimoji="1" sz="1000" b="1">
          <a:solidFill>
            <a:schemeClr val="accent2"/>
          </a:solidFill>
          <a:effectLst>
            <a:outerShdw blurRad="38100" dist="38100" dir="2700000" algn="tl">
              <a:srgbClr val="C0C0C0"/>
            </a:outerShdw>
          </a:effectLst>
          <a:latin typeface="Arial" charset="0"/>
          <a:ea typeface="ＭＳ Ｐゴシック" pitchFamily="50" charset="-128"/>
        </a:defRPr>
      </a:lvl9pPr>
    </p:titleStyle>
    <p:bodyStyle>
      <a:lvl1pPr marL="342900" indent="-342900" algn="l" rtl="0" eaLnBrk="0" fontAlgn="base" hangingPunct="0">
        <a:spcBef>
          <a:spcPct val="20000"/>
        </a:spcBef>
        <a:spcAft>
          <a:spcPct val="0"/>
        </a:spcAft>
        <a:buFont typeface="Wingdings" pitchFamily="2" charset="2"/>
        <a:buChar char="p"/>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p"/>
        <a:defRPr kumimoji="1" sz="2400">
          <a:solidFill>
            <a:schemeClr val="tx1"/>
          </a:solidFill>
          <a:latin typeface="+mn-lt"/>
          <a:ea typeface="+mn-ea"/>
        </a:defRPr>
      </a:lvl2pPr>
      <a:lvl3pPr marL="1143000" indent="-228600" algn="l" rtl="0" eaLnBrk="0" fontAlgn="base" hangingPunct="0">
        <a:spcBef>
          <a:spcPct val="20000"/>
        </a:spcBef>
        <a:spcAft>
          <a:spcPct val="0"/>
        </a:spcAft>
        <a:buFont typeface="Wingdings" pitchFamily="2" charset="2"/>
        <a:buChar char="p"/>
        <a:defRPr kumimoji="1" sz="2000">
          <a:solidFill>
            <a:schemeClr val="tx1"/>
          </a:solidFill>
          <a:latin typeface="+mn-lt"/>
          <a:ea typeface="+mn-ea"/>
        </a:defRPr>
      </a:lvl3pPr>
      <a:lvl4pPr marL="1600200" indent="-228600" algn="l" rtl="0" eaLnBrk="0" fontAlgn="base" hangingPunct="0">
        <a:spcBef>
          <a:spcPct val="20000"/>
        </a:spcBef>
        <a:spcAft>
          <a:spcPct val="0"/>
        </a:spcAft>
        <a:buFont typeface="Wingdings" pitchFamily="2" charset="2"/>
        <a:buChar char="p"/>
        <a:defRPr kumimoji="1">
          <a:solidFill>
            <a:schemeClr val="tx1"/>
          </a:solidFill>
          <a:latin typeface="+mn-lt"/>
          <a:ea typeface="+mn-ea"/>
        </a:defRPr>
      </a:lvl4pPr>
      <a:lvl5pPr marL="2057400" indent="-228600" algn="l" rtl="0" eaLnBrk="0" fontAlgn="base" hangingPunct="0">
        <a:spcBef>
          <a:spcPct val="20000"/>
        </a:spcBef>
        <a:spcAft>
          <a:spcPct val="0"/>
        </a:spcAft>
        <a:buFont typeface="Wingdings" pitchFamily="2" charset="2"/>
        <a:buChar char="p"/>
        <a:defRPr kumimoji="1" sz="1600">
          <a:solidFill>
            <a:schemeClr val="tx1"/>
          </a:solidFill>
          <a:latin typeface="+mn-lt"/>
          <a:ea typeface="+mn-ea"/>
        </a:defRPr>
      </a:lvl5pPr>
      <a:lvl6pPr marL="2514600" indent="-228600" algn="l" rtl="0" eaLnBrk="1" fontAlgn="base" hangingPunct="1">
        <a:spcBef>
          <a:spcPct val="20000"/>
        </a:spcBef>
        <a:spcAft>
          <a:spcPct val="0"/>
        </a:spcAft>
        <a:buBlip>
          <a:blip r:embed="rId17"/>
        </a:buBlip>
        <a:defRPr kumimoji="1" sz="1600">
          <a:solidFill>
            <a:schemeClr val="tx1"/>
          </a:solidFill>
          <a:latin typeface="+mn-lt"/>
          <a:ea typeface="+mn-ea"/>
        </a:defRPr>
      </a:lvl6pPr>
      <a:lvl7pPr marL="2971800" indent="-228600" algn="l" rtl="0" eaLnBrk="1" fontAlgn="base" hangingPunct="1">
        <a:spcBef>
          <a:spcPct val="20000"/>
        </a:spcBef>
        <a:spcAft>
          <a:spcPct val="0"/>
        </a:spcAft>
        <a:buBlip>
          <a:blip r:embed="rId17"/>
        </a:buBlip>
        <a:defRPr kumimoji="1" sz="1600">
          <a:solidFill>
            <a:schemeClr val="tx1"/>
          </a:solidFill>
          <a:latin typeface="+mn-lt"/>
          <a:ea typeface="+mn-ea"/>
        </a:defRPr>
      </a:lvl7pPr>
      <a:lvl8pPr marL="3429000" indent="-228600" algn="l" rtl="0" eaLnBrk="1" fontAlgn="base" hangingPunct="1">
        <a:spcBef>
          <a:spcPct val="20000"/>
        </a:spcBef>
        <a:spcAft>
          <a:spcPct val="0"/>
        </a:spcAft>
        <a:buBlip>
          <a:blip r:embed="rId17"/>
        </a:buBlip>
        <a:defRPr kumimoji="1" sz="1600">
          <a:solidFill>
            <a:schemeClr val="tx1"/>
          </a:solidFill>
          <a:latin typeface="+mn-lt"/>
          <a:ea typeface="+mn-ea"/>
        </a:defRPr>
      </a:lvl8pPr>
      <a:lvl9pPr marL="3886200" indent="-228600" algn="l" rtl="0" eaLnBrk="1" fontAlgn="base" hangingPunct="1">
        <a:spcBef>
          <a:spcPct val="20000"/>
        </a:spcBef>
        <a:spcAft>
          <a:spcPct val="0"/>
        </a:spcAft>
        <a:buBlip>
          <a:blip r:embed="rId17"/>
        </a:buBlip>
        <a:defRPr kumimoji="1" sz="16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F8E41C6-158C-4072-AE44-BDBDB6472FFE}" type="datetimeFigureOut">
              <a:rPr lang="ja-JP" altLang="en-US"/>
              <a:pPr>
                <a:defRPr/>
              </a:pPr>
              <a:t>2024/7/22</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FF843C2-8167-4974-9E29-C9D9F8F3DC0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971600" y="4149080"/>
            <a:ext cx="5616575" cy="1079500"/>
          </a:xfrm>
        </p:spPr>
        <p:txBody>
          <a:bodyPr/>
          <a:lstStyle/>
          <a:p>
            <a:pPr algn="ctr" eaLnBrk="1" hangingPunct="1">
              <a:defRPr/>
            </a:pPr>
            <a:r>
              <a:rPr lang="ja-JP" altLang="en-US" sz="2400" dirty="0">
                <a:latin typeface="+mj-ea"/>
                <a:ea typeface="+mj-ea"/>
              </a:rPr>
              <a:t>令和</a:t>
            </a:r>
            <a:r>
              <a:rPr lang="en-US" altLang="ja-JP" sz="2400" dirty="0">
                <a:latin typeface="+mj-ea"/>
                <a:ea typeface="+mj-ea"/>
              </a:rPr>
              <a:t>6</a:t>
            </a:r>
            <a:r>
              <a:rPr lang="ja-JP" altLang="en-US" sz="2400" dirty="0">
                <a:latin typeface="+mj-ea"/>
                <a:ea typeface="+mj-ea"/>
              </a:rPr>
              <a:t>年</a:t>
            </a:r>
            <a:r>
              <a:rPr lang="en-US" altLang="ja-JP" sz="2400" dirty="0">
                <a:latin typeface="+mj-ea"/>
                <a:ea typeface="+mj-ea"/>
              </a:rPr>
              <a:t>8</a:t>
            </a:r>
            <a:r>
              <a:rPr lang="ja-JP" altLang="en-US" sz="2400" dirty="0">
                <a:latin typeface="+mj-ea"/>
                <a:ea typeface="+mj-ea"/>
              </a:rPr>
              <a:t>月</a:t>
            </a:r>
            <a:r>
              <a:rPr lang="en-US" altLang="ja-JP" sz="2400" dirty="0">
                <a:latin typeface="+mj-ea"/>
                <a:ea typeface="+mj-ea"/>
              </a:rPr>
              <a:t>6</a:t>
            </a:r>
            <a:r>
              <a:rPr lang="ja-JP" altLang="en-US" sz="2400" dirty="0">
                <a:latin typeface="+mj-ea"/>
                <a:ea typeface="+mj-ea"/>
              </a:rPr>
              <a:t>日</a:t>
            </a:r>
            <a:endParaRPr lang="en-US" altLang="ja-JP" sz="2400" dirty="0">
              <a:latin typeface="+mj-ea"/>
              <a:ea typeface="+mj-ea"/>
            </a:endParaRPr>
          </a:p>
          <a:p>
            <a:pPr algn="ctr" eaLnBrk="1" hangingPunct="1">
              <a:defRPr/>
            </a:pPr>
            <a:r>
              <a:rPr lang="ja-JP" altLang="en-US" sz="2400" dirty="0">
                <a:latin typeface="+mj-ea"/>
                <a:ea typeface="+mj-ea"/>
              </a:rPr>
              <a:t>原子燃料工業株式会社　熊取事業所</a:t>
            </a:r>
          </a:p>
        </p:txBody>
      </p:sp>
      <p:sp>
        <p:nvSpPr>
          <p:cNvPr id="4" name="スライド番号プレースホルダ 3"/>
          <p:cNvSpPr>
            <a:spLocks noGrp="1"/>
          </p:cNvSpPr>
          <p:nvPr>
            <p:ph type="sldNum" sz="quarter" idx="10"/>
          </p:nvPr>
        </p:nvSpPr>
        <p:spPr/>
        <p:txBody>
          <a:bodyPr/>
          <a:lstStyle/>
          <a:p>
            <a:pPr>
              <a:defRPr/>
            </a:pPr>
            <a:fld id="{7B27D9B7-4E46-497D-9CBB-E7BBC63CD432}" type="slidenum">
              <a:rPr lang="ja-JP" altLang="en-US">
                <a:latin typeface="+mj-ea"/>
                <a:ea typeface="+mj-ea"/>
              </a:rPr>
              <a:pPr>
                <a:defRPr/>
              </a:pPr>
              <a:t>1</a:t>
            </a:fld>
            <a:endParaRPr lang="ja-JP" altLang="en-US" dirty="0">
              <a:latin typeface="+mj-ea"/>
              <a:ea typeface="+mj-ea"/>
            </a:endParaRPr>
          </a:p>
        </p:txBody>
      </p:sp>
      <p:sp>
        <p:nvSpPr>
          <p:cNvPr id="9" name="タイトル 1"/>
          <p:cNvSpPr>
            <a:spLocks noGrp="1"/>
          </p:cNvSpPr>
          <p:nvPr>
            <p:ph type="ctrTitle"/>
          </p:nvPr>
        </p:nvSpPr>
        <p:spPr>
          <a:xfrm>
            <a:off x="251520" y="1484784"/>
            <a:ext cx="6913264" cy="1872803"/>
          </a:xfrm>
        </p:spPr>
        <p:txBody>
          <a:bodyPr>
            <a:noAutofit/>
          </a:bodyPr>
          <a:lstStyle/>
          <a:p>
            <a:pPr algn="ctr" eaLnBrk="1" hangingPunct="1">
              <a:defRPr/>
            </a:pPr>
            <a:r>
              <a:rPr lang="ja-JP" altLang="en-US" sz="3600" b="0" dirty="0">
                <a:solidFill>
                  <a:schemeClr val="tx1"/>
                </a:solidFill>
                <a:latin typeface="+mj-ea"/>
              </a:rPr>
              <a:t>原子燃料工業（株）熊取事業所の近況について</a:t>
            </a:r>
            <a:br>
              <a:rPr lang="en-US" altLang="ja-JP" sz="3600" b="0" dirty="0">
                <a:solidFill>
                  <a:schemeClr val="tx1"/>
                </a:solidFill>
                <a:latin typeface="+mj-ea"/>
              </a:rPr>
            </a:br>
            <a:r>
              <a:rPr lang="ja-JP" altLang="en-US" sz="2400" b="0" dirty="0">
                <a:solidFill>
                  <a:schemeClr val="tx1"/>
                </a:solidFill>
                <a:latin typeface="+mj-ea"/>
              </a:rPr>
              <a:t>（令和</a:t>
            </a:r>
            <a:r>
              <a:rPr lang="en-US" altLang="ja-JP" sz="2400" b="0" dirty="0">
                <a:solidFill>
                  <a:schemeClr val="tx1"/>
                </a:solidFill>
                <a:latin typeface="+mj-ea"/>
              </a:rPr>
              <a:t>6</a:t>
            </a:r>
            <a:r>
              <a:rPr lang="ja-JP" altLang="en-US" sz="2400" b="0" dirty="0">
                <a:solidFill>
                  <a:schemeClr val="tx1"/>
                </a:solidFill>
                <a:latin typeface="+mj-ea"/>
              </a:rPr>
              <a:t>年度</a:t>
            </a:r>
            <a:r>
              <a:rPr lang="zh-TW" altLang="en-US" sz="2400" b="0" dirty="0">
                <a:solidFill>
                  <a:schemeClr val="tx1"/>
                </a:solidFill>
                <a:latin typeface="+mj-ea"/>
              </a:rPr>
              <a:t>第１回環境放射線評価会議</a:t>
            </a:r>
            <a:r>
              <a:rPr lang="ja-JP" altLang="en-US" sz="2400" b="0" dirty="0">
                <a:solidFill>
                  <a:schemeClr val="tx1"/>
                </a:solidFill>
                <a:latin typeface="+mj-ea"/>
              </a:rPr>
              <a:t>）</a:t>
            </a:r>
            <a:endParaRPr lang="ja-JP" altLang="en-US" sz="3600" b="0" dirty="0">
              <a:solidFill>
                <a:schemeClr val="tx1"/>
              </a:solidFill>
              <a:latin typeface="+mj-ea"/>
            </a:endParaRPr>
          </a:p>
        </p:txBody>
      </p:sp>
      <p:sp>
        <p:nvSpPr>
          <p:cNvPr id="5" name="正方形/長方形 4"/>
          <p:cNvSpPr/>
          <p:nvPr/>
        </p:nvSpPr>
        <p:spPr>
          <a:xfrm>
            <a:off x="251521" y="5877272"/>
            <a:ext cx="8640960" cy="369332"/>
          </a:xfrm>
          <a:prstGeom prst="rect">
            <a:avLst/>
          </a:prstGeom>
        </p:spPr>
        <p:txBody>
          <a:bodyPr wrap="square">
            <a:spAutoFit/>
          </a:bodyPr>
          <a:lstStyle/>
          <a:p>
            <a:pPr marL="0" indent="0" algn="r">
              <a:buNone/>
            </a:pPr>
            <a:r>
              <a:rPr lang="ja-JP" altLang="en-US" dirty="0">
                <a:latin typeface="+mn-ea"/>
              </a:rPr>
              <a:t>（前回令和</a:t>
            </a:r>
            <a:r>
              <a:rPr lang="en-US" altLang="ja-JP" dirty="0">
                <a:latin typeface="+mn-ea"/>
              </a:rPr>
              <a:t>5</a:t>
            </a:r>
            <a:r>
              <a:rPr lang="ja-JP" altLang="en-US" dirty="0">
                <a:latin typeface="+mn-ea"/>
              </a:rPr>
              <a:t>年</a:t>
            </a:r>
            <a:r>
              <a:rPr lang="en-US" altLang="ja-JP" dirty="0">
                <a:latin typeface="+mn-ea"/>
              </a:rPr>
              <a:t>7</a:t>
            </a:r>
            <a:r>
              <a:rPr lang="ja-JP" altLang="en-US" dirty="0">
                <a:latin typeface="+mn-ea"/>
              </a:rPr>
              <a:t>月の</a:t>
            </a:r>
            <a:r>
              <a:rPr lang="zh-TW" altLang="en-US" dirty="0">
                <a:latin typeface="+mn-ea"/>
              </a:rPr>
              <a:t>環境放射線評価会議</a:t>
            </a:r>
            <a:r>
              <a:rPr lang="ja-JP" altLang="en-US" dirty="0">
                <a:latin typeface="+mn-ea"/>
              </a:rPr>
              <a:t>以降の状況について報告）</a:t>
            </a:r>
            <a:endParaRPr lang="en-US" altLang="ja-JP" dirty="0">
              <a:latin typeface="+mn-ea"/>
            </a:endParaRPr>
          </a:p>
        </p:txBody>
      </p:sp>
      <p:sp>
        <p:nvSpPr>
          <p:cNvPr id="6" name="テキスト ボックス 1">
            <a:extLst>
              <a:ext uri="{FF2B5EF4-FFF2-40B4-BE49-F238E27FC236}">
                <a16:creationId xmlns:a16="http://schemas.microsoft.com/office/drawing/2014/main" id="{373B8593-F649-4C98-BB49-1FC3A65292E0}"/>
              </a:ext>
            </a:extLst>
          </p:cNvPr>
          <p:cNvSpPr txBox="1">
            <a:spLocks noChangeArrowheads="1"/>
          </p:cNvSpPr>
          <p:nvPr/>
        </p:nvSpPr>
        <p:spPr bwMode="auto">
          <a:xfrm>
            <a:off x="7859669" y="48418"/>
            <a:ext cx="1035861" cy="400110"/>
          </a:xfrm>
          <a:prstGeom prst="rect">
            <a:avLst/>
          </a:prstGeom>
          <a:solidFill>
            <a:schemeClr val="bg1"/>
          </a:solidFill>
          <a:ln w="9525">
            <a:solidFill>
              <a:srgbClr val="000000"/>
            </a:solidFill>
            <a:miter lim="800000"/>
            <a:headEnd/>
            <a:tailEnd/>
          </a:ln>
        </p:spPr>
        <p:txBody>
          <a:bodyPr wrap="none">
            <a:spAutoFit/>
          </a:bodyPr>
          <a:ls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a:lstStyle>
          <a:p>
            <a:pPr>
              <a:spcBef>
                <a:spcPct val="0"/>
              </a:spcBef>
              <a:buFontTx/>
              <a:buNone/>
            </a:pPr>
            <a:r>
              <a:rPr lang="ja-JP" altLang="en-US" sz="2000" dirty="0"/>
              <a:t>資料</a:t>
            </a:r>
            <a:r>
              <a:rPr lang="en-US" altLang="ja-JP" sz="2000" dirty="0"/>
              <a:t>3-3</a:t>
            </a:r>
            <a:endParaRPr lang="ja-JP" alt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熊取事業所の近況について</a:t>
            </a:r>
          </a:p>
        </p:txBody>
      </p:sp>
      <p:sp>
        <p:nvSpPr>
          <p:cNvPr id="3" name="コンテンツ プレースホルダ 2"/>
          <p:cNvSpPr>
            <a:spLocks noGrp="1"/>
          </p:cNvSpPr>
          <p:nvPr>
            <p:ph idx="1"/>
          </p:nvPr>
        </p:nvSpPr>
        <p:spPr>
          <a:xfrm>
            <a:off x="270256" y="888841"/>
            <a:ext cx="8622224" cy="451927"/>
          </a:xfrm>
        </p:spPr>
        <p:txBody>
          <a:bodyPr/>
          <a:lstStyle/>
          <a:p>
            <a:r>
              <a:rPr lang="ja-JP" altLang="en-US" dirty="0"/>
              <a:t>トラブルの発生状況について　その</a:t>
            </a:r>
            <a:r>
              <a:rPr lang="en-US" altLang="ja-JP" dirty="0"/>
              <a:t>2 </a:t>
            </a:r>
            <a:r>
              <a:rPr lang="ja-JP" altLang="en-US" dirty="0"/>
              <a:t>（</a:t>
            </a:r>
            <a:r>
              <a:rPr lang="en-US" altLang="ja-JP" dirty="0"/>
              <a:t>2/3</a:t>
            </a:r>
            <a:r>
              <a:rPr lang="ja-JP" altLang="en-US" dirty="0"/>
              <a:t>）</a:t>
            </a:r>
            <a:endParaRPr kumimoji="1" lang="ja-JP" altLang="en-US" dirty="0">
              <a:latin typeface="+mn-ea"/>
            </a:endParaRPr>
          </a:p>
        </p:txBody>
      </p:sp>
      <p:sp>
        <p:nvSpPr>
          <p:cNvPr id="4" name="スライド番号プレースホルダ 3"/>
          <p:cNvSpPr>
            <a:spLocks noGrp="1"/>
          </p:cNvSpPr>
          <p:nvPr>
            <p:ph type="sldNum" sz="quarter" idx="10"/>
          </p:nvPr>
        </p:nvSpPr>
        <p:spPr/>
        <p:txBody>
          <a:bodyPr/>
          <a:lstStyle/>
          <a:p>
            <a:pPr>
              <a:defRPr/>
            </a:pPr>
            <a:fld id="{F817A743-3A8B-46F2-B8E0-312A5132075B}" type="slidenum">
              <a:rPr lang="ja-JP" altLang="en-US" smtClean="0"/>
              <a:pPr>
                <a:defRPr/>
              </a:pPr>
              <a:t>10</a:t>
            </a:fld>
            <a:endParaRPr lang="ja-JP" altLang="en-US" dirty="0"/>
          </a:p>
        </p:txBody>
      </p:sp>
      <p:sp>
        <p:nvSpPr>
          <p:cNvPr id="5" name="正方形/長方形 4">
            <a:extLst>
              <a:ext uri="{FF2B5EF4-FFF2-40B4-BE49-F238E27FC236}">
                <a16:creationId xmlns:a16="http://schemas.microsoft.com/office/drawing/2014/main" id="{CA8761D7-89BA-ECDF-AB1E-D57310D4DD65}"/>
              </a:ext>
            </a:extLst>
          </p:cNvPr>
          <p:cNvSpPr/>
          <p:nvPr/>
        </p:nvSpPr>
        <p:spPr bwMode="auto">
          <a:xfrm>
            <a:off x="1691680" y="1988840"/>
            <a:ext cx="2880320" cy="1440160"/>
          </a:xfrm>
          <a:prstGeom prst="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a:ln>
                <a:noFill/>
              </a:ln>
              <a:solidFill>
                <a:schemeClr val="accent2"/>
              </a:solidFill>
              <a:effectLst>
                <a:outerShdw blurRad="38100" dist="38100" dir="2700000" algn="tl">
                  <a:srgbClr val="000000">
                    <a:alpha val="43137"/>
                  </a:srgbClr>
                </a:outerShdw>
              </a:effectLst>
              <a:latin typeface="Arial" charset="0"/>
              <a:ea typeface="ＭＳ Ｐゴシック" pitchFamily="50" charset="-128"/>
            </a:endParaRPr>
          </a:p>
        </p:txBody>
      </p:sp>
      <p:sp>
        <p:nvSpPr>
          <p:cNvPr id="16" name="部分円 15">
            <a:extLst>
              <a:ext uri="{FF2B5EF4-FFF2-40B4-BE49-F238E27FC236}">
                <a16:creationId xmlns:a16="http://schemas.microsoft.com/office/drawing/2014/main" id="{83990DC1-E579-7D97-26BD-43828E39529C}"/>
              </a:ext>
            </a:extLst>
          </p:cNvPr>
          <p:cNvSpPr/>
          <p:nvPr/>
        </p:nvSpPr>
        <p:spPr bwMode="auto">
          <a:xfrm>
            <a:off x="1327342" y="2484227"/>
            <a:ext cx="724378" cy="728749"/>
          </a:xfrm>
          <a:prstGeom prst="pie">
            <a:avLst>
              <a:gd name="adj1" fmla="val 10804384"/>
              <a:gd name="adj2" fmla="val 1620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a:ln>
                <a:noFill/>
              </a:ln>
              <a:solidFill>
                <a:schemeClr val="accent2"/>
              </a:solidFill>
              <a:effectLst>
                <a:outerShdw blurRad="38100" dist="38100" dir="2700000" algn="tl">
                  <a:srgbClr val="000000">
                    <a:alpha val="43137"/>
                  </a:srgbClr>
                </a:outerShdw>
              </a:effectLst>
              <a:latin typeface="Arial" charset="0"/>
              <a:ea typeface="ＭＳ Ｐゴシック" pitchFamily="50" charset="-128"/>
            </a:endParaRPr>
          </a:p>
        </p:txBody>
      </p:sp>
      <p:sp>
        <p:nvSpPr>
          <p:cNvPr id="17" name="部分円 16">
            <a:extLst>
              <a:ext uri="{FF2B5EF4-FFF2-40B4-BE49-F238E27FC236}">
                <a16:creationId xmlns:a16="http://schemas.microsoft.com/office/drawing/2014/main" id="{7BFBCC91-408F-CE33-0ED2-82515B8DAC31}"/>
              </a:ext>
            </a:extLst>
          </p:cNvPr>
          <p:cNvSpPr/>
          <p:nvPr/>
        </p:nvSpPr>
        <p:spPr bwMode="auto">
          <a:xfrm flipV="1">
            <a:off x="4005304" y="3140968"/>
            <a:ext cx="576064" cy="576064"/>
          </a:xfrm>
          <a:prstGeom prst="pie">
            <a:avLst>
              <a:gd name="adj1" fmla="val 10804384"/>
              <a:gd name="adj2" fmla="val 1620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a:ln>
                <a:noFill/>
              </a:ln>
              <a:solidFill>
                <a:schemeClr val="accent2"/>
              </a:solidFill>
              <a:effectLst>
                <a:outerShdw blurRad="38100" dist="38100" dir="2700000" algn="tl">
                  <a:srgbClr val="000000">
                    <a:alpha val="43137"/>
                  </a:srgbClr>
                </a:outerShdw>
              </a:effectLst>
              <a:latin typeface="Arial" charset="0"/>
              <a:ea typeface="ＭＳ Ｐゴシック" pitchFamily="50" charset="-128"/>
            </a:endParaRPr>
          </a:p>
        </p:txBody>
      </p:sp>
      <p:cxnSp>
        <p:nvCxnSpPr>
          <p:cNvPr id="19" name="直線コネクタ 18">
            <a:extLst>
              <a:ext uri="{FF2B5EF4-FFF2-40B4-BE49-F238E27FC236}">
                <a16:creationId xmlns:a16="http://schemas.microsoft.com/office/drawing/2014/main" id="{0BD5B484-D9B2-271A-299B-B7DAC9A8B579}"/>
              </a:ext>
            </a:extLst>
          </p:cNvPr>
          <p:cNvCxnSpPr>
            <a:cxnSpLocks/>
          </p:cNvCxnSpPr>
          <p:nvPr/>
        </p:nvCxnSpPr>
        <p:spPr bwMode="auto">
          <a:xfrm>
            <a:off x="1691680" y="1556792"/>
            <a:ext cx="0" cy="2364829"/>
          </a:xfrm>
          <a:prstGeom prst="line">
            <a:avLst/>
          </a:prstGeom>
          <a:ln w="25400">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2" name="テキスト ボックス 21">
            <a:extLst>
              <a:ext uri="{FF2B5EF4-FFF2-40B4-BE49-F238E27FC236}">
                <a16:creationId xmlns:a16="http://schemas.microsoft.com/office/drawing/2014/main" id="{ED4A747F-4B74-0FEA-6BEC-C7E9554EA628}"/>
              </a:ext>
            </a:extLst>
          </p:cNvPr>
          <p:cNvSpPr txBox="1"/>
          <p:nvPr/>
        </p:nvSpPr>
        <p:spPr>
          <a:xfrm>
            <a:off x="253466" y="1450791"/>
            <a:ext cx="1440159" cy="523220"/>
          </a:xfrm>
          <a:prstGeom prst="rect">
            <a:avLst/>
          </a:prstGeom>
          <a:noFill/>
        </p:spPr>
        <p:txBody>
          <a:bodyPr wrap="square" rtlCol="0">
            <a:spAutoFit/>
          </a:bodyPr>
          <a:lstStyle/>
          <a:p>
            <a:r>
              <a:rPr kumimoji="1" lang="ja-JP" altLang="en-US" sz="1400" dirty="0">
                <a:latin typeface="+mn-ea"/>
                <a:ea typeface="+mn-ea"/>
              </a:rPr>
              <a:t>屋外　　　　　　←</a:t>
            </a:r>
            <a:endParaRPr kumimoji="1" lang="en-US" altLang="ja-JP" sz="1400" dirty="0">
              <a:latin typeface="+mn-ea"/>
              <a:ea typeface="+mn-ea"/>
            </a:endParaRPr>
          </a:p>
          <a:p>
            <a:r>
              <a:rPr kumimoji="1" lang="ja-JP" altLang="en-US" sz="1400" dirty="0">
                <a:latin typeface="+mn-ea"/>
                <a:ea typeface="+mn-ea"/>
              </a:rPr>
              <a:t>（周辺監視区域）</a:t>
            </a:r>
          </a:p>
        </p:txBody>
      </p:sp>
      <p:sp>
        <p:nvSpPr>
          <p:cNvPr id="23" name="矢印: 左 22">
            <a:extLst>
              <a:ext uri="{FF2B5EF4-FFF2-40B4-BE49-F238E27FC236}">
                <a16:creationId xmlns:a16="http://schemas.microsoft.com/office/drawing/2014/main" id="{18D82416-9B79-FB6A-9FBA-A3C45E7745FC}"/>
              </a:ext>
            </a:extLst>
          </p:cNvPr>
          <p:cNvSpPr/>
          <p:nvPr/>
        </p:nvSpPr>
        <p:spPr bwMode="auto">
          <a:xfrm flipH="1">
            <a:off x="981575" y="2545578"/>
            <a:ext cx="1440160" cy="216024"/>
          </a:xfrm>
          <a:prstGeom prst="lef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a:ln>
                <a:noFill/>
              </a:ln>
              <a:solidFill>
                <a:schemeClr val="accent2"/>
              </a:solidFill>
              <a:effectLst>
                <a:outerShdw blurRad="38100" dist="38100" dir="2700000" algn="tl">
                  <a:srgbClr val="000000">
                    <a:alpha val="43137"/>
                  </a:srgbClr>
                </a:outerShdw>
              </a:effectLst>
              <a:latin typeface="Arial" charset="0"/>
              <a:ea typeface="ＭＳ Ｐゴシック" pitchFamily="50" charset="-128"/>
            </a:endParaRPr>
          </a:p>
        </p:txBody>
      </p:sp>
      <p:sp>
        <p:nvSpPr>
          <p:cNvPr id="24" name="矢印: 左 23">
            <a:extLst>
              <a:ext uri="{FF2B5EF4-FFF2-40B4-BE49-F238E27FC236}">
                <a16:creationId xmlns:a16="http://schemas.microsoft.com/office/drawing/2014/main" id="{D663F609-D0A8-0DEA-AA26-687485D51472}"/>
              </a:ext>
            </a:extLst>
          </p:cNvPr>
          <p:cNvSpPr/>
          <p:nvPr/>
        </p:nvSpPr>
        <p:spPr bwMode="auto">
          <a:xfrm rot="16200000" flipV="1">
            <a:off x="3825284" y="3453569"/>
            <a:ext cx="720080" cy="216024"/>
          </a:xfrm>
          <a:prstGeom prst="lef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a:ln>
                <a:noFill/>
              </a:ln>
              <a:solidFill>
                <a:schemeClr val="accent2"/>
              </a:solidFill>
              <a:effectLst>
                <a:outerShdw blurRad="38100" dist="38100" dir="2700000" algn="tl">
                  <a:srgbClr val="000000">
                    <a:alpha val="43137"/>
                  </a:srgbClr>
                </a:outerShdw>
              </a:effectLst>
              <a:latin typeface="Arial" charset="0"/>
              <a:ea typeface="ＭＳ Ｐゴシック" pitchFamily="50" charset="-128"/>
            </a:endParaRPr>
          </a:p>
        </p:txBody>
      </p:sp>
      <p:sp>
        <p:nvSpPr>
          <p:cNvPr id="25" name="楕円 24">
            <a:extLst>
              <a:ext uri="{FF2B5EF4-FFF2-40B4-BE49-F238E27FC236}">
                <a16:creationId xmlns:a16="http://schemas.microsoft.com/office/drawing/2014/main" id="{932A8109-60CE-1DCD-D69F-DF2E7827892F}"/>
              </a:ext>
            </a:extLst>
          </p:cNvPr>
          <p:cNvSpPr/>
          <p:nvPr/>
        </p:nvSpPr>
        <p:spPr bwMode="auto">
          <a:xfrm>
            <a:off x="1151620" y="2352607"/>
            <a:ext cx="720080" cy="694350"/>
          </a:xfrm>
          <a:prstGeom prst="ellipse">
            <a:avLst/>
          </a:prstGeom>
          <a:noFill/>
          <a:ln w="19050" cap="flat" cmpd="sng" algn="ctr">
            <a:solidFill>
              <a:srgbClr val="FF0000"/>
            </a:solidFill>
            <a:prstDash val="sysDot"/>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a:ln>
                <a:noFill/>
              </a:ln>
              <a:solidFill>
                <a:schemeClr val="accent2"/>
              </a:solidFill>
              <a:effectLst>
                <a:outerShdw blurRad="38100" dist="38100" dir="2700000" algn="tl">
                  <a:srgbClr val="000000">
                    <a:alpha val="43137"/>
                  </a:srgbClr>
                </a:outerShdw>
              </a:effectLst>
              <a:latin typeface="Arial" charset="0"/>
              <a:ea typeface="ＭＳ Ｐゴシック" pitchFamily="50" charset="-128"/>
            </a:endParaRPr>
          </a:p>
        </p:txBody>
      </p:sp>
      <p:sp>
        <p:nvSpPr>
          <p:cNvPr id="26" name="楕円 25">
            <a:extLst>
              <a:ext uri="{FF2B5EF4-FFF2-40B4-BE49-F238E27FC236}">
                <a16:creationId xmlns:a16="http://schemas.microsoft.com/office/drawing/2014/main" id="{4B066430-F713-0662-BC9B-3B95932BE912}"/>
              </a:ext>
            </a:extLst>
          </p:cNvPr>
          <p:cNvSpPr/>
          <p:nvPr/>
        </p:nvSpPr>
        <p:spPr bwMode="auto">
          <a:xfrm>
            <a:off x="3823953" y="3271684"/>
            <a:ext cx="720080" cy="694350"/>
          </a:xfrm>
          <a:prstGeom prst="ellipse">
            <a:avLst/>
          </a:prstGeom>
          <a:noFill/>
          <a:ln w="19050" cap="flat" cmpd="sng" algn="ctr">
            <a:solidFill>
              <a:srgbClr val="FF0000"/>
            </a:solidFill>
            <a:prstDash val="sysDot"/>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a:ln>
                <a:noFill/>
              </a:ln>
              <a:solidFill>
                <a:schemeClr val="accent2"/>
              </a:solidFill>
              <a:effectLst>
                <a:outerShdw blurRad="38100" dist="38100" dir="2700000" algn="tl">
                  <a:srgbClr val="000000">
                    <a:alpha val="43137"/>
                  </a:srgbClr>
                </a:outerShdw>
              </a:effectLst>
              <a:latin typeface="Arial" charset="0"/>
              <a:ea typeface="ＭＳ Ｐゴシック" pitchFamily="50" charset="-128"/>
            </a:endParaRPr>
          </a:p>
        </p:txBody>
      </p:sp>
      <p:sp>
        <p:nvSpPr>
          <p:cNvPr id="27" name="テキスト ボックス 26">
            <a:extLst>
              <a:ext uri="{FF2B5EF4-FFF2-40B4-BE49-F238E27FC236}">
                <a16:creationId xmlns:a16="http://schemas.microsoft.com/office/drawing/2014/main" id="{2350BA58-8586-0741-FEC8-959F585D7F41}"/>
              </a:ext>
            </a:extLst>
          </p:cNvPr>
          <p:cNvSpPr txBox="1"/>
          <p:nvPr/>
        </p:nvSpPr>
        <p:spPr>
          <a:xfrm>
            <a:off x="4724053" y="1574117"/>
            <a:ext cx="4101054" cy="1815882"/>
          </a:xfrm>
          <a:prstGeom prst="rect">
            <a:avLst/>
          </a:prstGeom>
          <a:noFill/>
        </p:spPr>
        <p:txBody>
          <a:bodyPr wrap="square" rtlCol="0">
            <a:spAutoFit/>
          </a:bodyPr>
          <a:lstStyle/>
          <a:p>
            <a:r>
              <a:rPr kumimoji="1" lang="ja-JP" altLang="en-US" sz="1600" dirty="0"/>
              <a:t>扉①②が開放され屋外から建屋内に空気が流入したことで室内の負圧が正圧にはなっていないものの警報設定値を超えたため負圧警報が発報した。</a:t>
            </a:r>
            <a:endParaRPr kumimoji="1" lang="en-US" altLang="ja-JP" sz="1600" dirty="0"/>
          </a:p>
          <a:p>
            <a:r>
              <a:rPr kumimoji="1" lang="ja-JP" altLang="en-US" sz="1600" dirty="0"/>
              <a:t>・通常時の室内負圧値</a:t>
            </a:r>
            <a:r>
              <a:rPr kumimoji="1" lang="en-US" altLang="ja-JP" sz="1600" dirty="0"/>
              <a:t>	</a:t>
            </a:r>
            <a:r>
              <a:rPr kumimoji="1" lang="ja-JP" altLang="en-US" sz="1600" dirty="0"/>
              <a:t>：－６０　　Ｐａ</a:t>
            </a:r>
            <a:endParaRPr kumimoji="1" lang="en-US" altLang="ja-JP" sz="1600" dirty="0"/>
          </a:p>
          <a:p>
            <a:r>
              <a:rPr kumimoji="1" lang="ja-JP" altLang="en-US" sz="1600" dirty="0"/>
              <a:t>・室内負圧の警報設定値</a:t>
            </a:r>
            <a:r>
              <a:rPr kumimoji="1" lang="en-US" altLang="ja-JP" sz="1600" dirty="0"/>
              <a:t>	</a:t>
            </a:r>
            <a:r>
              <a:rPr kumimoji="1" lang="ja-JP" altLang="en-US" sz="1600" dirty="0"/>
              <a:t>：－１９．６Ｐａ</a:t>
            </a:r>
            <a:endParaRPr kumimoji="1" lang="en-US" altLang="ja-JP" sz="1600" dirty="0"/>
          </a:p>
          <a:p>
            <a:r>
              <a:rPr kumimoji="1" lang="ja-JP" altLang="en-US" sz="1600" dirty="0"/>
              <a:t>・警報発報時の室内負圧値</a:t>
            </a:r>
            <a:r>
              <a:rPr kumimoji="1" lang="en-US" altLang="ja-JP" sz="1600" dirty="0"/>
              <a:t>	</a:t>
            </a:r>
            <a:r>
              <a:rPr kumimoji="1" lang="ja-JP" altLang="en-US" sz="1600" dirty="0"/>
              <a:t>：　－６　　Ｐａ</a:t>
            </a:r>
          </a:p>
        </p:txBody>
      </p:sp>
      <p:cxnSp>
        <p:nvCxnSpPr>
          <p:cNvPr id="29" name="直線矢印コネクタ 28">
            <a:extLst>
              <a:ext uri="{FF2B5EF4-FFF2-40B4-BE49-F238E27FC236}">
                <a16:creationId xmlns:a16="http://schemas.microsoft.com/office/drawing/2014/main" id="{477FACBD-E121-62C1-049F-75A84829B658}"/>
              </a:ext>
            </a:extLst>
          </p:cNvPr>
          <p:cNvCxnSpPr>
            <a:cxnSpLocks/>
            <a:endCxn id="25" idx="7"/>
          </p:cNvCxnSpPr>
          <p:nvPr/>
        </p:nvCxnSpPr>
        <p:spPr bwMode="auto">
          <a:xfrm flipH="1">
            <a:off x="1766247" y="1743276"/>
            <a:ext cx="2949768" cy="711016"/>
          </a:xfrm>
          <a:prstGeom prst="straightConnector1">
            <a:avLst/>
          </a:prstGeom>
          <a:ln>
            <a:solidFill>
              <a:srgbClr val="FF0000"/>
            </a:solidFill>
            <a:headEnd type="none" w="med" len="med"/>
            <a:tailEnd type="triangle"/>
          </a:ln>
        </p:spPr>
        <p:style>
          <a:lnRef idx="1">
            <a:schemeClr val="dk1"/>
          </a:lnRef>
          <a:fillRef idx="0">
            <a:schemeClr val="dk1"/>
          </a:fillRef>
          <a:effectRef idx="0">
            <a:schemeClr val="dk1"/>
          </a:effectRef>
          <a:fontRef idx="minor">
            <a:schemeClr val="tx1"/>
          </a:fontRef>
        </p:style>
      </p:cxnSp>
      <p:cxnSp>
        <p:nvCxnSpPr>
          <p:cNvPr id="30" name="直線矢印コネクタ 29">
            <a:extLst>
              <a:ext uri="{FF2B5EF4-FFF2-40B4-BE49-F238E27FC236}">
                <a16:creationId xmlns:a16="http://schemas.microsoft.com/office/drawing/2014/main" id="{D034829B-A2B9-4C95-D744-2D559009C226}"/>
              </a:ext>
            </a:extLst>
          </p:cNvPr>
          <p:cNvCxnSpPr>
            <a:cxnSpLocks/>
            <a:endCxn id="26" idx="7"/>
          </p:cNvCxnSpPr>
          <p:nvPr/>
        </p:nvCxnSpPr>
        <p:spPr bwMode="auto">
          <a:xfrm flipH="1">
            <a:off x="4438580" y="1743276"/>
            <a:ext cx="277436" cy="1630093"/>
          </a:xfrm>
          <a:prstGeom prst="straightConnector1">
            <a:avLst/>
          </a:prstGeom>
          <a:ln>
            <a:solidFill>
              <a:srgbClr val="FF0000"/>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35" name="テキスト ボックス 34">
            <a:extLst>
              <a:ext uri="{FF2B5EF4-FFF2-40B4-BE49-F238E27FC236}">
                <a16:creationId xmlns:a16="http://schemas.microsoft.com/office/drawing/2014/main" id="{87B3CFC9-9E95-7D86-51C6-87B53FC30C64}"/>
              </a:ext>
            </a:extLst>
          </p:cNvPr>
          <p:cNvSpPr txBox="1"/>
          <p:nvPr/>
        </p:nvSpPr>
        <p:spPr>
          <a:xfrm>
            <a:off x="1774277" y="2716364"/>
            <a:ext cx="1338828" cy="369332"/>
          </a:xfrm>
          <a:prstGeom prst="rect">
            <a:avLst/>
          </a:prstGeom>
          <a:noFill/>
        </p:spPr>
        <p:txBody>
          <a:bodyPr wrap="none" rtlCol="0">
            <a:spAutoFit/>
          </a:bodyPr>
          <a:lstStyle/>
          <a:p>
            <a:r>
              <a:rPr kumimoji="1" lang="ja-JP" altLang="en-US" dirty="0">
                <a:solidFill>
                  <a:srgbClr val="FF0000"/>
                </a:solidFill>
              </a:rPr>
              <a:t>空気の流れ</a:t>
            </a:r>
          </a:p>
        </p:txBody>
      </p:sp>
      <p:sp>
        <p:nvSpPr>
          <p:cNvPr id="36" name="テキスト ボックス 35">
            <a:extLst>
              <a:ext uri="{FF2B5EF4-FFF2-40B4-BE49-F238E27FC236}">
                <a16:creationId xmlns:a16="http://schemas.microsoft.com/office/drawing/2014/main" id="{19A7F276-FA65-FABE-FAE1-32D43F8326E6}"/>
              </a:ext>
            </a:extLst>
          </p:cNvPr>
          <p:cNvSpPr txBox="1"/>
          <p:nvPr/>
        </p:nvSpPr>
        <p:spPr>
          <a:xfrm>
            <a:off x="2845165" y="3512851"/>
            <a:ext cx="1338828" cy="369332"/>
          </a:xfrm>
          <a:prstGeom prst="rect">
            <a:avLst/>
          </a:prstGeom>
          <a:noFill/>
        </p:spPr>
        <p:txBody>
          <a:bodyPr wrap="none" rtlCol="0">
            <a:spAutoFit/>
          </a:bodyPr>
          <a:lstStyle/>
          <a:p>
            <a:r>
              <a:rPr kumimoji="1" lang="ja-JP" altLang="en-US" dirty="0">
                <a:solidFill>
                  <a:srgbClr val="FF0000"/>
                </a:solidFill>
              </a:rPr>
              <a:t>空気の流れ</a:t>
            </a:r>
          </a:p>
        </p:txBody>
      </p:sp>
      <p:sp>
        <p:nvSpPr>
          <p:cNvPr id="39" name="テキスト ボックス 38">
            <a:extLst>
              <a:ext uri="{FF2B5EF4-FFF2-40B4-BE49-F238E27FC236}">
                <a16:creationId xmlns:a16="http://schemas.microsoft.com/office/drawing/2014/main" id="{1A3024FE-65C1-7067-AB13-519CBE2C9892}"/>
              </a:ext>
            </a:extLst>
          </p:cNvPr>
          <p:cNvSpPr txBox="1"/>
          <p:nvPr/>
        </p:nvSpPr>
        <p:spPr>
          <a:xfrm>
            <a:off x="260888" y="3951556"/>
            <a:ext cx="8622223" cy="2062103"/>
          </a:xfrm>
          <a:prstGeom prst="rect">
            <a:avLst/>
          </a:prstGeom>
          <a:noFill/>
        </p:spPr>
        <p:txBody>
          <a:bodyPr wrap="square" rtlCol="0">
            <a:spAutoFit/>
          </a:bodyPr>
          <a:lstStyle/>
          <a:p>
            <a:r>
              <a:rPr kumimoji="1" lang="ja-JP" altLang="en-US" dirty="0"/>
              <a:t>負圧警報発報時の作業状況など</a:t>
            </a:r>
            <a:endParaRPr kumimoji="1" lang="en-US" altLang="ja-JP" dirty="0"/>
          </a:p>
          <a:p>
            <a:pPr marL="269875" indent="-269875"/>
            <a:r>
              <a:rPr kumimoji="1" lang="ja-JP" altLang="en-US" dirty="0"/>
              <a:t>○扉①を開放して建屋内から屋外に物品を搬出する作業を</a:t>
            </a:r>
            <a:r>
              <a:rPr kumimoji="1" lang="en-US" altLang="ja-JP" dirty="0"/>
              <a:t>2</a:t>
            </a:r>
            <a:r>
              <a:rPr kumimoji="1" lang="ja-JP" altLang="en-US" dirty="0"/>
              <a:t>名で実施する事としていた。</a:t>
            </a:r>
            <a:endParaRPr kumimoji="1" lang="en-US" altLang="ja-JP" dirty="0"/>
          </a:p>
          <a:p>
            <a:pPr marL="269875" indent="-269875"/>
            <a:r>
              <a:rPr kumimoji="1" lang="ja-JP" altLang="en-US" dirty="0"/>
              <a:t>○室外で電話連絡をしていた作業者</a:t>
            </a:r>
            <a:r>
              <a:rPr kumimoji="1" lang="en-US" altLang="ja-JP" dirty="0"/>
              <a:t>1</a:t>
            </a:r>
            <a:r>
              <a:rPr kumimoji="1" lang="ja-JP" altLang="en-US" dirty="0"/>
              <a:t>名が扉②を開けて入室した。</a:t>
            </a:r>
            <a:endParaRPr kumimoji="1" lang="en-US" altLang="ja-JP" dirty="0"/>
          </a:p>
          <a:p>
            <a:pPr marL="269875" indent="-269875"/>
            <a:r>
              <a:rPr kumimoji="1" lang="ja-JP" altLang="en-US" dirty="0"/>
              <a:t>○扉②は自動で閉るはずであったが、床面との干渉により閉らなかった。</a:t>
            </a:r>
            <a:endParaRPr kumimoji="1" lang="en-US" altLang="ja-JP" dirty="0"/>
          </a:p>
          <a:p>
            <a:pPr marL="269875" indent="-269875"/>
            <a:r>
              <a:rPr kumimoji="1" lang="ja-JP" altLang="en-US" dirty="0"/>
              <a:t>○扉①を開放する際は扉②③を開放しないことを規定していたが、搬出作業に意識が集中してしまい扉②の開閉状態の確認ができていなかった。</a:t>
            </a:r>
            <a:endParaRPr kumimoji="1" lang="en-US" altLang="ja-JP" dirty="0"/>
          </a:p>
          <a:p>
            <a:endParaRPr kumimoji="1" lang="ja-JP" altLang="en-US" sz="2000" dirty="0"/>
          </a:p>
        </p:txBody>
      </p:sp>
      <p:sp>
        <p:nvSpPr>
          <p:cNvPr id="6" name="テキスト ボックス 5">
            <a:extLst>
              <a:ext uri="{FF2B5EF4-FFF2-40B4-BE49-F238E27FC236}">
                <a16:creationId xmlns:a16="http://schemas.microsoft.com/office/drawing/2014/main" id="{D8489408-D8E7-2830-529A-25FAF7AFA5FE}"/>
              </a:ext>
            </a:extLst>
          </p:cNvPr>
          <p:cNvSpPr txBox="1"/>
          <p:nvPr/>
        </p:nvSpPr>
        <p:spPr>
          <a:xfrm>
            <a:off x="1682312" y="1446915"/>
            <a:ext cx="1530836" cy="523220"/>
          </a:xfrm>
          <a:prstGeom prst="rect">
            <a:avLst/>
          </a:prstGeom>
          <a:noFill/>
        </p:spPr>
        <p:txBody>
          <a:bodyPr wrap="square" rtlCol="0">
            <a:spAutoFit/>
          </a:bodyPr>
          <a:lstStyle/>
          <a:p>
            <a:r>
              <a:rPr kumimoji="1" lang="ja-JP" altLang="en-US" sz="1400" dirty="0">
                <a:latin typeface="+mn-ea"/>
                <a:ea typeface="+mn-ea"/>
              </a:rPr>
              <a:t>→建屋内</a:t>
            </a:r>
            <a:endParaRPr kumimoji="1" lang="en-US" altLang="ja-JP" sz="1400" dirty="0">
              <a:latin typeface="+mn-ea"/>
              <a:ea typeface="+mn-ea"/>
            </a:endParaRPr>
          </a:p>
          <a:p>
            <a:r>
              <a:rPr kumimoji="1" lang="ja-JP" altLang="en-US" sz="1400" dirty="0">
                <a:latin typeface="+mn-ea"/>
                <a:ea typeface="+mn-ea"/>
              </a:rPr>
              <a:t>（第</a:t>
            </a:r>
            <a:r>
              <a:rPr kumimoji="1" lang="en-US" altLang="ja-JP" sz="1400" dirty="0">
                <a:latin typeface="+mn-ea"/>
                <a:ea typeface="+mn-ea"/>
              </a:rPr>
              <a:t>1</a:t>
            </a:r>
            <a:r>
              <a:rPr kumimoji="1" lang="ja-JP" altLang="en-US" sz="1400" dirty="0">
                <a:latin typeface="+mn-ea"/>
                <a:ea typeface="+mn-ea"/>
              </a:rPr>
              <a:t>種管理区域）</a:t>
            </a:r>
          </a:p>
        </p:txBody>
      </p:sp>
      <p:sp>
        <p:nvSpPr>
          <p:cNvPr id="7" name="テキスト ボックス 6">
            <a:extLst>
              <a:ext uri="{FF2B5EF4-FFF2-40B4-BE49-F238E27FC236}">
                <a16:creationId xmlns:a16="http://schemas.microsoft.com/office/drawing/2014/main" id="{66142809-E544-CB2B-0166-9FEBA4369617}"/>
              </a:ext>
            </a:extLst>
          </p:cNvPr>
          <p:cNvSpPr txBox="1"/>
          <p:nvPr/>
        </p:nvSpPr>
        <p:spPr>
          <a:xfrm>
            <a:off x="1112787" y="2866623"/>
            <a:ext cx="620192" cy="307777"/>
          </a:xfrm>
          <a:prstGeom prst="rect">
            <a:avLst/>
          </a:prstGeom>
          <a:noFill/>
        </p:spPr>
        <p:txBody>
          <a:bodyPr wrap="square" rtlCol="0">
            <a:spAutoFit/>
          </a:bodyPr>
          <a:lstStyle/>
          <a:p>
            <a:pPr algn="r"/>
            <a:r>
              <a:rPr kumimoji="1" lang="ja-JP" altLang="en-US" sz="1400" dirty="0">
                <a:latin typeface="+mn-ea"/>
                <a:ea typeface="+mn-ea"/>
              </a:rPr>
              <a:t>扉①</a:t>
            </a:r>
          </a:p>
        </p:txBody>
      </p:sp>
      <p:sp>
        <p:nvSpPr>
          <p:cNvPr id="8" name="テキスト ボックス 7">
            <a:extLst>
              <a:ext uri="{FF2B5EF4-FFF2-40B4-BE49-F238E27FC236}">
                <a16:creationId xmlns:a16="http://schemas.microsoft.com/office/drawing/2014/main" id="{1AFF5893-8A85-A2F2-B120-C07D6F249F84}"/>
              </a:ext>
            </a:extLst>
          </p:cNvPr>
          <p:cNvSpPr txBox="1"/>
          <p:nvPr/>
        </p:nvSpPr>
        <p:spPr>
          <a:xfrm>
            <a:off x="4183993" y="3416064"/>
            <a:ext cx="620192" cy="307777"/>
          </a:xfrm>
          <a:prstGeom prst="rect">
            <a:avLst/>
          </a:prstGeom>
          <a:noFill/>
        </p:spPr>
        <p:txBody>
          <a:bodyPr wrap="square" rtlCol="0">
            <a:spAutoFit/>
          </a:bodyPr>
          <a:lstStyle/>
          <a:p>
            <a:pPr algn="r"/>
            <a:r>
              <a:rPr kumimoji="1" lang="ja-JP" altLang="en-US" sz="1400" dirty="0">
                <a:latin typeface="+mn-ea"/>
                <a:ea typeface="+mn-ea"/>
              </a:rPr>
              <a:t>扉②</a:t>
            </a:r>
          </a:p>
        </p:txBody>
      </p:sp>
      <p:sp>
        <p:nvSpPr>
          <p:cNvPr id="9" name="テキスト ボックス 8">
            <a:extLst>
              <a:ext uri="{FF2B5EF4-FFF2-40B4-BE49-F238E27FC236}">
                <a16:creationId xmlns:a16="http://schemas.microsoft.com/office/drawing/2014/main" id="{B7D37E92-6E7B-F3F6-FCE6-A9232A7B3FB1}"/>
              </a:ext>
            </a:extLst>
          </p:cNvPr>
          <p:cNvSpPr txBox="1"/>
          <p:nvPr/>
        </p:nvSpPr>
        <p:spPr>
          <a:xfrm>
            <a:off x="3913711" y="1942056"/>
            <a:ext cx="620192" cy="307777"/>
          </a:xfrm>
          <a:prstGeom prst="rect">
            <a:avLst/>
          </a:prstGeom>
          <a:noFill/>
        </p:spPr>
        <p:txBody>
          <a:bodyPr wrap="square" rtlCol="0">
            <a:spAutoFit/>
          </a:bodyPr>
          <a:lstStyle/>
          <a:p>
            <a:r>
              <a:rPr kumimoji="1" lang="ja-JP" altLang="en-US" sz="1400" dirty="0">
                <a:latin typeface="+mn-ea"/>
                <a:ea typeface="+mn-ea"/>
              </a:rPr>
              <a:t>扉③</a:t>
            </a:r>
          </a:p>
        </p:txBody>
      </p:sp>
      <p:cxnSp>
        <p:nvCxnSpPr>
          <p:cNvPr id="11" name="直線コネクタ 10">
            <a:extLst>
              <a:ext uri="{FF2B5EF4-FFF2-40B4-BE49-F238E27FC236}">
                <a16:creationId xmlns:a16="http://schemas.microsoft.com/office/drawing/2014/main" id="{74AE8FBE-A511-79A2-ADCA-AD32D1DFFD6B}"/>
              </a:ext>
            </a:extLst>
          </p:cNvPr>
          <p:cNvCxnSpPr>
            <a:cxnSpLocks/>
          </p:cNvCxnSpPr>
          <p:nvPr/>
        </p:nvCxnSpPr>
        <p:spPr bwMode="auto">
          <a:xfrm>
            <a:off x="2555776" y="2003636"/>
            <a:ext cx="0" cy="1437015"/>
          </a:xfrm>
          <a:prstGeom prst="line">
            <a:avLst/>
          </a:prstGeom>
          <a:ln w="25400">
            <a:prstDash val="dashDot"/>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34F21B6E-F40E-5A22-FAE6-2DB4C020D3A7}"/>
              </a:ext>
            </a:extLst>
          </p:cNvPr>
          <p:cNvCxnSpPr>
            <a:cxnSpLocks/>
          </p:cNvCxnSpPr>
          <p:nvPr/>
        </p:nvCxnSpPr>
        <p:spPr bwMode="auto">
          <a:xfrm>
            <a:off x="3995936" y="1988840"/>
            <a:ext cx="297400" cy="0"/>
          </a:xfrm>
          <a:prstGeom prst="line">
            <a:avLst/>
          </a:prstGeom>
          <a:ln w="57150" cmpd="sng">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1978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熊取事業所の近況について</a:t>
            </a:r>
          </a:p>
        </p:txBody>
      </p:sp>
      <p:sp>
        <p:nvSpPr>
          <p:cNvPr id="3" name="コンテンツ プレースホルダ 2"/>
          <p:cNvSpPr>
            <a:spLocks noGrp="1"/>
          </p:cNvSpPr>
          <p:nvPr>
            <p:ph idx="1"/>
          </p:nvPr>
        </p:nvSpPr>
        <p:spPr>
          <a:xfrm>
            <a:off x="251520" y="1340768"/>
            <a:ext cx="8496944" cy="4536504"/>
          </a:xfrm>
        </p:spPr>
        <p:txBody>
          <a:bodyPr/>
          <a:lstStyle/>
          <a:p>
            <a:pPr marL="538163" indent="-538163">
              <a:buNone/>
            </a:pPr>
            <a:r>
              <a:rPr lang="ja-JP" altLang="en-US" sz="1800" dirty="0">
                <a:latin typeface="+mn-ea"/>
              </a:rPr>
              <a:t>原因</a:t>
            </a:r>
            <a:endParaRPr lang="en-US" altLang="ja-JP" sz="1800" dirty="0">
              <a:latin typeface="+mn-ea"/>
            </a:endParaRPr>
          </a:p>
          <a:p>
            <a:pPr marL="538163" indent="-538163">
              <a:buNone/>
            </a:pPr>
            <a:r>
              <a:rPr lang="ja-JP" altLang="en-US" sz="1800" dirty="0">
                <a:latin typeface="+mn-ea"/>
              </a:rPr>
              <a:t>　</a:t>
            </a:r>
            <a:r>
              <a:rPr lang="en-US" altLang="ja-JP" sz="1800" dirty="0">
                <a:latin typeface="+mn-ea"/>
              </a:rPr>
              <a:t>Ⅰ</a:t>
            </a:r>
            <a:r>
              <a:rPr lang="ja-JP" altLang="en-US" sz="1800" dirty="0">
                <a:latin typeface="+mn-ea"/>
              </a:rPr>
              <a:t>　久しぶりの作業ということもあり、作業前の重要ポイント（扉②③の開閉状況を含む）の確認が不十分であった。</a:t>
            </a:r>
            <a:endParaRPr lang="en-US" altLang="ja-JP" sz="1800" dirty="0">
              <a:latin typeface="+mn-ea"/>
            </a:endParaRPr>
          </a:p>
          <a:p>
            <a:pPr marL="538163" indent="-538163">
              <a:buNone/>
            </a:pPr>
            <a:r>
              <a:rPr lang="ja-JP" altLang="en-US" sz="1800" dirty="0">
                <a:latin typeface="+mn-ea"/>
              </a:rPr>
              <a:t>　</a:t>
            </a:r>
            <a:r>
              <a:rPr lang="en-US" altLang="ja-JP" sz="1800" dirty="0">
                <a:latin typeface="+mn-ea"/>
              </a:rPr>
              <a:t>Ⅱ</a:t>
            </a:r>
            <a:r>
              <a:rPr lang="ja-JP" altLang="en-US" sz="1800" dirty="0">
                <a:latin typeface="+mn-ea"/>
              </a:rPr>
              <a:t>　扉②は自動で閉るものとの思い込みがあった。</a:t>
            </a:r>
            <a:br>
              <a:rPr lang="en-US" altLang="ja-JP" sz="1800" dirty="0">
                <a:latin typeface="+mn-ea"/>
              </a:rPr>
            </a:br>
            <a:endParaRPr lang="en-US" altLang="ja-JP" sz="1800" dirty="0">
              <a:latin typeface="+mn-ea"/>
            </a:endParaRPr>
          </a:p>
          <a:p>
            <a:pPr marL="0" indent="0">
              <a:buNone/>
            </a:pPr>
            <a:r>
              <a:rPr lang="ja-JP" altLang="en-US" sz="1800" dirty="0">
                <a:latin typeface="+mn-ea"/>
              </a:rPr>
              <a:t>対策</a:t>
            </a:r>
            <a:endParaRPr lang="en-US" altLang="ja-JP" sz="1800" dirty="0">
              <a:latin typeface="+mn-ea"/>
            </a:endParaRPr>
          </a:p>
          <a:p>
            <a:pPr marL="0" indent="0">
              <a:buNone/>
            </a:pPr>
            <a:r>
              <a:rPr kumimoji="1" lang="ja-JP" altLang="en-US" sz="1800" dirty="0">
                <a:latin typeface="+mn-ea"/>
              </a:rPr>
              <a:t>　</a:t>
            </a:r>
            <a:r>
              <a:rPr kumimoji="1" lang="en-US" altLang="ja-JP" sz="1800" dirty="0">
                <a:latin typeface="+mn-ea"/>
              </a:rPr>
              <a:t>ⅰ</a:t>
            </a:r>
            <a:r>
              <a:rPr kumimoji="1" lang="ja-JP" altLang="en-US" sz="1800" dirty="0">
                <a:latin typeface="+mn-ea"/>
              </a:rPr>
              <a:t>　重要ポイントを確認しやすいように、手順書に以下を明記する。　（原因</a:t>
            </a:r>
            <a:r>
              <a:rPr kumimoji="1" lang="en-US" altLang="ja-JP" sz="1800" dirty="0">
                <a:latin typeface="+mn-ea"/>
              </a:rPr>
              <a:t>Ⅰ</a:t>
            </a:r>
            <a:r>
              <a:rPr kumimoji="1" lang="ja-JP" altLang="en-US" sz="1800" dirty="0">
                <a:latin typeface="+mn-ea"/>
              </a:rPr>
              <a:t>）</a:t>
            </a:r>
            <a:br>
              <a:rPr kumimoji="1" lang="en-US" altLang="ja-JP" sz="1800" dirty="0">
                <a:latin typeface="+mn-ea"/>
              </a:rPr>
            </a:br>
            <a:r>
              <a:rPr kumimoji="1" lang="ja-JP" altLang="en-US" sz="1800" dirty="0">
                <a:latin typeface="+mn-ea"/>
              </a:rPr>
              <a:t>　　　　・作業中は扉②③を施錠すること。</a:t>
            </a:r>
            <a:endParaRPr kumimoji="1" lang="en-US" altLang="ja-JP" sz="1800" dirty="0">
              <a:latin typeface="+mn-ea"/>
            </a:endParaRPr>
          </a:p>
          <a:p>
            <a:pPr marL="0" indent="0">
              <a:buNone/>
            </a:pPr>
            <a:r>
              <a:rPr kumimoji="1" lang="ja-JP" altLang="en-US" sz="1800" dirty="0">
                <a:latin typeface="+mn-ea"/>
              </a:rPr>
              <a:t>　　　　・扉の開閉状態を確認する見張り人を室内に配置すること。</a:t>
            </a:r>
            <a:endParaRPr kumimoji="1" lang="en-US" altLang="ja-JP" sz="1800" dirty="0">
              <a:latin typeface="+mn-ea"/>
            </a:endParaRPr>
          </a:p>
          <a:p>
            <a:pPr marL="0" indent="0">
              <a:buNone/>
            </a:pPr>
            <a:r>
              <a:rPr kumimoji="1" lang="ja-JP" altLang="en-US" sz="1800" dirty="0">
                <a:latin typeface="+mn-ea"/>
              </a:rPr>
              <a:t>　</a:t>
            </a:r>
            <a:r>
              <a:rPr kumimoji="1" lang="en-US" altLang="ja-JP" sz="1800" dirty="0">
                <a:latin typeface="+mn-ea"/>
              </a:rPr>
              <a:t>ⅱ</a:t>
            </a:r>
            <a:r>
              <a:rPr kumimoji="1" lang="ja-JP" altLang="en-US" sz="1800" dirty="0">
                <a:latin typeface="+mn-ea"/>
              </a:rPr>
              <a:t>　改訂後の手順書により関係者を教育する。　（原因</a:t>
            </a:r>
            <a:r>
              <a:rPr kumimoji="1" lang="en-US" altLang="ja-JP" sz="1800" dirty="0">
                <a:latin typeface="+mn-ea"/>
              </a:rPr>
              <a:t>Ⅰ</a:t>
            </a:r>
            <a:r>
              <a:rPr kumimoji="1" lang="ja-JP" altLang="en-US" sz="1800" dirty="0">
                <a:latin typeface="+mn-ea"/>
              </a:rPr>
              <a:t>）</a:t>
            </a:r>
            <a:endParaRPr kumimoji="1" lang="en-US" altLang="ja-JP" sz="1800" dirty="0">
              <a:latin typeface="+mn-ea"/>
            </a:endParaRPr>
          </a:p>
          <a:p>
            <a:pPr marL="0" indent="0">
              <a:buNone/>
            </a:pPr>
            <a:r>
              <a:rPr kumimoji="1" lang="ja-JP" altLang="en-US" sz="1800" dirty="0">
                <a:latin typeface="+mn-ea"/>
              </a:rPr>
              <a:t>　</a:t>
            </a:r>
            <a:r>
              <a:rPr kumimoji="1" lang="en-US" altLang="ja-JP" sz="1800" dirty="0">
                <a:latin typeface="+mn-ea"/>
              </a:rPr>
              <a:t>ⅲ</a:t>
            </a:r>
            <a:r>
              <a:rPr kumimoji="1" lang="ja-JP" altLang="en-US" sz="1800" dirty="0">
                <a:latin typeface="+mn-ea"/>
              </a:rPr>
              <a:t>　３Ｈ作業（初めて、変更、久しぶり）については確認漏れ等を防止するために、</a:t>
            </a:r>
            <a:br>
              <a:rPr kumimoji="1" lang="en-US" altLang="ja-JP" sz="1800" dirty="0">
                <a:latin typeface="+mn-ea"/>
              </a:rPr>
            </a:br>
            <a:r>
              <a:rPr kumimoji="1" lang="ja-JP" altLang="en-US" sz="1800" dirty="0">
                <a:latin typeface="+mn-ea"/>
              </a:rPr>
              <a:t>　　　作業前に重要ポイントの確認を行う。　（原因</a:t>
            </a:r>
            <a:r>
              <a:rPr kumimoji="1" lang="en-US" altLang="ja-JP" sz="1800" dirty="0">
                <a:latin typeface="+mn-ea"/>
              </a:rPr>
              <a:t>Ⅰ</a:t>
            </a:r>
            <a:r>
              <a:rPr kumimoji="1" lang="ja-JP" altLang="en-US" sz="1800" dirty="0">
                <a:latin typeface="+mn-ea"/>
              </a:rPr>
              <a:t>）</a:t>
            </a:r>
            <a:endParaRPr kumimoji="1" lang="en-US" altLang="ja-JP" sz="1800" dirty="0">
              <a:latin typeface="+mn-ea"/>
            </a:endParaRPr>
          </a:p>
          <a:p>
            <a:pPr marL="0" indent="0">
              <a:buNone/>
            </a:pPr>
            <a:r>
              <a:rPr kumimoji="1" lang="ja-JP" altLang="en-US" sz="1800" dirty="0">
                <a:latin typeface="+mn-ea"/>
              </a:rPr>
              <a:t>　</a:t>
            </a:r>
            <a:r>
              <a:rPr kumimoji="1" lang="en-US" altLang="ja-JP" sz="1800" dirty="0">
                <a:latin typeface="+mn-ea"/>
              </a:rPr>
              <a:t>ⅳ</a:t>
            </a:r>
            <a:r>
              <a:rPr kumimoji="1" lang="ja-JP" altLang="en-US" sz="1800" dirty="0">
                <a:latin typeface="+mn-ea"/>
              </a:rPr>
              <a:t>　室内側の作業者が扉②③の開閉状態を把握できるランプを設置する。 （原因</a:t>
            </a:r>
            <a:r>
              <a:rPr kumimoji="1" lang="en-US" altLang="ja-JP" sz="1800" dirty="0">
                <a:latin typeface="+mn-ea"/>
              </a:rPr>
              <a:t>Ⅰ</a:t>
            </a:r>
            <a:r>
              <a:rPr kumimoji="1" lang="ja-JP" altLang="en-US" sz="1800" dirty="0">
                <a:latin typeface="+mn-ea"/>
              </a:rPr>
              <a:t>） </a:t>
            </a:r>
            <a:endParaRPr kumimoji="1" lang="en-US" altLang="ja-JP" sz="1800" dirty="0">
              <a:latin typeface="+mn-ea"/>
            </a:endParaRPr>
          </a:p>
          <a:p>
            <a:pPr marL="0" indent="0">
              <a:buNone/>
            </a:pPr>
            <a:r>
              <a:rPr kumimoji="1" lang="ja-JP" altLang="en-US" sz="1800" dirty="0">
                <a:latin typeface="+mn-ea"/>
              </a:rPr>
              <a:t>　</a:t>
            </a:r>
            <a:r>
              <a:rPr kumimoji="1" lang="en-US" altLang="ja-JP" sz="1800" dirty="0">
                <a:latin typeface="+mn-ea"/>
              </a:rPr>
              <a:t>ⅴ</a:t>
            </a:r>
            <a:r>
              <a:rPr kumimoji="1" lang="ja-JP" altLang="en-US" sz="1800" dirty="0">
                <a:latin typeface="+mn-ea"/>
              </a:rPr>
              <a:t>　扉の調整等を実施し、自動で閉るようにする。　（原因</a:t>
            </a:r>
            <a:r>
              <a:rPr kumimoji="1" lang="en-US" altLang="ja-JP" sz="1800" dirty="0">
                <a:latin typeface="+mn-ea"/>
              </a:rPr>
              <a:t>Ⅱ</a:t>
            </a:r>
            <a:r>
              <a:rPr kumimoji="1" lang="ja-JP" altLang="en-US" sz="1800" dirty="0">
                <a:latin typeface="+mn-ea"/>
              </a:rPr>
              <a:t>）</a:t>
            </a:r>
            <a:endParaRPr kumimoji="1" lang="en-US" altLang="ja-JP" sz="1800" dirty="0">
              <a:latin typeface="+mn-ea"/>
            </a:endParaRPr>
          </a:p>
          <a:p>
            <a:pPr marL="0" indent="0">
              <a:buNone/>
            </a:pPr>
            <a:endParaRPr kumimoji="1" lang="ja-JP" altLang="en-US" sz="1800" dirty="0">
              <a:latin typeface="+mn-ea"/>
            </a:endParaRPr>
          </a:p>
        </p:txBody>
      </p:sp>
      <p:sp>
        <p:nvSpPr>
          <p:cNvPr id="4" name="スライド番号プレースホルダ 3"/>
          <p:cNvSpPr>
            <a:spLocks noGrp="1"/>
          </p:cNvSpPr>
          <p:nvPr>
            <p:ph type="sldNum" sz="quarter" idx="10"/>
          </p:nvPr>
        </p:nvSpPr>
        <p:spPr/>
        <p:txBody>
          <a:bodyPr/>
          <a:lstStyle/>
          <a:p>
            <a:pPr>
              <a:defRPr/>
            </a:pPr>
            <a:fld id="{F817A743-3A8B-46F2-B8E0-312A5132075B}" type="slidenum">
              <a:rPr lang="ja-JP" altLang="en-US" smtClean="0"/>
              <a:pPr>
                <a:defRPr/>
              </a:pPr>
              <a:t>11</a:t>
            </a:fld>
            <a:endParaRPr lang="ja-JP" altLang="en-US" dirty="0"/>
          </a:p>
        </p:txBody>
      </p:sp>
      <p:sp>
        <p:nvSpPr>
          <p:cNvPr id="5" name="コンテンツ プレースホルダ 2">
            <a:extLst>
              <a:ext uri="{FF2B5EF4-FFF2-40B4-BE49-F238E27FC236}">
                <a16:creationId xmlns:a16="http://schemas.microsoft.com/office/drawing/2014/main" id="{3ABEF64A-8C54-744F-3BCD-EEA8778E7928}"/>
              </a:ext>
            </a:extLst>
          </p:cNvPr>
          <p:cNvSpPr txBox="1">
            <a:spLocks/>
          </p:cNvSpPr>
          <p:nvPr/>
        </p:nvSpPr>
        <p:spPr bwMode="auto">
          <a:xfrm>
            <a:off x="270256" y="888841"/>
            <a:ext cx="8622224" cy="4519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Wingdings" pitchFamily="2" charset="2"/>
              <a:buChar char="p"/>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Ø"/>
              <a:defRPr kumimoji="1" sz="2400">
                <a:solidFill>
                  <a:schemeClr val="tx1"/>
                </a:solidFill>
                <a:latin typeface="+mn-lt"/>
                <a:ea typeface="+mn-ea"/>
              </a:defRPr>
            </a:lvl2pPr>
            <a:lvl3pPr marL="1143000" indent="-228600" algn="l" rtl="0" eaLnBrk="0" fontAlgn="base" hangingPunct="0">
              <a:spcBef>
                <a:spcPct val="20000"/>
              </a:spcBef>
              <a:spcAft>
                <a:spcPct val="0"/>
              </a:spcAft>
              <a:buFont typeface="Wingdings" pitchFamily="2" charset="2"/>
              <a:buChar char="l"/>
              <a:defRPr kumimoji="1" sz="2000">
                <a:solidFill>
                  <a:schemeClr val="tx1"/>
                </a:solidFill>
                <a:latin typeface="+mn-lt"/>
                <a:ea typeface="+mn-ea"/>
              </a:defRPr>
            </a:lvl3pPr>
            <a:lvl4pPr marL="1600200" indent="-228600" algn="l" rtl="0" eaLnBrk="0" fontAlgn="base" hangingPunct="0">
              <a:spcBef>
                <a:spcPct val="20000"/>
              </a:spcBef>
              <a:spcAft>
                <a:spcPct val="0"/>
              </a:spcAft>
              <a:buFont typeface="Arial" pitchFamily="34" charset="0"/>
              <a:buChar char="•"/>
              <a:defRPr kumimoji="1">
                <a:solidFill>
                  <a:schemeClr val="tx1"/>
                </a:solidFill>
                <a:latin typeface="+mn-lt"/>
                <a:ea typeface="+mn-ea"/>
              </a:defRPr>
            </a:lvl4pPr>
            <a:lvl5pPr marL="2057400" indent="-228600" algn="l" rtl="0" eaLnBrk="0" fontAlgn="base" hangingPunct="0">
              <a:spcBef>
                <a:spcPct val="20000"/>
              </a:spcBef>
              <a:spcAft>
                <a:spcPct val="0"/>
              </a:spcAft>
              <a:buFont typeface="Wingdings" pitchFamily="2" charset="2"/>
              <a:buChar char="p"/>
              <a:defRPr kumimoji="1" sz="1600">
                <a:solidFill>
                  <a:schemeClr val="tx1"/>
                </a:solidFill>
                <a:latin typeface="+mn-lt"/>
                <a:ea typeface="+mn-ea"/>
              </a:defRPr>
            </a:lvl5pPr>
            <a:lvl6pPr marL="2514600" indent="-228600" algn="l" rtl="0" eaLnBrk="1" fontAlgn="base" hangingPunct="1">
              <a:spcBef>
                <a:spcPct val="20000"/>
              </a:spcBef>
              <a:spcAft>
                <a:spcPct val="0"/>
              </a:spcAft>
              <a:buBlip>
                <a:blip r:embed="rId2"/>
              </a:buBlip>
              <a:defRPr kumimoji="1" sz="1600">
                <a:solidFill>
                  <a:schemeClr val="tx1"/>
                </a:solidFill>
                <a:latin typeface="+mn-lt"/>
                <a:ea typeface="+mn-ea"/>
              </a:defRPr>
            </a:lvl6pPr>
            <a:lvl7pPr marL="2971800" indent="-228600" algn="l" rtl="0" eaLnBrk="1" fontAlgn="base" hangingPunct="1">
              <a:spcBef>
                <a:spcPct val="20000"/>
              </a:spcBef>
              <a:spcAft>
                <a:spcPct val="0"/>
              </a:spcAft>
              <a:buBlip>
                <a:blip r:embed="rId2"/>
              </a:buBlip>
              <a:defRPr kumimoji="1" sz="1600">
                <a:solidFill>
                  <a:schemeClr val="tx1"/>
                </a:solidFill>
                <a:latin typeface="+mn-lt"/>
                <a:ea typeface="+mn-ea"/>
              </a:defRPr>
            </a:lvl7pPr>
            <a:lvl8pPr marL="3429000" indent="-228600" algn="l" rtl="0" eaLnBrk="1" fontAlgn="base" hangingPunct="1">
              <a:spcBef>
                <a:spcPct val="20000"/>
              </a:spcBef>
              <a:spcAft>
                <a:spcPct val="0"/>
              </a:spcAft>
              <a:buBlip>
                <a:blip r:embed="rId2"/>
              </a:buBlip>
              <a:defRPr kumimoji="1" sz="1600">
                <a:solidFill>
                  <a:schemeClr val="tx1"/>
                </a:solidFill>
                <a:latin typeface="+mn-lt"/>
                <a:ea typeface="+mn-ea"/>
              </a:defRPr>
            </a:lvl8pPr>
            <a:lvl9pPr marL="3886200" indent="-228600" algn="l" rtl="0" eaLnBrk="1" fontAlgn="base" hangingPunct="1">
              <a:spcBef>
                <a:spcPct val="20000"/>
              </a:spcBef>
              <a:spcAft>
                <a:spcPct val="0"/>
              </a:spcAft>
              <a:buBlip>
                <a:blip r:embed="rId2"/>
              </a:buBlip>
              <a:defRPr kumimoji="1" sz="1600">
                <a:solidFill>
                  <a:schemeClr val="tx1"/>
                </a:solidFill>
                <a:latin typeface="+mn-lt"/>
                <a:ea typeface="+mn-ea"/>
              </a:defRPr>
            </a:lvl9pPr>
          </a:lstStyle>
          <a:p>
            <a:r>
              <a:rPr lang="ja-JP" altLang="en-US" kern="0" dirty="0"/>
              <a:t>トラブルの発生状況について　</a:t>
            </a:r>
            <a:r>
              <a:rPr lang="ja-JP" altLang="en-US" dirty="0"/>
              <a:t>その</a:t>
            </a:r>
            <a:r>
              <a:rPr lang="en-US" altLang="ja-JP" dirty="0"/>
              <a:t>2 </a:t>
            </a:r>
            <a:r>
              <a:rPr lang="ja-JP" altLang="en-US" kern="0" dirty="0"/>
              <a:t>（</a:t>
            </a:r>
            <a:r>
              <a:rPr lang="en-US" altLang="ja-JP" kern="0" dirty="0"/>
              <a:t>3/3</a:t>
            </a:r>
            <a:r>
              <a:rPr lang="ja-JP" altLang="en-US" kern="0" dirty="0"/>
              <a:t>）</a:t>
            </a:r>
            <a:endParaRPr lang="ja-JP" altLang="en-US" kern="0" dirty="0">
              <a:latin typeface="+mn-ea"/>
            </a:endParaRPr>
          </a:p>
        </p:txBody>
      </p:sp>
    </p:spTree>
    <p:extLst>
      <p:ext uri="{BB962C8B-B14F-4D97-AF65-F5344CB8AC3E}">
        <p14:creationId xmlns:p14="http://schemas.microsoft.com/office/powerpoint/2010/main" val="306409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熊取事業所の近況について</a:t>
            </a:r>
          </a:p>
        </p:txBody>
      </p:sp>
      <p:sp>
        <p:nvSpPr>
          <p:cNvPr id="3" name="コンテンツ プレースホルダ 2"/>
          <p:cNvSpPr>
            <a:spLocks noGrp="1"/>
          </p:cNvSpPr>
          <p:nvPr>
            <p:ph idx="1"/>
          </p:nvPr>
        </p:nvSpPr>
        <p:spPr>
          <a:xfrm>
            <a:off x="270255" y="888841"/>
            <a:ext cx="8622225" cy="5544615"/>
          </a:xfrm>
        </p:spPr>
        <p:txBody>
          <a:bodyPr/>
          <a:lstStyle/>
          <a:p>
            <a:r>
              <a:rPr lang="ja-JP" altLang="en-US" sz="2000" dirty="0">
                <a:latin typeface="+mn-ea"/>
              </a:rPr>
              <a:t>施設の状況について</a:t>
            </a:r>
          </a:p>
          <a:p>
            <a:pPr lvl="1"/>
            <a:r>
              <a:rPr lang="ja-JP" altLang="en-US" sz="2000" dirty="0">
                <a:latin typeface="+mn-ea"/>
              </a:rPr>
              <a:t>新規制基準対応として</a:t>
            </a:r>
            <a:r>
              <a:rPr kumimoji="1" lang="ja-JP" altLang="en-US" sz="2000" dirty="0">
                <a:latin typeface="+mn-ea"/>
              </a:rPr>
              <a:t>地震対策、竜巻対策などの工事が完了し、</a:t>
            </a:r>
            <a:br>
              <a:rPr kumimoji="1" lang="en-US" altLang="ja-JP" sz="2000" dirty="0">
                <a:latin typeface="+mn-ea"/>
              </a:rPr>
            </a:br>
            <a:r>
              <a:rPr kumimoji="1" lang="ja-JP" altLang="en-US" sz="2000" dirty="0">
                <a:latin typeface="+mn-ea"/>
              </a:rPr>
              <a:t>原子力規制庁の確認を受け、令和</a:t>
            </a:r>
            <a:r>
              <a:rPr kumimoji="1" lang="en-US" altLang="ja-JP" sz="2000" dirty="0">
                <a:latin typeface="+mn-ea"/>
              </a:rPr>
              <a:t>5</a:t>
            </a:r>
            <a:r>
              <a:rPr kumimoji="1" lang="ja-JP" altLang="en-US" sz="2000" dirty="0">
                <a:latin typeface="+mn-ea"/>
              </a:rPr>
              <a:t>年</a:t>
            </a:r>
            <a:r>
              <a:rPr kumimoji="1" lang="en-US" altLang="ja-JP" sz="2000" dirty="0">
                <a:latin typeface="+mn-ea"/>
              </a:rPr>
              <a:t>10</a:t>
            </a:r>
            <a:r>
              <a:rPr kumimoji="1" lang="ja-JP" altLang="en-US" sz="2000" dirty="0">
                <a:latin typeface="+mn-ea"/>
              </a:rPr>
              <a:t>月</a:t>
            </a:r>
            <a:r>
              <a:rPr kumimoji="1" lang="en-US" altLang="ja-JP" sz="2000" dirty="0">
                <a:latin typeface="+mn-ea"/>
              </a:rPr>
              <a:t>26</a:t>
            </a:r>
            <a:r>
              <a:rPr lang="ja-JP" altLang="en-US" sz="2000" dirty="0">
                <a:latin typeface="+mn-ea"/>
              </a:rPr>
              <a:t>日付けで使用前</a:t>
            </a:r>
            <a:br>
              <a:rPr lang="en-US" altLang="ja-JP" sz="2000" dirty="0">
                <a:latin typeface="+mn-ea"/>
              </a:rPr>
            </a:br>
            <a:r>
              <a:rPr lang="ja-JP" altLang="en-US" sz="2000" dirty="0">
                <a:latin typeface="+mn-ea"/>
              </a:rPr>
              <a:t>確認証を受領して</a:t>
            </a:r>
            <a:r>
              <a:rPr kumimoji="1" lang="ja-JP" altLang="en-US" sz="2000" dirty="0">
                <a:latin typeface="+mn-ea"/>
              </a:rPr>
              <a:t>おります。</a:t>
            </a:r>
            <a:endParaRPr kumimoji="1" lang="en-US" altLang="ja-JP" sz="2000" dirty="0">
              <a:latin typeface="+mn-ea"/>
            </a:endParaRPr>
          </a:p>
          <a:p>
            <a:pPr lvl="1"/>
            <a:r>
              <a:rPr lang="ja-JP" altLang="en-US" sz="2000" dirty="0">
                <a:latin typeface="+mn-ea"/>
              </a:rPr>
              <a:t>原子力発電所向け燃料体の生産は、令和</a:t>
            </a:r>
            <a:r>
              <a:rPr lang="en-US" altLang="ja-JP" sz="2000" dirty="0">
                <a:latin typeface="+mn-ea"/>
              </a:rPr>
              <a:t>5</a:t>
            </a:r>
            <a:r>
              <a:rPr lang="ja-JP" altLang="en-US" sz="2000" dirty="0">
                <a:latin typeface="+mn-ea"/>
              </a:rPr>
              <a:t>年</a:t>
            </a:r>
            <a:r>
              <a:rPr lang="en-US" altLang="ja-JP" sz="2000" dirty="0">
                <a:latin typeface="+mn-ea"/>
              </a:rPr>
              <a:t>12</a:t>
            </a:r>
            <a:r>
              <a:rPr lang="ja-JP" altLang="en-US" sz="2000" dirty="0">
                <a:latin typeface="+mn-ea"/>
              </a:rPr>
              <a:t>月の試運転を経て、</a:t>
            </a:r>
            <a:br>
              <a:rPr lang="en-US" altLang="ja-JP" sz="2000" dirty="0">
                <a:latin typeface="+mn-ea"/>
              </a:rPr>
            </a:br>
            <a:r>
              <a:rPr lang="ja-JP" altLang="en-US" sz="2000" dirty="0">
                <a:latin typeface="+mn-ea"/>
              </a:rPr>
              <a:t>令和</a:t>
            </a:r>
            <a:r>
              <a:rPr lang="en-US" altLang="ja-JP" sz="2000" dirty="0">
                <a:latin typeface="+mn-ea"/>
              </a:rPr>
              <a:t>6</a:t>
            </a:r>
            <a:r>
              <a:rPr lang="ja-JP" altLang="en-US" sz="2000" dirty="0">
                <a:latin typeface="+mn-ea"/>
              </a:rPr>
              <a:t>年</a:t>
            </a:r>
            <a:r>
              <a:rPr lang="en-US" altLang="ja-JP" sz="2000" dirty="0">
                <a:latin typeface="+mn-ea"/>
              </a:rPr>
              <a:t>1</a:t>
            </a:r>
            <a:r>
              <a:rPr lang="ja-JP" altLang="en-US" sz="2000" dirty="0">
                <a:latin typeface="+mn-ea"/>
              </a:rPr>
              <a:t>月から再開しております。</a:t>
            </a:r>
            <a:br>
              <a:rPr lang="en-US" altLang="ja-JP" sz="2000" dirty="0">
                <a:latin typeface="+mn-ea"/>
              </a:rPr>
            </a:br>
            <a:endParaRPr lang="en-US" altLang="ja-JP" sz="2000" dirty="0">
              <a:latin typeface="+mn-ea"/>
            </a:endParaRPr>
          </a:p>
          <a:p>
            <a:r>
              <a:rPr lang="ja-JP" altLang="en-US" sz="2000" dirty="0">
                <a:latin typeface="+mn-ea"/>
              </a:rPr>
              <a:t>地元への啓発活動</a:t>
            </a:r>
            <a:endParaRPr lang="en-US" altLang="ja-JP" sz="2000" dirty="0">
              <a:latin typeface="+mn-ea"/>
            </a:endParaRPr>
          </a:p>
          <a:p>
            <a:pPr lvl="1"/>
            <a:r>
              <a:rPr lang="ja-JP" altLang="en-US" sz="2000" dirty="0">
                <a:latin typeface="+mn-ea"/>
              </a:rPr>
              <a:t>令和</a:t>
            </a:r>
            <a:r>
              <a:rPr lang="en-US" altLang="ja-JP" sz="2000" dirty="0">
                <a:latin typeface="+mn-ea"/>
              </a:rPr>
              <a:t>6</a:t>
            </a:r>
            <a:r>
              <a:rPr lang="ja-JP" altLang="en-US" sz="2000" dirty="0">
                <a:latin typeface="+mn-ea"/>
              </a:rPr>
              <a:t>年</a:t>
            </a:r>
            <a:r>
              <a:rPr lang="en-US" altLang="ja-JP" sz="2000" dirty="0">
                <a:latin typeface="+mn-ea"/>
              </a:rPr>
              <a:t>4</a:t>
            </a:r>
            <a:r>
              <a:rPr lang="ja-JP" altLang="en-US" sz="2000" dirty="0">
                <a:latin typeface="+mn-ea"/>
              </a:rPr>
              <a:t>月に</a:t>
            </a:r>
            <a:r>
              <a:rPr lang="en-US" altLang="ja-JP" sz="2000" dirty="0">
                <a:latin typeface="+mn-ea"/>
              </a:rPr>
              <a:t>6</a:t>
            </a:r>
            <a:r>
              <a:rPr lang="ja-JP" altLang="en-US" sz="2000" dirty="0">
                <a:latin typeface="+mn-ea"/>
              </a:rPr>
              <a:t>年ぶりの放射線計測体験コーナーを含む一般見学会を実施し、約</a:t>
            </a:r>
            <a:r>
              <a:rPr lang="en-US" altLang="ja-JP" sz="2000" dirty="0">
                <a:latin typeface="+mn-ea"/>
              </a:rPr>
              <a:t>60</a:t>
            </a:r>
            <a:r>
              <a:rPr lang="ja-JP" altLang="en-US" sz="2000" dirty="0">
                <a:latin typeface="+mn-ea"/>
              </a:rPr>
              <a:t>名が来所されました。</a:t>
            </a:r>
            <a:endParaRPr lang="en-US" altLang="ja-JP" sz="2000" dirty="0">
              <a:latin typeface="+mn-ea"/>
            </a:endParaRPr>
          </a:p>
          <a:p>
            <a:pPr lvl="1"/>
            <a:r>
              <a:rPr lang="ja-JP" altLang="en-US" sz="2000" dirty="0">
                <a:latin typeface="+mn-ea"/>
              </a:rPr>
              <a:t>令和</a:t>
            </a:r>
            <a:r>
              <a:rPr lang="en-US" altLang="ja-JP" sz="2000" dirty="0">
                <a:latin typeface="+mn-ea"/>
              </a:rPr>
              <a:t>6</a:t>
            </a:r>
            <a:r>
              <a:rPr lang="ja-JP" altLang="en-US" sz="2000" dirty="0">
                <a:latin typeface="+mn-ea"/>
              </a:rPr>
              <a:t>年</a:t>
            </a:r>
            <a:r>
              <a:rPr lang="en-US" altLang="ja-JP" sz="2000" dirty="0">
                <a:latin typeface="+mn-ea"/>
              </a:rPr>
              <a:t>6</a:t>
            </a:r>
            <a:r>
              <a:rPr lang="ja-JP" altLang="en-US" sz="2000" dirty="0">
                <a:latin typeface="+mn-ea"/>
              </a:rPr>
              <a:t>月に熊取町商工会</a:t>
            </a:r>
            <a:r>
              <a:rPr lang="en-US" altLang="ja-JP" sz="2000" dirty="0">
                <a:latin typeface="+mn-ea"/>
              </a:rPr>
              <a:t>40</a:t>
            </a:r>
            <a:r>
              <a:rPr lang="ja-JP" altLang="en-US" sz="2000" dirty="0">
                <a:latin typeface="+mn-ea"/>
              </a:rPr>
              <a:t>周年記念事業に放射線計測体験コーナーとして出展しました。</a:t>
            </a:r>
            <a:endParaRPr lang="en-US" altLang="ja-JP" sz="2000" dirty="0">
              <a:latin typeface="+mn-ea"/>
            </a:endParaRPr>
          </a:p>
          <a:p>
            <a:pPr lvl="1"/>
            <a:r>
              <a:rPr lang="ja-JP" altLang="en-US" sz="2000" dirty="0">
                <a:latin typeface="+mn-ea"/>
              </a:rPr>
              <a:t>地元自治体との</a:t>
            </a:r>
            <a:r>
              <a:rPr lang="zh-TW" altLang="en-US" sz="2000" dirty="0">
                <a:latin typeface="+mn-ea"/>
              </a:rPr>
              <a:t>原子力問題対策協議会</a:t>
            </a:r>
            <a:r>
              <a:rPr lang="ja-JP" altLang="en-US" sz="2000" dirty="0">
                <a:latin typeface="+mn-ea"/>
              </a:rPr>
              <a:t>を、熊取町とは令和</a:t>
            </a:r>
            <a:r>
              <a:rPr lang="en-US" altLang="ja-JP" sz="2000" dirty="0">
                <a:latin typeface="+mn-ea"/>
              </a:rPr>
              <a:t>5</a:t>
            </a:r>
            <a:r>
              <a:rPr lang="ja-JP" altLang="en-US" sz="2000" dirty="0">
                <a:latin typeface="+mn-ea"/>
              </a:rPr>
              <a:t>年</a:t>
            </a:r>
            <a:r>
              <a:rPr lang="en-US" altLang="ja-JP" sz="2000" dirty="0">
                <a:latin typeface="+mn-ea"/>
              </a:rPr>
              <a:t>7</a:t>
            </a:r>
            <a:r>
              <a:rPr lang="ja-JP" altLang="en-US" sz="2000" dirty="0">
                <a:latin typeface="+mn-ea"/>
              </a:rPr>
              <a:t>月と</a:t>
            </a:r>
            <a:br>
              <a:rPr lang="en-US" altLang="ja-JP" sz="2000" dirty="0">
                <a:latin typeface="+mn-ea"/>
              </a:rPr>
            </a:br>
            <a:r>
              <a:rPr lang="ja-JP" altLang="en-US" sz="2000" dirty="0">
                <a:latin typeface="+mn-ea"/>
              </a:rPr>
              <a:t>令和</a:t>
            </a:r>
            <a:r>
              <a:rPr lang="en-US" altLang="ja-JP" sz="2000" dirty="0">
                <a:latin typeface="+mn-ea"/>
              </a:rPr>
              <a:t>6</a:t>
            </a:r>
            <a:r>
              <a:rPr lang="ja-JP" altLang="en-US" sz="2000" dirty="0">
                <a:latin typeface="+mn-ea"/>
              </a:rPr>
              <a:t>年</a:t>
            </a:r>
            <a:r>
              <a:rPr lang="en-US" altLang="ja-JP" sz="2000" dirty="0">
                <a:latin typeface="+mn-ea"/>
              </a:rPr>
              <a:t>7</a:t>
            </a:r>
            <a:r>
              <a:rPr lang="ja-JP" altLang="en-US" sz="2000" dirty="0">
                <a:latin typeface="+mn-ea"/>
              </a:rPr>
              <a:t>月に、泉佐野市とは令和</a:t>
            </a:r>
            <a:r>
              <a:rPr lang="en-US" altLang="ja-JP" sz="2000" dirty="0">
                <a:latin typeface="+mn-ea"/>
              </a:rPr>
              <a:t>5</a:t>
            </a:r>
            <a:r>
              <a:rPr lang="ja-JP" altLang="en-US" sz="2000" dirty="0">
                <a:latin typeface="+mn-ea"/>
              </a:rPr>
              <a:t>年</a:t>
            </a:r>
            <a:r>
              <a:rPr lang="en-US" altLang="ja-JP" sz="2000" dirty="0">
                <a:latin typeface="+mn-ea"/>
              </a:rPr>
              <a:t>8</a:t>
            </a:r>
            <a:r>
              <a:rPr lang="ja-JP" altLang="en-US" sz="2000" dirty="0">
                <a:latin typeface="+mn-ea"/>
              </a:rPr>
              <a:t>月と令和</a:t>
            </a:r>
            <a:r>
              <a:rPr lang="en-US" altLang="ja-JP" sz="2000" dirty="0">
                <a:latin typeface="+mn-ea"/>
              </a:rPr>
              <a:t>6</a:t>
            </a:r>
            <a:r>
              <a:rPr lang="ja-JP" altLang="en-US" sz="2000" dirty="0">
                <a:latin typeface="+mn-ea"/>
              </a:rPr>
              <a:t>年</a:t>
            </a:r>
            <a:r>
              <a:rPr lang="en-US" altLang="ja-JP" sz="2000" dirty="0">
                <a:latin typeface="+mn-ea"/>
              </a:rPr>
              <a:t>8</a:t>
            </a:r>
            <a:r>
              <a:rPr lang="ja-JP" altLang="en-US" sz="2000" dirty="0">
                <a:latin typeface="+mn-ea"/>
              </a:rPr>
              <a:t>月に実施して</a:t>
            </a:r>
            <a:br>
              <a:rPr lang="en-US" altLang="ja-JP" sz="2000" dirty="0">
                <a:latin typeface="+mn-ea"/>
              </a:rPr>
            </a:br>
            <a:r>
              <a:rPr lang="ja-JP" altLang="en-US" sz="2000" dirty="0">
                <a:latin typeface="+mn-ea"/>
              </a:rPr>
              <a:t>おります。</a:t>
            </a:r>
            <a:endParaRPr lang="en-US" altLang="ja-JP" sz="2000" dirty="0">
              <a:latin typeface="+mn-ea"/>
            </a:endParaRPr>
          </a:p>
          <a:p>
            <a:pPr lvl="1"/>
            <a:endParaRPr lang="en-US" altLang="ja-JP" sz="2000" dirty="0">
              <a:latin typeface="+mn-ea"/>
            </a:endParaRPr>
          </a:p>
          <a:p>
            <a:pPr lvl="2"/>
            <a:endParaRPr kumimoji="1" lang="ja-JP" altLang="en-US" dirty="0">
              <a:latin typeface="+mn-ea"/>
            </a:endParaRPr>
          </a:p>
        </p:txBody>
      </p:sp>
      <p:sp>
        <p:nvSpPr>
          <p:cNvPr id="4" name="スライド番号プレースホルダ 3"/>
          <p:cNvSpPr>
            <a:spLocks noGrp="1"/>
          </p:cNvSpPr>
          <p:nvPr>
            <p:ph type="sldNum" sz="quarter" idx="10"/>
          </p:nvPr>
        </p:nvSpPr>
        <p:spPr/>
        <p:txBody>
          <a:bodyPr/>
          <a:lstStyle/>
          <a:p>
            <a:pPr>
              <a:defRPr/>
            </a:pPr>
            <a:fld id="{F817A743-3A8B-46F2-B8E0-312A5132075B}" type="slidenum">
              <a:rPr lang="ja-JP" altLang="en-US" smtClean="0"/>
              <a:pPr>
                <a:defRPr/>
              </a:pPr>
              <a:t>2</a:t>
            </a:fld>
            <a:endParaRPr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熊取事業所の近況について</a:t>
            </a:r>
          </a:p>
        </p:txBody>
      </p:sp>
      <p:sp>
        <p:nvSpPr>
          <p:cNvPr id="3" name="コンテンツ プレースホルダ 2"/>
          <p:cNvSpPr>
            <a:spLocks noGrp="1"/>
          </p:cNvSpPr>
          <p:nvPr>
            <p:ph idx="1"/>
          </p:nvPr>
        </p:nvSpPr>
        <p:spPr>
          <a:xfrm>
            <a:off x="270256" y="888841"/>
            <a:ext cx="8622224" cy="5544615"/>
          </a:xfrm>
        </p:spPr>
        <p:txBody>
          <a:bodyPr/>
          <a:lstStyle/>
          <a:p>
            <a:r>
              <a:rPr lang="ja-JP" altLang="en-US" dirty="0"/>
              <a:t>トラブルの発生状況について　その１（</a:t>
            </a:r>
            <a:r>
              <a:rPr lang="en-US" altLang="ja-JP" dirty="0"/>
              <a:t>1/6</a:t>
            </a:r>
            <a:r>
              <a:rPr lang="ja-JP" altLang="en-US" dirty="0"/>
              <a:t>）</a:t>
            </a:r>
            <a:br>
              <a:rPr lang="en-US" altLang="ja-JP" dirty="0"/>
            </a:br>
            <a:r>
              <a:rPr lang="ja-JP" altLang="en-US" sz="2400" dirty="0"/>
              <a:t>ダクト改造工事における排気ダクト内部での多量のウラン粉末の滞留に関する事象の概要と原因、再発防止対策について</a:t>
            </a:r>
            <a:br>
              <a:rPr lang="en-US" altLang="ja-JP" sz="2400" dirty="0"/>
            </a:br>
            <a:endParaRPr lang="en-US" altLang="ja-JP" sz="2400" dirty="0"/>
          </a:p>
          <a:p>
            <a:pPr lvl="1"/>
            <a:r>
              <a:rPr lang="ja-JP" altLang="en-US" sz="2000" dirty="0"/>
              <a:t>　令和</a:t>
            </a:r>
            <a:r>
              <a:rPr lang="en-US" altLang="ja-JP" sz="2000" dirty="0"/>
              <a:t>5</a:t>
            </a:r>
            <a:r>
              <a:rPr lang="ja-JP" altLang="en-US" sz="2000" dirty="0"/>
              <a:t>年</a:t>
            </a:r>
            <a:r>
              <a:rPr lang="en-US" altLang="ja-JP" sz="2000" dirty="0"/>
              <a:t>2</a:t>
            </a:r>
            <a:r>
              <a:rPr lang="ja-JP" altLang="en-US" sz="2000" dirty="0"/>
              <a:t>月から</a:t>
            </a:r>
            <a:r>
              <a:rPr lang="en-US" altLang="ja-JP" sz="2000" dirty="0"/>
              <a:t>5</a:t>
            </a:r>
            <a:r>
              <a:rPr lang="ja-JP" altLang="en-US" sz="2000" dirty="0"/>
              <a:t>月にかけて実施した当社熊取事業所の新規制基準対応に係るダクト改造工事に伴い、排気ダクト内に滞留していた多量のウラン粉末を回収いたしました。本事象により、地域の皆さまをはじめ、関係者の皆さまに多大なるご心配をおかけしたことを深くお詫び申し上げます。</a:t>
            </a:r>
            <a:br>
              <a:rPr lang="en-US" altLang="ja-JP" sz="2000" dirty="0"/>
            </a:br>
            <a:r>
              <a:rPr lang="ja-JP" altLang="en-US" sz="2000" dirty="0"/>
              <a:t>　なお、本事象は令和</a:t>
            </a:r>
            <a:r>
              <a:rPr lang="en-US" altLang="ja-JP" sz="2000" dirty="0"/>
              <a:t>5</a:t>
            </a:r>
            <a:r>
              <a:rPr lang="ja-JP" altLang="en-US" sz="2000" dirty="0"/>
              <a:t>年</a:t>
            </a:r>
            <a:r>
              <a:rPr lang="en-US" altLang="ja-JP" sz="2000" dirty="0"/>
              <a:t>11</a:t>
            </a:r>
            <a:r>
              <a:rPr lang="ja-JP" altLang="en-US" sz="2000" dirty="0"/>
              <a:t>月</a:t>
            </a:r>
            <a:r>
              <a:rPr lang="en-US" altLang="ja-JP" sz="2000" dirty="0"/>
              <a:t>22</a:t>
            </a:r>
            <a:r>
              <a:rPr lang="ja-JP" altLang="en-US" sz="2000" dirty="0"/>
              <a:t>日に開催された第</a:t>
            </a:r>
            <a:r>
              <a:rPr lang="en-US" altLang="ja-JP" sz="2000" dirty="0"/>
              <a:t>46</a:t>
            </a:r>
            <a:r>
              <a:rPr lang="ja-JP" altLang="en-US" sz="2000" dirty="0"/>
              <a:t>回原子力規制委員会において、原子力規制検査の検査指摘事項・パフォーマンス劣化（重要度評価：追加対応なし、深刻度評価：ＳＬ</a:t>
            </a:r>
            <a:r>
              <a:rPr lang="en-US" altLang="ja-JP" sz="2000" dirty="0"/>
              <a:t>Ⅳ</a:t>
            </a:r>
            <a:r>
              <a:rPr lang="ja-JP" altLang="en-US" sz="2000" dirty="0"/>
              <a:t>（影響が限定的）・通知なし ）と判定されました</a:t>
            </a:r>
            <a:r>
              <a:rPr lang="ja-JP" altLang="en-US" sz="2000" dirty="0">
                <a:latin typeface="+mn-ea"/>
              </a:rPr>
              <a:t>。</a:t>
            </a:r>
            <a:br>
              <a:rPr lang="en-US" altLang="ja-JP" sz="2000" dirty="0">
                <a:latin typeface="+mn-ea"/>
              </a:rPr>
            </a:br>
            <a:r>
              <a:rPr lang="ja-JP" altLang="en-US" sz="2000" dirty="0">
                <a:latin typeface="+mn-ea"/>
              </a:rPr>
              <a:t>　本事象における概要と原因、再発防止対策は次ページ以降のとおりです。</a:t>
            </a:r>
            <a:endParaRPr lang="en-US" altLang="ja-JP" sz="2000" dirty="0">
              <a:latin typeface="+mn-ea"/>
            </a:endParaRPr>
          </a:p>
          <a:p>
            <a:pPr marL="457200" lvl="1" indent="0">
              <a:buNone/>
            </a:pPr>
            <a:endParaRPr lang="en-US" altLang="ja-JP" dirty="0">
              <a:latin typeface="+mn-ea"/>
            </a:endParaRPr>
          </a:p>
          <a:p>
            <a:pPr lvl="2"/>
            <a:endParaRPr kumimoji="1" lang="ja-JP" altLang="en-US" dirty="0">
              <a:latin typeface="+mn-ea"/>
            </a:endParaRPr>
          </a:p>
        </p:txBody>
      </p:sp>
      <p:sp>
        <p:nvSpPr>
          <p:cNvPr id="4" name="スライド番号プレースホルダ 3"/>
          <p:cNvSpPr>
            <a:spLocks noGrp="1"/>
          </p:cNvSpPr>
          <p:nvPr>
            <p:ph type="sldNum" sz="quarter" idx="10"/>
          </p:nvPr>
        </p:nvSpPr>
        <p:spPr/>
        <p:txBody>
          <a:bodyPr/>
          <a:lstStyle/>
          <a:p>
            <a:pPr>
              <a:defRPr/>
            </a:pPr>
            <a:fld id="{F817A743-3A8B-46F2-B8E0-312A5132075B}" type="slidenum">
              <a:rPr lang="ja-JP" altLang="en-US" smtClean="0"/>
              <a:pPr>
                <a:defRPr/>
              </a:pPr>
              <a:t>3</a:t>
            </a:fld>
            <a:endParaRPr lang="ja-JP" altLang="en-US" dirty="0"/>
          </a:p>
        </p:txBody>
      </p:sp>
    </p:spTree>
    <p:extLst>
      <p:ext uri="{BB962C8B-B14F-4D97-AF65-F5344CB8AC3E}">
        <p14:creationId xmlns:p14="http://schemas.microsoft.com/office/powerpoint/2010/main" val="1313183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熊取事業所の近況について</a:t>
            </a:r>
          </a:p>
        </p:txBody>
      </p:sp>
      <p:sp>
        <p:nvSpPr>
          <p:cNvPr id="3" name="コンテンツ プレースホルダ 2"/>
          <p:cNvSpPr>
            <a:spLocks noGrp="1"/>
          </p:cNvSpPr>
          <p:nvPr>
            <p:ph idx="1"/>
          </p:nvPr>
        </p:nvSpPr>
        <p:spPr>
          <a:xfrm>
            <a:off x="270256" y="888841"/>
            <a:ext cx="8622224" cy="451927"/>
          </a:xfrm>
        </p:spPr>
        <p:txBody>
          <a:bodyPr/>
          <a:lstStyle/>
          <a:p>
            <a:r>
              <a:rPr lang="ja-JP" altLang="en-US" dirty="0"/>
              <a:t>トラブルの発生状況について　その１ （</a:t>
            </a:r>
            <a:r>
              <a:rPr lang="en-US" altLang="ja-JP" dirty="0"/>
              <a:t>2/6</a:t>
            </a:r>
            <a:r>
              <a:rPr lang="ja-JP" altLang="en-US" dirty="0"/>
              <a:t>）</a:t>
            </a:r>
            <a:endParaRPr lang="en-US" altLang="ja-JP" dirty="0"/>
          </a:p>
          <a:p>
            <a:pPr marL="457200" lvl="1" indent="0">
              <a:buNone/>
            </a:pPr>
            <a:r>
              <a:rPr lang="ja-JP" altLang="en-US" sz="1800" dirty="0">
                <a:latin typeface="+mn-ea"/>
              </a:rPr>
              <a:t>１．事象概要</a:t>
            </a:r>
          </a:p>
          <a:p>
            <a:pPr marL="457200" lvl="1" indent="0">
              <a:buNone/>
            </a:pPr>
            <a:r>
              <a:rPr lang="ja-JP" altLang="en-US" sz="1800" dirty="0">
                <a:latin typeface="+mn-ea"/>
              </a:rPr>
              <a:t>　 令和</a:t>
            </a:r>
            <a:r>
              <a:rPr lang="en-US" altLang="ja-JP" sz="1800" dirty="0">
                <a:latin typeface="+mn-ea"/>
              </a:rPr>
              <a:t>5</a:t>
            </a:r>
            <a:r>
              <a:rPr lang="ja-JP" altLang="en-US" sz="1800" dirty="0">
                <a:latin typeface="+mn-ea"/>
              </a:rPr>
              <a:t>年</a:t>
            </a:r>
            <a:r>
              <a:rPr lang="en-US" altLang="ja-JP" sz="1800" dirty="0">
                <a:latin typeface="+mn-ea"/>
              </a:rPr>
              <a:t>2</a:t>
            </a:r>
            <a:r>
              <a:rPr lang="ja-JP" altLang="en-US" sz="1800" dirty="0">
                <a:latin typeface="+mn-ea"/>
              </a:rPr>
              <a:t>月から</a:t>
            </a:r>
            <a:r>
              <a:rPr lang="en-US" altLang="ja-JP" sz="1800" dirty="0">
                <a:latin typeface="+mn-ea"/>
              </a:rPr>
              <a:t>5</a:t>
            </a:r>
            <a:r>
              <a:rPr lang="ja-JP" altLang="en-US" sz="1800" dirty="0">
                <a:latin typeface="+mn-ea"/>
              </a:rPr>
              <a:t>月にかけて実施した当社熊取事業所の新規制基準対応に係るダクト改造工事において、加工施設 第</a:t>
            </a:r>
            <a:r>
              <a:rPr lang="en-US" altLang="ja-JP" sz="1800" dirty="0">
                <a:latin typeface="+mn-ea"/>
              </a:rPr>
              <a:t>1</a:t>
            </a:r>
            <a:r>
              <a:rPr lang="ja-JP" altLang="en-US" sz="1800" dirty="0">
                <a:latin typeface="+mn-ea"/>
              </a:rPr>
              <a:t>種管理区域（ウランを直接取り扱う区域）の混合室排気ダクト</a:t>
            </a:r>
            <a:r>
              <a:rPr lang="en-US" altLang="ja-JP" sz="1800" dirty="0">
                <a:latin typeface="+mn-ea"/>
              </a:rPr>
              <a:t>(</a:t>
            </a:r>
            <a:r>
              <a:rPr lang="ja-JP" altLang="en-US" sz="1800" dirty="0">
                <a:latin typeface="+mn-ea"/>
              </a:rPr>
              <a:t>＊</a:t>
            </a:r>
            <a:r>
              <a:rPr lang="en-US" altLang="ja-JP" sz="1800" dirty="0">
                <a:latin typeface="+mn-ea"/>
              </a:rPr>
              <a:t>1)</a:t>
            </a:r>
            <a:r>
              <a:rPr lang="ja-JP" altLang="en-US" sz="1800" dirty="0">
                <a:latin typeface="+mn-ea"/>
              </a:rPr>
              <a:t>（以下「当該ダクト」という。）から合計約</a:t>
            </a:r>
            <a:r>
              <a:rPr lang="en-US" altLang="ja-JP" sz="1800" dirty="0">
                <a:latin typeface="+mn-ea"/>
              </a:rPr>
              <a:t>170 ㎏</a:t>
            </a:r>
            <a:r>
              <a:rPr lang="ja-JP" altLang="en-US" sz="1800" dirty="0">
                <a:latin typeface="+mn-ea"/>
              </a:rPr>
              <a:t>のウラン粉末を回収いたしました。</a:t>
            </a:r>
          </a:p>
          <a:p>
            <a:pPr marL="457200" lvl="1" indent="0">
              <a:buNone/>
            </a:pPr>
            <a:r>
              <a:rPr lang="ja-JP" altLang="en-US" sz="1800" dirty="0">
                <a:latin typeface="+mn-ea"/>
              </a:rPr>
              <a:t>　これらは、原子燃料加工時にウラン粉末を取り扱っている設備フードボックス内</a:t>
            </a:r>
            <a:r>
              <a:rPr lang="en-US" altLang="ja-JP" sz="1800" dirty="0">
                <a:latin typeface="+mn-ea"/>
              </a:rPr>
              <a:t>(</a:t>
            </a:r>
            <a:r>
              <a:rPr lang="ja-JP" altLang="en-US" sz="1800" dirty="0">
                <a:latin typeface="+mn-ea"/>
              </a:rPr>
              <a:t>＊</a:t>
            </a:r>
            <a:r>
              <a:rPr lang="en-US" altLang="ja-JP" sz="1800" dirty="0">
                <a:latin typeface="+mn-ea"/>
              </a:rPr>
              <a:t>2)</a:t>
            </a:r>
            <a:r>
              <a:rPr lang="ja-JP" altLang="en-US" sz="1800" dirty="0">
                <a:latin typeface="+mn-ea"/>
              </a:rPr>
              <a:t>のウラン粉末が当該ダクト内に少しずつ吸い込まれ、滞留したものでした。</a:t>
            </a:r>
          </a:p>
          <a:p>
            <a:pPr marL="457200" lvl="1" indent="0">
              <a:buNone/>
            </a:pPr>
            <a:r>
              <a:rPr lang="ja-JP" altLang="en-US" sz="1800" dirty="0">
                <a:latin typeface="+mn-ea"/>
              </a:rPr>
              <a:t>　なお、当該ダクトはウラン粉末等の閉じ込めの機能を維持しており、放射線量や臨界、漏えい等の問題がないことを確認しております。</a:t>
            </a:r>
          </a:p>
          <a:p>
            <a:pPr marL="457200" lvl="1" indent="0">
              <a:buNone/>
            </a:pPr>
            <a:endParaRPr lang="ja-JP" altLang="en-US" sz="1800" dirty="0">
              <a:latin typeface="+mn-ea"/>
            </a:endParaRPr>
          </a:p>
          <a:p>
            <a:pPr marL="457200" lvl="1" indent="0">
              <a:buNone/>
            </a:pPr>
            <a:r>
              <a:rPr lang="en-US" altLang="ja-JP" sz="1600" dirty="0">
                <a:latin typeface="+mn-ea"/>
              </a:rPr>
              <a:t>(</a:t>
            </a:r>
            <a:r>
              <a:rPr lang="ja-JP" altLang="en-US" sz="1600" dirty="0">
                <a:latin typeface="+mn-ea"/>
              </a:rPr>
              <a:t>＊</a:t>
            </a:r>
            <a:r>
              <a:rPr lang="en-US" altLang="ja-JP" sz="1600" dirty="0">
                <a:latin typeface="+mn-ea"/>
              </a:rPr>
              <a:t>1) </a:t>
            </a:r>
            <a:r>
              <a:rPr lang="ja-JP" altLang="en-US" sz="1600" dirty="0">
                <a:latin typeface="+mn-ea"/>
              </a:rPr>
              <a:t>混合室排気ダクト＝当該ダクトは、多量のウラン粉末を取り扱う粉末混合機等から排気する系統の一部であり、ダクト下流にはヘパフィルタを設置しており、放射性気体廃棄物を適切にろ過した上で排気口から施設外へ排気することにより屋外に放射性物質が放出されることを防止している。</a:t>
            </a:r>
          </a:p>
          <a:p>
            <a:pPr marL="457200" lvl="1" indent="0">
              <a:buNone/>
            </a:pPr>
            <a:r>
              <a:rPr lang="en-US" altLang="ja-JP" sz="1600" dirty="0">
                <a:latin typeface="+mn-ea"/>
              </a:rPr>
              <a:t>(</a:t>
            </a:r>
            <a:r>
              <a:rPr lang="ja-JP" altLang="en-US" sz="1600" dirty="0">
                <a:latin typeface="+mn-ea"/>
              </a:rPr>
              <a:t>＊</a:t>
            </a:r>
            <a:r>
              <a:rPr lang="en-US" altLang="ja-JP" sz="1600" dirty="0">
                <a:latin typeface="+mn-ea"/>
              </a:rPr>
              <a:t>2) </a:t>
            </a:r>
            <a:r>
              <a:rPr lang="ja-JP" altLang="en-US" sz="1600" dirty="0">
                <a:latin typeface="+mn-ea"/>
              </a:rPr>
              <a:t>フードボックス＝設備で取り扱うウラン粉末を閉じ込めるために設置する設備全体を覆うポリカーボネート製のボックス。</a:t>
            </a:r>
            <a:endParaRPr lang="en-US" altLang="ja-JP" sz="1600" dirty="0">
              <a:latin typeface="+mn-ea"/>
            </a:endParaRPr>
          </a:p>
          <a:p>
            <a:pPr lvl="2"/>
            <a:endParaRPr kumimoji="1" lang="ja-JP" altLang="en-US" dirty="0">
              <a:latin typeface="+mn-ea"/>
            </a:endParaRPr>
          </a:p>
        </p:txBody>
      </p:sp>
      <p:sp>
        <p:nvSpPr>
          <p:cNvPr id="4" name="スライド番号プレースホルダ 3"/>
          <p:cNvSpPr>
            <a:spLocks noGrp="1"/>
          </p:cNvSpPr>
          <p:nvPr>
            <p:ph type="sldNum" sz="quarter" idx="10"/>
          </p:nvPr>
        </p:nvSpPr>
        <p:spPr/>
        <p:txBody>
          <a:bodyPr/>
          <a:lstStyle/>
          <a:p>
            <a:pPr>
              <a:defRPr/>
            </a:pPr>
            <a:fld id="{F817A743-3A8B-46F2-B8E0-312A5132075B}" type="slidenum">
              <a:rPr lang="ja-JP" altLang="en-US" smtClean="0"/>
              <a:pPr>
                <a:defRPr/>
              </a:pPr>
              <a:t>4</a:t>
            </a:fld>
            <a:endParaRPr lang="ja-JP" altLang="en-US" dirty="0"/>
          </a:p>
        </p:txBody>
      </p:sp>
    </p:spTree>
    <p:extLst>
      <p:ext uri="{BB962C8B-B14F-4D97-AF65-F5344CB8AC3E}">
        <p14:creationId xmlns:p14="http://schemas.microsoft.com/office/powerpoint/2010/main" val="2863824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熊取事業所の近況について</a:t>
            </a:r>
          </a:p>
        </p:txBody>
      </p:sp>
      <p:sp>
        <p:nvSpPr>
          <p:cNvPr id="3" name="コンテンツ プレースホルダ 2"/>
          <p:cNvSpPr>
            <a:spLocks noGrp="1"/>
          </p:cNvSpPr>
          <p:nvPr>
            <p:ph idx="1"/>
          </p:nvPr>
        </p:nvSpPr>
        <p:spPr>
          <a:xfrm>
            <a:off x="270256" y="888841"/>
            <a:ext cx="8622224" cy="5276463"/>
          </a:xfrm>
        </p:spPr>
        <p:txBody>
          <a:bodyPr/>
          <a:lstStyle/>
          <a:p>
            <a:r>
              <a:rPr lang="ja-JP" altLang="en-US" dirty="0"/>
              <a:t>トラブルの発生状況について　その１ （</a:t>
            </a:r>
            <a:r>
              <a:rPr lang="en-US" altLang="ja-JP" dirty="0"/>
              <a:t>3/6</a:t>
            </a:r>
            <a:r>
              <a:rPr lang="ja-JP" altLang="en-US" dirty="0"/>
              <a:t>）</a:t>
            </a:r>
            <a:endParaRPr lang="en-US" altLang="ja-JP" dirty="0"/>
          </a:p>
          <a:p>
            <a:pPr marL="457200" lvl="1" indent="0">
              <a:buNone/>
            </a:pPr>
            <a:r>
              <a:rPr lang="ja-JP" altLang="en-US" sz="1800" dirty="0">
                <a:latin typeface="+mn-ea"/>
              </a:rPr>
              <a:t>２．原因</a:t>
            </a:r>
          </a:p>
          <a:p>
            <a:pPr marL="457200" lvl="1" indent="0">
              <a:buNone/>
            </a:pPr>
            <a:r>
              <a:rPr lang="ja-JP" altLang="en-US" sz="1800" dirty="0">
                <a:latin typeface="+mn-ea"/>
              </a:rPr>
              <a:t>　当該ダクト以外の排気ダクトに対しては定期点検を実施し、ウラン粉末を回収していましたが、当該ダクトは、フードボックスに囲まれて日常的にアクセス可能な位置になかったこと、新規制基準対応工事に際して当該ダクトを改善することとしていたため、保安規定第６２条の６（保全計画の策定）に定める点検計画から漏れていました。</a:t>
            </a:r>
          </a:p>
          <a:p>
            <a:pPr marL="914400" lvl="2" indent="0">
              <a:buNone/>
            </a:pPr>
            <a:endParaRPr kumimoji="1" lang="ja-JP" altLang="en-US" dirty="0">
              <a:latin typeface="+mn-ea"/>
            </a:endParaRPr>
          </a:p>
        </p:txBody>
      </p:sp>
      <p:sp>
        <p:nvSpPr>
          <p:cNvPr id="4" name="スライド番号プレースホルダ 3"/>
          <p:cNvSpPr>
            <a:spLocks noGrp="1"/>
          </p:cNvSpPr>
          <p:nvPr>
            <p:ph type="sldNum" sz="quarter" idx="10"/>
          </p:nvPr>
        </p:nvSpPr>
        <p:spPr/>
        <p:txBody>
          <a:bodyPr/>
          <a:lstStyle/>
          <a:p>
            <a:pPr>
              <a:defRPr/>
            </a:pPr>
            <a:fld id="{F817A743-3A8B-46F2-B8E0-312A5132075B}" type="slidenum">
              <a:rPr lang="ja-JP" altLang="en-US" smtClean="0"/>
              <a:pPr>
                <a:defRPr/>
              </a:pPr>
              <a:t>5</a:t>
            </a:fld>
            <a:endParaRPr lang="ja-JP" altLang="en-US" dirty="0"/>
          </a:p>
        </p:txBody>
      </p:sp>
    </p:spTree>
    <p:extLst>
      <p:ext uri="{BB962C8B-B14F-4D97-AF65-F5344CB8AC3E}">
        <p14:creationId xmlns:p14="http://schemas.microsoft.com/office/powerpoint/2010/main" val="460459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熊取事業所の近況について</a:t>
            </a:r>
          </a:p>
        </p:txBody>
      </p:sp>
      <p:sp>
        <p:nvSpPr>
          <p:cNvPr id="3" name="コンテンツ プレースホルダ 2"/>
          <p:cNvSpPr>
            <a:spLocks noGrp="1"/>
          </p:cNvSpPr>
          <p:nvPr>
            <p:ph idx="1"/>
          </p:nvPr>
        </p:nvSpPr>
        <p:spPr>
          <a:xfrm>
            <a:off x="270256" y="888841"/>
            <a:ext cx="8622224" cy="451927"/>
          </a:xfrm>
        </p:spPr>
        <p:txBody>
          <a:bodyPr/>
          <a:lstStyle/>
          <a:p>
            <a:r>
              <a:rPr lang="ja-JP" altLang="en-US" dirty="0"/>
              <a:t>トラブルの発生状況について　その１ （</a:t>
            </a:r>
            <a:r>
              <a:rPr lang="en-US" altLang="ja-JP" dirty="0"/>
              <a:t>4/6</a:t>
            </a:r>
            <a:r>
              <a:rPr lang="ja-JP" altLang="en-US" dirty="0"/>
              <a:t>）</a:t>
            </a:r>
            <a:endParaRPr lang="en-US" altLang="ja-JP" dirty="0"/>
          </a:p>
          <a:p>
            <a:pPr marL="457200" lvl="1" indent="0">
              <a:buNone/>
            </a:pPr>
            <a:r>
              <a:rPr lang="ja-JP" altLang="en-US" sz="1800" dirty="0">
                <a:latin typeface="+mn-ea"/>
              </a:rPr>
              <a:t>３．再発防止対策</a:t>
            </a:r>
          </a:p>
          <a:p>
            <a:pPr marL="457200" lvl="1" indent="0">
              <a:buNone/>
            </a:pPr>
            <a:r>
              <a:rPr lang="ja-JP" altLang="en-US" sz="1800" dirty="0">
                <a:latin typeface="+mn-ea"/>
              </a:rPr>
              <a:t>　（１）ハード対策　　</a:t>
            </a:r>
          </a:p>
          <a:p>
            <a:pPr marL="457200" lvl="1" indent="0">
              <a:buNone/>
            </a:pPr>
            <a:r>
              <a:rPr lang="ja-JP" altLang="en-US" sz="1800" dirty="0">
                <a:latin typeface="+mn-ea"/>
              </a:rPr>
              <a:t>　　　ウラン粉末等の滞留を想定し改善を計画していたことから、新規制基準対応</a:t>
            </a:r>
            <a:br>
              <a:rPr lang="en-US" altLang="ja-JP" sz="1800" dirty="0">
                <a:latin typeface="+mn-ea"/>
              </a:rPr>
            </a:br>
            <a:r>
              <a:rPr lang="ja-JP" altLang="en-US" sz="1800" dirty="0">
                <a:latin typeface="+mn-ea"/>
              </a:rPr>
              <a:t>　　工事に伴って次の改造を実施しました。</a:t>
            </a:r>
          </a:p>
          <a:p>
            <a:pPr marL="457200" lvl="1" indent="0">
              <a:buNone/>
            </a:pPr>
            <a:r>
              <a:rPr lang="ja-JP" altLang="en-US" sz="1800" dirty="0">
                <a:latin typeface="+mn-ea"/>
              </a:rPr>
              <a:t>　　　♦  排気下流側へのウラン粉末等の滞留を防止するため、角形ダクト（排気</a:t>
            </a:r>
            <a:br>
              <a:rPr lang="en-US" altLang="ja-JP" sz="1800" dirty="0">
                <a:latin typeface="+mn-ea"/>
              </a:rPr>
            </a:br>
            <a:r>
              <a:rPr lang="ja-JP" altLang="en-US" sz="1800" dirty="0">
                <a:latin typeface="+mn-ea"/>
              </a:rPr>
              <a:t>　　　　　集合ダクト）の位置を変更。</a:t>
            </a:r>
          </a:p>
          <a:p>
            <a:pPr marL="457200" lvl="1" indent="0">
              <a:buNone/>
            </a:pPr>
            <a:r>
              <a:rPr lang="ja-JP" altLang="en-US" sz="1800" dirty="0">
                <a:latin typeface="+mn-ea"/>
              </a:rPr>
              <a:t>　　　♦  角形ダクト（排気集合ダクト）内部の確認とウラン粉末回収のための点検</a:t>
            </a:r>
            <a:br>
              <a:rPr lang="en-US" altLang="ja-JP" sz="1800" dirty="0">
                <a:latin typeface="+mn-ea"/>
              </a:rPr>
            </a:br>
            <a:r>
              <a:rPr lang="ja-JP" altLang="en-US" sz="1800" dirty="0">
                <a:latin typeface="+mn-ea"/>
              </a:rPr>
              <a:t>　　　　　窓を設置。</a:t>
            </a:r>
          </a:p>
          <a:p>
            <a:pPr marL="457200" lvl="1" indent="0">
              <a:buNone/>
            </a:pPr>
            <a:r>
              <a:rPr lang="ja-JP" altLang="en-US" sz="1800" dirty="0">
                <a:latin typeface="+mn-ea"/>
              </a:rPr>
              <a:t>　　　♦  角形ダクト（排気集合ダクト）へのアクセスルートを確保するため、フード</a:t>
            </a:r>
            <a:br>
              <a:rPr lang="en-US" altLang="ja-JP" sz="1800" dirty="0">
                <a:latin typeface="+mn-ea"/>
              </a:rPr>
            </a:br>
            <a:r>
              <a:rPr lang="ja-JP" altLang="en-US" sz="1800" dirty="0">
                <a:latin typeface="+mn-ea"/>
              </a:rPr>
              <a:t>　　　　　ボックスの形状を変更。</a:t>
            </a:r>
            <a:endParaRPr lang="en-US" altLang="ja-JP" sz="1800" dirty="0">
              <a:latin typeface="+mn-ea"/>
            </a:endParaRPr>
          </a:p>
          <a:p>
            <a:pPr marL="457200" lvl="1" indent="0">
              <a:buNone/>
            </a:pPr>
            <a:r>
              <a:rPr lang="ja-JP" altLang="en-US" sz="1800" dirty="0">
                <a:latin typeface="+mn-ea"/>
              </a:rPr>
              <a:t>　（２）ソフト対策</a:t>
            </a:r>
          </a:p>
          <a:p>
            <a:pPr marL="457200" lvl="1" indent="0">
              <a:buNone/>
            </a:pPr>
            <a:r>
              <a:rPr lang="ja-JP" altLang="en-US" sz="1800" dirty="0">
                <a:latin typeface="+mn-ea"/>
              </a:rPr>
              <a:t>　　　♦  当該ダクトも点検計画表に定めて定期的な点検を実施。</a:t>
            </a:r>
          </a:p>
          <a:p>
            <a:pPr marL="457200" lvl="1" indent="0">
              <a:buNone/>
            </a:pPr>
            <a:r>
              <a:rPr lang="ja-JP" altLang="en-US" sz="1800" dirty="0">
                <a:latin typeface="+mn-ea"/>
              </a:rPr>
              <a:t>　　　♦  点検の結果、ウラン粉末の滞留が認められた場合は回収。</a:t>
            </a:r>
          </a:p>
          <a:p>
            <a:pPr marL="457200" lvl="1" indent="0">
              <a:buNone/>
            </a:pPr>
            <a:endParaRPr lang="en-US" altLang="ja-JP" sz="1800" dirty="0">
              <a:latin typeface="+mn-ea"/>
            </a:endParaRPr>
          </a:p>
          <a:p>
            <a:pPr marL="457200" lvl="1" indent="0">
              <a:buNone/>
            </a:pPr>
            <a:endParaRPr lang="ja-JP" altLang="en-US" sz="1800" dirty="0">
              <a:latin typeface="+mn-ea"/>
            </a:endParaRPr>
          </a:p>
          <a:p>
            <a:pPr marL="457200" lvl="1" indent="0">
              <a:buNone/>
            </a:pPr>
            <a:endParaRPr lang="ja-JP" altLang="en-US" sz="1800" dirty="0">
              <a:latin typeface="+mn-ea"/>
            </a:endParaRPr>
          </a:p>
          <a:p>
            <a:pPr marL="457200" lvl="1" indent="0">
              <a:buNone/>
            </a:pPr>
            <a:r>
              <a:rPr lang="ja-JP" altLang="en-US" sz="1800" dirty="0">
                <a:latin typeface="+mn-ea"/>
              </a:rPr>
              <a:t>　</a:t>
            </a:r>
            <a:endParaRPr lang="en-US" altLang="ja-JP" sz="1800" dirty="0">
              <a:latin typeface="+mn-ea"/>
            </a:endParaRPr>
          </a:p>
        </p:txBody>
      </p:sp>
      <p:sp>
        <p:nvSpPr>
          <p:cNvPr id="4" name="スライド番号プレースホルダ 3"/>
          <p:cNvSpPr>
            <a:spLocks noGrp="1"/>
          </p:cNvSpPr>
          <p:nvPr>
            <p:ph type="sldNum" sz="quarter" idx="10"/>
          </p:nvPr>
        </p:nvSpPr>
        <p:spPr/>
        <p:txBody>
          <a:bodyPr/>
          <a:lstStyle/>
          <a:p>
            <a:pPr>
              <a:defRPr/>
            </a:pPr>
            <a:fld id="{F817A743-3A8B-46F2-B8E0-312A5132075B}" type="slidenum">
              <a:rPr lang="ja-JP" altLang="en-US" smtClean="0"/>
              <a:pPr>
                <a:defRPr/>
              </a:pPr>
              <a:t>6</a:t>
            </a:fld>
            <a:endParaRPr lang="ja-JP" altLang="en-US" dirty="0"/>
          </a:p>
        </p:txBody>
      </p:sp>
    </p:spTree>
    <p:extLst>
      <p:ext uri="{BB962C8B-B14F-4D97-AF65-F5344CB8AC3E}">
        <p14:creationId xmlns:p14="http://schemas.microsoft.com/office/powerpoint/2010/main" val="2786347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熊取事業所の近況について</a:t>
            </a:r>
          </a:p>
        </p:txBody>
      </p:sp>
      <p:sp>
        <p:nvSpPr>
          <p:cNvPr id="3" name="コンテンツ プレースホルダ 2"/>
          <p:cNvSpPr>
            <a:spLocks noGrp="1"/>
          </p:cNvSpPr>
          <p:nvPr>
            <p:ph idx="1"/>
          </p:nvPr>
        </p:nvSpPr>
        <p:spPr>
          <a:xfrm>
            <a:off x="270256" y="888841"/>
            <a:ext cx="8622224" cy="451927"/>
          </a:xfrm>
        </p:spPr>
        <p:txBody>
          <a:bodyPr/>
          <a:lstStyle/>
          <a:p>
            <a:r>
              <a:rPr lang="ja-JP" altLang="en-US" dirty="0"/>
              <a:t>トラブルの発生状況について　その１ （</a:t>
            </a:r>
            <a:r>
              <a:rPr lang="en-US" altLang="ja-JP" dirty="0"/>
              <a:t>5/6</a:t>
            </a:r>
            <a:r>
              <a:rPr lang="ja-JP" altLang="en-US" dirty="0"/>
              <a:t>）</a:t>
            </a:r>
            <a:endParaRPr lang="en-US" altLang="ja-JP" dirty="0"/>
          </a:p>
        </p:txBody>
      </p:sp>
      <p:sp>
        <p:nvSpPr>
          <p:cNvPr id="4" name="スライド番号プレースホルダ 3"/>
          <p:cNvSpPr>
            <a:spLocks noGrp="1"/>
          </p:cNvSpPr>
          <p:nvPr>
            <p:ph type="sldNum" sz="quarter" idx="10"/>
          </p:nvPr>
        </p:nvSpPr>
        <p:spPr/>
        <p:txBody>
          <a:bodyPr/>
          <a:lstStyle/>
          <a:p>
            <a:pPr>
              <a:defRPr/>
            </a:pPr>
            <a:fld id="{F817A743-3A8B-46F2-B8E0-312A5132075B}" type="slidenum">
              <a:rPr lang="ja-JP" altLang="en-US" smtClean="0"/>
              <a:pPr>
                <a:defRPr/>
              </a:pPr>
              <a:t>7</a:t>
            </a:fld>
            <a:endParaRPr lang="ja-JP" altLang="en-US" dirty="0"/>
          </a:p>
        </p:txBody>
      </p:sp>
      <p:sp>
        <p:nvSpPr>
          <p:cNvPr id="5" name="正方形/長方形 4">
            <a:extLst>
              <a:ext uri="{FF2B5EF4-FFF2-40B4-BE49-F238E27FC236}">
                <a16:creationId xmlns:a16="http://schemas.microsoft.com/office/drawing/2014/main" id="{F31C7931-5C62-2E20-4AF2-D0525D3D348B}"/>
              </a:ext>
            </a:extLst>
          </p:cNvPr>
          <p:cNvSpPr/>
          <p:nvPr/>
        </p:nvSpPr>
        <p:spPr bwMode="auto">
          <a:xfrm>
            <a:off x="6822555" y="5092507"/>
            <a:ext cx="1939835" cy="382798"/>
          </a:xfrm>
          <a:prstGeom prst="rect">
            <a:avLst/>
          </a:prstGeom>
          <a:ln w="12700">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55721" tIns="6668" rIns="55721" bIns="6668" numCol="1" rtlCol="0" anchor="t" anchorCtr="1" compatLnSpc="1">
            <a:prstTxWarp prst="textNoShape">
              <a:avLst/>
            </a:prstTxWarp>
            <a:spAutoFit/>
          </a:bodyPr>
          <a:lstStyle/>
          <a:p>
            <a:pPr algn="ctr" defTabSz="685800">
              <a:spcBef>
                <a:spcPct val="50000"/>
              </a:spcBef>
            </a:pPr>
            <a:endParaRPr lang="ja-JP" altLang="en-US" sz="2400" dirty="0">
              <a:solidFill>
                <a:schemeClr val="tx1"/>
              </a:solidFill>
              <a:latin typeface="ＭＳ Ｐゴシック" pitchFamily="50" charset="-128"/>
              <a:ea typeface="ＭＳ Ｐゴシック" pitchFamily="50" charset="-128"/>
            </a:endParaRPr>
          </a:p>
        </p:txBody>
      </p:sp>
      <p:sp>
        <p:nvSpPr>
          <p:cNvPr id="6" name="角丸四角形 42">
            <a:extLst>
              <a:ext uri="{FF2B5EF4-FFF2-40B4-BE49-F238E27FC236}">
                <a16:creationId xmlns:a16="http://schemas.microsoft.com/office/drawing/2014/main" id="{769B3276-923A-8EC7-89D4-501111C40837}"/>
              </a:ext>
            </a:extLst>
          </p:cNvPr>
          <p:cNvSpPr/>
          <p:nvPr/>
        </p:nvSpPr>
        <p:spPr>
          <a:xfrm>
            <a:off x="5082849" y="4370596"/>
            <a:ext cx="619297" cy="773156"/>
          </a:xfrm>
          <a:prstGeom prst="roundRect">
            <a:avLst/>
          </a:prstGeom>
          <a:solidFill>
            <a:schemeClr val="accent1">
              <a:lumMod val="9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spcBef>
                <a:spcPct val="0"/>
              </a:spcBef>
            </a:pPr>
            <a:r>
              <a:rPr lang="ja-JP" altLang="en-US" sz="1350" dirty="0">
                <a:solidFill>
                  <a:prstClr val="white"/>
                </a:solidFill>
                <a:latin typeface="Calibri"/>
                <a:ea typeface="ＭＳ Ｐゴシック" panose="020B0600070205080204" pitchFamily="50" charset="-128"/>
              </a:rPr>
              <a:t>混合機</a:t>
            </a:r>
          </a:p>
        </p:txBody>
      </p:sp>
      <p:cxnSp>
        <p:nvCxnSpPr>
          <p:cNvPr id="7" name="直線コネクタ 6">
            <a:extLst>
              <a:ext uri="{FF2B5EF4-FFF2-40B4-BE49-F238E27FC236}">
                <a16:creationId xmlns:a16="http://schemas.microsoft.com/office/drawing/2014/main" id="{5D9BE1ED-2FB2-9408-E9EA-8E562047E2A5}"/>
              </a:ext>
            </a:extLst>
          </p:cNvPr>
          <p:cNvCxnSpPr>
            <a:cxnSpLocks/>
          </p:cNvCxnSpPr>
          <p:nvPr/>
        </p:nvCxnSpPr>
        <p:spPr>
          <a:xfrm>
            <a:off x="2261651" y="3163872"/>
            <a:ext cx="4829245" cy="0"/>
          </a:xfrm>
          <a:prstGeom prst="line">
            <a:avLst/>
          </a:prstGeom>
          <a:ln w="152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69657182-2A3F-4AF7-F485-30BF585E4E58}"/>
              </a:ext>
            </a:extLst>
          </p:cNvPr>
          <p:cNvCxnSpPr>
            <a:cxnSpLocks/>
          </p:cNvCxnSpPr>
          <p:nvPr/>
        </p:nvCxnSpPr>
        <p:spPr>
          <a:xfrm>
            <a:off x="5382090" y="3370006"/>
            <a:ext cx="0" cy="999590"/>
          </a:xfrm>
          <a:prstGeom prst="line">
            <a:avLst/>
          </a:prstGeom>
          <a:ln w="152400">
            <a:solidFill>
              <a:schemeClr val="accent1">
                <a:lumMod val="90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85DFA375-B74D-63C6-3232-F8A344177DB6}"/>
              </a:ext>
            </a:extLst>
          </p:cNvPr>
          <p:cNvCxnSpPr>
            <a:cxnSpLocks/>
            <a:stCxn id="23" idx="3"/>
            <a:endCxn id="35" idx="1"/>
          </p:cNvCxnSpPr>
          <p:nvPr/>
        </p:nvCxnSpPr>
        <p:spPr>
          <a:xfrm flipV="1">
            <a:off x="3869127" y="3320506"/>
            <a:ext cx="1234036" cy="1833"/>
          </a:xfrm>
          <a:prstGeom prst="line">
            <a:avLst/>
          </a:prstGeom>
          <a:ln w="152400">
            <a:solidFill>
              <a:schemeClr val="accent1">
                <a:lumMod val="90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7C458FCC-EFF5-43E5-B2C3-0B5133199DC6}"/>
              </a:ext>
            </a:extLst>
          </p:cNvPr>
          <p:cNvCxnSpPr>
            <a:cxnSpLocks/>
            <a:endCxn id="23" idx="1"/>
          </p:cNvCxnSpPr>
          <p:nvPr/>
        </p:nvCxnSpPr>
        <p:spPr>
          <a:xfrm>
            <a:off x="2995427" y="3320506"/>
            <a:ext cx="500259" cy="1833"/>
          </a:xfrm>
          <a:prstGeom prst="line">
            <a:avLst/>
          </a:prstGeom>
          <a:ln w="152400">
            <a:solidFill>
              <a:schemeClr val="accent1">
                <a:lumMod val="90000"/>
              </a:schemeClr>
            </a:solidFill>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01370024-FD6E-9016-9274-1A2B820040A5}"/>
              </a:ext>
            </a:extLst>
          </p:cNvPr>
          <p:cNvCxnSpPr/>
          <p:nvPr/>
        </p:nvCxnSpPr>
        <p:spPr>
          <a:xfrm flipH="1">
            <a:off x="2465766" y="3319832"/>
            <a:ext cx="50025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EC90393A-EC73-6FD8-2A69-7A8D4BA52DC4}"/>
              </a:ext>
            </a:extLst>
          </p:cNvPr>
          <p:cNvCxnSpPr>
            <a:cxnSpLocks/>
          </p:cNvCxnSpPr>
          <p:nvPr/>
        </p:nvCxnSpPr>
        <p:spPr>
          <a:xfrm>
            <a:off x="5476601" y="3343481"/>
            <a:ext cx="394359" cy="0"/>
          </a:xfrm>
          <a:prstGeom prst="line">
            <a:avLst/>
          </a:prstGeom>
          <a:ln w="152400">
            <a:solidFill>
              <a:schemeClr val="accent1">
                <a:lumMod val="90000"/>
              </a:schemeClr>
            </a:solidFill>
          </a:ln>
        </p:spPr>
        <p:style>
          <a:lnRef idx="1">
            <a:schemeClr val="accent1"/>
          </a:lnRef>
          <a:fillRef idx="0">
            <a:schemeClr val="accent1"/>
          </a:fillRef>
          <a:effectRef idx="0">
            <a:schemeClr val="accent1"/>
          </a:effectRef>
          <a:fontRef idx="minor">
            <a:schemeClr val="tx1"/>
          </a:fontRef>
        </p:style>
      </p:cxnSp>
      <p:sp>
        <p:nvSpPr>
          <p:cNvPr id="13" name="円弧 12">
            <a:extLst>
              <a:ext uri="{FF2B5EF4-FFF2-40B4-BE49-F238E27FC236}">
                <a16:creationId xmlns:a16="http://schemas.microsoft.com/office/drawing/2014/main" id="{DBA8AA6F-7804-1A22-338E-8800FE26415A}"/>
              </a:ext>
            </a:extLst>
          </p:cNvPr>
          <p:cNvSpPr/>
          <p:nvPr/>
        </p:nvSpPr>
        <p:spPr>
          <a:xfrm rot="10800000">
            <a:off x="3761911" y="3592298"/>
            <a:ext cx="253687" cy="209670"/>
          </a:xfrm>
          <a:prstGeom prst="arc">
            <a:avLst>
              <a:gd name="adj1" fmla="val 16102176"/>
              <a:gd name="adj2" fmla="val 0"/>
            </a:avLst>
          </a:prstGeom>
          <a:ln w="152400">
            <a:solidFill>
              <a:schemeClr val="accent1">
                <a:lumMod val="9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spcBef>
                <a:spcPct val="0"/>
              </a:spcBef>
            </a:pPr>
            <a:endParaRPr lang="ja-JP" altLang="en-US" sz="1350">
              <a:solidFill>
                <a:prstClr val="black"/>
              </a:solidFill>
              <a:latin typeface="Calibri"/>
              <a:ea typeface="ＭＳ Ｐゴシック" panose="020B0600070205080204" pitchFamily="50" charset="-128"/>
            </a:endParaRPr>
          </a:p>
        </p:txBody>
      </p:sp>
      <p:cxnSp>
        <p:nvCxnSpPr>
          <p:cNvPr id="14" name="直線コネクタ 13">
            <a:extLst>
              <a:ext uri="{FF2B5EF4-FFF2-40B4-BE49-F238E27FC236}">
                <a16:creationId xmlns:a16="http://schemas.microsoft.com/office/drawing/2014/main" id="{33D8C5E7-89FD-6E58-9ED3-F20AD68D9CDF}"/>
              </a:ext>
            </a:extLst>
          </p:cNvPr>
          <p:cNvCxnSpPr>
            <a:cxnSpLocks/>
            <a:endCxn id="13" idx="2"/>
          </p:cNvCxnSpPr>
          <p:nvPr/>
        </p:nvCxnSpPr>
        <p:spPr>
          <a:xfrm flipH="1">
            <a:off x="3761911" y="3397489"/>
            <a:ext cx="1" cy="299645"/>
          </a:xfrm>
          <a:prstGeom prst="line">
            <a:avLst/>
          </a:prstGeom>
          <a:ln w="152400">
            <a:solidFill>
              <a:schemeClr val="accent1">
                <a:lumMod val="90000"/>
              </a:schemeClr>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C2EFF871-73B7-DFC6-EEF7-66E2A168DFF1}"/>
              </a:ext>
            </a:extLst>
          </p:cNvPr>
          <p:cNvSpPr txBox="1"/>
          <p:nvPr/>
        </p:nvSpPr>
        <p:spPr>
          <a:xfrm>
            <a:off x="6645283" y="4108222"/>
            <a:ext cx="1199367" cy="300082"/>
          </a:xfrm>
          <a:prstGeom prst="rect">
            <a:avLst/>
          </a:prstGeom>
          <a:noFill/>
        </p:spPr>
        <p:txBody>
          <a:bodyPr wrap="none" rtlCol="0">
            <a:spAutoFit/>
          </a:bodyPr>
          <a:lstStyle/>
          <a:p>
            <a:pPr algn="l">
              <a:spcBef>
                <a:spcPct val="0"/>
              </a:spcBef>
            </a:pPr>
            <a:r>
              <a:rPr lang="ja-JP" altLang="en-US" sz="1350" dirty="0">
                <a:solidFill>
                  <a:prstClr val="black"/>
                </a:solidFill>
              </a:rPr>
              <a:t>フードボックス</a:t>
            </a:r>
          </a:p>
        </p:txBody>
      </p:sp>
      <p:cxnSp>
        <p:nvCxnSpPr>
          <p:cNvPr id="16" name="直線コネクタ 15">
            <a:extLst>
              <a:ext uri="{FF2B5EF4-FFF2-40B4-BE49-F238E27FC236}">
                <a16:creationId xmlns:a16="http://schemas.microsoft.com/office/drawing/2014/main" id="{125C05FD-B03A-1160-AA07-E756D9311095}"/>
              </a:ext>
            </a:extLst>
          </p:cNvPr>
          <p:cNvCxnSpPr>
            <a:cxnSpLocks/>
          </p:cNvCxnSpPr>
          <p:nvPr/>
        </p:nvCxnSpPr>
        <p:spPr>
          <a:xfrm flipH="1" flipV="1">
            <a:off x="6096504" y="3994496"/>
            <a:ext cx="485786" cy="257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F3C39C53-6F4B-4B72-B067-DFF09FAAA904}"/>
              </a:ext>
            </a:extLst>
          </p:cNvPr>
          <p:cNvCxnSpPr>
            <a:cxnSpLocks/>
          </p:cNvCxnSpPr>
          <p:nvPr/>
        </p:nvCxnSpPr>
        <p:spPr>
          <a:xfrm flipH="1" flipV="1">
            <a:off x="3599894" y="3406442"/>
            <a:ext cx="10439" cy="949151"/>
          </a:xfrm>
          <a:prstGeom prst="line">
            <a:avLst/>
          </a:prstGeom>
          <a:ln w="152400">
            <a:solidFill>
              <a:schemeClr val="accent1">
                <a:lumMod val="90000"/>
              </a:schemeClr>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4357AE4A-E9E8-7429-8974-FB37BB6EA8F9}"/>
              </a:ext>
            </a:extLst>
          </p:cNvPr>
          <p:cNvSpPr txBox="1"/>
          <p:nvPr/>
        </p:nvSpPr>
        <p:spPr>
          <a:xfrm>
            <a:off x="3033880" y="4764639"/>
            <a:ext cx="1090519" cy="507831"/>
          </a:xfrm>
          <a:prstGeom prst="rect">
            <a:avLst/>
          </a:prstGeom>
          <a:noFill/>
        </p:spPr>
        <p:txBody>
          <a:bodyPr wrap="square" rtlCol="0">
            <a:spAutoFit/>
          </a:bodyPr>
          <a:lstStyle/>
          <a:p>
            <a:pPr>
              <a:spcBef>
                <a:spcPct val="0"/>
              </a:spcBef>
            </a:pPr>
            <a:r>
              <a:rPr lang="ja-JP" altLang="en-US" sz="1350" dirty="0">
                <a:solidFill>
                  <a:prstClr val="black"/>
                </a:solidFill>
              </a:rPr>
              <a:t>別設備より排気</a:t>
            </a:r>
          </a:p>
        </p:txBody>
      </p:sp>
      <p:sp>
        <p:nvSpPr>
          <p:cNvPr id="19" name="テキスト ボックス 18">
            <a:extLst>
              <a:ext uri="{FF2B5EF4-FFF2-40B4-BE49-F238E27FC236}">
                <a16:creationId xmlns:a16="http://schemas.microsoft.com/office/drawing/2014/main" id="{D3F94C08-4438-47A4-FC07-05D84A4A4CC0}"/>
              </a:ext>
            </a:extLst>
          </p:cNvPr>
          <p:cNvSpPr txBox="1"/>
          <p:nvPr/>
        </p:nvSpPr>
        <p:spPr>
          <a:xfrm>
            <a:off x="6063743" y="2522917"/>
            <a:ext cx="1545886" cy="507831"/>
          </a:xfrm>
          <a:prstGeom prst="rect">
            <a:avLst/>
          </a:prstGeom>
          <a:noFill/>
        </p:spPr>
        <p:txBody>
          <a:bodyPr wrap="square" rtlCol="0">
            <a:spAutoFit/>
          </a:bodyPr>
          <a:lstStyle/>
          <a:p>
            <a:pPr>
              <a:spcBef>
                <a:spcPct val="0"/>
              </a:spcBef>
            </a:pPr>
            <a:r>
              <a:rPr lang="ja-JP" altLang="en-US" sz="1350" dirty="0">
                <a:solidFill>
                  <a:srgbClr val="F79646">
                    <a:lumMod val="75000"/>
                  </a:srgbClr>
                </a:solidFill>
              </a:rPr>
              <a:t>ウラン粉末滞留</a:t>
            </a:r>
            <a:endParaRPr lang="en-US" altLang="ja-JP" sz="1350" dirty="0">
              <a:solidFill>
                <a:srgbClr val="F79646">
                  <a:lumMod val="75000"/>
                </a:srgbClr>
              </a:solidFill>
            </a:endParaRPr>
          </a:p>
          <a:p>
            <a:pPr>
              <a:spcBef>
                <a:spcPct val="0"/>
              </a:spcBef>
            </a:pPr>
            <a:r>
              <a:rPr lang="ja-JP" altLang="en-US" sz="1350" dirty="0">
                <a:solidFill>
                  <a:srgbClr val="F79646">
                    <a:lumMod val="75000"/>
                  </a:srgbClr>
                </a:solidFill>
              </a:rPr>
              <a:t>ダクトの範囲</a:t>
            </a:r>
          </a:p>
        </p:txBody>
      </p:sp>
      <p:cxnSp>
        <p:nvCxnSpPr>
          <p:cNvPr id="20" name="直線コネクタ 19">
            <a:extLst>
              <a:ext uri="{FF2B5EF4-FFF2-40B4-BE49-F238E27FC236}">
                <a16:creationId xmlns:a16="http://schemas.microsoft.com/office/drawing/2014/main" id="{7F5F9E3D-83A8-6393-398F-2008EF8998E0}"/>
              </a:ext>
            </a:extLst>
          </p:cNvPr>
          <p:cNvCxnSpPr>
            <a:cxnSpLocks/>
          </p:cNvCxnSpPr>
          <p:nvPr/>
        </p:nvCxnSpPr>
        <p:spPr>
          <a:xfrm flipV="1">
            <a:off x="5546599" y="2871721"/>
            <a:ext cx="541727" cy="701343"/>
          </a:xfrm>
          <a:prstGeom prst="line">
            <a:avLst/>
          </a:prstGeom>
          <a:ln w="25400">
            <a:solidFill>
              <a:schemeClr val="accent6">
                <a:lumMod val="75000"/>
              </a:schemeClr>
            </a:solidFill>
            <a:head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E0E5FC27-85E3-B054-8CB2-51AC93B5E452}"/>
              </a:ext>
            </a:extLst>
          </p:cNvPr>
          <p:cNvCxnSpPr>
            <a:cxnSpLocks/>
          </p:cNvCxnSpPr>
          <p:nvPr/>
        </p:nvCxnSpPr>
        <p:spPr>
          <a:xfrm>
            <a:off x="3116443" y="2770519"/>
            <a:ext cx="169206" cy="5493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フリーフォーム 153">
            <a:extLst>
              <a:ext uri="{FF2B5EF4-FFF2-40B4-BE49-F238E27FC236}">
                <a16:creationId xmlns:a16="http://schemas.microsoft.com/office/drawing/2014/main" id="{1C12873D-6915-BD5C-82EE-BBADEE9D2426}"/>
              </a:ext>
            </a:extLst>
          </p:cNvPr>
          <p:cNvSpPr/>
          <p:nvPr/>
        </p:nvSpPr>
        <p:spPr>
          <a:xfrm>
            <a:off x="5870962" y="3229663"/>
            <a:ext cx="434732" cy="920423"/>
          </a:xfrm>
          <a:custGeom>
            <a:avLst/>
            <a:gdLst>
              <a:gd name="connsiteX0" fmla="*/ 9330 w 4898571"/>
              <a:gd name="connsiteY0" fmla="*/ 0 h 2192693"/>
              <a:gd name="connsiteX1" fmla="*/ 4898571 w 4898571"/>
              <a:gd name="connsiteY1" fmla="*/ 0 h 2192693"/>
              <a:gd name="connsiteX2" fmla="*/ 4898571 w 4898571"/>
              <a:gd name="connsiteY2" fmla="*/ 2192693 h 2192693"/>
              <a:gd name="connsiteX3" fmla="*/ 0 w 4898571"/>
              <a:gd name="connsiteY3" fmla="*/ 2192693 h 2192693"/>
              <a:gd name="connsiteX4" fmla="*/ 9330 w 4898571"/>
              <a:gd name="connsiteY4" fmla="*/ 0 h 2192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98571" h="2192693">
                <a:moveTo>
                  <a:pt x="9330" y="0"/>
                </a:moveTo>
                <a:lnTo>
                  <a:pt x="4898571" y="0"/>
                </a:lnTo>
                <a:lnTo>
                  <a:pt x="4898571" y="2192693"/>
                </a:lnTo>
                <a:lnTo>
                  <a:pt x="0" y="2192693"/>
                </a:lnTo>
                <a:lnTo>
                  <a:pt x="9330" y="0"/>
                </a:lnTo>
                <a:close/>
              </a:path>
            </a:pathLst>
          </a:custGeom>
          <a:solidFill>
            <a:srgbClr val="92D05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endParaRPr lang="ja-JP" altLang="en-US" sz="1350">
              <a:solidFill>
                <a:prstClr val="white"/>
              </a:solidFill>
              <a:latin typeface="Calibri"/>
              <a:ea typeface="ＭＳ Ｐゴシック" panose="020B0600070205080204" pitchFamily="50" charset="-128"/>
            </a:endParaRPr>
          </a:p>
        </p:txBody>
      </p:sp>
      <p:sp>
        <p:nvSpPr>
          <p:cNvPr id="23" name="角丸四角形 43">
            <a:extLst>
              <a:ext uri="{FF2B5EF4-FFF2-40B4-BE49-F238E27FC236}">
                <a16:creationId xmlns:a16="http://schemas.microsoft.com/office/drawing/2014/main" id="{8F8543E7-828A-2040-801B-E5DC688D8940}"/>
              </a:ext>
            </a:extLst>
          </p:cNvPr>
          <p:cNvSpPr/>
          <p:nvPr/>
        </p:nvSpPr>
        <p:spPr>
          <a:xfrm>
            <a:off x="3495686" y="3235471"/>
            <a:ext cx="373440" cy="173738"/>
          </a:xfrm>
          <a:prstGeom prst="roundRect">
            <a:avLst/>
          </a:prstGeom>
          <a:solidFill>
            <a:schemeClr val="accent1">
              <a:lumMod val="9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spcBef>
                <a:spcPct val="0"/>
              </a:spcBef>
            </a:pPr>
            <a:endParaRPr lang="ja-JP" altLang="en-US" sz="1350" dirty="0">
              <a:solidFill>
                <a:prstClr val="white"/>
              </a:solidFill>
              <a:latin typeface="Calibri"/>
              <a:ea typeface="ＭＳ Ｐゴシック" panose="020B0600070205080204" pitchFamily="50" charset="-128"/>
            </a:endParaRPr>
          </a:p>
        </p:txBody>
      </p:sp>
      <p:sp>
        <p:nvSpPr>
          <p:cNvPr id="24" name="フリーフォーム 92">
            <a:extLst>
              <a:ext uri="{FF2B5EF4-FFF2-40B4-BE49-F238E27FC236}">
                <a16:creationId xmlns:a16="http://schemas.microsoft.com/office/drawing/2014/main" id="{0FC9F8DD-4246-D429-D80F-6194781D5C65}"/>
              </a:ext>
            </a:extLst>
          </p:cNvPr>
          <p:cNvSpPr/>
          <p:nvPr/>
        </p:nvSpPr>
        <p:spPr>
          <a:xfrm>
            <a:off x="4463989" y="4150085"/>
            <a:ext cx="1841704" cy="669539"/>
          </a:xfrm>
          <a:custGeom>
            <a:avLst/>
            <a:gdLst>
              <a:gd name="connsiteX0" fmla="*/ 9330 w 4898571"/>
              <a:gd name="connsiteY0" fmla="*/ 0 h 2192693"/>
              <a:gd name="connsiteX1" fmla="*/ 4898571 w 4898571"/>
              <a:gd name="connsiteY1" fmla="*/ 0 h 2192693"/>
              <a:gd name="connsiteX2" fmla="*/ 4898571 w 4898571"/>
              <a:gd name="connsiteY2" fmla="*/ 2192693 h 2192693"/>
              <a:gd name="connsiteX3" fmla="*/ 0 w 4898571"/>
              <a:gd name="connsiteY3" fmla="*/ 2192693 h 2192693"/>
              <a:gd name="connsiteX4" fmla="*/ 9330 w 4898571"/>
              <a:gd name="connsiteY4" fmla="*/ 0 h 2192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98571" h="2192693">
                <a:moveTo>
                  <a:pt x="9330" y="0"/>
                </a:moveTo>
                <a:lnTo>
                  <a:pt x="4898571" y="0"/>
                </a:lnTo>
                <a:lnTo>
                  <a:pt x="4898571" y="2192693"/>
                </a:lnTo>
                <a:lnTo>
                  <a:pt x="0" y="2192693"/>
                </a:lnTo>
                <a:lnTo>
                  <a:pt x="9330" y="0"/>
                </a:lnTo>
                <a:close/>
              </a:path>
            </a:pathLst>
          </a:custGeom>
          <a:solidFill>
            <a:srgbClr val="92D05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endParaRPr lang="ja-JP" altLang="en-US" sz="1350">
              <a:solidFill>
                <a:prstClr val="white"/>
              </a:solidFill>
              <a:latin typeface="Calibri"/>
              <a:ea typeface="ＭＳ Ｐゴシック" panose="020B0600070205080204" pitchFamily="50" charset="-128"/>
            </a:endParaRPr>
          </a:p>
        </p:txBody>
      </p:sp>
      <p:cxnSp>
        <p:nvCxnSpPr>
          <p:cNvPr id="25" name="直線コネクタ 24">
            <a:extLst>
              <a:ext uri="{FF2B5EF4-FFF2-40B4-BE49-F238E27FC236}">
                <a16:creationId xmlns:a16="http://schemas.microsoft.com/office/drawing/2014/main" id="{C1CF0B8D-0C31-8376-B454-76E956B9616E}"/>
              </a:ext>
            </a:extLst>
          </p:cNvPr>
          <p:cNvCxnSpPr>
            <a:cxnSpLocks/>
          </p:cNvCxnSpPr>
          <p:nvPr/>
        </p:nvCxnSpPr>
        <p:spPr>
          <a:xfrm flipV="1">
            <a:off x="5220072" y="3370007"/>
            <a:ext cx="0" cy="780077"/>
          </a:xfrm>
          <a:prstGeom prst="line">
            <a:avLst/>
          </a:prstGeom>
          <a:ln w="152400">
            <a:solidFill>
              <a:schemeClr val="accent1">
                <a:lumMod val="90000"/>
              </a:schemeClr>
            </a:solidFill>
          </a:ln>
        </p:spPr>
        <p:style>
          <a:lnRef idx="1">
            <a:schemeClr val="accent1"/>
          </a:lnRef>
          <a:fillRef idx="0">
            <a:schemeClr val="accent1"/>
          </a:fillRef>
          <a:effectRef idx="0">
            <a:schemeClr val="accent1"/>
          </a:effectRef>
          <a:fontRef idx="minor">
            <a:schemeClr val="tx1"/>
          </a:fontRef>
        </p:style>
      </p:cxnSp>
      <p:sp>
        <p:nvSpPr>
          <p:cNvPr id="26" name="フリーフォーム 92">
            <a:extLst>
              <a:ext uri="{FF2B5EF4-FFF2-40B4-BE49-F238E27FC236}">
                <a16:creationId xmlns:a16="http://schemas.microsoft.com/office/drawing/2014/main" id="{784C0AB9-4887-DDEC-3B7A-387F12F88956}"/>
              </a:ext>
            </a:extLst>
          </p:cNvPr>
          <p:cNvSpPr/>
          <p:nvPr/>
        </p:nvSpPr>
        <p:spPr>
          <a:xfrm>
            <a:off x="3923929" y="3451494"/>
            <a:ext cx="1145660" cy="698590"/>
          </a:xfrm>
          <a:custGeom>
            <a:avLst/>
            <a:gdLst>
              <a:gd name="connsiteX0" fmla="*/ 9330 w 4898571"/>
              <a:gd name="connsiteY0" fmla="*/ 0 h 2192693"/>
              <a:gd name="connsiteX1" fmla="*/ 4898571 w 4898571"/>
              <a:gd name="connsiteY1" fmla="*/ 0 h 2192693"/>
              <a:gd name="connsiteX2" fmla="*/ 4898571 w 4898571"/>
              <a:gd name="connsiteY2" fmla="*/ 2192693 h 2192693"/>
              <a:gd name="connsiteX3" fmla="*/ 0 w 4898571"/>
              <a:gd name="connsiteY3" fmla="*/ 2192693 h 2192693"/>
              <a:gd name="connsiteX4" fmla="*/ 9330 w 4898571"/>
              <a:gd name="connsiteY4" fmla="*/ 0 h 2192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98571" h="2192693">
                <a:moveTo>
                  <a:pt x="9330" y="0"/>
                </a:moveTo>
                <a:lnTo>
                  <a:pt x="4898571" y="0"/>
                </a:lnTo>
                <a:lnTo>
                  <a:pt x="4898571" y="2192693"/>
                </a:lnTo>
                <a:lnTo>
                  <a:pt x="0" y="2192693"/>
                </a:lnTo>
                <a:lnTo>
                  <a:pt x="9330" y="0"/>
                </a:lnTo>
                <a:close/>
              </a:path>
            </a:pathLst>
          </a:custGeom>
          <a:solidFill>
            <a:srgbClr val="92D05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endParaRPr lang="ja-JP" altLang="en-US" sz="1350">
              <a:solidFill>
                <a:prstClr val="white"/>
              </a:solidFill>
              <a:latin typeface="Calibri"/>
              <a:ea typeface="ＭＳ Ｐゴシック" panose="020B0600070205080204" pitchFamily="50" charset="-128"/>
            </a:endParaRPr>
          </a:p>
        </p:txBody>
      </p:sp>
      <p:cxnSp>
        <p:nvCxnSpPr>
          <p:cNvPr id="27" name="直線コネクタ 26">
            <a:extLst>
              <a:ext uri="{FF2B5EF4-FFF2-40B4-BE49-F238E27FC236}">
                <a16:creationId xmlns:a16="http://schemas.microsoft.com/office/drawing/2014/main" id="{4263A300-EB59-12C2-B306-794571CA1FF0}"/>
              </a:ext>
            </a:extLst>
          </p:cNvPr>
          <p:cNvCxnSpPr>
            <a:cxnSpLocks/>
          </p:cNvCxnSpPr>
          <p:nvPr/>
        </p:nvCxnSpPr>
        <p:spPr>
          <a:xfrm flipH="1">
            <a:off x="6020541" y="4252224"/>
            <a:ext cx="561749" cy="1230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E00F99FD-6646-B211-AA7B-9902CEF853AA}"/>
              </a:ext>
            </a:extLst>
          </p:cNvPr>
          <p:cNvCxnSpPr>
            <a:cxnSpLocks/>
          </p:cNvCxnSpPr>
          <p:nvPr/>
        </p:nvCxnSpPr>
        <p:spPr>
          <a:xfrm flipH="1" flipV="1">
            <a:off x="4722963" y="3865631"/>
            <a:ext cx="1881774" cy="3865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530759B4-FC19-22BC-E321-E8DE2782DE47}"/>
              </a:ext>
            </a:extLst>
          </p:cNvPr>
          <p:cNvSpPr txBox="1"/>
          <p:nvPr/>
        </p:nvSpPr>
        <p:spPr>
          <a:xfrm>
            <a:off x="2694446" y="2521191"/>
            <a:ext cx="954495" cy="300082"/>
          </a:xfrm>
          <a:prstGeom prst="rect">
            <a:avLst/>
          </a:prstGeom>
          <a:noFill/>
        </p:spPr>
        <p:txBody>
          <a:bodyPr wrap="square" rtlCol="0">
            <a:spAutoFit/>
          </a:bodyPr>
          <a:lstStyle/>
          <a:p>
            <a:pPr algn="l">
              <a:spcBef>
                <a:spcPct val="0"/>
              </a:spcBef>
            </a:pPr>
            <a:r>
              <a:rPr lang="ja-JP" altLang="en-US" sz="1350" dirty="0">
                <a:solidFill>
                  <a:prstClr val="black"/>
                </a:solidFill>
              </a:rPr>
              <a:t>円形ダクト</a:t>
            </a:r>
          </a:p>
        </p:txBody>
      </p:sp>
      <p:cxnSp>
        <p:nvCxnSpPr>
          <p:cNvPr id="30" name="直線矢印コネクタ 29">
            <a:extLst>
              <a:ext uri="{FF2B5EF4-FFF2-40B4-BE49-F238E27FC236}">
                <a16:creationId xmlns:a16="http://schemas.microsoft.com/office/drawing/2014/main" id="{EBC6E2F7-09FE-BC0F-7999-0AC979E62696}"/>
              </a:ext>
            </a:extLst>
          </p:cNvPr>
          <p:cNvCxnSpPr>
            <a:cxnSpLocks/>
          </p:cNvCxnSpPr>
          <p:nvPr/>
        </p:nvCxnSpPr>
        <p:spPr>
          <a:xfrm flipH="1">
            <a:off x="5557642" y="3343481"/>
            <a:ext cx="228545"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9DDE55C9-D457-7F5F-D507-D0D26E6C876B}"/>
              </a:ext>
            </a:extLst>
          </p:cNvPr>
          <p:cNvCxnSpPr/>
          <p:nvPr/>
        </p:nvCxnSpPr>
        <p:spPr>
          <a:xfrm flipV="1">
            <a:off x="5382090" y="3942656"/>
            <a:ext cx="0" cy="32403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31A34651-BD93-72B8-1CF6-3F3F182794B1}"/>
              </a:ext>
            </a:extLst>
          </p:cNvPr>
          <p:cNvCxnSpPr>
            <a:cxnSpLocks/>
          </p:cNvCxnSpPr>
          <p:nvPr/>
        </p:nvCxnSpPr>
        <p:spPr>
          <a:xfrm flipH="1" flipV="1">
            <a:off x="5220073" y="3801969"/>
            <a:ext cx="2404" cy="34811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1E74CC14-153B-8AA8-3FAF-F4B2CEA3986F}"/>
              </a:ext>
            </a:extLst>
          </p:cNvPr>
          <p:cNvCxnSpPr>
            <a:cxnSpLocks/>
          </p:cNvCxnSpPr>
          <p:nvPr/>
        </p:nvCxnSpPr>
        <p:spPr>
          <a:xfrm flipH="1" flipV="1">
            <a:off x="4295438" y="3325744"/>
            <a:ext cx="420993" cy="74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3991D1FE-3134-A09A-0563-EC4F3B5B0955}"/>
              </a:ext>
            </a:extLst>
          </p:cNvPr>
          <p:cNvCxnSpPr>
            <a:cxnSpLocks/>
            <a:stCxn id="13" idx="2"/>
          </p:cNvCxnSpPr>
          <p:nvPr/>
        </p:nvCxnSpPr>
        <p:spPr>
          <a:xfrm flipH="1" flipV="1">
            <a:off x="3758334" y="3541595"/>
            <a:ext cx="3577" cy="15553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 name="角丸四角形 43">
            <a:extLst>
              <a:ext uri="{FF2B5EF4-FFF2-40B4-BE49-F238E27FC236}">
                <a16:creationId xmlns:a16="http://schemas.microsoft.com/office/drawing/2014/main" id="{AA6EC41D-60CB-1F53-0968-7E631F1ED471}"/>
              </a:ext>
            </a:extLst>
          </p:cNvPr>
          <p:cNvSpPr/>
          <p:nvPr/>
        </p:nvSpPr>
        <p:spPr>
          <a:xfrm>
            <a:off x="5103161" y="3234569"/>
            <a:ext cx="373440" cy="171873"/>
          </a:xfrm>
          <a:prstGeom prst="roundRect">
            <a:avLst/>
          </a:prstGeom>
          <a:solidFill>
            <a:schemeClr val="accent1">
              <a:lumMod val="9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spcBef>
                <a:spcPct val="0"/>
              </a:spcBef>
            </a:pPr>
            <a:endParaRPr lang="ja-JP" altLang="en-US" sz="1350" dirty="0">
              <a:solidFill>
                <a:prstClr val="white"/>
              </a:solidFill>
              <a:latin typeface="Calibri"/>
              <a:ea typeface="ＭＳ Ｐゴシック" panose="020B0600070205080204" pitchFamily="50" charset="-128"/>
            </a:endParaRPr>
          </a:p>
        </p:txBody>
      </p:sp>
      <p:sp>
        <p:nvSpPr>
          <p:cNvPr id="36" name="L 字 35">
            <a:extLst>
              <a:ext uri="{FF2B5EF4-FFF2-40B4-BE49-F238E27FC236}">
                <a16:creationId xmlns:a16="http://schemas.microsoft.com/office/drawing/2014/main" id="{1E98516C-7176-B9D8-48F8-43177D01F491}"/>
              </a:ext>
            </a:extLst>
          </p:cNvPr>
          <p:cNvSpPr/>
          <p:nvPr/>
        </p:nvSpPr>
        <p:spPr>
          <a:xfrm rot="10800000">
            <a:off x="3969716" y="3242170"/>
            <a:ext cx="1547380" cy="866030"/>
          </a:xfrm>
          <a:prstGeom prst="corner">
            <a:avLst>
              <a:gd name="adj1" fmla="val 19881"/>
              <a:gd name="adj2" fmla="val 44477"/>
            </a:avLst>
          </a:prstGeom>
          <a:noFill/>
          <a:ln w="38100" cap="rnd">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endParaRPr lang="ja-JP" altLang="en-US" sz="1350">
              <a:solidFill>
                <a:prstClr val="white"/>
              </a:solidFill>
              <a:latin typeface="Calibri"/>
              <a:ea typeface="ＭＳ Ｐゴシック" panose="020B0600070205080204" pitchFamily="50" charset="-128"/>
            </a:endParaRPr>
          </a:p>
        </p:txBody>
      </p:sp>
      <p:cxnSp>
        <p:nvCxnSpPr>
          <p:cNvPr id="37" name="直線コネクタ 36">
            <a:extLst>
              <a:ext uri="{FF2B5EF4-FFF2-40B4-BE49-F238E27FC236}">
                <a16:creationId xmlns:a16="http://schemas.microsoft.com/office/drawing/2014/main" id="{07CED75F-DBDA-A593-C8BB-D8C5BBD6F5B1}"/>
              </a:ext>
            </a:extLst>
          </p:cNvPr>
          <p:cNvCxnSpPr>
            <a:cxnSpLocks/>
          </p:cNvCxnSpPr>
          <p:nvPr/>
        </p:nvCxnSpPr>
        <p:spPr>
          <a:xfrm>
            <a:off x="5122254" y="2801959"/>
            <a:ext cx="118790" cy="558293"/>
          </a:xfrm>
          <a:prstGeom prst="line">
            <a:avLst/>
          </a:prstGeom>
          <a:ln>
            <a:solidFill>
              <a:schemeClr val="accent1">
                <a:lumMod val="90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9B477350-793B-747D-502E-64F9DF6E4F3B}"/>
              </a:ext>
            </a:extLst>
          </p:cNvPr>
          <p:cNvCxnSpPr>
            <a:cxnSpLocks/>
          </p:cNvCxnSpPr>
          <p:nvPr/>
        </p:nvCxnSpPr>
        <p:spPr>
          <a:xfrm flipH="1">
            <a:off x="4572001" y="4936995"/>
            <a:ext cx="609649" cy="3344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15AA4C97-2F8B-8EAC-F55A-C4C32D50F8B6}"/>
              </a:ext>
            </a:extLst>
          </p:cNvPr>
          <p:cNvCxnSpPr>
            <a:cxnSpLocks/>
          </p:cNvCxnSpPr>
          <p:nvPr/>
        </p:nvCxnSpPr>
        <p:spPr>
          <a:xfrm flipH="1">
            <a:off x="4572000" y="4662161"/>
            <a:ext cx="221754" cy="603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05B5B05B-91F9-5360-A5C6-0F96E98252DB}"/>
              </a:ext>
            </a:extLst>
          </p:cNvPr>
          <p:cNvSpPr txBox="1"/>
          <p:nvPr/>
        </p:nvSpPr>
        <p:spPr>
          <a:xfrm>
            <a:off x="500571" y="1512732"/>
            <a:ext cx="4719502" cy="369332"/>
          </a:xfrm>
          <a:prstGeom prst="rect">
            <a:avLst/>
          </a:prstGeom>
          <a:noFill/>
        </p:spPr>
        <p:txBody>
          <a:bodyPr wrap="square" rtlCol="0">
            <a:spAutoFit/>
          </a:bodyPr>
          <a:lstStyle/>
          <a:p>
            <a:pPr algn="l"/>
            <a:r>
              <a:rPr kumimoji="1" lang="ja-JP" altLang="en-US" b="1" dirty="0">
                <a:solidFill>
                  <a:srgbClr val="003399"/>
                </a:solidFill>
                <a:effectLst>
                  <a:outerShdw blurRad="38100" dist="38100" dir="2700000" algn="tl">
                    <a:srgbClr val="000000">
                      <a:alpha val="43137"/>
                    </a:srgbClr>
                  </a:outerShdw>
                </a:effectLst>
              </a:rPr>
              <a:t>再発防止対策 </a:t>
            </a:r>
            <a:r>
              <a:rPr lang="en-US" altLang="ja-JP" sz="1350" b="1" dirty="0">
                <a:solidFill>
                  <a:srgbClr val="003399"/>
                </a:solidFill>
                <a:effectLst>
                  <a:outerShdw blurRad="38100" dist="38100" dir="2700000" algn="tl">
                    <a:srgbClr val="000000">
                      <a:alpha val="43137"/>
                    </a:srgbClr>
                  </a:outerShdw>
                </a:effectLst>
              </a:rPr>
              <a:t>(</a:t>
            </a:r>
            <a:r>
              <a:rPr lang="ja-JP" altLang="en-US" sz="1350" b="1" dirty="0">
                <a:solidFill>
                  <a:srgbClr val="003399"/>
                </a:solidFill>
                <a:effectLst>
                  <a:outerShdw blurRad="38100" dist="38100" dir="2700000" algn="tl">
                    <a:srgbClr val="000000">
                      <a:alpha val="43137"/>
                    </a:srgbClr>
                  </a:outerShdw>
                </a:effectLst>
              </a:rPr>
              <a:t>ハード対策</a:t>
            </a:r>
            <a:r>
              <a:rPr lang="en-US" altLang="ja-JP" sz="1350" b="1" dirty="0">
                <a:solidFill>
                  <a:srgbClr val="003399"/>
                </a:solidFill>
                <a:effectLst>
                  <a:outerShdw blurRad="38100" dist="38100" dir="2700000" algn="tl">
                    <a:srgbClr val="000000">
                      <a:alpha val="43137"/>
                    </a:srgbClr>
                  </a:outerShdw>
                </a:effectLst>
              </a:rPr>
              <a:t>) </a:t>
            </a:r>
            <a:r>
              <a:rPr lang="ja-JP" altLang="en-US" dirty="0">
                <a:solidFill>
                  <a:srgbClr val="003399"/>
                </a:solidFill>
                <a:effectLst>
                  <a:outerShdw blurRad="38100" dist="38100" dir="2700000" algn="tl">
                    <a:srgbClr val="000000">
                      <a:alpha val="43137"/>
                    </a:srgbClr>
                  </a:outerShdw>
                </a:effectLst>
              </a:rPr>
              <a:t>平面図　</a:t>
            </a:r>
            <a:r>
              <a:rPr lang="en-US" altLang="ja-JP" dirty="0">
                <a:solidFill>
                  <a:srgbClr val="003399"/>
                </a:solidFill>
                <a:effectLst>
                  <a:outerShdw blurRad="38100" dist="38100" dir="2700000" algn="tl">
                    <a:srgbClr val="000000">
                      <a:alpha val="43137"/>
                    </a:srgbClr>
                  </a:outerShdw>
                </a:effectLst>
              </a:rPr>
              <a:t>【</a:t>
            </a:r>
            <a:r>
              <a:rPr lang="ja-JP" altLang="en-US" dirty="0">
                <a:solidFill>
                  <a:srgbClr val="003399"/>
                </a:solidFill>
                <a:effectLst>
                  <a:outerShdw blurRad="38100" dist="38100" dir="2700000" algn="tl">
                    <a:srgbClr val="000000">
                      <a:alpha val="43137"/>
                    </a:srgbClr>
                  </a:outerShdw>
                </a:effectLst>
              </a:rPr>
              <a:t>対策前</a:t>
            </a:r>
            <a:r>
              <a:rPr lang="en-US" altLang="ja-JP" dirty="0">
                <a:solidFill>
                  <a:srgbClr val="003399"/>
                </a:solidFill>
                <a:effectLst>
                  <a:outerShdw blurRad="38100" dist="38100" dir="2700000" algn="tl">
                    <a:srgbClr val="000000">
                      <a:alpha val="43137"/>
                    </a:srgbClr>
                  </a:outerShdw>
                </a:effectLst>
              </a:rPr>
              <a:t>】</a:t>
            </a:r>
            <a:endParaRPr kumimoji="1" lang="ja-JP" altLang="en-US" dirty="0"/>
          </a:p>
        </p:txBody>
      </p:sp>
      <p:cxnSp>
        <p:nvCxnSpPr>
          <p:cNvPr id="41" name="直線コネクタ 40">
            <a:extLst>
              <a:ext uri="{FF2B5EF4-FFF2-40B4-BE49-F238E27FC236}">
                <a16:creationId xmlns:a16="http://schemas.microsoft.com/office/drawing/2014/main" id="{642B4513-F43C-BEC4-4133-1B2F42FDD63A}"/>
              </a:ext>
            </a:extLst>
          </p:cNvPr>
          <p:cNvCxnSpPr>
            <a:cxnSpLocks/>
            <a:stCxn id="42" idx="2"/>
          </p:cNvCxnSpPr>
          <p:nvPr/>
        </p:nvCxnSpPr>
        <p:spPr>
          <a:xfrm>
            <a:off x="2154540" y="2863353"/>
            <a:ext cx="206258" cy="3015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DE307187-8E5E-7A26-504E-95C29983E5E5}"/>
              </a:ext>
            </a:extLst>
          </p:cNvPr>
          <p:cNvSpPr txBox="1"/>
          <p:nvPr/>
        </p:nvSpPr>
        <p:spPr>
          <a:xfrm>
            <a:off x="1983237" y="2563271"/>
            <a:ext cx="342605" cy="300082"/>
          </a:xfrm>
          <a:prstGeom prst="rect">
            <a:avLst/>
          </a:prstGeom>
          <a:noFill/>
        </p:spPr>
        <p:txBody>
          <a:bodyPr wrap="square" rtlCol="0">
            <a:spAutoFit/>
          </a:bodyPr>
          <a:lstStyle/>
          <a:p>
            <a:pPr algn="l">
              <a:spcBef>
                <a:spcPct val="0"/>
              </a:spcBef>
            </a:pPr>
            <a:r>
              <a:rPr lang="ja-JP" altLang="en-US" sz="1350" dirty="0">
                <a:solidFill>
                  <a:prstClr val="black"/>
                </a:solidFill>
              </a:rPr>
              <a:t>壁</a:t>
            </a:r>
          </a:p>
        </p:txBody>
      </p:sp>
      <p:sp>
        <p:nvSpPr>
          <p:cNvPr id="43" name="テキスト ボックス 42">
            <a:extLst>
              <a:ext uri="{FF2B5EF4-FFF2-40B4-BE49-F238E27FC236}">
                <a16:creationId xmlns:a16="http://schemas.microsoft.com/office/drawing/2014/main" id="{C45939F7-4C56-ECBF-968E-5226052B58C3}"/>
              </a:ext>
            </a:extLst>
          </p:cNvPr>
          <p:cNvSpPr txBox="1"/>
          <p:nvPr/>
        </p:nvSpPr>
        <p:spPr>
          <a:xfrm>
            <a:off x="1913986" y="3338293"/>
            <a:ext cx="1124026" cy="300082"/>
          </a:xfrm>
          <a:prstGeom prst="rect">
            <a:avLst/>
          </a:prstGeom>
          <a:noFill/>
        </p:spPr>
        <p:txBody>
          <a:bodyPr wrap="none" rtlCol="0">
            <a:spAutoFit/>
          </a:bodyPr>
          <a:lstStyle/>
          <a:p>
            <a:pPr algn="l">
              <a:spcBef>
                <a:spcPct val="0"/>
              </a:spcBef>
            </a:pPr>
            <a:r>
              <a:rPr lang="ja-JP" altLang="en-US" sz="1350" dirty="0">
                <a:solidFill>
                  <a:prstClr val="black"/>
                </a:solidFill>
              </a:rPr>
              <a:t>排気ファンへ</a:t>
            </a:r>
          </a:p>
        </p:txBody>
      </p:sp>
      <p:sp>
        <p:nvSpPr>
          <p:cNvPr id="44" name="テキスト ボックス 43">
            <a:extLst>
              <a:ext uri="{FF2B5EF4-FFF2-40B4-BE49-F238E27FC236}">
                <a16:creationId xmlns:a16="http://schemas.microsoft.com/office/drawing/2014/main" id="{9DD0115C-9AA7-E784-F2BF-1A9DEE189329}"/>
              </a:ext>
            </a:extLst>
          </p:cNvPr>
          <p:cNvSpPr txBox="1"/>
          <p:nvPr/>
        </p:nvSpPr>
        <p:spPr>
          <a:xfrm>
            <a:off x="3872609" y="5272470"/>
            <a:ext cx="1558440" cy="276999"/>
          </a:xfrm>
          <a:prstGeom prst="rect">
            <a:avLst/>
          </a:prstGeom>
          <a:noFill/>
        </p:spPr>
        <p:txBody>
          <a:bodyPr wrap="none" rtlCol="0">
            <a:spAutoFit/>
          </a:bodyPr>
          <a:lstStyle/>
          <a:p>
            <a:pPr algn="l">
              <a:spcBef>
                <a:spcPct val="0"/>
              </a:spcBef>
            </a:pPr>
            <a:r>
              <a:rPr lang="ja-JP" altLang="en-US" sz="1200" dirty="0">
                <a:solidFill>
                  <a:prstClr val="black"/>
                </a:solidFill>
              </a:rPr>
              <a:t>ウランを取り扱う設備</a:t>
            </a:r>
          </a:p>
        </p:txBody>
      </p:sp>
      <p:cxnSp>
        <p:nvCxnSpPr>
          <p:cNvPr id="45" name="直線矢印コネクタ 44">
            <a:extLst>
              <a:ext uri="{FF2B5EF4-FFF2-40B4-BE49-F238E27FC236}">
                <a16:creationId xmlns:a16="http://schemas.microsoft.com/office/drawing/2014/main" id="{5B1E577A-5177-43D4-3A56-BAF910BC4538}"/>
              </a:ext>
            </a:extLst>
          </p:cNvPr>
          <p:cNvCxnSpPr/>
          <p:nvPr/>
        </p:nvCxnSpPr>
        <p:spPr>
          <a:xfrm flipV="1">
            <a:off x="3602167" y="4423601"/>
            <a:ext cx="0" cy="32403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a:extLst>
              <a:ext uri="{FF2B5EF4-FFF2-40B4-BE49-F238E27FC236}">
                <a16:creationId xmlns:a16="http://schemas.microsoft.com/office/drawing/2014/main" id="{B2214EFC-7FFA-9EFE-EABD-714D48DB1739}"/>
              </a:ext>
            </a:extLst>
          </p:cNvPr>
          <p:cNvCxnSpPr>
            <a:cxnSpLocks/>
          </p:cNvCxnSpPr>
          <p:nvPr/>
        </p:nvCxnSpPr>
        <p:spPr>
          <a:xfrm flipH="1">
            <a:off x="7084153" y="5276389"/>
            <a:ext cx="43081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7" name="テキスト ボックス 46">
            <a:extLst>
              <a:ext uri="{FF2B5EF4-FFF2-40B4-BE49-F238E27FC236}">
                <a16:creationId xmlns:a16="http://schemas.microsoft.com/office/drawing/2014/main" id="{265D23A1-14A1-DE53-11DA-93FD259977F2}"/>
              </a:ext>
            </a:extLst>
          </p:cNvPr>
          <p:cNvSpPr txBox="1"/>
          <p:nvPr/>
        </p:nvSpPr>
        <p:spPr>
          <a:xfrm>
            <a:off x="7545367" y="5143752"/>
            <a:ext cx="1050288" cy="300082"/>
          </a:xfrm>
          <a:prstGeom prst="rect">
            <a:avLst/>
          </a:prstGeom>
          <a:noFill/>
        </p:spPr>
        <p:txBody>
          <a:bodyPr wrap="none" rtlCol="0">
            <a:spAutoFit/>
          </a:bodyPr>
          <a:lstStyle/>
          <a:p>
            <a:pPr algn="l">
              <a:spcBef>
                <a:spcPct val="0"/>
              </a:spcBef>
            </a:pPr>
            <a:r>
              <a:rPr lang="ja-JP" altLang="en-US" sz="1350" dirty="0">
                <a:solidFill>
                  <a:prstClr val="black"/>
                </a:solidFill>
              </a:rPr>
              <a:t>排気の流れ</a:t>
            </a:r>
          </a:p>
        </p:txBody>
      </p:sp>
      <p:sp>
        <p:nvSpPr>
          <p:cNvPr id="48" name="テキスト ボックス 47">
            <a:extLst>
              <a:ext uri="{FF2B5EF4-FFF2-40B4-BE49-F238E27FC236}">
                <a16:creationId xmlns:a16="http://schemas.microsoft.com/office/drawing/2014/main" id="{110A5D81-6C3D-44DA-B58B-FD3805AB742C}"/>
              </a:ext>
            </a:extLst>
          </p:cNvPr>
          <p:cNvSpPr txBox="1"/>
          <p:nvPr/>
        </p:nvSpPr>
        <p:spPr>
          <a:xfrm>
            <a:off x="1685149" y="3580321"/>
            <a:ext cx="1592103" cy="646331"/>
          </a:xfrm>
          <a:prstGeom prst="rect">
            <a:avLst/>
          </a:prstGeom>
          <a:noFill/>
        </p:spPr>
        <p:txBody>
          <a:bodyPr wrap="none" rtlCol="0">
            <a:spAutoFit/>
          </a:bodyPr>
          <a:lstStyle/>
          <a:p>
            <a:pPr algn="l">
              <a:spcBef>
                <a:spcPct val="0"/>
              </a:spcBef>
            </a:pPr>
            <a:r>
              <a:rPr lang="ja-JP" altLang="en-US" sz="1200" dirty="0">
                <a:solidFill>
                  <a:srgbClr val="FF0000"/>
                </a:solidFill>
              </a:rPr>
              <a:t>（</a:t>
            </a:r>
            <a:r>
              <a:rPr lang="en-US" altLang="ja-JP" sz="1200" dirty="0">
                <a:solidFill>
                  <a:srgbClr val="FF0000"/>
                </a:solidFill>
              </a:rPr>
              <a:t>2</a:t>
            </a:r>
            <a:r>
              <a:rPr lang="ja-JP" altLang="en-US" sz="1200" dirty="0">
                <a:solidFill>
                  <a:srgbClr val="FF0000"/>
                </a:solidFill>
              </a:rPr>
              <a:t>段のヘパフィルタを</a:t>
            </a:r>
            <a:endParaRPr lang="en-US" altLang="ja-JP" sz="1200" dirty="0">
              <a:solidFill>
                <a:srgbClr val="FF0000"/>
              </a:solidFill>
            </a:endParaRPr>
          </a:p>
          <a:p>
            <a:pPr algn="l">
              <a:spcBef>
                <a:spcPct val="0"/>
              </a:spcBef>
            </a:pPr>
            <a:r>
              <a:rPr lang="ja-JP" altLang="en-US" sz="1200" dirty="0">
                <a:solidFill>
                  <a:srgbClr val="FF0000"/>
                </a:solidFill>
              </a:rPr>
              <a:t>　経由して排気口から</a:t>
            </a:r>
            <a:endParaRPr lang="en-US" altLang="ja-JP" sz="1200" dirty="0">
              <a:solidFill>
                <a:srgbClr val="FF0000"/>
              </a:solidFill>
            </a:endParaRPr>
          </a:p>
          <a:p>
            <a:pPr algn="l">
              <a:spcBef>
                <a:spcPct val="0"/>
              </a:spcBef>
            </a:pPr>
            <a:r>
              <a:rPr lang="ja-JP" altLang="en-US" sz="1200" dirty="0">
                <a:solidFill>
                  <a:srgbClr val="FF0000"/>
                </a:solidFill>
              </a:rPr>
              <a:t>　屋外へ排出）</a:t>
            </a:r>
          </a:p>
        </p:txBody>
      </p:sp>
      <p:sp>
        <p:nvSpPr>
          <p:cNvPr id="49" name="テキスト ボックス 48">
            <a:extLst>
              <a:ext uri="{FF2B5EF4-FFF2-40B4-BE49-F238E27FC236}">
                <a16:creationId xmlns:a16="http://schemas.microsoft.com/office/drawing/2014/main" id="{884ED3C3-98B9-0CD7-298B-7C56B8D11380}"/>
              </a:ext>
            </a:extLst>
          </p:cNvPr>
          <p:cNvSpPr txBox="1"/>
          <p:nvPr/>
        </p:nvSpPr>
        <p:spPr>
          <a:xfrm>
            <a:off x="4235131" y="2552953"/>
            <a:ext cx="1486345" cy="507831"/>
          </a:xfrm>
          <a:prstGeom prst="rect">
            <a:avLst/>
          </a:prstGeom>
          <a:noFill/>
        </p:spPr>
        <p:txBody>
          <a:bodyPr wrap="square" rtlCol="0">
            <a:spAutoFit/>
          </a:bodyPr>
          <a:lstStyle/>
          <a:p>
            <a:pPr algn="l">
              <a:spcBef>
                <a:spcPct val="0"/>
              </a:spcBef>
            </a:pPr>
            <a:r>
              <a:rPr lang="ja-JP" altLang="en-US" sz="1350" dirty="0"/>
              <a:t>角形ダクト</a:t>
            </a:r>
            <a:endParaRPr lang="en-US" altLang="ja-JP" sz="1350" dirty="0"/>
          </a:p>
          <a:p>
            <a:pPr algn="l">
              <a:spcBef>
                <a:spcPct val="0"/>
              </a:spcBef>
            </a:pPr>
            <a:r>
              <a:rPr lang="ja-JP" altLang="en-US" sz="1350" dirty="0"/>
              <a:t>（排気集合ダクト）</a:t>
            </a:r>
          </a:p>
        </p:txBody>
      </p:sp>
      <p:cxnSp>
        <p:nvCxnSpPr>
          <p:cNvPr id="50" name="直線コネクタ 49">
            <a:extLst>
              <a:ext uri="{FF2B5EF4-FFF2-40B4-BE49-F238E27FC236}">
                <a16:creationId xmlns:a16="http://schemas.microsoft.com/office/drawing/2014/main" id="{A29C285C-0DC6-22D3-EA03-38F06C7A5A73}"/>
              </a:ext>
            </a:extLst>
          </p:cNvPr>
          <p:cNvCxnSpPr>
            <a:cxnSpLocks/>
          </p:cNvCxnSpPr>
          <p:nvPr/>
        </p:nvCxnSpPr>
        <p:spPr>
          <a:xfrm>
            <a:off x="4893469" y="2993972"/>
            <a:ext cx="295020" cy="323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5395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熊取事業所の近況について</a:t>
            </a:r>
          </a:p>
        </p:txBody>
      </p:sp>
      <p:sp>
        <p:nvSpPr>
          <p:cNvPr id="3" name="コンテンツ プレースホルダ 2"/>
          <p:cNvSpPr>
            <a:spLocks noGrp="1"/>
          </p:cNvSpPr>
          <p:nvPr>
            <p:ph idx="1"/>
          </p:nvPr>
        </p:nvSpPr>
        <p:spPr>
          <a:xfrm>
            <a:off x="270256" y="888841"/>
            <a:ext cx="8622224" cy="451927"/>
          </a:xfrm>
        </p:spPr>
        <p:txBody>
          <a:bodyPr/>
          <a:lstStyle/>
          <a:p>
            <a:r>
              <a:rPr lang="ja-JP" altLang="en-US" dirty="0"/>
              <a:t>トラブルの発生状況について　その１ （</a:t>
            </a:r>
            <a:r>
              <a:rPr lang="en-US" altLang="ja-JP" dirty="0"/>
              <a:t>6/6</a:t>
            </a:r>
            <a:r>
              <a:rPr lang="ja-JP" altLang="en-US" dirty="0"/>
              <a:t>）</a:t>
            </a:r>
            <a:endParaRPr lang="en-US" altLang="ja-JP" dirty="0"/>
          </a:p>
        </p:txBody>
      </p:sp>
      <p:sp>
        <p:nvSpPr>
          <p:cNvPr id="4" name="スライド番号プレースホルダ 3"/>
          <p:cNvSpPr>
            <a:spLocks noGrp="1"/>
          </p:cNvSpPr>
          <p:nvPr>
            <p:ph type="sldNum" sz="quarter" idx="10"/>
          </p:nvPr>
        </p:nvSpPr>
        <p:spPr/>
        <p:txBody>
          <a:bodyPr/>
          <a:lstStyle/>
          <a:p>
            <a:pPr>
              <a:defRPr/>
            </a:pPr>
            <a:fld id="{F817A743-3A8B-46F2-B8E0-312A5132075B}" type="slidenum">
              <a:rPr lang="ja-JP" altLang="en-US" smtClean="0"/>
              <a:pPr>
                <a:defRPr/>
              </a:pPr>
              <a:t>8</a:t>
            </a:fld>
            <a:endParaRPr lang="ja-JP" altLang="en-US" dirty="0"/>
          </a:p>
        </p:txBody>
      </p:sp>
      <p:sp>
        <p:nvSpPr>
          <p:cNvPr id="5" name="テキスト ボックス 4">
            <a:extLst>
              <a:ext uri="{FF2B5EF4-FFF2-40B4-BE49-F238E27FC236}">
                <a16:creationId xmlns:a16="http://schemas.microsoft.com/office/drawing/2014/main" id="{4E799549-A7F7-D688-1734-D28DD02F07BC}"/>
              </a:ext>
            </a:extLst>
          </p:cNvPr>
          <p:cNvSpPr txBox="1"/>
          <p:nvPr/>
        </p:nvSpPr>
        <p:spPr>
          <a:xfrm>
            <a:off x="617944" y="1847291"/>
            <a:ext cx="8068856" cy="738664"/>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l">
              <a:spcBef>
                <a:spcPct val="0"/>
              </a:spcBef>
            </a:pPr>
            <a:r>
              <a:rPr lang="ja-JP" altLang="en-US" sz="1050" dirty="0">
                <a:solidFill>
                  <a:srgbClr val="FF0000"/>
                </a:solidFill>
                <a:latin typeface="+mj-ea"/>
                <a:ea typeface="+mj-ea"/>
              </a:rPr>
              <a:t>改善点</a:t>
            </a:r>
            <a:endParaRPr lang="en-US" altLang="ja-JP" sz="1050" dirty="0">
              <a:solidFill>
                <a:srgbClr val="FF0000"/>
              </a:solidFill>
              <a:latin typeface="+mj-ea"/>
              <a:ea typeface="+mj-ea"/>
            </a:endParaRPr>
          </a:p>
          <a:p>
            <a:pPr algn="l">
              <a:spcBef>
                <a:spcPct val="0"/>
              </a:spcBef>
            </a:pPr>
            <a:r>
              <a:rPr lang="ja-JP" altLang="en-US" sz="1050" dirty="0">
                <a:solidFill>
                  <a:srgbClr val="FF0000"/>
                </a:solidFill>
                <a:latin typeface="+mj-ea"/>
                <a:ea typeface="+mj-ea"/>
              </a:rPr>
              <a:t> ① 排気下流側へのウラン粉末等の滞留を防止するため、角形ダクト（排気集合ダクト）の位置を変更。</a:t>
            </a:r>
            <a:endParaRPr lang="en-US" altLang="ja-JP" sz="1050" dirty="0">
              <a:solidFill>
                <a:srgbClr val="FF0000"/>
              </a:solidFill>
              <a:latin typeface="+mj-ea"/>
              <a:ea typeface="+mj-ea"/>
            </a:endParaRPr>
          </a:p>
          <a:p>
            <a:pPr algn="l">
              <a:spcBef>
                <a:spcPct val="0"/>
              </a:spcBef>
            </a:pPr>
            <a:r>
              <a:rPr lang="ja-JP" altLang="en-US" sz="1050" dirty="0">
                <a:solidFill>
                  <a:srgbClr val="FF0000"/>
                </a:solidFill>
                <a:latin typeface="+mj-ea"/>
                <a:ea typeface="+mj-ea"/>
              </a:rPr>
              <a:t> ② 角形ダクト（排気集合ダクト）内部の確認とウラン粉末回収のための点検窓を設置。</a:t>
            </a:r>
            <a:endParaRPr lang="en-US" altLang="ja-JP" sz="1050" dirty="0">
              <a:solidFill>
                <a:srgbClr val="FF0000"/>
              </a:solidFill>
              <a:latin typeface="+mj-ea"/>
              <a:ea typeface="+mj-ea"/>
            </a:endParaRPr>
          </a:p>
          <a:p>
            <a:pPr algn="l">
              <a:spcBef>
                <a:spcPct val="0"/>
              </a:spcBef>
            </a:pPr>
            <a:r>
              <a:rPr lang="ja-JP" altLang="en-US" sz="1050" dirty="0">
                <a:solidFill>
                  <a:srgbClr val="FF0000"/>
                </a:solidFill>
                <a:latin typeface="+mj-ea"/>
                <a:ea typeface="+mj-ea"/>
              </a:rPr>
              <a:t> ③ 角形ダクト（排気集合ダクト）へのアクセスルートを確保するため、フードボックスの形状を変更。</a:t>
            </a:r>
          </a:p>
        </p:txBody>
      </p:sp>
      <p:sp>
        <p:nvSpPr>
          <p:cNvPr id="6" name="テキスト ボックス 5">
            <a:extLst>
              <a:ext uri="{FF2B5EF4-FFF2-40B4-BE49-F238E27FC236}">
                <a16:creationId xmlns:a16="http://schemas.microsoft.com/office/drawing/2014/main" id="{0DE9BEBE-CE50-4351-64DE-A9A6C0828EE7}"/>
              </a:ext>
            </a:extLst>
          </p:cNvPr>
          <p:cNvSpPr txBox="1"/>
          <p:nvPr/>
        </p:nvSpPr>
        <p:spPr>
          <a:xfrm>
            <a:off x="5704657" y="2585607"/>
            <a:ext cx="2315393" cy="507831"/>
          </a:xfrm>
          <a:prstGeom prst="rect">
            <a:avLst/>
          </a:prstGeom>
          <a:noFill/>
        </p:spPr>
        <p:txBody>
          <a:bodyPr wrap="square" rtlCol="0">
            <a:spAutoFit/>
          </a:bodyPr>
          <a:lstStyle/>
          <a:p>
            <a:pPr algn="l">
              <a:spcBef>
                <a:spcPct val="0"/>
              </a:spcBef>
            </a:pPr>
            <a:r>
              <a:rPr lang="ja-JP" altLang="en-US" sz="1350" dirty="0">
                <a:solidFill>
                  <a:srgbClr val="FF0000"/>
                </a:solidFill>
              </a:rPr>
              <a:t>①ダクト位置変更</a:t>
            </a:r>
            <a:endParaRPr lang="en-US" altLang="ja-JP" sz="1350" dirty="0">
              <a:solidFill>
                <a:srgbClr val="FF0000"/>
              </a:solidFill>
            </a:endParaRPr>
          </a:p>
          <a:p>
            <a:pPr algn="l">
              <a:spcBef>
                <a:spcPct val="0"/>
              </a:spcBef>
            </a:pPr>
            <a:r>
              <a:rPr lang="ja-JP" altLang="en-US" sz="1350" dirty="0">
                <a:solidFill>
                  <a:srgbClr val="FF0000"/>
                </a:solidFill>
              </a:rPr>
              <a:t>②点検窓の設置</a:t>
            </a:r>
          </a:p>
        </p:txBody>
      </p:sp>
      <p:cxnSp>
        <p:nvCxnSpPr>
          <p:cNvPr id="7" name="直線コネクタ 6">
            <a:extLst>
              <a:ext uri="{FF2B5EF4-FFF2-40B4-BE49-F238E27FC236}">
                <a16:creationId xmlns:a16="http://schemas.microsoft.com/office/drawing/2014/main" id="{FF73355E-E7C1-CB95-0879-942955130CA8}"/>
              </a:ext>
            </a:extLst>
          </p:cNvPr>
          <p:cNvCxnSpPr>
            <a:endCxn id="8" idx="0"/>
          </p:cNvCxnSpPr>
          <p:nvPr/>
        </p:nvCxnSpPr>
        <p:spPr>
          <a:xfrm flipV="1">
            <a:off x="5580221" y="3334387"/>
            <a:ext cx="1446316" cy="5036"/>
          </a:xfrm>
          <a:prstGeom prst="line">
            <a:avLst/>
          </a:prstGeom>
          <a:ln w="63500">
            <a:solidFill>
              <a:srgbClr val="FF0000"/>
            </a:solidFill>
            <a:prstDash val="sysDot"/>
            <a:headEnd type="stealth"/>
          </a:ln>
        </p:spPr>
        <p:style>
          <a:lnRef idx="1">
            <a:schemeClr val="accent1"/>
          </a:lnRef>
          <a:fillRef idx="0">
            <a:schemeClr val="accent1"/>
          </a:fillRef>
          <a:effectRef idx="0">
            <a:schemeClr val="accent1"/>
          </a:effectRef>
          <a:fontRef idx="minor">
            <a:schemeClr val="tx1"/>
          </a:fontRef>
        </p:style>
      </p:cxnSp>
      <p:sp>
        <p:nvSpPr>
          <p:cNvPr id="8" name="円弧 7">
            <a:extLst>
              <a:ext uri="{FF2B5EF4-FFF2-40B4-BE49-F238E27FC236}">
                <a16:creationId xmlns:a16="http://schemas.microsoft.com/office/drawing/2014/main" id="{5458CCB3-E4DD-4058-9C80-79ED7931B94B}"/>
              </a:ext>
            </a:extLst>
          </p:cNvPr>
          <p:cNvSpPr/>
          <p:nvPr/>
        </p:nvSpPr>
        <p:spPr>
          <a:xfrm>
            <a:off x="6843505" y="3334294"/>
            <a:ext cx="377521" cy="402749"/>
          </a:xfrm>
          <a:prstGeom prst="arc">
            <a:avLst>
              <a:gd name="adj1" fmla="val 16102176"/>
              <a:gd name="adj2" fmla="val 0"/>
            </a:avLst>
          </a:prstGeom>
          <a:ln w="63500">
            <a:solidFill>
              <a:srgbClr val="FF0000"/>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spcBef>
                <a:spcPct val="0"/>
              </a:spcBef>
            </a:pPr>
            <a:endParaRPr lang="ja-JP" altLang="en-US" sz="1350">
              <a:solidFill>
                <a:prstClr val="black"/>
              </a:solidFill>
              <a:latin typeface="Calibri"/>
              <a:ea typeface="ＭＳ Ｐゴシック" panose="020B0600070205080204" pitchFamily="50" charset="-128"/>
            </a:endParaRPr>
          </a:p>
        </p:txBody>
      </p:sp>
      <p:cxnSp>
        <p:nvCxnSpPr>
          <p:cNvPr id="9" name="直線コネクタ 8">
            <a:extLst>
              <a:ext uri="{FF2B5EF4-FFF2-40B4-BE49-F238E27FC236}">
                <a16:creationId xmlns:a16="http://schemas.microsoft.com/office/drawing/2014/main" id="{BD91762F-30AB-B928-A749-3B66681F3CFD}"/>
              </a:ext>
            </a:extLst>
          </p:cNvPr>
          <p:cNvCxnSpPr/>
          <p:nvPr/>
        </p:nvCxnSpPr>
        <p:spPr>
          <a:xfrm>
            <a:off x="7221026" y="3535669"/>
            <a:ext cx="8033" cy="379475"/>
          </a:xfrm>
          <a:prstGeom prst="line">
            <a:avLst/>
          </a:prstGeom>
          <a:ln w="63500">
            <a:solidFill>
              <a:srgbClr val="FF0000"/>
            </a:solidFill>
            <a:prstDash val="sysDot"/>
            <a:headEnd type="none"/>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8C0C599D-A7FA-EEEF-6886-EF3936B0AA1B}"/>
              </a:ext>
            </a:extLst>
          </p:cNvPr>
          <p:cNvSpPr txBox="1"/>
          <p:nvPr/>
        </p:nvSpPr>
        <p:spPr>
          <a:xfrm>
            <a:off x="5465581" y="3448064"/>
            <a:ext cx="1881772" cy="300082"/>
          </a:xfrm>
          <a:prstGeom prst="rect">
            <a:avLst/>
          </a:prstGeom>
          <a:noFill/>
        </p:spPr>
        <p:txBody>
          <a:bodyPr wrap="square" rtlCol="0">
            <a:spAutoFit/>
          </a:bodyPr>
          <a:lstStyle/>
          <a:p>
            <a:pPr algn="l">
              <a:spcBef>
                <a:spcPct val="0"/>
              </a:spcBef>
            </a:pPr>
            <a:r>
              <a:rPr lang="ja-JP" altLang="en-US" sz="1350" dirty="0">
                <a:solidFill>
                  <a:srgbClr val="FF0000"/>
                </a:solidFill>
              </a:rPr>
              <a:t>③アクセスルート確保</a:t>
            </a:r>
          </a:p>
        </p:txBody>
      </p:sp>
      <p:sp>
        <p:nvSpPr>
          <p:cNvPr id="11" name="角丸四角形 42">
            <a:extLst>
              <a:ext uri="{FF2B5EF4-FFF2-40B4-BE49-F238E27FC236}">
                <a16:creationId xmlns:a16="http://schemas.microsoft.com/office/drawing/2014/main" id="{A09A96AE-E23E-3FE0-E4D1-38686459FB7C}"/>
              </a:ext>
            </a:extLst>
          </p:cNvPr>
          <p:cNvSpPr/>
          <p:nvPr/>
        </p:nvSpPr>
        <p:spPr>
          <a:xfrm>
            <a:off x="5082849" y="4372173"/>
            <a:ext cx="619297" cy="720334"/>
          </a:xfrm>
          <a:prstGeom prst="roundRect">
            <a:avLst/>
          </a:prstGeom>
          <a:solidFill>
            <a:schemeClr val="accent1">
              <a:lumMod val="9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spcBef>
                <a:spcPct val="0"/>
              </a:spcBef>
            </a:pPr>
            <a:r>
              <a:rPr lang="ja-JP" altLang="en-US" sz="1350" dirty="0">
                <a:solidFill>
                  <a:prstClr val="white"/>
                </a:solidFill>
                <a:latin typeface="Calibri"/>
                <a:ea typeface="ＭＳ Ｐゴシック" panose="020B0600070205080204" pitchFamily="50" charset="-128"/>
              </a:rPr>
              <a:t>混合機</a:t>
            </a:r>
          </a:p>
        </p:txBody>
      </p:sp>
      <p:cxnSp>
        <p:nvCxnSpPr>
          <p:cNvPr id="12" name="直線コネクタ 11">
            <a:extLst>
              <a:ext uri="{FF2B5EF4-FFF2-40B4-BE49-F238E27FC236}">
                <a16:creationId xmlns:a16="http://schemas.microsoft.com/office/drawing/2014/main" id="{41917F71-5D27-A7BA-88F7-7976928A2C09}"/>
              </a:ext>
            </a:extLst>
          </p:cNvPr>
          <p:cNvCxnSpPr>
            <a:cxnSpLocks/>
          </p:cNvCxnSpPr>
          <p:nvPr/>
        </p:nvCxnSpPr>
        <p:spPr>
          <a:xfrm>
            <a:off x="5378109" y="3372583"/>
            <a:ext cx="0" cy="999590"/>
          </a:xfrm>
          <a:prstGeom prst="line">
            <a:avLst/>
          </a:prstGeom>
          <a:ln w="152400">
            <a:solidFill>
              <a:schemeClr val="accent1">
                <a:lumMod val="90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F9002773-155D-CACD-811B-B06B944A9A2F}"/>
              </a:ext>
            </a:extLst>
          </p:cNvPr>
          <p:cNvCxnSpPr>
            <a:cxnSpLocks/>
            <a:stCxn id="21" idx="3"/>
            <a:endCxn id="30" idx="1"/>
          </p:cNvCxnSpPr>
          <p:nvPr/>
        </p:nvCxnSpPr>
        <p:spPr>
          <a:xfrm flipV="1">
            <a:off x="3865145" y="3323144"/>
            <a:ext cx="1234036" cy="1773"/>
          </a:xfrm>
          <a:prstGeom prst="line">
            <a:avLst/>
          </a:prstGeom>
          <a:ln w="152400">
            <a:solidFill>
              <a:schemeClr val="accent1">
                <a:lumMod val="90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DA5669CA-1D40-A955-EA30-4EF1D2CE2714}"/>
              </a:ext>
            </a:extLst>
          </p:cNvPr>
          <p:cNvCxnSpPr>
            <a:cxnSpLocks/>
          </p:cNvCxnSpPr>
          <p:nvPr/>
        </p:nvCxnSpPr>
        <p:spPr>
          <a:xfrm>
            <a:off x="2997977" y="3323084"/>
            <a:ext cx="500259" cy="1833"/>
          </a:xfrm>
          <a:prstGeom prst="line">
            <a:avLst/>
          </a:prstGeom>
          <a:ln w="152400">
            <a:solidFill>
              <a:schemeClr val="accent1">
                <a:lumMod val="90000"/>
              </a:schemeClr>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182650CC-7604-1F3E-B475-2D3E3117CFC9}"/>
              </a:ext>
            </a:extLst>
          </p:cNvPr>
          <p:cNvSpPr txBox="1"/>
          <p:nvPr/>
        </p:nvSpPr>
        <p:spPr>
          <a:xfrm>
            <a:off x="1913986" y="3339871"/>
            <a:ext cx="1124026" cy="300082"/>
          </a:xfrm>
          <a:prstGeom prst="rect">
            <a:avLst/>
          </a:prstGeom>
          <a:noFill/>
        </p:spPr>
        <p:txBody>
          <a:bodyPr wrap="none" rtlCol="0">
            <a:spAutoFit/>
          </a:bodyPr>
          <a:lstStyle/>
          <a:p>
            <a:pPr algn="l">
              <a:spcBef>
                <a:spcPct val="0"/>
              </a:spcBef>
            </a:pPr>
            <a:r>
              <a:rPr lang="ja-JP" altLang="en-US" sz="1350" dirty="0">
                <a:solidFill>
                  <a:prstClr val="black"/>
                </a:solidFill>
              </a:rPr>
              <a:t>排気ファンへ</a:t>
            </a:r>
          </a:p>
        </p:txBody>
      </p:sp>
      <p:sp>
        <p:nvSpPr>
          <p:cNvPr id="16" name="円弧 15">
            <a:extLst>
              <a:ext uri="{FF2B5EF4-FFF2-40B4-BE49-F238E27FC236}">
                <a16:creationId xmlns:a16="http://schemas.microsoft.com/office/drawing/2014/main" id="{16A58F53-7DC9-ADB6-0DE0-226F51BC2331}"/>
              </a:ext>
            </a:extLst>
          </p:cNvPr>
          <p:cNvSpPr/>
          <p:nvPr/>
        </p:nvSpPr>
        <p:spPr>
          <a:xfrm rot="10800000">
            <a:off x="3764462" y="3594875"/>
            <a:ext cx="253687" cy="209670"/>
          </a:xfrm>
          <a:prstGeom prst="arc">
            <a:avLst>
              <a:gd name="adj1" fmla="val 16102176"/>
              <a:gd name="adj2" fmla="val 0"/>
            </a:avLst>
          </a:prstGeom>
          <a:ln w="152400">
            <a:solidFill>
              <a:schemeClr val="accent1">
                <a:lumMod val="9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spcBef>
                <a:spcPct val="0"/>
              </a:spcBef>
            </a:pPr>
            <a:endParaRPr lang="ja-JP" altLang="en-US" sz="1350">
              <a:solidFill>
                <a:prstClr val="black"/>
              </a:solidFill>
              <a:latin typeface="Calibri"/>
              <a:ea typeface="ＭＳ Ｐゴシック" panose="020B0600070205080204" pitchFamily="50" charset="-128"/>
            </a:endParaRPr>
          </a:p>
        </p:txBody>
      </p:sp>
      <p:cxnSp>
        <p:nvCxnSpPr>
          <p:cNvPr id="17" name="直線コネクタ 16">
            <a:extLst>
              <a:ext uri="{FF2B5EF4-FFF2-40B4-BE49-F238E27FC236}">
                <a16:creationId xmlns:a16="http://schemas.microsoft.com/office/drawing/2014/main" id="{A5ECDB6C-23FF-4916-986F-75B19CAEDFA0}"/>
              </a:ext>
            </a:extLst>
          </p:cNvPr>
          <p:cNvCxnSpPr>
            <a:cxnSpLocks/>
          </p:cNvCxnSpPr>
          <p:nvPr/>
        </p:nvCxnSpPr>
        <p:spPr>
          <a:xfrm flipH="1">
            <a:off x="3764462" y="3400066"/>
            <a:ext cx="1" cy="299645"/>
          </a:xfrm>
          <a:prstGeom prst="line">
            <a:avLst/>
          </a:prstGeom>
          <a:ln w="152400">
            <a:solidFill>
              <a:schemeClr val="accent1">
                <a:lumMod val="90000"/>
              </a:schemeClr>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EEE91931-B724-0758-6D9B-9C2A9308B4E7}"/>
              </a:ext>
            </a:extLst>
          </p:cNvPr>
          <p:cNvSpPr txBox="1"/>
          <p:nvPr/>
        </p:nvSpPr>
        <p:spPr>
          <a:xfrm>
            <a:off x="6641302" y="4110800"/>
            <a:ext cx="1199367" cy="300082"/>
          </a:xfrm>
          <a:prstGeom prst="rect">
            <a:avLst/>
          </a:prstGeom>
          <a:noFill/>
        </p:spPr>
        <p:txBody>
          <a:bodyPr wrap="none" rtlCol="0">
            <a:spAutoFit/>
          </a:bodyPr>
          <a:lstStyle/>
          <a:p>
            <a:pPr algn="l">
              <a:spcBef>
                <a:spcPct val="0"/>
              </a:spcBef>
            </a:pPr>
            <a:r>
              <a:rPr lang="ja-JP" altLang="en-US" sz="1350" dirty="0">
                <a:solidFill>
                  <a:prstClr val="black"/>
                </a:solidFill>
              </a:rPr>
              <a:t>フードボックス</a:t>
            </a:r>
          </a:p>
        </p:txBody>
      </p:sp>
      <p:cxnSp>
        <p:nvCxnSpPr>
          <p:cNvPr id="19" name="直線コネクタ 18">
            <a:extLst>
              <a:ext uri="{FF2B5EF4-FFF2-40B4-BE49-F238E27FC236}">
                <a16:creationId xmlns:a16="http://schemas.microsoft.com/office/drawing/2014/main" id="{86F15A43-6B95-F426-54F7-872FD22B8EB2}"/>
              </a:ext>
            </a:extLst>
          </p:cNvPr>
          <p:cNvCxnSpPr>
            <a:cxnSpLocks/>
          </p:cNvCxnSpPr>
          <p:nvPr/>
        </p:nvCxnSpPr>
        <p:spPr>
          <a:xfrm flipH="1" flipV="1">
            <a:off x="3595913" y="3409020"/>
            <a:ext cx="10439" cy="949151"/>
          </a:xfrm>
          <a:prstGeom prst="line">
            <a:avLst/>
          </a:prstGeom>
          <a:ln w="152400">
            <a:solidFill>
              <a:schemeClr val="accent1">
                <a:lumMod val="90000"/>
              </a:schemeClr>
            </a:solidFill>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D0A4B9A4-9234-7111-2271-A733715EF906}"/>
              </a:ext>
            </a:extLst>
          </p:cNvPr>
          <p:cNvCxnSpPr/>
          <p:nvPr/>
        </p:nvCxnSpPr>
        <p:spPr>
          <a:xfrm flipV="1">
            <a:off x="3604718" y="4426179"/>
            <a:ext cx="0" cy="32403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角丸四角形 43">
            <a:extLst>
              <a:ext uri="{FF2B5EF4-FFF2-40B4-BE49-F238E27FC236}">
                <a16:creationId xmlns:a16="http://schemas.microsoft.com/office/drawing/2014/main" id="{921B3679-7CF2-2F7D-8D87-F510E6E0FB77}"/>
              </a:ext>
            </a:extLst>
          </p:cNvPr>
          <p:cNvSpPr/>
          <p:nvPr/>
        </p:nvSpPr>
        <p:spPr>
          <a:xfrm>
            <a:off x="3491705" y="3238048"/>
            <a:ext cx="373440" cy="173738"/>
          </a:xfrm>
          <a:prstGeom prst="roundRect">
            <a:avLst/>
          </a:prstGeom>
          <a:solidFill>
            <a:schemeClr val="accent1">
              <a:lumMod val="9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spcBef>
                <a:spcPct val="0"/>
              </a:spcBef>
            </a:pPr>
            <a:endParaRPr lang="ja-JP" altLang="en-US" sz="1350" dirty="0">
              <a:solidFill>
                <a:prstClr val="white"/>
              </a:solidFill>
              <a:latin typeface="Calibri"/>
              <a:ea typeface="ＭＳ Ｐゴシック" panose="020B0600070205080204" pitchFamily="50" charset="-128"/>
            </a:endParaRPr>
          </a:p>
        </p:txBody>
      </p:sp>
      <p:cxnSp>
        <p:nvCxnSpPr>
          <p:cNvPr id="22" name="直線コネクタ 21">
            <a:extLst>
              <a:ext uri="{FF2B5EF4-FFF2-40B4-BE49-F238E27FC236}">
                <a16:creationId xmlns:a16="http://schemas.microsoft.com/office/drawing/2014/main" id="{7B46B22B-275E-4070-B391-350B158AEDDB}"/>
              </a:ext>
            </a:extLst>
          </p:cNvPr>
          <p:cNvCxnSpPr>
            <a:cxnSpLocks/>
          </p:cNvCxnSpPr>
          <p:nvPr/>
        </p:nvCxnSpPr>
        <p:spPr>
          <a:xfrm>
            <a:off x="2257670" y="3159918"/>
            <a:ext cx="4829245" cy="0"/>
          </a:xfrm>
          <a:prstGeom prst="line">
            <a:avLst/>
          </a:prstGeom>
          <a:ln w="152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FB53F01B-5CD1-C650-11EC-6D97205CB301}"/>
              </a:ext>
            </a:extLst>
          </p:cNvPr>
          <p:cNvCxnSpPr>
            <a:cxnSpLocks/>
          </p:cNvCxnSpPr>
          <p:nvPr/>
        </p:nvCxnSpPr>
        <p:spPr>
          <a:xfrm flipV="1">
            <a:off x="5216091" y="3372585"/>
            <a:ext cx="0" cy="780077"/>
          </a:xfrm>
          <a:prstGeom prst="line">
            <a:avLst/>
          </a:prstGeom>
          <a:ln w="152400">
            <a:solidFill>
              <a:schemeClr val="accent1">
                <a:lumMod val="9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2F764006-2E53-2F0E-AC47-743FC4028D34}"/>
              </a:ext>
            </a:extLst>
          </p:cNvPr>
          <p:cNvCxnSpPr>
            <a:cxnSpLocks/>
          </p:cNvCxnSpPr>
          <p:nvPr/>
        </p:nvCxnSpPr>
        <p:spPr>
          <a:xfrm flipH="1">
            <a:off x="6016560" y="4254802"/>
            <a:ext cx="561749" cy="1230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97465EDF-6EF3-6D66-3D6C-04858A063E9A}"/>
              </a:ext>
            </a:extLst>
          </p:cNvPr>
          <p:cNvCxnSpPr>
            <a:cxnSpLocks/>
          </p:cNvCxnSpPr>
          <p:nvPr/>
        </p:nvCxnSpPr>
        <p:spPr>
          <a:xfrm flipH="1" flipV="1">
            <a:off x="4718982" y="3868209"/>
            <a:ext cx="1881774" cy="3865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B11FFEE4-5B57-9A51-D63D-92745F724A13}"/>
              </a:ext>
            </a:extLst>
          </p:cNvPr>
          <p:cNvCxnSpPr/>
          <p:nvPr/>
        </p:nvCxnSpPr>
        <p:spPr>
          <a:xfrm flipV="1">
            <a:off x="5378109" y="3945233"/>
            <a:ext cx="0" cy="32403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CC823295-91FD-C2C1-7824-B2B345620031}"/>
              </a:ext>
            </a:extLst>
          </p:cNvPr>
          <p:cNvCxnSpPr>
            <a:cxnSpLocks/>
          </p:cNvCxnSpPr>
          <p:nvPr/>
        </p:nvCxnSpPr>
        <p:spPr>
          <a:xfrm flipH="1" flipV="1">
            <a:off x="5216092" y="3804547"/>
            <a:ext cx="2404" cy="34811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7CF985F3-3CB7-7BD8-E263-D8D37D3AB7CA}"/>
              </a:ext>
            </a:extLst>
          </p:cNvPr>
          <p:cNvCxnSpPr>
            <a:cxnSpLocks/>
          </p:cNvCxnSpPr>
          <p:nvPr/>
        </p:nvCxnSpPr>
        <p:spPr>
          <a:xfrm flipH="1" flipV="1">
            <a:off x="4297989" y="3328322"/>
            <a:ext cx="420993" cy="74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A45B56C7-05ED-2BAC-694D-902279771AD6}"/>
              </a:ext>
            </a:extLst>
          </p:cNvPr>
          <p:cNvCxnSpPr>
            <a:cxnSpLocks/>
          </p:cNvCxnSpPr>
          <p:nvPr/>
        </p:nvCxnSpPr>
        <p:spPr>
          <a:xfrm flipH="1" flipV="1">
            <a:off x="3754353" y="3544173"/>
            <a:ext cx="3577" cy="15553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0" name="角丸四角形 43">
            <a:extLst>
              <a:ext uri="{FF2B5EF4-FFF2-40B4-BE49-F238E27FC236}">
                <a16:creationId xmlns:a16="http://schemas.microsoft.com/office/drawing/2014/main" id="{FF6D6A66-A08B-E77F-6E34-2AE9F9FBA29E}"/>
              </a:ext>
            </a:extLst>
          </p:cNvPr>
          <p:cNvSpPr/>
          <p:nvPr/>
        </p:nvSpPr>
        <p:spPr>
          <a:xfrm>
            <a:off x="5099180" y="3237208"/>
            <a:ext cx="373440" cy="171873"/>
          </a:xfrm>
          <a:prstGeom prst="roundRect">
            <a:avLst/>
          </a:prstGeom>
          <a:solidFill>
            <a:schemeClr val="accent1">
              <a:lumMod val="9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spcBef>
                <a:spcPct val="0"/>
              </a:spcBef>
            </a:pPr>
            <a:endParaRPr lang="ja-JP" altLang="en-US" sz="1350" dirty="0">
              <a:solidFill>
                <a:prstClr val="white"/>
              </a:solidFill>
              <a:latin typeface="Calibri"/>
              <a:ea typeface="ＭＳ Ｐゴシック" panose="020B0600070205080204" pitchFamily="50" charset="-128"/>
            </a:endParaRPr>
          </a:p>
        </p:txBody>
      </p:sp>
      <p:sp>
        <p:nvSpPr>
          <p:cNvPr id="31" name="テキスト ボックス 30">
            <a:extLst>
              <a:ext uri="{FF2B5EF4-FFF2-40B4-BE49-F238E27FC236}">
                <a16:creationId xmlns:a16="http://schemas.microsoft.com/office/drawing/2014/main" id="{D4A9203C-663B-B051-F8CD-879D20F0757D}"/>
              </a:ext>
            </a:extLst>
          </p:cNvPr>
          <p:cNvSpPr txBox="1"/>
          <p:nvPr/>
        </p:nvSpPr>
        <p:spPr>
          <a:xfrm>
            <a:off x="3872609" y="5274047"/>
            <a:ext cx="1558440" cy="276999"/>
          </a:xfrm>
          <a:prstGeom prst="rect">
            <a:avLst/>
          </a:prstGeom>
          <a:noFill/>
        </p:spPr>
        <p:txBody>
          <a:bodyPr wrap="none" rtlCol="0">
            <a:spAutoFit/>
          </a:bodyPr>
          <a:lstStyle/>
          <a:p>
            <a:pPr algn="l">
              <a:spcBef>
                <a:spcPct val="0"/>
              </a:spcBef>
            </a:pPr>
            <a:r>
              <a:rPr lang="ja-JP" altLang="en-US" sz="1200" dirty="0">
                <a:solidFill>
                  <a:prstClr val="black"/>
                </a:solidFill>
              </a:rPr>
              <a:t>ウランを取り扱う設備</a:t>
            </a:r>
          </a:p>
        </p:txBody>
      </p:sp>
      <p:cxnSp>
        <p:nvCxnSpPr>
          <p:cNvPr id="32" name="直線コネクタ 31">
            <a:extLst>
              <a:ext uri="{FF2B5EF4-FFF2-40B4-BE49-F238E27FC236}">
                <a16:creationId xmlns:a16="http://schemas.microsoft.com/office/drawing/2014/main" id="{25DA4F34-C953-EFE0-F152-8C1EB139BC59}"/>
              </a:ext>
            </a:extLst>
          </p:cNvPr>
          <p:cNvCxnSpPr>
            <a:cxnSpLocks/>
          </p:cNvCxnSpPr>
          <p:nvPr/>
        </p:nvCxnSpPr>
        <p:spPr>
          <a:xfrm>
            <a:off x="2154539" y="2835317"/>
            <a:ext cx="206259" cy="3246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3447639D-6875-A40B-8367-962F1866B44E}"/>
              </a:ext>
            </a:extLst>
          </p:cNvPr>
          <p:cNvSpPr txBox="1"/>
          <p:nvPr/>
        </p:nvSpPr>
        <p:spPr>
          <a:xfrm>
            <a:off x="1983237" y="2558317"/>
            <a:ext cx="342605" cy="300082"/>
          </a:xfrm>
          <a:prstGeom prst="rect">
            <a:avLst/>
          </a:prstGeom>
          <a:noFill/>
        </p:spPr>
        <p:txBody>
          <a:bodyPr wrap="square" rtlCol="0">
            <a:spAutoFit/>
          </a:bodyPr>
          <a:lstStyle/>
          <a:p>
            <a:pPr algn="l">
              <a:spcBef>
                <a:spcPct val="0"/>
              </a:spcBef>
            </a:pPr>
            <a:r>
              <a:rPr lang="ja-JP" altLang="en-US" sz="1350" dirty="0">
                <a:solidFill>
                  <a:prstClr val="black"/>
                </a:solidFill>
              </a:rPr>
              <a:t>壁</a:t>
            </a:r>
          </a:p>
        </p:txBody>
      </p:sp>
      <p:cxnSp>
        <p:nvCxnSpPr>
          <p:cNvPr id="34" name="直線コネクタ 33">
            <a:extLst>
              <a:ext uri="{FF2B5EF4-FFF2-40B4-BE49-F238E27FC236}">
                <a16:creationId xmlns:a16="http://schemas.microsoft.com/office/drawing/2014/main" id="{CBBFC229-9A37-4BE0-4977-EA0DEBEF75EF}"/>
              </a:ext>
            </a:extLst>
          </p:cNvPr>
          <p:cNvCxnSpPr>
            <a:cxnSpLocks/>
          </p:cNvCxnSpPr>
          <p:nvPr/>
        </p:nvCxnSpPr>
        <p:spPr>
          <a:xfrm flipH="1">
            <a:off x="5427813" y="2835316"/>
            <a:ext cx="363387" cy="4877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正方形/長方形 34">
            <a:extLst>
              <a:ext uri="{FF2B5EF4-FFF2-40B4-BE49-F238E27FC236}">
                <a16:creationId xmlns:a16="http://schemas.microsoft.com/office/drawing/2014/main" id="{E6FE0A42-1039-1273-28DC-F0662A01CEE0}"/>
              </a:ext>
            </a:extLst>
          </p:cNvPr>
          <p:cNvSpPr/>
          <p:nvPr/>
        </p:nvSpPr>
        <p:spPr>
          <a:xfrm>
            <a:off x="5277798" y="3273856"/>
            <a:ext cx="102692" cy="99245"/>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endParaRPr lang="ja-JP" altLang="en-US" sz="1350">
              <a:solidFill>
                <a:prstClr val="white"/>
              </a:solidFill>
              <a:latin typeface="Calibri"/>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CB6F09B6-320A-9AA9-C8F2-A033A4565452}"/>
              </a:ext>
            </a:extLst>
          </p:cNvPr>
          <p:cNvSpPr txBox="1"/>
          <p:nvPr/>
        </p:nvSpPr>
        <p:spPr>
          <a:xfrm>
            <a:off x="500571" y="1513532"/>
            <a:ext cx="4451032" cy="369332"/>
          </a:xfrm>
          <a:prstGeom prst="rect">
            <a:avLst/>
          </a:prstGeom>
          <a:noFill/>
        </p:spPr>
        <p:txBody>
          <a:bodyPr wrap="square" rtlCol="0">
            <a:spAutoFit/>
          </a:bodyPr>
          <a:lstStyle/>
          <a:p>
            <a:pPr algn="l"/>
            <a:r>
              <a:rPr kumimoji="1" lang="ja-JP" altLang="en-US" b="1" dirty="0">
                <a:solidFill>
                  <a:srgbClr val="003399"/>
                </a:solidFill>
                <a:effectLst>
                  <a:outerShdw blurRad="38100" dist="38100" dir="2700000" algn="tl">
                    <a:srgbClr val="000000">
                      <a:alpha val="43137"/>
                    </a:srgbClr>
                  </a:outerShdw>
                </a:effectLst>
              </a:rPr>
              <a:t>再発防止対策 </a:t>
            </a:r>
            <a:r>
              <a:rPr lang="en-US" altLang="ja-JP" sz="1350" b="1" dirty="0">
                <a:solidFill>
                  <a:srgbClr val="003399"/>
                </a:solidFill>
                <a:effectLst>
                  <a:outerShdw blurRad="38100" dist="38100" dir="2700000" algn="tl">
                    <a:srgbClr val="000000">
                      <a:alpha val="43137"/>
                    </a:srgbClr>
                  </a:outerShdw>
                </a:effectLst>
              </a:rPr>
              <a:t>(</a:t>
            </a:r>
            <a:r>
              <a:rPr lang="ja-JP" altLang="en-US" sz="1350" b="1" dirty="0">
                <a:solidFill>
                  <a:srgbClr val="003399"/>
                </a:solidFill>
                <a:effectLst>
                  <a:outerShdw blurRad="38100" dist="38100" dir="2700000" algn="tl">
                    <a:srgbClr val="000000">
                      <a:alpha val="43137"/>
                    </a:srgbClr>
                  </a:outerShdw>
                </a:effectLst>
              </a:rPr>
              <a:t>ハード対策</a:t>
            </a:r>
            <a:r>
              <a:rPr lang="en-US" altLang="ja-JP" sz="1350" b="1" dirty="0">
                <a:solidFill>
                  <a:srgbClr val="003399"/>
                </a:solidFill>
                <a:effectLst>
                  <a:outerShdw blurRad="38100" dist="38100" dir="2700000" algn="tl">
                    <a:srgbClr val="000000">
                      <a:alpha val="43137"/>
                    </a:srgbClr>
                  </a:outerShdw>
                </a:effectLst>
              </a:rPr>
              <a:t>)</a:t>
            </a:r>
            <a:r>
              <a:rPr lang="ja-JP" altLang="en-US" sz="1350" b="1" dirty="0">
                <a:solidFill>
                  <a:srgbClr val="003399"/>
                </a:solidFill>
                <a:effectLst>
                  <a:outerShdw blurRad="38100" dist="38100" dir="2700000" algn="tl">
                    <a:srgbClr val="000000">
                      <a:alpha val="43137"/>
                    </a:srgbClr>
                  </a:outerShdw>
                </a:effectLst>
              </a:rPr>
              <a:t> </a:t>
            </a:r>
            <a:r>
              <a:rPr lang="ja-JP" altLang="en-US" dirty="0">
                <a:solidFill>
                  <a:srgbClr val="003399"/>
                </a:solidFill>
                <a:effectLst>
                  <a:outerShdw blurRad="38100" dist="38100" dir="2700000" algn="tl">
                    <a:srgbClr val="000000">
                      <a:alpha val="43137"/>
                    </a:srgbClr>
                  </a:outerShdw>
                </a:effectLst>
              </a:rPr>
              <a:t>平面図　</a:t>
            </a:r>
            <a:r>
              <a:rPr lang="en-US" altLang="ja-JP" dirty="0">
                <a:solidFill>
                  <a:srgbClr val="FF0000"/>
                </a:solidFill>
                <a:effectLst>
                  <a:outerShdw blurRad="38100" dist="38100" dir="2700000" algn="tl">
                    <a:srgbClr val="000000">
                      <a:alpha val="43137"/>
                    </a:srgbClr>
                  </a:outerShdw>
                </a:effectLst>
              </a:rPr>
              <a:t>【</a:t>
            </a:r>
            <a:r>
              <a:rPr lang="ja-JP" altLang="en-US" dirty="0">
                <a:solidFill>
                  <a:srgbClr val="FF0000"/>
                </a:solidFill>
                <a:effectLst>
                  <a:outerShdw blurRad="38100" dist="38100" dir="2700000" algn="tl">
                    <a:srgbClr val="000000">
                      <a:alpha val="43137"/>
                    </a:srgbClr>
                  </a:outerShdw>
                </a:effectLst>
              </a:rPr>
              <a:t>対策後</a:t>
            </a:r>
            <a:r>
              <a:rPr lang="en-US" altLang="ja-JP" dirty="0">
                <a:solidFill>
                  <a:srgbClr val="FF0000"/>
                </a:solidFill>
                <a:effectLst>
                  <a:outerShdw blurRad="38100" dist="38100" dir="2700000" algn="tl">
                    <a:srgbClr val="000000">
                      <a:alpha val="43137"/>
                    </a:srgbClr>
                  </a:outerShdw>
                </a:effectLst>
              </a:rPr>
              <a:t>】</a:t>
            </a:r>
            <a:endParaRPr kumimoji="1" lang="ja-JP" altLang="en-US" dirty="0">
              <a:solidFill>
                <a:srgbClr val="FF0000"/>
              </a:solidFill>
            </a:endParaRPr>
          </a:p>
        </p:txBody>
      </p:sp>
      <p:cxnSp>
        <p:nvCxnSpPr>
          <p:cNvPr id="37" name="直線コネクタ 36">
            <a:extLst>
              <a:ext uri="{FF2B5EF4-FFF2-40B4-BE49-F238E27FC236}">
                <a16:creationId xmlns:a16="http://schemas.microsoft.com/office/drawing/2014/main" id="{02B53738-779C-4DE8-58D8-7B1B286600E2}"/>
              </a:ext>
            </a:extLst>
          </p:cNvPr>
          <p:cNvCxnSpPr>
            <a:cxnSpLocks/>
          </p:cNvCxnSpPr>
          <p:nvPr/>
        </p:nvCxnSpPr>
        <p:spPr>
          <a:xfrm>
            <a:off x="3116443" y="2772097"/>
            <a:ext cx="169206" cy="5493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1F5CE062-F067-B4E2-7CFC-A38E0DB61627}"/>
              </a:ext>
            </a:extLst>
          </p:cNvPr>
          <p:cNvSpPr txBox="1"/>
          <p:nvPr/>
        </p:nvSpPr>
        <p:spPr>
          <a:xfrm>
            <a:off x="2694446" y="2522768"/>
            <a:ext cx="954495" cy="300082"/>
          </a:xfrm>
          <a:prstGeom prst="rect">
            <a:avLst/>
          </a:prstGeom>
          <a:noFill/>
        </p:spPr>
        <p:txBody>
          <a:bodyPr wrap="square" rtlCol="0">
            <a:spAutoFit/>
          </a:bodyPr>
          <a:lstStyle/>
          <a:p>
            <a:pPr algn="l">
              <a:spcBef>
                <a:spcPct val="0"/>
              </a:spcBef>
            </a:pPr>
            <a:r>
              <a:rPr lang="ja-JP" altLang="en-US" sz="1350" dirty="0">
                <a:solidFill>
                  <a:prstClr val="black"/>
                </a:solidFill>
              </a:rPr>
              <a:t>円形ダクト</a:t>
            </a:r>
          </a:p>
        </p:txBody>
      </p:sp>
      <p:sp>
        <p:nvSpPr>
          <p:cNvPr id="39" name="テキスト ボックス 38">
            <a:extLst>
              <a:ext uri="{FF2B5EF4-FFF2-40B4-BE49-F238E27FC236}">
                <a16:creationId xmlns:a16="http://schemas.microsoft.com/office/drawing/2014/main" id="{BCC01B58-AC66-0B19-9E91-ED9D91638B1C}"/>
              </a:ext>
            </a:extLst>
          </p:cNvPr>
          <p:cNvSpPr txBox="1"/>
          <p:nvPr/>
        </p:nvSpPr>
        <p:spPr>
          <a:xfrm>
            <a:off x="4235131" y="2552953"/>
            <a:ext cx="1486345" cy="507831"/>
          </a:xfrm>
          <a:prstGeom prst="rect">
            <a:avLst/>
          </a:prstGeom>
          <a:noFill/>
        </p:spPr>
        <p:txBody>
          <a:bodyPr wrap="square" rtlCol="0">
            <a:spAutoFit/>
          </a:bodyPr>
          <a:lstStyle/>
          <a:p>
            <a:pPr algn="l">
              <a:spcBef>
                <a:spcPct val="0"/>
              </a:spcBef>
            </a:pPr>
            <a:r>
              <a:rPr lang="ja-JP" altLang="en-US" sz="1350" dirty="0"/>
              <a:t>角形ダクト</a:t>
            </a:r>
            <a:endParaRPr lang="en-US" altLang="ja-JP" sz="1350" dirty="0"/>
          </a:p>
          <a:p>
            <a:pPr algn="l">
              <a:spcBef>
                <a:spcPct val="0"/>
              </a:spcBef>
            </a:pPr>
            <a:r>
              <a:rPr lang="ja-JP" altLang="en-US" sz="1350" dirty="0"/>
              <a:t>（排気集合ダクト）</a:t>
            </a:r>
          </a:p>
        </p:txBody>
      </p:sp>
      <p:cxnSp>
        <p:nvCxnSpPr>
          <p:cNvPr id="40" name="直線コネクタ 39">
            <a:extLst>
              <a:ext uri="{FF2B5EF4-FFF2-40B4-BE49-F238E27FC236}">
                <a16:creationId xmlns:a16="http://schemas.microsoft.com/office/drawing/2014/main" id="{2E5CB99C-9D9B-2ADF-77E7-431594339AB1}"/>
              </a:ext>
            </a:extLst>
          </p:cNvPr>
          <p:cNvCxnSpPr>
            <a:cxnSpLocks/>
          </p:cNvCxnSpPr>
          <p:nvPr/>
        </p:nvCxnSpPr>
        <p:spPr>
          <a:xfrm>
            <a:off x="4893469" y="2993972"/>
            <a:ext cx="295020" cy="323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AD85169C-2C76-D81E-AB42-EC96045251BE}"/>
              </a:ext>
            </a:extLst>
          </p:cNvPr>
          <p:cNvSpPr txBox="1"/>
          <p:nvPr/>
        </p:nvSpPr>
        <p:spPr>
          <a:xfrm>
            <a:off x="3072483" y="4782732"/>
            <a:ext cx="1013463" cy="507831"/>
          </a:xfrm>
          <a:prstGeom prst="rect">
            <a:avLst/>
          </a:prstGeom>
          <a:noFill/>
        </p:spPr>
        <p:txBody>
          <a:bodyPr wrap="square" rtlCol="0">
            <a:spAutoFit/>
          </a:bodyPr>
          <a:lstStyle/>
          <a:p>
            <a:pPr>
              <a:spcBef>
                <a:spcPct val="0"/>
              </a:spcBef>
            </a:pPr>
            <a:r>
              <a:rPr lang="ja-JP" altLang="en-US" sz="1350" dirty="0">
                <a:solidFill>
                  <a:prstClr val="black"/>
                </a:solidFill>
              </a:rPr>
              <a:t>別装置より排気</a:t>
            </a:r>
          </a:p>
        </p:txBody>
      </p:sp>
      <p:cxnSp>
        <p:nvCxnSpPr>
          <p:cNvPr id="42" name="直線矢印コネクタ 41">
            <a:extLst>
              <a:ext uri="{FF2B5EF4-FFF2-40B4-BE49-F238E27FC236}">
                <a16:creationId xmlns:a16="http://schemas.microsoft.com/office/drawing/2014/main" id="{B8F4B28B-9CD1-65D3-7B76-AF26EFB8A3A9}"/>
              </a:ext>
            </a:extLst>
          </p:cNvPr>
          <p:cNvCxnSpPr/>
          <p:nvPr/>
        </p:nvCxnSpPr>
        <p:spPr>
          <a:xfrm flipH="1">
            <a:off x="2465766" y="3321410"/>
            <a:ext cx="50025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3" name="フリーフォーム 92">
            <a:extLst>
              <a:ext uri="{FF2B5EF4-FFF2-40B4-BE49-F238E27FC236}">
                <a16:creationId xmlns:a16="http://schemas.microsoft.com/office/drawing/2014/main" id="{54FFAE7D-85BB-5D67-AA1A-04AB1DF114A3}"/>
              </a:ext>
            </a:extLst>
          </p:cNvPr>
          <p:cNvSpPr/>
          <p:nvPr/>
        </p:nvSpPr>
        <p:spPr>
          <a:xfrm>
            <a:off x="4463989" y="4151662"/>
            <a:ext cx="1841704" cy="669539"/>
          </a:xfrm>
          <a:custGeom>
            <a:avLst/>
            <a:gdLst>
              <a:gd name="connsiteX0" fmla="*/ 9330 w 4898571"/>
              <a:gd name="connsiteY0" fmla="*/ 0 h 2192693"/>
              <a:gd name="connsiteX1" fmla="*/ 4898571 w 4898571"/>
              <a:gd name="connsiteY1" fmla="*/ 0 h 2192693"/>
              <a:gd name="connsiteX2" fmla="*/ 4898571 w 4898571"/>
              <a:gd name="connsiteY2" fmla="*/ 2192693 h 2192693"/>
              <a:gd name="connsiteX3" fmla="*/ 0 w 4898571"/>
              <a:gd name="connsiteY3" fmla="*/ 2192693 h 2192693"/>
              <a:gd name="connsiteX4" fmla="*/ 9330 w 4898571"/>
              <a:gd name="connsiteY4" fmla="*/ 0 h 2192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98571" h="2192693">
                <a:moveTo>
                  <a:pt x="9330" y="0"/>
                </a:moveTo>
                <a:lnTo>
                  <a:pt x="4898571" y="0"/>
                </a:lnTo>
                <a:lnTo>
                  <a:pt x="4898571" y="2192693"/>
                </a:lnTo>
                <a:lnTo>
                  <a:pt x="0" y="2192693"/>
                </a:lnTo>
                <a:lnTo>
                  <a:pt x="9330" y="0"/>
                </a:lnTo>
                <a:close/>
              </a:path>
            </a:pathLst>
          </a:custGeom>
          <a:solidFill>
            <a:srgbClr val="92D05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endParaRPr lang="ja-JP" altLang="en-US" sz="1350">
              <a:solidFill>
                <a:prstClr val="white"/>
              </a:solidFill>
              <a:latin typeface="Calibri"/>
              <a:ea typeface="ＭＳ Ｐゴシック" panose="020B0600070205080204" pitchFamily="50" charset="-128"/>
            </a:endParaRPr>
          </a:p>
        </p:txBody>
      </p:sp>
      <p:sp>
        <p:nvSpPr>
          <p:cNvPr id="44" name="フリーフォーム 92">
            <a:extLst>
              <a:ext uri="{FF2B5EF4-FFF2-40B4-BE49-F238E27FC236}">
                <a16:creationId xmlns:a16="http://schemas.microsoft.com/office/drawing/2014/main" id="{D8ECF72E-9C31-B92A-E3D7-0DC076E7008A}"/>
              </a:ext>
            </a:extLst>
          </p:cNvPr>
          <p:cNvSpPr/>
          <p:nvPr/>
        </p:nvSpPr>
        <p:spPr>
          <a:xfrm>
            <a:off x="3923929" y="3453072"/>
            <a:ext cx="1145660" cy="698590"/>
          </a:xfrm>
          <a:custGeom>
            <a:avLst/>
            <a:gdLst>
              <a:gd name="connsiteX0" fmla="*/ 9330 w 4898571"/>
              <a:gd name="connsiteY0" fmla="*/ 0 h 2192693"/>
              <a:gd name="connsiteX1" fmla="*/ 4898571 w 4898571"/>
              <a:gd name="connsiteY1" fmla="*/ 0 h 2192693"/>
              <a:gd name="connsiteX2" fmla="*/ 4898571 w 4898571"/>
              <a:gd name="connsiteY2" fmla="*/ 2192693 h 2192693"/>
              <a:gd name="connsiteX3" fmla="*/ 0 w 4898571"/>
              <a:gd name="connsiteY3" fmla="*/ 2192693 h 2192693"/>
              <a:gd name="connsiteX4" fmla="*/ 9330 w 4898571"/>
              <a:gd name="connsiteY4" fmla="*/ 0 h 2192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98571" h="2192693">
                <a:moveTo>
                  <a:pt x="9330" y="0"/>
                </a:moveTo>
                <a:lnTo>
                  <a:pt x="4898571" y="0"/>
                </a:lnTo>
                <a:lnTo>
                  <a:pt x="4898571" y="2192693"/>
                </a:lnTo>
                <a:lnTo>
                  <a:pt x="0" y="2192693"/>
                </a:lnTo>
                <a:lnTo>
                  <a:pt x="9330" y="0"/>
                </a:lnTo>
                <a:close/>
              </a:path>
            </a:pathLst>
          </a:custGeom>
          <a:solidFill>
            <a:srgbClr val="92D05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endParaRPr lang="ja-JP" altLang="en-US" sz="1350">
              <a:solidFill>
                <a:prstClr val="white"/>
              </a:solidFill>
              <a:latin typeface="Calibri"/>
              <a:ea typeface="ＭＳ Ｐゴシック" panose="020B0600070205080204" pitchFamily="50" charset="-128"/>
            </a:endParaRPr>
          </a:p>
        </p:txBody>
      </p:sp>
      <p:cxnSp>
        <p:nvCxnSpPr>
          <p:cNvPr id="45" name="直線コネクタ 44">
            <a:extLst>
              <a:ext uri="{FF2B5EF4-FFF2-40B4-BE49-F238E27FC236}">
                <a16:creationId xmlns:a16="http://schemas.microsoft.com/office/drawing/2014/main" id="{6B27E9F1-29C7-BCDE-9A1D-EA91D9959F1A}"/>
              </a:ext>
            </a:extLst>
          </p:cNvPr>
          <p:cNvCxnSpPr>
            <a:cxnSpLocks/>
          </p:cNvCxnSpPr>
          <p:nvPr/>
        </p:nvCxnSpPr>
        <p:spPr>
          <a:xfrm flipH="1">
            <a:off x="4572001" y="4938572"/>
            <a:ext cx="609649" cy="3344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685C27AA-E518-06AD-0089-2AB3B167B24D}"/>
              </a:ext>
            </a:extLst>
          </p:cNvPr>
          <p:cNvCxnSpPr>
            <a:cxnSpLocks/>
          </p:cNvCxnSpPr>
          <p:nvPr/>
        </p:nvCxnSpPr>
        <p:spPr>
          <a:xfrm flipH="1">
            <a:off x="4572000" y="4663739"/>
            <a:ext cx="221754" cy="603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正方形/長方形 46">
            <a:extLst>
              <a:ext uri="{FF2B5EF4-FFF2-40B4-BE49-F238E27FC236}">
                <a16:creationId xmlns:a16="http://schemas.microsoft.com/office/drawing/2014/main" id="{22C21337-E836-03B6-4524-23C98E30E644}"/>
              </a:ext>
            </a:extLst>
          </p:cNvPr>
          <p:cNvSpPr/>
          <p:nvPr/>
        </p:nvSpPr>
        <p:spPr bwMode="auto">
          <a:xfrm>
            <a:off x="6822555" y="5092507"/>
            <a:ext cx="1939835" cy="382798"/>
          </a:xfrm>
          <a:prstGeom prst="rect">
            <a:avLst/>
          </a:prstGeom>
          <a:ln w="12700">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55721" tIns="6668" rIns="55721" bIns="6668" numCol="1" rtlCol="0" anchor="t" anchorCtr="1" compatLnSpc="1">
            <a:prstTxWarp prst="textNoShape">
              <a:avLst/>
            </a:prstTxWarp>
            <a:spAutoFit/>
          </a:bodyPr>
          <a:lstStyle/>
          <a:p>
            <a:pPr algn="ctr" defTabSz="685800">
              <a:spcBef>
                <a:spcPct val="50000"/>
              </a:spcBef>
            </a:pPr>
            <a:endParaRPr lang="ja-JP" altLang="en-US" sz="2400" dirty="0">
              <a:solidFill>
                <a:schemeClr val="tx1"/>
              </a:solidFill>
              <a:latin typeface="ＭＳ Ｐゴシック" pitchFamily="50" charset="-128"/>
              <a:ea typeface="ＭＳ Ｐゴシック" pitchFamily="50" charset="-128"/>
            </a:endParaRPr>
          </a:p>
        </p:txBody>
      </p:sp>
      <p:cxnSp>
        <p:nvCxnSpPr>
          <p:cNvPr id="48" name="直線矢印コネクタ 47">
            <a:extLst>
              <a:ext uri="{FF2B5EF4-FFF2-40B4-BE49-F238E27FC236}">
                <a16:creationId xmlns:a16="http://schemas.microsoft.com/office/drawing/2014/main" id="{DC6E995A-3BCC-5E11-6D59-D8A2026955C5}"/>
              </a:ext>
            </a:extLst>
          </p:cNvPr>
          <p:cNvCxnSpPr>
            <a:cxnSpLocks/>
          </p:cNvCxnSpPr>
          <p:nvPr/>
        </p:nvCxnSpPr>
        <p:spPr>
          <a:xfrm flipH="1">
            <a:off x="7084153" y="5276389"/>
            <a:ext cx="43081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9" name="テキスト ボックス 48">
            <a:extLst>
              <a:ext uri="{FF2B5EF4-FFF2-40B4-BE49-F238E27FC236}">
                <a16:creationId xmlns:a16="http://schemas.microsoft.com/office/drawing/2014/main" id="{FFC499F7-5DCF-4F49-BCEF-5460B0ABD7FC}"/>
              </a:ext>
            </a:extLst>
          </p:cNvPr>
          <p:cNvSpPr txBox="1"/>
          <p:nvPr/>
        </p:nvSpPr>
        <p:spPr>
          <a:xfrm>
            <a:off x="7545367" y="5143752"/>
            <a:ext cx="1050288" cy="300082"/>
          </a:xfrm>
          <a:prstGeom prst="rect">
            <a:avLst/>
          </a:prstGeom>
          <a:noFill/>
        </p:spPr>
        <p:txBody>
          <a:bodyPr wrap="none" rtlCol="0">
            <a:spAutoFit/>
          </a:bodyPr>
          <a:lstStyle/>
          <a:p>
            <a:pPr algn="l">
              <a:spcBef>
                <a:spcPct val="0"/>
              </a:spcBef>
            </a:pPr>
            <a:r>
              <a:rPr lang="ja-JP" altLang="en-US" sz="1350" dirty="0">
                <a:solidFill>
                  <a:prstClr val="black"/>
                </a:solidFill>
              </a:rPr>
              <a:t>排気の流れ</a:t>
            </a:r>
          </a:p>
        </p:txBody>
      </p:sp>
      <p:sp>
        <p:nvSpPr>
          <p:cNvPr id="50" name="テキスト ボックス 49">
            <a:extLst>
              <a:ext uri="{FF2B5EF4-FFF2-40B4-BE49-F238E27FC236}">
                <a16:creationId xmlns:a16="http://schemas.microsoft.com/office/drawing/2014/main" id="{39FEFC7F-A512-7954-0CB5-88D31E29C41B}"/>
              </a:ext>
            </a:extLst>
          </p:cNvPr>
          <p:cNvSpPr txBox="1"/>
          <p:nvPr/>
        </p:nvSpPr>
        <p:spPr>
          <a:xfrm>
            <a:off x="1685149" y="3580321"/>
            <a:ext cx="1592103" cy="646331"/>
          </a:xfrm>
          <a:prstGeom prst="rect">
            <a:avLst/>
          </a:prstGeom>
          <a:noFill/>
        </p:spPr>
        <p:txBody>
          <a:bodyPr wrap="none" rtlCol="0">
            <a:spAutoFit/>
          </a:bodyPr>
          <a:lstStyle/>
          <a:p>
            <a:pPr algn="l">
              <a:spcBef>
                <a:spcPct val="0"/>
              </a:spcBef>
            </a:pPr>
            <a:r>
              <a:rPr lang="ja-JP" altLang="en-US" sz="1200" dirty="0">
                <a:solidFill>
                  <a:srgbClr val="FF0000"/>
                </a:solidFill>
              </a:rPr>
              <a:t>（</a:t>
            </a:r>
            <a:r>
              <a:rPr lang="en-US" altLang="ja-JP" sz="1200" dirty="0">
                <a:solidFill>
                  <a:srgbClr val="FF0000"/>
                </a:solidFill>
              </a:rPr>
              <a:t>2</a:t>
            </a:r>
            <a:r>
              <a:rPr lang="ja-JP" altLang="en-US" sz="1200" dirty="0">
                <a:solidFill>
                  <a:srgbClr val="FF0000"/>
                </a:solidFill>
              </a:rPr>
              <a:t>段のヘパフィルタを</a:t>
            </a:r>
            <a:endParaRPr lang="en-US" altLang="ja-JP" sz="1200" dirty="0">
              <a:solidFill>
                <a:srgbClr val="FF0000"/>
              </a:solidFill>
            </a:endParaRPr>
          </a:p>
          <a:p>
            <a:pPr algn="l">
              <a:spcBef>
                <a:spcPct val="0"/>
              </a:spcBef>
            </a:pPr>
            <a:r>
              <a:rPr lang="ja-JP" altLang="en-US" sz="1200" dirty="0">
                <a:solidFill>
                  <a:srgbClr val="FF0000"/>
                </a:solidFill>
              </a:rPr>
              <a:t>　経由して排気口から</a:t>
            </a:r>
            <a:endParaRPr lang="en-US" altLang="ja-JP" sz="1200" dirty="0">
              <a:solidFill>
                <a:srgbClr val="FF0000"/>
              </a:solidFill>
            </a:endParaRPr>
          </a:p>
          <a:p>
            <a:pPr algn="l">
              <a:spcBef>
                <a:spcPct val="0"/>
              </a:spcBef>
            </a:pPr>
            <a:r>
              <a:rPr lang="ja-JP" altLang="en-US" sz="1200" dirty="0">
                <a:solidFill>
                  <a:srgbClr val="FF0000"/>
                </a:solidFill>
              </a:rPr>
              <a:t>　屋外へ排出）</a:t>
            </a:r>
          </a:p>
        </p:txBody>
      </p:sp>
    </p:spTree>
    <p:extLst>
      <p:ext uri="{BB962C8B-B14F-4D97-AF65-F5344CB8AC3E}">
        <p14:creationId xmlns:p14="http://schemas.microsoft.com/office/powerpoint/2010/main" val="1851283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熊取事業所の近況について</a:t>
            </a:r>
          </a:p>
        </p:txBody>
      </p:sp>
      <p:sp>
        <p:nvSpPr>
          <p:cNvPr id="3" name="コンテンツ プレースホルダ 2"/>
          <p:cNvSpPr>
            <a:spLocks noGrp="1"/>
          </p:cNvSpPr>
          <p:nvPr>
            <p:ph idx="1"/>
          </p:nvPr>
        </p:nvSpPr>
        <p:spPr>
          <a:xfrm>
            <a:off x="260888" y="1556792"/>
            <a:ext cx="8622224" cy="4628391"/>
          </a:xfrm>
        </p:spPr>
        <p:txBody>
          <a:bodyPr/>
          <a:lstStyle/>
          <a:p>
            <a:pPr marL="0" indent="0">
              <a:buNone/>
            </a:pPr>
            <a:r>
              <a:rPr lang="ja-JP" altLang="en-US" sz="2400" dirty="0"/>
              <a:t>第</a:t>
            </a:r>
            <a:r>
              <a:rPr lang="en-US" altLang="ja-JP" sz="2400" dirty="0"/>
              <a:t>2</a:t>
            </a:r>
            <a:r>
              <a:rPr lang="ja-JP" altLang="en-US" sz="2400" dirty="0"/>
              <a:t>加工棟一階における負圧警報発報</a:t>
            </a:r>
            <a:br>
              <a:rPr lang="en-US" altLang="ja-JP" sz="2400" dirty="0"/>
            </a:br>
            <a:endParaRPr lang="en-US" altLang="ja-JP" sz="1200" dirty="0"/>
          </a:p>
          <a:p>
            <a:pPr marL="457200" lvl="1" indent="0">
              <a:buNone/>
            </a:pPr>
            <a:r>
              <a:rPr lang="ja-JP" altLang="en-US" sz="2000" dirty="0"/>
              <a:t>　令和</a:t>
            </a:r>
            <a:r>
              <a:rPr lang="en-US" altLang="ja-JP" sz="2000" dirty="0"/>
              <a:t>6</a:t>
            </a:r>
            <a:r>
              <a:rPr lang="ja-JP" altLang="en-US" sz="2000" dirty="0"/>
              <a:t>年</a:t>
            </a:r>
            <a:r>
              <a:rPr lang="en-US" altLang="ja-JP" sz="2000" dirty="0">
                <a:latin typeface="+mn-ea"/>
              </a:rPr>
              <a:t>5</a:t>
            </a:r>
            <a:r>
              <a:rPr lang="ja-JP" altLang="en-US" sz="2000" dirty="0">
                <a:latin typeface="+mn-ea"/>
              </a:rPr>
              <a:t>月</a:t>
            </a:r>
            <a:r>
              <a:rPr lang="en-US" altLang="ja-JP" sz="2000" dirty="0">
                <a:latin typeface="+mn-ea"/>
              </a:rPr>
              <a:t>21</a:t>
            </a:r>
            <a:r>
              <a:rPr lang="ja-JP" altLang="en-US" sz="2000" dirty="0">
                <a:latin typeface="+mn-ea"/>
              </a:rPr>
              <a:t>日（火）</a:t>
            </a:r>
            <a:r>
              <a:rPr lang="en-US" altLang="ja-JP" sz="2000" dirty="0">
                <a:latin typeface="+mn-ea"/>
              </a:rPr>
              <a:t>9</a:t>
            </a:r>
            <a:r>
              <a:rPr lang="ja-JP" altLang="en-US" sz="2000" dirty="0">
                <a:latin typeface="+mn-ea"/>
              </a:rPr>
              <a:t>時</a:t>
            </a:r>
            <a:r>
              <a:rPr lang="en-US" altLang="ja-JP" sz="2000" dirty="0">
                <a:latin typeface="+mn-ea"/>
              </a:rPr>
              <a:t>33</a:t>
            </a:r>
            <a:r>
              <a:rPr lang="ja-JP" altLang="en-US" sz="2000" dirty="0">
                <a:latin typeface="+mn-ea"/>
              </a:rPr>
              <a:t>分頃に第</a:t>
            </a:r>
            <a:r>
              <a:rPr lang="en-US" altLang="ja-JP" sz="2000" dirty="0">
                <a:latin typeface="+mn-ea"/>
              </a:rPr>
              <a:t>2</a:t>
            </a:r>
            <a:r>
              <a:rPr lang="ja-JP" altLang="en-US" sz="2000" dirty="0">
                <a:latin typeface="+mn-ea"/>
              </a:rPr>
              <a:t>加工棟一階において負圧警報が発報しましたが、発生場所の部屋では核燃料物質の取り扱いはしておらず、事業所内外の環境への影響や作業者への被ばくもありませんでした。</a:t>
            </a:r>
            <a:br>
              <a:rPr lang="en-US" altLang="ja-JP" sz="2000" dirty="0">
                <a:latin typeface="+mn-ea"/>
              </a:rPr>
            </a:br>
            <a:r>
              <a:rPr lang="ja-JP" altLang="en-US" sz="2000" dirty="0">
                <a:latin typeface="+mn-ea"/>
              </a:rPr>
              <a:t>　本事象により、地域の皆さまをはじめ、関係者の皆さまに多大なるご心配をおかけしたことを深くお詫び申し上げます。</a:t>
            </a:r>
            <a:br>
              <a:rPr lang="en-US" altLang="ja-JP" sz="2000" dirty="0">
                <a:latin typeface="+mn-ea"/>
              </a:rPr>
            </a:br>
            <a:endParaRPr lang="en-US" altLang="ja-JP" sz="2000" dirty="0">
              <a:latin typeface="+mn-ea"/>
            </a:endParaRPr>
          </a:p>
          <a:p>
            <a:pPr marL="457200" lvl="1" indent="0">
              <a:buNone/>
            </a:pPr>
            <a:r>
              <a:rPr lang="ja-JP" altLang="en-US" sz="2000" dirty="0">
                <a:latin typeface="+mn-ea"/>
              </a:rPr>
              <a:t>　負圧を保っている第</a:t>
            </a:r>
            <a:r>
              <a:rPr lang="en-US" altLang="ja-JP" sz="2000" dirty="0">
                <a:latin typeface="+mn-ea"/>
              </a:rPr>
              <a:t>2</a:t>
            </a:r>
            <a:r>
              <a:rPr lang="ja-JP" altLang="en-US" sz="2000" dirty="0">
                <a:latin typeface="+mn-ea"/>
              </a:rPr>
              <a:t>加工棟内の内部扉を開けた状態で外部扉を開けたことにより、正圧にはなっていないものの警報設定値を超えたため、警報が発報したものです。速やかに外部扉を閉じた結果、</a:t>
            </a:r>
            <a:r>
              <a:rPr lang="en-US" altLang="ja-JP" sz="2000" dirty="0">
                <a:latin typeface="+mn-ea"/>
              </a:rPr>
              <a:t>9</a:t>
            </a:r>
            <a:r>
              <a:rPr lang="ja-JP" altLang="en-US" sz="2000" dirty="0">
                <a:latin typeface="+mn-ea"/>
              </a:rPr>
              <a:t>時</a:t>
            </a:r>
            <a:r>
              <a:rPr lang="en-US" altLang="ja-JP" sz="2000" dirty="0">
                <a:latin typeface="+mn-ea"/>
              </a:rPr>
              <a:t>36</a:t>
            </a:r>
            <a:r>
              <a:rPr lang="ja-JP" altLang="en-US" sz="2000" dirty="0">
                <a:latin typeface="+mn-ea"/>
              </a:rPr>
              <a:t>分に正常値に戻ったことを確認しました。</a:t>
            </a:r>
            <a:br>
              <a:rPr lang="en-US" altLang="ja-JP" sz="2000" dirty="0">
                <a:latin typeface="+mn-ea"/>
              </a:rPr>
            </a:br>
            <a:endParaRPr lang="en-US" altLang="ja-JP" sz="2000" dirty="0">
              <a:latin typeface="+mn-ea"/>
            </a:endParaRPr>
          </a:p>
          <a:p>
            <a:pPr marL="457200" lvl="1" indent="0">
              <a:buNone/>
            </a:pPr>
            <a:r>
              <a:rPr lang="ja-JP" altLang="en-US" sz="1400" dirty="0"/>
              <a:t>注）　核燃料物質の加工施設において核燃料物質を施設内部に閉じ込めるために、第</a:t>
            </a:r>
            <a:r>
              <a:rPr lang="en-US" altLang="ja-JP" sz="1400" dirty="0"/>
              <a:t>2</a:t>
            </a:r>
            <a:r>
              <a:rPr lang="ja-JP" altLang="en-US" sz="1400" dirty="0"/>
              <a:t>加工棟の一部の</a:t>
            </a:r>
            <a:br>
              <a:rPr lang="en-US" altLang="ja-JP" sz="1400" dirty="0"/>
            </a:br>
            <a:r>
              <a:rPr lang="ja-JP" altLang="en-US" sz="1400" dirty="0"/>
              <a:t>　　　部屋を外気圧に対して低く保っています。</a:t>
            </a:r>
            <a:endParaRPr kumimoji="1" lang="ja-JP" altLang="en-US" dirty="0">
              <a:latin typeface="+mn-ea"/>
            </a:endParaRPr>
          </a:p>
        </p:txBody>
      </p:sp>
      <p:sp>
        <p:nvSpPr>
          <p:cNvPr id="4" name="スライド番号プレースホルダ 3"/>
          <p:cNvSpPr>
            <a:spLocks noGrp="1"/>
          </p:cNvSpPr>
          <p:nvPr>
            <p:ph type="sldNum" sz="quarter" idx="10"/>
          </p:nvPr>
        </p:nvSpPr>
        <p:spPr/>
        <p:txBody>
          <a:bodyPr/>
          <a:lstStyle/>
          <a:p>
            <a:pPr>
              <a:defRPr/>
            </a:pPr>
            <a:fld id="{F817A743-3A8B-46F2-B8E0-312A5132075B}" type="slidenum">
              <a:rPr lang="ja-JP" altLang="en-US" smtClean="0"/>
              <a:pPr>
                <a:defRPr/>
              </a:pPr>
              <a:t>9</a:t>
            </a:fld>
            <a:endParaRPr lang="ja-JP" altLang="en-US" dirty="0"/>
          </a:p>
        </p:txBody>
      </p:sp>
      <p:sp>
        <p:nvSpPr>
          <p:cNvPr id="5" name="コンテンツ プレースホルダ 2">
            <a:extLst>
              <a:ext uri="{FF2B5EF4-FFF2-40B4-BE49-F238E27FC236}">
                <a16:creationId xmlns:a16="http://schemas.microsoft.com/office/drawing/2014/main" id="{741D2F19-05AE-3BB4-6AFA-E97B717A3A45}"/>
              </a:ext>
            </a:extLst>
          </p:cNvPr>
          <p:cNvSpPr txBox="1">
            <a:spLocks/>
          </p:cNvSpPr>
          <p:nvPr/>
        </p:nvSpPr>
        <p:spPr bwMode="auto">
          <a:xfrm>
            <a:off x="270256" y="888841"/>
            <a:ext cx="8622224" cy="4519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Wingdings" pitchFamily="2" charset="2"/>
              <a:buChar char="p"/>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Ø"/>
              <a:defRPr kumimoji="1" sz="2400">
                <a:solidFill>
                  <a:schemeClr val="tx1"/>
                </a:solidFill>
                <a:latin typeface="+mn-lt"/>
                <a:ea typeface="+mn-ea"/>
              </a:defRPr>
            </a:lvl2pPr>
            <a:lvl3pPr marL="1143000" indent="-228600" algn="l" rtl="0" eaLnBrk="0" fontAlgn="base" hangingPunct="0">
              <a:spcBef>
                <a:spcPct val="20000"/>
              </a:spcBef>
              <a:spcAft>
                <a:spcPct val="0"/>
              </a:spcAft>
              <a:buFont typeface="Wingdings" pitchFamily="2" charset="2"/>
              <a:buChar char="l"/>
              <a:defRPr kumimoji="1" sz="2000">
                <a:solidFill>
                  <a:schemeClr val="tx1"/>
                </a:solidFill>
                <a:latin typeface="+mn-lt"/>
                <a:ea typeface="+mn-ea"/>
              </a:defRPr>
            </a:lvl3pPr>
            <a:lvl4pPr marL="1600200" indent="-228600" algn="l" rtl="0" eaLnBrk="0" fontAlgn="base" hangingPunct="0">
              <a:spcBef>
                <a:spcPct val="20000"/>
              </a:spcBef>
              <a:spcAft>
                <a:spcPct val="0"/>
              </a:spcAft>
              <a:buFont typeface="Arial" pitchFamily="34" charset="0"/>
              <a:buChar char="•"/>
              <a:defRPr kumimoji="1">
                <a:solidFill>
                  <a:schemeClr val="tx1"/>
                </a:solidFill>
                <a:latin typeface="+mn-lt"/>
                <a:ea typeface="+mn-ea"/>
              </a:defRPr>
            </a:lvl4pPr>
            <a:lvl5pPr marL="2057400" indent="-228600" algn="l" rtl="0" eaLnBrk="0" fontAlgn="base" hangingPunct="0">
              <a:spcBef>
                <a:spcPct val="20000"/>
              </a:spcBef>
              <a:spcAft>
                <a:spcPct val="0"/>
              </a:spcAft>
              <a:buFont typeface="Wingdings" pitchFamily="2" charset="2"/>
              <a:buChar char="p"/>
              <a:defRPr kumimoji="1" sz="1600">
                <a:solidFill>
                  <a:schemeClr val="tx1"/>
                </a:solidFill>
                <a:latin typeface="+mn-lt"/>
                <a:ea typeface="+mn-ea"/>
              </a:defRPr>
            </a:lvl5pPr>
            <a:lvl6pPr marL="2514600" indent="-228600" algn="l" rtl="0" eaLnBrk="1" fontAlgn="base" hangingPunct="1">
              <a:spcBef>
                <a:spcPct val="20000"/>
              </a:spcBef>
              <a:spcAft>
                <a:spcPct val="0"/>
              </a:spcAft>
              <a:buBlip>
                <a:blip r:embed="rId2"/>
              </a:buBlip>
              <a:defRPr kumimoji="1" sz="1600">
                <a:solidFill>
                  <a:schemeClr val="tx1"/>
                </a:solidFill>
                <a:latin typeface="+mn-lt"/>
                <a:ea typeface="+mn-ea"/>
              </a:defRPr>
            </a:lvl6pPr>
            <a:lvl7pPr marL="2971800" indent="-228600" algn="l" rtl="0" eaLnBrk="1" fontAlgn="base" hangingPunct="1">
              <a:spcBef>
                <a:spcPct val="20000"/>
              </a:spcBef>
              <a:spcAft>
                <a:spcPct val="0"/>
              </a:spcAft>
              <a:buBlip>
                <a:blip r:embed="rId2"/>
              </a:buBlip>
              <a:defRPr kumimoji="1" sz="1600">
                <a:solidFill>
                  <a:schemeClr val="tx1"/>
                </a:solidFill>
                <a:latin typeface="+mn-lt"/>
                <a:ea typeface="+mn-ea"/>
              </a:defRPr>
            </a:lvl7pPr>
            <a:lvl8pPr marL="3429000" indent="-228600" algn="l" rtl="0" eaLnBrk="1" fontAlgn="base" hangingPunct="1">
              <a:spcBef>
                <a:spcPct val="20000"/>
              </a:spcBef>
              <a:spcAft>
                <a:spcPct val="0"/>
              </a:spcAft>
              <a:buBlip>
                <a:blip r:embed="rId2"/>
              </a:buBlip>
              <a:defRPr kumimoji="1" sz="1600">
                <a:solidFill>
                  <a:schemeClr val="tx1"/>
                </a:solidFill>
                <a:latin typeface="+mn-lt"/>
                <a:ea typeface="+mn-ea"/>
              </a:defRPr>
            </a:lvl8pPr>
            <a:lvl9pPr marL="3886200" indent="-228600" algn="l" rtl="0" eaLnBrk="1" fontAlgn="base" hangingPunct="1">
              <a:spcBef>
                <a:spcPct val="20000"/>
              </a:spcBef>
              <a:spcAft>
                <a:spcPct val="0"/>
              </a:spcAft>
              <a:buBlip>
                <a:blip r:embed="rId2"/>
              </a:buBlip>
              <a:defRPr kumimoji="1" sz="1600">
                <a:solidFill>
                  <a:schemeClr val="tx1"/>
                </a:solidFill>
                <a:latin typeface="+mn-lt"/>
                <a:ea typeface="+mn-ea"/>
              </a:defRPr>
            </a:lvl9pPr>
          </a:lstStyle>
          <a:p>
            <a:r>
              <a:rPr lang="ja-JP" altLang="en-US" kern="0" dirty="0"/>
              <a:t>トラブルの発生状況について　</a:t>
            </a:r>
            <a:r>
              <a:rPr lang="ja-JP" altLang="en-US" dirty="0"/>
              <a:t>その</a:t>
            </a:r>
            <a:r>
              <a:rPr lang="en-US" altLang="ja-JP" dirty="0"/>
              <a:t>2</a:t>
            </a:r>
            <a:r>
              <a:rPr lang="ja-JP" altLang="en-US" kern="0" dirty="0"/>
              <a:t>（</a:t>
            </a:r>
            <a:r>
              <a:rPr lang="en-US" altLang="ja-JP" kern="0" dirty="0"/>
              <a:t>1/3</a:t>
            </a:r>
            <a:r>
              <a:rPr lang="ja-JP" altLang="en-US" kern="0" dirty="0"/>
              <a:t>）</a:t>
            </a:r>
            <a:endParaRPr lang="ja-JP" altLang="en-US" kern="0" dirty="0">
              <a:latin typeface="+mn-ea"/>
            </a:endParaRPr>
          </a:p>
        </p:txBody>
      </p:sp>
    </p:spTree>
    <p:extLst>
      <p:ext uri="{BB962C8B-B14F-4D97-AF65-F5344CB8AC3E}">
        <p14:creationId xmlns:p14="http://schemas.microsoft.com/office/powerpoint/2010/main" val="703992862"/>
      </p:ext>
    </p:extLst>
  </p:cSld>
  <p:clrMapOvr>
    <a:masterClrMapping/>
  </p:clrMapOvr>
</p:sld>
</file>

<file path=ppt/theme/theme1.xml><?xml version="1.0" encoding="utf-8"?>
<a:theme xmlns:a="http://schemas.openxmlformats.org/drawingml/2006/main" name="テーマnfi">
  <a:themeElements>
    <a:clrScheme name="AREVA-TIEM2006_ver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REVA-TIEM2006_ver5">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000" b="1" i="0" u="none" strike="noStrike" cap="none" normalizeH="0" baseline="0" smtClean="0">
            <a:ln>
              <a:noFill/>
            </a:ln>
            <a:solidFill>
              <a:schemeClr val="accent2"/>
            </a:solidFill>
            <a:effectLst>
              <a:outerShdw blurRad="38100" dist="38100" dir="2700000" algn="tl">
                <a:srgbClr val="000000">
                  <a:alpha val="43137"/>
                </a:srgbClr>
              </a:outerShdw>
            </a:effectLst>
            <a:latin typeface="Arial" charset="0"/>
            <a:ea typeface="ＭＳ Ｐゴシック" pitchFamily="50" charset="-128"/>
          </a:defRPr>
        </a:defPPr>
      </a:lstStyle>
    </a:spDef>
    <a:lnDef>
      <a:spPr bwMode="auto">
        <a:ln>
          <a:headEnd type="none" w="med" len="med"/>
          <a:tailEnd type="none" w="med" len="med"/>
        </a:ln>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AREVA-TIEM2006_ver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REVA-TIEM2006_ver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REVA-TIEM2006_ver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REVA-TIEM2006_ver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REVA-TIEM2006_ver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REVA-TIEM2006_ver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REVA-TIEM2006_ver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REVA-TIEM2006_ver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REVA-TIEM2006_ver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REVA-TIEM2006_ver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REVA-TIEM2006_ver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REVA-TIEM2006_ver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テーマnfi</Template>
  <TotalTime>8246</TotalTime>
  <Words>1924</Words>
  <Application>Microsoft Office PowerPoint</Application>
  <PresentationFormat>画面に合わせる (4:3)</PresentationFormat>
  <Paragraphs>135</Paragraphs>
  <Slides>11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11</vt:i4>
      </vt:variant>
    </vt:vector>
  </HeadingPairs>
  <TitlesOfParts>
    <vt:vector size="17" baseType="lpstr">
      <vt:lpstr>ＭＳ Ｐゴシック</vt:lpstr>
      <vt:lpstr>Arial</vt:lpstr>
      <vt:lpstr>Calibri</vt:lpstr>
      <vt:lpstr>Wingdings</vt:lpstr>
      <vt:lpstr>テーマnfi</vt:lpstr>
      <vt:lpstr>デザインの設定</vt:lpstr>
      <vt:lpstr>原子燃料工業（株）熊取事業所の近況について （令和6年度第１回環境放射線評価会議）</vt:lpstr>
      <vt:lpstr>熊取事業所の近況について</vt:lpstr>
      <vt:lpstr>熊取事業所の近況について</vt:lpstr>
      <vt:lpstr>熊取事業所の近況について</vt:lpstr>
      <vt:lpstr>熊取事業所の近況について</vt:lpstr>
      <vt:lpstr>熊取事業所の近況について</vt:lpstr>
      <vt:lpstr>熊取事業所の近況について</vt:lpstr>
      <vt:lpstr>熊取事業所の近況について</vt:lpstr>
      <vt:lpstr>熊取事業所の近況について</vt:lpstr>
      <vt:lpstr>熊取事業所の近況について</vt:lpstr>
      <vt:lpstr>熊取事業所の近況について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加工事業変更許可申請の概要について</dc:title>
  <dc:creator>ueki</dc:creator>
  <cp:lastModifiedBy>松本　恵明</cp:lastModifiedBy>
  <cp:revision>748</cp:revision>
  <cp:lastPrinted>2024-06-14T05:29:30Z</cp:lastPrinted>
  <dcterms:created xsi:type="dcterms:W3CDTF">2014-02-15T08:37:54Z</dcterms:created>
  <dcterms:modified xsi:type="dcterms:W3CDTF">2024-07-22T00:22:54Z</dcterms:modified>
</cp:coreProperties>
</file>