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5"/>
  </p:notesMasterIdLst>
  <p:handoutMasterIdLst>
    <p:handoutMasterId r:id="rId6"/>
  </p:handoutMasterIdLst>
  <p:sldIdLst>
    <p:sldId id="256" r:id="rId3"/>
    <p:sldId id="340" r:id="rId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B050"/>
    <a:srgbClr val="0000FF"/>
    <a:srgbClr val="F7FDFF"/>
    <a:srgbClr val="EBFA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1" autoAdjust="0"/>
    <p:restoredTop sz="83472" autoAdjust="0"/>
  </p:normalViewPr>
  <p:slideViewPr>
    <p:cSldViewPr>
      <p:cViewPr varScale="1">
        <p:scale>
          <a:sx n="69" d="100"/>
          <a:sy n="69" d="100"/>
        </p:scale>
        <p:origin x="1290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413" y="82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CC0A75D-2CEF-498D-8E3C-0C2C4D035BC6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43EE970-E32D-45E8-92D6-F49824D219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0165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B32D2A9-60AB-4A51-9465-FEEF10E7BAB4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AABFD07-1A90-46D9-B6FF-5AB8B7B5F9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3669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/>
          </a:p>
        </p:txBody>
      </p:sp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7DF3BD-4BF5-46D7-B8B5-EE89C29DB21F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971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317500" y="404813"/>
            <a:ext cx="6381750" cy="503237"/>
          </a:xfrm>
          <a:prstGeom prst="rect">
            <a:avLst/>
          </a:prstGeom>
          <a:gradFill rotWithShape="1">
            <a:gsLst>
              <a:gs pos="0">
                <a:srgbClr val="333399"/>
              </a:gs>
              <a:gs pos="100000">
                <a:srgbClr val="333399">
                  <a:gamma/>
                  <a:tint val="7372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699250" y="404813"/>
            <a:ext cx="2193925" cy="5032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317500" y="901700"/>
            <a:ext cx="8574088" cy="144463"/>
          </a:xfrm>
          <a:prstGeom prst="rect">
            <a:avLst/>
          </a:prstGeom>
          <a:gradFill rotWithShape="1">
            <a:gsLst>
              <a:gs pos="0">
                <a:schemeClr val="bg2">
                  <a:alpha val="39999"/>
                </a:schemeClr>
              </a:gs>
              <a:gs pos="100000">
                <a:schemeClr val="bg1">
                  <a:alpha val="39999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450850" y="3213100"/>
            <a:ext cx="61166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8" name="Picture 29" descr="NFI-mar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428625"/>
            <a:ext cx="9350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13"/>
          <p:cNvSpPr txBox="1"/>
          <p:nvPr userDrawn="1"/>
        </p:nvSpPr>
        <p:spPr>
          <a:xfrm>
            <a:off x="0" y="6581001"/>
            <a:ext cx="11525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/>
              <a:t>C-25006</a:t>
            </a:r>
            <a:endParaRPr lang="ja-JP" altLang="en-US" sz="1200" dirty="0">
              <a:latin typeface="+mn-lt"/>
              <a:ea typeface="+mn-ea"/>
            </a:endParaRPr>
          </a:p>
        </p:txBody>
      </p:sp>
      <p:sp>
        <p:nvSpPr>
          <p:cNvPr id="10" name="Rectangle 10" descr="横線"/>
          <p:cNvSpPr>
            <a:spLocks noChangeArrowheads="1"/>
          </p:cNvSpPr>
          <p:nvPr userDrawn="1"/>
        </p:nvSpPr>
        <p:spPr bwMode="auto">
          <a:xfrm>
            <a:off x="7067550" y="908050"/>
            <a:ext cx="1824038" cy="4578350"/>
          </a:xfrm>
          <a:prstGeom prst="rect">
            <a:avLst/>
          </a:prstGeom>
          <a:pattFill prst="ltHorz">
            <a:fgClr>
              <a:srgbClr val="C0C0C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2133600"/>
            <a:ext cx="6523038" cy="1079500"/>
          </a:xfrm>
        </p:spPr>
        <p:txBody>
          <a:bodyPr/>
          <a:lstStyle>
            <a:lvl1pPr>
              <a:defRPr sz="1600">
                <a:solidFill>
                  <a:srgbClr val="0033CC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ja-JP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6550" y="1046163"/>
            <a:ext cx="4584700" cy="4365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5DF4-CBE5-4F58-B671-A1030374EE5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441CF-A1EF-4664-A1CA-2244BAF6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24B2F-7BCC-4607-886C-D12A0D5ECA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32600" y="115888"/>
            <a:ext cx="2182813" cy="6192837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9400" y="115888"/>
            <a:ext cx="6400800" cy="6192837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94B9A-6115-430A-9F80-BDFEC3B59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9400" y="115888"/>
            <a:ext cx="8736013" cy="5762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285750" y="1054100"/>
            <a:ext cx="8724900" cy="5254625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12E9-7495-48D6-AA6A-49A24DF5E7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9400" y="115888"/>
            <a:ext cx="8736013" cy="5762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5750" y="1054100"/>
            <a:ext cx="4286250" cy="52546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724400" y="1054100"/>
            <a:ext cx="4286250" cy="255111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724400" y="3757613"/>
            <a:ext cx="4286250" cy="2551112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E6547-4BA8-4D40-8125-8B53D373E1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B475E-577A-40CB-81DF-F08B7B8C514F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55EF-4B99-4D9C-8F48-A54F422FE2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FAFEA-6875-4850-B786-8148D8CA3F33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6E5E-9824-4219-9D3D-7E01E6899B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F329-8136-4958-9884-6784090AA0E2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C087D-E30E-4638-905D-2B0F42041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ECC42-20EC-41DD-8E36-D839D3D1F3D8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F209-D036-41C0-BDFC-37B023DF59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80517-A1A0-4EB0-91F5-2A470E8A3D46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803F-2C5C-4158-8A93-560C42130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テキスト ボックス 6"/>
          <p:cNvSpPr txBox="1"/>
          <p:nvPr userDrawn="1"/>
        </p:nvSpPr>
        <p:spPr>
          <a:xfrm>
            <a:off x="107504" y="6519446"/>
            <a:ext cx="10808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latin typeface="Arial" charset="0"/>
                <a:ea typeface="ＭＳ Ｐゴシック" charset="-128"/>
              </a:rPr>
              <a:t>C-25006</a:t>
            </a:r>
            <a:endParaRPr lang="ja-JP" altLang="en-US" sz="1200" dirty="0">
              <a:latin typeface="+mn-lt"/>
              <a:ea typeface="+mn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50" y="980728"/>
            <a:ext cx="8724900" cy="5327997"/>
          </a:xfrm>
        </p:spPr>
        <p:txBody>
          <a:bodyPr/>
          <a:lstStyle>
            <a:lvl1pPr>
              <a:buFont typeface="Wingdings" pitchFamily="2" charset="2"/>
              <a:buChar char="p"/>
              <a:defRPr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p"/>
              <a:defRPr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7A743-3A8B-46F2-B8E0-312A5132075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75F5-E496-4927-8632-28A4AA7E6278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5EEF-33F8-4814-B140-02018E0028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160ED-E4FB-4A36-A69B-A6CCA98A9E92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B7A65-711A-401F-8D59-C29CD40635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D2449-8BE0-4E72-909F-0E90F93E02A8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F19D7-B201-417A-A8DE-6ED785F3A1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6081B-D4A2-4DEA-9F4B-08A0A654420F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E69E-3AC5-401E-9123-443D603704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45CC-4165-46F9-B00D-0C359D07DC00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4B554-31CE-446B-893F-801D5F28BA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8CED0-119B-45C9-9108-8D96CF965769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FDAEC-C1E2-4C41-AF18-C8DCFEA007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1B24B-5981-4AF1-936D-8FD4CB1B28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926F2-CA78-451E-AC98-973A2D41F4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5750" y="1054100"/>
            <a:ext cx="428625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24400" y="1054100"/>
            <a:ext cx="428625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BBAD9-8A92-4933-B364-1FA54E117F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4790B-3170-47BC-9458-A2102939BE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9D620-734B-4BE4-B242-6699E12DFE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93C80-89E1-45E1-B925-C508609AA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14342-FB86-40A1-8765-DDB5A4EC9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9400" y="115888"/>
            <a:ext cx="873601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981075"/>
            <a:ext cx="87249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04163" y="6591300"/>
            <a:ext cx="12350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fld id="{7589EEE3-4200-444F-BE68-898959E43A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59" name="Rectangle 35" descr="横線"/>
          <p:cNvSpPr>
            <a:spLocks noChangeArrowheads="1"/>
          </p:cNvSpPr>
          <p:nvPr/>
        </p:nvSpPr>
        <p:spPr bwMode="auto">
          <a:xfrm>
            <a:off x="285750" y="6308725"/>
            <a:ext cx="2192338" cy="288925"/>
          </a:xfrm>
          <a:prstGeom prst="rect">
            <a:avLst/>
          </a:prstGeom>
          <a:pattFill prst="ltHorz">
            <a:fgClr>
              <a:srgbClr val="C0C0C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2" name="Picture 5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63613" y="6224588"/>
            <a:ext cx="8047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1" name="Group 58"/>
          <p:cNvGrpSpPr>
            <a:grpSpLocks/>
          </p:cNvGrpSpPr>
          <p:nvPr/>
        </p:nvGrpSpPr>
        <p:grpSpPr bwMode="auto">
          <a:xfrm>
            <a:off x="322263" y="692150"/>
            <a:ext cx="8575675" cy="188913"/>
            <a:chOff x="192" y="3984"/>
            <a:chExt cx="5402" cy="119"/>
          </a:xfrm>
        </p:grpSpPr>
        <p:sp>
          <p:nvSpPr>
            <p:cNvPr id="1083" name="Rectangle 59" descr="横線"/>
            <p:cNvSpPr>
              <a:spLocks noChangeArrowheads="1"/>
            </p:cNvSpPr>
            <p:nvPr userDrawn="1"/>
          </p:nvSpPr>
          <p:spPr bwMode="auto">
            <a:xfrm>
              <a:off x="192" y="3984"/>
              <a:ext cx="1381" cy="77"/>
            </a:xfrm>
            <a:prstGeom prst="rect">
              <a:avLst/>
            </a:prstGeom>
            <a:pattFill prst="ltHorz">
              <a:fgClr>
                <a:srgbClr val="C0C0C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sp>
          <p:nvSpPr>
            <p:cNvPr id="1084" name="Rectangle 60"/>
            <p:cNvSpPr>
              <a:spLocks noChangeArrowheads="1"/>
            </p:cNvSpPr>
            <p:nvPr userDrawn="1"/>
          </p:nvSpPr>
          <p:spPr bwMode="auto">
            <a:xfrm>
              <a:off x="192" y="4056"/>
              <a:ext cx="4020" cy="47"/>
            </a:xfrm>
            <a:prstGeom prst="rect">
              <a:avLst/>
            </a:prstGeom>
            <a:gradFill rotWithShape="1">
              <a:gsLst>
                <a:gs pos="0">
                  <a:srgbClr val="333399"/>
                </a:gs>
                <a:gs pos="100000">
                  <a:srgbClr val="333399">
                    <a:gamma/>
                    <a:tint val="7372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sp>
          <p:nvSpPr>
            <p:cNvPr id="1085" name="Rectangle 61"/>
            <p:cNvSpPr>
              <a:spLocks noChangeArrowheads="1"/>
            </p:cNvSpPr>
            <p:nvPr userDrawn="1"/>
          </p:nvSpPr>
          <p:spPr bwMode="auto">
            <a:xfrm>
              <a:off x="4212" y="4056"/>
              <a:ext cx="1382" cy="47"/>
            </a:xfrm>
            <a:prstGeom prst="rect">
              <a:avLst/>
            </a:prstGeom>
            <a:gradFill rotWithShape="1">
              <a:gsLst>
                <a:gs pos="0">
                  <a:srgbClr val="000066"/>
                </a:gs>
                <a:gs pos="100000">
                  <a:srgbClr val="0000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</p:grpSp>
      <p:sp>
        <p:nvSpPr>
          <p:cNvPr id="1090" name="Text Box 66"/>
          <p:cNvSpPr txBox="1">
            <a:spLocks noChangeArrowheads="1"/>
          </p:cNvSpPr>
          <p:nvPr/>
        </p:nvSpPr>
        <p:spPr bwMode="auto">
          <a:xfrm>
            <a:off x="3448050" y="447675"/>
            <a:ext cx="5562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ja-JP" altLang="ja-JP">
              <a:latin typeface="ＭＳ Ｐゴシック" pitchFamily="50" charset="-128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1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p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p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p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p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p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8E41C6-158C-4072-AE44-BDBDB6472FFE}" type="datetimeFigureOut">
              <a:rPr lang="ja-JP" altLang="en-US"/>
              <a:pPr>
                <a:defRPr/>
              </a:pPr>
              <a:t>2025/7/4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F843C2-8167-4974-9E29-C9D9F8F3DC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5616575" cy="1079500"/>
          </a:xfrm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2400" dirty="0">
                <a:latin typeface="+mj-ea"/>
                <a:ea typeface="+mj-ea"/>
              </a:rPr>
              <a:t>令和</a:t>
            </a:r>
            <a:r>
              <a:rPr lang="en-US" altLang="ja-JP" sz="2400" dirty="0">
                <a:latin typeface="+mj-ea"/>
                <a:ea typeface="+mj-ea"/>
              </a:rPr>
              <a:t>7</a:t>
            </a:r>
            <a:r>
              <a:rPr lang="ja-JP" altLang="en-US" sz="2400" dirty="0">
                <a:latin typeface="+mj-ea"/>
                <a:ea typeface="+mj-ea"/>
              </a:rPr>
              <a:t>年</a:t>
            </a:r>
            <a:r>
              <a:rPr lang="en-US" altLang="ja-JP" sz="2400" dirty="0">
                <a:latin typeface="+mj-ea"/>
                <a:ea typeface="+mj-ea"/>
              </a:rPr>
              <a:t>7</a:t>
            </a:r>
            <a:r>
              <a:rPr lang="ja-JP" altLang="en-US" sz="2400" dirty="0">
                <a:latin typeface="+mj-ea"/>
                <a:ea typeface="+mj-ea"/>
              </a:rPr>
              <a:t>月</a:t>
            </a:r>
            <a:r>
              <a:rPr lang="en-US" altLang="ja-JP" sz="2400" dirty="0">
                <a:latin typeface="+mj-ea"/>
                <a:ea typeface="+mj-ea"/>
              </a:rPr>
              <a:t>15</a:t>
            </a:r>
            <a:r>
              <a:rPr lang="ja-JP" altLang="en-US" sz="2400" dirty="0">
                <a:latin typeface="+mj-ea"/>
                <a:ea typeface="+mj-ea"/>
              </a:rPr>
              <a:t>日</a:t>
            </a:r>
            <a:endParaRPr lang="en-US" altLang="ja-JP" sz="2400" dirty="0">
              <a:latin typeface="+mj-ea"/>
              <a:ea typeface="+mj-ea"/>
            </a:endParaRPr>
          </a:p>
          <a:p>
            <a:pPr algn="ctr" eaLnBrk="1" hangingPunct="1">
              <a:defRPr/>
            </a:pPr>
            <a:r>
              <a:rPr lang="ja-JP" altLang="en-US" sz="2400" dirty="0">
                <a:latin typeface="+mj-ea"/>
                <a:ea typeface="+mj-ea"/>
              </a:rPr>
              <a:t>原子燃料工業株式会社　熊取事業所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27D9B7-4E46-497D-9CBB-E7BBC63CD432}" type="slidenum">
              <a:rPr lang="ja-JP" altLang="en-US">
                <a:latin typeface="+mj-ea"/>
                <a:ea typeface="+mj-ea"/>
              </a:rPr>
              <a:pPr>
                <a:defRPr/>
              </a:pPr>
              <a:t>1</a:t>
            </a:fld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6913264" cy="187280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ja-JP" altLang="en-US" sz="3600" b="0" dirty="0">
                <a:solidFill>
                  <a:schemeClr val="tx1"/>
                </a:solidFill>
                <a:latin typeface="+mj-ea"/>
              </a:rPr>
              <a:t>原子燃料工業（株）熊取事業所の近況について</a:t>
            </a:r>
            <a:br>
              <a:rPr lang="en-US" altLang="ja-JP" sz="3600" b="0" dirty="0">
                <a:solidFill>
                  <a:schemeClr val="tx1"/>
                </a:solidFill>
                <a:latin typeface="+mj-ea"/>
              </a:rPr>
            </a:br>
            <a:r>
              <a:rPr lang="ja-JP" altLang="en-US" sz="2400" b="0" dirty="0">
                <a:solidFill>
                  <a:schemeClr val="tx1"/>
                </a:solidFill>
                <a:latin typeface="+mj-ea"/>
              </a:rPr>
              <a:t>（令和</a:t>
            </a:r>
            <a:r>
              <a:rPr lang="en-US" altLang="ja-JP" sz="2400" b="0" dirty="0">
                <a:solidFill>
                  <a:schemeClr val="tx1"/>
                </a:solidFill>
                <a:latin typeface="+mj-ea"/>
              </a:rPr>
              <a:t>7</a:t>
            </a:r>
            <a:r>
              <a:rPr lang="ja-JP" altLang="en-US" sz="2400" b="0" dirty="0">
                <a:solidFill>
                  <a:schemeClr val="tx1"/>
                </a:solidFill>
                <a:latin typeface="+mj-ea"/>
              </a:rPr>
              <a:t>年度</a:t>
            </a:r>
            <a:r>
              <a:rPr lang="zh-TW" altLang="en-US" sz="2400" b="0" dirty="0">
                <a:solidFill>
                  <a:schemeClr val="tx1"/>
                </a:solidFill>
                <a:latin typeface="+mj-ea"/>
              </a:rPr>
              <a:t>第１回環境放射線評価会議</a:t>
            </a:r>
            <a:r>
              <a:rPr lang="ja-JP" altLang="en-US" sz="2400" b="0" dirty="0">
                <a:solidFill>
                  <a:schemeClr val="tx1"/>
                </a:solidFill>
                <a:latin typeface="+mj-ea"/>
              </a:rPr>
              <a:t>）</a:t>
            </a:r>
            <a:endParaRPr lang="ja-JP" altLang="en-US" sz="3600" b="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1" y="5877272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ja-JP" altLang="en-US" dirty="0">
                <a:latin typeface="+mn-ea"/>
              </a:rPr>
              <a:t>（前回令和</a:t>
            </a:r>
            <a:r>
              <a:rPr lang="en-US" altLang="ja-JP" dirty="0">
                <a:latin typeface="+mn-ea"/>
              </a:rPr>
              <a:t>6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8</a:t>
            </a:r>
            <a:r>
              <a:rPr lang="ja-JP" altLang="en-US" dirty="0">
                <a:latin typeface="+mn-ea"/>
              </a:rPr>
              <a:t>月の</a:t>
            </a:r>
            <a:r>
              <a:rPr lang="zh-TW" altLang="en-US" dirty="0">
                <a:latin typeface="+mn-ea"/>
              </a:rPr>
              <a:t>環境放射線評価会議</a:t>
            </a:r>
            <a:r>
              <a:rPr lang="ja-JP" altLang="en-US" dirty="0">
                <a:latin typeface="+mn-ea"/>
              </a:rPr>
              <a:t>以降の状況について報告）</a:t>
            </a:r>
            <a:endParaRPr lang="en-US" altLang="ja-JP" dirty="0">
              <a:latin typeface="+mn-ea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74B66B7A-6080-4657-A808-AD55F54A2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3769" y="44624"/>
            <a:ext cx="1035861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/>
              <a:t>資料</a:t>
            </a:r>
            <a:r>
              <a:rPr lang="en-US" altLang="ja-JP" sz="2000" dirty="0"/>
              <a:t>3-3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熊取事業所の近況について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70255" y="888841"/>
            <a:ext cx="8622225" cy="5544615"/>
          </a:xfrm>
        </p:spPr>
        <p:txBody>
          <a:bodyPr/>
          <a:lstStyle/>
          <a:p>
            <a:r>
              <a:rPr lang="ja-JP" altLang="en-US" sz="2400" dirty="0">
                <a:latin typeface="+mn-ea"/>
              </a:rPr>
              <a:t>施設の状況について</a:t>
            </a:r>
          </a:p>
          <a:p>
            <a:pPr lvl="1"/>
            <a:r>
              <a:rPr lang="ja-JP" altLang="en-US" dirty="0">
                <a:latin typeface="+mn-ea"/>
              </a:rPr>
              <a:t>原子力発電所向け燃料体の生産は、令和</a:t>
            </a:r>
            <a:r>
              <a:rPr lang="en-US" altLang="ja-JP" dirty="0">
                <a:latin typeface="+mn-ea"/>
              </a:rPr>
              <a:t>5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12</a:t>
            </a:r>
            <a:r>
              <a:rPr lang="ja-JP" altLang="en-US" dirty="0">
                <a:latin typeface="+mn-ea"/>
              </a:rPr>
              <a:t>月の試運転を経て令和</a:t>
            </a:r>
            <a:r>
              <a:rPr lang="en-US" altLang="ja-JP" dirty="0">
                <a:latin typeface="+mn-ea"/>
              </a:rPr>
              <a:t>6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1</a:t>
            </a:r>
            <a:r>
              <a:rPr lang="ja-JP" altLang="en-US" dirty="0">
                <a:latin typeface="+mn-ea"/>
              </a:rPr>
              <a:t>月から再開しており、完成した燃料体を順次原子力</a:t>
            </a:r>
            <a:r>
              <a:rPr lang="ja-JP" altLang="en-US">
                <a:latin typeface="+mn-ea"/>
              </a:rPr>
              <a:t>発電所に出荷して</a:t>
            </a:r>
            <a:r>
              <a:rPr lang="ja-JP" altLang="en-US" dirty="0">
                <a:latin typeface="+mn-ea"/>
              </a:rPr>
              <a:t>おります。</a:t>
            </a:r>
            <a:endParaRPr lang="en-US" altLang="ja-JP" dirty="0">
              <a:latin typeface="+mn-ea"/>
            </a:endParaRPr>
          </a:p>
          <a:p>
            <a:pPr marL="457200" lvl="1" indent="0">
              <a:buNone/>
            </a:pPr>
            <a:endParaRPr lang="en-US" altLang="ja-JP" sz="12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地元への啓発活動</a:t>
            </a:r>
            <a:endParaRPr lang="en-US" altLang="ja-JP" sz="2400" dirty="0">
              <a:latin typeface="+mn-ea"/>
            </a:endParaRPr>
          </a:p>
          <a:p>
            <a:pPr lvl="1"/>
            <a:r>
              <a:rPr lang="ja-JP" altLang="en-US" dirty="0">
                <a:latin typeface="+mn-ea"/>
              </a:rPr>
              <a:t>令和</a:t>
            </a:r>
            <a:r>
              <a:rPr lang="en-US" altLang="ja-JP" dirty="0">
                <a:latin typeface="+mn-ea"/>
              </a:rPr>
              <a:t>7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4</a:t>
            </a:r>
            <a:r>
              <a:rPr lang="ja-JP" altLang="en-US" dirty="0">
                <a:latin typeface="+mn-ea"/>
              </a:rPr>
              <a:t>月に放射線計測体験コーナーを含む一般見学会を実施し、</a:t>
            </a:r>
            <a:r>
              <a:rPr lang="en-US" altLang="ja-JP" dirty="0">
                <a:latin typeface="+mn-ea"/>
              </a:rPr>
              <a:t>34</a:t>
            </a:r>
            <a:r>
              <a:rPr lang="ja-JP" altLang="en-US" dirty="0">
                <a:latin typeface="+mn-ea"/>
              </a:rPr>
              <a:t>名が来所されました。</a:t>
            </a:r>
            <a:endParaRPr lang="en-US" altLang="ja-JP" dirty="0">
              <a:latin typeface="+mn-ea"/>
            </a:endParaRPr>
          </a:p>
          <a:p>
            <a:pPr lvl="1"/>
            <a:r>
              <a:rPr lang="ja-JP" altLang="en-US" dirty="0">
                <a:latin typeface="+mn-ea"/>
              </a:rPr>
              <a:t>地元自治体との</a:t>
            </a:r>
            <a:r>
              <a:rPr lang="zh-TW" altLang="en-US" dirty="0">
                <a:latin typeface="+mn-ea"/>
              </a:rPr>
              <a:t>原子力問題対策協議会</a:t>
            </a:r>
            <a:r>
              <a:rPr lang="ja-JP" altLang="en-US" dirty="0">
                <a:latin typeface="+mn-ea"/>
              </a:rPr>
              <a:t>を、熊取町とは令和</a:t>
            </a:r>
            <a:r>
              <a:rPr lang="en-US" altLang="ja-JP" dirty="0">
                <a:latin typeface="+mn-ea"/>
              </a:rPr>
              <a:t>6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7</a:t>
            </a:r>
            <a:r>
              <a:rPr lang="ja-JP" altLang="en-US" dirty="0">
                <a:latin typeface="+mn-ea"/>
              </a:rPr>
              <a:t>月と令和</a:t>
            </a:r>
            <a:r>
              <a:rPr lang="en-US" altLang="ja-JP" dirty="0">
                <a:latin typeface="+mn-ea"/>
              </a:rPr>
              <a:t>7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3</a:t>
            </a:r>
            <a:r>
              <a:rPr lang="ja-JP" altLang="en-US" dirty="0">
                <a:latin typeface="+mn-ea"/>
              </a:rPr>
              <a:t>月に、泉佐野市とは令和</a:t>
            </a:r>
            <a:r>
              <a:rPr lang="en-US" altLang="ja-JP" dirty="0">
                <a:latin typeface="+mn-ea"/>
              </a:rPr>
              <a:t>6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8</a:t>
            </a:r>
            <a:r>
              <a:rPr lang="ja-JP" altLang="en-US" dirty="0">
                <a:latin typeface="+mn-ea"/>
              </a:rPr>
              <a:t>月に実施しております。</a:t>
            </a:r>
            <a:endParaRPr lang="en-US" altLang="ja-JP" dirty="0">
              <a:latin typeface="+mn-ea"/>
            </a:endParaRPr>
          </a:p>
          <a:p>
            <a:pPr marL="457200" lvl="1" indent="0">
              <a:buNone/>
            </a:pPr>
            <a:endParaRPr lang="en-US" altLang="ja-JP" sz="12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トラブルなど</a:t>
            </a:r>
            <a:endParaRPr lang="en-US" altLang="ja-JP" sz="2400" dirty="0">
              <a:latin typeface="+mn-ea"/>
            </a:endParaRPr>
          </a:p>
          <a:p>
            <a:pPr lvl="1"/>
            <a:r>
              <a:rPr lang="ja-JP" altLang="en-US" dirty="0">
                <a:latin typeface="+mn-ea"/>
              </a:rPr>
              <a:t>なし。</a:t>
            </a:r>
            <a:endParaRPr lang="en-US" altLang="ja-JP" dirty="0">
              <a:latin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17A743-3A8B-46F2-B8E0-312A5132075B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8609655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nfi">
  <a:themeElements>
    <a:clrScheme name="AREVA-TIEM2006_ver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EVA-TIEM2006_ver5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50" charset="-128"/>
          </a:defRPr>
        </a:defPPr>
      </a:lstStyle>
    </a:spDef>
    <a:lnDef>
      <a:spPr bwMode="auto">
        <a:ln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AREVA-TIEM2006_ver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-TIEM2006_ver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-TIEM2006_ver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-TIEM2006_ver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-TIEM2006_ver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EVA-TIEM2006_ver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-TIEM2006_ver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-TIEM2006_ver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-TIEM2006_ver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-TIEM2006_ver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-TIEM2006_ver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EVA-TIEM2006_ver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テーマnfi</Template>
  <TotalTime>8329</TotalTime>
  <Words>185</Words>
  <Application>Microsoft Office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Wingdings</vt:lpstr>
      <vt:lpstr>テーマnfi</vt:lpstr>
      <vt:lpstr>デザインの設定</vt:lpstr>
      <vt:lpstr>原子燃料工業（株）熊取事業所の近況について （令和7年度第１回環境放射線評価会議）</vt:lpstr>
      <vt:lpstr>熊取事業所の近況について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原子燃料工業（株）熊取事業所の近況について （令和7年度第１回環境放射線評価会議）</dc:title>
  <dc:creator>塩田　健太</dc:creator>
  <cp:lastModifiedBy>塩田　健太</cp:lastModifiedBy>
  <cp:revision>9</cp:revision>
  <cp:lastPrinted>2024-06-14T05:29:30Z</cp:lastPrinted>
  <dcterms:created xsi:type="dcterms:W3CDTF">2014-02-15T08:37:54Z</dcterms:created>
  <dcterms:modified xsi:type="dcterms:W3CDTF">2025-07-04T06:25:37Z</dcterms:modified>
</cp:coreProperties>
</file>