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sldIdLst>
    <p:sldId id="258" r:id="rId2"/>
    <p:sldId id="270" r:id="rId3"/>
  </p:sldIdLst>
  <p:sldSz cx="9144000" cy="6858000" type="screen4x3"/>
  <p:notesSz cx="7102475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767"/>
    <a:srgbClr val="8171E1"/>
    <a:srgbClr val="ED779C"/>
    <a:srgbClr val="9183E5"/>
    <a:srgbClr val="F197B3"/>
    <a:srgbClr val="A61643"/>
    <a:srgbClr val="E33168"/>
    <a:srgbClr val="33229A"/>
    <a:srgbClr val="009242"/>
    <a:srgbClr val="FCE8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4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10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077520" cy="513281"/>
          </a:xfrm>
          <a:prstGeom prst="rect">
            <a:avLst/>
          </a:prstGeom>
        </p:spPr>
        <p:txBody>
          <a:bodyPr vert="horz" lIns="92995" tIns="46499" rIns="92995" bIns="46499" rtlCol="0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301" y="3"/>
            <a:ext cx="3077520" cy="513281"/>
          </a:xfrm>
          <a:prstGeom prst="rect">
            <a:avLst/>
          </a:prstGeom>
        </p:spPr>
        <p:txBody>
          <a:bodyPr vert="horz" lIns="92995" tIns="46499" rIns="92995" bIns="46499" rtlCol="0"/>
          <a:lstStyle>
            <a:lvl1pPr algn="r">
              <a:defRPr sz="1400"/>
            </a:lvl1pPr>
          </a:lstStyle>
          <a:p>
            <a:fld id="{27B17376-50CF-4C23-899A-15D5DE13115A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95" tIns="46499" rIns="92995" bIns="4649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583" y="4925237"/>
            <a:ext cx="5681316" cy="4029439"/>
          </a:xfrm>
          <a:prstGeom prst="rect">
            <a:avLst/>
          </a:prstGeom>
        </p:spPr>
        <p:txBody>
          <a:bodyPr vert="horz" lIns="92995" tIns="46499" rIns="92995" bIns="4649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1332"/>
            <a:ext cx="3077520" cy="513281"/>
          </a:xfrm>
          <a:prstGeom prst="rect">
            <a:avLst/>
          </a:prstGeom>
        </p:spPr>
        <p:txBody>
          <a:bodyPr vert="horz" lIns="92995" tIns="46499" rIns="92995" bIns="46499" rtlCol="0" anchor="b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301" y="9721332"/>
            <a:ext cx="3077520" cy="513281"/>
          </a:xfrm>
          <a:prstGeom prst="rect">
            <a:avLst/>
          </a:prstGeom>
        </p:spPr>
        <p:txBody>
          <a:bodyPr vert="horz" lIns="92995" tIns="46499" rIns="92995" bIns="46499" rtlCol="0" anchor="b"/>
          <a:lstStyle>
            <a:lvl1pPr algn="r">
              <a:defRPr sz="1400"/>
            </a:lvl1pPr>
          </a:lstStyle>
          <a:p>
            <a:fld id="{0C3FF7FA-E42B-4EF6-BD01-568EB0A2A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1426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D4B8-26EE-403C-8D2D-D53562258104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6A8A-324A-4B1E-9F02-A7CA41B1B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D4B8-26EE-403C-8D2D-D53562258104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6A8A-324A-4B1E-9F02-A7CA41B1B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966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D4B8-26EE-403C-8D2D-D53562258104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6A8A-324A-4B1E-9F02-A7CA41B1B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918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D4B8-26EE-403C-8D2D-D53562258104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6A8A-324A-4B1E-9F02-A7CA41B1B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30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D4B8-26EE-403C-8D2D-D53562258104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6A8A-324A-4B1E-9F02-A7CA41B1B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24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D4B8-26EE-403C-8D2D-D53562258104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6A8A-324A-4B1E-9F02-A7CA41B1B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7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D4B8-26EE-403C-8D2D-D53562258104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6A8A-324A-4B1E-9F02-A7CA41B1B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85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D4B8-26EE-403C-8D2D-D53562258104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6A8A-324A-4B1E-9F02-A7CA41B1B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5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D4B8-26EE-403C-8D2D-D53562258104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6A8A-324A-4B1E-9F02-A7CA41B1B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000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D4B8-26EE-403C-8D2D-D53562258104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6A8A-324A-4B1E-9F02-A7CA41B1B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165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D4B8-26EE-403C-8D2D-D53562258104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6A8A-324A-4B1E-9F02-A7CA41B1B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487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7D4B8-26EE-403C-8D2D-D53562258104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C6A8A-324A-4B1E-9F02-A7CA41B1B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44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角丸四角形 56"/>
          <p:cNvSpPr/>
          <p:nvPr/>
        </p:nvSpPr>
        <p:spPr>
          <a:xfrm>
            <a:off x="5122714" y="3427352"/>
            <a:ext cx="2997191" cy="1647528"/>
          </a:xfrm>
          <a:prstGeom prst="roundRect">
            <a:avLst>
              <a:gd name="adj" fmla="val 4885"/>
            </a:avLst>
          </a:prstGeom>
          <a:solidFill>
            <a:schemeClr val="bg1"/>
          </a:solidFill>
          <a:ln w="19050">
            <a:solidFill>
              <a:schemeClr val="tx2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81" y="183601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ホームベース 73"/>
          <p:cNvSpPr/>
          <p:nvPr/>
        </p:nvSpPr>
        <p:spPr>
          <a:xfrm rot="5400000">
            <a:off x="4816516" y="2355019"/>
            <a:ext cx="200522" cy="8041231"/>
          </a:xfrm>
          <a:prstGeom prst="homePlate">
            <a:avLst>
              <a:gd name="adj" fmla="val 8472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938011" y="6467089"/>
            <a:ext cx="6152933" cy="37726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ポストコロナの大阪経済の成長を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再加速！！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3" name="角丸四角形 122"/>
          <p:cNvSpPr/>
          <p:nvPr/>
        </p:nvSpPr>
        <p:spPr>
          <a:xfrm>
            <a:off x="2156738" y="672676"/>
            <a:ext cx="6089930" cy="1437870"/>
          </a:xfrm>
          <a:prstGeom prst="roundRect">
            <a:avLst>
              <a:gd name="adj" fmla="val 4885"/>
            </a:avLst>
          </a:prstGeom>
          <a:solidFill>
            <a:schemeClr val="bg1"/>
          </a:solidFill>
          <a:ln w="19050">
            <a:solidFill>
              <a:schemeClr val="tx2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4" name="角丸四角形 123"/>
          <p:cNvSpPr/>
          <p:nvPr/>
        </p:nvSpPr>
        <p:spPr>
          <a:xfrm>
            <a:off x="5231273" y="921329"/>
            <a:ext cx="2780072" cy="1152363"/>
          </a:xfrm>
          <a:prstGeom prst="roundRect">
            <a:avLst>
              <a:gd name="adj" fmla="val 4885"/>
            </a:avLst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支援機関（伴走支援）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・中小企業診断士会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・金融機関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・商工会議所　等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（共同事業体含む）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5" name="正方形/長方形 124"/>
          <p:cNvSpPr/>
          <p:nvPr/>
        </p:nvSpPr>
        <p:spPr>
          <a:xfrm>
            <a:off x="3909295" y="511923"/>
            <a:ext cx="2484394" cy="23269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実施体制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6" name="正方形/長方形 125"/>
          <p:cNvSpPr/>
          <p:nvPr/>
        </p:nvSpPr>
        <p:spPr>
          <a:xfrm>
            <a:off x="82083" y="691616"/>
            <a:ext cx="1628156" cy="310108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7" name="正方形/長方形 126"/>
          <p:cNvSpPr/>
          <p:nvPr/>
        </p:nvSpPr>
        <p:spPr>
          <a:xfrm>
            <a:off x="74830" y="966003"/>
            <a:ext cx="1635408" cy="673702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150315" y="1045883"/>
            <a:ext cx="1497793" cy="608167"/>
          </a:xfrm>
          <a:prstGeom prst="rect">
            <a:avLst/>
          </a:prstGeom>
          <a:noFill/>
          <a:ln w="19050">
            <a:noFill/>
          </a:ln>
        </p:spPr>
        <p:txBody>
          <a:bodyPr wrap="square" lIns="72000" rIns="72000" rtlCol="0" anchor="ctr" anchorCtr="0">
            <a:no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・実施事業者選定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（プロポーザル公募）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9" name="正方形/長方形 128"/>
          <p:cNvSpPr/>
          <p:nvPr/>
        </p:nvSpPr>
        <p:spPr>
          <a:xfrm>
            <a:off x="77692" y="1839885"/>
            <a:ext cx="1627950" cy="505229"/>
          </a:xfrm>
          <a:prstGeom prst="rect">
            <a:avLst/>
          </a:prstGeom>
          <a:solidFill>
            <a:schemeClr val="bg1"/>
          </a:solidFill>
          <a:ln>
            <a:solidFill>
              <a:srgbClr val="FF9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0" name="角丸四角形 129"/>
          <p:cNvSpPr/>
          <p:nvPr/>
        </p:nvSpPr>
        <p:spPr>
          <a:xfrm>
            <a:off x="59112" y="1699312"/>
            <a:ext cx="1685090" cy="18975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FF9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市町村、商工会・商工会議所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1" name="正方形/長方形 130"/>
          <p:cNvSpPr/>
          <p:nvPr/>
        </p:nvSpPr>
        <p:spPr>
          <a:xfrm>
            <a:off x="7126343" y="886134"/>
            <a:ext cx="646019" cy="464365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</a:t>
            </a:r>
            <a:endParaRPr kumimoji="1" lang="en-US" altLang="ja-JP" sz="1200" b="1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3" name="角丸四角形 132"/>
          <p:cNvSpPr/>
          <p:nvPr/>
        </p:nvSpPr>
        <p:spPr>
          <a:xfrm>
            <a:off x="2310065" y="931586"/>
            <a:ext cx="2762956" cy="1163680"/>
          </a:xfrm>
          <a:prstGeom prst="roundRect">
            <a:avLst>
              <a:gd name="adj" fmla="val 4885"/>
            </a:avLst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運営事務局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34" name="Picture 7" descr="http://www.softrock.co.jp/images/p_get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267" y="1298658"/>
            <a:ext cx="855683" cy="681291"/>
          </a:xfrm>
          <a:prstGeom prst="rect">
            <a:avLst/>
          </a:prstGeom>
          <a:noFill/>
          <a:extLst/>
        </p:spPr>
      </p:pic>
      <p:sp>
        <p:nvSpPr>
          <p:cNvPr id="135" name="正方形/長方形 134"/>
          <p:cNvSpPr/>
          <p:nvPr/>
        </p:nvSpPr>
        <p:spPr>
          <a:xfrm>
            <a:off x="3909295" y="913451"/>
            <a:ext cx="924365" cy="268574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事業企画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6" name="正方形/長方形 135"/>
          <p:cNvSpPr/>
          <p:nvPr/>
        </p:nvSpPr>
        <p:spPr>
          <a:xfrm>
            <a:off x="3909295" y="1253686"/>
            <a:ext cx="924365" cy="268574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事業運営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7" name="正方形/長方形 136"/>
          <p:cNvSpPr/>
          <p:nvPr/>
        </p:nvSpPr>
        <p:spPr>
          <a:xfrm>
            <a:off x="3909295" y="1590853"/>
            <a:ext cx="924365" cy="294167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広報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8" name="Picture 7" descr="http://www.softrock.co.jp/images/p_get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0925" y="1152366"/>
            <a:ext cx="551994" cy="439495"/>
          </a:xfrm>
          <a:prstGeom prst="rect">
            <a:avLst/>
          </a:prstGeom>
          <a:noFill/>
          <a:extLst/>
        </p:spPr>
      </p:pic>
      <p:sp>
        <p:nvSpPr>
          <p:cNvPr id="139" name="角丸四角形 138"/>
          <p:cNvSpPr/>
          <p:nvPr/>
        </p:nvSpPr>
        <p:spPr>
          <a:xfrm>
            <a:off x="2090096" y="3439796"/>
            <a:ext cx="2997191" cy="1652921"/>
          </a:xfrm>
          <a:prstGeom prst="roundRect">
            <a:avLst>
              <a:gd name="adj" fmla="val 4885"/>
            </a:avLst>
          </a:prstGeom>
          <a:solidFill>
            <a:schemeClr val="bg1"/>
          </a:solidFill>
          <a:ln w="19050">
            <a:solidFill>
              <a:schemeClr val="tx2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137215" y="1952013"/>
            <a:ext cx="769004" cy="351996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lIns="0" rIns="0" rtlCol="0">
            <a:no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広報協力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41" name="図 1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99" y="1952850"/>
            <a:ext cx="778234" cy="33091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42" name="正方形/長方形 141"/>
          <p:cNvSpPr/>
          <p:nvPr/>
        </p:nvSpPr>
        <p:spPr>
          <a:xfrm>
            <a:off x="2720023" y="3323582"/>
            <a:ext cx="1797418" cy="19818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①事業者選定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3" name="正方形/長方形 142"/>
          <p:cNvSpPr/>
          <p:nvPr/>
        </p:nvSpPr>
        <p:spPr>
          <a:xfrm>
            <a:off x="1705815" y="1045809"/>
            <a:ext cx="399199" cy="3989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t"/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業務委託</a:t>
            </a:r>
            <a:endParaRPr lang="ja-JP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5" name="正方形/長方形 144"/>
          <p:cNvSpPr/>
          <p:nvPr/>
        </p:nvSpPr>
        <p:spPr>
          <a:xfrm>
            <a:off x="5722601" y="3332914"/>
            <a:ext cx="1797418" cy="19818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②伴走支援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6" name="正方形/長方形 145"/>
          <p:cNvSpPr/>
          <p:nvPr/>
        </p:nvSpPr>
        <p:spPr>
          <a:xfrm>
            <a:off x="2075807" y="3380052"/>
            <a:ext cx="3285035" cy="14910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fontAlgn="t"/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応募者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（支援団体の推薦も可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）の中から、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一定の基準により、伴走型支援の対象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なる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者を選定</a:t>
            </a:r>
            <a:endParaRPr lang="en-US" altLang="ja-JP" sz="12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●</a:t>
            </a:r>
            <a:r>
              <a:rPr lang="ja-JP" altLang="en-US" sz="12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選定基準例</a:t>
            </a:r>
            <a:endParaRPr lang="en-US" altLang="ja-JP" sz="1200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・業歴・業態、事業規模（売上、利益、雇用）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・コロナの影響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・事業者の熱意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等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7" name="正方形/長方形 146"/>
          <p:cNvSpPr/>
          <p:nvPr/>
        </p:nvSpPr>
        <p:spPr>
          <a:xfrm>
            <a:off x="5130215" y="3542949"/>
            <a:ext cx="2953854" cy="1511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fontAlgn="t"/>
            <a:r>
              <a:rPr lang="en-US" altLang="ja-JP" sz="12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事業構想</a:t>
            </a:r>
            <a:r>
              <a:rPr lang="en-US" altLang="ja-JP" sz="12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&amp;</a:t>
            </a:r>
            <a:r>
              <a:rPr lang="ja-JP" altLang="en-US" sz="12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推進フェーズ</a:t>
            </a:r>
            <a:r>
              <a:rPr lang="en-US" altLang="ja-JP" sz="12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2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r>
              <a:rPr lang="ja-JP" altLang="en-US" sz="1200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計画策定</a:t>
            </a:r>
            <a:r>
              <a:rPr lang="ja-JP" altLang="en-US" sz="12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ヶ月程度）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事業構想→ブラッシュアップ→推進準備（国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等の施策の活用支援等）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en-US" altLang="ja-JP" sz="12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事業化推進フェーズ</a:t>
            </a:r>
            <a:r>
              <a:rPr lang="en-US" altLang="ja-JP" sz="12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2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2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r>
              <a:rPr lang="ja-JP" altLang="en-US" sz="1200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計画の実行</a:t>
            </a:r>
            <a:r>
              <a:rPr lang="ja-JP" altLang="en-US" sz="12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ヶ月程度）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アドバイザー</a:t>
            </a: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として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伴走支援</a:t>
            </a: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。毎月面談を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施し</a:t>
            </a: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進捗を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確認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endParaRPr lang="ja-JP" altLang="en-US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8" name="下矢印 147"/>
          <p:cNvSpPr/>
          <p:nvPr/>
        </p:nvSpPr>
        <p:spPr>
          <a:xfrm>
            <a:off x="4324176" y="2183987"/>
            <a:ext cx="1593989" cy="1197422"/>
          </a:xfrm>
          <a:prstGeom prst="downArrow">
            <a:avLst/>
          </a:prstGeom>
          <a:solidFill>
            <a:schemeClr val="accent4">
              <a:lumMod val="40000"/>
              <a:lumOff val="60000"/>
              <a:alpha val="9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0" name="角丸四角形 149"/>
          <p:cNvSpPr/>
          <p:nvPr/>
        </p:nvSpPr>
        <p:spPr>
          <a:xfrm>
            <a:off x="2169889" y="2424695"/>
            <a:ext cx="1407002" cy="392384"/>
          </a:xfrm>
          <a:prstGeom prst="roundRect">
            <a:avLst>
              <a:gd name="adj" fmla="val 8426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新分野展開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1" name="角丸四角形 150"/>
          <p:cNvSpPr/>
          <p:nvPr/>
        </p:nvSpPr>
        <p:spPr>
          <a:xfrm>
            <a:off x="5060525" y="2424695"/>
            <a:ext cx="1407002" cy="392384"/>
          </a:xfrm>
          <a:prstGeom prst="roundRect">
            <a:avLst>
              <a:gd name="adj" fmla="val 8426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第２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創業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転換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2" name="角丸四角形 151"/>
          <p:cNvSpPr/>
          <p:nvPr/>
        </p:nvSpPr>
        <p:spPr>
          <a:xfrm>
            <a:off x="6504165" y="2424695"/>
            <a:ext cx="1407002" cy="392384"/>
          </a:xfrm>
          <a:prstGeom prst="roundRect">
            <a:avLst>
              <a:gd name="adj" fmla="val 8426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事業承継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3" name="角丸四角形 152"/>
          <p:cNvSpPr/>
          <p:nvPr/>
        </p:nvSpPr>
        <p:spPr>
          <a:xfrm>
            <a:off x="3623054" y="2427817"/>
            <a:ext cx="1403255" cy="392384"/>
          </a:xfrm>
          <a:prstGeom prst="roundRect">
            <a:avLst>
              <a:gd name="adj" fmla="val 8426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新商品・新サービス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の開発</a:t>
            </a:r>
          </a:p>
        </p:txBody>
      </p:sp>
      <p:sp>
        <p:nvSpPr>
          <p:cNvPr id="154" name="角丸四角形 153"/>
          <p:cNvSpPr/>
          <p:nvPr/>
        </p:nvSpPr>
        <p:spPr>
          <a:xfrm>
            <a:off x="1985689" y="2331136"/>
            <a:ext cx="6277167" cy="543268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405247" y="2456514"/>
            <a:ext cx="1094741" cy="297207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txBody>
          <a:bodyPr wrap="square" lIns="72000" rIns="72000" rtlCol="0" anchor="ctr" anchorCtr="0">
            <a:no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主な課題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408408" y="3905281"/>
            <a:ext cx="1094741" cy="413808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txBody>
          <a:bodyPr wrap="square" lIns="72000" rIns="72000" rtlCol="0" anchor="ctr" anchorCtr="0">
            <a:no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支援機関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による支援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388517" y="5654951"/>
            <a:ext cx="1094741" cy="586732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txBody>
          <a:bodyPr wrap="square" lIns="72000" rIns="72000" rtlCol="0" anchor="ctr" anchorCtr="0">
            <a:no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他の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施策等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（出口）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8" name="ホームベース 157"/>
          <p:cNvSpPr/>
          <p:nvPr/>
        </p:nvSpPr>
        <p:spPr>
          <a:xfrm rot="5400000">
            <a:off x="5032887" y="3621621"/>
            <a:ext cx="173881" cy="3674677"/>
          </a:xfrm>
          <a:prstGeom prst="homePlate">
            <a:avLst>
              <a:gd name="adj" fmla="val 8472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1" name="角丸四角形 160"/>
          <p:cNvSpPr/>
          <p:nvPr/>
        </p:nvSpPr>
        <p:spPr>
          <a:xfrm>
            <a:off x="6553481" y="5603692"/>
            <a:ext cx="1407002" cy="661946"/>
          </a:xfrm>
          <a:prstGeom prst="roundRect">
            <a:avLst>
              <a:gd name="adj" fmla="val 8426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経営資源移転円滑化支援事業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アトツギソン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3" name="角丸四角形 162"/>
          <p:cNvSpPr/>
          <p:nvPr/>
        </p:nvSpPr>
        <p:spPr>
          <a:xfrm>
            <a:off x="1972751" y="5489063"/>
            <a:ext cx="6273917" cy="903479"/>
          </a:xfrm>
          <a:prstGeom prst="round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0" name="角丸四角形 159"/>
          <p:cNvSpPr/>
          <p:nvPr/>
        </p:nvSpPr>
        <p:spPr>
          <a:xfrm>
            <a:off x="5081707" y="5609829"/>
            <a:ext cx="1418714" cy="661946"/>
          </a:xfrm>
          <a:prstGeom prst="roundRect">
            <a:avLst>
              <a:gd name="adj" fmla="val 8426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経営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革新計画</a:t>
            </a:r>
          </a:p>
          <a:p>
            <a:pPr algn="ctr"/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DX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2" name="角丸四角形 161"/>
          <p:cNvSpPr/>
          <p:nvPr/>
        </p:nvSpPr>
        <p:spPr>
          <a:xfrm>
            <a:off x="3584725" y="5603692"/>
            <a:ext cx="1435136" cy="661946"/>
          </a:xfrm>
          <a:prstGeom prst="roundRect">
            <a:avLst>
              <a:gd name="adj" fmla="val 8426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万博に向けたプロジェクト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越境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EC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9" name="角丸四角形 158"/>
          <p:cNvSpPr/>
          <p:nvPr/>
        </p:nvSpPr>
        <p:spPr>
          <a:xfrm>
            <a:off x="2088505" y="5613428"/>
            <a:ext cx="1432098" cy="661946"/>
          </a:xfrm>
          <a:prstGeom prst="roundRect">
            <a:avLst>
              <a:gd name="adj" fmla="val 8426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スタートアップとの協創</a:t>
            </a:r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販路開拓支援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4" name="角丸四角形 163"/>
          <p:cNvSpPr/>
          <p:nvPr/>
        </p:nvSpPr>
        <p:spPr>
          <a:xfrm>
            <a:off x="1970859" y="3289451"/>
            <a:ext cx="6297939" cy="2082444"/>
          </a:xfrm>
          <a:prstGeom prst="round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2009220" y="2935621"/>
            <a:ext cx="6237448" cy="290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インプットワークショップ・セミナー（</a:t>
            </a:r>
            <a:r>
              <a:rPr kumimoji="1" lang="ja-JP" altLang="en-US" sz="14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４回程度）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05247" y="2919169"/>
            <a:ext cx="1094741" cy="297207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txBody>
          <a:bodyPr wrap="square" lIns="72000" rIns="72000" rtlCol="0" anchor="ctr" anchorCtr="0">
            <a:no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2" name="タイトル 1"/>
          <p:cNvSpPr txBox="1">
            <a:spLocks/>
          </p:cNvSpPr>
          <p:nvPr/>
        </p:nvSpPr>
        <p:spPr>
          <a:xfrm>
            <a:off x="7081" y="128416"/>
            <a:ext cx="9144000" cy="351344"/>
          </a:xfrm>
          <a:prstGeom prst="rect">
            <a:avLst/>
          </a:prstGeom>
          <a:solidFill>
            <a:srgbClr val="002060"/>
          </a:solidFill>
        </p:spPr>
        <p:txBody>
          <a:bodyPr vert="horz" lIns="83842" tIns="41921" rIns="83842" bIns="41921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67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</a:t>
            </a:r>
            <a:r>
              <a:rPr lang="ja-JP" altLang="en-US" sz="1467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新事業</a:t>
            </a:r>
            <a:r>
              <a:rPr lang="ja-JP" altLang="en-US" sz="1467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展開チャレンジ支援</a:t>
            </a:r>
            <a:r>
              <a:rPr lang="ja-JP" altLang="en-US" sz="1467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事業費</a:t>
            </a:r>
            <a:endParaRPr lang="ja-JP" altLang="en-US" sz="1467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3070184" y="5124951"/>
            <a:ext cx="3912249" cy="24004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③新事業展開を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めざす企業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ネットワーク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⇒⇒横展開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8342318" y="3580604"/>
            <a:ext cx="751407" cy="505229"/>
          </a:xfrm>
          <a:prstGeom prst="rect">
            <a:avLst/>
          </a:prstGeom>
          <a:solidFill>
            <a:schemeClr val="bg1"/>
          </a:solidFill>
          <a:ln>
            <a:solidFill>
              <a:srgbClr val="FF9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kumimoji="1"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8344110" y="3410080"/>
            <a:ext cx="749615" cy="19618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FF9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  <a:endParaRPr lang="ja-JP" altLang="en-US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8420222" y="3624737"/>
            <a:ext cx="673503" cy="274111"/>
          </a:xfrm>
          <a:prstGeom prst="rect">
            <a:avLst/>
          </a:prstGeom>
          <a:noFill/>
          <a:ln w="19050">
            <a:noFill/>
          </a:ln>
        </p:spPr>
        <p:txBody>
          <a:bodyPr wrap="square" lIns="0" rIns="0" rtlCol="0">
            <a:no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補助金等の活用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右矢印 2"/>
          <p:cNvSpPr/>
          <p:nvPr/>
        </p:nvSpPr>
        <p:spPr>
          <a:xfrm>
            <a:off x="1717492" y="860037"/>
            <a:ext cx="446066" cy="779668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左矢印 4"/>
          <p:cNvSpPr/>
          <p:nvPr/>
        </p:nvSpPr>
        <p:spPr>
          <a:xfrm>
            <a:off x="8110534" y="3515588"/>
            <a:ext cx="231784" cy="66123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188146" y="836263"/>
            <a:ext cx="2772337" cy="11523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角丸四角形 60"/>
          <p:cNvSpPr/>
          <p:nvPr/>
        </p:nvSpPr>
        <p:spPr>
          <a:xfrm>
            <a:off x="2184808" y="851476"/>
            <a:ext cx="2899958" cy="11523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/>
          <p:cNvSpPr/>
          <p:nvPr/>
        </p:nvSpPr>
        <p:spPr>
          <a:xfrm>
            <a:off x="8353648" y="4390814"/>
            <a:ext cx="751407" cy="664068"/>
          </a:xfrm>
          <a:prstGeom prst="rect">
            <a:avLst/>
          </a:prstGeom>
          <a:solidFill>
            <a:schemeClr val="bg1"/>
          </a:solidFill>
          <a:ln>
            <a:solidFill>
              <a:srgbClr val="FF9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kumimoji="1"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8355440" y="4207827"/>
            <a:ext cx="749615" cy="19618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FF9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金融機関</a:t>
            </a:r>
            <a:endParaRPr lang="ja-JP" altLang="en-US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8418005" y="4426213"/>
            <a:ext cx="673503" cy="274111"/>
          </a:xfrm>
          <a:prstGeom prst="rect">
            <a:avLst/>
          </a:prstGeom>
          <a:noFill/>
          <a:ln w="19050">
            <a:noFill/>
          </a:ln>
        </p:spPr>
        <p:txBody>
          <a:bodyPr wrap="square" lIns="0" rIns="0" rtlCol="0">
            <a:no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制度融資等の金融支援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左矢印 70"/>
          <p:cNvSpPr/>
          <p:nvPr/>
        </p:nvSpPr>
        <p:spPr>
          <a:xfrm>
            <a:off x="8121864" y="4325798"/>
            <a:ext cx="231784" cy="66123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8470945" y="151736"/>
            <a:ext cx="620563" cy="30470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別添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9687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2994928" y="2026120"/>
            <a:ext cx="3092713" cy="2931714"/>
            <a:chOff x="3007412" y="2091548"/>
            <a:chExt cx="3092713" cy="3292346"/>
          </a:xfrm>
        </p:grpSpPr>
        <p:sp>
          <p:nvSpPr>
            <p:cNvPr id="252" name="二等辺三角形 251"/>
            <p:cNvSpPr/>
            <p:nvPr/>
          </p:nvSpPr>
          <p:spPr>
            <a:xfrm>
              <a:off x="3007412" y="2107316"/>
              <a:ext cx="3092713" cy="3276578"/>
            </a:xfrm>
            <a:prstGeom prst="triangle">
              <a:avLst/>
            </a:prstGeom>
            <a:solidFill>
              <a:srgbClr val="FEF8F9"/>
            </a:solidFill>
            <a:ln w="34925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3" name="二等辺三角形 252"/>
            <p:cNvSpPr/>
            <p:nvPr/>
          </p:nvSpPr>
          <p:spPr>
            <a:xfrm>
              <a:off x="3416022" y="2091548"/>
              <a:ext cx="2274844" cy="2452339"/>
            </a:xfrm>
            <a:prstGeom prst="triangle">
              <a:avLst/>
            </a:prstGeom>
            <a:solidFill>
              <a:srgbClr val="F5A1AD"/>
            </a:solidFill>
            <a:ln w="3492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4" name="二等辺三角形 253"/>
            <p:cNvSpPr/>
            <p:nvPr/>
          </p:nvSpPr>
          <p:spPr>
            <a:xfrm>
              <a:off x="3892022" y="2112197"/>
              <a:ext cx="1332000" cy="1467466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角丸四角形 10"/>
          <p:cNvSpPr/>
          <p:nvPr/>
        </p:nvSpPr>
        <p:spPr>
          <a:xfrm>
            <a:off x="192382" y="5975615"/>
            <a:ext cx="8858916" cy="849834"/>
          </a:xfrm>
          <a:prstGeom prst="roundRect">
            <a:avLst/>
          </a:prstGeom>
          <a:noFill/>
          <a:ln>
            <a:solidFill>
              <a:srgbClr val="C41A4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1" name="正方形/長方形 280"/>
          <p:cNvSpPr/>
          <p:nvPr/>
        </p:nvSpPr>
        <p:spPr>
          <a:xfrm>
            <a:off x="1898466" y="6039729"/>
            <a:ext cx="1143029" cy="518954"/>
          </a:xfrm>
          <a:prstGeom prst="rect">
            <a:avLst/>
          </a:prstGeom>
          <a:solidFill>
            <a:srgbClr val="33229A"/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大阪産業局</a:t>
            </a:r>
          </a:p>
        </p:txBody>
      </p:sp>
      <p:sp>
        <p:nvSpPr>
          <p:cNvPr id="16" name="左右矢印吹き出し 15"/>
          <p:cNvSpPr/>
          <p:nvPr/>
        </p:nvSpPr>
        <p:spPr>
          <a:xfrm rot="5400000">
            <a:off x="3869863" y="3679595"/>
            <a:ext cx="1320961" cy="3408928"/>
          </a:xfrm>
          <a:prstGeom prst="leftRightArrowCallout">
            <a:avLst>
              <a:gd name="adj1" fmla="val 25000"/>
              <a:gd name="adj2" fmla="val 25000"/>
              <a:gd name="adj3" fmla="val 14754"/>
              <a:gd name="adj4" fmla="val 43056"/>
            </a:avLst>
          </a:prstGeom>
          <a:solidFill>
            <a:srgbClr val="DC1E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角丸四角形 127"/>
          <p:cNvSpPr/>
          <p:nvPr/>
        </p:nvSpPr>
        <p:spPr>
          <a:xfrm>
            <a:off x="105460" y="526345"/>
            <a:ext cx="8997136" cy="1467550"/>
          </a:xfrm>
          <a:prstGeom prst="roundRect">
            <a:avLst>
              <a:gd name="adj" fmla="val 8751"/>
            </a:avLst>
          </a:prstGeom>
          <a:solidFill>
            <a:srgbClr val="E4E4E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0" rtlCol="0" anchor="t" anchorCtr="0"/>
          <a:lstStyle/>
          <a:p>
            <a:pPr>
              <a:lnSpc>
                <a:spcPts val="1600"/>
              </a:lnSpc>
            </a:pPr>
            <a:r>
              <a:rPr kumimoji="1"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◆支援情報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の戦略的横展開</a:t>
            </a:r>
            <a:endParaRPr kumimoji="1" lang="en-US" altLang="ja-JP" sz="11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セミナー</a:t>
            </a:r>
            <a:r>
              <a:rPr kumimoji="1"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や交流会を通じた</a:t>
            </a:r>
            <a:r>
              <a:rPr kumimoji="1" lang="ja-JP" altLang="en-US" sz="105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リアルな交流（伝授）や、同業種コミュニティ、取引先事業者間の口コミでの</a:t>
            </a:r>
            <a:r>
              <a:rPr kumimoji="1" lang="ja-JP" altLang="en-US" sz="105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伝播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85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1" lang="en-US" altLang="ja-JP" sz="8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50</a:t>
            </a:r>
            <a:r>
              <a:rPr kumimoji="1" lang="ja-JP" altLang="en-US" sz="8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者を伴走支援し、成功に</a:t>
            </a:r>
            <a:r>
              <a:rPr kumimoji="1" lang="ja-JP" altLang="en-US" sz="85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導</a:t>
            </a:r>
            <a:r>
              <a:rPr kumimoji="1" lang="ja-JP" altLang="en-US" sz="8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く</a:t>
            </a:r>
            <a:r>
              <a:rPr kumimoji="1" lang="ja-JP" altLang="en-US" sz="85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専門家</a:t>
            </a:r>
            <a:r>
              <a:rPr kumimoji="1" lang="ja-JP" altLang="en-US" sz="8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等も</a:t>
            </a:r>
            <a:r>
              <a:rPr kumimoji="1" lang="ja-JP" altLang="en-US" sz="85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参加）</a:t>
            </a:r>
          </a:p>
          <a:p>
            <a:pPr>
              <a:lnSpc>
                <a:spcPts val="1500"/>
              </a:lnSpc>
            </a:pPr>
            <a:r>
              <a:rPr kumimoji="1" lang="ja-JP" altLang="en-US" sz="105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②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多くの事業者とつながっている、</a:t>
            </a:r>
            <a:r>
              <a:rPr kumimoji="1" lang="ja-JP" altLang="en-US" sz="105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影響力の高い中小企業診断士、税理士、商工会等の経営指導員による情報発信</a:t>
            </a:r>
          </a:p>
          <a:p>
            <a:pPr>
              <a:lnSpc>
                <a:spcPts val="1500"/>
              </a:lnSpc>
            </a:pPr>
            <a:r>
              <a:rPr kumimoji="1" lang="ja-JP" altLang="en-US" sz="105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③</a:t>
            </a:r>
            <a:r>
              <a:rPr kumimoji="1"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本事業による支援情報を発信・交換する場として、</a:t>
            </a:r>
            <a:r>
              <a:rPr kumimoji="1" lang="ja-JP" altLang="en-US" sz="105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ＳＮＳ</a:t>
            </a:r>
            <a:r>
              <a:rPr kumimoji="1" lang="ja-JP" altLang="en-US" sz="105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コミュニティの組成</a:t>
            </a:r>
            <a:endParaRPr kumimoji="1" lang="ja-JP" altLang="en-US" sz="105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22" name="グループ化 221"/>
          <p:cNvGrpSpPr/>
          <p:nvPr/>
        </p:nvGrpSpPr>
        <p:grpSpPr>
          <a:xfrm>
            <a:off x="33078" y="75749"/>
            <a:ext cx="9066089" cy="402680"/>
            <a:chOff x="167979" y="93992"/>
            <a:chExt cx="8808596" cy="402680"/>
          </a:xfrm>
        </p:grpSpPr>
        <p:cxnSp>
          <p:nvCxnSpPr>
            <p:cNvPr id="223" name="直線コネクタ 222"/>
            <p:cNvCxnSpPr/>
            <p:nvPr/>
          </p:nvCxnSpPr>
          <p:spPr>
            <a:xfrm>
              <a:off x="167980" y="496672"/>
              <a:ext cx="880859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4" name="正方形/長方形 223"/>
            <p:cNvSpPr/>
            <p:nvPr/>
          </p:nvSpPr>
          <p:spPr>
            <a:xfrm>
              <a:off x="273945" y="93992"/>
              <a:ext cx="122364" cy="360040"/>
            </a:xfrm>
            <a:prstGeom prst="rect">
              <a:avLst/>
            </a:prstGeom>
            <a:solidFill>
              <a:srgbClr val="008000"/>
            </a:solidFill>
            <a:ln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5" name="テキスト ボックス 224"/>
            <p:cNvSpPr txBox="1"/>
            <p:nvPr/>
          </p:nvSpPr>
          <p:spPr>
            <a:xfrm>
              <a:off x="167979" y="96562"/>
              <a:ext cx="84867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　新事業展開チャレンジ支援事業費　　　</a:t>
              </a:r>
              <a:r>
                <a:rPr lang="en-US" altLang="ja-JP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lang="ja-JP" altLang="en-US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支援の横展開イメージ</a:t>
              </a:r>
              <a:r>
                <a:rPr lang="en-US" altLang="ja-JP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  <a:endPara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47" name="角丸四角形 146"/>
          <p:cNvSpPr/>
          <p:nvPr/>
        </p:nvSpPr>
        <p:spPr>
          <a:xfrm>
            <a:off x="120353" y="1373254"/>
            <a:ext cx="8997136" cy="738422"/>
          </a:xfrm>
          <a:prstGeom prst="roundRect">
            <a:avLst>
              <a:gd name="adj" fmla="val 8751"/>
            </a:avLst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>
              <a:lnSpc>
                <a:spcPts val="1600"/>
              </a:lnSpc>
            </a:pPr>
            <a:r>
              <a:rPr kumimoji="1" lang="ja-JP" altLang="en-US" sz="1100" b="1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◆追随して新事業チャレンジに取組む事業者の支援</a:t>
            </a:r>
          </a:p>
          <a:p>
            <a:pPr>
              <a:lnSpc>
                <a:spcPts val="1500"/>
              </a:lnSpc>
            </a:pPr>
            <a:r>
              <a:rPr kumimoji="1" lang="ja-JP" altLang="en-US" sz="1050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1000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支援情報の戦略的横展開により、</a:t>
            </a:r>
            <a:r>
              <a:rPr kumimoji="1" lang="ja-JP" altLang="en-US" sz="1050" b="1" u="sng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府の他施策や中小企業診断士や金融機関、商工会・商工会議所等の支援施策を有機的に結合し、</a:t>
            </a:r>
          </a:p>
          <a:p>
            <a:pPr>
              <a:lnSpc>
                <a:spcPts val="1500"/>
              </a:lnSpc>
            </a:pPr>
            <a:r>
              <a:rPr kumimoji="1" lang="ja-JP" altLang="en-US" sz="1050" b="1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050" b="1" u="sng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本事業を柱としたオール大阪の支援体制を構築することで、追随して新事業展開にチャレンジする事業者を増やす。</a:t>
            </a:r>
            <a:endParaRPr kumimoji="1" lang="en-US" altLang="ja-JP" sz="1050" b="1" u="sng" dirty="0" smtClean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4" name="角丸四角形 243"/>
          <p:cNvSpPr/>
          <p:nvPr/>
        </p:nvSpPr>
        <p:spPr>
          <a:xfrm>
            <a:off x="252804" y="2192377"/>
            <a:ext cx="4225372" cy="275761"/>
          </a:xfrm>
          <a:prstGeom prst="roundRect">
            <a:avLst>
              <a:gd name="adj" fmla="val 8751"/>
            </a:avLst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>
              <a:lnSpc>
                <a:spcPts val="1600"/>
              </a:lnSpc>
            </a:pPr>
            <a:r>
              <a:rPr kumimoji="1" lang="en-US" altLang="ja-JP" sz="1300" b="1" u="sng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300" b="1" u="sng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コミュニティを活用した横展開イメージ</a:t>
            </a:r>
            <a:r>
              <a:rPr kumimoji="1" lang="en-US" altLang="ja-JP" sz="1300" b="1" u="sng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</p:txBody>
      </p:sp>
      <p:sp>
        <p:nvSpPr>
          <p:cNvPr id="280" name="正方形/長方形 279"/>
          <p:cNvSpPr/>
          <p:nvPr/>
        </p:nvSpPr>
        <p:spPr>
          <a:xfrm>
            <a:off x="955220" y="6040779"/>
            <a:ext cx="853424" cy="504680"/>
          </a:xfrm>
          <a:prstGeom prst="rect">
            <a:avLst/>
          </a:prstGeom>
          <a:solidFill>
            <a:srgbClr val="33229A"/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</a:t>
            </a:r>
            <a:endParaRPr kumimoji="1" lang="ja-JP" altLang="en-US" sz="1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2" name="正方形/長方形 281"/>
          <p:cNvSpPr/>
          <p:nvPr/>
        </p:nvSpPr>
        <p:spPr>
          <a:xfrm>
            <a:off x="5898109" y="6052017"/>
            <a:ext cx="940366" cy="482204"/>
          </a:xfrm>
          <a:prstGeom prst="rect">
            <a:avLst/>
          </a:prstGeom>
          <a:solidFill>
            <a:srgbClr val="33229A"/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市町村</a:t>
            </a:r>
            <a:endParaRPr kumimoji="1" lang="ja-JP" altLang="en-US" sz="1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3" name="正方形/長方形 282"/>
          <p:cNvSpPr/>
          <p:nvPr/>
        </p:nvSpPr>
        <p:spPr>
          <a:xfrm>
            <a:off x="7867705" y="6053414"/>
            <a:ext cx="999708" cy="542725"/>
          </a:xfrm>
          <a:prstGeom prst="rect">
            <a:avLst/>
          </a:prstGeom>
          <a:solidFill>
            <a:srgbClr val="33229A"/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商工会</a:t>
            </a:r>
            <a:endParaRPr kumimoji="1" lang="en-US" altLang="ja-JP" sz="1200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商工会議所</a:t>
            </a:r>
          </a:p>
        </p:txBody>
      </p:sp>
      <p:sp>
        <p:nvSpPr>
          <p:cNvPr id="284" name="正方形/長方形 283"/>
          <p:cNvSpPr/>
          <p:nvPr/>
        </p:nvSpPr>
        <p:spPr>
          <a:xfrm>
            <a:off x="6865661" y="6056468"/>
            <a:ext cx="935295" cy="536619"/>
          </a:xfrm>
          <a:prstGeom prst="rect">
            <a:avLst/>
          </a:prstGeom>
          <a:solidFill>
            <a:srgbClr val="33229A"/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中小企業</a:t>
            </a:r>
            <a:endParaRPr kumimoji="1" lang="en-US" altLang="ja-JP" sz="1200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診断士</a:t>
            </a:r>
            <a:endParaRPr kumimoji="1" lang="ja-JP" altLang="en-US" sz="1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5" name="正方形/長方形 284"/>
          <p:cNvSpPr/>
          <p:nvPr/>
        </p:nvSpPr>
        <p:spPr>
          <a:xfrm>
            <a:off x="4064471" y="6057092"/>
            <a:ext cx="942598" cy="472054"/>
          </a:xfrm>
          <a:prstGeom prst="rect">
            <a:avLst/>
          </a:prstGeom>
          <a:solidFill>
            <a:srgbClr val="33229A"/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金融機関</a:t>
            </a:r>
            <a:endParaRPr kumimoji="1" lang="ja-JP" altLang="en-US" sz="1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6" name="正方形/長方形 285"/>
          <p:cNvSpPr/>
          <p:nvPr/>
        </p:nvSpPr>
        <p:spPr>
          <a:xfrm>
            <a:off x="5108262" y="6059626"/>
            <a:ext cx="740071" cy="478806"/>
          </a:xfrm>
          <a:prstGeom prst="rect">
            <a:avLst/>
          </a:prstGeom>
          <a:solidFill>
            <a:srgbClr val="33229A"/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国</a:t>
            </a:r>
            <a:endParaRPr kumimoji="1" lang="ja-JP" altLang="en-US" sz="1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7" name="正方形/長方形 286"/>
          <p:cNvSpPr/>
          <p:nvPr/>
        </p:nvSpPr>
        <p:spPr>
          <a:xfrm>
            <a:off x="3128188" y="6056468"/>
            <a:ext cx="857192" cy="485475"/>
          </a:xfrm>
          <a:prstGeom prst="rect">
            <a:avLst/>
          </a:prstGeom>
          <a:solidFill>
            <a:srgbClr val="33229A"/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税理士</a:t>
            </a:r>
            <a:endParaRPr kumimoji="1" lang="ja-JP" altLang="en-US" sz="1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7" name="正方形/長方形 296"/>
          <p:cNvSpPr/>
          <p:nvPr/>
        </p:nvSpPr>
        <p:spPr>
          <a:xfrm>
            <a:off x="5441747" y="5790462"/>
            <a:ext cx="1211681" cy="6379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369253" y="6151049"/>
            <a:ext cx="8762598" cy="728021"/>
            <a:chOff x="87101" y="6163487"/>
            <a:chExt cx="8762598" cy="728021"/>
          </a:xfrm>
        </p:grpSpPr>
        <p:sp>
          <p:nvSpPr>
            <p:cNvPr id="272" name="テキスト ボックス 271"/>
            <p:cNvSpPr txBox="1"/>
            <p:nvPr/>
          </p:nvSpPr>
          <p:spPr>
            <a:xfrm>
              <a:off x="87101" y="6496930"/>
              <a:ext cx="1969092" cy="369332"/>
            </a:xfrm>
            <a:prstGeom prst="rect">
              <a:avLst/>
            </a:prstGeom>
            <a:noFill/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経営革新計画</a:t>
              </a:r>
              <a:r>
                <a:rPr kumimoji="1" lang="en-US" altLang="ja-JP" sz="9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/DX</a:t>
              </a:r>
            </a:p>
            <a:p>
              <a:pPr algn="ctr"/>
              <a:r>
                <a:rPr kumimoji="1"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販路開拓支援</a:t>
              </a:r>
              <a:endParaRPr kumimoji="1"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88" name="テキスト ボックス 287"/>
            <p:cNvSpPr txBox="1"/>
            <p:nvPr/>
          </p:nvSpPr>
          <p:spPr>
            <a:xfrm>
              <a:off x="1443439" y="6524943"/>
              <a:ext cx="1492173" cy="230832"/>
            </a:xfrm>
            <a:prstGeom prst="rect">
              <a:avLst/>
            </a:prstGeom>
            <a:noFill/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よろず支援拠点</a:t>
              </a:r>
              <a:endParaRPr kumimoji="1"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89" name="テキスト ボックス 288"/>
            <p:cNvSpPr txBox="1"/>
            <p:nvPr/>
          </p:nvSpPr>
          <p:spPr>
            <a:xfrm>
              <a:off x="2533529" y="6520125"/>
              <a:ext cx="1492173" cy="230832"/>
            </a:xfrm>
            <a:prstGeom prst="rect">
              <a:avLst/>
            </a:prstGeom>
            <a:noFill/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税務支援</a:t>
              </a:r>
              <a:endParaRPr kumimoji="1"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90" name="テキスト ボックス 289"/>
            <p:cNvSpPr txBox="1"/>
            <p:nvPr/>
          </p:nvSpPr>
          <p:spPr>
            <a:xfrm>
              <a:off x="3511981" y="6524943"/>
              <a:ext cx="1492173" cy="230832"/>
            </a:xfrm>
            <a:prstGeom prst="rect">
              <a:avLst/>
            </a:prstGeom>
            <a:noFill/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金融支援</a:t>
              </a:r>
              <a:endParaRPr kumimoji="1"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91" name="テキスト ボックス 290"/>
            <p:cNvSpPr txBox="1"/>
            <p:nvPr/>
          </p:nvSpPr>
          <p:spPr>
            <a:xfrm>
              <a:off x="4450283" y="6482863"/>
              <a:ext cx="1492173" cy="369332"/>
            </a:xfrm>
            <a:prstGeom prst="rect">
              <a:avLst/>
            </a:prstGeom>
            <a:noFill/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事業再構築補助金</a:t>
              </a:r>
              <a:endParaRPr kumimoji="1"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kumimoji="1" lang="ja-JP" altLang="en-US" sz="9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持続化補助金</a:t>
              </a:r>
              <a:endParaRPr kumimoji="1"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92" name="テキスト ボックス 291"/>
            <p:cNvSpPr txBox="1"/>
            <p:nvPr/>
          </p:nvSpPr>
          <p:spPr>
            <a:xfrm>
              <a:off x="5380171" y="6503373"/>
              <a:ext cx="1492173" cy="369332"/>
            </a:xfrm>
            <a:prstGeom prst="rect">
              <a:avLst/>
            </a:prstGeom>
            <a:noFill/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広報・周知</a:t>
              </a:r>
              <a:endParaRPr kumimoji="1"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kumimoji="1" lang="ja-JP" altLang="en-US" sz="9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販路開拓支援</a:t>
              </a:r>
              <a:endParaRPr kumimoji="1"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93" name="テキスト ボックス 292"/>
            <p:cNvSpPr txBox="1"/>
            <p:nvPr/>
          </p:nvSpPr>
          <p:spPr>
            <a:xfrm>
              <a:off x="6305069" y="6566200"/>
              <a:ext cx="1492173" cy="230832"/>
            </a:xfrm>
            <a:prstGeom prst="rect">
              <a:avLst/>
            </a:prstGeom>
            <a:noFill/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各種経営支援</a:t>
              </a:r>
              <a:endParaRPr kumimoji="1"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94" name="テキスト ボックス 293"/>
            <p:cNvSpPr txBox="1"/>
            <p:nvPr/>
          </p:nvSpPr>
          <p:spPr>
            <a:xfrm>
              <a:off x="7357526" y="6570069"/>
              <a:ext cx="1492173" cy="230832"/>
            </a:xfrm>
            <a:prstGeom prst="rect">
              <a:avLst/>
            </a:prstGeom>
            <a:noFill/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各種</a:t>
              </a:r>
              <a:r>
                <a:rPr kumimoji="1" lang="ja-JP" altLang="en-US" sz="9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経営相談</a:t>
              </a:r>
              <a:endParaRPr kumimoji="1"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96" name="正方形/長方形 295"/>
            <p:cNvSpPr/>
            <p:nvPr/>
          </p:nvSpPr>
          <p:spPr>
            <a:xfrm>
              <a:off x="4060924" y="6253553"/>
              <a:ext cx="1211681" cy="6379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99" name="正方形/長方形 298"/>
            <p:cNvSpPr/>
            <p:nvPr/>
          </p:nvSpPr>
          <p:spPr>
            <a:xfrm>
              <a:off x="2950444" y="6163487"/>
              <a:ext cx="1211681" cy="6379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270" name="右大かっこ 269"/>
          <p:cNvSpPr/>
          <p:nvPr/>
        </p:nvSpPr>
        <p:spPr>
          <a:xfrm>
            <a:off x="5297011" y="3794839"/>
            <a:ext cx="150260" cy="810975"/>
          </a:xfrm>
          <a:prstGeom prst="rightBracket">
            <a:avLst/>
          </a:prstGeom>
          <a:ln w="41275">
            <a:solidFill>
              <a:srgbClr val="1522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8" name="正方形/長方形 297"/>
          <p:cNvSpPr/>
          <p:nvPr/>
        </p:nvSpPr>
        <p:spPr>
          <a:xfrm>
            <a:off x="5803460" y="4502133"/>
            <a:ext cx="1211681" cy="5328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3" name="下カーブ矢印 302"/>
          <p:cNvSpPr/>
          <p:nvPr/>
        </p:nvSpPr>
        <p:spPr>
          <a:xfrm rot="16200000" flipH="1" flipV="1">
            <a:off x="4924525" y="3085713"/>
            <a:ext cx="1554836" cy="859599"/>
          </a:xfrm>
          <a:prstGeom prst="curvedDownArrow">
            <a:avLst>
              <a:gd name="adj1" fmla="val 16730"/>
              <a:gd name="adj2" fmla="val 46997"/>
              <a:gd name="adj3" fmla="val 27624"/>
            </a:avLst>
          </a:prstGeom>
          <a:solidFill>
            <a:schemeClr val="tx1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04" name="下カーブ矢印 303"/>
          <p:cNvSpPr/>
          <p:nvPr/>
        </p:nvSpPr>
        <p:spPr>
          <a:xfrm rot="16200000" flipH="1" flipV="1">
            <a:off x="5142193" y="2794031"/>
            <a:ext cx="1806584" cy="1704277"/>
          </a:xfrm>
          <a:prstGeom prst="curvedDownArrow">
            <a:avLst>
              <a:gd name="adj1" fmla="val 8142"/>
              <a:gd name="adj2" fmla="val 21814"/>
              <a:gd name="adj3" fmla="val 20167"/>
            </a:avLst>
          </a:prstGeom>
          <a:solidFill>
            <a:schemeClr val="bg1">
              <a:lumMod val="50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05" name="下カーブ矢印 304"/>
          <p:cNvSpPr/>
          <p:nvPr/>
        </p:nvSpPr>
        <p:spPr>
          <a:xfrm rot="16200000" flipH="1" flipV="1">
            <a:off x="5708709" y="2331484"/>
            <a:ext cx="1949557" cy="2769422"/>
          </a:xfrm>
          <a:prstGeom prst="curvedDownArrow">
            <a:avLst>
              <a:gd name="adj1" fmla="val 6297"/>
              <a:gd name="adj2" fmla="val 15166"/>
              <a:gd name="adj3" fmla="val 15281"/>
            </a:avLst>
          </a:prstGeom>
          <a:solidFill>
            <a:schemeClr val="bg1">
              <a:lumMod val="75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5" name="下カーブ矢印 314"/>
          <p:cNvSpPr/>
          <p:nvPr/>
        </p:nvSpPr>
        <p:spPr>
          <a:xfrm rot="16200000" flipH="1">
            <a:off x="2627608" y="3128780"/>
            <a:ext cx="1554836" cy="894771"/>
          </a:xfrm>
          <a:prstGeom prst="curvedDownArrow">
            <a:avLst>
              <a:gd name="adj1" fmla="val 16730"/>
              <a:gd name="adj2" fmla="val 46997"/>
              <a:gd name="adj3" fmla="val 27624"/>
            </a:avLst>
          </a:prstGeom>
          <a:solidFill>
            <a:schemeClr val="tx1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6" name="下カーブ矢印 315"/>
          <p:cNvSpPr/>
          <p:nvPr/>
        </p:nvSpPr>
        <p:spPr>
          <a:xfrm rot="16200000" flipH="1">
            <a:off x="2168638" y="2808017"/>
            <a:ext cx="1806584" cy="1686107"/>
          </a:xfrm>
          <a:prstGeom prst="curvedDownArrow">
            <a:avLst>
              <a:gd name="adj1" fmla="val 8142"/>
              <a:gd name="adj2" fmla="val 21814"/>
              <a:gd name="adj3" fmla="val 20167"/>
            </a:avLst>
          </a:prstGeom>
          <a:solidFill>
            <a:schemeClr val="bg1">
              <a:lumMod val="65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7" name="下カーブ矢印 316"/>
          <p:cNvSpPr/>
          <p:nvPr/>
        </p:nvSpPr>
        <p:spPr>
          <a:xfrm rot="16200000" flipH="1">
            <a:off x="1496100" y="2381112"/>
            <a:ext cx="1955036" cy="2675643"/>
          </a:xfrm>
          <a:prstGeom prst="curvedDownArrow">
            <a:avLst>
              <a:gd name="adj1" fmla="val 6300"/>
              <a:gd name="adj2" fmla="val 15166"/>
              <a:gd name="adj3" fmla="val 20167"/>
            </a:avLst>
          </a:prstGeom>
          <a:solidFill>
            <a:schemeClr val="bg1">
              <a:lumMod val="75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318" name="グループ化 317"/>
          <p:cNvGrpSpPr/>
          <p:nvPr/>
        </p:nvGrpSpPr>
        <p:grpSpPr>
          <a:xfrm>
            <a:off x="7187561" y="3515513"/>
            <a:ext cx="1211681" cy="557448"/>
            <a:chOff x="3966850" y="5917702"/>
            <a:chExt cx="1211681" cy="667403"/>
          </a:xfrm>
        </p:grpSpPr>
        <p:sp>
          <p:nvSpPr>
            <p:cNvPr id="319" name="楕円 318"/>
            <p:cNvSpPr/>
            <p:nvPr/>
          </p:nvSpPr>
          <p:spPr>
            <a:xfrm>
              <a:off x="4117545" y="5917702"/>
              <a:ext cx="949202" cy="66740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20" name="正方形/長方形 319"/>
            <p:cNvSpPr/>
            <p:nvPr/>
          </p:nvSpPr>
          <p:spPr>
            <a:xfrm>
              <a:off x="3966850" y="5925982"/>
              <a:ext cx="1211681" cy="6379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事例集</a:t>
              </a:r>
              <a:endPara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322" name="楕円 321"/>
          <p:cNvSpPr/>
          <p:nvPr/>
        </p:nvSpPr>
        <p:spPr>
          <a:xfrm>
            <a:off x="2630182" y="3181463"/>
            <a:ext cx="1059049" cy="53239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324" name="グループ化 323"/>
          <p:cNvGrpSpPr/>
          <p:nvPr/>
        </p:nvGrpSpPr>
        <p:grpSpPr>
          <a:xfrm>
            <a:off x="5345692" y="3105080"/>
            <a:ext cx="1211681" cy="580807"/>
            <a:chOff x="2393384" y="3887544"/>
            <a:chExt cx="1211681" cy="695370"/>
          </a:xfrm>
        </p:grpSpPr>
        <p:sp>
          <p:nvSpPr>
            <p:cNvPr id="325" name="楕円 324"/>
            <p:cNvSpPr/>
            <p:nvPr/>
          </p:nvSpPr>
          <p:spPr>
            <a:xfrm>
              <a:off x="2525990" y="3915511"/>
              <a:ext cx="949202" cy="66740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26" name="正方形/長方形 325"/>
            <p:cNvSpPr/>
            <p:nvPr/>
          </p:nvSpPr>
          <p:spPr>
            <a:xfrm>
              <a:off x="2393384" y="3887544"/>
              <a:ext cx="1211681" cy="6379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メンバー間</a:t>
              </a:r>
              <a:endParaRPr kumimoji="1"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kumimoji="1" lang="ja-JP" altLang="en-US" sz="12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の情報交換</a:t>
              </a:r>
              <a:endPara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327" name="グループ化 326"/>
          <p:cNvGrpSpPr/>
          <p:nvPr/>
        </p:nvGrpSpPr>
        <p:grpSpPr>
          <a:xfrm>
            <a:off x="1533238" y="3345696"/>
            <a:ext cx="1240225" cy="570534"/>
            <a:chOff x="2430442" y="5676060"/>
            <a:chExt cx="1211681" cy="673883"/>
          </a:xfrm>
        </p:grpSpPr>
        <p:sp>
          <p:nvSpPr>
            <p:cNvPr id="328" name="楕円 327"/>
            <p:cNvSpPr/>
            <p:nvPr/>
          </p:nvSpPr>
          <p:spPr>
            <a:xfrm>
              <a:off x="2560073" y="5676060"/>
              <a:ext cx="949202" cy="667403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29" name="正方形/長方形 328"/>
            <p:cNvSpPr/>
            <p:nvPr/>
          </p:nvSpPr>
          <p:spPr>
            <a:xfrm>
              <a:off x="2430442" y="5711988"/>
              <a:ext cx="1211681" cy="6379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331" name="楕円 330"/>
          <p:cNvSpPr/>
          <p:nvPr/>
        </p:nvSpPr>
        <p:spPr>
          <a:xfrm>
            <a:off x="775596" y="3611120"/>
            <a:ext cx="949202" cy="48592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2" name="正方形/長方形 331"/>
          <p:cNvSpPr/>
          <p:nvPr/>
        </p:nvSpPr>
        <p:spPr>
          <a:xfrm>
            <a:off x="660677" y="3554900"/>
            <a:ext cx="1211681" cy="531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7" name="正方形/長方形 336"/>
          <p:cNvSpPr/>
          <p:nvPr/>
        </p:nvSpPr>
        <p:spPr>
          <a:xfrm>
            <a:off x="3799799" y="2660996"/>
            <a:ext cx="1484628" cy="381463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選定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者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（本事業）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9" name="楕円 338"/>
          <p:cNvSpPr/>
          <p:nvPr/>
        </p:nvSpPr>
        <p:spPr>
          <a:xfrm>
            <a:off x="6423564" y="3345696"/>
            <a:ext cx="949202" cy="55744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40" name="正方形/長方形 339"/>
          <p:cNvSpPr/>
          <p:nvPr/>
        </p:nvSpPr>
        <p:spPr>
          <a:xfrm>
            <a:off x="634272" y="3571318"/>
            <a:ext cx="1211681" cy="5328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モビオ</a:t>
            </a:r>
            <a:endParaRPr kumimoji="1"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カフェ</a:t>
            </a:r>
          </a:p>
        </p:txBody>
      </p:sp>
      <p:sp>
        <p:nvSpPr>
          <p:cNvPr id="389" name="下カーブ矢印 388"/>
          <p:cNvSpPr/>
          <p:nvPr/>
        </p:nvSpPr>
        <p:spPr>
          <a:xfrm rot="16200000" flipH="1" flipV="1">
            <a:off x="6094104" y="1972596"/>
            <a:ext cx="1949557" cy="3488996"/>
          </a:xfrm>
          <a:prstGeom prst="curvedDownArrow">
            <a:avLst>
              <a:gd name="adj1" fmla="val 8497"/>
              <a:gd name="adj2" fmla="val 15165"/>
              <a:gd name="adj3" fmla="val 15265"/>
            </a:avLst>
          </a:prstGeom>
          <a:solidFill>
            <a:schemeClr val="bg2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4" name="下カーブ矢印 393"/>
          <p:cNvSpPr/>
          <p:nvPr/>
        </p:nvSpPr>
        <p:spPr>
          <a:xfrm rot="16200000" flipH="1">
            <a:off x="1028068" y="1975616"/>
            <a:ext cx="1949557" cy="3500084"/>
          </a:xfrm>
          <a:prstGeom prst="curvedDownArrow">
            <a:avLst>
              <a:gd name="adj1" fmla="val 6300"/>
              <a:gd name="adj2" fmla="val 15166"/>
              <a:gd name="adj3" fmla="val 18040"/>
            </a:avLst>
          </a:prstGeom>
          <a:solidFill>
            <a:schemeClr val="bg2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9" name="正方形/長方形 398"/>
          <p:cNvSpPr/>
          <p:nvPr/>
        </p:nvSpPr>
        <p:spPr>
          <a:xfrm>
            <a:off x="6294197" y="3381735"/>
            <a:ext cx="1211681" cy="5328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事務局からの</a:t>
            </a:r>
            <a:endParaRPr kumimoji="1" lang="en-US" altLang="ja-JP" sz="1200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情報提供</a:t>
            </a:r>
            <a:endParaRPr kumimoji="1" lang="ja-JP" altLang="en-US" sz="1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00" name="正方形/長方形 399"/>
          <p:cNvSpPr/>
          <p:nvPr/>
        </p:nvSpPr>
        <p:spPr>
          <a:xfrm>
            <a:off x="2573773" y="3190435"/>
            <a:ext cx="1142535" cy="5234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50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者を</a:t>
            </a:r>
            <a:r>
              <a:rPr kumimoji="1"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支援</a:t>
            </a:r>
            <a:endParaRPr kumimoji="1" lang="en-US" altLang="ja-JP" sz="9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ts val="1300"/>
              </a:lnSpc>
            </a:pP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する</a:t>
            </a:r>
            <a:r>
              <a:rPr kumimoji="1"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専門家等からの情報提供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1" name="正方形/長方形 300"/>
          <p:cNvSpPr/>
          <p:nvPr/>
        </p:nvSpPr>
        <p:spPr>
          <a:xfrm>
            <a:off x="3795623" y="3741699"/>
            <a:ext cx="1489194" cy="395886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本事業応募企業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（不採択事業者）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2" name="正方形/長方形 301"/>
          <p:cNvSpPr/>
          <p:nvPr/>
        </p:nvSpPr>
        <p:spPr>
          <a:xfrm>
            <a:off x="3801285" y="4291399"/>
            <a:ext cx="1484628" cy="416358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新事業展開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予備群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3" name="正方形/長方形 322"/>
          <p:cNvSpPr/>
          <p:nvPr/>
        </p:nvSpPr>
        <p:spPr>
          <a:xfrm>
            <a:off x="1554940" y="3314616"/>
            <a:ext cx="1211681" cy="6671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支援機関</a:t>
            </a:r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セミナー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85" name="正方形/長方形 384"/>
          <p:cNvSpPr/>
          <p:nvPr/>
        </p:nvSpPr>
        <p:spPr>
          <a:xfrm>
            <a:off x="2838446" y="5189405"/>
            <a:ext cx="3386301" cy="3767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400"/>
              </a:lnSpc>
            </a:pPr>
            <a:r>
              <a:rPr kumimoji="1" lang="ja-JP" altLang="en-US" sz="14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選定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50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者を伴走支援</a:t>
            </a:r>
            <a:r>
              <a:rPr kumimoji="1"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する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専門家等</a:t>
            </a:r>
            <a:endParaRPr kumimoji="1" lang="en-US" altLang="ja-JP" sz="14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角丸四角形吹き出し 5"/>
          <p:cNvSpPr/>
          <p:nvPr/>
        </p:nvSpPr>
        <p:spPr>
          <a:xfrm>
            <a:off x="6681145" y="4667754"/>
            <a:ext cx="2122057" cy="1196433"/>
          </a:xfrm>
          <a:prstGeom prst="wedgeRoundRectCallout">
            <a:avLst>
              <a:gd name="adj1" fmla="val -65354"/>
              <a:gd name="adj2" fmla="val 7300"/>
              <a:gd name="adj3" fmla="val 16667"/>
            </a:avLst>
          </a:prstGeom>
          <a:solidFill>
            <a:schemeClr val="bg1"/>
          </a:solidFill>
          <a:ln w="31750">
            <a:solidFill>
              <a:srgbClr val="660E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441747" y="4730833"/>
            <a:ext cx="4572000" cy="11182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1600"/>
              </a:lnSpc>
            </a:pPr>
            <a:r>
              <a:rPr lang="ja-JP" altLang="en-US" sz="11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選定</a:t>
            </a:r>
            <a:r>
              <a:rPr lang="en-US" altLang="ja-JP" sz="11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50</a:t>
            </a:r>
            <a:r>
              <a:rPr lang="ja-JP" altLang="en-US" sz="11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者を伴走</a:t>
            </a:r>
            <a:r>
              <a:rPr lang="ja-JP" altLang="en-US" sz="11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支援する</a:t>
            </a:r>
            <a:endParaRPr lang="en-US" altLang="ja-JP" sz="1100" b="1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1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専門家</a:t>
            </a:r>
            <a:r>
              <a:rPr lang="ja-JP" altLang="en-US" sz="11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等が中心</a:t>
            </a:r>
            <a:r>
              <a:rPr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となり、</a:t>
            </a:r>
            <a:endParaRPr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の事業者</a:t>
            </a:r>
            <a:r>
              <a:rPr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</a:t>
            </a:r>
            <a:endParaRPr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支援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機関</a:t>
            </a:r>
            <a:r>
              <a:rPr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を巻き込みながら</a:t>
            </a:r>
            <a:endParaRPr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支援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していく。</a:t>
            </a:r>
          </a:p>
        </p:txBody>
      </p:sp>
      <p:grpSp>
        <p:nvGrpSpPr>
          <p:cNvPr id="9" name="グループ化 8"/>
          <p:cNvGrpSpPr/>
          <p:nvPr/>
        </p:nvGrpSpPr>
        <p:grpSpPr>
          <a:xfrm>
            <a:off x="8031954" y="3820560"/>
            <a:ext cx="1214046" cy="598660"/>
            <a:chOff x="7988888" y="4629210"/>
            <a:chExt cx="1214046" cy="598660"/>
          </a:xfrm>
        </p:grpSpPr>
        <p:grpSp>
          <p:nvGrpSpPr>
            <p:cNvPr id="391" name="グループ化 390"/>
            <p:cNvGrpSpPr/>
            <p:nvPr/>
          </p:nvGrpSpPr>
          <p:grpSpPr>
            <a:xfrm>
              <a:off x="7988888" y="4629210"/>
              <a:ext cx="1211681" cy="598660"/>
              <a:chOff x="3966850" y="5917702"/>
              <a:chExt cx="1211681" cy="667403"/>
            </a:xfrm>
          </p:grpSpPr>
          <p:sp>
            <p:nvSpPr>
              <p:cNvPr id="392" name="楕円 391"/>
              <p:cNvSpPr/>
              <p:nvPr/>
            </p:nvSpPr>
            <p:spPr>
              <a:xfrm>
                <a:off x="4117545" y="5917702"/>
                <a:ext cx="949202" cy="667403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393" name="正方形/長方形 392"/>
              <p:cNvSpPr/>
              <p:nvPr/>
            </p:nvSpPr>
            <p:spPr>
              <a:xfrm>
                <a:off x="3966850" y="5925982"/>
                <a:ext cx="1211681" cy="63795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sp>
          <p:nvSpPr>
            <p:cNvPr id="401" name="正方形/長方形 400"/>
            <p:cNvSpPr/>
            <p:nvPr/>
          </p:nvSpPr>
          <p:spPr>
            <a:xfrm>
              <a:off x="7991253" y="4680561"/>
              <a:ext cx="1211681" cy="4439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SNS</a:t>
              </a:r>
              <a:endPara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130" name="グループ化 129"/>
          <p:cNvGrpSpPr/>
          <p:nvPr/>
        </p:nvGrpSpPr>
        <p:grpSpPr>
          <a:xfrm>
            <a:off x="-135185" y="3916141"/>
            <a:ext cx="1211681" cy="557448"/>
            <a:chOff x="3966850" y="5917702"/>
            <a:chExt cx="1211681" cy="667403"/>
          </a:xfrm>
        </p:grpSpPr>
        <p:sp>
          <p:nvSpPr>
            <p:cNvPr id="131" name="楕円 130"/>
            <p:cNvSpPr/>
            <p:nvPr/>
          </p:nvSpPr>
          <p:spPr>
            <a:xfrm>
              <a:off x="4117545" y="5917702"/>
              <a:ext cx="949202" cy="66740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32" name="正方形/長方形 131"/>
            <p:cNvSpPr/>
            <p:nvPr/>
          </p:nvSpPr>
          <p:spPr>
            <a:xfrm>
              <a:off x="3966850" y="5925982"/>
              <a:ext cx="1211681" cy="6379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口コミ</a:t>
              </a:r>
            </a:p>
          </p:txBody>
        </p:sp>
      </p:grpSp>
      <p:sp>
        <p:nvSpPr>
          <p:cNvPr id="133" name="正方形/長方形 132"/>
          <p:cNvSpPr/>
          <p:nvPr/>
        </p:nvSpPr>
        <p:spPr>
          <a:xfrm>
            <a:off x="4349239" y="5677504"/>
            <a:ext cx="2248921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600"/>
              </a:lnSpc>
            </a:pPr>
            <a:r>
              <a:rPr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情報提供・支援依頼</a:t>
            </a:r>
            <a:endParaRPr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1205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C41A4F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666</Words>
  <Application>Microsoft Office PowerPoint</Application>
  <PresentationFormat>画面に合わせる (4:3)</PresentationFormat>
  <Paragraphs>122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BIZ UDPゴシック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2022-02-10T06:18:58Z</dcterms:created>
  <dcterms:modified xsi:type="dcterms:W3CDTF">2022-02-10T06:19:02Z</dcterms:modified>
</cp:coreProperties>
</file>