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89" autoAdjust="0"/>
    <p:restoredTop sz="94660"/>
  </p:normalViewPr>
  <p:slideViewPr>
    <p:cSldViewPr>
      <p:cViewPr varScale="1">
        <p:scale>
          <a:sx n="70" d="100"/>
          <a:sy n="70" d="100"/>
        </p:scale>
        <p:origin x="175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1A7E-133A-4BF4-9F13-25B0865CFF01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0716-E000-49A5-8019-992AAD469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428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1A7E-133A-4BF4-9F13-25B0865CFF01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0716-E000-49A5-8019-992AAD469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285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1A7E-133A-4BF4-9F13-25B0865CFF01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0716-E000-49A5-8019-992AAD469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695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1A7E-133A-4BF4-9F13-25B0865CFF01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0716-E000-49A5-8019-992AAD469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846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1A7E-133A-4BF4-9F13-25B0865CFF01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0716-E000-49A5-8019-992AAD469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9310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1A7E-133A-4BF4-9F13-25B0865CFF01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0716-E000-49A5-8019-992AAD469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9866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1A7E-133A-4BF4-9F13-25B0865CFF01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0716-E000-49A5-8019-992AAD469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0286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1A7E-133A-4BF4-9F13-25B0865CFF01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0716-E000-49A5-8019-992AAD469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0590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1A7E-133A-4BF4-9F13-25B0865CFF01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0716-E000-49A5-8019-992AAD469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000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1A7E-133A-4BF4-9F13-25B0865CFF01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0716-E000-49A5-8019-992AAD469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719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1A7E-133A-4BF4-9F13-25B0865CFF01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0716-E000-49A5-8019-992AAD469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8592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21A7E-133A-4BF4-9F13-25B0865CFF01}" type="datetimeFigureOut">
              <a:rPr kumimoji="1" lang="ja-JP" altLang="en-US" smtClean="0"/>
              <a:t>2022/2/3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B0716-E000-49A5-8019-992AAD469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3908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79512" y="1003375"/>
            <a:ext cx="8568952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一般管理費率の算出について</a:t>
            </a:r>
            <a:endParaRPr kumimoji="1"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7524" y="2242026"/>
            <a:ext cx="8568952" cy="25545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考え方は下記マニュアルに準拠</a:t>
            </a:r>
            <a:endParaRPr kumimoji="1" lang="en-US" altLang="ja-JP" sz="3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3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◆経済産業省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委託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事業事務処理</a:t>
            </a:r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マニュアル</a:t>
            </a:r>
            <a:endParaRPr lang="en-US" altLang="ja-JP" sz="3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https://www.meti.go.jp/information_2/downloadfiles/2021_itaku_manual.pdf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Ｐ</a:t>
            </a:r>
            <a:r>
              <a:rPr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33</a:t>
            </a:r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～Ｐ</a:t>
            </a:r>
            <a:r>
              <a:rPr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34</a:t>
            </a:r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lang="en-US" altLang="ja-JP" sz="3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290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221850" y="107921"/>
            <a:ext cx="27003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企業の場合</a:t>
            </a:r>
            <a:endParaRPr kumimoji="1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6408" y="764704"/>
            <a:ext cx="8314024" cy="150810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直近の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損益計算書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より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算出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一般管理費率＝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（「販売費及び一般管理費」－「販売費」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÷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「売上原価」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×100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02705" y="2348880"/>
            <a:ext cx="155307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計算方法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89798" y="2533546"/>
            <a:ext cx="94381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イメージ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523181"/>
              </p:ext>
            </p:extLst>
          </p:nvPr>
        </p:nvGraphicFramePr>
        <p:xfrm>
          <a:off x="995772" y="2924944"/>
          <a:ext cx="7152456" cy="2664977"/>
        </p:xfrm>
        <a:graphic>
          <a:graphicData uri="http://schemas.openxmlformats.org/drawingml/2006/table">
            <a:tbl>
              <a:tblPr firstRow="1">
                <a:tableStyleId>{D7AC3CCA-C797-4891-BE02-D94E43425B78}</a:tableStyleId>
              </a:tblPr>
              <a:tblGrid>
                <a:gridCol w="2384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2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36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2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科目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金額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販売費 </a:t>
                      </a: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or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一般管理費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379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役員報酬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×××</a:t>
                      </a:r>
                      <a:endParaRPr kumimoji="1" lang="ja-JP" altLang="en-US" sz="2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一般管理費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5023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給料手当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×××</a:t>
                      </a:r>
                      <a:endParaRPr kumimoji="1" lang="ja-JP" altLang="en-US" sz="2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一般管理費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68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法定福利費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×××</a:t>
                      </a:r>
                      <a:endParaRPr kumimoji="1" lang="ja-JP" altLang="en-US" sz="2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一般管理費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5023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広告宣伝費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×××</a:t>
                      </a:r>
                      <a:endParaRPr kumimoji="1" lang="ja-JP" altLang="en-US" sz="2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販売費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5023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事務所家賃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×××</a:t>
                      </a:r>
                      <a:endParaRPr kumimoji="1" lang="ja-JP" altLang="en-US" sz="2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一般管理費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1696684" y="5589240"/>
            <a:ext cx="677108" cy="54006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3200" dirty="0" smtClean="0"/>
              <a:t>…</a:t>
            </a:r>
            <a:endParaRPr kumimoji="1" lang="ja-JP" altLang="en-US" sz="3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894892" y="5589240"/>
            <a:ext cx="677108" cy="54006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3200" dirty="0" smtClean="0"/>
              <a:t>…</a:t>
            </a:r>
            <a:endParaRPr kumimoji="1" lang="ja-JP" altLang="en-US" sz="3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089172" y="5589240"/>
            <a:ext cx="677108" cy="54006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3200" dirty="0" smtClean="0"/>
              <a:t>…</a:t>
            </a:r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750349" y="6093296"/>
            <a:ext cx="54899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販売費合計　○○○円</a:t>
            </a:r>
            <a:endParaRPr kumimoji="1"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一般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管理費合計　△△△円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306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897814" y="188640"/>
            <a:ext cx="3348372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公益法人</a:t>
            </a:r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の場合</a:t>
            </a:r>
            <a:endParaRPr kumimoji="1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1520" y="908720"/>
            <a:ext cx="7056784" cy="113877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直近の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正味財産増減計算書から分析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一般管理費率＝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「管理費」</a:t>
            </a:r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÷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「事業費」</a:t>
            </a:r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×100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46350" y="2103239"/>
            <a:ext cx="155514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計算方法</a:t>
            </a:r>
            <a:endParaRPr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36265"/>
              </p:ext>
            </p:extLst>
          </p:nvPr>
        </p:nvGraphicFramePr>
        <p:xfrm>
          <a:off x="1775369" y="2708920"/>
          <a:ext cx="5885343" cy="2631878"/>
        </p:xfrm>
        <a:graphic>
          <a:graphicData uri="http://schemas.openxmlformats.org/drawingml/2006/table">
            <a:tbl>
              <a:tblPr firstRow="1">
                <a:tableStyleId>{D7AC3CCA-C797-4891-BE02-D94E43425B78}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14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77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032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科目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28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月期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504">
                <a:tc gridSpan="2"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Ⅰ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一般正味財産増減の部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１．経常増減の部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kumimoji="1" lang="ja-JP" altLang="en-US" sz="2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×××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743">
                <a:tc rowSpan="2">
                  <a:txBody>
                    <a:bodyPr/>
                    <a:lstStyle/>
                    <a:p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（１）経常収益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×××</a:t>
                      </a:r>
                      <a:endParaRPr kumimoji="1" lang="ja-JP" altLang="en-US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852">
                <a:tc vMerge="1">
                  <a:txBody>
                    <a:bodyPr/>
                    <a:lstStyle/>
                    <a:p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（２）経常費用　</a:t>
                      </a:r>
                      <a:endParaRPr kumimoji="1" lang="en-US" altLang="ja-JP" sz="1600" b="1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①事業費　</a:t>
                      </a:r>
                      <a:endParaRPr kumimoji="1" lang="en-US" altLang="ja-JP" sz="1600" b="1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6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</a:t>
                      </a:r>
                      <a:r>
                        <a:rPr kumimoji="1" lang="ja-JP" altLang="en-US" sz="1600" b="1" baseline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6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②管理費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1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①○○○</a:t>
                      </a:r>
                      <a:endParaRPr kumimoji="1" lang="en-US" altLang="ja-JP" sz="1600" b="1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②△△△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0775">
                <a:tc gridSpan="2"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２．経常外増減の部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8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×××</a:t>
                      </a:r>
                      <a:endParaRPr kumimoji="1" lang="ja-JP" altLang="en-US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2962936" y="5373216"/>
            <a:ext cx="677108" cy="54006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3200" dirty="0" smtClean="0"/>
              <a:t>…</a:t>
            </a:r>
            <a:endParaRPr kumimoji="1" lang="ja-JP" altLang="en-US" sz="3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757874" y="5373216"/>
            <a:ext cx="677108" cy="54006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3200" dirty="0" smtClean="0"/>
              <a:t>…</a:t>
            </a:r>
            <a:endParaRPr kumimoji="1" lang="ja-JP" altLang="en-US" sz="3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178398" y="5913276"/>
            <a:ext cx="54899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事業費</a:t>
            </a:r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合計　○○○円</a:t>
            </a:r>
            <a:endParaRPr kumimoji="1"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/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管理費合計　△△△円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412160" y="2276872"/>
            <a:ext cx="94381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イメージ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012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2303748" y="355303"/>
            <a:ext cx="500455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共同企業体の場合（例）</a:t>
            </a:r>
            <a:endParaRPr kumimoji="1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9512" y="1322765"/>
            <a:ext cx="8787451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Ａ事業者・Ｂ事業者で構成される共同企業体Ｃの</a:t>
            </a: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一般管理費率</a:t>
            </a:r>
            <a:endParaRPr kumimoji="1" lang="ja-JP" altLang="en-US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259794" y="3958317"/>
            <a:ext cx="3503349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Ａ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Ｂの事業費合計</a:t>
            </a:r>
            <a:endParaRPr kumimoji="1" lang="ja-JP" altLang="en-US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>
            <a:off x="683568" y="3712015"/>
            <a:ext cx="4273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981803" y="3520172"/>
            <a:ext cx="4273192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×100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＝共同企業体Ｃの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 一般管理費率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189907" y="2996952"/>
            <a:ext cx="364312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ＡとＢの管理費合計</a:t>
            </a:r>
            <a:endParaRPr kumimoji="1" lang="ja-JP" altLang="en-US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55640" y="2778607"/>
            <a:ext cx="8640960" cy="21265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732240" y="4466390"/>
            <a:ext cx="172819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上限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％）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345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282</Words>
  <PresentationFormat>画面に合わせる (4:3)</PresentationFormat>
  <Paragraphs>71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Meiryo UI</vt:lpstr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2020-02-04T01:21:08Z</cp:lastPrinted>
  <dcterms:created xsi:type="dcterms:W3CDTF">2018-02-20T09:08:54Z</dcterms:created>
  <dcterms:modified xsi:type="dcterms:W3CDTF">2022-02-03T08:23:18Z</dcterms:modified>
</cp:coreProperties>
</file>