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1"/>
  </p:sldMasterIdLst>
  <p:notesMasterIdLst>
    <p:notesMasterId r:id="rId15"/>
  </p:notesMasterIdLst>
  <p:handoutMasterIdLst>
    <p:handoutMasterId r:id="rId16"/>
  </p:handoutMasterIdLst>
  <p:sldIdLst>
    <p:sldId id="294" r:id="rId2"/>
    <p:sldId id="296" r:id="rId3"/>
    <p:sldId id="2076139078" r:id="rId4"/>
    <p:sldId id="295" r:id="rId5"/>
    <p:sldId id="261" r:id="rId6"/>
    <p:sldId id="293" r:id="rId7"/>
    <p:sldId id="290" r:id="rId8"/>
    <p:sldId id="289" r:id="rId9"/>
    <p:sldId id="2076139079" r:id="rId10"/>
    <p:sldId id="2076139080" r:id="rId11"/>
    <p:sldId id="280" r:id="rId12"/>
    <p:sldId id="2076139081" r:id="rId13"/>
    <p:sldId id="299" r:id="rId14"/>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東田　耕一郎" initials="東田　耕一郎" lastIdx="1" clrIdx="0">
    <p:extLst>
      <p:ext uri="{19B8F6BF-5375-455C-9EA6-DF929625EA0E}">
        <p15:presenceInfo xmlns:p15="http://schemas.microsoft.com/office/powerpoint/2012/main" userId="S::HigashidaK@lan.pref.osaka.jp::5d9f0532-d9f9-4655-a377-ae14a838055b" providerId="AD"/>
      </p:ext>
    </p:extLst>
  </p:cmAuthor>
  <p:cmAuthor id="2" name="山本　章太" initials="山本　章太" lastIdx="2" clrIdx="1">
    <p:extLst>
      <p:ext uri="{19B8F6BF-5375-455C-9EA6-DF929625EA0E}">
        <p15:presenceInfo xmlns:p15="http://schemas.microsoft.com/office/powerpoint/2012/main" userId="S::YamamotoSh@lan.pref.osaka.jp::15c17cc1-bf07-401a-ae9d-dc36821c362c" providerId="AD"/>
      </p:ext>
    </p:extLst>
  </p:cmAuthor>
  <p:cmAuthor id="3" name="高松　千華" initials="高松　千華" lastIdx="2" clrIdx="2">
    <p:extLst>
      <p:ext uri="{19B8F6BF-5375-455C-9EA6-DF929625EA0E}">
        <p15:presenceInfo xmlns:p15="http://schemas.microsoft.com/office/powerpoint/2012/main" userId="S::TakamatsuCh@lan.pref.osaka.jp::95fee5be-2d0a-4950-ad4e-69baf62307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4472C4"/>
    <a:srgbClr val="E6E6E6"/>
    <a:srgbClr val="092A48"/>
    <a:srgbClr val="0F3A60"/>
    <a:srgbClr val="0E385D"/>
    <a:srgbClr val="0C3255"/>
    <a:srgbClr val="ED7D31"/>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5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8925005960025"/>
          <c:y val="0.21272892199369425"/>
          <c:w val="0.476214998807995"/>
          <c:h val="0.70456225599303091"/>
        </c:manualLayout>
      </c:layout>
      <c:doughnutChart>
        <c:varyColors val="1"/>
        <c:ser>
          <c:idx val="0"/>
          <c:order val="0"/>
          <c:tx>
            <c:strRef>
              <c:f>Sheet1!$B$1</c:f>
              <c:strCache>
                <c:ptCount val="1"/>
                <c:pt idx="0">
                  <c:v>税収額</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FBB-4EE3-B8F2-EDEFC8920A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FBB-4EE3-B8F2-EDEFC8920AD9}"/>
              </c:ext>
            </c:extLst>
          </c:dPt>
          <c:dPt>
            <c:idx val="2"/>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05-2FBB-4EE3-B8F2-EDEFC8920AD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FBB-4EE3-B8F2-EDEFC8920A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FBB-4EE3-B8F2-EDEFC8920AD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FBB-4EE3-B8F2-EDEFC8920AD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FBB-4EE3-B8F2-EDEFC8920AD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FBB-4EE3-B8F2-EDEFC8920AD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FBB-4EE3-B8F2-EDEFC8920AD9}"/>
              </c:ext>
            </c:extLst>
          </c:dPt>
          <c:dLbls>
            <c:dLbl>
              <c:idx val="1"/>
              <c:layout>
                <c:manualLayout>
                  <c:x val="-2.0788243013446249E-2"/>
                  <c:y val="4.0093133905296993E-2"/>
                </c:manualLayout>
              </c:layout>
              <c:tx>
                <c:rich>
                  <a:bodyPr/>
                  <a:lstStyle/>
                  <a:p>
                    <a:fld id="{3C3649A6-97C7-4AA2-9169-AD4F5AAAD578}" type="CATEGORYNAME">
                      <a:rPr lang="zh-TW" altLang="en-US" sz="1000"/>
                      <a:pPr/>
                      <a:t>[分類名]</a:t>
                    </a:fld>
                    <a:endParaRPr lang="zh-TW" altLang="en-US" sz="1000" baseline="0"/>
                  </a:p>
                  <a:p>
                    <a:r>
                      <a:rPr lang="zh-TW" altLang="en-US"/>
                      <a:t> 　</a:t>
                    </a:r>
                    <a:fld id="{8AAA4A11-A816-45C1-A8D4-14F053153115}" type="VALUE">
                      <a:rPr lang="zh-TW" altLang="en-US"/>
                      <a:pPr/>
                      <a:t>[値]</a:t>
                    </a:fld>
                    <a:endParaRPr lang="zh-TW" altLang="en-US" baseline="0"/>
                  </a:p>
                  <a:p>
                    <a:r>
                      <a:rPr lang="zh-TW" altLang="en-US"/>
                      <a:t>　 </a:t>
                    </a:r>
                    <a:fld id="{543CBD53-3B8C-4073-AABB-2C9C1549BF4C}" type="PERCENTAGE">
                      <a:rPr lang="en-US" altLang="zh-TW"/>
                      <a:pPr/>
                      <a:t>[パーセンテージ]</a:t>
                    </a:fld>
                    <a:endParaRPr lang="zh-TW" altLang="en-US"/>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2FBB-4EE3-B8F2-EDEFC8920AD9}"/>
                </c:ext>
              </c:extLst>
            </c:dLbl>
            <c:dLbl>
              <c:idx val="2"/>
              <c:layout>
                <c:manualLayout>
                  <c:x val="0.12555368812107601"/>
                  <c:y val="1.6955379109074031E-2"/>
                </c:manualLayout>
              </c:layout>
              <c:tx>
                <c:rich>
                  <a:bodyPr rot="0" spcFirstLastPara="1" vertOverflow="ellipsis" vert="horz" wrap="square" lIns="38100" tIns="19050" rIns="38100" bIns="19050" anchor="ctr" anchorCtr="0">
                    <a:noAutofit/>
                  </a:bodyPr>
                  <a:lstStyle/>
                  <a:p>
                    <a:pPr algn="l">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fld id="{D7F5BE5F-378E-47DB-8A30-0238C29A28E4}" type="CATEGORYNAME">
                      <a:rPr lang="ja-JP" altLang="en-US" sz="1000"/>
                      <a:pPr algn="l">
                        <a:defRPr lang="ja-JP" sz="700" b="1">
                          <a:latin typeface="BIZ UDPゴシック" panose="020B0400000000000000" pitchFamily="50" charset="-128"/>
                          <a:ea typeface="BIZ UDPゴシック" panose="020B0400000000000000" pitchFamily="50" charset="-128"/>
                        </a:defRPr>
                      </a:pPr>
                      <a:t>[分類名]</a:t>
                    </a:fld>
                    <a:r>
                      <a:rPr lang="ja-JP" altLang="en-US" baseline="0"/>
                      <a:t> </a:t>
                    </a:r>
                    <a:fld id="{0AEB3BF5-6236-4C51-9131-1FECCB389AC8}" type="VALUE">
                      <a:rPr lang="ja-JP" altLang="en-US" baseline="0"/>
                      <a:pPr algn="l">
                        <a:defRPr lang="ja-JP" sz="700" b="1">
                          <a:latin typeface="BIZ UDPゴシック" panose="020B0400000000000000" pitchFamily="50" charset="-128"/>
                          <a:ea typeface="BIZ UDPゴシック" panose="020B0400000000000000" pitchFamily="50" charset="-128"/>
                        </a:defRPr>
                      </a:pPr>
                      <a:t>[値]</a:t>
                    </a:fld>
                    <a:r>
                      <a:rPr lang="ja-JP" altLang="en-US" baseline="0"/>
                      <a:t> </a:t>
                    </a:r>
                    <a:fld id="{8F47FA63-9DE6-444A-A216-27FE00DC185E}" type="PERCENTAGE">
                      <a:rPr lang="en-US" altLang="ja-JP" baseline="0"/>
                      <a:pPr algn="l">
                        <a:defRPr lang="ja-JP" sz="700" b="1">
                          <a:latin typeface="BIZ UDPゴシック" panose="020B0400000000000000" pitchFamily="50" charset="-128"/>
                          <a:ea typeface="BIZ UDPゴシック" panose="020B0400000000000000" pitchFamily="50" charset="-128"/>
                        </a:defRPr>
                      </a:pPr>
                      <a:t>[パーセンテージ]</a:t>
                    </a:fld>
                    <a:endParaRPr lang="ja-JP" altLang="en-US" baseline="0"/>
                  </a:p>
                </c:rich>
              </c:tx>
              <c:numFmt formatCode="0.0%" sourceLinked="0"/>
              <c:spPr>
                <a:noFill/>
                <a:ln>
                  <a:noFill/>
                </a:ln>
                <a:effectLst/>
              </c:spPr>
              <c:txPr>
                <a:bodyPr rot="0" spcFirstLastPara="1" vertOverflow="ellipsis" vert="horz" wrap="square" lIns="38100" tIns="19050" rIns="38100" bIns="19050" anchor="ctr" anchorCtr="0">
                  <a:noAutofit/>
                </a:bodyPr>
                <a:lstStyle/>
                <a:p>
                  <a:pPr algn="l">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lt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26475779388393683"/>
                      <c:h val="7.5878587829311339E-2"/>
                    </c:manualLayout>
                  </c15:layout>
                  <c15:dlblFieldTable/>
                  <c15:showDataLabelsRange val="0"/>
                </c:ext>
                <c:ext xmlns:c16="http://schemas.microsoft.com/office/drawing/2014/chart" uri="{C3380CC4-5D6E-409C-BE32-E72D297353CC}">
                  <c16:uniqueId val="{00000005-2FBB-4EE3-B8F2-EDEFC8920AD9}"/>
                </c:ext>
              </c:extLst>
            </c:dLbl>
            <c:dLbl>
              <c:idx val="4"/>
              <c:layout>
                <c:manualLayout>
                  <c:x val="2.2928963903310427E-3"/>
                  <c:y val="0"/>
                </c:manualLayout>
              </c:layout>
              <c:tx>
                <c:rich>
                  <a:bodyPr/>
                  <a:lstStyle/>
                  <a:p>
                    <a:fld id="{20B29C3E-1762-4879-ADB1-C72630CED873}" type="CATEGORYNAME">
                      <a:rPr lang="zh-TW" altLang="en-US" sz="1000"/>
                      <a:pPr/>
                      <a:t>[分類名]</a:t>
                    </a:fld>
                    <a:endParaRPr lang="zh-TW" altLang="en-US" sz="1000" baseline="0"/>
                  </a:p>
                  <a:p>
                    <a:fld id="{8BEE0C6E-D549-4FF0-B137-3F48B7BDD482}" type="VALUE">
                      <a:rPr lang="zh-TW" altLang="en-US"/>
                      <a:pPr/>
                      <a:t>[値]</a:t>
                    </a:fld>
                    <a:endParaRPr lang="zh-TW" altLang="en-US" baseline="0"/>
                  </a:p>
                  <a:p>
                    <a:fld id="{A87A9FB6-F1EF-4243-A6E7-7C032D0BEFF9}" type="PERCENTAGE">
                      <a:rPr lang="en-US" altLang="zh-TW"/>
                      <a:pPr/>
                      <a:t>[パーセンテージ]</a:t>
                    </a:fld>
                    <a:endParaRPr lang="ja-JP" altLang="en-US"/>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2FBB-4EE3-B8F2-EDEFC8920AD9}"/>
                </c:ext>
              </c:extLst>
            </c:dLbl>
            <c:dLbl>
              <c:idx val="5"/>
              <c:tx>
                <c:rich>
                  <a:bodyPr/>
                  <a:lstStyle/>
                  <a:p>
                    <a:fld id="{D4267F22-CD98-454B-B3CD-084633342B5A}" type="CATEGORYNAME">
                      <a:rPr lang="zh-TW" altLang="en-US" sz="1000"/>
                      <a:pPr/>
                      <a:t>[分類名]</a:t>
                    </a:fld>
                    <a:endParaRPr lang="zh-TW" altLang="en-US" sz="1000" baseline="0"/>
                  </a:p>
                  <a:p>
                    <a:fld id="{8096EFCC-0767-46F9-9658-6B278A950B13}" type="VALUE">
                      <a:rPr lang="zh-TW" altLang="en-US"/>
                      <a:pPr/>
                      <a:t>[値]</a:t>
                    </a:fld>
                    <a:endParaRPr lang="zh-TW" altLang="en-US" baseline="0"/>
                  </a:p>
                  <a:p>
                    <a:fld id="{2532D3E5-F76B-42AF-9265-D6CD0FDF4D67}" type="PERCENTAGE">
                      <a:rPr lang="en-US" altLang="zh-TW"/>
                      <a:pPr/>
                      <a:t>[パーセンテージ]</a:t>
                    </a:fld>
                    <a:endParaRPr lang="ja-JP" altLang="en-US"/>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2FBB-4EE3-B8F2-EDEFC8920AD9}"/>
                </c:ext>
              </c:extLst>
            </c:dLbl>
            <c:dLbl>
              <c:idx val="6"/>
              <c:layout>
                <c:manualLayout>
                  <c:x val="-0.14721054703000599"/>
                  <c:y val="-9.4264639178459106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1"/>
              <c:showSerName val="0"/>
              <c:showPercent val="1"/>
              <c:showBubbleSize val="0"/>
              <c:separator> </c:separator>
              <c:extLst>
                <c:ext xmlns:c15="http://schemas.microsoft.com/office/drawing/2012/chart" uri="{CE6537A1-D6FC-4f65-9D91-7224C49458BB}">
                  <c15:layout>
                    <c:manualLayout>
                      <c:w val="0.20971631630109711"/>
                      <c:h val="5.4290123539482531E-2"/>
                    </c:manualLayout>
                  </c15:layout>
                </c:ext>
                <c:ext xmlns:c16="http://schemas.microsoft.com/office/drawing/2014/chart" uri="{C3380CC4-5D6E-409C-BE32-E72D297353CC}">
                  <c16:uniqueId val="{0000000D-2FBB-4EE3-B8F2-EDEFC8920AD9}"/>
                </c:ext>
              </c:extLst>
            </c:dLbl>
            <c:dLbl>
              <c:idx val="7"/>
              <c:layout>
                <c:manualLayout>
                  <c:x val="-0.14409768327287353"/>
                  <c:y val="-0.11020267008232236"/>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1"/>
              <c:showSerName val="0"/>
              <c:showPercent val="1"/>
              <c:showBubbleSize val="0"/>
              <c:separator> </c:separator>
              <c:extLst>
                <c:ext xmlns:c15="http://schemas.microsoft.com/office/drawing/2012/chart" uri="{CE6537A1-D6FC-4f65-9D91-7224C49458BB}">
                  <c15:layout>
                    <c:manualLayout>
                      <c:w val="0.26158369942915116"/>
                      <c:h val="4.5704037477183088E-2"/>
                    </c:manualLayout>
                  </c15:layout>
                </c:ext>
                <c:ext xmlns:c16="http://schemas.microsoft.com/office/drawing/2014/chart" uri="{C3380CC4-5D6E-409C-BE32-E72D297353CC}">
                  <c16:uniqueId val="{0000000F-2FBB-4EE3-B8F2-EDEFC8920AD9}"/>
                </c:ext>
              </c:extLst>
            </c:dLbl>
            <c:dLbl>
              <c:idx val="8"/>
              <c:layout>
                <c:manualLayout>
                  <c:x val="-8.9107302573566333E-2"/>
                  <c:y val="-0.13374126036527381"/>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1"/>
              <c:showSerName val="0"/>
              <c:showPercent val="1"/>
              <c:showBubbleSize val="0"/>
              <c:separator> </c:separator>
              <c:extLst>
                <c:ext xmlns:c15="http://schemas.microsoft.com/office/drawing/2012/chart" uri="{CE6537A1-D6FC-4f65-9D91-7224C49458BB}">
                  <c15:layout>
                    <c:manualLayout>
                      <c:w val="0.19702970850390894"/>
                      <c:h val="4.2332703160428142E-2"/>
                    </c:manualLayout>
                  </c15:layout>
                </c:ext>
                <c:ext xmlns:c16="http://schemas.microsoft.com/office/drawing/2014/chart" uri="{C3380CC4-5D6E-409C-BE32-E72D297353CC}">
                  <c16:uniqueId val="{00000011-2FBB-4EE3-B8F2-EDEFC8920AD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7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1"/>
            <c:showSerName val="0"/>
            <c:showPercent val="1"/>
            <c:showBubbleSize val="0"/>
            <c:separator>
</c:separator>
            <c:showLeaderLines val="0"/>
            <c:extLst>
              <c:ext xmlns:c15="http://schemas.microsoft.com/office/drawing/2012/chart" uri="{CE6537A1-D6FC-4f65-9D91-7224C49458BB}"/>
            </c:extLst>
          </c:dLbls>
          <c:cat>
            <c:strRef>
              <c:f>Sheet1!$A$2:$A$10</c:f>
              <c:strCache>
                <c:ptCount val="9"/>
                <c:pt idx="0">
                  <c:v>法人二税</c:v>
                </c:pt>
                <c:pt idx="1">
                  <c:v>法人事業税</c:v>
                </c:pt>
                <c:pt idx="2">
                  <c:v>法人府民税</c:v>
                </c:pt>
                <c:pt idx="3">
                  <c:v>その他の税</c:v>
                </c:pt>
                <c:pt idx="4">
                  <c:v>地方消費税</c:v>
                </c:pt>
                <c:pt idx="5">
                  <c:v>個人府民税</c:v>
                </c:pt>
                <c:pt idx="6">
                  <c:v>自動車税</c:v>
                </c:pt>
                <c:pt idx="7">
                  <c:v>不動産取得税</c:v>
                </c:pt>
                <c:pt idx="8">
                  <c:v>その他</c:v>
                </c:pt>
              </c:strCache>
            </c:strRef>
          </c:cat>
          <c:val>
            <c:numRef>
              <c:f>Sheet1!$B$2:$B$10</c:f>
              <c:numCache>
                <c:formatCode>#,##0\ "億円"</c:formatCode>
                <c:ptCount val="9"/>
                <c:pt idx="1">
                  <c:v>5380</c:v>
                </c:pt>
                <c:pt idx="2">
                  <c:v>585</c:v>
                </c:pt>
                <c:pt idx="4">
                  <c:v>5169</c:v>
                </c:pt>
                <c:pt idx="5">
                  <c:v>3858</c:v>
                </c:pt>
                <c:pt idx="6">
                  <c:v>765</c:v>
                </c:pt>
                <c:pt idx="7">
                  <c:v>464</c:v>
                </c:pt>
                <c:pt idx="8">
                  <c:v>780</c:v>
                </c:pt>
              </c:numCache>
            </c:numRef>
          </c:val>
          <c:extLst>
            <c:ext xmlns:c16="http://schemas.microsoft.com/office/drawing/2014/chart" uri="{C3380CC4-5D6E-409C-BE32-E72D297353CC}">
              <c16:uniqueId val="{00000012-2FBB-4EE3-B8F2-EDEFC8920AD9}"/>
            </c:ext>
          </c:extLst>
        </c:ser>
        <c:dLbls>
          <c:showLegendKey val="0"/>
          <c:showVal val="0"/>
          <c:showCatName val="0"/>
          <c:showSerName val="0"/>
          <c:showPercent val="0"/>
          <c:showBubbleSize val="0"/>
          <c:showLeaderLines val="0"/>
        </c:dLbls>
        <c:firstSliceAng val="0"/>
        <c:holeSize val="37"/>
      </c:doughnutChart>
      <c:doughnutChart>
        <c:varyColors val="1"/>
        <c:ser>
          <c:idx val="1"/>
          <c:order val="1"/>
          <c:tx>
            <c:strRef>
              <c:f>Sheet1!$C$1</c:f>
              <c:strCache>
                <c:ptCount val="1"/>
                <c:pt idx="0">
                  <c:v>合計</c:v>
                </c:pt>
              </c:strCache>
            </c:strRef>
          </c:tx>
          <c:spPr>
            <a:ln>
              <a:solidFill>
                <a:schemeClr val="bg1"/>
              </a:solidFill>
            </a:ln>
          </c:spPr>
          <c:dPt>
            <c:idx val="0"/>
            <c:bubble3D val="0"/>
            <c:spPr>
              <a:solidFill>
                <a:srgbClr val="00B0F0"/>
              </a:solidFill>
              <a:ln w="19050">
                <a:solidFill>
                  <a:schemeClr val="bg1"/>
                </a:solidFill>
              </a:ln>
              <a:effectLst/>
            </c:spPr>
            <c:extLst>
              <c:ext xmlns:c16="http://schemas.microsoft.com/office/drawing/2014/chart" uri="{C3380CC4-5D6E-409C-BE32-E72D297353CC}">
                <c16:uniqueId val="{00000014-2FBB-4EE3-B8F2-EDEFC8920AD9}"/>
              </c:ext>
            </c:extLst>
          </c:dPt>
          <c:dPt>
            <c:idx val="1"/>
            <c:bubble3D val="0"/>
            <c:spPr>
              <a:solidFill>
                <a:schemeClr val="accent2"/>
              </a:solidFill>
              <a:ln w="19050">
                <a:solidFill>
                  <a:schemeClr val="bg1"/>
                </a:solidFill>
              </a:ln>
              <a:effectLst/>
            </c:spPr>
            <c:extLst>
              <c:ext xmlns:c16="http://schemas.microsoft.com/office/drawing/2014/chart" uri="{C3380CC4-5D6E-409C-BE32-E72D297353CC}">
                <c16:uniqueId val="{00000016-2FBB-4EE3-B8F2-EDEFC8920AD9}"/>
              </c:ext>
            </c:extLst>
          </c:dPt>
          <c:dPt>
            <c:idx val="2"/>
            <c:bubble3D val="0"/>
            <c:spPr>
              <a:solidFill>
                <a:schemeClr val="accent3"/>
              </a:solidFill>
              <a:ln w="19050">
                <a:solidFill>
                  <a:schemeClr val="bg1"/>
                </a:solidFill>
              </a:ln>
              <a:effectLst/>
            </c:spPr>
            <c:extLst>
              <c:ext xmlns:c16="http://schemas.microsoft.com/office/drawing/2014/chart" uri="{C3380CC4-5D6E-409C-BE32-E72D297353CC}">
                <c16:uniqueId val="{00000018-2FBB-4EE3-B8F2-EDEFC8920AD9}"/>
              </c:ext>
            </c:extLst>
          </c:dPt>
          <c:dPt>
            <c:idx val="3"/>
            <c:bubble3D val="0"/>
            <c:spPr>
              <a:noFill/>
              <a:ln w="19050">
                <a:noFill/>
              </a:ln>
              <a:effectLst/>
            </c:spPr>
            <c:extLst>
              <c:ext xmlns:c16="http://schemas.microsoft.com/office/drawing/2014/chart" uri="{C3380CC4-5D6E-409C-BE32-E72D297353CC}">
                <c16:uniqueId val="{0000001A-2FBB-4EE3-B8F2-EDEFC8920AD9}"/>
              </c:ext>
            </c:extLst>
          </c:dPt>
          <c:dPt>
            <c:idx val="4"/>
            <c:bubble3D val="0"/>
            <c:spPr>
              <a:solidFill>
                <a:schemeClr val="accent5"/>
              </a:solidFill>
              <a:ln w="19050">
                <a:solidFill>
                  <a:schemeClr val="bg1"/>
                </a:solidFill>
              </a:ln>
              <a:effectLst/>
            </c:spPr>
            <c:extLst>
              <c:ext xmlns:c16="http://schemas.microsoft.com/office/drawing/2014/chart" uri="{C3380CC4-5D6E-409C-BE32-E72D297353CC}">
                <c16:uniqueId val="{0000001C-2FBB-4EE3-B8F2-EDEFC8920AD9}"/>
              </c:ext>
            </c:extLst>
          </c:dPt>
          <c:dPt>
            <c:idx val="5"/>
            <c:bubble3D val="0"/>
            <c:spPr>
              <a:solidFill>
                <a:schemeClr val="accent6"/>
              </a:solidFill>
              <a:ln w="19050">
                <a:solidFill>
                  <a:schemeClr val="bg1"/>
                </a:solidFill>
              </a:ln>
              <a:effectLst/>
            </c:spPr>
            <c:extLst>
              <c:ext xmlns:c16="http://schemas.microsoft.com/office/drawing/2014/chart" uri="{C3380CC4-5D6E-409C-BE32-E72D297353CC}">
                <c16:uniqueId val="{0000001E-2FBB-4EE3-B8F2-EDEFC8920AD9}"/>
              </c:ext>
            </c:extLst>
          </c:dPt>
          <c:dPt>
            <c:idx val="6"/>
            <c:bubble3D val="0"/>
            <c:spPr>
              <a:solidFill>
                <a:schemeClr val="accent1">
                  <a:lumMod val="60000"/>
                </a:schemeClr>
              </a:solidFill>
              <a:ln w="19050">
                <a:solidFill>
                  <a:schemeClr val="bg1"/>
                </a:solidFill>
              </a:ln>
              <a:effectLst/>
            </c:spPr>
            <c:extLst>
              <c:ext xmlns:c16="http://schemas.microsoft.com/office/drawing/2014/chart" uri="{C3380CC4-5D6E-409C-BE32-E72D297353CC}">
                <c16:uniqueId val="{00000020-2FBB-4EE3-B8F2-EDEFC8920AD9}"/>
              </c:ext>
            </c:extLst>
          </c:dPt>
          <c:dPt>
            <c:idx val="7"/>
            <c:bubble3D val="0"/>
            <c:spPr>
              <a:solidFill>
                <a:schemeClr val="accent2">
                  <a:lumMod val="60000"/>
                </a:schemeClr>
              </a:solidFill>
              <a:ln w="19050">
                <a:solidFill>
                  <a:schemeClr val="bg1"/>
                </a:solidFill>
              </a:ln>
              <a:effectLst/>
            </c:spPr>
            <c:extLst>
              <c:ext xmlns:c16="http://schemas.microsoft.com/office/drawing/2014/chart" uri="{C3380CC4-5D6E-409C-BE32-E72D297353CC}">
                <c16:uniqueId val="{00000022-2FBB-4EE3-B8F2-EDEFC8920AD9}"/>
              </c:ext>
            </c:extLst>
          </c:dPt>
          <c:dPt>
            <c:idx val="8"/>
            <c:bubble3D val="0"/>
            <c:spPr>
              <a:solidFill>
                <a:schemeClr val="accent3">
                  <a:lumMod val="60000"/>
                </a:schemeClr>
              </a:solidFill>
              <a:ln w="19050">
                <a:solidFill>
                  <a:schemeClr val="bg1"/>
                </a:solidFill>
              </a:ln>
              <a:effectLst/>
            </c:spPr>
            <c:extLst>
              <c:ext xmlns:c16="http://schemas.microsoft.com/office/drawing/2014/chart" uri="{C3380CC4-5D6E-409C-BE32-E72D297353CC}">
                <c16:uniqueId val="{00000024-2FBB-4EE3-B8F2-EDEFC8920AD9}"/>
              </c:ext>
            </c:extLst>
          </c:dPt>
          <c:dLbls>
            <c:dLbl>
              <c:idx val="0"/>
              <c:layout>
                <c:manualLayout>
                  <c:x val="8.8246541761733355E-2"/>
                  <c:y val="-3.1732043460478754E-2"/>
                </c:manualLayout>
              </c:layout>
              <c:tx>
                <c:rich>
                  <a:bodyPr rot="0" spcFirstLastPara="1" vertOverflow="ellipsis" vert="horz" wrap="square" lIns="38100" tIns="19050" rIns="38100" bIns="19050" anchor="ctr" anchorCtr="0">
                    <a:noAutofit/>
                  </a:bodyPr>
                  <a:lstStyle/>
                  <a:p>
                    <a:pPr algn="l">
                      <a:lnSpc>
                        <a:spcPct val="150000"/>
                      </a:lnSpc>
                      <a:defRPr lang="ja-JP" sz="900" b="0" i="0" u="none" strike="noStrike" kern="1200" baseline="0">
                        <a:solidFill>
                          <a:schemeClr val="tx1">
                            <a:lumMod val="75000"/>
                            <a:lumOff val="25000"/>
                          </a:schemeClr>
                        </a:solidFill>
                        <a:latin typeface="+mn-lt"/>
                        <a:ea typeface="+mn-ea"/>
                        <a:cs typeface="+mn-cs"/>
                      </a:defRPr>
                    </a:pPr>
                    <a:fld id="{6543FF07-B874-4660-B874-428B3089A9B8}" type="CATEGORYNAME">
                      <a:rPr lang="ja-JP" altLang="en-US" sz="1100" b="1" u="none">
                        <a:latin typeface="BIZ UDPゴシック" panose="020B0400000000000000" pitchFamily="50" charset="-128"/>
                        <a:ea typeface="BIZ UDPゴシック" panose="020B0400000000000000" pitchFamily="50" charset="-128"/>
                      </a:rPr>
                      <a:pPr algn="l">
                        <a:lnSpc>
                          <a:spcPct val="150000"/>
                        </a:lnSpc>
                        <a:defRPr lang="ja-JP"/>
                      </a:pPr>
                      <a:t>[分類名]</a:t>
                    </a:fld>
                    <a:endParaRPr lang="ja-JP" altLang="en-US" sz="1100" b="1" u="none" baseline="0">
                      <a:latin typeface="BIZ UDPゴシック" panose="020B0400000000000000" pitchFamily="50" charset="-128"/>
                      <a:ea typeface="BIZ UDPゴシック" panose="020B0400000000000000" pitchFamily="50" charset="-128"/>
                    </a:endParaRPr>
                  </a:p>
                  <a:p>
                    <a:pPr algn="l">
                      <a:lnSpc>
                        <a:spcPct val="150000"/>
                      </a:lnSpc>
                      <a:defRPr lang="ja-JP"/>
                    </a:pPr>
                    <a:r>
                      <a:rPr lang="ja-JP" altLang="en-US" sz="1100" b="1" u="none">
                        <a:latin typeface="BIZ UDPゴシック" panose="020B0400000000000000" pitchFamily="50" charset="-128"/>
                        <a:ea typeface="BIZ UDPゴシック" panose="020B0400000000000000" pitchFamily="50" charset="-128"/>
                      </a:rPr>
                      <a:t>　  </a:t>
                    </a:r>
                    <a:fld id="{434ABA6C-7067-4954-B955-D998A9297D4C}" type="VALUE">
                      <a:rPr lang="ja-JP" altLang="en-US" sz="1100" b="1" u="none" smtClean="0">
                        <a:latin typeface="BIZ UDPゴシック" panose="020B0400000000000000" pitchFamily="50" charset="-128"/>
                        <a:ea typeface="BIZ UDPゴシック" panose="020B0400000000000000" pitchFamily="50" charset="-128"/>
                      </a:rPr>
                      <a:pPr algn="l">
                        <a:lnSpc>
                          <a:spcPct val="150000"/>
                        </a:lnSpc>
                        <a:defRPr lang="ja-JP"/>
                      </a:pPr>
                      <a:t>[値]</a:t>
                    </a:fld>
                    <a:endParaRPr lang="ja-JP" altLang="en-US" sz="1100" b="1" u="none" baseline="0">
                      <a:latin typeface="BIZ UDPゴシック" panose="020B0400000000000000" pitchFamily="50" charset="-128"/>
                      <a:ea typeface="BIZ UDPゴシック" panose="020B0400000000000000" pitchFamily="50" charset="-128"/>
                    </a:endParaRPr>
                  </a:p>
                  <a:p>
                    <a:pPr algn="l">
                      <a:lnSpc>
                        <a:spcPct val="150000"/>
                      </a:lnSpc>
                      <a:defRPr lang="ja-JP"/>
                    </a:pPr>
                    <a:r>
                      <a:rPr lang="ja-JP" altLang="en-US" sz="1100" b="1" u="none">
                        <a:latin typeface="BIZ UDPゴシック" panose="020B0400000000000000" pitchFamily="50" charset="-128"/>
                        <a:ea typeface="BIZ UDPゴシック" panose="020B0400000000000000" pitchFamily="50" charset="-128"/>
                      </a:rPr>
                      <a:t>　　  </a:t>
                    </a:r>
                    <a:fld id="{A21130A7-0C6A-4E8D-BA85-95BBCE34040D}" type="PERCENTAGE">
                      <a:rPr lang="en-US" altLang="ja-JP" sz="1100" b="1" u="none" smtClean="0">
                        <a:latin typeface="BIZ UDPゴシック" panose="020B0400000000000000" pitchFamily="50" charset="-128"/>
                        <a:ea typeface="BIZ UDPゴシック" panose="020B0400000000000000" pitchFamily="50" charset="-128"/>
                      </a:rPr>
                      <a:pPr algn="l">
                        <a:lnSpc>
                          <a:spcPct val="150000"/>
                        </a:lnSpc>
                        <a:defRPr lang="ja-JP"/>
                      </a:pPr>
                      <a:t>[パーセンテージ]</a:t>
                    </a:fld>
                    <a:endParaRPr lang="ja-JP" altLang="en-US" sz="1100" b="1" u="none">
                      <a:latin typeface="BIZ UDPゴシック" panose="020B0400000000000000" pitchFamily="50" charset="-128"/>
                      <a:ea typeface="BIZ UDPゴシック" panose="020B0400000000000000" pitchFamily="50" charset="-128"/>
                    </a:endParaRP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ct val="150000"/>
                    </a:lnSpc>
                    <a:defRPr lang="ja-JP" sz="900" b="0" i="0" u="none" strike="noStrike" kern="1200" baseline="0">
                      <a:solidFill>
                        <a:schemeClr val="tx1">
                          <a:lumMod val="75000"/>
                          <a:lumOff val="25000"/>
                        </a:schemeClr>
                      </a:solidFill>
                      <a:latin typeface="+mn-lt"/>
                      <a:ea typeface="+mn-ea"/>
                      <a:cs typeface="+mn-cs"/>
                    </a:defRPr>
                  </a:pPr>
                  <a:endParaRPr lang="ja-JP" altLang="en-US"/>
                </a:p>
              </c:txPr>
              <c:showLegendKey val="0"/>
              <c:showVal val="1"/>
              <c:showCatName val="1"/>
              <c:showSerName val="0"/>
              <c:showPercent val="1"/>
              <c:showBubbleSize val="0"/>
              <c:separator>
</c:separator>
              <c:extLst>
                <c:ext xmlns:c15="http://schemas.microsoft.com/office/drawing/2012/chart" uri="{CE6537A1-D6FC-4f65-9D91-7224C49458BB}">
                  <c15:layout>
                    <c:manualLayout>
                      <c:w val="0.19475678377934813"/>
                      <c:h val="0.25767137145334551"/>
                    </c:manualLayout>
                  </c15:layout>
                  <c15:dlblFieldTable/>
                  <c15:showDataLabelsRange val="0"/>
                </c:ext>
                <c:ext xmlns:c16="http://schemas.microsoft.com/office/drawing/2014/chart" uri="{C3380CC4-5D6E-409C-BE32-E72D297353CC}">
                  <c16:uniqueId val="{00000014-2FBB-4EE3-B8F2-EDEFC8920AD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extLst>
          </c:dLbls>
          <c:cat>
            <c:strRef>
              <c:f>Sheet1!$A$2:$A$10</c:f>
              <c:strCache>
                <c:ptCount val="9"/>
                <c:pt idx="0">
                  <c:v>法人二税</c:v>
                </c:pt>
                <c:pt idx="1">
                  <c:v>法人事業税</c:v>
                </c:pt>
                <c:pt idx="2">
                  <c:v>法人府民税</c:v>
                </c:pt>
                <c:pt idx="3">
                  <c:v>その他の税</c:v>
                </c:pt>
                <c:pt idx="4">
                  <c:v>地方消費税</c:v>
                </c:pt>
                <c:pt idx="5">
                  <c:v>個人府民税</c:v>
                </c:pt>
                <c:pt idx="6">
                  <c:v>自動車税</c:v>
                </c:pt>
                <c:pt idx="7">
                  <c:v>不動産取得税</c:v>
                </c:pt>
                <c:pt idx="8">
                  <c:v>その他</c:v>
                </c:pt>
              </c:strCache>
            </c:strRef>
          </c:cat>
          <c:val>
            <c:numRef>
              <c:f>Sheet1!$C$2:$C$10</c:f>
              <c:numCache>
                <c:formatCode>General</c:formatCode>
                <c:ptCount val="9"/>
                <c:pt idx="0" formatCode="#,##0\ &quot;億円&quot;">
                  <c:v>5965</c:v>
                </c:pt>
                <c:pt idx="3" formatCode="#,##0\ &quot;億円&quot;">
                  <c:v>11036</c:v>
                </c:pt>
              </c:numCache>
            </c:numRef>
          </c:val>
          <c:extLst>
            <c:ext xmlns:c16="http://schemas.microsoft.com/office/drawing/2014/chart" uri="{C3380CC4-5D6E-409C-BE32-E72D297353CC}">
              <c16:uniqueId val="{00000025-2FBB-4EE3-B8F2-EDEFC8920AD9}"/>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0.38605</cdr:x>
      <cdr:y>0.51035</cdr:y>
    </cdr:from>
    <cdr:to>
      <cdr:x>0.61394</cdr:x>
      <cdr:y>0.62702</cdr:y>
    </cdr:to>
    <cdr:sp macro="" textlink="">
      <cdr:nvSpPr>
        <cdr:cNvPr id="2" name="テキスト ボックス 1">
          <a:extLst xmlns:a="http://schemas.openxmlformats.org/drawingml/2006/main">
            <a:ext uri="{FF2B5EF4-FFF2-40B4-BE49-F238E27FC236}">
              <a16:creationId xmlns:a16="http://schemas.microsoft.com/office/drawing/2014/main" id="{FD221A95-3B15-44CF-8498-03CE5EDD6B06}"/>
            </a:ext>
          </a:extLst>
        </cdr:cNvPr>
        <cdr:cNvSpPr txBox="1"/>
      </cdr:nvSpPr>
      <cdr:spPr>
        <a:xfrm xmlns:a="http://schemas.openxmlformats.org/drawingml/2006/main">
          <a:off x="2374482" y="2066261"/>
          <a:ext cx="1401668" cy="4723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ja-JP" altLang="en-US" sz="1100" b="1" dirty="0">
              <a:latin typeface="BIZ UDPゴシック" panose="020B0400000000000000" pitchFamily="50" charset="-128"/>
              <a:ea typeface="BIZ UDPゴシック" panose="020B0400000000000000" pitchFamily="50" charset="-128"/>
            </a:rPr>
            <a:t>府税収入</a:t>
          </a:r>
          <a:endParaRPr lang="en-US" altLang="ja-JP" sz="1100" b="1" dirty="0">
            <a:latin typeface="BIZ UDPゴシック" panose="020B0400000000000000" pitchFamily="50" charset="-128"/>
            <a:ea typeface="BIZ UDPゴシック" panose="020B0400000000000000" pitchFamily="50" charset="-128"/>
          </a:endParaRPr>
        </a:p>
        <a:p xmlns:a="http://schemas.openxmlformats.org/drawingml/2006/main">
          <a:pPr algn="ctr">
            <a:lnSpc>
              <a:spcPct val="150000"/>
            </a:lnSpc>
          </a:pPr>
          <a:r>
            <a:rPr lang="ja-JP" altLang="en-US" sz="900" b="1" dirty="0">
              <a:latin typeface="BIZ UDPゴシック" panose="020B0400000000000000" pitchFamily="50" charset="-128"/>
              <a:ea typeface="BIZ UDPゴシック" panose="020B0400000000000000" pitchFamily="50" charset="-128"/>
            </a:rPr>
            <a:t>１兆７，００１億円</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35F10B6-2951-4C99-B9D0-38326DBC17A3}"/>
              </a:ext>
            </a:extLst>
          </p:cNvPr>
          <p:cNvSpPr>
            <a:spLocks noGrp="1"/>
          </p:cNvSpPr>
          <p:nvPr>
            <p:ph type="hdr" sz="quarter"/>
          </p:nvPr>
        </p:nvSpPr>
        <p:spPr>
          <a:xfrm>
            <a:off x="3" y="0"/>
            <a:ext cx="4307045" cy="341542"/>
          </a:xfrm>
          <a:prstGeom prst="rect">
            <a:avLst/>
          </a:prstGeom>
        </p:spPr>
        <p:txBody>
          <a:bodyPr vert="horz" lIns="95683" tIns="47841" rIns="95683" bIns="47841"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6DE244B-359A-448F-8FC5-BCAD5DA3AEDB}"/>
              </a:ext>
            </a:extLst>
          </p:cNvPr>
          <p:cNvSpPr>
            <a:spLocks noGrp="1"/>
          </p:cNvSpPr>
          <p:nvPr>
            <p:ph type="dt" sz="quarter" idx="1"/>
          </p:nvPr>
        </p:nvSpPr>
        <p:spPr>
          <a:xfrm>
            <a:off x="5629994" y="0"/>
            <a:ext cx="4307045" cy="341542"/>
          </a:xfrm>
          <a:prstGeom prst="rect">
            <a:avLst/>
          </a:prstGeom>
        </p:spPr>
        <p:txBody>
          <a:bodyPr vert="horz" lIns="95683" tIns="47841" rIns="95683" bIns="47841" rtlCol="0"/>
          <a:lstStyle>
            <a:lvl1pPr algn="r">
              <a:defRPr sz="1200"/>
            </a:lvl1pPr>
          </a:lstStyle>
          <a:p>
            <a:fld id="{0424101A-B6C8-4996-8A6B-01791C2862C0}" type="datetimeFigureOut">
              <a:rPr kumimoji="1" lang="ja-JP" altLang="en-US" smtClean="0"/>
              <a:t>2026/9/8</a:t>
            </a:fld>
            <a:endParaRPr kumimoji="1" lang="ja-JP" altLang="en-US"/>
          </a:p>
        </p:txBody>
      </p:sp>
      <p:sp>
        <p:nvSpPr>
          <p:cNvPr id="4" name="フッター プレースホルダー 3">
            <a:extLst>
              <a:ext uri="{FF2B5EF4-FFF2-40B4-BE49-F238E27FC236}">
                <a16:creationId xmlns:a16="http://schemas.microsoft.com/office/drawing/2014/main" id="{24460BBE-71E4-4CB1-A018-37EEB322712F}"/>
              </a:ext>
            </a:extLst>
          </p:cNvPr>
          <p:cNvSpPr>
            <a:spLocks noGrp="1"/>
          </p:cNvSpPr>
          <p:nvPr>
            <p:ph type="ftr" sz="quarter" idx="2"/>
          </p:nvPr>
        </p:nvSpPr>
        <p:spPr>
          <a:xfrm>
            <a:off x="3" y="6465661"/>
            <a:ext cx="4307045" cy="341542"/>
          </a:xfrm>
          <a:prstGeom prst="rect">
            <a:avLst/>
          </a:prstGeom>
        </p:spPr>
        <p:txBody>
          <a:bodyPr vert="horz" lIns="95683" tIns="47841" rIns="95683" bIns="47841"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3B3787A7-F450-43DB-A585-88DBBFDD0249}"/>
              </a:ext>
            </a:extLst>
          </p:cNvPr>
          <p:cNvSpPr>
            <a:spLocks noGrp="1"/>
          </p:cNvSpPr>
          <p:nvPr>
            <p:ph type="sldNum" sz="quarter" idx="3"/>
          </p:nvPr>
        </p:nvSpPr>
        <p:spPr>
          <a:xfrm>
            <a:off x="5629994" y="6465661"/>
            <a:ext cx="4307045" cy="341542"/>
          </a:xfrm>
          <a:prstGeom prst="rect">
            <a:avLst/>
          </a:prstGeom>
        </p:spPr>
        <p:txBody>
          <a:bodyPr vert="horz" lIns="95683" tIns="47841" rIns="95683" bIns="47841" rtlCol="0" anchor="b"/>
          <a:lstStyle>
            <a:lvl1pPr algn="r">
              <a:defRPr sz="1200"/>
            </a:lvl1pPr>
          </a:lstStyle>
          <a:p>
            <a:fld id="{60E5996C-D5EE-462E-9D9C-74D9C8BDCC48}" type="slidenum">
              <a:rPr kumimoji="1" lang="ja-JP" altLang="en-US" smtClean="0"/>
              <a:t>‹#›</a:t>
            </a:fld>
            <a:endParaRPr kumimoji="1" lang="ja-JP" altLang="en-US"/>
          </a:p>
        </p:txBody>
      </p:sp>
    </p:spTree>
    <p:extLst>
      <p:ext uri="{BB962C8B-B14F-4D97-AF65-F5344CB8AC3E}">
        <p14:creationId xmlns:p14="http://schemas.microsoft.com/office/powerpoint/2010/main" val="9791698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4307045" cy="341542"/>
          </a:xfrm>
          <a:prstGeom prst="rect">
            <a:avLst/>
          </a:prstGeom>
        </p:spPr>
        <p:txBody>
          <a:bodyPr vert="horz" lIns="95683" tIns="47841" rIns="95683" bIns="47841"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994" y="0"/>
            <a:ext cx="4307045" cy="341542"/>
          </a:xfrm>
          <a:prstGeom prst="rect">
            <a:avLst/>
          </a:prstGeom>
        </p:spPr>
        <p:txBody>
          <a:bodyPr vert="horz" lIns="95683" tIns="47841" rIns="95683" bIns="47841" rtlCol="0"/>
          <a:lstStyle>
            <a:lvl1pPr algn="r">
              <a:defRPr sz="1200"/>
            </a:lvl1pPr>
          </a:lstStyle>
          <a:p>
            <a:fld id="{BE227211-0AB5-4757-89D3-751B873EAA2B}" type="datetimeFigureOut">
              <a:rPr kumimoji="1" lang="ja-JP" altLang="en-US" smtClean="0"/>
              <a:t>2026/9/8</a:t>
            </a:fld>
            <a:endParaRPr kumimoji="1" lang="ja-JP" altLang="en-US"/>
          </a:p>
        </p:txBody>
      </p:sp>
      <p:sp>
        <p:nvSpPr>
          <p:cNvPr id="4" name="スライド イメージ プレースホルダー 3"/>
          <p:cNvSpPr>
            <a:spLocks noGrp="1" noRot="1" noChangeAspect="1"/>
          </p:cNvSpPr>
          <p:nvPr>
            <p:ph type="sldImg" idx="2"/>
          </p:nvPr>
        </p:nvSpPr>
        <p:spPr>
          <a:xfrm>
            <a:off x="3308350" y="849313"/>
            <a:ext cx="3322638" cy="2300287"/>
          </a:xfrm>
          <a:prstGeom prst="rect">
            <a:avLst/>
          </a:prstGeom>
          <a:noFill/>
          <a:ln w="12700">
            <a:solidFill>
              <a:prstClr val="black"/>
            </a:solidFill>
          </a:ln>
        </p:spPr>
        <p:txBody>
          <a:bodyPr vert="horz" lIns="95683" tIns="47841" rIns="95683" bIns="47841" rtlCol="0" anchor="ctr"/>
          <a:lstStyle/>
          <a:p>
            <a:endParaRPr lang="ja-JP" altLang="en-US"/>
          </a:p>
        </p:txBody>
      </p:sp>
      <p:sp>
        <p:nvSpPr>
          <p:cNvPr id="5" name="ノート プレースホルダー 4"/>
          <p:cNvSpPr>
            <a:spLocks noGrp="1"/>
          </p:cNvSpPr>
          <p:nvPr>
            <p:ph type="body" sz="quarter" idx="3"/>
          </p:nvPr>
        </p:nvSpPr>
        <p:spPr>
          <a:xfrm>
            <a:off x="993935" y="3275966"/>
            <a:ext cx="7951470" cy="2680335"/>
          </a:xfrm>
          <a:prstGeom prst="rect">
            <a:avLst/>
          </a:prstGeom>
        </p:spPr>
        <p:txBody>
          <a:bodyPr vert="horz" lIns="95683" tIns="47841" rIns="95683" bIns="4784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6465661"/>
            <a:ext cx="4307045" cy="341542"/>
          </a:xfrm>
          <a:prstGeom prst="rect">
            <a:avLst/>
          </a:prstGeom>
        </p:spPr>
        <p:txBody>
          <a:bodyPr vert="horz" lIns="95683" tIns="47841" rIns="95683" bIns="4784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994" y="6465661"/>
            <a:ext cx="4307045" cy="341542"/>
          </a:xfrm>
          <a:prstGeom prst="rect">
            <a:avLst/>
          </a:prstGeom>
        </p:spPr>
        <p:txBody>
          <a:bodyPr vert="horz" lIns="95683" tIns="47841" rIns="95683" bIns="47841" rtlCol="0" anchor="b"/>
          <a:lstStyle>
            <a:lvl1pPr algn="r">
              <a:defRPr sz="1200"/>
            </a:lvl1pPr>
          </a:lstStyle>
          <a:p>
            <a:fld id="{DDB4CC83-5B66-41D8-A945-D3A0C6548B52}" type="slidenum">
              <a:rPr kumimoji="1" lang="ja-JP" altLang="en-US" smtClean="0"/>
              <a:t>‹#›</a:t>
            </a:fld>
            <a:endParaRPr kumimoji="1" lang="ja-JP" altLang="en-US"/>
          </a:p>
        </p:txBody>
      </p:sp>
    </p:spTree>
    <p:extLst>
      <p:ext uri="{BB962C8B-B14F-4D97-AF65-F5344CB8AC3E}">
        <p14:creationId xmlns:p14="http://schemas.microsoft.com/office/powerpoint/2010/main" val="3864505997"/>
      </p:ext>
    </p:extLst>
  </p:cSld>
  <p:clrMap bg1="lt1" tx1="dk1" bg2="lt2" tx2="dk2" accent1="accent1" accent2="accent2" accent3="accent3" accent4="accent4" accent5="accent5" accent6="accent6" hlink="hlink" folHlink="folHlink"/>
  <p:hf hdr="0" ftr="0" dt="0"/>
  <p:notesStyle>
    <a:lvl1pPr marL="0" algn="l" defTabSz="538764" rtl="0" eaLnBrk="1" latinLnBrk="0" hangingPunct="1">
      <a:defRPr kumimoji="1" sz="707" kern="1200">
        <a:solidFill>
          <a:schemeClr val="tx1"/>
        </a:solidFill>
        <a:latin typeface="+mn-lt"/>
        <a:ea typeface="+mn-ea"/>
        <a:cs typeface="+mn-cs"/>
      </a:defRPr>
    </a:lvl1pPr>
    <a:lvl2pPr marL="269382" algn="l" defTabSz="538764" rtl="0" eaLnBrk="1" latinLnBrk="0" hangingPunct="1">
      <a:defRPr kumimoji="1" sz="707" kern="1200">
        <a:solidFill>
          <a:schemeClr val="tx1"/>
        </a:solidFill>
        <a:latin typeface="+mn-lt"/>
        <a:ea typeface="+mn-ea"/>
        <a:cs typeface="+mn-cs"/>
      </a:defRPr>
    </a:lvl2pPr>
    <a:lvl3pPr marL="538764" algn="l" defTabSz="538764" rtl="0" eaLnBrk="1" latinLnBrk="0" hangingPunct="1">
      <a:defRPr kumimoji="1" sz="707" kern="1200">
        <a:solidFill>
          <a:schemeClr val="tx1"/>
        </a:solidFill>
        <a:latin typeface="+mn-lt"/>
        <a:ea typeface="+mn-ea"/>
        <a:cs typeface="+mn-cs"/>
      </a:defRPr>
    </a:lvl3pPr>
    <a:lvl4pPr marL="808147" algn="l" defTabSz="538764" rtl="0" eaLnBrk="1" latinLnBrk="0" hangingPunct="1">
      <a:defRPr kumimoji="1" sz="707" kern="1200">
        <a:solidFill>
          <a:schemeClr val="tx1"/>
        </a:solidFill>
        <a:latin typeface="+mn-lt"/>
        <a:ea typeface="+mn-ea"/>
        <a:cs typeface="+mn-cs"/>
      </a:defRPr>
    </a:lvl4pPr>
    <a:lvl5pPr marL="1077529" algn="l" defTabSz="538764" rtl="0" eaLnBrk="1" latinLnBrk="0" hangingPunct="1">
      <a:defRPr kumimoji="1" sz="707" kern="1200">
        <a:solidFill>
          <a:schemeClr val="tx1"/>
        </a:solidFill>
        <a:latin typeface="+mn-lt"/>
        <a:ea typeface="+mn-ea"/>
        <a:cs typeface="+mn-cs"/>
      </a:defRPr>
    </a:lvl5pPr>
    <a:lvl6pPr marL="1346911" algn="l" defTabSz="538764" rtl="0" eaLnBrk="1" latinLnBrk="0" hangingPunct="1">
      <a:defRPr kumimoji="1" sz="707" kern="1200">
        <a:solidFill>
          <a:schemeClr val="tx1"/>
        </a:solidFill>
        <a:latin typeface="+mn-lt"/>
        <a:ea typeface="+mn-ea"/>
        <a:cs typeface="+mn-cs"/>
      </a:defRPr>
    </a:lvl6pPr>
    <a:lvl7pPr marL="1616293" algn="l" defTabSz="538764" rtl="0" eaLnBrk="1" latinLnBrk="0" hangingPunct="1">
      <a:defRPr kumimoji="1" sz="707" kern="1200">
        <a:solidFill>
          <a:schemeClr val="tx1"/>
        </a:solidFill>
        <a:latin typeface="+mn-lt"/>
        <a:ea typeface="+mn-ea"/>
        <a:cs typeface="+mn-cs"/>
      </a:defRPr>
    </a:lvl7pPr>
    <a:lvl8pPr marL="1885676" algn="l" defTabSz="538764" rtl="0" eaLnBrk="1" latinLnBrk="0" hangingPunct="1">
      <a:defRPr kumimoji="1" sz="707" kern="1200">
        <a:solidFill>
          <a:schemeClr val="tx1"/>
        </a:solidFill>
        <a:latin typeface="+mn-lt"/>
        <a:ea typeface="+mn-ea"/>
        <a:cs typeface="+mn-cs"/>
      </a:defRPr>
    </a:lvl8pPr>
    <a:lvl9pPr marL="2155058" algn="l" defTabSz="538764" rtl="0" eaLnBrk="1" latinLnBrk="0" hangingPunct="1">
      <a:defRPr kumimoji="1" sz="70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DB4CC83-5B66-41D8-A945-D3A0C6548B52}" type="slidenum">
              <a:rPr kumimoji="1" lang="ja-JP" altLang="en-US" smtClean="0"/>
              <a:t>1</a:t>
            </a:fld>
            <a:endParaRPr kumimoji="1" lang="ja-JP" altLang="en-US"/>
          </a:p>
        </p:txBody>
      </p:sp>
    </p:spTree>
    <p:extLst>
      <p:ext uri="{BB962C8B-B14F-4D97-AF65-F5344CB8AC3E}">
        <p14:creationId xmlns:p14="http://schemas.microsoft.com/office/powerpoint/2010/main" val="3954910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66AC06EB-834A-4CD7-B742-647B0421906E}" type="datetime1">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279602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C58F8541-B279-4FFF-A110-DC746DFA2400}" type="datetime1">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2696054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166D342-48D1-45A2-8385-40D19F8417B1}" type="datetime1">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3319498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コンテンツ①リード文有り">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E2D3E39D-7B73-7245-403C-81CAF36A5BF4}"/>
              </a:ext>
            </a:extLst>
          </p:cNvPr>
          <p:cNvSpPr>
            <a:spLocks noGrp="1"/>
          </p:cNvSpPr>
          <p:nvPr>
            <p:ph type="body" sz="quarter" idx="14" hasCustomPrompt="1"/>
          </p:nvPr>
        </p:nvSpPr>
        <p:spPr>
          <a:xfrm>
            <a:off x="272350" y="1052669"/>
            <a:ext cx="9360000" cy="576000"/>
          </a:xfrm>
          <a:prstGeom prst="rect">
            <a:avLst/>
          </a:prstGeom>
        </p:spPr>
        <p:txBody>
          <a:bodyPr lIns="0" tIns="0" rIns="0" bIns="0"/>
          <a:lstStyle>
            <a:lvl1pPr marL="144000" indent="-144000" algn="just" fontAlgn="ctr" hangingPunct="0">
              <a:lnSpc>
                <a:spcPct val="100000"/>
              </a:lnSpc>
              <a:spcBef>
                <a:spcPts val="200"/>
              </a:spcBef>
              <a:buClr>
                <a:srgbClr val="111986"/>
              </a:buClr>
              <a:buSzPct val="70000"/>
              <a:buFont typeface="Wingdings" panose="05000000000000000000" pitchFamily="2" charset="2"/>
              <a:buChar char="l"/>
              <a:defRPr sz="1200" b="1"/>
            </a:lvl1pPr>
            <a:lvl2pPr>
              <a:defRPr sz="1200"/>
            </a:lvl2pPr>
            <a:lvl3pPr>
              <a:defRPr sz="1200"/>
            </a:lvl3pPr>
            <a:lvl4pPr>
              <a:defRPr sz="1200"/>
            </a:lvl4pPr>
            <a:lvl5pPr>
              <a:defRPr sz="1200"/>
            </a:lvl5pPr>
          </a:lstStyle>
          <a:p>
            <a:pPr lvl="0"/>
            <a:r>
              <a:rPr kumimoji="1" lang="ja-JP" altLang="en-US"/>
              <a:t>リード文</a:t>
            </a:r>
            <a:endParaRPr kumimoji="1" lang="en-US" altLang="ja-JP"/>
          </a:p>
          <a:p>
            <a:pPr lvl="0"/>
            <a:endParaRPr kumimoji="1" lang="en-US" altLang="ja-JP"/>
          </a:p>
          <a:p>
            <a:pPr lvl="0"/>
            <a:endParaRPr kumimoji="1" lang="ja-JP" altLang="en-US"/>
          </a:p>
        </p:txBody>
      </p:sp>
      <p:grpSp>
        <p:nvGrpSpPr>
          <p:cNvPr id="4" name="グループ化 3">
            <a:extLst>
              <a:ext uri="{FF2B5EF4-FFF2-40B4-BE49-F238E27FC236}">
                <a16:creationId xmlns:a16="http://schemas.microsoft.com/office/drawing/2014/main" id="{18F52E2C-3E0A-CC37-73AC-6C74638A1ED9}"/>
              </a:ext>
            </a:extLst>
          </p:cNvPr>
          <p:cNvGrpSpPr/>
          <p:nvPr userDrawn="1"/>
        </p:nvGrpSpPr>
        <p:grpSpPr>
          <a:xfrm>
            <a:off x="0" y="0"/>
            <a:ext cx="10353000" cy="836712"/>
            <a:chOff x="0" y="0"/>
            <a:chExt cx="8892000" cy="836712"/>
          </a:xfrm>
        </p:grpSpPr>
        <p:sp>
          <p:nvSpPr>
            <p:cNvPr id="10" name="フリーフォーム: 図形 9">
              <a:extLst>
                <a:ext uri="{FF2B5EF4-FFF2-40B4-BE49-F238E27FC236}">
                  <a16:creationId xmlns:a16="http://schemas.microsoft.com/office/drawing/2014/main" id="{0AF886F0-176D-8F23-F46B-58CE6D746868}"/>
                </a:ext>
              </a:extLst>
            </p:cNvPr>
            <p:cNvSpPr/>
            <p:nvPr userDrawn="1"/>
          </p:nvSpPr>
          <p:spPr bwMode="auto">
            <a:xfrm>
              <a:off x="0" y="0"/>
              <a:ext cx="8841000" cy="836712"/>
            </a:xfrm>
            <a:custGeom>
              <a:avLst/>
              <a:gdLst>
                <a:gd name="connsiteX0" fmla="*/ 719040 w 8841000"/>
                <a:gd name="connsiteY0" fmla="*/ 0 h 836712"/>
                <a:gd name="connsiteX1" fmla="*/ 4662505 w 8841000"/>
                <a:gd name="connsiteY1" fmla="*/ 0 h 836712"/>
                <a:gd name="connsiteX2" fmla="*/ 7486644 w 8841000"/>
                <a:gd name="connsiteY2" fmla="*/ 0 h 836712"/>
                <a:gd name="connsiteX3" fmla="*/ 7486648 w 8841000"/>
                <a:gd name="connsiteY3" fmla="*/ 0 h 836712"/>
                <a:gd name="connsiteX4" fmla="*/ 8605970 w 8841000"/>
                <a:gd name="connsiteY4" fmla="*/ 1 h 836712"/>
                <a:gd name="connsiteX5" fmla="*/ 8616654 w 8841000"/>
                <a:gd name="connsiteY5" fmla="*/ 1 h 836712"/>
                <a:gd name="connsiteX6" fmla="*/ 8620156 w 8841000"/>
                <a:gd name="connsiteY6" fmla="*/ 2246 h 836712"/>
                <a:gd name="connsiteX7" fmla="*/ 8841000 w 8841000"/>
                <a:gd name="connsiteY7" fmla="*/ 417601 h 836712"/>
                <a:gd name="connsiteX8" fmla="*/ 8620156 w 8841000"/>
                <a:gd name="connsiteY8" fmla="*/ 832956 h 836712"/>
                <a:gd name="connsiteX9" fmla="*/ 8616654 w 8841000"/>
                <a:gd name="connsiteY9" fmla="*/ 835201 h 836712"/>
                <a:gd name="connsiteX10" fmla="*/ 7905000 w 8841000"/>
                <a:gd name="connsiteY10" fmla="*/ 835200 h 836712"/>
                <a:gd name="connsiteX11" fmla="*/ 7905000 w 8841000"/>
                <a:gd name="connsiteY11" fmla="*/ 836712 h 836712"/>
                <a:gd name="connsiteX12" fmla="*/ 0 w 8841000"/>
                <a:gd name="connsiteY12" fmla="*/ 836712 h 836712"/>
                <a:gd name="connsiteX13" fmla="*/ 0 w 8841000"/>
                <a:gd name="connsiteY13" fmla="*/ 0 h 836712"/>
                <a:gd name="connsiteX14" fmla="*/ 719040 w 8841000"/>
                <a:gd name="connsiteY14" fmla="*/ 0 h 83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1000" h="836712">
                  <a:moveTo>
                    <a:pt x="719040" y="0"/>
                  </a:moveTo>
                  <a:lnTo>
                    <a:pt x="4662505" y="0"/>
                  </a:lnTo>
                  <a:lnTo>
                    <a:pt x="7486644" y="0"/>
                  </a:lnTo>
                  <a:lnTo>
                    <a:pt x="7486648" y="0"/>
                  </a:lnTo>
                  <a:lnTo>
                    <a:pt x="8605970" y="1"/>
                  </a:lnTo>
                  <a:lnTo>
                    <a:pt x="8616654" y="1"/>
                  </a:lnTo>
                  <a:lnTo>
                    <a:pt x="8620156" y="2246"/>
                  </a:lnTo>
                  <a:cubicBezTo>
                    <a:pt x="8753398" y="92262"/>
                    <a:pt x="8841000" y="244701"/>
                    <a:pt x="8841000" y="417601"/>
                  </a:cubicBezTo>
                  <a:cubicBezTo>
                    <a:pt x="8841000" y="590501"/>
                    <a:pt x="8753398" y="742940"/>
                    <a:pt x="8620156" y="832956"/>
                  </a:cubicBezTo>
                  <a:lnTo>
                    <a:pt x="8616654" y="835201"/>
                  </a:lnTo>
                  <a:lnTo>
                    <a:pt x="7905000" y="835200"/>
                  </a:lnTo>
                  <a:lnTo>
                    <a:pt x="7905000" y="836712"/>
                  </a:lnTo>
                  <a:lnTo>
                    <a:pt x="0" y="836712"/>
                  </a:lnTo>
                  <a:lnTo>
                    <a:pt x="0" y="0"/>
                  </a:lnTo>
                  <a:lnTo>
                    <a:pt x="719040" y="0"/>
                  </a:lnTo>
                  <a:close/>
                </a:path>
              </a:pathLst>
            </a:custGeom>
            <a:solidFill>
              <a:srgbClr val="3155BB"/>
            </a:solidFill>
            <a:ln w="12700"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algn="ctr" defTabSz="914400" eaLnBrk="0" fontAlgn="base" hangingPunct="0">
                <a:spcBef>
                  <a:spcPct val="0"/>
                </a:spcBef>
                <a:spcAft>
                  <a:spcPct val="0"/>
                </a:spcAft>
              </a:pPr>
              <a:endParaRPr lang="ja-JP" altLang="en-US" sz="1200" b="1" err="1">
                <a:latin typeface="Arial" charset="0"/>
              </a:endParaRPr>
            </a:p>
          </p:txBody>
        </p:sp>
        <p:pic>
          <p:nvPicPr>
            <p:cNvPr id="11" name="図 10">
              <a:extLst>
                <a:ext uri="{FF2B5EF4-FFF2-40B4-BE49-F238E27FC236}">
                  <a16:creationId xmlns:a16="http://schemas.microsoft.com/office/drawing/2014/main" id="{62CEC41A-ACB4-A968-6A05-113B1C054A4B}"/>
                </a:ext>
              </a:extLst>
            </p:cNvPr>
            <p:cNvPicPr>
              <a:picLocks noChangeAspect="1"/>
            </p:cNvPicPr>
            <p:nvPr userDrawn="1"/>
          </p:nvPicPr>
          <p:blipFill>
            <a:blip r:embed="rId3" cstate="print">
              <a:extLst>
                <a:ext uri="{28A0092B-C50C-407E-A947-70E740481C1C}">
                  <a14:useLocalDpi xmlns:a14="http://schemas.microsoft.com/office/drawing/2010/main"/>
                </a:ext>
              </a:extLst>
            </a:blip>
            <a:srcRect l="-35956" t="35051" r="10451" b="38865"/>
            <a:stretch/>
          </p:blipFill>
          <p:spPr>
            <a:xfrm>
              <a:off x="0" y="0"/>
              <a:ext cx="8892000" cy="835200"/>
            </a:xfrm>
            <a:prstGeom prst="rect">
              <a:avLst/>
            </a:prstGeom>
          </p:spPr>
        </p:pic>
        <p:sp>
          <p:nvSpPr>
            <p:cNvPr id="15" name="フリーフォーム: 図形 14">
              <a:extLst>
                <a:ext uri="{FF2B5EF4-FFF2-40B4-BE49-F238E27FC236}">
                  <a16:creationId xmlns:a16="http://schemas.microsoft.com/office/drawing/2014/main" id="{B37B0485-B807-19D0-EA1E-E7D64BA30022}"/>
                </a:ext>
              </a:extLst>
            </p:cNvPr>
            <p:cNvSpPr/>
            <p:nvPr userDrawn="1"/>
          </p:nvSpPr>
          <p:spPr bwMode="auto">
            <a:xfrm>
              <a:off x="0" y="0"/>
              <a:ext cx="8841000" cy="836712"/>
            </a:xfrm>
            <a:custGeom>
              <a:avLst/>
              <a:gdLst>
                <a:gd name="connsiteX0" fmla="*/ 719040 w 8841000"/>
                <a:gd name="connsiteY0" fmla="*/ 0 h 836712"/>
                <a:gd name="connsiteX1" fmla="*/ 4662505 w 8841000"/>
                <a:gd name="connsiteY1" fmla="*/ 0 h 836712"/>
                <a:gd name="connsiteX2" fmla="*/ 7486644 w 8841000"/>
                <a:gd name="connsiteY2" fmla="*/ 0 h 836712"/>
                <a:gd name="connsiteX3" fmla="*/ 7486648 w 8841000"/>
                <a:gd name="connsiteY3" fmla="*/ 0 h 836712"/>
                <a:gd name="connsiteX4" fmla="*/ 8605970 w 8841000"/>
                <a:gd name="connsiteY4" fmla="*/ 1 h 836712"/>
                <a:gd name="connsiteX5" fmla="*/ 8616654 w 8841000"/>
                <a:gd name="connsiteY5" fmla="*/ 1 h 836712"/>
                <a:gd name="connsiteX6" fmla="*/ 8620156 w 8841000"/>
                <a:gd name="connsiteY6" fmla="*/ 2246 h 836712"/>
                <a:gd name="connsiteX7" fmla="*/ 8841000 w 8841000"/>
                <a:gd name="connsiteY7" fmla="*/ 417601 h 836712"/>
                <a:gd name="connsiteX8" fmla="*/ 8620156 w 8841000"/>
                <a:gd name="connsiteY8" fmla="*/ 832956 h 836712"/>
                <a:gd name="connsiteX9" fmla="*/ 8616654 w 8841000"/>
                <a:gd name="connsiteY9" fmla="*/ 835201 h 836712"/>
                <a:gd name="connsiteX10" fmla="*/ 7905000 w 8841000"/>
                <a:gd name="connsiteY10" fmla="*/ 835200 h 836712"/>
                <a:gd name="connsiteX11" fmla="*/ 7905000 w 8841000"/>
                <a:gd name="connsiteY11" fmla="*/ 836712 h 836712"/>
                <a:gd name="connsiteX12" fmla="*/ 0 w 8841000"/>
                <a:gd name="connsiteY12" fmla="*/ 836712 h 836712"/>
                <a:gd name="connsiteX13" fmla="*/ 0 w 8841000"/>
                <a:gd name="connsiteY13" fmla="*/ 0 h 836712"/>
                <a:gd name="connsiteX14" fmla="*/ 719040 w 8841000"/>
                <a:gd name="connsiteY14" fmla="*/ 0 h 83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1000" h="836712">
                  <a:moveTo>
                    <a:pt x="719040" y="0"/>
                  </a:moveTo>
                  <a:lnTo>
                    <a:pt x="4662505" y="0"/>
                  </a:lnTo>
                  <a:lnTo>
                    <a:pt x="7486644" y="0"/>
                  </a:lnTo>
                  <a:lnTo>
                    <a:pt x="7486648" y="0"/>
                  </a:lnTo>
                  <a:lnTo>
                    <a:pt x="8605970" y="1"/>
                  </a:lnTo>
                  <a:lnTo>
                    <a:pt x="8616654" y="1"/>
                  </a:lnTo>
                  <a:lnTo>
                    <a:pt x="8620156" y="2246"/>
                  </a:lnTo>
                  <a:cubicBezTo>
                    <a:pt x="8753398" y="92262"/>
                    <a:pt x="8841000" y="244701"/>
                    <a:pt x="8841000" y="417601"/>
                  </a:cubicBezTo>
                  <a:cubicBezTo>
                    <a:pt x="8841000" y="590501"/>
                    <a:pt x="8753398" y="742940"/>
                    <a:pt x="8620156" y="832956"/>
                  </a:cubicBezTo>
                  <a:lnTo>
                    <a:pt x="8616654" y="835201"/>
                  </a:lnTo>
                  <a:lnTo>
                    <a:pt x="7905000" y="835200"/>
                  </a:lnTo>
                  <a:lnTo>
                    <a:pt x="7905000" y="836712"/>
                  </a:lnTo>
                  <a:lnTo>
                    <a:pt x="0" y="836712"/>
                  </a:lnTo>
                  <a:lnTo>
                    <a:pt x="0" y="0"/>
                  </a:lnTo>
                  <a:lnTo>
                    <a:pt x="719040" y="0"/>
                  </a:lnTo>
                  <a:close/>
                </a:path>
              </a:pathLst>
            </a:custGeom>
            <a:gradFill>
              <a:gsLst>
                <a:gs pos="0">
                  <a:srgbClr val="111986">
                    <a:alpha val="0"/>
                  </a:srgbClr>
                </a:gs>
                <a:gs pos="70000">
                  <a:srgbClr val="111986"/>
                </a:gs>
              </a:gsLst>
              <a:lin ang="10800000" scaled="1"/>
            </a:gradFill>
            <a:ln w="12700"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algn="ctr" defTabSz="914400" eaLnBrk="0" fontAlgn="base" hangingPunct="0">
                <a:spcBef>
                  <a:spcPct val="0"/>
                </a:spcBef>
                <a:spcAft>
                  <a:spcPct val="0"/>
                </a:spcAft>
              </a:pPr>
              <a:endParaRPr lang="ja-JP" altLang="en-US" sz="1200" b="1" err="1">
                <a:latin typeface="Arial" charset="0"/>
              </a:endParaRPr>
            </a:p>
          </p:txBody>
        </p:sp>
      </p:grpSp>
      <p:graphicFrame>
        <p:nvGraphicFramePr>
          <p:cNvPr id="9" name="think-cell data - do not delete" hidden="1">
            <a:extLst>
              <a:ext uri="{FF2B5EF4-FFF2-40B4-BE49-F238E27FC236}">
                <a16:creationId xmlns:a16="http://schemas.microsoft.com/office/drawing/2014/main" id="{5D940668-2E4A-47CA-CCF5-4559AE54C64C}"/>
              </a:ext>
            </a:extLst>
          </p:cNvPr>
          <p:cNvGraphicFramePr>
            <a:graphicFrameLocks noChangeAspect="1"/>
          </p:cNvGraphicFramePr>
          <p:nvPr userDrawn="1">
            <p:custDataLst>
              <p:tags r:id="rId1"/>
            </p:custDataLst>
            <p:extLst>
              <p:ext uri="{D42A27DB-BD31-4B8C-83A1-F6EECF244321}">
                <p14:modId xmlns:p14="http://schemas.microsoft.com/office/powerpoint/2010/main" val="16655310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95" imgH="95" progId="TCLayout.ActiveDocument.1">
                  <p:embed/>
                </p:oleObj>
              </mc:Choice>
              <mc:Fallback>
                <p:oleObj name="think-cellスライド" r:id="rId4" imgW="95" imgH="95" progId="TCLayout.ActiveDocument.1">
                  <p:embed/>
                  <p:pic>
                    <p:nvPicPr>
                      <p:cNvPr id="9" name="think-cell data - do not delete" hidden="1">
                        <a:extLst>
                          <a:ext uri="{FF2B5EF4-FFF2-40B4-BE49-F238E27FC236}">
                            <a16:creationId xmlns:a16="http://schemas.microsoft.com/office/drawing/2014/main" id="{5D940668-2E4A-47CA-CCF5-4559AE54C6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スライド番号プレースホルダー 11">
            <a:extLst>
              <a:ext uri="{FF2B5EF4-FFF2-40B4-BE49-F238E27FC236}">
                <a16:creationId xmlns:a16="http://schemas.microsoft.com/office/drawing/2014/main" id="{87D45854-6DCF-3B94-B363-97315191C437}"/>
              </a:ext>
            </a:extLst>
          </p:cNvPr>
          <p:cNvSpPr>
            <a:spLocks noGrp="1"/>
          </p:cNvSpPr>
          <p:nvPr>
            <p:ph type="sldNum" sz="quarter" idx="4"/>
          </p:nvPr>
        </p:nvSpPr>
        <p:spPr>
          <a:xfrm>
            <a:off x="8913440" y="6525344"/>
            <a:ext cx="720210" cy="216024"/>
          </a:xfrm>
          <a:prstGeom prst="rect">
            <a:avLst/>
          </a:prstGeom>
        </p:spPr>
        <p:txBody>
          <a:bodyPr vert="horz" lIns="0" tIns="0" rIns="0" bIns="0" rtlCol="0" anchor="ctr" anchorCtr="0">
            <a:noAutofit/>
          </a:bodyPr>
          <a:lstStyle>
            <a:lvl1pPr algn="r" hangingPunct="0">
              <a:defRPr sz="1000" baseline="0">
                <a:solidFill>
                  <a:srgbClr val="000000"/>
                </a:solidFill>
                <a:latin typeface="Arial" panose="020B0604020202020204" pitchFamily="34" charset="0"/>
                <a:ea typeface="ＭＳ Ｐゴシック" panose="020B0600070205080204" pitchFamily="50" charset="-128"/>
                <a:cs typeface="Arial" panose="020B0604020202020204" pitchFamily="34" charset="0"/>
              </a:defRPr>
            </a:lvl1pPr>
          </a:lstStyle>
          <a:p>
            <a:fld id="{93704835-FFB4-4C5D-AA89-54C4E5D093E9}" type="slidenum">
              <a:rPr kumimoji="1" lang="ja-JP" altLang="en-US" smtClean="0"/>
              <a:pPr/>
              <a:t>‹#›</a:t>
            </a:fld>
            <a:endParaRPr kumimoji="1" lang="ja-JP" altLang="en-US"/>
          </a:p>
        </p:txBody>
      </p:sp>
      <p:sp>
        <p:nvSpPr>
          <p:cNvPr id="13" name="テキスト プレースホルダー 433">
            <a:extLst>
              <a:ext uri="{FF2B5EF4-FFF2-40B4-BE49-F238E27FC236}">
                <a16:creationId xmlns:a16="http://schemas.microsoft.com/office/drawing/2014/main" id="{C363699D-115A-1770-576E-97267FC051B8}"/>
              </a:ext>
            </a:extLst>
          </p:cNvPr>
          <p:cNvSpPr>
            <a:spLocks noGrp="1"/>
          </p:cNvSpPr>
          <p:nvPr>
            <p:ph type="body" sz="quarter" idx="12"/>
          </p:nvPr>
        </p:nvSpPr>
        <p:spPr>
          <a:xfrm>
            <a:off x="272350" y="6525368"/>
            <a:ext cx="8568000" cy="216000"/>
          </a:xfrm>
          <a:prstGeom prst="rect">
            <a:avLst/>
          </a:prstGeom>
        </p:spPr>
        <p:txBody>
          <a:bodyPr lIns="0" tIns="0" rIns="0" bIns="0" anchor="b" anchorCtr="0"/>
          <a:lstStyle>
            <a:lvl1pPr marL="0" indent="0" fontAlgn="ctr" hangingPunct="0">
              <a:lnSpc>
                <a:spcPct val="100000"/>
              </a:lnSpc>
              <a:spcBef>
                <a:spcPts val="100"/>
              </a:spcBef>
              <a:buNone/>
              <a:defRPr sz="700">
                <a:latin typeface="Arial" panose="020B0604020202020204" pitchFamily="34" charset="0"/>
                <a:ea typeface="BIZ UDPゴシック" panose="020B0400000000000000" pitchFamily="50" charset="-128"/>
                <a:cs typeface="Arial" panose="020B0604020202020204" pitchFamily="34" charset="0"/>
              </a:defRPr>
            </a:lvl1pPr>
            <a:lvl2pPr marL="457200" indent="0" fontAlgn="ctr" hangingPunct="0">
              <a:lnSpc>
                <a:spcPct val="100000"/>
              </a:lnSpc>
              <a:spcBef>
                <a:spcPts val="100"/>
              </a:spcBef>
              <a:buNone/>
              <a:defRPr sz="700">
                <a:latin typeface="Arial" panose="020B0604020202020204" pitchFamily="34" charset="0"/>
                <a:ea typeface="BIZ UDPゴシック" panose="020B0400000000000000" pitchFamily="50" charset="-128"/>
                <a:cs typeface="Arial" panose="020B0604020202020204" pitchFamily="34" charset="0"/>
              </a:defRPr>
            </a:lvl2pPr>
            <a:lvl3pPr marL="914400" indent="0" fontAlgn="ctr" hangingPunct="0">
              <a:lnSpc>
                <a:spcPct val="100000"/>
              </a:lnSpc>
              <a:spcBef>
                <a:spcPts val="100"/>
              </a:spcBef>
              <a:buNone/>
              <a:defRPr sz="700">
                <a:latin typeface="Arial" panose="020B0604020202020204" pitchFamily="34" charset="0"/>
                <a:ea typeface="BIZ UDPゴシック" panose="020B0400000000000000" pitchFamily="50" charset="-128"/>
                <a:cs typeface="Arial" panose="020B0604020202020204" pitchFamily="34" charset="0"/>
              </a:defRPr>
            </a:lvl3pPr>
            <a:lvl4pPr marL="1371600" indent="0" fontAlgn="ctr" hangingPunct="0">
              <a:lnSpc>
                <a:spcPct val="100000"/>
              </a:lnSpc>
              <a:spcBef>
                <a:spcPts val="100"/>
              </a:spcBef>
              <a:buNone/>
              <a:defRPr sz="700">
                <a:latin typeface="Arial" panose="020B0604020202020204" pitchFamily="34" charset="0"/>
                <a:ea typeface="BIZ UDPゴシック" panose="020B0400000000000000" pitchFamily="50" charset="-128"/>
                <a:cs typeface="Arial" panose="020B0604020202020204" pitchFamily="34" charset="0"/>
              </a:defRPr>
            </a:lvl4pPr>
            <a:lvl5pPr marL="1828800" indent="0" fontAlgn="ctr" hangingPunct="0">
              <a:lnSpc>
                <a:spcPct val="100000"/>
              </a:lnSpc>
              <a:spcBef>
                <a:spcPts val="100"/>
              </a:spcBef>
              <a:buNone/>
              <a:defRPr sz="700">
                <a:latin typeface="Arial" panose="020B0604020202020204" pitchFamily="34" charset="0"/>
                <a:ea typeface="BIZ UDPゴシック" panose="020B0400000000000000" pitchFamily="50" charset="-128"/>
                <a:cs typeface="Arial" panose="020B0604020202020204" pitchFamily="34" charset="0"/>
              </a:defRPr>
            </a:lvl5pPr>
          </a:lstStyle>
          <a:p>
            <a:pPr lvl="0"/>
            <a:endParaRPr kumimoji="1" lang="ja-JP" altLang="en-US"/>
          </a:p>
        </p:txBody>
      </p:sp>
      <p:sp>
        <p:nvSpPr>
          <p:cNvPr id="427" name="テキスト プレースホルダー 426">
            <a:extLst>
              <a:ext uri="{FF2B5EF4-FFF2-40B4-BE49-F238E27FC236}">
                <a16:creationId xmlns:a16="http://schemas.microsoft.com/office/drawing/2014/main" id="{EE1E4B7D-72D3-7372-4ECE-411BC45A6BE1}"/>
              </a:ext>
            </a:extLst>
          </p:cNvPr>
          <p:cNvSpPr>
            <a:spLocks noGrp="1"/>
          </p:cNvSpPr>
          <p:nvPr>
            <p:ph type="body" sz="quarter" idx="13" hasCustomPrompt="1"/>
          </p:nvPr>
        </p:nvSpPr>
        <p:spPr>
          <a:xfrm>
            <a:off x="164468" y="83009"/>
            <a:ext cx="8424000" cy="648000"/>
          </a:xfrm>
          <a:prstGeom prst="rect">
            <a:avLst/>
          </a:prstGeom>
        </p:spPr>
        <p:txBody>
          <a:bodyPr lIns="0" tIns="0" rIns="0" bIns="0" anchor="ctr" anchorCtr="0">
            <a:noAutofit/>
          </a:bodyPr>
          <a:lstStyle>
            <a:lvl1pPr marL="0" indent="0" fontAlgn="base" hangingPunct="0">
              <a:lnSpc>
                <a:spcPct val="100000"/>
              </a:lnSpc>
              <a:spcBef>
                <a:spcPts val="0"/>
              </a:spcBef>
              <a:buNone/>
              <a:defRPr sz="2400" b="1" baseline="0">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defRPr>
            </a:lvl1pPr>
            <a:lvl2pPr marL="457200" indent="0">
              <a:buNone/>
              <a:defRPr sz="1800">
                <a:latin typeface="Arial" panose="020B0604020202020204" pitchFamily="34" charset="0"/>
                <a:ea typeface="BIZ UDPゴシック" panose="020B0400000000000000" pitchFamily="50" charset="-128"/>
                <a:cs typeface="Arial" panose="020B0604020202020204" pitchFamily="34" charset="0"/>
              </a:defRPr>
            </a:lvl2pPr>
            <a:lvl3pPr marL="914400" indent="0">
              <a:buNone/>
              <a:defRPr sz="1800">
                <a:latin typeface="Arial" panose="020B0604020202020204" pitchFamily="34" charset="0"/>
                <a:ea typeface="BIZ UDPゴシック" panose="020B0400000000000000" pitchFamily="50" charset="-128"/>
                <a:cs typeface="Arial" panose="020B0604020202020204" pitchFamily="34" charset="0"/>
              </a:defRPr>
            </a:lvl3pPr>
            <a:lvl4pPr marL="1371600" indent="0">
              <a:buNone/>
              <a:defRPr sz="1800">
                <a:latin typeface="Arial" panose="020B0604020202020204" pitchFamily="34" charset="0"/>
                <a:ea typeface="BIZ UDPゴシック" panose="020B0400000000000000" pitchFamily="50" charset="-128"/>
                <a:cs typeface="Arial" panose="020B0604020202020204" pitchFamily="34" charset="0"/>
              </a:defRPr>
            </a:lvl4pPr>
            <a:lvl5pPr marL="1828800" indent="0">
              <a:buNone/>
              <a:defRPr sz="1800">
                <a:latin typeface="Arial" panose="020B0604020202020204" pitchFamily="34" charset="0"/>
                <a:ea typeface="BIZ UDPゴシック" panose="020B0400000000000000" pitchFamily="50" charset="-128"/>
                <a:cs typeface="Arial" panose="020B0604020202020204" pitchFamily="34" charset="0"/>
              </a:defRPr>
            </a:lvl5pPr>
          </a:lstStyle>
          <a:p>
            <a:pPr lvl="0"/>
            <a:r>
              <a:rPr kumimoji="1" lang="ja-JP" altLang="en-US"/>
              <a:t>メインタイトル</a:t>
            </a:r>
          </a:p>
        </p:txBody>
      </p:sp>
    </p:spTree>
    <p:extLst>
      <p:ext uri="{BB962C8B-B14F-4D97-AF65-F5344CB8AC3E}">
        <p14:creationId xmlns:p14="http://schemas.microsoft.com/office/powerpoint/2010/main" val="2733389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4A4BC81-AF74-4B47-850A-A819A7A257DD}" type="datetime1">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235645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9FBD81D-63E5-426A-8DB6-7B2E518B78B3}" type="datetime1">
              <a:rPr kumimoji="1" lang="ja-JP" altLang="en-US" smtClean="0"/>
              <a:t>2026/9/8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147067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E9A40862-3A6B-4892-9F41-FA07CF41DCA1}" type="datetime1">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3855609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BB3B13F-FD42-4C88-9F4A-C781035C58E6}" type="datetime1">
              <a:rPr kumimoji="1" lang="ja-JP" altLang="en-US" smtClean="0"/>
              <a:t>2026/9/8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552711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8510CB55-B364-4544-AA39-9E50DACB4A3B}" type="datetime1">
              <a:rPr kumimoji="1" lang="ja-JP" altLang="en-US" smtClean="0"/>
              <a:t>2026/9/8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335862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5E8B5F-C18D-43B2-8A53-F7A2293D7BB0}" type="datetime1">
              <a:rPr kumimoji="1" lang="ja-JP" altLang="en-US" smtClean="0"/>
              <a:t>2026/9/8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404354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CC11B5F-FF95-4512-86E8-3F1E56B7B294}" type="datetime1">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254498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619F6D0-DCEF-466A-ACD1-4552162F1272}" type="datetime1">
              <a:rPr kumimoji="1" lang="ja-JP" altLang="en-US" smtClean="0"/>
              <a:t>2026/9/8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206790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D6F46-8281-4834-A850-AF985513671B}" type="datetime1">
              <a:rPr kumimoji="1" lang="ja-JP" altLang="en-US" smtClean="0"/>
              <a:t>2026/9/8</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9EE9CC-ADAB-4927-B13C-C672E002A596}" type="slidenum">
              <a:rPr kumimoji="1" lang="ja-JP" altLang="en-US" smtClean="0"/>
              <a:t>‹#›</a:t>
            </a:fld>
            <a:endParaRPr kumimoji="1" lang="ja-JP" altLang="en-US"/>
          </a:p>
        </p:txBody>
      </p:sp>
    </p:spTree>
    <p:extLst>
      <p:ext uri="{BB962C8B-B14F-4D97-AF65-F5344CB8AC3E}">
        <p14:creationId xmlns:p14="http://schemas.microsoft.com/office/powerpoint/2010/main" val="45060495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2.xml"/><Relationship Id="rId7" Type="http://schemas.openxmlformats.org/officeDocument/2006/relationships/slide" Target="slide1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4.xml"/><Relationship Id="rId4" Type="http://schemas.openxmlformats.org/officeDocument/2006/relationships/slide" Target="slide3.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1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pref.osaka.lg.jp/o050030/zei/alacarte/syokan.html" TargetMode="Externa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emf"/><Relationship Id="rId4" Type="http://schemas.openxmlformats.org/officeDocument/2006/relationships/image" Target="../media/image7.gif"/><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wdp"/><Relationship Id="rId18" Type="http://schemas.openxmlformats.org/officeDocument/2006/relationships/image" Target="../media/image37.png"/><Relationship Id="rId3" Type="http://schemas.openxmlformats.org/officeDocument/2006/relationships/image" Target="../media/image23.tmp"/><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6.png"/><Relationship Id="rId2" Type="http://schemas.openxmlformats.org/officeDocument/2006/relationships/image" Target="../media/image22.png"/><Relationship Id="rId16" Type="http://schemas.openxmlformats.org/officeDocument/2006/relationships/image" Target="../media/image35.png"/><Relationship Id="rId20"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png"/><Relationship Id="rId19" Type="http://schemas.openxmlformats.org/officeDocument/2006/relationships/image" Target="../media/image38.jpe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hyperlink" Target="https://www.nakanoshima-qross.j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710EC7E-96E1-48D1-8254-25E9E6F2BBF6}"/>
              </a:ext>
            </a:extLst>
          </p:cNvPr>
          <p:cNvSpPr txBox="1"/>
          <p:nvPr/>
        </p:nvSpPr>
        <p:spPr>
          <a:xfrm>
            <a:off x="503879" y="944749"/>
            <a:ext cx="8999841" cy="3430702"/>
          </a:xfrm>
          <a:prstGeom prst="rect">
            <a:avLst/>
          </a:prstGeom>
          <a:noFill/>
          <a:ln w="38100">
            <a:solidFill>
              <a:schemeClr val="accent5">
                <a:lumMod val="50000"/>
              </a:schemeClr>
            </a:solidFill>
          </a:ln>
        </p:spPr>
        <p:txBody>
          <a:bodyPr wrap="square" lIns="180000" tIns="180000" rIns="180000" bIns="180000" rtlCol="0">
            <a:spAutoFit/>
          </a:bodyPr>
          <a:lstStyle/>
          <a:p>
            <a:pPr algn="just">
              <a:lnSpc>
                <a:spcPct val="150000"/>
              </a:lnSpc>
              <a:spcAft>
                <a:spcPts val="600"/>
              </a:spcAft>
            </a:pPr>
            <a:r>
              <a:rPr kumimoji="1" lang="ja-JP" altLang="en-US" sz="1250" spc="300" dirty="0">
                <a:solidFill>
                  <a:schemeClr val="tx1"/>
                </a:solidFill>
                <a:latin typeface="BIZ UDゴシック" panose="020B0400000000000000" pitchFamily="49" charset="-128"/>
                <a:ea typeface="BIZ UDゴシック" panose="020B0400000000000000" pitchFamily="49" charset="-128"/>
              </a:rPr>
              <a:t>　大阪府では、府内企業の皆様のご理解とご協力をいただき、法人事業税については昭和</a:t>
            </a:r>
            <a:r>
              <a:rPr kumimoji="1" lang="en-US" altLang="ja-JP" sz="1250" spc="300" dirty="0">
                <a:solidFill>
                  <a:schemeClr val="tx1"/>
                </a:solidFill>
                <a:latin typeface="BIZ UDゴシック" panose="020B0400000000000000" pitchFamily="49" charset="-128"/>
                <a:ea typeface="BIZ UDゴシック" panose="020B0400000000000000" pitchFamily="49" charset="-128"/>
              </a:rPr>
              <a:t>50</a:t>
            </a:r>
            <a:r>
              <a:rPr kumimoji="1" lang="ja-JP" altLang="en-US" sz="1250" spc="300" dirty="0">
                <a:solidFill>
                  <a:schemeClr val="tx1"/>
                </a:solidFill>
                <a:latin typeface="BIZ UDゴシック" panose="020B0400000000000000" pitchFamily="49" charset="-128"/>
                <a:ea typeface="BIZ UDゴシック" panose="020B0400000000000000" pitchFamily="49" charset="-128"/>
              </a:rPr>
              <a:t>年から、法人府民税（法人税割）については昭和</a:t>
            </a:r>
            <a:r>
              <a:rPr kumimoji="1" lang="en-US" altLang="ja-JP" sz="1250" spc="300" dirty="0">
                <a:solidFill>
                  <a:schemeClr val="tx1"/>
                </a:solidFill>
                <a:latin typeface="BIZ UDゴシック" panose="020B0400000000000000" pitchFamily="49" charset="-128"/>
                <a:ea typeface="BIZ UDゴシック" panose="020B0400000000000000" pitchFamily="49" charset="-128"/>
              </a:rPr>
              <a:t>51</a:t>
            </a:r>
            <a:r>
              <a:rPr kumimoji="1" lang="ja-JP" altLang="en-US" sz="1250" spc="300" dirty="0">
                <a:solidFill>
                  <a:schemeClr val="tx1"/>
                </a:solidFill>
                <a:latin typeface="BIZ UDゴシック" panose="020B0400000000000000" pitchFamily="49" charset="-128"/>
                <a:ea typeface="BIZ UDゴシック" panose="020B0400000000000000" pitchFamily="49" charset="-128"/>
              </a:rPr>
              <a:t>年から、法人府民税（均等割）について</a:t>
            </a:r>
            <a:r>
              <a:rPr kumimoji="1" lang="ja-JP" altLang="en-US" sz="1250" spc="300" dirty="0">
                <a:latin typeface="BIZ UDゴシック" panose="020B0400000000000000" pitchFamily="49" charset="-128"/>
                <a:ea typeface="BIZ UDゴシック" panose="020B0400000000000000" pitchFamily="49" charset="-128"/>
              </a:rPr>
              <a:t>は平成</a:t>
            </a:r>
            <a:r>
              <a:rPr kumimoji="1" lang="en-US" altLang="ja-JP" sz="1250" spc="300" dirty="0">
                <a:latin typeface="BIZ UDゴシック" panose="020B0400000000000000" pitchFamily="49" charset="-128"/>
                <a:ea typeface="BIZ UDゴシック" panose="020B0400000000000000" pitchFamily="49" charset="-128"/>
              </a:rPr>
              <a:t>13</a:t>
            </a:r>
            <a:r>
              <a:rPr kumimoji="1" lang="ja-JP" altLang="en-US" sz="1250" spc="300" dirty="0">
                <a:latin typeface="BIZ UDゴシック" panose="020B0400000000000000" pitchFamily="49" charset="-128"/>
                <a:ea typeface="BIZ UDゴシック" panose="020B0400000000000000" pitchFamily="49" charset="-128"/>
              </a:rPr>
              <a:t>年から、それぞれ標準税率を超えて課税する独自税率を実施しています。</a:t>
            </a:r>
            <a:endParaRPr kumimoji="1" lang="en-US" altLang="ja-JP" sz="1250" spc="300" dirty="0">
              <a:latin typeface="BIZ UDゴシック" panose="020B0400000000000000" pitchFamily="49" charset="-128"/>
              <a:ea typeface="BIZ UDゴシック" panose="020B0400000000000000" pitchFamily="49" charset="-128"/>
            </a:endParaRPr>
          </a:p>
          <a:p>
            <a:pPr algn="just">
              <a:lnSpc>
                <a:spcPct val="150000"/>
              </a:lnSpc>
              <a:spcAft>
                <a:spcPts val="600"/>
              </a:spcAft>
            </a:pPr>
            <a:r>
              <a:rPr kumimoji="1" lang="ja-JP" altLang="en-US" sz="1250" spc="300" dirty="0">
                <a:latin typeface="BIZ UDゴシック" panose="020B0400000000000000" pitchFamily="49" charset="-128"/>
                <a:ea typeface="BIZ UDゴシック" panose="020B0400000000000000" pitchFamily="49" charset="-128"/>
              </a:rPr>
              <a:t>　これらの税収は、</a:t>
            </a:r>
            <a:r>
              <a:rPr kumimoji="1" lang="ja-JP" altLang="en-US" sz="1250" b="1" u="sng" spc="300" dirty="0">
                <a:latin typeface="BIZ UDゴシック" panose="020B0400000000000000" pitchFamily="49" charset="-128"/>
                <a:ea typeface="BIZ UDゴシック" panose="020B0400000000000000" pitchFamily="49" charset="-128"/>
              </a:rPr>
              <a:t>大都市圏特有の緊急かつ膨大な財政需要に対応するとともに、さらなる成長を支える企業への支援施策に投資するための貴重な財源として活用</a:t>
            </a:r>
            <a:r>
              <a:rPr kumimoji="1" lang="ja-JP" altLang="en-US" sz="1250" spc="300" dirty="0">
                <a:latin typeface="BIZ UDゴシック" panose="020B0400000000000000" pitchFamily="49" charset="-128"/>
                <a:ea typeface="BIZ UDゴシック" panose="020B0400000000000000" pitchFamily="49" charset="-128"/>
              </a:rPr>
              <a:t>させていただいています。</a:t>
            </a:r>
          </a:p>
          <a:p>
            <a:pPr algn="just">
              <a:lnSpc>
                <a:spcPct val="150000"/>
              </a:lnSpc>
              <a:spcAft>
                <a:spcPts val="600"/>
              </a:spcAft>
            </a:pPr>
            <a:r>
              <a:rPr kumimoji="1" lang="ja-JP" altLang="en-US" sz="1250" spc="300" dirty="0">
                <a:latin typeface="BIZ UDゴシック" panose="020B0400000000000000" pitchFamily="49" charset="-128"/>
                <a:ea typeface="BIZ UDゴシック" panose="020B0400000000000000" pitchFamily="49" charset="-128"/>
              </a:rPr>
              <a:t>　大阪・関西万博後も、持続的な成長・発展や府民・市民の暮らしの更なる向上のため、引き続き取組を推進していく必要があります。</a:t>
            </a:r>
          </a:p>
          <a:p>
            <a:pPr algn="just">
              <a:lnSpc>
                <a:spcPct val="150000"/>
              </a:lnSpc>
            </a:pPr>
            <a:r>
              <a:rPr kumimoji="1" lang="ja-JP" altLang="en-US" sz="1250" spc="300" dirty="0">
                <a:latin typeface="BIZ UDゴシック" panose="020B0400000000000000" pitchFamily="49" charset="-128"/>
                <a:ea typeface="BIZ UDゴシック" panose="020B0400000000000000" pitchFamily="49" charset="-128"/>
              </a:rPr>
              <a:t>　このリーフレットでは、貴重な財源である独自税率について、具体的な活用事例をご紹介します。多くの皆様にご覧いただき</a:t>
            </a:r>
            <a:r>
              <a:rPr kumimoji="1" lang="ja-JP" altLang="en-US" sz="1250" spc="300" dirty="0">
                <a:solidFill>
                  <a:schemeClr val="tx1"/>
                </a:solidFill>
                <a:latin typeface="BIZ UDゴシック" panose="020B0400000000000000" pitchFamily="49" charset="-128"/>
                <a:ea typeface="BIZ UDゴシック" panose="020B0400000000000000" pitchFamily="49" charset="-128"/>
              </a:rPr>
              <a:t>、府民の暮らしを支える府税の役割についてご理解いただければと思います。</a:t>
            </a:r>
          </a:p>
        </p:txBody>
      </p:sp>
      <p:sp>
        <p:nvSpPr>
          <p:cNvPr id="6" name="正方形/長方形 5">
            <a:extLst>
              <a:ext uri="{FF2B5EF4-FFF2-40B4-BE49-F238E27FC236}">
                <a16:creationId xmlns:a16="http://schemas.microsoft.com/office/drawing/2014/main" id="{CCFE8F9B-F983-4ED7-A95F-0D1975286821}"/>
              </a:ext>
            </a:extLst>
          </p:cNvPr>
          <p:cNvSpPr/>
          <p:nvPr/>
        </p:nvSpPr>
        <p:spPr>
          <a:xfrm>
            <a:off x="0" y="263770"/>
            <a:ext cx="9906000" cy="526850"/>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spc="600">
                <a:solidFill>
                  <a:schemeClr val="bg1"/>
                </a:solidFill>
                <a:latin typeface="BIZ UDゴシック" panose="020B0400000000000000" pitchFamily="49" charset="-128"/>
                <a:ea typeface="BIZ UDゴシック" panose="020B0400000000000000" pitchFamily="49" charset="-128"/>
              </a:rPr>
              <a:t>法人二税の独自税率の概要</a:t>
            </a:r>
          </a:p>
        </p:txBody>
      </p:sp>
      <p:sp>
        <p:nvSpPr>
          <p:cNvPr id="7" name="正方形/長方形 6">
            <a:extLst>
              <a:ext uri="{FF2B5EF4-FFF2-40B4-BE49-F238E27FC236}">
                <a16:creationId xmlns:a16="http://schemas.microsoft.com/office/drawing/2014/main" id="{D6EA2038-607F-4D5C-AD3F-E6233F98B397}"/>
              </a:ext>
            </a:extLst>
          </p:cNvPr>
          <p:cNvSpPr/>
          <p:nvPr/>
        </p:nvSpPr>
        <p:spPr>
          <a:xfrm>
            <a:off x="0" y="161922"/>
            <a:ext cx="9906000" cy="66679"/>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B0748BD-3D13-4199-90BA-C43F10B9D462}"/>
              </a:ext>
            </a:extLst>
          </p:cNvPr>
          <p:cNvSpPr/>
          <p:nvPr/>
        </p:nvSpPr>
        <p:spPr>
          <a:xfrm>
            <a:off x="1" y="6308376"/>
            <a:ext cx="9905999" cy="27652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4" name="スライド番号プレースホルダー 3">
            <a:extLst>
              <a:ext uri="{FF2B5EF4-FFF2-40B4-BE49-F238E27FC236}">
                <a16:creationId xmlns:a16="http://schemas.microsoft.com/office/drawing/2014/main" id="{11FF6CDC-6D7F-4243-8FA7-4D6B520641AD}"/>
              </a:ext>
            </a:extLst>
          </p:cNvPr>
          <p:cNvSpPr>
            <a:spLocks noGrp="1"/>
          </p:cNvSpPr>
          <p:nvPr>
            <p:ph type="sldNum" sz="quarter" idx="12"/>
          </p:nvPr>
        </p:nvSpPr>
        <p:spPr>
          <a:xfrm>
            <a:off x="7427910" y="6254752"/>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1</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1E2F09A4-FA27-4630-8195-9345624C5957}"/>
              </a:ext>
            </a:extLst>
          </p:cNvPr>
          <p:cNvSpPr txBox="1"/>
          <p:nvPr/>
        </p:nvSpPr>
        <p:spPr>
          <a:xfrm>
            <a:off x="503879" y="4533937"/>
            <a:ext cx="5075654" cy="1614929"/>
          </a:xfrm>
          <a:prstGeom prst="rect">
            <a:avLst/>
          </a:prstGeom>
          <a:solidFill>
            <a:srgbClr val="C6DCF0"/>
          </a:solidFill>
        </p:spPr>
        <p:txBody>
          <a:bodyPr wrap="square" rtlCol="0">
            <a:spAutoFit/>
          </a:bodyPr>
          <a:lstStyle/>
          <a:p>
            <a:r>
              <a:rPr kumimoji="1" lang="ja-JP" altLang="en-US" sz="1200" b="1" dirty="0">
                <a:latin typeface="BIZ UDゴシック" panose="020B0400000000000000" pitchFamily="49" charset="-128"/>
                <a:ea typeface="BIZ UDゴシック" panose="020B0400000000000000" pitchFamily="49" charset="-128"/>
              </a:rPr>
              <a:t>　目 次</a:t>
            </a:r>
            <a:endParaRPr kumimoji="1" lang="en-US" altLang="ja-JP" sz="1200" b="1" dirty="0">
              <a:latin typeface="BIZ UDゴシック" panose="020B0400000000000000" pitchFamily="49" charset="-128"/>
              <a:ea typeface="BIZ UDゴシック" panose="020B0400000000000000" pitchFamily="49" charset="-128"/>
            </a:endParaRPr>
          </a:p>
          <a:p>
            <a:pPr>
              <a:lnSpc>
                <a:spcPct val="150000"/>
              </a:lnSpc>
            </a:pPr>
            <a:r>
              <a:rPr kumimoji="1" lang="ja-JP" altLang="en-US" sz="1200" b="1" dirty="0">
                <a:latin typeface="BIZ UDゴシック" panose="020B0400000000000000" pitchFamily="49" charset="-128"/>
                <a:ea typeface="BIZ UDゴシック" panose="020B0400000000000000" pitchFamily="49" charset="-128"/>
              </a:rPr>
              <a:t>　　１．</a:t>
            </a:r>
            <a:r>
              <a:rPr kumimoji="1" lang="ja-JP" altLang="en-US" sz="1200" b="1" dirty="0">
                <a:latin typeface="BIZ UDゴシック" panose="020B0400000000000000" pitchFamily="49" charset="-128"/>
                <a:ea typeface="BIZ UDゴシック" panose="020B0400000000000000" pitchFamily="49" charset="-128"/>
                <a:hlinkClick r:id="rId3" action="ppaction://hlinksldjump">
                  <a:extLst>
                    <a:ext uri="{A12FA001-AC4F-418D-AE19-62706E023703}">
                      <ahyp:hlinkClr xmlns:ahyp="http://schemas.microsoft.com/office/drawing/2018/hyperlinkcolor" val="tx"/>
                    </a:ext>
                  </a:extLst>
                </a:hlinkClick>
              </a:rPr>
              <a:t>大阪府の税収状況</a:t>
            </a:r>
            <a:r>
              <a:rPr kumimoji="1" lang="ja-JP" altLang="en-US" sz="1200" b="1" dirty="0">
                <a:latin typeface="BIZ UDゴシック" panose="020B0400000000000000" pitchFamily="49" charset="-128"/>
                <a:ea typeface="BIZ UDゴシック" panose="020B0400000000000000" pitchFamily="49" charset="-128"/>
              </a:rPr>
              <a:t> </a:t>
            </a:r>
            <a:r>
              <a:rPr kumimoji="1" lang="en-US" altLang="ja-JP" sz="1200" b="1" dirty="0">
                <a:latin typeface="BIZ UDゴシック" panose="020B0400000000000000" pitchFamily="49" charset="-128"/>
                <a:ea typeface="BIZ UDゴシック" panose="020B0400000000000000" pitchFamily="49" charset="-128"/>
              </a:rPr>
              <a:t>…………………………………… </a:t>
            </a:r>
            <a:r>
              <a:rPr kumimoji="1" lang="ja-JP" altLang="en-US" sz="1200" b="1" dirty="0">
                <a:latin typeface="BIZ UDゴシック" panose="020B0400000000000000" pitchFamily="49" charset="-128"/>
                <a:ea typeface="BIZ UDゴシック" panose="020B0400000000000000" pitchFamily="49" charset="-128"/>
              </a:rPr>
              <a:t>Ｐ２</a:t>
            </a:r>
            <a:endParaRPr kumimoji="1" lang="en-US" altLang="ja-JP" sz="1200" b="1" dirty="0">
              <a:latin typeface="BIZ UDゴシック" panose="020B0400000000000000" pitchFamily="49" charset="-128"/>
              <a:ea typeface="BIZ UDゴシック" panose="020B0400000000000000" pitchFamily="49" charset="-128"/>
            </a:endParaRPr>
          </a:p>
          <a:p>
            <a:pPr>
              <a:lnSpc>
                <a:spcPct val="150000"/>
              </a:lnSpc>
            </a:pPr>
            <a:r>
              <a:rPr kumimoji="1" lang="ja-JP" altLang="en-US" sz="1200" b="1" dirty="0">
                <a:latin typeface="BIZ UDゴシック" panose="020B0400000000000000" pitchFamily="49" charset="-128"/>
                <a:ea typeface="BIZ UDゴシック" panose="020B0400000000000000" pitchFamily="49" charset="-128"/>
              </a:rPr>
              <a:t>　　２．</a:t>
            </a:r>
            <a:r>
              <a:rPr kumimoji="1" lang="ja-JP" altLang="en-US" sz="1200" b="1" dirty="0">
                <a:latin typeface="BIZ UDゴシック" panose="020B0400000000000000" pitchFamily="49" charset="-128"/>
                <a:ea typeface="BIZ UDゴシック" panose="020B0400000000000000" pitchFamily="49" charset="-128"/>
                <a:hlinkClick r:id="rId4" action="ppaction://hlinksldjump">
                  <a:extLst>
                    <a:ext uri="{A12FA001-AC4F-418D-AE19-62706E023703}">
                      <ahyp:hlinkClr xmlns:ahyp="http://schemas.microsoft.com/office/drawing/2018/hyperlinkcolor" val="tx"/>
                    </a:ext>
                  </a:extLst>
                </a:hlinkClick>
              </a:rPr>
              <a:t>大阪府の都市魅力</a:t>
            </a:r>
            <a:r>
              <a:rPr kumimoji="1" lang="ja-JP" altLang="en-US" sz="1200" b="1" dirty="0">
                <a:latin typeface="BIZ UDゴシック" panose="020B0400000000000000" pitchFamily="49" charset="-128"/>
                <a:ea typeface="BIZ UDゴシック" panose="020B0400000000000000" pitchFamily="49" charset="-128"/>
              </a:rPr>
              <a:t> </a:t>
            </a:r>
            <a:r>
              <a:rPr kumimoji="1" lang="en-US" altLang="ja-JP" sz="1200" b="1" dirty="0">
                <a:latin typeface="BIZ UDゴシック" panose="020B0400000000000000" pitchFamily="49" charset="-128"/>
                <a:ea typeface="BIZ UDゴシック" panose="020B0400000000000000" pitchFamily="49" charset="-128"/>
              </a:rPr>
              <a:t>…………………………………… </a:t>
            </a:r>
            <a:r>
              <a:rPr kumimoji="1" lang="ja-JP" altLang="en-US" sz="1200" b="1" dirty="0">
                <a:latin typeface="BIZ UDゴシック" panose="020B0400000000000000" pitchFamily="49" charset="-128"/>
                <a:ea typeface="BIZ UDゴシック" panose="020B0400000000000000" pitchFamily="49" charset="-128"/>
              </a:rPr>
              <a:t>Ｐ３</a:t>
            </a:r>
            <a:endParaRPr kumimoji="1" lang="en-US" altLang="ja-JP" sz="1200" b="1" dirty="0">
              <a:latin typeface="BIZ UDゴシック" panose="020B0400000000000000" pitchFamily="49" charset="-128"/>
              <a:ea typeface="BIZ UDゴシック" panose="020B0400000000000000" pitchFamily="49" charset="-128"/>
            </a:endParaRPr>
          </a:p>
          <a:p>
            <a:pPr>
              <a:lnSpc>
                <a:spcPct val="150000"/>
              </a:lnSpc>
            </a:pPr>
            <a:r>
              <a:rPr kumimoji="1" lang="ja-JP" altLang="en-US" sz="1200" b="1" dirty="0">
                <a:latin typeface="BIZ UDゴシック" panose="020B0400000000000000" pitchFamily="49" charset="-128"/>
                <a:ea typeface="BIZ UDゴシック" panose="020B0400000000000000" pitchFamily="49" charset="-128"/>
              </a:rPr>
              <a:t>　　３．</a:t>
            </a:r>
            <a:r>
              <a:rPr kumimoji="1" lang="ja-JP" altLang="en-US" sz="1200" b="1" dirty="0">
                <a:latin typeface="BIZ UDゴシック" panose="020B0400000000000000" pitchFamily="49" charset="-128"/>
                <a:ea typeface="BIZ UDゴシック" panose="020B0400000000000000" pitchFamily="49" charset="-128"/>
                <a:hlinkClick r:id="rId5" action="ppaction://hlinksldjump">
                  <a:extLst>
                    <a:ext uri="{A12FA001-AC4F-418D-AE19-62706E023703}">
                      <ahyp:hlinkClr xmlns:ahyp="http://schemas.microsoft.com/office/drawing/2018/hyperlinkcolor" val="tx"/>
                    </a:ext>
                  </a:extLst>
                </a:hlinkClick>
              </a:rPr>
              <a:t>法人府民税</a:t>
            </a:r>
            <a:r>
              <a:rPr kumimoji="1" lang="en-US" altLang="ja-JP" sz="1200" b="1" dirty="0">
                <a:latin typeface="BIZ UDゴシック" panose="020B0400000000000000" pitchFamily="49" charset="-128"/>
                <a:ea typeface="BIZ UDゴシック" panose="020B0400000000000000" pitchFamily="49" charset="-128"/>
                <a:hlinkClick r:id="rId5" action="ppaction://hlinksldjump">
                  <a:extLst>
                    <a:ext uri="{A12FA001-AC4F-418D-AE19-62706E023703}">
                      <ahyp:hlinkClr xmlns:ahyp="http://schemas.microsoft.com/office/drawing/2018/hyperlinkcolor" val="tx"/>
                    </a:ext>
                  </a:extLst>
                </a:hlinkClick>
              </a:rPr>
              <a:t>(</a:t>
            </a:r>
            <a:r>
              <a:rPr kumimoji="1" lang="ja-JP" altLang="en-US" sz="1200" b="1" dirty="0">
                <a:latin typeface="BIZ UDゴシック" panose="020B0400000000000000" pitchFamily="49" charset="-128"/>
                <a:ea typeface="BIZ UDゴシック" panose="020B0400000000000000" pitchFamily="49" charset="-128"/>
                <a:hlinkClick r:id="rId5" action="ppaction://hlinksldjump">
                  <a:extLst>
                    <a:ext uri="{A12FA001-AC4F-418D-AE19-62706E023703}">
                      <ahyp:hlinkClr xmlns:ahyp="http://schemas.microsoft.com/office/drawing/2018/hyperlinkcolor" val="tx"/>
                    </a:ext>
                  </a:extLst>
                </a:hlinkClick>
              </a:rPr>
              <a:t>法人税割</a:t>
            </a:r>
            <a:r>
              <a:rPr kumimoji="1" lang="en-US" altLang="ja-JP" sz="1200" b="1" dirty="0">
                <a:latin typeface="BIZ UDゴシック" panose="020B0400000000000000" pitchFamily="49" charset="-128"/>
                <a:ea typeface="BIZ UDゴシック" panose="020B0400000000000000" pitchFamily="49" charset="-128"/>
                <a:hlinkClick r:id="rId5" action="ppaction://hlinksldjump">
                  <a:extLst>
                    <a:ext uri="{A12FA001-AC4F-418D-AE19-62706E023703}">
                      <ahyp:hlinkClr xmlns:ahyp="http://schemas.microsoft.com/office/drawing/2018/hyperlinkcolor" val="tx"/>
                    </a:ext>
                  </a:extLst>
                </a:hlinkClick>
              </a:rPr>
              <a:t>)</a:t>
            </a:r>
            <a:r>
              <a:rPr kumimoji="1" lang="ja-JP" altLang="en-US" sz="1200" b="1" dirty="0">
                <a:latin typeface="BIZ UDゴシック" panose="020B0400000000000000" pitchFamily="49" charset="-128"/>
                <a:ea typeface="BIZ UDゴシック" panose="020B0400000000000000" pitchFamily="49" charset="-128"/>
                <a:hlinkClick r:id="rId5" action="ppaction://hlinksldjump">
                  <a:extLst>
                    <a:ext uri="{A12FA001-AC4F-418D-AE19-62706E023703}">
                      <ahyp:hlinkClr xmlns:ahyp="http://schemas.microsoft.com/office/drawing/2018/hyperlinkcolor" val="tx"/>
                    </a:ext>
                  </a:extLst>
                </a:hlinkClick>
              </a:rPr>
              <a:t>・法人事業税　独自税率</a:t>
            </a:r>
            <a:r>
              <a:rPr kumimoji="1" lang="ja-JP" altLang="en-US" sz="1200" b="1" dirty="0">
                <a:latin typeface="BIZ UDゴシック" panose="020B0400000000000000" pitchFamily="49" charset="-128"/>
                <a:ea typeface="BIZ UDゴシック" panose="020B0400000000000000" pitchFamily="49" charset="-128"/>
              </a:rPr>
              <a:t> </a:t>
            </a:r>
            <a:r>
              <a:rPr kumimoji="1" lang="en-US" altLang="ja-JP" sz="1200" b="1" dirty="0">
                <a:latin typeface="BIZ UDゴシック" panose="020B0400000000000000" pitchFamily="49" charset="-128"/>
                <a:ea typeface="BIZ UDゴシック" panose="020B0400000000000000" pitchFamily="49" charset="-128"/>
              </a:rPr>
              <a:t>…</a:t>
            </a:r>
            <a:r>
              <a:rPr kumimoji="1" lang="ja-JP" altLang="en-US" sz="1200" b="1" dirty="0">
                <a:latin typeface="BIZ UDゴシック" panose="020B0400000000000000" pitchFamily="49" charset="-128"/>
                <a:ea typeface="BIZ UDゴシック" panose="020B0400000000000000" pitchFamily="49" charset="-128"/>
              </a:rPr>
              <a:t> Ｐ４～８</a:t>
            </a:r>
            <a:endParaRPr kumimoji="1" lang="en-US" altLang="ja-JP" sz="1200" b="1" dirty="0">
              <a:latin typeface="BIZ UDゴシック" panose="020B0400000000000000" pitchFamily="49" charset="-128"/>
              <a:ea typeface="BIZ UDゴシック" panose="020B0400000000000000" pitchFamily="49" charset="-128"/>
            </a:endParaRPr>
          </a:p>
          <a:p>
            <a:pPr>
              <a:lnSpc>
                <a:spcPct val="150000"/>
              </a:lnSpc>
            </a:pPr>
            <a:r>
              <a:rPr kumimoji="1" lang="ja-JP" altLang="en-US" sz="1200" b="1" dirty="0">
                <a:latin typeface="BIZ UDゴシック" panose="020B0400000000000000" pitchFamily="49" charset="-128"/>
                <a:ea typeface="BIZ UDゴシック" panose="020B0400000000000000" pitchFamily="49" charset="-128"/>
              </a:rPr>
              <a:t>　　４．</a:t>
            </a:r>
            <a:r>
              <a:rPr kumimoji="1" lang="ja-JP" altLang="en-US" sz="1200" b="1" dirty="0">
                <a:latin typeface="BIZ UDゴシック" panose="020B0400000000000000" pitchFamily="49" charset="-128"/>
                <a:ea typeface="BIZ UDゴシック" panose="020B0400000000000000" pitchFamily="49" charset="-128"/>
                <a:hlinkClick r:id="rId6" action="ppaction://hlinksldjump">
                  <a:extLst>
                    <a:ext uri="{A12FA001-AC4F-418D-AE19-62706E023703}">
                      <ahyp:hlinkClr xmlns:ahyp="http://schemas.microsoft.com/office/drawing/2018/hyperlinkcolor" val="tx"/>
                    </a:ext>
                  </a:extLst>
                </a:hlinkClick>
              </a:rPr>
              <a:t>法人府民税</a:t>
            </a:r>
            <a:r>
              <a:rPr kumimoji="1" lang="en-US" altLang="ja-JP" sz="1200" b="1" dirty="0">
                <a:latin typeface="BIZ UDゴシック" panose="020B0400000000000000" pitchFamily="49" charset="-128"/>
                <a:ea typeface="BIZ UDゴシック" panose="020B0400000000000000" pitchFamily="49" charset="-128"/>
                <a:hlinkClick r:id="rId6" action="ppaction://hlinksldjump">
                  <a:extLst>
                    <a:ext uri="{A12FA001-AC4F-418D-AE19-62706E023703}">
                      <ahyp:hlinkClr xmlns:ahyp="http://schemas.microsoft.com/office/drawing/2018/hyperlinkcolor" val="tx"/>
                    </a:ext>
                  </a:extLst>
                </a:hlinkClick>
              </a:rPr>
              <a:t>(</a:t>
            </a:r>
            <a:r>
              <a:rPr kumimoji="1" lang="ja-JP" altLang="en-US" sz="1200" b="1" dirty="0">
                <a:latin typeface="BIZ UDゴシック" panose="020B0400000000000000" pitchFamily="49" charset="-128"/>
                <a:ea typeface="BIZ UDゴシック" panose="020B0400000000000000" pitchFamily="49" charset="-128"/>
                <a:hlinkClick r:id="rId6" action="ppaction://hlinksldjump">
                  <a:extLst>
                    <a:ext uri="{A12FA001-AC4F-418D-AE19-62706E023703}">
                      <ahyp:hlinkClr xmlns:ahyp="http://schemas.microsoft.com/office/drawing/2018/hyperlinkcolor" val="tx"/>
                    </a:ext>
                  </a:extLst>
                </a:hlinkClick>
              </a:rPr>
              <a:t>均等割</a:t>
            </a:r>
            <a:r>
              <a:rPr kumimoji="1" lang="en-US" altLang="ja-JP" sz="1200" b="1" dirty="0">
                <a:latin typeface="BIZ UDゴシック" panose="020B0400000000000000" pitchFamily="49" charset="-128"/>
                <a:ea typeface="BIZ UDゴシック" panose="020B0400000000000000" pitchFamily="49" charset="-128"/>
                <a:hlinkClick r:id="rId6" action="ppaction://hlinksldjump">
                  <a:extLst>
                    <a:ext uri="{A12FA001-AC4F-418D-AE19-62706E023703}">
                      <ahyp:hlinkClr xmlns:ahyp="http://schemas.microsoft.com/office/drawing/2018/hyperlinkcolor" val="tx"/>
                    </a:ext>
                  </a:extLst>
                </a:hlinkClick>
              </a:rPr>
              <a:t>)</a:t>
            </a:r>
            <a:r>
              <a:rPr kumimoji="1" lang="ja-JP" altLang="en-US" sz="1200" b="1" dirty="0">
                <a:latin typeface="BIZ UDゴシック" panose="020B0400000000000000" pitchFamily="49" charset="-128"/>
                <a:ea typeface="BIZ UDゴシック" panose="020B0400000000000000" pitchFamily="49" charset="-128"/>
                <a:hlinkClick r:id="rId6" action="ppaction://hlinksldjump">
                  <a:extLst>
                    <a:ext uri="{A12FA001-AC4F-418D-AE19-62706E023703}">
                      <ahyp:hlinkClr xmlns:ahyp="http://schemas.microsoft.com/office/drawing/2018/hyperlinkcolor" val="tx"/>
                    </a:ext>
                  </a:extLst>
                </a:hlinkClick>
              </a:rPr>
              <a:t>　独自税率</a:t>
            </a:r>
            <a:r>
              <a:rPr kumimoji="1" lang="ja-JP" altLang="en-US" sz="1200" b="1" dirty="0">
                <a:latin typeface="BIZ UDゴシック" panose="020B0400000000000000" pitchFamily="49" charset="-128"/>
                <a:ea typeface="BIZ UDゴシック" panose="020B0400000000000000" pitchFamily="49" charset="-128"/>
              </a:rPr>
              <a:t> </a:t>
            </a:r>
            <a:r>
              <a:rPr kumimoji="1" lang="en-US" altLang="ja-JP" sz="1200" b="1" dirty="0">
                <a:latin typeface="BIZ UDゴシック" panose="020B0400000000000000" pitchFamily="49" charset="-128"/>
                <a:ea typeface="BIZ UDゴシック" panose="020B0400000000000000" pitchFamily="49" charset="-128"/>
              </a:rPr>
              <a:t>…………………… </a:t>
            </a:r>
            <a:r>
              <a:rPr kumimoji="1" lang="ja-JP" altLang="en-US" sz="1200" b="1" dirty="0">
                <a:latin typeface="BIZ UDゴシック" panose="020B0400000000000000" pitchFamily="49" charset="-128"/>
                <a:ea typeface="BIZ UDゴシック" panose="020B0400000000000000" pitchFamily="49" charset="-128"/>
              </a:rPr>
              <a:t>Ｐ９～</a:t>
            </a:r>
            <a:r>
              <a:rPr kumimoji="1" lang="en-US" altLang="ja-JP" sz="1200" b="1" dirty="0">
                <a:latin typeface="BIZ UDゴシック" panose="020B0400000000000000" pitchFamily="49" charset="-128"/>
                <a:ea typeface="BIZ UDゴシック" panose="020B0400000000000000" pitchFamily="49" charset="-128"/>
              </a:rPr>
              <a:t>12</a:t>
            </a:r>
          </a:p>
          <a:p>
            <a:pPr>
              <a:lnSpc>
                <a:spcPct val="150000"/>
              </a:lnSpc>
            </a:pPr>
            <a:r>
              <a:rPr kumimoji="1" lang="ja-JP" altLang="en-US" sz="1200" b="1" dirty="0">
                <a:latin typeface="BIZ UDゴシック" panose="020B0400000000000000" pitchFamily="49" charset="-128"/>
                <a:ea typeface="BIZ UDゴシック" panose="020B0400000000000000" pitchFamily="49" charset="-128"/>
              </a:rPr>
              <a:t>　　５．</a:t>
            </a:r>
            <a:r>
              <a:rPr kumimoji="1" lang="ja-JP" altLang="en-US" sz="1200" b="1" dirty="0">
                <a:latin typeface="BIZ UDゴシック" panose="020B0400000000000000" pitchFamily="49" charset="-128"/>
                <a:ea typeface="BIZ UDゴシック" panose="020B0400000000000000" pitchFamily="49" charset="-128"/>
                <a:hlinkClick r:id="rId7" action="ppaction://hlinksldjump">
                  <a:extLst>
                    <a:ext uri="{A12FA001-AC4F-418D-AE19-62706E023703}">
                      <ahyp:hlinkClr xmlns:ahyp="http://schemas.microsoft.com/office/drawing/2018/hyperlinkcolor" val="tx"/>
                    </a:ext>
                  </a:extLst>
                </a:hlinkClick>
              </a:rPr>
              <a:t>お問い合わせ先</a:t>
            </a:r>
            <a:r>
              <a:rPr kumimoji="1" lang="ja-JP" altLang="en-US" sz="1200" b="1" dirty="0">
                <a:latin typeface="BIZ UDゴシック" panose="020B0400000000000000" pitchFamily="49" charset="-128"/>
                <a:ea typeface="BIZ UDゴシック" panose="020B0400000000000000" pitchFamily="49" charset="-128"/>
              </a:rPr>
              <a:t> </a:t>
            </a:r>
            <a:r>
              <a:rPr kumimoji="1" lang="en-US" altLang="ja-JP" sz="1200" b="1" dirty="0">
                <a:latin typeface="BIZ UDゴシック" panose="020B0400000000000000" pitchFamily="49" charset="-128"/>
                <a:ea typeface="BIZ UDゴシック" panose="020B0400000000000000" pitchFamily="49" charset="-128"/>
              </a:rPr>
              <a:t>……………………………………… </a:t>
            </a:r>
            <a:r>
              <a:rPr kumimoji="1" lang="ja-JP" altLang="en-US" sz="1200" b="1" dirty="0">
                <a:latin typeface="BIZ UDゴシック" panose="020B0400000000000000" pitchFamily="49" charset="-128"/>
                <a:ea typeface="BIZ UDゴシック" panose="020B0400000000000000" pitchFamily="49" charset="-128"/>
              </a:rPr>
              <a:t>Ｐ</a:t>
            </a:r>
            <a:r>
              <a:rPr kumimoji="1" lang="en-US" altLang="ja-JP" sz="1200" b="1" dirty="0">
                <a:latin typeface="BIZ UDゴシック" panose="020B0400000000000000" pitchFamily="49" charset="-128"/>
                <a:ea typeface="BIZ UDゴシック" panose="020B0400000000000000" pitchFamily="49" charset="-128"/>
              </a:rPr>
              <a:t>13</a:t>
            </a:r>
          </a:p>
        </p:txBody>
      </p:sp>
      <p:pic>
        <p:nvPicPr>
          <p:cNvPr id="10" name="図 9">
            <a:extLst>
              <a:ext uri="{FF2B5EF4-FFF2-40B4-BE49-F238E27FC236}">
                <a16:creationId xmlns:a16="http://schemas.microsoft.com/office/drawing/2014/main" id="{8AD44BC3-C632-4F31-A2AF-ECC3C34BD3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35100" y="5089815"/>
            <a:ext cx="1965419" cy="656542"/>
          </a:xfrm>
          <a:prstGeom prst="rect">
            <a:avLst/>
          </a:prstGeom>
        </p:spPr>
      </p:pic>
      <p:pic>
        <p:nvPicPr>
          <p:cNvPr id="12" name="図 11">
            <a:extLst>
              <a:ext uri="{FF2B5EF4-FFF2-40B4-BE49-F238E27FC236}">
                <a16:creationId xmlns:a16="http://schemas.microsoft.com/office/drawing/2014/main" id="{163DC465-C133-4237-8F52-007117A8E3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0599" y="4541081"/>
            <a:ext cx="1285444" cy="1525887"/>
          </a:xfrm>
          <a:prstGeom prst="rect">
            <a:avLst/>
          </a:prstGeom>
        </p:spPr>
      </p:pic>
      <p:sp>
        <p:nvSpPr>
          <p:cNvPr id="13" name="テキスト ボックス 12">
            <a:extLst>
              <a:ext uri="{FF2B5EF4-FFF2-40B4-BE49-F238E27FC236}">
                <a16:creationId xmlns:a16="http://schemas.microsoft.com/office/drawing/2014/main" id="{BEA66168-627C-4891-B011-D1F48FC8A7B0}"/>
              </a:ext>
            </a:extLst>
          </p:cNvPr>
          <p:cNvSpPr txBox="1"/>
          <p:nvPr/>
        </p:nvSpPr>
        <p:spPr>
          <a:xfrm>
            <a:off x="5860599" y="6019221"/>
            <a:ext cx="1329406" cy="230832"/>
          </a:xfrm>
          <a:prstGeom prst="rect">
            <a:avLst/>
          </a:prstGeom>
          <a:noFill/>
        </p:spPr>
        <p:txBody>
          <a:bodyPr wrap="square" rtlCol="0">
            <a:spAutoFit/>
          </a:bodyPr>
          <a:lstStyle/>
          <a:p>
            <a:pPr algn="ctr"/>
            <a:r>
              <a:rPr kumimoji="1" lang="en-US" altLang="ja-JP" sz="900"/>
              <a:t>©2014 </a:t>
            </a:r>
            <a:r>
              <a:rPr kumimoji="1" lang="ja-JP" altLang="en-US" sz="800">
                <a:latin typeface="BIZ UDPゴシック" panose="020B0400000000000000" pitchFamily="50" charset="-128"/>
                <a:ea typeface="BIZ UDPゴシック" panose="020B0400000000000000" pitchFamily="50" charset="-128"/>
              </a:rPr>
              <a:t>大阪府もずやん</a:t>
            </a:r>
          </a:p>
        </p:txBody>
      </p:sp>
    </p:spTree>
    <p:extLst>
      <p:ext uri="{BB962C8B-B14F-4D97-AF65-F5344CB8AC3E}">
        <p14:creationId xmlns:p14="http://schemas.microsoft.com/office/powerpoint/2010/main" val="912250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B064F502-9CF1-4981-9662-DB31D7002880}"/>
              </a:ext>
            </a:extLst>
          </p:cNvPr>
          <p:cNvSpPr/>
          <p:nvPr/>
        </p:nvSpPr>
        <p:spPr>
          <a:xfrm>
            <a:off x="0" y="6317709"/>
            <a:ext cx="9906000" cy="276522"/>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58" name="テキスト ボックス 57">
            <a:extLst>
              <a:ext uri="{FF2B5EF4-FFF2-40B4-BE49-F238E27FC236}">
                <a16:creationId xmlns:a16="http://schemas.microsoft.com/office/drawing/2014/main" id="{FE41E68B-9CAF-4FE3-A657-4280678CC3FE}"/>
              </a:ext>
            </a:extLst>
          </p:cNvPr>
          <p:cNvSpPr txBox="1"/>
          <p:nvPr/>
        </p:nvSpPr>
        <p:spPr>
          <a:xfrm>
            <a:off x="288623" y="1284565"/>
            <a:ext cx="4526658" cy="276999"/>
          </a:xfrm>
          <a:prstGeom prst="rect">
            <a:avLst/>
          </a:prstGeom>
          <a:noFill/>
        </p:spPr>
        <p:txBody>
          <a:bodyPr wrap="square" rtlCol="0">
            <a:spAutoFit/>
          </a:bodyPr>
          <a:lstStyle/>
          <a:p>
            <a:r>
              <a:rPr kumimoji="1" lang="ja-JP" altLang="en-US" sz="1200" b="1" spc="108">
                <a:latin typeface="BIZ UDゴシック" panose="020B0400000000000000" pitchFamily="49" charset="-128"/>
                <a:ea typeface="BIZ UDゴシック" panose="020B0400000000000000" pitchFamily="49" charset="-128"/>
              </a:rPr>
              <a:t>■　最先端技術の産業化の推進、産業人材の確保・育成</a:t>
            </a:r>
          </a:p>
        </p:txBody>
      </p:sp>
      <p:sp>
        <p:nvSpPr>
          <p:cNvPr id="59" name="コンテンツ プレースホルダー 2">
            <a:extLst>
              <a:ext uri="{FF2B5EF4-FFF2-40B4-BE49-F238E27FC236}">
                <a16:creationId xmlns:a16="http://schemas.microsoft.com/office/drawing/2014/main" id="{BB50DD43-5D43-4D38-B2E1-71BDF71CF4F9}"/>
              </a:ext>
            </a:extLst>
          </p:cNvPr>
          <p:cNvSpPr txBox="1">
            <a:spLocks/>
          </p:cNvSpPr>
          <p:nvPr/>
        </p:nvSpPr>
        <p:spPr>
          <a:xfrm>
            <a:off x="372331" y="1999756"/>
            <a:ext cx="6731815" cy="946162"/>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spc="192" dirty="0">
                <a:latin typeface="BIZ UDゴシック" panose="020B0400000000000000" pitchFamily="49" charset="-128"/>
                <a:ea typeface="BIZ UDゴシック" panose="020B0400000000000000" pitchFamily="49" charset="-128"/>
              </a:rPr>
              <a:t>　</a:t>
            </a:r>
            <a:r>
              <a:rPr lang="ja-JP" altLang="en-US" sz="1000" spc="192" dirty="0">
                <a:latin typeface="BIZ UDゴシック" panose="020B0400000000000000" pitchFamily="49" charset="-128"/>
                <a:ea typeface="BIZ UDゴシック" panose="020B0400000000000000" pitchFamily="49" charset="-128"/>
              </a:rPr>
              <a:t>大阪・関西万博では、世界最新鋭の３種類の機体による継続的な空飛ぶクルマのデモフライトが披露され、詰めかけた多くの来場者が次世代の空の移動に向けた技術を体感。引き続き、</a:t>
            </a:r>
            <a:r>
              <a:rPr lang="ja-JP" altLang="en-US" sz="1000" b="1" u="sng" spc="192" dirty="0">
                <a:latin typeface="BIZ UDゴシック" panose="020B0400000000000000" pitchFamily="49" charset="-128"/>
                <a:ea typeface="BIZ UDゴシック" panose="020B0400000000000000" pitchFamily="49" charset="-128"/>
              </a:rPr>
              <a:t>次世代モビリティで世界をリードする都市の実現をめざし、運航ネットワークを支える事業環境整備を進めていきます</a:t>
            </a:r>
            <a:r>
              <a:rPr lang="ja-JP" altLang="en-US" sz="1000" spc="192" dirty="0">
                <a:latin typeface="BIZ UDゴシック" panose="020B0400000000000000" pitchFamily="49" charset="-128"/>
                <a:ea typeface="BIZ UDゴシック" panose="020B0400000000000000" pitchFamily="49" charset="-128"/>
              </a:rPr>
              <a:t>。</a:t>
            </a:r>
          </a:p>
        </p:txBody>
      </p:sp>
      <p:sp>
        <p:nvSpPr>
          <p:cNvPr id="60" name="コンテンツ プレースホルダー 2">
            <a:extLst>
              <a:ext uri="{FF2B5EF4-FFF2-40B4-BE49-F238E27FC236}">
                <a16:creationId xmlns:a16="http://schemas.microsoft.com/office/drawing/2014/main" id="{52A5D92D-AF6E-46FA-A6DE-1F4A180656C0}"/>
              </a:ext>
            </a:extLst>
          </p:cNvPr>
          <p:cNvSpPr txBox="1">
            <a:spLocks/>
          </p:cNvSpPr>
          <p:nvPr/>
        </p:nvSpPr>
        <p:spPr>
          <a:xfrm>
            <a:off x="358533" y="1659000"/>
            <a:ext cx="3163600" cy="300096"/>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50" b="1" spc="192">
                <a:latin typeface="BIZ UDゴシック" panose="020B0400000000000000" pitchFamily="49" charset="-128"/>
                <a:ea typeface="BIZ UDゴシック" panose="020B0400000000000000" pitchFamily="49" charset="-128"/>
              </a:rPr>
              <a:t>〇新モビリティの実現に向けた取組の推進</a:t>
            </a:r>
          </a:p>
        </p:txBody>
      </p:sp>
      <p:sp>
        <p:nvSpPr>
          <p:cNvPr id="61" name="正方形/長方形 60">
            <a:extLst>
              <a:ext uri="{FF2B5EF4-FFF2-40B4-BE49-F238E27FC236}">
                <a16:creationId xmlns:a16="http://schemas.microsoft.com/office/drawing/2014/main" id="{12F04045-8404-4D1A-9C9C-872773FBE825}"/>
              </a:ext>
            </a:extLst>
          </p:cNvPr>
          <p:cNvSpPr/>
          <p:nvPr/>
        </p:nvSpPr>
        <p:spPr>
          <a:xfrm>
            <a:off x="0" y="263770"/>
            <a:ext cx="9906000" cy="526850"/>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spc="192">
                <a:solidFill>
                  <a:schemeClr val="bg1"/>
                </a:solidFill>
                <a:latin typeface="BIZ UDゴシック" panose="020B0400000000000000" pitchFamily="49" charset="-128"/>
                <a:ea typeface="BIZ UDゴシック" panose="020B0400000000000000" pitchFamily="49" charset="-128"/>
              </a:rPr>
              <a:t>法人府民税（均等割） </a:t>
            </a:r>
            <a:r>
              <a:rPr kumimoji="1" lang="ja-JP" altLang="en-US" b="1" spc="108">
                <a:solidFill>
                  <a:schemeClr val="bg1"/>
                </a:solidFill>
                <a:latin typeface="BIZ UDゴシック" panose="020B0400000000000000" pitchFamily="49" charset="-128"/>
                <a:ea typeface="BIZ UDゴシック" panose="020B0400000000000000" pitchFamily="49" charset="-128"/>
              </a:rPr>
              <a:t>独自税率　～</a:t>
            </a:r>
            <a:r>
              <a:rPr kumimoji="1" lang="ja-JP" altLang="en-US" b="1" spc="108">
                <a:latin typeface="BIZ UDゴシック" panose="020B0400000000000000" pitchFamily="49" charset="-128"/>
                <a:ea typeface="BIZ UDゴシック" panose="020B0400000000000000" pitchFamily="49" charset="-128"/>
              </a:rPr>
              <a:t>主な活用事業</a:t>
            </a:r>
            <a:r>
              <a:rPr kumimoji="1" lang="ja-JP" altLang="en-US" b="1" spc="192">
                <a:solidFill>
                  <a:schemeClr val="bg1"/>
                </a:solidFill>
                <a:latin typeface="BIZ UDゴシック" panose="020B0400000000000000" pitchFamily="49" charset="-128"/>
                <a:ea typeface="BIZ UDゴシック" panose="020B0400000000000000" pitchFamily="49" charset="-128"/>
              </a:rPr>
              <a:t>～</a:t>
            </a:r>
            <a:endParaRPr kumimoji="1" lang="en-US" altLang="ja-JP" b="1" spc="192">
              <a:solidFill>
                <a:schemeClr val="bg1"/>
              </a:solidFill>
              <a:latin typeface="BIZ UDゴシック" panose="020B0400000000000000" pitchFamily="49" charset="-128"/>
              <a:ea typeface="BIZ UDゴシック" panose="020B0400000000000000" pitchFamily="49" charset="-128"/>
            </a:endParaRPr>
          </a:p>
        </p:txBody>
      </p:sp>
      <p:sp>
        <p:nvSpPr>
          <p:cNvPr id="63" name="コンテンツ プレースホルダー 2">
            <a:extLst>
              <a:ext uri="{FF2B5EF4-FFF2-40B4-BE49-F238E27FC236}">
                <a16:creationId xmlns:a16="http://schemas.microsoft.com/office/drawing/2014/main" id="{4CD48B2C-FC54-4F53-9236-7CDB8083FB10}"/>
              </a:ext>
            </a:extLst>
          </p:cNvPr>
          <p:cNvSpPr txBox="1">
            <a:spLocks/>
          </p:cNvSpPr>
          <p:nvPr/>
        </p:nvSpPr>
        <p:spPr>
          <a:xfrm>
            <a:off x="366028" y="3872917"/>
            <a:ext cx="6731815" cy="743922"/>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spc="192" dirty="0">
                <a:latin typeface="BIZ UDゴシック" panose="020B0400000000000000" pitchFamily="49" charset="-128"/>
                <a:ea typeface="BIZ UDゴシック" panose="020B0400000000000000" pitchFamily="49" charset="-128"/>
              </a:rPr>
              <a:t>　</a:t>
            </a:r>
            <a:r>
              <a:rPr lang="ja-JP" altLang="en-US" sz="1000" spc="192" dirty="0">
                <a:latin typeface="BIZ UDゴシック" panose="020B0400000000000000" pitchFamily="49" charset="-128"/>
                <a:ea typeface="BIZ UDゴシック" panose="020B0400000000000000" pitchFamily="49" charset="-128"/>
              </a:rPr>
              <a:t>世界的に開発競争が激化する自動運転を、万博会場へのアクセスや会場内の移動で実現。今後は、万博で培われた自動運転技術をレガシーとして活用し、</a:t>
            </a:r>
            <a:r>
              <a:rPr lang="en-US" altLang="ja-JP" sz="1000" spc="192" dirty="0">
                <a:latin typeface="BIZ UDゴシック" panose="020B0400000000000000" pitchFamily="49" charset="-128"/>
                <a:ea typeface="BIZ UDゴシック" panose="020B0400000000000000" pitchFamily="49" charset="-128"/>
              </a:rPr>
              <a:t>Osaka Metro</a:t>
            </a:r>
            <a:r>
              <a:rPr lang="ja-JP" altLang="en-US" sz="1000" spc="192" dirty="0">
                <a:latin typeface="BIZ UDゴシック" panose="020B0400000000000000" pitchFamily="49" charset="-128"/>
                <a:ea typeface="BIZ UDゴシック" panose="020B0400000000000000" pitchFamily="49" charset="-128"/>
              </a:rPr>
              <a:t>の協力を得て南河内地域において実証実験を行い、</a:t>
            </a:r>
            <a:r>
              <a:rPr lang="ja-JP" altLang="en-US" sz="1000" b="1" u="sng" spc="192" dirty="0">
                <a:latin typeface="BIZ UDゴシック" panose="020B0400000000000000" pitchFamily="49" charset="-128"/>
                <a:ea typeface="BIZ UDゴシック" panose="020B0400000000000000" pitchFamily="49" charset="-128"/>
              </a:rPr>
              <a:t>安全・快適な未来のモビリティ社会の体験を通じ、社会実装につなげていきます</a:t>
            </a:r>
            <a:r>
              <a:rPr lang="ja-JP" altLang="en-US" sz="1000" spc="192" dirty="0">
                <a:latin typeface="BIZ UDゴシック" panose="020B0400000000000000" pitchFamily="49" charset="-128"/>
                <a:ea typeface="BIZ UDゴシック" panose="020B0400000000000000" pitchFamily="49" charset="-128"/>
              </a:rPr>
              <a:t>。</a:t>
            </a:r>
          </a:p>
        </p:txBody>
      </p:sp>
      <p:sp>
        <p:nvSpPr>
          <p:cNvPr id="24" name="四角形: 角を丸くする 23">
            <a:extLst>
              <a:ext uri="{FF2B5EF4-FFF2-40B4-BE49-F238E27FC236}">
                <a16:creationId xmlns:a16="http://schemas.microsoft.com/office/drawing/2014/main" id="{3753D0AD-3D07-4ED5-8835-03F9FBBB9817}"/>
              </a:ext>
            </a:extLst>
          </p:cNvPr>
          <p:cNvSpPr/>
          <p:nvPr/>
        </p:nvSpPr>
        <p:spPr>
          <a:xfrm>
            <a:off x="288623" y="914993"/>
            <a:ext cx="3233510" cy="276522"/>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大阪経済の持続的な成長・発展</a:t>
            </a:r>
          </a:p>
        </p:txBody>
      </p:sp>
      <p:pic>
        <p:nvPicPr>
          <p:cNvPr id="31" name="図 30">
            <a:extLst>
              <a:ext uri="{FF2B5EF4-FFF2-40B4-BE49-F238E27FC236}">
                <a16:creationId xmlns:a16="http://schemas.microsoft.com/office/drawing/2014/main" id="{C958C6E8-2618-47D2-9361-3A048F6ACD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8160" y="3507560"/>
            <a:ext cx="2307755" cy="3260286"/>
          </a:xfrm>
          <a:prstGeom prst="rect">
            <a:avLst/>
          </a:prstGeom>
        </p:spPr>
      </p:pic>
      <p:sp>
        <p:nvSpPr>
          <p:cNvPr id="32" name="テキスト ボックス 31">
            <a:extLst>
              <a:ext uri="{FF2B5EF4-FFF2-40B4-BE49-F238E27FC236}">
                <a16:creationId xmlns:a16="http://schemas.microsoft.com/office/drawing/2014/main" id="{C780F871-2DC3-49CD-BDD2-1B4B8156DE4E}"/>
              </a:ext>
            </a:extLst>
          </p:cNvPr>
          <p:cNvSpPr txBox="1"/>
          <p:nvPr/>
        </p:nvSpPr>
        <p:spPr>
          <a:xfrm>
            <a:off x="7180187" y="5447522"/>
            <a:ext cx="2374285" cy="338554"/>
          </a:xfrm>
          <a:prstGeom prst="rect">
            <a:avLst/>
          </a:prstGeom>
          <a:noFill/>
        </p:spPr>
        <p:txBody>
          <a:bodyPr wrap="square" rtlCol="0" anchor="ctr">
            <a:spAutoFit/>
          </a:bodyPr>
          <a:lstStyle/>
          <a:p>
            <a:pPr algn="ctr" defTabSz="164351">
              <a:defRPr/>
            </a:pPr>
            <a:r>
              <a:rPr kumimoji="1" lang="ja-JP" altLang="en-US" sz="800">
                <a:latin typeface="BIZ UDPゴシック" panose="020B0400000000000000" pitchFamily="50" charset="-128"/>
                <a:ea typeface="BIZ UDPゴシック" panose="020B0400000000000000" pitchFamily="50" charset="-128"/>
              </a:rPr>
              <a:t>▲</a:t>
            </a:r>
            <a:r>
              <a:rPr kumimoji="1" lang="ja-JP" altLang="en-US" sz="800">
                <a:solidFill>
                  <a:prstClr val="black"/>
                </a:solidFill>
                <a:latin typeface="BIZ UDPゴシック" panose="020B0400000000000000" pitchFamily="50" charset="-128"/>
                <a:ea typeface="BIZ UDPゴシック" panose="020B0400000000000000" pitchFamily="50" charset="-128"/>
              </a:rPr>
              <a:t>南河内地域でおこなう実証実験</a:t>
            </a:r>
            <a:endParaRPr kumimoji="1" lang="en-US" altLang="ja-JP" sz="800">
              <a:solidFill>
                <a:prstClr val="black"/>
              </a:solidFill>
              <a:latin typeface="BIZ UDPゴシック" panose="020B0400000000000000" pitchFamily="50" charset="-128"/>
              <a:ea typeface="BIZ UDPゴシック" panose="020B0400000000000000" pitchFamily="50" charset="-128"/>
            </a:endParaRPr>
          </a:p>
          <a:p>
            <a:pPr algn="ctr" defTabSz="164351">
              <a:defRPr/>
            </a:pPr>
            <a:r>
              <a:rPr kumimoji="1" lang="ja-JP" altLang="en-US" sz="800">
                <a:solidFill>
                  <a:prstClr val="black"/>
                </a:solidFill>
                <a:latin typeface="BIZ UDPゴシック" panose="020B0400000000000000" pitchFamily="50" charset="-128"/>
                <a:ea typeface="BIZ UDPゴシック" panose="020B0400000000000000" pitchFamily="50" charset="-128"/>
              </a:rPr>
              <a:t>（南河内新モビリティプロジェクト）のロゴマーク</a:t>
            </a:r>
            <a:endParaRPr kumimoji="1" lang="en-US" altLang="ja-JP" sz="800">
              <a:solidFill>
                <a:prstClr val="black"/>
              </a:solidFill>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66CF28B1-C0C9-4139-BA46-BA633C957357}"/>
              </a:ext>
            </a:extLst>
          </p:cNvPr>
          <p:cNvSpPr/>
          <p:nvPr/>
        </p:nvSpPr>
        <p:spPr>
          <a:xfrm>
            <a:off x="358533" y="1560730"/>
            <a:ext cx="9138918" cy="4571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grpSp>
        <p:nvGrpSpPr>
          <p:cNvPr id="26" name="グループ化 25">
            <a:extLst>
              <a:ext uri="{FF2B5EF4-FFF2-40B4-BE49-F238E27FC236}">
                <a16:creationId xmlns:a16="http://schemas.microsoft.com/office/drawing/2014/main" id="{2BF20919-75DD-46EA-B5BF-8B7B59741AD2}"/>
              </a:ext>
            </a:extLst>
          </p:cNvPr>
          <p:cNvGrpSpPr/>
          <p:nvPr/>
        </p:nvGrpSpPr>
        <p:grpSpPr>
          <a:xfrm>
            <a:off x="652001" y="3095706"/>
            <a:ext cx="5080145" cy="334844"/>
            <a:chOff x="2950705" y="2683495"/>
            <a:chExt cx="4687991" cy="334844"/>
          </a:xfrm>
        </p:grpSpPr>
        <p:sp>
          <p:nvSpPr>
            <p:cNvPr id="27" name="矢印: 五方向 26">
              <a:extLst>
                <a:ext uri="{FF2B5EF4-FFF2-40B4-BE49-F238E27FC236}">
                  <a16:creationId xmlns:a16="http://schemas.microsoft.com/office/drawing/2014/main" id="{B241A980-21A4-4F59-ADCE-0025B6FC2DDD}"/>
                </a:ext>
              </a:extLst>
            </p:cNvPr>
            <p:cNvSpPr/>
            <p:nvPr/>
          </p:nvSpPr>
          <p:spPr>
            <a:xfrm>
              <a:off x="3135047" y="2696015"/>
              <a:ext cx="4503649" cy="322324"/>
            </a:xfrm>
            <a:prstGeom prst="homePlate">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latin typeface="BIZ UDゴシック" panose="020B0400000000000000" pitchFamily="49" charset="-128"/>
                <a:ea typeface="BIZ UDゴシック" panose="020B0400000000000000" pitchFamily="49" charset="-128"/>
              </a:endParaRPr>
            </a:p>
          </p:txBody>
        </p:sp>
        <p:sp>
          <p:nvSpPr>
            <p:cNvPr id="33" name="矢印: 五方向 32">
              <a:extLst>
                <a:ext uri="{FF2B5EF4-FFF2-40B4-BE49-F238E27FC236}">
                  <a16:creationId xmlns:a16="http://schemas.microsoft.com/office/drawing/2014/main" id="{CB338E68-75F6-41D6-BEE1-ED4C40B09ADD}"/>
                </a:ext>
              </a:extLst>
            </p:cNvPr>
            <p:cNvSpPr/>
            <p:nvPr/>
          </p:nvSpPr>
          <p:spPr>
            <a:xfrm>
              <a:off x="2950705" y="2683495"/>
              <a:ext cx="4503649" cy="322324"/>
            </a:xfrm>
            <a:prstGeom prst="homePlate">
              <a:avLst/>
            </a:prstGeom>
            <a:solidFill>
              <a:schemeClr val="accent6">
                <a:lumMod val="20000"/>
                <a:lumOff val="8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a:solidFill>
                    <a:schemeClr val="tx1"/>
                  </a:solidFill>
                  <a:latin typeface="BIZ UDゴシック" panose="020B0400000000000000" pitchFamily="49" charset="-128"/>
                  <a:ea typeface="BIZ UDゴシック" panose="020B0400000000000000" pitchFamily="49" charset="-128"/>
                </a:rPr>
                <a:t>全国に先駆けた府内での商用運航の実現に向け、事業者の取組を支援！</a:t>
              </a:r>
            </a:p>
          </p:txBody>
        </p:sp>
      </p:grpSp>
      <p:grpSp>
        <p:nvGrpSpPr>
          <p:cNvPr id="34" name="グループ化 33">
            <a:extLst>
              <a:ext uri="{FF2B5EF4-FFF2-40B4-BE49-F238E27FC236}">
                <a16:creationId xmlns:a16="http://schemas.microsoft.com/office/drawing/2014/main" id="{E4EA4ECB-D759-4706-B160-7906D74EE2DA}"/>
              </a:ext>
            </a:extLst>
          </p:cNvPr>
          <p:cNvGrpSpPr/>
          <p:nvPr/>
        </p:nvGrpSpPr>
        <p:grpSpPr>
          <a:xfrm>
            <a:off x="652000" y="4932317"/>
            <a:ext cx="6606568" cy="1005145"/>
            <a:chOff x="2862812" y="2691952"/>
            <a:chExt cx="4775884" cy="326388"/>
          </a:xfrm>
        </p:grpSpPr>
        <p:sp>
          <p:nvSpPr>
            <p:cNvPr id="35" name="矢印: 五方向 34">
              <a:extLst>
                <a:ext uri="{FF2B5EF4-FFF2-40B4-BE49-F238E27FC236}">
                  <a16:creationId xmlns:a16="http://schemas.microsoft.com/office/drawing/2014/main" id="{F916D815-AB79-492C-8C45-EC01C735F55A}"/>
                </a:ext>
              </a:extLst>
            </p:cNvPr>
            <p:cNvSpPr/>
            <p:nvPr/>
          </p:nvSpPr>
          <p:spPr>
            <a:xfrm>
              <a:off x="3135047" y="2696016"/>
              <a:ext cx="4503649" cy="322324"/>
            </a:xfrm>
            <a:prstGeom prst="homePlate">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latin typeface="BIZ UDゴシック" panose="020B0400000000000000" pitchFamily="49" charset="-128"/>
                <a:ea typeface="BIZ UDゴシック" panose="020B0400000000000000" pitchFamily="49" charset="-128"/>
              </a:endParaRPr>
            </a:p>
          </p:txBody>
        </p:sp>
        <p:sp>
          <p:nvSpPr>
            <p:cNvPr id="36" name="矢印: 五方向 35">
              <a:extLst>
                <a:ext uri="{FF2B5EF4-FFF2-40B4-BE49-F238E27FC236}">
                  <a16:creationId xmlns:a16="http://schemas.microsoft.com/office/drawing/2014/main" id="{6D7084A6-8947-4411-B8BA-F8CD053E980E}"/>
                </a:ext>
              </a:extLst>
            </p:cNvPr>
            <p:cNvSpPr/>
            <p:nvPr/>
          </p:nvSpPr>
          <p:spPr>
            <a:xfrm>
              <a:off x="2862812" y="2691952"/>
              <a:ext cx="4503648" cy="322324"/>
            </a:xfrm>
            <a:prstGeom prst="homePlate">
              <a:avLst/>
            </a:prstGeom>
            <a:solidFill>
              <a:schemeClr val="accent6">
                <a:lumMod val="20000"/>
                <a:lumOff val="8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100" dirty="0">
                  <a:solidFill>
                    <a:schemeClr val="tx1"/>
                  </a:solidFill>
                  <a:effectLst>
                    <a:outerShdw blurRad="50800" dist="38100" dir="2700000" algn="tl" rotWithShape="0">
                      <a:prstClr val="black">
                        <a:alpha val="40000"/>
                      </a:prstClr>
                    </a:outerShdw>
                  </a:effectLst>
                  <a:latin typeface="BIZ UDゴシック" panose="020B0400000000000000" pitchFamily="49" charset="-128"/>
                  <a:ea typeface="BIZ UDゴシック" panose="020B0400000000000000" pitchFamily="49" charset="-128"/>
                </a:rPr>
                <a:t>自動運転</a:t>
              </a:r>
              <a:r>
                <a:rPr kumimoji="1" lang="ja-JP" altLang="en-US" sz="1100" dirty="0">
                  <a:solidFill>
                    <a:schemeClr val="tx1"/>
                  </a:solidFill>
                  <a:effectLst>
                    <a:outerShdw blurRad="50800" dist="38100" dir="2700000" algn="tl" rotWithShape="0">
                      <a:prstClr val="black">
                        <a:alpha val="40000"/>
                      </a:prstClr>
                    </a:outerShdw>
                  </a:effectLst>
                  <a:latin typeface="BIZ UDゴシック" panose="020B0400000000000000" pitchFamily="49" charset="-128"/>
                  <a:ea typeface="BIZ UDゴシック" panose="020B0400000000000000" pitchFamily="49" charset="-128"/>
                </a:rPr>
                <a:t>バスを活用した実証実験を令和８年度から実施予定！</a:t>
              </a:r>
              <a:endParaRPr kumimoji="1" lang="en-US" altLang="ja-JP" sz="1100" dirty="0">
                <a:solidFill>
                  <a:schemeClr val="tx1"/>
                </a:solidFill>
                <a:effectLst>
                  <a:outerShdw blurRad="50800" dist="38100" dir="2700000" algn="tl" rotWithShape="0">
                    <a:prstClr val="black">
                      <a:alpha val="40000"/>
                    </a:prstClr>
                  </a:outerShdw>
                </a:effectLst>
                <a:latin typeface="BIZ UDゴシック" panose="020B0400000000000000" pitchFamily="49" charset="-128"/>
                <a:ea typeface="BIZ UDゴシック" panose="020B0400000000000000" pitchFamily="49" charset="-128"/>
              </a:endParaRPr>
            </a:p>
            <a:p>
              <a:pPr algn="ct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lang="ja-JP" altLang="en-US" sz="1100" dirty="0">
                  <a:solidFill>
                    <a:schemeClr val="tx1"/>
                  </a:solidFill>
                  <a:latin typeface="BIZ UDゴシック" panose="020B0400000000000000" pitchFamily="49" charset="-128"/>
                  <a:ea typeface="BIZ UDゴシック" panose="020B0400000000000000" pitchFamily="49" charset="-128"/>
                </a:rPr>
                <a:t>実証</a:t>
              </a:r>
              <a:r>
                <a:rPr lang="ja-JP" altLang="en-US" sz="1100">
                  <a:solidFill>
                    <a:schemeClr val="tx1"/>
                  </a:solidFill>
                  <a:latin typeface="BIZ UDゴシック" panose="020B0400000000000000" pitchFamily="49" charset="-128"/>
                  <a:ea typeface="BIZ UDゴシック" panose="020B0400000000000000" pitchFamily="49" charset="-128"/>
                </a:rPr>
                <a:t>運行ルート　</a:t>
              </a:r>
              <a:r>
                <a:rPr lang="en-US" altLang="ja-JP" sz="1100">
                  <a:solidFill>
                    <a:schemeClr val="tx1"/>
                  </a:solidFill>
                  <a:latin typeface="BIZ UDゴシック" panose="020B0400000000000000" pitchFamily="49" charset="-128"/>
                  <a:ea typeface="BIZ UDゴシック" panose="020B0400000000000000" pitchFamily="49"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仮称</a:t>
              </a:r>
              <a:r>
                <a:rPr lang="en-US" altLang="ja-JP" sz="1100" dirty="0">
                  <a:solidFill>
                    <a:schemeClr val="tx1"/>
                  </a:solidFill>
                  <a:latin typeface="BIZ UDゴシック" panose="020B0400000000000000" pitchFamily="49" charset="-128"/>
                  <a:ea typeface="BIZ UDゴシック" panose="020B0400000000000000" pitchFamily="49"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北部ルート：上ノ太子駅～太子町役場経由～近つ飛鳥博物館 </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r>
                <a:rPr lang="ja-JP" altLang="en-US" sz="1100" dirty="0">
                  <a:solidFill>
                    <a:schemeClr val="tx1"/>
                  </a:solidFill>
                  <a:latin typeface="BIZ UDゴシック" panose="020B0400000000000000" pitchFamily="49" charset="-128"/>
                  <a:ea typeface="BIZ UDゴシック" panose="020B0400000000000000" pitchFamily="49" charset="-128"/>
                </a:rPr>
                <a:t>　　　　　　　　</a:t>
              </a:r>
              <a:r>
                <a:rPr lang="en-US" altLang="ja-JP" sz="1100" dirty="0">
                  <a:solidFill>
                    <a:schemeClr val="tx1"/>
                  </a:solidFill>
                  <a:latin typeface="BIZ UDゴシック" panose="020B0400000000000000" pitchFamily="49" charset="-128"/>
                  <a:ea typeface="BIZ UDゴシック" panose="020B0400000000000000" pitchFamily="49"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仮称</a:t>
              </a:r>
              <a:r>
                <a:rPr lang="en-US" altLang="ja-JP" sz="1100" dirty="0">
                  <a:solidFill>
                    <a:schemeClr val="tx1"/>
                  </a:solidFill>
                  <a:latin typeface="BIZ UDゴシック" panose="020B0400000000000000" pitchFamily="49" charset="-128"/>
                  <a:ea typeface="BIZ UDゴシック" panose="020B0400000000000000" pitchFamily="49"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南部ルート：　富田林駅～河南町役場経由～千早赤阪村役場</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grpSp>
      <p:sp>
        <p:nvSpPr>
          <p:cNvPr id="28" name="スライド番号プレースホルダー 3">
            <a:extLst>
              <a:ext uri="{FF2B5EF4-FFF2-40B4-BE49-F238E27FC236}">
                <a16:creationId xmlns:a16="http://schemas.microsoft.com/office/drawing/2014/main" id="{C982B4D6-0B3C-42F3-877D-DB90BE770E51}"/>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10</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A1EB3875-AC15-42D3-9AEB-B9F859C4D6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7632" y="1959096"/>
            <a:ext cx="1946367" cy="1612003"/>
          </a:xfrm>
          <a:prstGeom prst="rect">
            <a:avLst/>
          </a:prstGeom>
        </p:spPr>
      </p:pic>
    </p:spTree>
    <p:extLst>
      <p:ext uri="{BB962C8B-B14F-4D97-AF65-F5344CB8AC3E}">
        <p14:creationId xmlns:p14="http://schemas.microsoft.com/office/powerpoint/2010/main" val="4195009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四角形: 角を丸くする 31">
            <a:extLst>
              <a:ext uri="{FF2B5EF4-FFF2-40B4-BE49-F238E27FC236}">
                <a16:creationId xmlns:a16="http://schemas.microsoft.com/office/drawing/2014/main" id="{B30F0087-6D05-4EE2-9010-2CA1368D85C8}"/>
              </a:ext>
            </a:extLst>
          </p:cNvPr>
          <p:cNvSpPr/>
          <p:nvPr/>
        </p:nvSpPr>
        <p:spPr>
          <a:xfrm>
            <a:off x="785117" y="2407911"/>
            <a:ext cx="5087826" cy="1956432"/>
          </a:xfrm>
          <a:prstGeom prst="roundRect">
            <a:avLst>
              <a:gd name="adj" fmla="val 6516"/>
            </a:avLst>
          </a:prstGeom>
          <a:solidFill>
            <a:schemeClr val="accent6">
              <a:lumMod val="20000"/>
              <a:lumOff val="80000"/>
            </a:schemeClr>
          </a:solidFill>
          <a:ln w="76200">
            <a:solidFill>
              <a:schemeClr val="accent6">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66B6E431-822C-43FD-9A04-47EE41C94DD1}"/>
              </a:ext>
            </a:extLst>
          </p:cNvPr>
          <p:cNvSpPr/>
          <p:nvPr/>
        </p:nvSpPr>
        <p:spPr>
          <a:xfrm>
            <a:off x="513984" y="1602993"/>
            <a:ext cx="8785751" cy="2988665"/>
          </a:xfrm>
          <a:prstGeom prst="roundRect">
            <a:avLst>
              <a:gd name="adj" fmla="val 6516"/>
            </a:avLst>
          </a:prstGeom>
          <a:noFill/>
          <a:ln w="76200">
            <a:solidFill>
              <a:schemeClr val="accent6">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A8CEF26E-2297-4E4B-B8D6-27AB76B6BA54}"/>
              </a:ext>
            </a:extLst>
          </p:cNvPr>
          <p:cNvSpPr/>
          <p:nvPr/>
        </p:nvSpPr>
        <p:spPr>
          <a:xfrm>
            <a:off x="0" y="6317709"/>
            <a:ext cx="9906000" cy="276522"/>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51" name="コンテンツ プレースホルダー 2">
            <a:extLst>
              <a:ext uri="{FF2B5EF4-FFF2-40B4-BE49-F238E27FC236}">
                <a16:creationId xmlns:a16="http://schemas.microsoft.com/office/drawing/2014/main" id="{515C4DF3-0B33-4E83-B2A3-B87C468DEE66}"/>
              </a:ext>
            </a:extLst>
          </p:cNvPr>
          <p:cNvSpPr txBox="1">
            <a:spLocks/>
          </p:cNvSpPr>
          <p:nvPr/>
        </p:nvSpPr>
        <p:spPr>
          <a:xfrm>
            <a:off x="354417" y="531969"/>
            <a:ext cx="9047508" cy="724007"/>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spc="192">
                <a:latin typeface="BIZ UDゴシック" panose="020B0400000000000000" pitchFamily="49" charset="-128"/>
                <a:ea typeface="BIZ UDゴシック" panose="020B0400000000000000" pitchFamily="49" charset="-128"/>
              </a:rPr>
              <a:t>　</a:t>
            </a:r>
            <a:r>
              <a:rPr lang="en-US" altLang="ja-JP" sz="1000" b="1" u="sng" spc="192">
                <a:latin typeface="BIZ UDゴシック" panose="020B0400000000000000" pitchFamily="49" charset="-128"/>
                <a:ea typeface="BIZ UDゴシック" panose="020B0400000000000000" pitchFamily="49" charset="-128"/>
              </a:rPr>
              <a:t>2050</a:t>
            </a:r>
            <a:r>
              <a:rPr lang="ja-JP" altLang="en-US" sz="1000" b="1" u="sng" spc="192">
                <a:latin typeface="BIZ UDゴシック" panose="020B0400000000000000" pitchFamily="49" charset="-128"/>
                <a:ea typeface="BIZ UDゴシック" panose="020B0400000000000000" pitchFamily="49" charset="-128"/>
              </a:rPr>
              <a:t>年までに温室効果ガス（</a:t>
            </a:r>
            <a:r>
              <a:rPr lang="en-US" altLang="ja-JP" sz="1000" b="1" u="sng" spc="192">
                <a:latin typeface="BIZ UDゴシック" panose="020B0400000000000000" pitchFamily="49" charset="-128"/>
                <a:ea typeface="BIZ UDゴシック" panose="020B0400000000000000" pitchFamily="49" charset="-128"/>
              </a:rPr>
              <a:t>CO2</a:t>
            </a:r>
            <a:r>
              <a:rPr lang="ja-JP" altLang="en-US" sz="1000" b="1" u="sng" spc="192">
                <a:latin typeface="BIZ UDゴシック" panose="020B0400000000000000" pitchFamily="49" charset="-128"/>
                <a:ea typeface="BIZ UDゴシック" panose="020B0400000000000000" pitchFamily="49" charset="-128"/>
              </a:rPr>
              <a:t>）排出量の実質ゼロの達成をめざし</a:t>
            </a:r>
            <a:r>
              <a:rPr lang="ja-JP" altLang="en-US" sz="1000" spc="192">
                <a:latin typeface="BIZ UDゴシック" panose="020B0400000000000000" pitchFamily="49" charset="-128"/>
                <a:ea typeface="BIZ UDゴシック" panose="020B0400000000000000" pitchFamily="49" charset="-128"/>
              </a:rPr>
              <a:t>、「未来社会の実験場」をコンセプトとする万博会場において、蓄電池や水素、</a:t>
            </a:r>
            <a:r>
              <a:rPr lang="en-US" altLang="ja-JP" sz="1000" spc="192">
                <a:latin typeface="BIZ UDゴシック" panose="020B0400000000000000" pitchFamily="49" charset="-128"/>
                <a:ea typeface="BIZ UDゴシック" panose="020B0400000000000000" pitchFamily="49" charset="-128"/>
              </a:rPr>
              <a:t>CO2</a:t>
            </a:r>
            <a:r>
              <a:rPr lang="ja-JP" altLang="en-US" sz="1000" spc="192">
                <a:latin typeface="BIZ UDゴシック" panose="020B0400000000000000" pitchFamily="49" charset="-128"/>
                <a:ea typeface="BIZ UDゴシック" panose="020B0400000000000000" pitchFamily="49" charset="-128"/>
              </a:rPr>
              <a:t>回収、次世代型太陽電池などの最先端技術に加え、ブルーカーボン生態系（藻場・干潟等）の再生・創出などカーボンニュートラルに資する技術を披露。万博レガシーとして継承するため、</a:t>
            </a:r>
            <a:r>
              <a:rPr lang="ja-JP" altLang="en-US" sz="1000" b="1" u="sng" spc="192">
                <a:latin typeface="BIZ UDゴシック" panose="020B0400000000000000" pitchFamily="49" charset="-128"/>
                <a:ea typeface="BIZ UDゴシック" panose="020B0400000000000000" pitchFamily="49" charset="-128"/>
              </a:rPr>
              <a:t>技術開発の支援等を通じて、大阪の産業振興につなげていきます。</a:t>
            </a:r>
          </a:p>
        </p:txBody>
      </p:sp>
      <p:sp>
        <p:nvSpPr>
          <p:cNvPr id="41" name="コンテンツ プレースホルダー 2">
            <a:extLst>
              <a:ext uri="{FF2B5EF4-FFF2-40B4-BE49-F238E27FC236}">
                <a16:creationId xmlns:a16="http://schemas.microsoft.com/office/drawing/2014/main" id="{E3E20E59-D82F-453D-84FC-421123B9D356}"/>
              </a:ext>
            </a:extLst>
          </p:cNvPr>
          <p:cNvSpPr txBox="1">
            <a:spLocks/>
          </p:cNvSpPr>
          <p:nvPr/>
        </p:nvSpPr>
        <p:spPr>
          <a:xfrm>
            <a:off x="344507" y="259314"/>
            <a:ext cx="2430265" cy="310069"/>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50" b="1" spc="192">
                <a:latin typeface="BIZ UDゴシック" panose="020B0400000000000000" pitchFamily="49" charset="-128"/>
                <a:ea typeface="BIZ UDゴシック" panose="020B0400000000000000" pitchFamily="49" charset="-128"/>
              </a:rPr>
              <a:t>〇カーボンニュートラルの実現</a:t>
            </a:r>
          </a:p>
        </p:txBody>
      </p:sp>
      <p:grpSp>
        <p:nvGrpSpPr>
          <p:cNvPr id="3" name="グループ化 2">
            <a:extLst>
              <a:ext uri="{FF2B5EF4-FFF2-40B4-BE49-F238E27FC236}">
                <a16:creationId xmlns:a16="http://schemas.microsoft.com/office/drawing/2014/main" id="{2BC8AC4A-4A08-4B77-9F22-A6E6FD07C80D}"/>
              </a:ext>
            </a:extLst>
          </p:cNvPr>
          <p:cNvGrpSpPr/>
          <p:nvPr/>
        </p:nvGrpSpPr>
        <p:grpSpPr>
          <a:xfrm>
            <a:off x="767089" y="1474615"/>
            <a:ext cx="8200793" cy="3000372"/>
            <a:chOff x="-2990114" y="3289855"/>
            <a:chExt cx="12832722" cy="4695025"/>
          </a:xfrm>
        </p:grpSpPr>
        <p:grpSp>
          <p:nvGrpSpPr>
            <p:cNvPr id="6" name="グループ化 5">
              <a:extLst>
                <a:ext uri="{FF2B5EF4-FFF2-40B4-BE49-F238E27FC236}">
                  <a16:creationId xmlns:a16="http://schemas.microsoft.com/office/drawing/2014/main" id="{65098583-3085-4DE9-B8A4-B65E1B418D81}"/>
                </a:ext>
              </a:extLst>
            </p:cNvPr>
            <p:cNvGrpSpPr/>
            <p:nvPr/>
          </p:nvGrpSpPr>
          <p:grpSpPr>
            <a:xfrm>
              <a:off x="-2742731" y="4741645"/>
              <a:ext cx="12585339" cy="3243235"/>
              <a:chOff x="-2730031" y="4654327"/>
              <a:chExt cx="12585339" cy="3243235"/>
            </a:xfrm>
          </p:grpSpPr>
          <p:grpSp>
            <p:nvGrpSpPr>
              <p:cNvPr id="2" name="グループ化 1">
                <a:extLst>
                  <a:ext uri="{FF2B5EF4-FFF2-40B4-BE49-F238E27FC236}">
                    <a16:creationId xmlns:a16="http://schemas.microsoft.com/office/drawing/2014/main" id="{C1CBE396-B1BA-4087-86C4-DEDB90372436}"/>
                  </a:ext>
                </a:extLst>
              </p:cNvPr>
              <p:cNvGrpSpPr>
                <a:grpSpLocks noChangeAspect="1"/>
              </p:cNvGrpSpPr>
              <p:nvPr/>
            </p:nvGrpSpPr>
            <p:grpSpPr>
              <a:xfrm>
                <a:off x="-2730030" y="4654327"/>
                <a:ext cx="10357362" cy="3243235"/>
                <a:chOff x="-1586234" y="3288743"/>
                <a:chExt cx="6944955" cy="2189342"/>
              </a:xfrm>
            </p:grpSpPr>
            <p:pic>
              <p:nvPicPr>
                <p:cNvPr id="29" name="図 28">
                  <a:extLst>
                    <a:ext uri="{FF2B5EF4-FFF2-40B4-BE49-F238E27FC236}">
                      <a16:creationId xmlns:a16="http://schemas.microsoft.com/office/drawing/2014/main" id="{11ECE146-D1A0-404A-BD70-9B0A4700D921}"/>
                    </a:ext>
                  </a:extLst>
                </p:cNvPr>
                <p:cNvPicPr>
                  <a:picLocks/>
                </p:cNvPicPr>
                <p:nvPr/>
              </p:nvPicPr>
              <p:blipFill>
                <a:blip r:embed="rId2">
                  <a:extLst>
                    <a:ext uri="{28A0092B-C50C-407E-A947-70E740481C1C}">
                      <a14:useLocalDpi xmlns:a14="http://schemas.microsoft.com/office/drawing/2010/main"/>
                    </a:ext>
                  </a:extLst>
                </a:blip>
                <a:srcRect/>
                <a:stretch/>
              </p:blipFill>
              <p:spPr>
                <a:xfrm>
                  <a:off x="-1586234" y="4030521"/>
                  <a:ext cx="1722864" cy="1094095"/>
                </a:xfrm>
                <a:prstGeom prst="rect">
                  <a:avLst/>
                </a:prstGeom>
              </p:spPr>
            </p:pic>
            <p:sp>
              <p:nvSpPr>
                <p:cNvPr id="30" name="テキスト ボックス 29">
                  <a:extLst>
                    <a:ext uri="{FF2B5EF4-FFF2-40B4-BE49-F238E27FC236}">
                      <a16:creationId xmlns:a16="http://schemas.microsoft.com/office/drawing/2014/main" id="{F4BAE267-D66B-41B1-8C0B-F21094A31A04}"/>
                    </a:ext>
                  </a:extLst>
                </p:cNvPr>
                <p:cNvSpPr txBox="1"/>
                <p:nvPr/>
              </p:nvSpPr>
              <p:spPr>
                <a:xfrm>
                  <a:off x="3850823" y="4162020"/>
                  <a:ext cx="1507898" cy="141695"/>
                </a:xfrm>
                <a:prstGeom prst="rect">
                  <a:avLst/>
                </a:prstGeom>
                <a:noFill/>
              </p:spPr>
              <p:txBody>
                <a:bodyPr wrap="square" rtlCol="0" anchor="ctr" anchorCtr="0">
                  <a:spAutoFit/>
                </a:bodyPr>
                <a:lstStyle/>
                <a:p>
                  <a:pPr algn="ctr" defTabSz="129444">
                    <a:lnSpc>
                      <a:spcPts val="255"/>
                    </a:lnSpc>
                    <a:defRPr/>
                  </a:pPr>
                  <a:r>
                    <a:rPr lang="ja-JP" altLang="en-US" sz="700" b="1">
                      <a:solidFill>
                        <a:prstClr val="black"/>
                      </a:solidFill>
                      <a:latin typeface="BIZ UDPゴシック" panose="020B0400000000000000" pitchFamily="50" charset="-128"/>
                      <a:ea typeface="BIZ UDPゴシック" panose="020B0400000000000000" pitchFamily="50" charset="-128"/>
                    </a:rPr>
                    <a:t>充電設備・水素ステーション整備</a:t>
                  </a:r>
                  <a:endParaRPr lang="en-US" altLang="ja-JP" sz="700" b="1">
                    <a:solidFill>
                      <a:prstClr val="black"/>
                    </a:solidFill>
                    <a:latin typeface="BIZ UDPゴシック" panose="020B0400000000000000" pitchFamily="50" charset="-128"/>
                    <a:ea typeface="BIZ UDPゴシック" panose="020B0400000000000000" pitchFamily="50" charset="-128"/>
                  </a:endParaRPr>
                </a:p>
              </p:txBody>
            </p:sp>
            <p:pic>
              <p:nvPicPr>
                <p:cNvPr id="31" name="Picture 2" descr="http://www.iwatani.co.jp/jpn/downloads/images/img89.jpg">
                  <a:extLst>
                    <a:ext uri="{FF2B5EF4-FFF2-40B4-BE49-F238E27FC236}">
                      <a16:creationId xmlns:a16="http://schemas.microsoft.com/office/drawing/2014/main" id="{1151C6E0-DB58-4FAF-AA25-C6B4374BB460}"/>
                    </a:ext>
                  </a:extLst>
                </p:cNvPr>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939189" y="3288743"/>
                  <a:ext cx="1316203" cy="835850"/>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a:extLst>
                    <a:ext uri="{FF2B5EF4-FFF2-40B4-BE49-F238E27FC236}">
                      <a16:creationId xmlns:a16="http://schemas.microsoft.com/office/drawing/2014/main" id="{5297C8F3-6B31-4AFF-A17E-F9198075327B}"/>
                    </a:ext>
                  </a:extLst>
                </p:cNvPr>
                <p:cNvSpPr txBox="1"/>
                <p:nvPr/>
              </p:nvSpPr>
              <p:spPr>
                <a:xfrm>
                  <a:off x="4035037" y="5336389"/>
                  <a:ext cx="1124510" cy="141696"/>
                </a:xfrm>
                <a:prstGeom prst="rect">
                  <a:avLst/>
                </a:prstGeom>
                <a:noFill/>
              </p:spPr>
              <p:txBody>
                <a:bodyPr wrap="square" rtlCol="0" anchor="ctr" anchorCtr="0">
                  <a:spAutoFit/>
                </a:bodyPr>
                <a:lstStyle/>
                <a:p>
                  <a:pPr algn="ctr" defTabSz="129444">
                    <a:lnSpc>
                      <a:spcPts val="255"/>
                    </a:lnSpc>
                    <a:defRPr/>
                  </a:pPr>
                  <a:r>
                    <a:rPr lang="ja-JP" altLang="en-US" sz="700" b="1">
                      <a:solidFill>
                        <a:prstClr val="black"/>
                      </a:solidFill>
                      <a:latin typeface="BIZ UDPゴシック" panose="020B0400000000000000" pitchFamily="50" charset="-128"/>
                      <a:ea typeface="BIZ UDPゴシック" panose="020B0400000000000000" pitchFamily="50" charset="-128"/>
                    </a:rPr>
                    <a:t>ブルーカーボン生態系</a:t>
                  </a:r>
                </a:p>
              </p:txBody>
            </p:sp>
            <p:pic>
              <p:nvPicPr>
                <p:cNvPr id="35" name="図 34">
                  <a:extLst>
                    <a:ext uri="{FF2B5EF4-FFF2-40B4-BE49-F238E27FC236}">
                      <a16:creationId xmlns:a16="http://schemas.microsoft.com/office/drawing/2014/main" id="{8D689FAC-78E9-42A2-B33B-5A025EE32778}"/>
                    </a:ext>
                  </a:extLst>
                </p:cNvPr>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3947854" y="4343258"/>
                  <a:ext cx="1313841" cy="956460"/>
                </a:xfrm>
                <a:prstGeom prst="rect">
                  <a:avLst/>
                </a:prstGeom>
              </p:spPr>
            </p:pic>
          </p:grpSp>
          <p:sp>
            <p:nvSpPr>
              <p:cNvPr id="37" name="テキスト ボックス 36">
                <a:extLst>
                  <a:ext uri="{FF2B5EF4-FFF2-40B4-BE49-F238E27FC236}">
                    <a16:creationId xmlns:a16="http://schemas.microsoft.com/office/drawing/2014/main" id="{BD278752-DB33-40AA-AE99-27E3F4CD1466}"/>
                  </a:ext>
                </a:extLst>
              </p:cNvPr>
              <p:cNvSpPr txBox="1"/>
              <p:nvPr/>
            </p:nvSpPr>
            <p:spPr>
              <a:xfrm>
                <a:off x="-2730031" y="7440743"/>
                <a:ext cx="2569395" cy="325089"/>
              </a:xfrm>
              <a:prstGeom prst="rect">
                <a:avLst/>
              </a:prstGeom>
              <a:noFill/>
            </p:spPr>
            <p:txBody>
              <a:bodyPr wrap="square" rtlCol="0" anchor="ctr" anchorCtr="0">
                <a:spAutoFit/>
              </a:bodyPr>
              <a:lstStyle/>
              <a:p>
                <a:pPr algn="ctr" defTabSz="129444">
                  <a:lnSpc>
                    <a:spcPts val="255"/>
                  </a:lnSpc>
                  <a:defRPr/>
                </a:pPr>
                <a:r>
                  <a:rPr lang="ja-JP" altLang="en-US" sz="700" b="1" dirty="0">
                    <a:latin typeface="BIZ UDPゴシック" panose="020B0400000000000000" pitchFamily="50" charset="-128"/>
                    <a:ea typeface="BIZ UDPゴシック" panose="020B0400000000000000" pitchFamily="50" charset="-128"/>
                  </a:rPr>
                  <a:t>フィルム型ペロブスカイト</a:t>
                </a:r>
                <a:r>
                  <a:rPr lang="ja-JP" altLang="en-US" sz="700" b="1" dirty="0">
                    <a:solidFill>
                      <a:prstClr val="black"/>
                    </a:solidFill>
                    <a:latin typeface="BIZ UDPゴシック" panose="020B0400000000000000" pitchFamily="50" charset="-128"/>
                    <a:ea typeface="BIZ UDPゴシック" panose="020B0400000000000000" pitchFamily="50" charset="-128"/>
                  </a:rPr>
                  <a:t>太陽電池</a:t>
                </a:r>
                <a:endParaRPr lang="en-US" altLang="ja-JP" sz="700" b="1" dirty="0">
                  <a:solidFill>
                    <a:prstClr val="black"/>
                  </a:solidFill>
                  <a:latin typeface="BIZ UDPゴシック" panose="020B0400000000000000" pitchFamily="50" charset="-128"/>
                  <a:ea typeface="BIZ UDPゴシック" panose="020B0400000000000000" pitchFamily="50" charset="-128"/>
                </a:endParaRPr>
              </a:p>
              <a:p>
                <a:pPr algn="ctr" defTabSz="129444">
                  <a:lnSpc>
                    <a:spcPts val="255"/>
                  </a:lnSpc>
                  <a:defRPr/>
                </a:pPr>
                <a:endParaRPr lang="en-US" altLang="ja-JP" sz="500" b="1" dirty="0">
                  <a:solidFill>
                    <a:prstClr val="black"/>
                  </a:solidFill>
                  <a:latin typeface="BIZ UDPゴシック" panose="020B0400000000000000" pitchFamily="50" charset="-128"/>
                  <a:ea typeface="BIZ UDPゴシック" panose="020B0400000000000000" pitchFamily="50" charset="-128"/>
                </a:endParaRPr>
              </a:p>
              <a:p>
                <a:pPr algn="ctr" defTabSz="129444">
                  <a:lnSpc>
                    <a:spcPts val="255"/>
                  </a:lnSpc>
                  <a:defRPr/>
                </a:pPr>
                <a:r>
                  <a:rPr lang="ja-JP" altLang="en-US" sz="600" b="1" dirty="0">
                    <a:solidFill>
                      <a:prstClr val="black"/>
                    </a:solidFill>
                    <a:latin typeface="BIZ UDPゴシック" panose="020B0400000000000000" pitchFamily="50" charset="-128"/>
                    <a:ea typeface="BIZ UDPゴシック" panose="020B0400000000000000" pitchFamily="50" charset="-128"/>
                  </a:rPr>
                  <a:t>（画像提供：積水化学工業株式会社</a:t>
                </a:r>
                <a:r>
                  <a:rPr lang="ja-JP" altLang="en-US" sz="500" b="1" dirty="0">
                    <a:solidFill>
                      <a:prstClr val="black"/>
                    </a:solidFill>
                    <a:latin typeface="BIZ UDPゴシック" panose="020B0400000000000000" pitchFamily="50" charset="-128"/>
                    <a:ea typeface="BIZ UDPゴシック" panose="020B0400000000000000" pitchFamily="50" charset="-128"/>
                  </a:rPr>
                  <a:t>）</a:t>
                </a:r>
                <a:endParaRPr lang="en-US" altLang="ja-JP" sz="500" b="1" dirty="0">
                  <a:solidFill>
                    <a:prstClr val="black"/>
                  </a:solidFill>
                  <a:latin typeface="BIZ UDPゴシック" panose="020B0400000000000000" pitchFamily="50" charset="-128"/>
                  <a:ea typeface="BIZ UDPゴシック" panose="020B0400000000000000" pitchFamily="50" charset="-128"/>
                </a:endParaRPr>
              </a:p>
            </p:txBody>
          </p:sp>
          <p:pic>
            <p:nvPicPr>
              <p:cNvPr id="38" name="図 37">
                <a:extLst>
                  <a:ext uri="{FF2B5EF4-FFF2-40B4-BE49-F238E27FC236}">
                    <a16:creationId xmlns:a16="http://schemas.microsoft.com/office/drawing/2014/main" id="{3DA02C80-76D7-4806-A83E-0BE09CA1BC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2984" y="4946697"/>
                <a:ext cx="1992324" cy="2656436"/>
              </a:xfrm>
              <a:prstGeom prst="rect">
                <a:avLst/>
              </a:prstGeom>
            </p:spPr>
          </p:pic>
          <p:sp>
            <p:nvSpPr>
              <p:cNvPr id="39" name="テキスト ボックス 38">
                <a:extLst>
                  <a:ext uri="{FF2B5EF4-FFF2-40B4-BE49-F238E27FC236}">
                    <a16:creationId xmlns:a16="http://schemas.microsoft.com/office/drawing/2014/main" id="{E9A15F4A-E893-496D-A9FB-40991ECDA1AB}"/>
                  </a:ext>
                </a:extLst>
              </p:cNvPr>
              <p:cNvSpPr txBox="1"/>
              <p:nvPr/>
            </p:nvSpPr>
            <p:spPr>
              <a:xfrm>
                <a:off x="8014666" y="7659123"/>
                <a:ext cx="1743598" cy="209903"/>
              </a:xfrm>
              <a:prstGeom prst="rect">
                <a:avLst/>
              </a:prstGeom>
              <a:noFill/>
            </p:spPr>
            <p:txBody>
              <a:bodyPr wrap="square" rtlCol="0" anchor="ctr" anchorCtr="0">
                <a:spAutoFit/>
              </a:bodyPr>
              <a:lstStyle/>
              <a:p>
                <a:pPr algn="ctr" defTabSz="129444">
                  <a:lnSpc>
                    <a:spcPts val="255"/>
                  </a:lnSpc>
                  <a:defRPr/>
                </a:pPr>
                <a:r>
                  <a:rPr lang="ja-JP" altLang="en-US" sz="700" b="1">
                    <a:solidFill>
                      <a:prstClr val="black"/>
                    </a:solidFill>
                    <a:latin typeface="BIZ UDPゴシック" panose="020B0400000000000000" pitchFamily="50" charset="-128"/>
                    <a:ea typeface="BIZ UDPゴシック" panose="020B0400000000000000" pitchFamily="50" charset="-128"/>
                  </a:rPr>
                  <a:t>走行中ワイヤレス給電</a:t>
                </a:r>
              </a:p>
            </p:txBody>
          </p:sp>
        </p:grpSp>
        <p:sp>
          <p:nvSpPr>
            <p:cNvPr id="53" name="コンテンツ プレースホルダー 2">
              <a:extLst>
                <a:ext uri="{FF2B5EF4-FFF2-40B4-BE49-F238E27FC236}">
                  <a16:creationId xmlns:a16="http://schemas.microsoft.com/office/drawing/2014/main" id="{119D21A1-E7EB-4A9E-A448-51523112551C}"/>
                </a:ext>
              </a:extLst>
            </p:cNvPr>
            <p:cNvSpPr txBox="1">
              <a:spLocks/>
            </p:cNvSpPr>
            <p:nvPr/>
          </p:nvSpPr>
          <p:spPr>
            <a:xfrm>
              <a:off x="-2975783" y="3887780"/>
              <a:ext cx="12818391" cy="649755"/>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spc="192">
                  <a:latin typeface="BIZ UDゴシック" panose="020B0400000000000000" pitchFamily="49" charset="-128"/>
                  <a:ea typeface="BIZ UDゴシック" panose="020B0400000000000000" pitchFamily="49" charset="-128"/>
                </a:rPr>
                <a:t>　ペロブスカイト太陽電池の開発・実証・普及促進やＥＶワイヤレス給電技術の実証などを進めることで、カーボンニュートラルの実現に向けた取組を推進。こうした取組は、将来のビジネス環境や市場の土台づくりとして大阪全体の成長力を高めるものです。</a:t>
              </a:r>
              <a:endParaRPr lang="ja-JP" altLang="en-US" sz="800" spc="192">
                <a:latin typeface="BIZ UDゴシック" panose="020B0400000000000000" pitchFamily="49" charset="-128"/>
                <a:ea typeface="BIZ UDゴシック" panose="020B0400000000000000" pitchFamily="49" charset="-128"/>
              </a:endParaRPr>
            </a:p>
          </p:txBody>
        </p:sp>
        <p:sp>
          <p:nvSpPr>
            <p:cNvPr id="52" name="コンテンツ プレースホルダー 2">
              <a:extLst>
                <a:ext uri="{FF2B5EF4-FFF2-40B4-BE49-F238E27FC236}">
                  <a16:creationId xmlns:a16="http://schemas.microsoft.com/office/drawing/2014/main" id="{F8043764-27A0-43A4-ABCE-04427AF6B227}"/>
                </a:ext>
              </a:extLst>
            </p:cNvPr>
            <p:cNvSpPr txBox="1">
              <a:spLocks/>
            </p:cNvSpPr>
            <p:nvPr/>
          </p:nvSpPr>
          <p:spPr>
            <a:xfrm>
              <a:off x="-2990114" y="3289855"/>
              <a:ext cx="5232290" cy="417998"/>
            </a:xfrm>
            <a:prstGeom prst="rect">
              <a:avLst/>
            </a:prstGeom>
            <a:solidFill>
              <a:schemeClr val="bg1"/>
            </a:solidFill>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ctr">
                <a:lnSpc>
                  <a:spcPct val="150000"/>
                </a:lnSpc>
                <a:buNone/>
              </a:pPr>
              <a:r>
                <a:rPr lang="ja-JP" altLang="en-US" sz="1000" b="1" spc="192" dirty="0">
                  <a:latin typeface="BIZ UDゴシック" panose="020B0400000000000000" pitchFamily="49" charset="-128"/>
                  <a:ea typeface="BIZ UDゴシック" panose="020B0400000000000000" pitchFamily="49" charset="-128"/>
                </a:rPr>
                <a:t>ペロブスカイト太陽電池・水素等の産業化推進</a:t>
              </a:r>
            </a:p>
          </p:txBody>
        </p:sp>
      </p:grpSp>
      <p:sp>
        <p:nvSpPr>
          <p:cNvPr id="26" name="コンテンツ プレースホルダー 2">
            <a:extLst>
              <a:ext uri="{FF2B5EF4-FFF2-40B4-BE49-F238E27FC236}">
                <a16:creationId xmlns:a16="http://schemas.microsoft.com/office/drawing/2014/main" id="{54A8D9DD-5C3E-44EA-8554-959CD6810769}"/>
              </a:ext>
            </a:extLst>
          </p:cNvPr>
          <p:cNvSpPr txBox="1">
            <a:spLocks/>
          </p:cNvSpPr>
          <p:nvPr/>
        </p:nvSpPr>
        <p:spPr>
          <a:xfrm>
            <a:off x="344507" y="4786310"/>
            <a:ext cx="2531342" cy="276522"/>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50" b="1" spc="192">
                <a:latin typeface="BIZ UDゴシック" panose="020B0400000000000000" pitchFamily="49" charset="-128"/>
                <a:ea typeface="BIZ UDゴシック" panose="020B0400000000000000" pitchFamily="49" charset="-128"/>
              </a:rPr>
              <a:t>〇多様な人材の活躍・定着の促進</a:t>
            </a:r>
          </a:p>
        </p:txBody>
      </p:sp>
      <p:sp>
        <p:nvSpPr>
          <p:cNvPr id="28" name="コンテンツ プレースホルダー 2">
            <a:extLst>
              <a:ext uri="{FF2B5EF4-FFF2-40B4-BE49-F238E27FC236}">
                <a16:creationId xmlns:a16="http://schemas.microsoft.com/office/drawing/2014/main" id="{FC2B17F2-98B8-4037-AB51-D17C9AA985BE}"/>
              </a:ext>
            </a:extLst>
          </p:cNvPr>
          <p:cNvSpPr txBox="1">
            <a:spLocks/>
          </p:cNvSpPr>
          <p:nvPr/>
        </p:nvSpPr>
        <p:spPr>
          <a:xfrm>
            <a:off x="344507" y="5060834"/>
            <a:ext cx="6018106" cy="897991"/>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a:t>
            </a:r>
            <a:r>
              <a:rPr lang="ja-JP" altLang="en-US" sz="1000" b="1" u="sng" spc="192">
                <a:latin typeface="BIZ UDゴシック" panose="020B0400000000000000" pitchFamily="49" charset="-128"/>
                <a:ea typeface="BIZ UDゴシック" panose="020B0400000000000000" pitchFamily="49" charset="-128"/>
              </a:rPr>
              <a:t>⼤阪の成⻑を⽀える⼈材の確保や深刻な⼈材不⾜に対応するため</a:t>
            </a:r>
            <a:r>
              <a:rPr lang="ja-JP" altLang="en-US" sz="1000" spc="192">
                <a:latin typeface="BIZ UDゴシック" panose="020B0400000000000000" pitchFamily="49" charset="-128"/>
                <a:ea typeface="BIZ UDゴシック" panose="020B0400000000000000" pitchFamily="49" charset="-128"/>
              </a:rPr>
              <a:t>、女性、若者、高齢者、障がい者、外国人など多様な人材が活躍できるよう、職場環境の改善支援を行うとともに、企業の採用力の向上や魅力発信の強化、採用後の定着に向けたサポートを行うことで、</a:t>
            </a:r>
            <a:r>
              <a:rPr lang="ja-JP" altLang="en-US" sz="1000" b="1" u="sng" spc="192">
                <a:latin typeface="BIZ UDゴシック" panose="020B0400000000000000" pitchFamily="49" charset="-128"/>
                <a:ea typeface="BIZ UDゴシック" panose="020B0400000000000000" pitchFamily="49" charset="-128"/>
              </a:rPr>
              <a:t>府内企業の人材確保を後押しします。</a:t>
            </a:r>
            <a:endParaRPr lang="ja-JP" altLang="en-US" sz="1000" b="1" u="sng" spc="192">
              <a:highlight>
                <a:srgbClr val="FFFF00"/>
              </a:highlight>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05C9C9BB-C77B-486E-8313-75A649EE48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3593" y="4843119"/>
            <a:ext cx="2816143" cy="1263259"/>
          </a:xfrm>
          <a:prstGeom prst="rect">
            <a:avLst/>
          </a:prstGeom>
        </p:spPr>
      </p:pic>
      <p:sp>
        <p:nvSpPr>
          <p:cNvPr id="25" name="テキスト ボックス 24">
            <a:extLst>
              <a:ext uri="{FF2B5EF4-FFF2-40B4-BE49-F238E27FC236}">
                <a16:creationId xmlns:a16="http://schemas.microsoft.com/office/drawing/2014/main" id="{E2D71071-6B5E-4292-9E78-E8ABC645B12D}"/>
              </a:ext>
            </a:extLst>
          </p:cNvPr>
          <p:cNvSpPr txBox="1"/>
          <p:nvPr/>
        </p:nvSpPr>
        <p:spPr>
          <a:xfrm>
            <a:off x="6694134" y="6088142"/>
            <a:ext cx="2478950" cy="215444"/>
          </a:xfrm>
          <a:prstGeom prst="rect">
            <a:avLst/>
          </a:prstGeom>
          <a:noFill/>
        </p:spPr>
        <p:txBody>
          <a:bodyPr wrap="square">
            <a:spAutoFit/>
          </a:bodyPr>
          <a:lstStyle/>
          <a:p>
            <a:pPr algn="ctr"/>
            <a:r>
              <a:rPr lang="ja-JP" altLang="en-US" sz="800">
                <a:latin typeface="BIZ UDゴシック" panose="020B0400000000000000" pitchFamily="49" charset="-128"/>
                <a:ea typeface="BIZ UDゴシック" panose="020B0400000000000000" pitchFamily="49" charset="-128"/>
              </a:rPr>
              <a:t>企業と人が出会う場所、</a:t>
            </a:r>
            <a:r>
              <a:rPr lang="en-US" altLang="ja-JP" sz="800">
                <a:latin typeface="BIZ UDゴシック" panose="020B0400000000000000" pitchFamily="49" charset="-128"/>
                <a:ea typeface="BIZ UDゴシック" panose="020B0400000000000000" pitchFamily="49" charset="-128"/>
              </a:rPr>
              <a:t>OSAKA</a:t>
            </a:r>
            <a:r>
              <a:rPr lang="ja-JP" altLang="en-US" sz="800">
                <a:latin typeface="BIZ UDゴシック" panose="020B0400000000000000" pitchFamily="49" charset="-128"/>
                <a:ea typeface="BIZ UDゴシック" panose="020B0400000000000000" pitchFamily="49" charset="-128"/>
              </a:rPr>
              <a:t>しごとフィールド</a:t>
            </a:r>
          </a:p>
        </p:txBody>
      </p:sp>
      <p:pic>
        <p:nvPicPr>
          <p:cNvPr id="13" name="図 12">
            <a:extLst>
              <a:ext uri="{FF2B5EF4-FFF2-40B4-BE49-F238E27FC236}">
                <a16:creationId xmlns:a16="http://schemas.microsoft.com/office/drawing/2014/main" id="{6047198B-F1FC-4F81-8324-0A2242EA1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9052" y="3071045"/>
            <a:ext cx="1399929" cy="1040589"/>
          </a:xfrm>
          <a:prstGeom prst="rect">
            <a:avLst/>
          </a:prstGeom>
        </p:spPr>
      </p:pic>
      <p:pic>
        <p:nvPicPr>
          <p:cNvPr id="15" name="図 14">
            <a:extLst>
              <a:ext uri="{FF2B5EF4-FFF2-40B4-BE49-F238E27FC236}">
                <a16:creationId xmlns:a16="http://schemas.microsoft.com/office/drawing/2014/main" id="{DF964CA5-C4B7-4C87-AAF4-B8B6DF410F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4772" y="3075470"/>
            <a:ext cx="1437106" cy="1049907"/>
          </a:xfrm>
          <a:prstGeom prst="rect">
            <a:avLst/>
          </a:prstGeom>
        </p:spPr>
      </p:pic>
      <p:sp>
        <p:nvSpPr>
          <p:cNvPr id="33" name="テキスト ボックス 32">
            <a:extLst>
              <a:ext uri="{FF2B5EF4-FFF2-40B4-BE49-F238E27FC236}">
                <a16:creationId xmlns:a16="http://schemas.microsoft.com/office/drawing/2014/main" id="{70D6634B-257D-4A45-9595-7F5D96810EC2}"/>
              </a:ext>
            </a:extLst>
          </p:cNvPr>
          <p:cNvSpPr txBox="1"/>
          <p:nvPr/>
        </p:nvSpPr>
        <p:spPr>
          <a:xfrm>
            <a:off x="2883344" y="4214238"/>
            <a:ext cx="1234952" cy="134139"/>
          </a:xfrm>
          <a:prstGeom prst="rect">
            <a:avLst/>
          </a:prstGeom>
          <a:noFill/>
        </p:spPr>
        <p:txBody>
          <a:bodyPr wrap="square" rtlCol="0" anchor="ctr" anchorCtr="0">
            <a:spAutoFit/>
          </a:bodyPr>
          <a:lstStyle/>
          <a:p>
            <a:pPr algn="ctr" defTabSz="129444">
              <a:lnSpc>
                <a:spcPts val="255"/>
              </a:lnSpc>
              <a:defRPr/>
            </a:pPr>
            <a:r>
              <a:rPr lang="ja-JP" altLang="en-US" sz="700" b="1" dirty="0">
                <a:solidFill>
                  <a:prstClr val="black"/>
                </a:solidFill>
                <a:latin typeface="BIZ UDPゴシック" panose="020B0400000000000000" pitchFamily="50" charset="-128"/>
                <a:ea typeface="BIZ UDPゴシック" panose="020B0400000000000000" pitchFamily="50" charset="-128"/>
              </a:rPr>
              <a:t>バスターミナル屋根（万博）</a:t>
            </a:r>
            <a:endParaRPr lang="en-US" altLang="ja-JP" sz="700" b="1" dirty="0">
              <a:solidFill>
                <a:prstClr val="black"/>
              </a:solidFill>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F1708B58-3AB3-4D66-8695-791D44E3218C}"/>
              </a:ext>
            </a:extLst>
          </p:cNvPr>
          <p:cNvSpPr txBox="1"/>
          <p:nvPr/>
        </p:nvSpPr>
        <p:spPr>
          <a:xfrm>
            <a:off x="4720295" y="4166435"/>
            <a:ext cx="717441" cy="207749"/>
          </a:xfrm>
          <a:prstGeom prst="rect">
            <a:avLst/>
          </a:prstGeom>
          <a:noFill/>
        </p:spPr>
        <p:txBody>
          <a:bodyPr wrap="square" rtlCol="0" anchor="ctr" anchorCtr="0">
            <a:spAutoFit/>
          </a:bodyPr>
          <a:lstStyle/>
          <a:p>
            <a:pPr algn="ctr" defTabSz="129444">
              <a:lnSpc>
                <a:spcPts val="255"/>
              </a:lnSpc>
              <a:defRPr/>
            </a:pPr>
            <a:r>
              <a:rPr lang="ja-JP" altLang="en-US" sz="700" b="1">
                <a:solidFill>
                  <a:prstClr val="black"/>
                </a:solidFill>
                <a:latin typeface="BIZ UDPゴシック" panose="020B0400000000000000" pitchFamily="50" charset="-128"/>
                <a:ea typeface="BIZ UDPゴシック" panose="020B0400000000000000" pitchFamily="50" charset="-128"/>
              </a:rPr>
              <a:t>体育館屋根</a:t>
            </a:r>
            <a:endParaRPr lang="en-US" altLang="ja-JP" sz="700" b="1">
              <a:solidFill>
                <a:prstClr val="black"/>
              </a:solidFill>
              <a:latin typeface="BIZ UDPゴシック" panose="020B0400000000000000" pitchFamily="50" charset="-128"/>
              <a:ea typeface="BIZ UDPゴシック" panose="020B0400000000000000" pitchFamily="50" charset="-128"/>
            </a:endParaRPr>
          </a:p>
          <a:p>
            <a:pPr algn="ctr" defTabSz="129444">
              <a:lnSpc>
                <a:spcPts val="255"/>
              </a:lnSpc>
              <a:defRPr/>
            </a:pPr>
            <a:endParaRPr lang="en-US" altLang="ja-JP" sz="500" b="1">
              <a:solidFill>
                <a:prstClr val="black"/>
              </a:solidFill>
              <a:latin typeface="BIZ UDPゴシック" panose="020B0400000000000000" pitchFamily="50" charset="-128"/>
              <a:ea typeface="BIZ UDPゴシック" panose="020B0400000000000000" pitchFamily="50" charset="-128"/>
            </a:endParaRPr>
          </a:p>
          <a:p>
            <a:pPr algn="ctr" defTabSz="129444">
              <a:lnSpc>
                <a:spcPts val="255"/>
              </a:lnSpc>
              <a:defRPr/>
            </a:pPr>
            <a:r>
              <a:rPr lang="zh-TW" altLang="en-US" sz="500" b="1">
                <a:solidFill>
                  <a:prstClr val="black"/>
                </a:solidFill>
                <a:latin typeface="BIZ UDPゴシック" panose="020B0400000000000000" pitchFamily="50" charset="-128"/>
                <a:ea typeface="BIZ UDPゴシック" panose="020B0400000000000000" pitchFamily="50" charset="-128"/>
              </a:rPr>
              <a:t>（出典：環境省資料）</a:t>
            </a:r>
            <a:endParaRPr lang="en-US" altLang="ja-JP" sz="500" b="1">
              <a:solidFill>
                <a:prstClr val="black"/>
              </a:solidFill>
              <a:latin typeface="BIZ UDPゴシック" panose="020B0400000000000000" pitchFamily="50" charset="-128"/>
              <a:ea typeface="BIZ UDPゴシック" panose="020B0400000000000000" pitchFamily="50" charset="-128"/>
            </a:endParaRPr>
          </a:p>
        </p:txBody>
      </p:sp>
      <p:sp>
        <p:nvSpPr>
          <p:cNvPr id="36" name="コンテンツ プレースホルダー 2">
            <a:extLst>
              <a:ext uri="{FF2B5EF4-FFF2-40B4-BE49-F238E27FC236}">
                <a16:creationId xmlns:a16="http://schemas.microsoft.com/office/drawing/2014/main" id="{D878BE5D-679D-4012-8FF8-46A3AE0AC884}"/>
              </a:ext>
            </a:extLst>
          </p:cNvPr>
          <p:cNvSpPr txBox="1">
            <a:spLocks/>
          </p:cNvSpPr>
          <p:nvPr/>
        </p:nvSpPr>
        <p:spPr>
          <a:xfrm>
            <a:off x="905545" y="2421097"/>
            <a:ext cx="4846970" cy="543885"/>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800" spc="192">
                <a:latin typeface="BIZ UDゴシック" panose="020B0400000000000000" pitchFamily="49" charset="-128"/>
                <a:ea typeface="BIZ UDゴシック" panose="020B0400000000000000" pitchFamily="49" charset="-128"/>
              </a:rPr>
              <a:t>　令和８年度は、ペロブスカイト太陽電池市場への中堅・中小企業の参入促進のため、技術開発・実証にかかる経費の補助に加え、さらなる需要創出と社会実装の促進等のため、府有施設へペロブスカイト太陽電池を率先的に導入予定です。</a:t>
            </a:r>
          </a:p>
        </p:txBody>
      </p:sp>
      <p:sp>
        <p:nvSpPr>
          <p:cNvPr id="40" name="スライド番号プレースホルダー 3">
            <a:extLst>
              <a:ext uri="{FF2B5EF4-FFF2-40B4-BE49-F238E27FC236}">
                <a16:creationId xmlns:a16="http://schemas.microsoft.com/office/drawing/2014/main" id="{246E75E4-DA26-4A86-9DFA-1A095BA335AB}"/>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11</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715430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角を丸くする 25">
            <a:extLst>
              <a:ext uri="{FF2B5EF4-FFF2-40B4-BE49-F238E27FC236}">
                <a16:creationId xmlns:a16="http://schemas.microsoft.com/office/drawing/2014/main" id="{1A73C167-BD51-4D3F-99C8-86611D3FF9CF}"/>
              </a:ext>
            </a:extLst>
          </p:cNvPr>
          <p:cNvSpPr/>
          <p:nvPr/>
        </p:nvSpPr>
        <p:spPr>
          <a:xfrm>
            <a:off x="5587430" y="4001955"/>
            <a:ext cx="3522133" cy="1984325"/>
          </a:xfrm>
          <a:prstGeom prst="roundRect">
            <a:avLst>
              <a:gd name="adj" fmla="val 4468"/>
            </a:avLst>
          </a:prstGeom>
          <a:solidFill>
            <a:schemeClr val="accent6">
              <a:lumMod val="20000"/>
              <a:lumOff val="80000"/>
            </a:schemeClr>
          </a:solidFill>
          <a:ln w="76200">
            <a:solidFill>
              <a:schemeClr val="accent6">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568B4A0B-9AF1-48FD-B747-F83F700CC3C2}"/>
              </a:ext>
            </a:extLst>
          </p:cNvPr>
          <p:cNvSpPr/>
          <p:nvPr/>
        </p:nvSpPr>
        <p:spPr>
          <a:xfrm>
            <a:off x="0" y="6317709"/>
            <a:ext cx="9906000" cy="276522"/>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43" name="テキスト ボックス 42">
            <a:extLst>
              <a:ext uri="{FF2B5EF4-FFF2-40B4-BE49-F238E27FC236}">
                <a16:creationId xmlns:a16="http://schemas.microsoft.com/office/drawing/2014/main" id="{FD1B016A-0C68-43FE-B608-5F5C5C86ADF6}"/>
              </a:ext>
            </a:extLst>
          </p:cNvPr>
          <p:cNvSpPr txBox="1"/>
          <p:nvPr/>
        </p:nvSpPr>
        <p:spPr>
          <a:xfrm>
            <a:off x="325019" y="339674"/>
            <a:ext cx="3265593" cy="276999"/>
          </a:xfrm>
          <a:prstGeom prst="rect">
            <a:avLst/>
          </a:prstGeom>
          <a:noFill/>
        </p:spPr>
        <p:txBody>
          <a:bodyPr wrap="square" rtlCol="0">
            <a:spAutoFit/>
          </a:bodyPr>
          <a:lstStyle/>
          <a:p>
            <a:r>
              <a:rPr kumimoji="1" lang="ja-JP" altLang="en-US" sz="1200" b="1" spc="108">
                <a:latin typeface="BIZ UDゴシック" panose="020B0400000000000000" pitchFamily="49" charset="-128"/>
                <a:ea typeface="BIZ UDゴシック" panose="020B0400000000000000" pitchFamily="49" charset="-128"/>
              </a:rPr>
              <a:t>■　大阪の成長を支える企業への支援</a:t>
            </a:r>
          </a:p>
        </p:txBody>
      </p:sp>
      <p:sp>
        <p:nvSpPr>
          <p:cNvPr id="59" name="コンテンツ プレースホルダー 2">
            <a:extLst>
              <a:ext uri="{FF2B5EF4-FFF2-40B4-BE49-F238E27FC236}">
                <a16:creationId xmlns:a16="http://schemas.microsoft.com/office/drawing/2014/main" id="{60DC8DD8-F7F7-4F81-9FB0-10987240589E}"/>
              </a:ext>
            </a:extLst>
          </p:cNvPr>
          <p:cNvSpPr txBox="1">
            <a:spLocks/>
          </p:cNvSpPr>
          <p:nvPr/>
        </p:nvSpPr>
        <p:spPr>
          <a:xfrm>
            <a:off x="383540" y="1016605"/>
            <a:ext cx="9013359" cy="1044883"/>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大阪の強みであるものづくり企業の厚い集積や</a:t>
            </a:r>
            <a:r>
              <a:rPr lang="ja-JP" altLang="en-US" sz="1000" b="1" u="sng" spc="192">
                <a:latin typeface="BIZ UDゴシック" panose="020B0400000000000000" pitchFamily="49" charset="-128"/>
                <a:ea typeface="BIZ UDゴシック" panose="020B0400000000000000" pitchFamily="49" charset="-128"/>
              </a:rPr>
              <a:t>優れた技術・製品を国内外に広く情報発信</a:t>
            </a:r>
            <a:r>
              <a:rPr lang="ja-JP" altLang="en-US" sz="1000" spc="192">
                <a:latin typeface="BIZ UDゴシック" panose="020B0400000000000000" pitchFamily="49" charset="-128"/>
                <a:ea typeface="BIZ UDゴシック" panose="020B0400000000000000" pitchFamily="49" charset="-128"/>
              </a:rPr>
              <a:t>するとともに、</a:t>
            </a:r>
            <a:r>
              <a:rPr lang="ja-JP" altLang="en-US" sz="1000" b="1" u="sng" spc="192">
                <a:latin typeface="BIZ UDゴシック" panose="020B0400000000000000" pitchFamily="49" charset="-128"/>
                <a:ea typeface="BIZ UDゴシック" panose="020B0400000000000000" pitchFamily="49" charset="-128"/>
              </a:rPr>
              <a:t>ものづくり企業の販路開拓活動を支援</a:t>
            </a:r>
            <a:r>
              <a:rPr lang="ja-JP" altLang="en-US" sz="1000" spc="192">
                <a:latin typeface="BIZ UDゴシック" panose="020B0400000000000000" pitchFamily="49" charset="-128"/>
                <a:ea typeface="BIZ UDゴシック" panose="020B0400000000000000" pitchFamily="49" charset="-128"/>
              </a:rPr>
              <a:t>しています。</a:t>
            </a:r>
            <a:endParaRPr lang="en-US" altLang="ja-JP" sz="1000" spc="192">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また、府内ものづくり中小企業の優れた技術に裏打ちされた創造力にあふれる製品を「大阪製ブランド製品」として知事が認定することで、大阪のものづくりのブランドイメージを高めるとともに、府内ものづくり中小企業の自社製品開発の取組を促進しています。</a:t>
            </a:r>
          </a:p>
        </p:txBody>
      </p:sp>
      <p:sp>
        <p:nvSpPr>
          <p:cNvPr id="60" name="コンテンツ プレースホルダー 2">
            <a:extLst>
              <a:ext uri="{FF2B5EF4-FFF2-40B4-BE49-F238E27FC236}">
                <a16:creationId xmlns:a16="http://schemas.microsoft.com/office/drawing/2014/main" id="{812026C3-E623-48F3-8D89-E62B080179C8}"/>
              </a:ext>
            </a:extLst>
          </p:cNvPr>
          <p:cNvSpPr txBox="1">
            <a:spLocks/>
          </p:cNvSpPr>
          <p:nvPr/>
        </p:nvSpPr>
        <p:spPr>
          <a:xfrm>
            <a:off x="383540" y="730235"/>
            <a:ext cx="2728776" cy="248221"/>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50" b="1" spc="192">
                <a:latin typeface="BIZ UDゴシック" panose="020B0400000000000000" pitchFamily="49" charset="-128"/>
                <a:ea typeface="BIZ UDゴシック" panose="020B0400000000000000" pitchFamily="49" charset="-128"/>
              </a:rPr>
              <a:t>〇ものづくり企業の販路開拓を支援</a:t>
            </a:r>
          </a:p>
        </p:txBody>
      </p:sp>
      <p:pic>
        <p:nvPicPr>
          <p:cNvPr id="23" name="図 22">
            <a:extLst>
              <a:ext uri="{FF2B5EF4-FFF2-40B4-BE49-F238E27FC236}">
                <a16:creationId xmlns:a16="http://schemas.microsoft.com/office/drawing/2014/main" id="{A6534D8E-C3AB-4187-846E-AD528AC71814}"/>
              </a:ext>
            </a:extLst>
          </p:cNvPr>
          <p:cNvPicPr>
            <a:picLocks noChangeAspect="1"/>
          </p:cNvPicPr>
          <p:nvPr/>
        </p:nvPicPr>
        <p:blipFill>
          <a:blip r:embed="rId2"/>
          <a:stretch>
            <a:fillRect/>
          </a:stretch>
        </p:blipFill>
        <p:spPr>
          <a:xfrm>
            <a:off x="5501583" y="2413624"/>
            <a:ext cx="1198315" cy="1192323"/>
          </a:xfrm>
          <a:prstGeom prst="rect">
            <a:avLst/>
          </a:prstGeom>
        </p:spPr>
      </p:pic>
      <p:sp>
        <p:nvSpPr>
          <p:cNvPr id="24" name="テキスト ボックス 23">
            <a:extLst>
              <a:ext uri="{FF2B5EF4-FFF2-40B4-BE49-F238E27FC236}">
                <a16:creationId xmlns:a16="http://schemas.microsoft.com/office/drawing/2014/main" id="{E65F560A-FE5F-4695-B0B8-EEE06037C49B}"/>
              </a:ext>
            </a:extLst>
          </p:cNvPr>
          <p:cNvSpPr txBox="1"/>
          <p:nvPr/>
        </p:nvSpPr>
        <p:spPr>
          <a:xfrm>
            <a:off x="5670310" y="3566478"/>
            <a:ext cx="878315" cy="200055"/>
          </a:xfrm>
          <a:prstGeom prst="rect">
            <a:avLst/>
          </a:prstGeom>
          <a:noFill/>
        </p:spPr>
        <p:txBody>
          <a:bodyPr wrap="square" rtlCol="0">
            <a:spAutoFit/>
          </a:bodyPr>
          <a:lstStyle/>
          <a:p>
            <a:pPr algn="ctr"/>
            <a:r>
              <a:rPr kumimoji="1" lang="ja-JP" altLang="en-US" sz="700" b="1">
                <a:latin typeface="BIZ UDPゴシック" panose="020B0400000000000000" pitchFamily="50" charset="-128"/>
                <a:ea typeface="BIZ UDPゴシック" panose="020B0400000000000000" pitchFamily="50" charset="-128"/>
              </a:rPr>
              <a:t>▲匠ロゴマーク</a:t>
            </a:r>
          </a:p>
        </p:txBody>
      </p:sp>
      <p:sp>
        <p:nvSpPr>
          <p:cNvPr id="21" name="正方形/長方形 20">
            <a:extLst>
              <a:ext uri="{FF2B5EF4-FFF2-40B4-BE49-F238E27FC236}">
                <a16:creationId xmlns:a16="http://schemas.microsoft.com/office/drawing/2014/main" id="{72C3FA51-1ABC-4762-B586-DBCE30855B48}"/>
              </a:ext>
            </a:extLst>
          </p:cNvPr>
          <p:cNvSpPr/>
          <p:nvPr/>
        </p:nvSpPr>
        <p:spPr>
          <a:xfrm>
            <a:off x="383540" y="632877"/>
            <a:ext cx="9138918" cy="4571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pic>
        <p:nvPicPr>
          <p:cNvPr id="5" name="図 4">
            <a:extLst>
              <a:ext uri="{FF2B5EF4-FFF2-40B4-BE49-F238E27FC236}">
                <a16:creationId xmlns:a16="http://schemas.microsoft.com/office/drawing/2014/main" id="{5B02DD8A-F835-4B7E-8DC1-3202CC702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931" y="4143271"/>
            <a:ext cx="1300451" cy="790674"/>
          </a:xfrm>
          <a:prstGeom prst="rect">
            <a:avLst/>
          </a:prstGeom>
        </p:spPr>
      </p:pic>
      <p:sp>
        <p:nvSpPr>
          <p:cNvPr id="27" name="テキスト ボックス 26">
            <a:extLst>
              <a:ext uri="{FF2B5EF4-FFF2-40B4-BE49-F238E27FC236}">
                <a16:creationId xmlns:a16="http://schemas.microsoft.com/office/drawing/2014/main" id="{BFE3DE6A-B0E1-4030-BD7D-7813DBAEE578}"/>
              </a:ext>
            </a:extLst>
          </p:cNvPr>
          <p:cNvSpPr txBox="1"/>
          <p:nvPr/>
        </p:nvSpPr>
        <p:spPr>
          <a:xfrm>
            <a:off x="5983998" y="3957580"/>
            <a:ext cx="1198315" cy="200055"/>
          </a:xfrm>
          <a:prstGeom prst="rect">
            <a:avLst/>
          </a:prstGeom>
          <a:noFill/>
        </p:spPr>
        <p:txBody>
          <a:bodyPr wrap="square" rtlCol="0">
            <a:spAutoFit/>
          </a:bodyPr>
          <a:lstStyle/>
          <a:p>
            <a:pPr algn="ctr"/>
            <a:r>
              <a:rPr kumimoji="1" lang="en-US" altLang="ja-JP" sz="700">
                <a:latin typeface="BIZ UDPゴシック" panose="020B0400000000000000" pitchFamily="50" charset="-128"/>
                <a:ea typeface="BIZ UDPゴシック" panose="020B0400000000000000" pitchFamily="50" charset="-128"/>
              </a:rPr>
              <a:t>Extension Cord</a:t>
            </a:r>
            <a:endParaRPr kumimoji="1" lang="ja-JP" altLang="en-US" sz="70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6E46C47B-224C-4CE5-834F-C65FE0CA31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8885" y="5138333"/>
            <a:ext cx="1300451" cy="790674"/>
          </a:xfrm>
          <a:prstGeom prst="rect">
            <a:avLst/>
          </a:prstGeom>
        </p:spPr>
      </p:pic>
      <p:sp>
        <p:nvSpPr>
          <p:cNvPr id="29" name="テキスト ボックス 28">
            <a:extLst>
              <a:ext uri="{FF2B5EF4-FFF2-40B4-BE49-F238E27FC236}">
                <a16:creationId xmlns:a16="http://schemas.microsoft.com/office/drawing/2014/main" id="{FEEAD6F3-4180-4FF9-92EA-180C3E7AD010}"/>
              </a:ext>
            </a:extLst>
          </p:cNvPr>
          <p:cNvSpPr txBox="1"/>
          <p:nvPr/>
        </p:nvSpPr>
        <p:spPr>
          <a:xfrm>
            <a:off x="7788498" y="4954307"/>
            <a:ext cx="765949" cy="200055"/>
          </a:xfrm>
          <a:prstGeom prst="rect">
            <a:avLst/>
          </a:prstGeom>
          <a:noFill/>
        </p:spPr>
        <p:txBody>
          <a:bodyPr wrap="square" rtlCol="0">
            <a:spAutoFit/>
          </a:bodyPr>
          <a:lstStyle/>
          <a:p>
            <a:pPr algn="ctr"/>
            <a:r>
              <a:rPr kumimoji="1" lang="ja-JP" altLang="en-US" sz="700">
                <a:latin typeface="BIZ UDPゴシック" panose="020B0400000000000000" pitchFamily="50" charset="-128"/>
                <a:ea typeface="BIZ UDPゴシック" panose="020B0400000000000000" pitchFamily="50" charset="-128"/>
              </a:rPr>
              <a:t>ダイヤ寄せ鍋</a:t>
            </a:r>
          </a:p>
        </p:txBody>
      </p:sp>
      <p:pic>
        <p:nvPicPr>
          <p:cNvPr id="9" name="図 8">
            <a:extLst>
              <a:ext uri="{FF2B5EF4-FFF2-40B4-BE49-F238E27FC236}">
                <a16:creationId xmlns:a16="http://schemas.microsoft.com/office/drawing/2014/main" id="{DFA298C6-678A-4BCF-B140-B4BC8DABC9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2933" y="5139151"/>
            <a:ext cx="1300449" cy="790673"/>
          </a:xfrm>
          <a:prstGeom prst="rect">
            <a:avLst/>
          </a:prstGeom>
        </p:spPr>
      </p:pic>
      <p:pic>
        <p:nvPicPr>
          <p:cNvPr id="22" name="図 21">
            <a:extLst>
              <a:ext uri="{FF2B5EF4-FFF2-40B4-BE49-F238E27FC236}">
                <a16:creationId xmlns:a16="http://schemas.microsoft.com/office/drawing/2014/main" id="{9667BB99-539C-4CE0-B5A0-772E800405D8}"/>
              </a:ext>
            </a:extLst>
          </p:cNvPr>
          <p:cNvPicPr>
            <a:picLocks noChangeAspect="1"/>
          </p:cNvPicPr>
          <p:nvPr/>
        </p:nvPicPr>
        <p:blipFill>
          <a:blip r:embed="rId6"/>
          <a:stretch>
            <a:fillRect/>
          </a:stretch>
        </p:blipFill>
        <p:spPr>
          <a:xfrm>
            <a:off x="7928529" y="4059755"/>
            <a:ext cx="551131" cy="853801"/>
          </a:xfrm>
          <a:prstGeom prst="rect">
            <a:avLst/>
          </a:prstGeom>
        </p:spPr>
      </p:pic>
      <p:sp>
        <p:nvSpPr>
          <p:cNvPr id="30" name="テキスト ボックス 29">
            <a:extLst>
              <a:ext uri="{FF2B5EF4-FFF2-40B4-BE49-F238E27FC236}">
                <a16:creationId xmlns:a16="http://schemas.microsoft.com/office/drawing/2014/main" id="{19AF075B-D543-48A5-83A0-E1E1B8E984CA}"/>
              </a:ext>
            </a:extLst>
          </p:cNvPr>
          <p:cNvSpPr txBox="1"/>
          <p:nvPr/>
        </p:nvSpPr>
        <p:spPr>
          <a:xfrm>
            <a:off x="5761805" y="4949039"/>
            <a:ext cx="1655225" cy="200055"/>
          </a:xfrm>
          <a:prstGeom prst="rect">
            <a:avLst/>
          </a:prstGeom>
          <a:noFill/>
        </p:spPr>
        <p:txBody>
          <a:bodyPr wrap="square" rtlCol="0">
            <a:spAutoFit/>
          </a:bodyPr>
          <a:lstStyle/>
          <a:p>
            <a:pPr algn="ctr"/>
            <a:r>
              <a:rPr kumimoji="1" lang="ja-JP" altLang="en-US" sz="700">
                <a:latin typeface="BIZ UDPゴシック" panose="020B0400000000000000" pitchFamily="50" charset="-128"/>
                <a:ea typeface="BIZ UDPゴシック" panose="020B0400000000000000" pitchFamily="50" charset="-128"/>
              </a:rPr>
              <a:t>泉州ボディタオルオーガニック綿</a:t>
            </a:r>
          </a:p>
        </p:txBody>
      </p:sp>
      <p:sp>
        <p:nvSpPr>
          <p:cNvPr id="31" name="コンテンツ プレースホルダー 2">
            <a:extLst>
              <a:ext uri="{FF2B5EF4-FFF2-40B4-BE49-F238E27FC236}">
                <a16:creationId xmlns:a16="http://schemas.microsoft.com/office/drawing/2014/main" id="{1BD31D70-74C8-41B5-980F-3D7A12E67A5F}"/>
              </a:ext>
            </a:extLst>
          </p:cNvPr>
          <p:cNvSpPr txBox="1">
            <a:spLocks/>
          </p:cNvSpPr>
          <p:nvPr/>
        </p:nvSpPr>
        <p:spPr>
          <a:xfrm>
            <a:off x="6708626" y="2558718"/>
            <a:ext cx="2400937" cy="1109384"/>
          </a:xfrm>
          <a:prstGeom prst="rect">
            <a:avLst/>
          </a:prstGeom>
        </p:spPr>
        <p:txBody>
          <a:bodyPr vert="horz" lIns="58435" tIns="29217" rIns="58435" bIns="29217"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b="1" i="0" u="sng" dirty="0">
                <a:solidFill>
                  <a:srgbClr val="333333"/>
                </a:solidFill>
                <a:effectLst/>
                <a:latin typeface="BIZ UDゴシック" panose="020B0400000000000000" pitchFamily="49" charset="-128"/>
                <a:ea typeface="BIZ UDゴシック" panose="020B0400000000000000" pitchFamily="49" charset="-128"/>
              </a:rPr>
              <a:t>大阪ものづくり優良企業賞（平成</a:t>
            </a:r>
            <a:r>
              <a:rPr lang="en-US" altLang="ja-JP" sz="900" b="1" i="0" u="sng" dirty="0">
                <a:solidFill>
                  <a:srgbClr val="333333"/>
                </a:solidFill>
                <a:effectLst/>
                <a:latin typeface="BIZ UDゴシック" panose="020B0400000000000000" pitchFamily="49" charset="-128"/>
                <a:ea typeface="BIZ UDゴシック" panose="020B0400000000000000" pitchFamily="49" charset="-128"/>
              </a:rPr>
              <a:t>20</a:t>
            </a:r>
            <a:r>
              <a:rPr lang="ja-JP" altLang="en-US" sz="900" b="1" i="0" u="sng" dirty="0">
                <a:solidFill>
                  <a:srgbClr val="333333"/>
                </a:solidFill>
                <a:effectLst/>
                <a:latin typeface="BIZ UDゴシック" panose="020B0400000000000000" pitchFamily="49" charset="-128"/>
                <a:ea typeface="BIZ UDゴシック" panose="020B0400000000000000" pitchFamily="49" charset="-128"/>
              </a:rPr>
              <a:t>年～）</a:t>
            </a:r>
            <a:endParaRPr lang="en-US" altLang="ja-JP" sz="900" b="1" i="0" u="sng" dirty="0">
              <a:solidFill>
                <a:srgbClr val="333333"/>
              </a:solidFill>
              <a:effectLst/>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800" i="0" dirty="0">
                <a:solidFill>
                  <a:srgbClr val="333333"/>
                </a:solidFill>
                <a:effectLst/>
                <a:latin typeface="BIZ UDゴシック" panose="020B0400000000000000" pitchFamily="49" charset="-128"/>
                <a:ea typeface="BIZ UDゴシック" panose="020B0400000000000000" pitchFamily="49" charset="-128"/>
              </a:rPr>
              <a:t>大阪府内のものづくり中小企業を対象に、「技術、</a:t>
            </a:r>
            <a:r>
              <a:rPr lang="en-US" altLang="ja-JP" sz="800" i="0" dirty="0">
                <a:solidFill>
                  <a:srgbClr val="333333"/>
                </a:solidFill>
                <a:effectLst/>
                <a:latin typeface="BIZ UDゴシック" panose="020B0400000000000000" pitchFamily="49" charset="-128"/>
                <a:ea typeface="BIZ UDゴシック" panose="020B0400000000000000" pitchFamily="49" charset="-128"/>
              </a:rPr>
              <a:t>QCD</a:t>
            </a:r>
            <a:r>
              <a:rPr lang="ja-JP" altLang="en-US" sz="800" i="0" dirty="0">
                <a:solidFill>
                  <a:srgbClr val="333333"/>
                </a:solidFill>
                <a:effectLst/>
                <a:latin typeface="BIZ UDゴシック" panose="020B0400000000000000" pitchFamily="49" charset="-128"/>
                <a:ea typeface="BIZ UDゴシック" panose="020B0400000000000000" pitchFamily="49" charset="-128"/>
              </a:rPr>
              <a:t>、財務、</a:t>
            </a:r>
            <a:r>
              <a:rPr lang="en-US" altLang="ja-JP" sz="800" i="0" dirty="0">
                <a:solidFill>
                  <a:srgbClr val="333333"/>
                </a:solidFill>
                <a:effectLst/>
                <a:latin typeface="BIZ UDゴシック" panose="020B0400000000000000" pitchFamily="49" charset="-128"/>
                <a:ea typeface="BIZ UDゴシック" panose="020B0400000000000000" pitchFamily="49" charset="-128"/>
              </a:rPr>
              <a:t>CSR</a:t>
            </a:r>
            <a:r>
              <a:rPr lang="ja-JP" altLang="en-US" sz="800" i="0" dirty="0">
                <a:solidFill>
                  <a:srgbClr val="333333"/>
                </a:solidFill>
                <a:effectLst/>
                <a:latin typeface="BIZ UDゴシック" panose="020B0400000000000000" pitchFamily="49" charset="-128"/>
                <a:ea typeface="BIZ UDゴシック" panose="020B0400000000000000" pitchFamily="49" charset="-128"/>
              </a:rPr>
              <a:t>」の</a:t>
            </a:r>
            <a:r>
              <a:rPr lang="en-US" altLang="ja-JP" sz="800" i="0" dirty="0">
                <a:solidFill>
                  <a:srgbClr val="333333"/>
                </a:solidFill>
                <a:effectLst/>
                <a:latin typeface="BIZ UDゴシック" panose="020B0400000000000000" pitchFamily="49" charset="-128"/>
                <a:ea typeface="BIZ UDゴシック" panose="020B0400000000000000" pitchFamily="49" charset="-128"/>
              </a:rPr>
              <a:t>4</a:t>
            </a:r>
            <a:r>
              <a:rPr lang="ja-JP" altLang="en-US" sz="800" i="0" dirty="0">
                <a:solidFill>
                  <a:srgbClr val="333333"/>
                </a:solidFill>
                <a:effectLst/>
                <a:latin typeface="BIZ UDゴシック" panose="020B0400000000000000" pitchFamily="49" charset="-128"/>
                <a:ea typeface="BIZ UDゴシック" panose="020B0400000000000000" pitchFamily="49" charset="-128"/>
              </a:rPr>
              <a:t>つの視点で審査を行い、総合力が高く市場で高い評価を得ている優秀な企業を表彰します。</a:t>
            </a:r>
            <a:endParaRPr lang="ja-JP" altLang="en-US" sz="900" spc="192" dirty="0">
              <a:latin typeface="BIZ UDゴシック" panose="020B0400000000000000" pitchFamily="49" charset="-128"/>
              <a:ea typeface="BIZ UDゴシック" panose="020B0400000000000000" pitchFamily="49" charset="-128"/>
            </a:endParaRPr>
          </a:p>
        </p:txBody>
      </p:sp>
      <p:sp>
        <p:nvSpPr>
          <p:cNvPr id="37" name="コンテンツ プレースホルダー 2">
            <a:extLst>
              <a:ext uri="{FF2B5EF4-FFF2-40B4-BE49-F238E27FC236}">
                <a16:creationId xmlns:a16="http://schemas.microsoft.com/office/drawing/2014/main" id="{AFA7797C-902D-4F70-A550-F9E8EBFB0D81}"/>
              </a:ext>
            </a:extLst>
          </p:cNvPr>
          <p:cNvSpPr txBox="1">
            <a:spLocks/>
          </p:cNvSpPr>
          <p:nvPr/>
        </p:nvSpPr>
        <p:spPr>
          <a:xfrm>
            <a:off x="2724947" y="2578385"/>
            <a:ext cx="2426228" cy="1300496"/>
          </a:xfrm>
          <a:prstGeom prst="rect">
            <a:avLst/>
          </a:prstGeom>
        </p:spPr>
        <p:txBody>
          <a:bodyPr vert="horz" lIns="58435" tIns="29217" rIns="58435" bIns="29217"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b="1" i="0" u="sng" dirty="0">
                <a:solidFill>
                  <a:srgbClr val="333333"/>
                </a:solidFill>
                <a:effectLst/>
                <a:latin typeface="BIZ UDゴシック" panose="020B0400000000000000" pitchFamily="49" charset="-128"/>
                <a:ea typeface="BIZ UDゴシック" panose="020B0400000000000000" pitchFamily="49" charset="-128"/>
              </a:rPr>
              <a:t>大規模展示商談会への出展を支援</a:t>
            </a:r>
            <a:endParaRPr lang="en-US" altLang="ja-JP" sz="900" b="1" i="0" u="sng" dirty="0">
              <a:solidFill>
                <a:srgbClr val="333333"/>
              </a:solidFill>
              <a:effectLst/>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800" i="0" dirty="0">
                <a:solidFill>
                  <a:srgbClr val="333333"/>
                </a:solidFill>
                <a:effectLst/>
                <a:latin typeface="BIZ UDゴシック" panose="020B0400000000000000" pitchFamily="49" charset="-128"/>
                <a:ea typeface="BIZ UDゴシック" panose="020B0400000000000000" pitchFamily="49" charset="-128"/>
              </a:rPr>
              <a:t>国内で開催される大規模な展示商談会を活用し、販路開拓をめざす大阪のものづくり中小企業に対して、販路開拓に必要な技術や知識等を習得するための講習会と出展に対する経費補助を行っています。</a:t>
            </a:r>
          </a:p>
        </p:txBody>
      </p:sp>
      <p:sp>
        <p:nvSpPr>
          <p:cNvPr id="39" name="コンテンツ プレースホルダー 2">
            <a:extLst>
              <a:ext uri="{FF2B5EF4-FFF2-40B4-BE49-F238E27FC236}">
                <a16:creationId xmlns:a16="http://schemas.microsoft.com/office/drawing/2014/main" id="{CF1EE355-1C46-4443-986C-C5B323FF9CAA}"/>
              </a:ext>
            </a:extLst>
          </p:cNvPr>
          <p:cNvSpPr txBox="1">
            <a:spLocks/>
          </p:cNvSpPr>
          <p:nvPr/>
        </p:nvSpPr>
        <p:spPr>
          <a:xfrm>
            <a:off x="6303402" y="3742125"/>
            <a:ext cx="2236455" cy="222665"/>
          </a:xfrm>
          <a:prstGeom prst="rect">
            <a:avLst/>
          </a:prstGeom>
        </p:spPr>
        <p:txBody>
          <a:bodyPr vert="horz" lIns="58435" tIns="29217" rIns="58435" bIns="29217"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ctr">
              <a:lnSpc>
                <a:spcPct val="150000"/>
              </a:lnSpc>
              <a:buNone/>
            </a:pPr>
            <a:r>
              <a:rPr lang="ja-JP" altLang="en-US" sz="900" b="1" i="0" u="sng">
                <a:solidFill>
                  <a:srgbClr val="333333"/>
                </a:solidFill>
                <a:effectLst/>
                <a:latin typeface="BIZ UDゴシック" panose="020B0400000000000000" pitchFamily="49" charset="-128"/>
                <a:ea typeface="BIZ UDゴシック" panose="020B0400000000000000" pitchFamily="49" charset="-128"/>
              </a:rPr>
              <a:t>大阪製ブランド認定製品（平成</a:t>
            </a:r>
            <a:r>
              <a:rPr lang="en-US" altLang="ja-JP" sz="900" b="1" i="0" u="sng">
                <a:solidFill>
                  <a:srgbClr val="333333"/>
                </a:solidFill>
                <a:effectLst/>
                <a:latin typeface="BIZ UDゴシック" panose="020B0400000000000000" pitchFamily="49" charset="-128"/>
                <a:ea typeface="BIZ UDゴシック" panose="020B0400000000000000" pitchFamily="49" charset="-128"/>
              </a:rPr>
              <a:t>24</a:t>
            </a:r>
            <a:r>
              <a:rPr lang="ja-JP" altLang="en-US" sz="900" b="1" i="0" u="sng">
                <a:solidFill>
                  <a:srgbClr val="333333"/>
                </a:solidFill>
                <a:effectLst/>
                <a:latin typeface="BIZ UDゴシック" panose="020B0400000000000000" pitchFamily="49" charset="-128"/>
                <a:ea typeface="BIZ UDゴシック" panose="020B0400000000000000" pitchFamily="49" charset="-128"/>
              </a:rPr>
              <a:t>年～）</a:t>
            </a:r>
            <a:endParaRPr lang="en-US" altLang="ja-JP" sz="900" b="1" i="0" u="sng">
              <a:solidFill>
                <a:srgbClr val="333333"/>
              </a:solidFill>
              <a:effectLst/>
              <a:latin typeface="BIZ UDゴシック" panose="020B0400000000000000" pitchFamily="49" charset="-128"/>
              <a:ea typeface="BIZ UDゴシック" panose="020B0400000000000000" pitchFamily="49" charset="-128"/>
            </a:endParaRPr>
          </a:p>
        </p:txBody>
      </p:sp>
      <p:sp>
        <p:nvSpPr>
          <p:cNvPr id="34" name="スライド番号プレースホルダー 3">
            <a:extLst>
              <a:ext uri="{FF2B5EF4-FFF2-40B4-BE49-F238E27FC236}">
                <a16:creationId xmlns:a16="http://schemas.microsoft.com/office/drawing/2014/main" id="{DDDAA0D1-91E5-4AC1-9488-1BCAD69EF95B}"/>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12</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
        <p:nvSpPr>
          <p:cNvPr id="32" name="四角形: 角を丸くする 31">
            <a:extLst>
              <a:ext uri="{FF2B5EF4-FFF2-40B4-BE49-F238E27FC236}">
                <a16:creationId xmlns:a16="http://schemas.microsoft.com/office/drawing/2014/main" id="{472004F6-356C-4C8E-8B57-FFFAF87A6BA5}"/>
              </a:ext>
            </a:extLst>
          </p:cNvPr>
          <p:cNvSpPr/>
          <p:nvPr/>
        </p:nvSpPr>
        <p:spPr>
          <a:xfrm>
            <a:off x="383540" y="2362580"/>
            <a:ext cx="9013359" cy="3817650"/>
          </a:xfrm>
          <a:prstGeom prst="roundRect">
            <a:avLst>
              <a:gd name="adj" fmla="val 6516"/>
            </a:avLst>
          </a:prstGeom>
          <a:noFill/>
          <a:ln w="76200">
            <a:solidFill>
              <a:schemeClr val="accent6">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コンテンツ プレースホルダー 2">
            <a:extLst>
              <a:ext uri="{FF2B5EF4-FFF2-40B4-BE49-F238E27FC236}">
                <a16:creationId xmlns:a16="http://schemas.microsoft.com/office/drawing/2014/main" id="{57815E39-5264-4347-A74F-FBF37595A8FC}"/>
              </a:ext>
            </a:extLst>
          </p:cNvPr>
          <p:cNvSpPr txBox="1">
            <a:spLocks/>
          </p:cNvSpPr>
          <p:nvPr/>
        </p:nvSpPr>
        <p:spPr>
          <a:xfrm>
            <a:off x="2727183" y="4328675"/>
            <a:ext cx="2426228" cy="1446929"/>
          </a:xfrm>
          <a:prstGeom prst="rect">
            <a:avLst/>
          </a:prstGeom>
        </p:spPr>
        <p:txBody>
          <a:bodyPr vert="horz" lIns="58435" tIns="29217" rIns="58435" bIns="29217"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b="1" i="0" u="sng" dirty="0">
                <a:solidFill>
                  <a:srgbClr val="333333"/>
                </a:solidFill>
                <a:effectLst/>
                <a:latin typeface="BIZ UDゴシック" panose="020B0400000000000000" pitchFamily="49" charset="-128"/>
                <a:ea typeface="BIZ UDゴシック" panose="020B0400000000000000" pitchFamily="49" charset="-128"/>
              </a:rPr>
              <a:t>大阪・関西万博会場内での展示</a:t>
            </a:r>
          </a:p>
          <a:p>
            <a:pPr marL="0" indent="0" algn="just">
              <a:lnSpc>
                <a:spcPct val="150000"/>
              </a:lnSpc>
              <a:buNone/>
            </a:pPr>
            <a:r>
              <a:rPr lang="en-US" altLang="ja-JP" sz="800" i="0" dirty="0">
                <a:solidFill>
                  <a:srgbClr val="333333"/>
                </a:solidFill>
                <a:effectLst/>
                <a:latin typeface="BIZ UDゴシック" panose="020B0400000000000000" pitchFamily="49" charset="-128"/>
                <a:ea typeface="BIZ UDゴシック" panose="020B0400000000000000" pitchFamily="49" charset="-128"/>
              </a:rPr>
              <a:t>EXPO2025 </a:t>
            </a:r>
            <a:r>
              <a:rPr lang="ja-JP" altLang="en-US" sz="800" i="0" dirty="0">
                <a:solidFill>
                  <a:srgbClr val="333333"/>
                </a:solidFill>
                <a:effectLst/>
                <a:latin typeface="BIZ UDゴシック" panose="020B0400000000000000" pitchFamily="49" charset="-128"/>
                <a:ea typeface="BIZ UDゴシック" panose="020B0400000000000000" pitchFamily="49" charset="-128"/>
              </a:rPr>
              <a:t>大阪ウィーク～夏～「地域の魅力発見ツアー ～大阪</a:t>
            </a:r>
            <a:r>
              <a:rPr lang="en-US" altLang="ja-JP" sz="800" i="0" dirty="0">
                <a:solidFill>
                  <a:srgbClr val="333333"/>
                </a:solidFill>
                <a:effectLst/>
                <a:latin typeface="BIZ UDゴシック" panose="020B0400000000000000" pitchFamily="49" charset="-128"/>
                <a:ea typeface="BIZ UDゴシック" panose="020B0400000000000000" pitchFamily="49" charset="-128"/>
              </a:rPr>
              <a:t>43</a:t>
            </a:r>
            <a:r>
              <a:rPr lang="ja-JP" altLang="en-US" sz="800" i="0" dirty="0">
                <a:solidFill>
                  <a:srgbClr val="333333"/>
                </a:solidFill>
                <a:effectLst/>
                <a:latin typeface="BIZ UDゴシック" panose="020B0400000000000000" pitchFamily="49" charset="-128"/>
                <a:ea typeface="BIZ UDゴシック" panose="020B0400000000000000" pitchFamily="49" charset="-128"/>
              </a:rPr>
              <a:t>市町村の見どころ～」の「みなはれゾーン」にて、「大阪製ブランド認定製品」と、「大阪の伝統工芸品」を一堂に展示。国内外から訪れる多くの来場者に大阪のものづくりの技術力の高さ・魅力を</a:t>
            </a:r>
            <a:r>
              <a:rPr lang="ja-JP" altLang="en-US" sz="800" dirty="0">
                <a:solidFill>
                  <a:srgbClr val="333333"/>
                </a:solidFill>
                <a:latin typeface="BIZ UDゴシック" panose="020B0400000000000000" pitchFamily="49" charset="-128"/>
                <a:ea typeface="BIZ UDゴシック" panose="020B0400000000000000" pitchFamily="49" charset="-128"/>
              </a:rPr>
              <a:t>発信し</a:t>
            </a:r>
            <a:r>
              <a:rPr lang="ja-JP" altLang="en-US" sz="800" i="0" dirty="0">
                <a:solidFill>
                  <a:srgbClr val="333333"/>
                </a:solidFill>
                <a:effectLst/>
                <a:latin typeface="BIZ UDゴシック" panose="020B0400000000000000" pitchFamily="49" charset="-128"/>
                <a:ea typeface="BIZ UDゴシック" panose="020B0400000000000000" pitchFamily="49" charset="-128"/>
              </a:rPr>
              <a:t>ました。</a:t>
            </a:r>
          </a:p>
        </p:txBody>
      </p:sp>
      <p:pic>
        <p:nvPicPr>
          <p:cNvPr id="3" name="図 2">
            <a:extLst>
              <a:ext uri="{FF2B5EF4-FFF2-40B4-BE49-F238E27FC236}">
                <a16:creationId xmlns:a16="http://schemas.microsoft.com/office/drawing/2014/main" id="{5C16B182-E0C3-417B-B84F-860FD0FB5C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871" y="4373645"/>
            <a:ext cx="2017586" cy="1512799"/>
          </a:xfrm>
          <a:prstGeom prst="rect">
            <a:avLst/>
          </a:prstGeom>
        </p:spPr>
      </p:pic>
      <p:pic>
        <p:nvPicPr>
          <p:cNvPr id="36" name="図 35">
            <a:extLst>
              <a:ext uri="{FF2B5EF4-FFF2-40B4-BE49-F238E27FC236}">
                <a16:creationId xmlns:a16="http://schemas.microsoft.com/office/drawing/2014/main" id="{7DCC3B6C-1EA3-4870-B878-7F849386D7BC}"/>
              </a:ext>
            </a:extLst>
          </p:cNvPr>
          <p:cNvPicPr>
            <a:picLocks noChangeAspect="1"/>
          </p:cNvPicPr>
          <p:nvPr/>
        </p:nvPicPr>
        <p:blipFill>
          <a:blip r:embed="rId8"/>
          <a:stretch>
            <a:fillRect/>
          </a:stretch>
        </p:blipFill>
        <p:spPr>
          <a:xfrm>
            <a:off x="650871" y="2640343"/>
            <a:ext cx="2037532" cy="1517292"/>
          </a:xfrm>
          <a:prstGeom prst="rect">
            <a:avLst/>
          </a:prstGeom>
        </p:spPr>
      </p:pic>
    </p:spTree>
    <p:extLst>
      <p:ext uri="{BB962C8B-B14F-4D97-AF65-F5344CB8AC3E}">
        <p14:creationId xmlns:p14="http://schemas.microsoft.com/office/powerpoint/2010/main" val="1364955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CFE8F9B-F983-4ED7-A95F-0D1975286821}"/>
              </a:ext>
            </a:extLst>
          </p:cNvPr>
          <p:cNvSpPr/>
          <p:nvPr/>
        </p:nvSpPr>
        <p:spPr>
          <a:xfrm>
            <a:off x="0" y="263770"/>
            <a:ext cx="9906000" cy="526850"/>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BIZ UDゴシック" panose="020B0400000000000000" pitchFamily="49" charset="-128"/>
                <a:ea typeface="BIZ UDゴシック" panose="020B0400000000000000" pitchFamily="49" charset="-128"/>
              </a:rPr>
              <a:t>５．お問い合わせ先</a:t>
            </a:r>
          </a:p>
        </p:txBody>
      </p:sp>
      <p:sp>
        <p:nvSpPr>
          <p:cNvPr id="8" name="正方形/長方形 7">
            <a:extLst>
              <a:ext uri="{FF2B5EF4-FFF2-40B4-BE49-F238E27FC236}">
                <a16:creationId xmlns:a16="http://schemas.microsoft.com/office/drawing/2014/main" id="{3B0748BD-3D13-4199-90BA-C43F10B9D462}"/>
              </a:ext>
            </a:extLst>
          </p:cNvPr>
          <p:cNvSpPr/>
          <p:nvPr/>
        </p:nvSpPr>
        <p:spPr>
          <a:xfrm>
            <a:off x="1" y="6308376"/>
            <a:ext cx="9905999" cy="27652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4" name="スライド番号プレースホルダー 3">
            <a:extLst>
              <a:ext uri="{FF2B5EF4-FFF2-40B4-BE49-F238E27FC236}">
                <a16:creationId xmlns:a16="http://schemas.microsoft.com/office/drawing/2014/main" id="{11FF6CDC-6D7F-4243-8FA7-4D6B520641AD}"/>
              </a:ext>
            </a:extLst>
          </p:cNvPr>
          <p:cNvSpPr>
            <a:spLocks noGrp="1"/>
          </p:cNvSpPr>
          <p:nvPr>
            <p:ph type="sldNum" sz="quarter" idx="12"/>
          </p:nvPr>
        </p:nvSpPr>
        <p:spPr>
          <a:xfrm>
            <a:off x="7390396" y="6249953"/>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13</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
        <p:nvSpPr>
          <p:cNvPr id="11" name="四角形: 角を丸くする 10">
            <a:extLst>
              <a:ext uri="{FF2B5EF4-FFF2-40B4-BE49-F238E27FC236}">
                <a16:creationId xmlns:a16="http://schemas.microsoft.com/office/drawing/2014/main" id="{713D161E-B3D2-4376-871C-5C1A4B086C95}"/>
              </a:ext>
            </a:extLst>
          </p:cNvPr>
          <p:cNvSpPr/>
          <p:nvPr/>
        </p:nvSpPr>
        <p:spPr>
          <a:xfrm>
            <a:off x="410379" y="969164"/>
            <a:ext cx="2993221" cy="373247"/>
          </a:xfrm>
          <a:prstGeom prst="roundRect">
            <a:avLst>
              <a:gd name="adj" fmla="val 50000"/>
            </a:avLst>
          </a:prstGeom>
          <a:gradFill flip="none" rotWithShape="1">
            <a:gsLst>
              <a:gs pos="0">
                <a:srgbClr val="28659C">
                  <a:shade val="30000"/>
                  <a:satMod val="115000"/>
                </a:srgbClr>
              </a:gs>
              <a:gs pos="50000">
                <a:srgbClr val="28659C">
                  <a:shade val="67500"/>
                  <a:satMod val="115000"/>
                </a:srgbClr>
              </a:gs>
              <a:gs pos="100000">
                <a:srgbClr val="28659C">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独自税率の制度について</a:t>
            </a:r>
            <a:endParaRPr kumimoji="1" lang="ja-JP" altLang="en-US" sz="1400">
              <a:solidFill>
                <a:schemeClr val="bg1"/>
              </a:solidFill>
            </a:endParaRPr>
          </a:p>
        </p:txBody>
      </p:sp>
      <p:sp>
        <p:nvSpPr>
          <p:cNvPr id="15" name="正方形/長方形 14">
            <a:extLst>
              <a:ext uri="{FF2B5EF4-FFF2-40B4-BE49-F238E27FC236}">
                <a16:creationId xmlns:a16="http://schemas.microsoft.com/office/drawing/2014/main" id="{F113162F-A16E-4812-AAC2-E9BA886F11A3}"/>
              </a:ext>
            </a:extLst>
          </p:cNvPr>
          <p:cNvSpPr/>
          <p:nvPr/>
        </p:nvSpPr>
        <p:spPr>
          <a:xfrm>
            <a:off x="0" y="6611965"/>
            <a:ext cx="9906000" cy="66679"/>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BD399361-0E28-44AD-A977-E64D0C4BD8F7}"/>
              </a:ext>
            </a:extLst>
          </p:cNvPr>
          <p:cNvSpPr/>
          <p:nvPr/>
        </p:nvSpPr>
        <p:spPr>
          <a:xfrm>
            <a:off x="410378" y="2713732"/>
            <a:ext cx="2993221" cy="373247"/>
          </a:xfrm>
          <a:prstGeom prst="roundRect">
            <a:avLst>
              <a:gd name="adj" fmla="val 50000"/>
            </a:avLst>
          </a:prstGeom>
          <a:gradFill flip="none" rotWithShape="1">
            <a:gsLst>
              <a:gs pos="0">
                <a:srgbClr val="28659C">
                  <a:shade val="30000"/>
                  <a:satMod val="115000"/>
                </a:srgbClr>
              </a:gs>
              <a:gs pos="50000">
                <a:srgbClr val="28659C">
                  <a:shade val="67500"/>
                  <a:satMod val="115000"/>
                </a:srgbClr>
              </a:gs>
              <a:gs pos="100000">
                <a:srgbClr val="28659C">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独自税率の使途について</a:t>
            </a:r>
            <a:endParaRPr kumimoji="1" lang="ja-JP" altLang="en-US" sz="1400">
              <a:solidFill>
                <a:schemeClr val="bg1"/>
              </a:solidFill>
            </a:endParaRPr>
          </a:p>
        </p:txBody>
      </p:sp>
      <p:sp>
        <p:nvSpPr>
          <p:cNvPr id="17" name="テキスト ボックス 16">
            <a:extLst>
              <a:ext uri="{FF2B5EF4-FFF2-40B4-BE49-F238E27FC236}">
                <a16:creationId xmlns:a16="http://schemas.microsoft.com/office/drawing/2014/main" id="{838129C9-C728-4DBD-9AA1-401AE402A236}"/>
              </a:ext>
            </a:extLst>
          </p:cNvPr>
          <p:cNvSpPr txBox="1"/>
          <p:nvPr/>
        </p:nvSpPr>
        <p:spPr>
          <a:xfrm>
            <a:off x="478110" y="1416947"/>
            <a:ext cx="7599090" cy="1123384"/>
          </a:xfrm>
          <a:prstGeom prst="rect">
            <a:avLst/>
          </a:prstGeom>
          <a:noFill/>
        </p:spPr>
        <p:txBody>
          <a:bodyPr wrap="square" rtlCol="0">
            <a:spAutoFit/>
          </a:bodyPr>
          <a:lstStyle/>
          <a:p>
            <a:pPr marL="0" indent="0" defTabSz="685783">
              <a:spcBef>
                <a:spcPts val="750"/>
              </a:spcBef>
              <a:buNone/>
              <a:defRPr/>
            </a:pPr>
            <a:r>
              <a:rPr lang="ja-JP" altLang="en-US" sz="1400" b="1">
                <a:solidFill>
                  <a:prstClr val="black"/>
                </a:solidFill>
                <a:latin typeface="BIZ UDゴシック" panose="020B0400000000000000" pitchFamily="49" charset="-128"/>
                <a:ea typeface="BIZ UDゴシック" panose="020B0400000000000000" pitchFamily="49" charset="-128"/>
              </a:rPr>
              <a:t>■ 大阪府 財務部 税務局 税政課 税務企画グループ</a:t>
            </a:r>
            <a:endParaRPr lang="en-US" altLang="ja-JP" sz="1400" b="1">
              <a:solidFill>
                <a:prstClr val="black"/>
              </a:solidFill>
              <a:latin typeface="BIZ UDゴシック" panose="020B0400000000000000" pitchFamily="49" charset="-128"/>
              <a:ea typeface="BIZ UDゴシック" panose="020B0400000000000000" pitchFamily="49" charset="-128"/>
            </a:endParaRPr>
          </a:p>
          <a:p>
            <a:pPr marL="0" indent="0" defTabSz="685783">
              <a:spcBef>
                <a:spcPts val="750"/>
              </a:spcBef>
              <a:buNone/>
              <a:defRPr/>
            </a:pPr>
            <a:r>
              <a:rPr lang="ja-JP" altLang="en-US" sz="1100">
                <a:solidFill>
                  <a:prstClr val="black"/>
                </a:solidFill>
                <a:latin typeface="BIZ UDゴシック" panose="020B0400000000000000" pitchFamily="49" charset="-128"/>
                <a:ea typeface="BIZ UDゴシック" panose="020B0400000000000000" pitchFamily="49" charset="-128"/>
              </a:rPr>
              <a:t>　〒５５９－８５５５　大阪市住之江区南港北１丁目１４－１６　大阪府咲洲庁舎（さきしまコスモタワー）１８階</a:t>
            </a:r>
            <a:endParaRPr lang="en-US" altLang="ja-JP" sz="1100">
              <a:solidFill>
                <a:prstClr val="black"/>
              </a:solidFill>
              <a:latin typeface="BIZ UDゴシック" panose="020B0400000000000000" pitchFamily="49" charset="-128"/>
              <a:ea typeface="BIZ UDゴシック" panose="020B0400000000000000" pitchFamily="49" charset="-128"/>
            </a:endParaRPr>
          </a:p>
          <a:p>
            <a:pPr marL="0" indent="0" defTabSz="685783">
              <a:spcBef>
                <a:spcPts val="750"/>
              </a:spcBef>
              <a:buNone/>
              <a:defRPr/>
            </a:pPr>
            <a:r>
              <a:rPr lang="ja-JP" altLang="en-US" sz="1000">
                <a:solidFill>
                  <a:prstClr val="black"/>
                </a:solidFill>
                <a:latin typeface="BIZ UDゴシック" panose="020B0400000000000000" pitchFamily="49" charset="-128"/>
                <a:ea typeface="BIZ UDゴシック" panose="020B0400000000000000" pitchFamily="49" charset="-128"/>
              </a:rPr>
              <a:t>　ＴＥＬ　０６－６２１０－９１１９</a:t>
            </a:r>
            <a:endParaRPr lang="en-US" altLang="ja-JP" sz="1000">
              <a:solidFill>
                <a:prstClr val="black"/>
              </a:solidFill>
              <a:latin typeface="BIZ UDゴシック" panose="020B0400000000000000" pitchFamily="49" charset="-128"/>
              <a:ea typeface="BIZ UDゴシック" panose="020B0400000000000000" pitchFamily="49" charset="-128"/>
            </a:endParaRPr>
          </a:p>
          <a:p>
            <a:pPr marL="0" indent="0" defTabSz="685783">
              <a:spcBef>
                <a:spcPts val="750"/>
              </a:spcBef>
              <a:buNone/>
              <a:defRPr/>
            </a:pPr>
            <a:r>
              <a:rPr lang="ja-JP" altLang="en-US" sz="1000">
                <a:solidFill>
                  <a:prstClr val="black"/>
                </a:solidFill>
                <a:latin typeface="BIZ UDゴシック" panose="020B0400000000000000" pitchFamily="49" charset="-128"/>
                <a:ea typeface="BIZ UDゴシック" panose="020B0400000000000000" pitchFamily="49" charset="-128"/>
              </a:rPr>
              <a:t>　ＦＡＸ　０６－６２１０－９９３２</a:t>
            </a:r>
            <a:endParaRPr lang="en-US" altLang="ja-JP" sz="1000">
              <a:solidFill>
                <a:prstClr val="black"/>
              </a:solidFill>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32A5A9C8-8561-4D48-871E-766BB260F2F4}"/>
              </a:ext>
            </a:extLst>
          </p:cNvPr>
          <p:cNvSpPr txBox="1"/>
          <p:nvPr/>
        </p:nvSpPr>
        <p:spPr>
          <a:xfrm>
            <a:off x="478110" y="3166658"/>
            <a:ext cx="5946640" cy="1092607"/>
          </a:xfrm>
          <a:prstGeom prst="rect">
            <a:avLst/>
          </a:prstGeom>
          <a:noFill/>
        </p:spPr>
        <p:txBody>
          <a:bodyPr wrap="square" rtlCol="0">
            <a:spAutoFit/>
          </a:bodyPr>
          <a:lstStyle/>
          <a:p>
            <a:pPr marL="0" indent="0" defTabSz="685783">
              <a:spcBef>
                <a:spcPts val="750"/>
              </a:spcBef>
              <a:buNone/>
              <a:defRPr/>
            </a:pPr>
            <a:r>
              <a:rPr lang="ja-JP" altLang="en-US" sz="1400" b="1">
                <a:solidFill>
                  <a:prstClr val="black"/>
                </a:solidFill>
                <a:latin typeface="BIZ UDゴシック" panose="020B0400000000000000" pitchFamily="49" charset="-128"/>
                <a:ea typeface="BIZ UDゴシック" panose="020B0400000000000000" pitchFamily="49" charset="-128"/>
              </a:rPr>
              <a:t>■ 大阪府 財務部 財政課 財政企画グループ</a:t>
            </a:r>
          </a:p>
          <a:p>
            <a:pPr marL="0" indent="0" defTabSz="685783">
              <a:spcBef>
                <a:spcPts val="750"/>
              </a:spcBef>
              <a:buNone/>
              <a:defRPr/>
            </a:pPr>
            <a:r>
              <a:rPr lang="ja-JP" altLang="en-US" sz="1100">
                <a:solidFill>
                  <a:prstClr val="black"/>
                </a:solidFill>
                <a:latin typeface="BIZ UDゴシック" panose="020B0400000000000000" pitchFamily="49" charset="-128"/>
                <a:ea typeface="BIZ UDゴシック" panose="020B0400000000000000" pitchFamily="49" charset="-128"/>
              </a:rPr>
              <a:t>　〒５４０－０００８　大阪市中央区大手前２丁目１－２２</a:t>
            </a:r>
            <a:r>
              <a:rPr lang="en-US" altLang="ja-JP" sz="1100">
                <a:solidFill>
                  <a:prstClr val="black"/>
                </a:solidFill>
                <a:latin typeface="BIZ UDゴシック" panose="020B0400000000000000" pitchFamily="49" charset="-128"/>
                <a:ea typeface="BIZ UDゴシック" panose="020B0400000000000000" pitchFamily="49" charset="-128"/>
              </a:rPr>
              <a:t> </a:t>
            </a:r>
            <a:r>
              <a:rPr lang="ja-JP" altLang="en-US" sz="1100">
                <a:solidFill>
                  <a:prstClr val="black"/>
                </a:solidFill>
                <a:latin typeface="BIZ UDゴシック" panose="020B0400000000000000" pitchFamily="49" charset="-128"/>
                <a:ea typeface="BIZ UDゴシック" panose="020B0400000000000000" pitchFamily="49" charset="-128"/>
              </a:rPr>
              <a:t>本館３階</a:t>
            </a:r>
          </a:p>
          <a:p>
            <a:pPr marL="0" indent="0" defTabSz="685783">
              <a:spcBef>
                <a:spcPts val="750"/>
              </a:spcBef>
              <a:buNone/>
              <a:defRPr/>
            </a:pPr>
            <a:r>
              <a:rPr lang="ja-JP" altLang="en-US" sz="1000">
                <a:solidFill>
                  <a:prstClr val="black"/>
                </a:solidFill>
                <a:latin typeface="BIZ UDゴシック" panose="020B0400000000000000" pitchFamily="49" charset="-128"/>
                <a:ea typeface="BIZ UDゴシック" panose="020B0400000000000000" pitchFamily="49" charset="-128"/>
              </a:rPr>
              <a:t>　ＴＥＬ　０６－６９４４－９０１８　</a:t>
            </a:r>
            <a:endParaRPr lang="en-US" altLang="ja-JP" sz="1000">
              <a:solidFill>
                <a:prstClr val="black"/>
              </a:solidFill>
              <a:latin typeface="BIZ UDゴシック" panose="020B0400000000000000" pitchFamily="49" charset="-128"/>
              <a:ea typeface="BIZ UDゴシック" panose="020B0400000000000000" pitchFamily="49" charset="-128"/>
            </a:endParaRPr>
          </a:p>
          <a:p>
            <a:pPr marL="0" indent="0" defTabSz="685783">
              <a:spcBef>
                <a:spcPts val="750"/>
              </a:spcBef>
              <a:buNone/>
              <a:defRPr/>
            </a:pPr>
            <a:r>
              <a:rPr lang="ja-JP" altLang="en-US" sz="1000">
                <a:solidFill>
                  <a:prstClr val="black"/>
                </a:solidFill>
                <a:latin typeface="BIZ UDゴシック" panose="020B0400000000000000" pitchFamily="49" charset="-128"/>
                <a:ea typeface="BIZ UDゴシック" panose="020B0400000000000000" pitchFamily="49" charset="-128"/>
              </a:rPr>
              <a:t>　ＦＡＸ　０６－６９４４－６０７５</a:t>
            </a:r>
          </a:p>
        </p:txBody>
      </p:sp>
      <p:sp>
        <p:nvSpPr>
          <p:cNvPr id="19" name="テキスト ボックス 18">
            <a:extLst>
              <a:ext uri="{FF2B5EF4-FFF2-40B4-BE49-F238E27FC236}">
                <a16:creationId xmlns:a16="http://schemas.microsoft.com/office/drawing/2014/main" id="{BB9C24EA-19E9-4965-9256-E762911DE262}"/>
              </a:ext>
            </a:extLst>
          </p:cNvPr>
          <p:cNvSpPr txBox="1"/>
          <p:nvPr/>
        </p:nvSpPr>
        <p:spPr>
          <a:xfrm>
            <a:off x="410377" y="4933366"/>
            <a:ext cx="5634823" cy="923330"/>
          </a:xfrm>
          <a:prstGeom prst="rect">
            <a:avLst/>
          </a:prstGeom>
          <a:noFill/>
        </p:spPr>
        <p:txBody>
          <a:bodyPr wrap="square" rtlCol="0">
            <a:spAutoFit/>
          </a:bodyPr>
          <a:lstStyle/>
          <a:p>
            <a:pPr>
              <a:lnSpc>
                <a:spcPct val="250000"/>
              </a:lnSpc>
            </a:pPr>
            <a:r>
              <a:rPr kumimoji="1" lang="en-US" altLang="ja-JP" sz="1200" b="1">
                <a:latin typeface="BIZ UDゴシック" panose="020B0400000000000000" pitchFamily="49" charset="-128"/>
                <a:ea typeface="BIZ UDゴシック" panose="020B0400000000000000" pitchFamily="49" charset="-128"/>
              </a:rPr>
              <a:t>※</a:t>
            </a:r>
            <a:r>
              <a:rPr kumimoji="1" lang="ja-JP" altLang="en-US" sz="1200" b="1">
                <a:latin typeface="BIZ UDゴシック" panose="020B0400000000000000" pitchFamily="49" charset="-128"/>
                <a:ea typeface="BIZ UDゴシック" panose="020B0400000000000000" pitchFamily="49" charset="-128"/>
              </a:rPr>
              <a:t> 府税の申告に関することは、管轄の府税事務所までお問い合わせください。</a:t>
            </a:r>
            <a:endParaRPr kumimoji="1" lang="en-US" altLang="ja-JP" sz="1200" b="1">
              <a:latin typeface="BIZ UDゴシック" panose="020B0400000000000000" pitchFamily="49" charset="-128"/>
              <a:ea typeface="BIZ UDゴシック" panose="020B0400000000000000" pitchFamily="49" charset="-128"/>
            </a:endParaRPr>
          </a:p>
          <a:p>
            <a:r>
              <a:rPr kumimoji="1" lang="ja-JP" altLang="en-US" sz="1200">
                <a:latin typeface="BIZ UDゴシック" panose="020B0400000000000000" pitchFamily="49" charset="-128"/>
                <a:ea typeface="BIZ UDゴシック" panose="020B0400000000000000" pitchFamily="49" charset="-128"/>
              </a:rPr>
              <a:t>　■ 法人府民税・法人事業税にかかる府税事務所の担当区域について</a:t>
            </a:r>
            <a:endParaRPr kumimoji="1" lang="en-US" altLang="ja-JP" sz="1200">
              <a:latin typeface="BIZ UDゴシック" panose="020B0400000000000000" pitchFamily="49" charset="-128"/>
              <a:ea typeface="BIZ UDゴシック" panose="020B0400000000000000" pitchFamily="49" charset="-128"/>
            </a:endParaRPr>
          </a:p>
          <a:p>
            <a:r>
              <a:rPr kumimoji="1" lang="en-US" altLang="ja-JP" sz="1200">
                <a:latin typeface="BIZ UDゴシック" panose="020B0400000000000000" pitchFamily="49" charset="-128"/>
                <a:ea typeface="BIZ UDゴシック" panose="020B0400000000000000" pitchFamily="49" charset="-128"/>
              </a:rPr>
              <a:t>  </a:t>
            </a:r>
            <a:r>
              <a:rPr kumimoji="1" lang="ja-JP" altLang="en-US" sz="1200">
                <a:latin typeface="BIZ UDゴシック" panose="020B0400000000000000" pitchFamily="49" charset="-128"/>
                <a:ea typeface="BIZ UDゴシック" panose="020B0400000000000000" pitchFamily="49" charset="-128"/>
              </a:rPr>
              <a:t>　 </a:t>
            </a:r>
            <a:r>
              <a:rPr kumimoji="1" lang="en-US" altLang="ja-JP" sz="1200">
                <a:latin typeface="BIZ UDゴシック" panose="020B0400000000000000" pitchFamily="49" charset="-128"/>
                <a:ea typeface="BIZ UDゴシック" panose="020B0400000000000000" pitchFamily="49" charset="-128"/>
                <a:hlinkClick r:id="rId2"/>
              </a:rPr>
              <a:t>https://www.pref.osaka.lg.jp/o050030/zei/alacarte/syokan.html</a:t>
            </a:r>
            <a:endParaRPr kumimoji="1" lang="en-US" altLang="ja-JP" sz="1200">
              <a:latin typeface="BIZ UDゴシック" panose="020B0400000000000000" pitchFamily="49" charset="-128"/>
              <a:ea typeface="BIZ UDゴシック" panose="020B0400000000000000" pitchFamily="49" charset="-128"/>
            </a:endParaRPr>
          </a:p>
        </p:txBody>
      </p:sp>
      <p:pic>
        <p:nvPicPr>
          <p:cNvPr id="20" name="図 19">
            <a:extLst>
              <a:ext uri="{FF2B5EF4-FFF2-40B4-BE49-F238E27FC236}">
                <a16:creationId xmlns:a16="http://schemas.microsoft.com/office/drawing/2014/main" id="{B081E682-63A2-406E-AD8B-7F54CC29C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3664" y="5051216"/>
            <a:ext cx="842172" cy="842172"/>
          </a:xfrm>
          <a:prstGeom prst="rect">
            <a:avLst/>
          </a:prstGeom>
        </p:spPr>
      </p:pic>
      <p:sp>
        <p:nvSpPr>
          <p:cNvPr id="21" name="テキスト ボックス 20">
            <a:extLst>
              <a:ext uri="{FF2B5EF4-FFF2-40B4-BE49-F238E27FC236}">
                <a16:creationId xmlns:a16="http://schemas.microsoft.com/office/drawing/2014/main" id="{A3379039-6AA8-4CFF-A069-DBE802294884}"/>
              </a:ext>
            </a:extLst>
          </p:cNvPr>
          <p:cNvSpPr txBox="1"/>
          <p:nvPr/>
        </p:nvSpPr>
        <p:spPr>
          <a:xfrm>
            <a:off x="3921919" y="6015232"/>
            <a:ext cx="2062163" cy="261610"/>
          </a:xfrm>
          <a:prstGeom prst="rect">
            <a:avLst/>
          </a:prstGeom>
          <a:noFill/>
        </p:spPr>
        <p:txBody>
          <a:bodyPr wrap="square" rtlCol="0">
            <a:spAutoFit/>
          </a:bodyPr>
          <a:lstStyle/>
          <a:p>
            <a:pPr algn="ctr"/>
            <a:r>
              <a:rPr kumimoji="1" lang="ja-JP" altLang="en-US" sz="1100" b="1" dirty="0">
                <a:latin typeface="BIZ UDゴシック" panose="020B0400000000000000" pitchFamily="49" charset="-128"/>
                <a:ea typeface="BIZ UDゴシック" panose="020B0400000000000000" pitchFamily="49" charset="-128"/>
              </a:rPr>
              <a:t>令和８年７月発行</a:t>
            </a:r>
          </a:p>
        </p:txBody>
      </p:sp>
      <p:pic>
        <p:nvPicPr>
          <p:cNvPr id="22" name="図 21">
            <a:extLst>
              <a:ext uri="{FF2B5EF4-FFF2-40B4-BE49-F238E27FC236}">
                <a16:creationId xmlns:a16="http://schemas.microsoft.com/office/drawing/2014/main" id="{42B6DF0E-5CB4-4A99-A375-08B571F397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1388" y="3105693"/>
            <a:ext cx="2156353" cy="2559699"/>
          </a:xfrm>
          <a:prstGeom prst="rect">
            <a:avLst/>
          </a:prstGeom>
        </p:spPr>
      </p:pic>
      <p:sp>
        <p:nvSpPr>
          <p:cNvPr id="5" name="テキスト ボックス 4">
            <a:extLst>
              <a:ext uri="{FF2B5EF4-FFF2-40B4-BE49-F238E27FC236}">
                <a16:creationId xmlns:a16="http://schemas.microsoft.com/office/drawing/2014/main" id="{6053A09B-CFBE-4A97-A546-37F365DEAAB2}"/>
              </a:ext>
            </a:extLst>
          </p:cNvPr>
          <p:cNvSpPr txBox="1"/>
          <p:nvPr/>
        </p:nvSpPr>
        <p:spPr>
          <a:xfrm>
            <a:off x="7635356" y="5659104"/>
            <a:ext cx="1329406" cy="230832"/>
          </a:xfrm>
          <a:prstGeom prst="rect">
            <a:avLst/>
          </a:prstGeom>
          <a:noFill/>
        </p:spPr>
        <p:txBody>
          <a:bodyPr wrap="square" rtlCol="0">
            <a:spAutoFit/>
          </a:bodyPr>
          <a:lstStyle/>
          <a:p>
            <a:pPr algn="ctr"/>
            <a:r>
              <a:rPr kumimoji="1" lang="en-US" altLang="ja-JP" sz="900"/>
              <a:t>©2014 </a:t>
            </a:r>
            <a:r>
              <a:rPr kumimoji="1" lang="ja-JP" altLang="en-US" sz="800">
                <a:latin typeface="BIZ UDPゴシック" panose="020B0400000000000000" pitchFamily="50" charset="-128"/>
                <a:ea typeface="BIZ UDPゴシック" panose="020B0400000000000000" pitchFamily="50" charset="-128"/>
              </a:rPr>
              <a:t>大阪府もずやん</a:t>
            </a:r>
          </a:p>
        </p:txBody>
      </p:sp>
    </p:spTree>
    <p:extLst>
      <p:ext uri="{BB962C8B-B14F-4D97-AF65-F5344CB8AC3E}">
        <p14:creationId xmlns:p14="http://schemas.microsoft.com/office/powerpoint/2010/main" val="3599546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CFE8F9B-F983-4ED7-A95F-0D1975286821}"/>
              </a:ext>
            </a:extLst>
          </p:cNvPr>
          <p:cNvSpPr/>
          <p:nvPr/>
        </p:nvSpPr>
        <p:spPr>
          <a:xfrm>
            <a:off x="0" y="263770"/>
            <a:ext cx="9906000" cy="526850"/>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BIZ UDゴシック" panose="020B0400000000000000" pitchFamily="49" charset="-128"/>
                <a:ea typeface="BIZ UDゴシック" panose="020B0400000000000000" pitchFamily="49" charset="-128"/>
              </a:rPr>
              <a:t>１．</a:t>
            </a:r>
            <a:r>
              <a:rPr kumimoji="1" lang="ja-JP" altLang="en-US" b="1" spc="300">
                <a:solidFill>
                  <a:schemeClr val="bg1"/>
                </a:solidFill>
                <a:latin typeface="BIZ UDゴシック" panose="020B0400000000000000" pitchFamily="49" charset="-128"/>
                <a:ea typeface="BIZ UDゴシック" panose="020B0400000000000000" pitchFamily="49" charset="-128"/>
              </a:rPr>
              <a:t>大阪府の税収状況</a:t>
            </a:r>
          </a:p>
        </p:txBody>
      </p:sp>
      <p:sp>
        <p:nvSpPr>
          <p:cNvPr id="8" name="正方形/長方形 7">
            <a:extLst>
              <a:ext uri="{FF2B5EF4-FFF2-40B4-BE49-F238E27FC236}">
                <a16:creationId xmlns:a16="http://schemas.microsoft.com/office/drawing/2014/main" id="{3B0748BD-3D13-4199-90BA-C43F10B9D462}"/>
              </a:ext>
            </a:extLst>
          </p:cNvPr>
          <p:cNvSpPr/>
          <p:nvPr/>
        </p:nvSpPr>
        <p:spPr>
          <a:xfrm>
            <a:off x="1" y="6308376"/>
            <a:ext cx="9905999" cy="27652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4" name="スライド番号プレースホルダー 3">
            <a:extLst>
              <a:ext uri="{FF2B5EF4-FFF2-40B4-BE49-F238E27FC236}">
                <a16:creationId xmlns:a16="http://schemas.microsoft.com/office/drawing/2014/main" id="{11FF6CDC-6D7F-4243-8FA7-4D6B520641AD}"/>
              </a:ext>
            </a:extLst>
          </p:cNvPr>
          <p:cNvSpPr>
            <a:spLocks noGrp="1"/>
          </p:cNvSpPr>
          <p:nvPr>
            <p:ph type="sldNum" sz="quarter" idx="12"/>
          </p:nvPr>
        </p:nvSpPr>
        <p:spPr>
          <a:xfrm>
            <a:off x="7446963" y="6254506"/>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2</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
        <p:nvSpPr>
          <p:cNvPr id="12" name="四角形: 角を丸くする 11">
            <a:extLst>
              <a:ext uri="{FF2B5EF4-FFF2-40B4-BE49-F238E27FC236}">
                <a16:creationId xmlns:a16="http://schemas.microsoft.com/office/drawing/2014/main" id="{BB23D509-CCAF-4547-BD37-8C392B5039EC}"/>
              </a:ext>
            </a:extLst>
          </p:cNvPr>
          <p:cNvSpPr/>
          <p:nvPr/>
        </p:nvSpPr>
        <p:spPr>
          <a:xfrm>
            <a:off x="732896" y="5257801"/>
            <a:ext cx="8492067" cy="833354"/>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6B325EE3-AFE3-4832-96FF-AFA3C8300EA5}"/>
              </a:ext>
            </a:extLst>
          </p:cNvPr>
          <p:cNvSpPr txBox="1"/>
          <p:nvPr/>
        </p:nvSpPr>
        <p:spPr>
          <a:xfrm>
            <a:off x="804862" y="5395972"/>
            <a:ext cx="8348134" cy="557012"/>
          </a:xfrm>
          <a:prstGeom prst="rect">
            <a:avLst/>
          </a:prstGeom>
          <a:noFill/>
        </p:spPr>
        <p:txBody>
          <a:bodyPr wrap="square" rtlCol="0">
            <a:spAutoFit/>
          </a:bodyPr>
          <a:lstStyle/>
          <a:p>
            <a:pPr algn="just">
              <a:lnSpc>
                <a:spcPct val="150000"/>
              </a:lnSpc>
            </a:pPr>
            <a:r>
              <a:rPr kumimoji="1" lang="ja-JP" altLang="en-US" sz="1100" spc="108"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大阪府の一般会計歳入予算（３兆９，２１６億円）のうち府税収入は半分近くを占め、法人事業税と法人府民税はその府税収入の３分の１を構成しています。</a:t>
            </a:r>
            <a:r>
              <a:rPr kumimoji="1" lang="ja-JP" altLang="en-US" sz="1100" b="1" u="sng" dirty="0">
                <a:latin typeface="BIZ UDゴシック" panose="020B0400000000000000" pitchFamily="49" charset="-128"/>
                <a:ea typeface="BIZ UDゴシック" panose="020B0400000000000000" pitchFamily="49" charset="-128"/>
              </a:rPr>
              <a:t>独自税率による増収額は、このうち約１０％を構成</a:t>
            </a:r>
            <a:r>
              <a:rPr kumimoji="1" lang="ja-JP" altLang="en-US" sz="1100" dirty="0">
                <a:latin typeface="BIZ UDゴシック" panose="020B0400000000000000" pitchFamily="49" charset="-128"/>
                <a:ea typeface="BIZ UDゴシック" panose="020B0400000000000000" pitchFamily="49" charset="-128"/>
              </a:rPr>
              <a:t>していて、大変貴重な財源となっています。</a:t>
            </a:r>
            <a:endParaRPr kumimoji="1" lang="en-US" altLang="ja-JP" sz="1100" dirty="0">
              <a:latin typeface="BIZ UDゴシック" panose="020B0400000000000000" pitchFamily="49" charset="-128"/>
              <a:ea typeface="BIZ UDゴシック" panose="020B0400000000000000" pitchFamily="49" charset="-128"/>
            </a:endParaRPr>
          </a:p>
        </p:txBody>
      </p:sp>
      <p:graphicFrame>
        <p:nvGraphicFramePr>
          <p:cNvPr id="2" name="表 2">
            <a:extLst>
              <a:ext uri="{FF2B5EF4-FFF2-40B4-BE49-F238E27FC236}">
                <a16:creationId xmlns:a16="http://schemas.microsoft.com/office/drawing/2014/main" id="{1B84517D-64F5-47D8-B76C-19E476BA45FB}"/>
              </a:ext>
            </a:extLst>
          </p:cNvPr>
          <p:cNvGraphicFramePr>
            <a:graphicFrameLocks noGrp="1"/>
          </p:cNvGraphicFramePr>
          <p:nvPr>
            <p:extLst>
              <p:ext uri="{D42A27DB-BD31-4B8C-83A1-F6EECF244321}">
                <p14:modId xmlns:p14="http://schemas.microsoft.com/office/powerpoint/2010/main" val="379578584"/>
              </p:ext>
            </p:extLst>
          </p:nvPr>
        </p:nvGraphicFramePr>
        <p:xfrm>
          <a:off x="5490619" y="1804186"/>
          <a:ext cx="3734344" cy="264246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973700536"/>
                    </a:ext>
                  </a:extLst>
                </a:gridCol>
                <a:gridCol w="1033028">
                  <a:extLst>
                    <a:ext uri="{9D8B030D-6E8A-4147-A177-3AD203B41FA5}">
                      <a16:colId xmlns:a16="http://schemas.microsoft.com/office/drawing/2014/main" val="3561581198"/>
                    </a:ext>
                  </a:extLst>
                </a:gridCol>
                <a:gridCol w="1246518">
                  <a:extLst>
                    <a:ext uri="{9D8B030D-6E8A-4147-A177-3AD203B41FA5}">
                      <a16:colId xmlns:a16="http://schemas.microsoft.com/office/drawing/2014/main" val="2013584074"/>
                    </a:ext>
                  </a:extLst>
                </a:gridCol>
                <a:gridCol w="1246518">
                  <a:extLst>
                    <a:ext uri="{9D8B030D-6E8A-4147-A177-3AD203B41FA5}">
                      <a16:colId xmlns:a16="http://schemas.microsoft.com/office/drawing/2014/main" val="2534994509"/>
                    </a:ext>
                  </a:extLst>
                </a:gridCol>
              </a:tblGrid>
              <a:tr h="440410">
                <a:tc gridSpan="2">
                  <a:txBody>
                    <a:bodyPr/>
                    <a:lstStyle/>
                    <a:p>
                      <a:pPr algn="ctr"/>
                      <a:r>
                        <a:rPr kumimoji="1" lang="ja-JP" altLang="en-US" sz="1100" b="0">
                          <a:latin typeface="BIZ UDゴシック" panose="020B0400000000000000" pitchFamily="49" charset="-128"/>
                          <a:ea typeface="BIZ UDゴシック" panose="020B0400000000000000" pitchFamily="49" charset="-128"/>
                        </a:rPr>
                        <a:t>税 目</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hMerge="1">
                  <a:txBody>
                    <a:bodyPr/>
                    <a:lstStyle/>
                    <a:p>
                      <a:pPr algn="ctr"/>
                      <a:endParaRPr kumimoji="1" lang="ja-JP" altLang="en-US" sz="1100" b="0">
                        <a:latin typeface="BIZ UDゴシック" panose="020B0400000000000000" pitchFamily="49" charset="-128"/>
                        <a:ea typeface="BIZ UDゴシック" panose="020B0400000000000000" pitchFamily="49" charset="-128"/>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kumimoji="1" lang="ja-JP" altLang="en-US" sz="1100" b="0">
                          <a:latin typeface="BIZ UDゴシック" panose="020B0400000000000000" pitchFamily="49" charset="-128"/>
                          <a:ea typeface="BIZ UDゴシック" panose="020B0400000000000000" pitchFamily="49" charset="-128"/>
                        </a:rPr>
                        <a:t>税収額</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kumimoji="1" lang="ja-JP" altLang="en-US" sz="1100" b="0">
                          <a:latin typeface="BIZ UDゴシック" panose="020B0400000000000000" pitchFamily="49" charset="-128"/>
                          <a:ea typeface="BIZ UDゴシック" panose="020B0400000000000000" pitchFamily="49" charset="-128"/>
                        </a:rPr>
                        <a:t>うち増収額</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44608639"/>
                  </a:ext>
                </a:extLst>
              </a:tr>
              <a:tr h="440410">
                <a:tc gridSpan="2">
                  <a:txBody>
                    <a:bodyPr/>
                    <a:lstStyle/>
                    <a:p>
                      <a:pPr algn="ctr"/>
                      <a:r>
                        <a:rPr kumimoji="1" lang="ja-JP" altLang="en-US" sz="1100" b="1">
                          <a:latin typeface="BIZ UDゴシック" panose="020B0400000000000000" pitchFamily="49" charset="-128"/>
                          <a:ea typeface="BIZ UDゴシック" panose="020B0400000000000000" pitchFamily="49" charset="-128"/>
                        </a:rPr>
                        <a:t>法人事業税</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hMerge="1">
                  <a:txBody>
                    <a:bodyPr/>
                    <a:lstStyle/>
                    <a:p>
                      <a:pPr algn="ctr"/>
                      <a:endParaRPr kumimoji="1" lang="ja-JP" altLang="en-US" sz="1100" b="1">
                        <a:latin typeface="BIZ UDゴシック" panose="020B0400000000000000" pitchFamily="49" charset="-128"/>
                        <a:ea typeface="BIZ UDゴシック" panose="020B0400000000000000" pitchFamily="49" charset="-128"/>
                      </a:endParaRPr>
                    </a:p>
                  </a:txBody>
                  <a:tcPr anchor="ctr"/>
                </a:tc>
                <a:tc>
                  <a:txBody>
                    <a:bodyPr/>
                    <a:lstStyle/>
                    <a:p>
                      <a:pPr algn="r"/>
                      <a:r>
                        <a:rPr kumimoji="1" lang="ja-JP" altLang="en-US" sz="1100" b="1">
                          <a:latin typeface="BIZ UDゴシック" panose="020B0400000000000000" pitchFamily="49" charset="-128"/>
                          <a:ea typeface="BIZ UDゴシック" panose="020B0400000000000000" pitchFamily="49" charset="-128"/>
                        </a:rPr>
                        <a:t>５</a:t>
                      </a:r>
                      <a:r>
                        <a:rPr kumimoji="1" lang="en-US" altLang="ja-JP" sz="1100" b="1">
                          <a:latin typeface="BIZ UDゴシック" panose="020B0400000000000000" pitchFamily="49" charset="-128"/>
                          <a:ea typeface="BIZ UDゴシック" panose="020B0400000000000000" pitchFamily="49" charset="-128"/>
                        </a:rPr>
                        <a:t>,</a:t>
                      </a:r>
                      <a:r>
                        <a:rPr kumimoji="1" lang="ja-JP" altLang="en-US" sz="1100" b="1">
                          <a:latin typeface="BIZ UDゴシック" panose="020B0400000000000000" pitchFamily="49" charset="-128"/>
                          <a:ea typeface="BIZ UDゴシック" panose="020B0400000000000000" pitchFamily="49" charset="-128"/>
                        </a:rPr>
                        <a:t>３８０億円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a:r>
                        <a:rPr kumimoji="1" lang="ja-JP" altLang="en-US" sz="1100" b="1">
                          <a:latin typeface="BIZ UDゴシック" panose="020B0400000000000000" pitchFamily="49" charset="-128"/>
                          <a:ea typeface="BIZ UDゴシック" panose="020B0400000000000000" pitchFamily="49" charset="-128"/>
                        </a:rPr>
                        <a:t>３４２億円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38454394"/>
                  </a:ext>
                </a:extLst>
              </a:tr>
              <a:tr h="440410">
                <a:tc gridSpan="2">
                  <a:txBody>
                    <a:bodyPr/>
                    <a:lstStyle/>
                    <a:p>
                      <a:pPr algn="ctr"/>
                      <a:r>
                        <a:rPr kumimoji="1" lang="ja-JP" altLang="en-US" sz="1100" b="1">
                          <a:latin typeface="BIZ UDゴシック" panose="020B0400000000000000" pitchFamily="49" charset="-128"/>
                          <a:ea typeface="BIZ UDゴシック" panose="020B0400000000000000" pitchFamily="49" charset="-128"/>
                        </a:rPr>
                        <a:t>法人府民税</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chemeClr val="accent5">
                        <a:lumMod val="60000"/>
                        <a:lumOff val="40000"/>
                      </a:schemeClr>
                    </a:solidFill>
                  </a:tcPr>
                </a:tc>
                <a:tc hMerge="1">
                  <a:txBody>
                    <a:bodyPr/>
                    <a:lstStyle/>
                    <a:p>
                      <a:endParaRPr kumimoji="1" lang="ja-JP" altLang="en-US"/>
                    </a:p>
                  </a:txBody>
                  <a:tcPr/>
                </a:tc>
                <a:tc>
                  <a:txBody>
                    <a:bodyPr/>
                    <a:lstStyle/>
                    <a:p>
                      <a:pPr algn="r"/>
                      <a:r>
                        <a:rPr kumimoji="1" lang="ja-JP" altLang="en-US" sz="1100">
                          <a:latin typeface="BIZ UDゴシック" panose="020B0400000000000000" pitchFamily="49" charset="-128"/>
                          <a:ea typeface="BIZ UDゴシック" panose="020B0400000000000000" pitchFamily="49" charset="-128"/>
                        </a:rPr>
                        <a:t>５８５億円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a:r>
                        <a:rPr kumimoji="1" lang="ja-JP" altLang="en-US" sz="1100" b="1">
                          <a:latin typeface="BIZ UDゴシック" panose="020B0400000000000000" pitchFamily="49" charset="-128"/>
                          <a:ea typeface="BIZ UDゴシック" panose="020B0400000000000000" pitchFamily="49" charset="-128"/>
                        </a:rPr>
                        <a:t>２５２億円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66587761"/>
                  </a:ext>
                </a:extLst>
              </a:tr>
              <a:tr h="440410">
                <a:tc>
                  <a:txBody>
                    <a:bodyPr/>
                    <a:lstStyle/>
                    <a:p>
                      <a:pPr algn="l"/>
                      <a:r>
                        <a:rPr kumimoji="1" lang="ja-JP" altLang="en-US" sz="1100" b="1">
                          <a:latin typeface="BIZ UDゴシック" panose="020B0400000000000000" pitchFamily="49" charset="-128"/>
                          <a:ea typeface="BIZ UDゴシック" panose="020B0400000000000000" pitchFamily="49" charset="-128"/>
                        </a:rPr>
                        <a:t>　　</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5">
                        <a:lumMod val="60000"/>
                        <a:lumOff val="40000"/>
                      </a:schemeClr>
                    </a:solidFill>
                  </a:tcPr>
                </a:tc>
                <a:tc>
                  <a:txBody>
                    <a:bodyPr/>
                    <a:lstStyle/>
                    <a:p>
                      <a:pPr algn="l"/>
                      <a:r>
                        <a:rPr kumimoji="1" lang="ja-JP" altLang="en-US" sz="1100" b="0">
                          <a:latin typeface="BIZ UDゴシック" panose="020B0400000000000000" pitchFamily="49" charset="-128"/>
                          <a:ea typeface="BIZ UDゴシック" panose="020B0400000000000000" pitchFamily="49" charset="-128"/>
                        </a:rPr>
                        <a:t> 法人税割</a:t>
                      </a:r>
                      <a:endParaRPr kumimoji="1" lang="en-US" altLang="ja-JP" sz="1100" b="0">
                        <a:latin typeface="BIZ UDゴシック" panose="020B0400000000000000" pitchFamily="49" charset="-128"/>
                        <a:ea typeface="BIZ UDゴシック" panose="020B0400000000000000" pitchFamily="49" charset="-128"/>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r"/>
                      <a:r>
                        <a:rPr kumimoji="1" lang="ja-JP" altLang="en-US" sz="1100">
                          <a:latin typeface="BIZ UDゴシック" panose="020B0400000000000000" pitchFamily="49" charset="-128"/>
                          <a:ea typeface="BIZ UDゴシック" panose="020B0400000000000000" pitchFamily="49" charset="-128"/>
                        </a:rPr>
                        <a:t>４０９億円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a:r>
                        <a:rPr kumimoji="1" lang="ja-JP" altLang="en-US" sz="1100">
                          <a:latin typeface="BIZ UDゴシック" panose="020B0400000000000000" pitchFamily="49" charset="-128"/>
                          <a:ea typeface="BIZ UDゴシック" panose="020B0400000000000000" pitchFamily="49" charset="-128"/>
                        </a:rPr>
                        <a:t>１９６億円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37430147"/>
                  </a:ext>
                </a:extLst>
              </a:tr>
              <a:tr h="440410">
                <a:tc>
                  <a:txBody>
                    <a:bodyPr/>
                    <a:lstStyle/>
                    <a:p>
                      <a:pPr algn="l"/>
                      <a:endParaRPr kumimoji="1" lang="en-US" altLang="ja-JP" sz="1100" b="1">
                        <a:latin typeface="BIZ UDゴシック" panose="020B0400000000000000" pitchFamily="49" charset="-128"/>
                        <a:ea typeface="BIZ UDゴシック" panose="020B0400000000000000" pitchFamily="49" charset="-128"/>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r>
                        <a:rPr kumimoji="1" lang="ja-JP" altLang="en-US" sz="1100" b="0">
                          <a:latin typeface="BIZ UDゴシック" panose="020B0400000000000000" pitchFamily="49" charset="-128"/>
                          <a:ea typeface="BIZ UDゴシック" panose="020B0400000000000000" pitchFamily="49" charset="-128"/>
                        </a:rPr>
                        <a:t> 均 等 割</a:t>
                      </a:r>
                      <a:endParaRPr kumimoji="1" lang="en-US" altLang="ja-JP" sz="1100" b="0">
                        <a:latin typeface="BIZ UDゴシック" panose="020B0400000000000000" pitchFamily="49" charset="-128"/>
                        <a:ea typeface="BIZ UDゴシック" panose="020B0400000000000000" pitchFamily="49" charset="-128"/>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r"/>
                      <a:r>
                        <a:rPr kumimoji="1" lang="ja-JP" altLang="en-US" sz="1100">
                          <a:latin typeface="BIZ UDゴシック" panose="020B0400000000000000" pitchFamily="49" charset="-128"/>
                          <a:ea typeface="BIZ UDゴシック" panose="020B0400000000000000" pitchFamily="49" charset="-128"/>
                        </a:rPr>
                        <a:t>１７６億円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a:r>
                        <a:rPr kumimoji="1" lang="ja-JP" altLang="en-US" sz="1100">
                          <a:latin typeface="BIZ UDゴシック" panose="020B0400000000000000" pitchFamily="49" charset="-128"/>
                          <a:ea typeface="BIZ UDゴシック" panose="020B0400000000000000" pitchFamily="49" charset="-128"/>
                        </a:rPr>
                        <a:t>５６億円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96745768"/>
                  </a:ext>
                </a:extLst>
              </a:tr>
              <a:tr h="440410">
                <a:tc gridSpan="2">
                  <a:txBody>
                    <a:bodyPr/>
                    <a:lstStyle/>
                    <a:p>
                      <a:pPr algn="ctr"/>
                      <a:r>
                        <a:rPr kumimoji="1" lang="ja-JP" altLang="en-US" sz="1100" b="1">
                          <a:latin typeface="BIZ UDゴシック" panose="020B0400000000000000" pitchFamily="49" charset="-128"/>
                          <a:ea typeface="BIZ UDゴシック" panose="020B0400000000000000" pitchFamily="49" charset="-128"/>
                        </a:rPr>
                        <a:t>合　　　計</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hMerge="1">
                  <a:txBody>
                    <a:bodyPr/>
                    <a:lstStyle/>
                    <a:p>
                      <a:pPr algn="ctr"/>
                      <a:endParaRPr kumimoji="1" lang="ja-JP" altLang="en-US" sz="1100" b="1">
                        <a:latin typeface="BIZ UDゴシック" panose="020B0400000000000000" pitchFamily="49" charset="-128"/>
                        <a:ea typeface="BIZ UDゴシック" panose="020B0400000000000000" pitchFamily="49" charset="-128"/>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r"/>
                      <a:r>
                        <a:rPr kumimoji="1" lang="ja-JP" altLang="en-US" sz="1100" b="1">
                          <a:latin typeface="BIZ UDゴシック" panose="020B0400000000000000" pitchFamily="49" charset="-128"/>
                          <a:ea typeface="BIZ UDゴシック" panose="020B0400000000000000" pitchFamily="49" charset="-128"/>
                        </a:rPr>
                        <a:t>５</a:t>
                      </a:r>
                      <a:r>
                        <a:rPr kumimoji="1" lang="en-US" altLang="ja-JP" sz="1100" b="1">
                          <a:latin typeface="BIZ UDゴシック" panose="020B0400000000000000" pitchFamily="49" charset="-128"/>
                          <a:ea typeface="BIZ UDゴシック" panose="020B0400000000000000" pitchFamily="49" charset="-128"/>
                        </a:rPr>
                        <a:t>,</a:t>
                      </a:r>
                      <a:r>
                        <a:rPr kumimoji="1" lang="ja-JP" altLang="en-US" sz="1100" b="1">
                          <a:latin typeface="BIZ UDゴシック" panose="020B0400000000000000" pitchFamily="49" charset="-128"/>
                          <a:ea typeface="BIZ UDゴシック" panose="020B0400000000000000" pitchFamily="49" charset="-128"/>
                        </a:rPr>
                        <a:t>９６５億円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a:r>
                        <a:rPr kumimoji="1" lang="ja-JP" altLang="en-US" sz="1100" b="1">
                          <a:latin typeface="BIZ UDゴシック" panose="020B0400000000000000" pitchFamily="49" charset="-128"/>
                          <a:ea typeface="BIZ UDゴシック" panose="020B0400000000000000" pitchFamily="49" charset="-128"/>
                        </a:rPr>
                        <a:t>５９４億円</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28426883"/>
                  </a:ext>
                </a:extLst>
              </a:tr>
            </a:tbl>
          </a:graphicData>
        </a:graphic>
      </p:graphicFrame>
      <p:graphicFrame>
        <p:nvGraphicFramePr>
          <p:cNvPr id="9" name="グラフ 8">
            <a:extLst>
              <a:ext uri="{FF2B5EF4-FFF2-40B4-BE49-F238E27FC236}">
                <a16:creationId xmlns:a16="http://schemas.microsoft.com/office/drawing/2014/main" id="{FE89E939-A9AF-4860-BB60-0448F60437E2}"/>
              </a:ext>
            </a:extLst>
          </p:cNvPr>
          <p:cNvGraphicFramePr>
            <a:graphicFrameLocks/>
          </p:cNvGraphicFramePr>
          <p:nvPr>
            <p:extLst>
              <p:ext uri="{D42A27DB-BD31-4B8C-83A1-F6EECF244321}">
                <p14:modId xmlns:p14="http://schemas.microsoft.com/office/powerpoint/2010/main" val="2574991706"/>
              </p:ext>
            </p:extLst>
          </p:nvPr>
        </p:nvGraphicFramePr>
        <p:xfrm>
          <a:off x="-532283" y="1003031"/>
          <a:ext cx="6408149" cy="4379245"/>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79AFC6FB-6A45-4BB8-9595-8B4B804C84C3}"/>
              </a:ext>
            </a:extLst>
          </p:cNvPr>
          <p:cNvSpPr txBox="1"/>
          <p:nvPr/>
        </p:nvSpPr>
        <p:spPr>
          <a:xfrm>
            <a:off x="410379" y="1383541"/>
            <a:ext cx="3581927" cy="307777"/>
          </a:xfrm>
          <a:prstGeom prst="rect">
            <a:avLst/>
          </a:prstGeom>
          <a:noFill/>
        </p:spPr>
        <p:txBody>
          <a:bodyPr wrap="square" rtlCol="0">
            <a:spAutoFit/>
          </a:bodyPr>
          <a:lstStyle/>
          <a:p>
            <a:r>
              <a:rPr kumimoji="1" lang="ja-JP" altLang="en-US" sz="1400" b="1">
                <a:latin typeface="BIZ UDPゴシック" panose="020B0400000000000000" pitchFamily="50" charset="-128"/>
                <a:ea typeface="BIZ UDPゴシック" panose="020B0400000000000000" pitchFamily="50" charset="-128"/>
              </a:rPr>
              <a:t>■ 府税収入の状況</a:t>
            </a:r>
          </a:p>
        </p:txBody>
      </p:sp>
      <p:sp>
        <p:nvSpPr>
          <p:cNvPr id="14" name="テキスト ボックス 13">
            <a:extLst>
              <a:ext uri="{FF2B5EF4-FFF2-40B4-BE49-F238E27FC236}">
                <a16:creationId xmlns:a16="http://schemas.microsoft.com/office/drawing/2014/main" id="{507629A3-93E8-465B-989E-A3F984D573F1}"/>
              </a:ext>
            </a:extLst>
          </p:cNvPr>
          <p:cNvSpPr txBox="1"/>
          <p:nvPr/>
        </p:nvSpPr>
        <p:spPr>
          <a:xfrm>
            <a:off x="5143245" y="1383541"/>
            <a:ext cx="3581927" cy="307777"/>
          </a:xfrm>
          <a:prstGeom prst="rect">
            <a:avLst/>
          </a:prstGeom>
          <a:noFill/>
        </p:spPr>
        <p:txBody>
          <a:bodyPr wrap="square" rtlCol="0">
            <a:spAutoFit/>
          </a:bodyPr>
          <a:lstStyle/>
          <a:p>
            <a:r>
              <a:rPr kumimoji="1" lang="ja-JP" altLang="en-US" sz="1400" b="1">
                <a:latin typeface="BIZ UDPゴシック" panose="020B0400000000000000" pitchFamily="50" charset="-128"/>
                <a:ea typeface="BIZ UDPゴシック" panose="020B0400000000000000" pitchFamily="50" charset="-128"/>
              </a:rPr>
              <a:t>■ 独自税率による増収額</a:t>
            </a:r>
          </a:p>
        </p:txBody>
      </p:sp>
      <p:sp>
        <p:nvSpPr>
          <p:cNvPr id="10" name="正方形/長方形 9">
            <a:extLst>
              <a:ext uri="{FF2B5EF4-FFF2-40B4-BE49-F238E27FC236}">
                <a16:creationId xmlns:a16="http://schemas.microsoft.com/office/drawing/2014/main" id="{73ACFEBD-AA7B-45B7-85CF-6479E3B54E0E}"/>
              </a:ext>
            </a:extLst>
          </p:cNvPr>
          <p:cNvSpPr/>
          <p:nvPr/>
        </p:nvSpPr>
        <p:spPr>
          <a:xfrm>
            <a:off x="7967134" y="1815533"/>
            <a:ext cx="1257829" cy="26141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713D161E-B3D2-4376-871C-5C1A4B086C95}"/>
              </a:ext>
            </a:extLst>
          </p:cNvPr>
          <p:cNvSpPr/>
          <p:nvPr/>
        </p:nvSpPr>
        <p:spPr>
          <a:xfrm>
            <a:off x="410379" y="969164"/>
            <a:ext cx="4128065" cy="373247"/>
          </a:xfrm>
          <a:prstGeom prst="roundRect">
            <a:avLst>
              <a:gd name="adj" fmla="val 50000"/>
            </a:avLst>
          </a:prstGeom>
          <a:gradFill flip="none" rotWithShape="1">
            <a:gsLst>
              <a:gs pos="0">
                <a:srgbClr val="28659C">
                  <a:shade val="30000"/>
                  <a:satMod val="115000"/>
                </a:srgbClr>
              </a:gs>
              <a:gs pos="50000">
                <a:srgbClr val="28659C">
                  <a:shade val="67500"/>
                  <a:satMod val="115000"/>
                </a:srgbClr>
              </a:gs>
              <a:gs pos="100000">
                <a:srgbClr val="28659C">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令和８年度当初予算における税収状況</a:t>
            </a:r>
            <a:endParaRPr kumimoji="1" lang="ja-JP" altLang="en-US" sz="1400">
              <a:solidFill>
                <a:schemeClr val="bg1"/>
              </a:solidFill>
            </a:endParaRPr>
          </a:p>
        </p:txBody>
      </p:sp>
    </p:spTree>
    <p:extLst>
      <p:ext uri="{BB962C8B-B14F-4D97-AF65-F5344CB8AC3E}">
        <p14:creationId xmlns:p14="http://schemas.microsoft.com/office/powerpoint/2010/main" val="305079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902DB8-D56F-B9BA-1B9A-C4AEE41BE04A}"/>
            </a:ext>
          </a:extLst>
        </p:cNvPr>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11900115-FEEF-F6EB-12EB-65EADBC6519E}"/>
              </a:ext>
            </a:extLst>
          </p:cNvPr>
          <p:cNvGrpSpPr/>
          <p:nvPr/>
        </p:nvGrpSpPr>
        <p:grpSpPr>
          <a:xfrm>
            <a:off x="3282162" y="1589781"/>
            <a:ext cx="3277547" cy="4072878"/>
            <a:chOff x="2881312" y="1016733"/>
            <a:chExt cx="3611926" cy="4488398"/>
          </a:xfrm>
        </p:grpSpPr>
        <p:pic>
          <p:nvPicPr>
            <p:cNvPr id="3" name="図 2">
              <a:extLst>
                <a:ext uri="{FF2B5EF4-FFF2-40B4-BE49-F238E27FC236}">
                  <a16:creationId xmlns:a16="http://schemas.microsoft.com/office/drawing/2014/main" id="{EB2F8B4B-9639-8F93-A72D-ECE26066F05C}"/>
                </a:ext>
              </a:extLst>
            </p:cNvPr>
            <p:cNvPicPr>
              <a:picLocks noChangeAspect="1"/>
            </p:cNvPicPr>
            <p:nvPr/>
          </p:nvPicPr>
          <p:blipFill rotWithShape="1">
            <a:blip r:embed="rId2"/>
            <a:srcRect l="15859" t="15986" r="29327" b="5196"/>
            <a:stretch>
              <a:fillRect/>
            </a:stretch>
          </p:blipFill>
          <p:spPr>
            <a:xfrm>
              <a:off x="2881312" y="3178174"/>
              <a:ext cx="3157537" cy="2326957"/>
            </a:xfrm>
            <a:custGeom>
              <a:avLst/>
              <a:gdLst>
                <a:gd name="connsiteX0" fmla="*/ 864096 w 3157537"/>
                <a:gd name="connsiteY0" fmla="*/ 0 h 2326957"/>
                <a:gd name="connsiteX1" fmla="*/ 3157537 w 3157537"/>
                <a:gd name="connsiteY1" fmla="*/ 0 h 2326957"/>
                <a:gd name="connsiteX2" fmla="*/ 3157537 w 3157537"/>
                <a:gd name="connsiteY2" fmla="*/ 2326957 h 2326957"/>
                <a:gd name="connsiteX3" fmla="*/ 0 w 3157537"/>
                <a:gd name="connsiteY3" fmla="*/ 2326957 h 2326957"/>
                <a:gd name="connsiteX4" fmla="*/ 0 w 3157537"/>
                <a:gd name="connsiteY4" fmla="*/ 648072 h 2326957"/>
                <a:gd name="connsiteX5" fmla="*/ 864096 w 3157537"/>
                <a:gd name="connsiteY5" fmla="*/ 648072 h 232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537" h="2326957">
                  <a:moveTo>
                    <a:pt x="864096" y="0"/>
                  </a:moveTo>
                  <a:lnTo>
                    <a:pt x="3157537" y="0"/>
                  </a:lnTo>
                  <a:lnTo>
                    <a:pt x="3157537" y="2326957"/>
                  </a:lnTo>
                  <a:lnTo>
                    <a:pt x="0" y="2326957"/>
                  </a:lnTo>
                  <a:lnTo>
                    <a:pt x="0" y="648072"/>
                  </a:lnTo>
                  <a:lnTo>
                    <a:pt x="864096" y="648072"/>
                  </a:lnTo>
                  <a:close/>
                </a:path>
              </a:pathLst>
            </a:custGeom>
            <a:ln>
              <a:noFill/>
            </a:ln>
          </p:spPr>
        </p:pic>
        <p:pic>
          <p:nvPicPr>
            <p:cNvPr id="7" name="図 6">
              <a:extLst>
                <a:ext uri="{FF2B5EF4-FFF2-40B4-BE49-F238E27FC236}">
                  <a16:creationId xmlns:a16="http://schemas.microsoft.com/office/drawing/2014/main" id="{C075FF0B-D8E9-4F15-6888-4678800D9ECF}"/>
                </a:ext>
              </a:extLst>
            </p:cNvPr>
            <p:cNvPicPr>
              <a:picLocks noChangeAspect="1"/>
            </p:cNvPicPr>
            <p:nvPr/>
          </p:nvPicPr>
          <p:blipFill rotWithShape="1">
            <a:blip r:embed="rId3"/>
            <a:srcRect l="34486" t="17581" r="21439" b="4154"/>
            <a:stretch>
              <a:fillRect/>
            </a:stretch>
          </p:blipFill>
          <p:spPr>
            <a:xfrm>
              <a:off x="3954309" y="1016733"/>
              <a:ext cx="2538929" cy="2310642"/>
            </a:xfrm>
            <a:custGeom>
              <a:avLst/>
              <a:gdLst>
                <a:gd name="connsiteX0" fmla="*/ 0 w 2538929"/>
                <a:gd name="connsiteY0" fmla="*/ 0 h 2310642"/>
                <a:gd name="connsiteX1" fmla="*/ 2538929 w 2538929"/>
                <a:gd name="connsiteY1" fmla="*/ 0 h 2310642"/>
                <a:gd name="connsiteX2" fmla="*/ 2538929 w 2538929"/>
                <a:gd name="connsiteY2" fmla="*/ 2310642 h 2310642"/>
                <a:gd name="connsiteX3" fmla="*/ 206603 w 2538929"/>
                <a:gd name="connsiteY3" fmla="*/ 2310642 h 2310642"/>
                <a:gd name="connsiteX4" fmla="*/ 206603 w 2538929"/>
                <a:gd name="connsiteY4" fmla="*/ 2235026 h 2310642"/>
                <a:gd name="connsiteX5" fmla="*/ 489104 w 2538929"/>
                <a:gd name="connsiteY5" fmla="*/ 2228911 h 2310642"/>
                <a:gd name="connsiteX6" fmla="*/ 515297 w 2538929"/>
                <a:gd name="connsiteY6" fmla="*/ 2097942 h 2310642"/>
                <a:gd name="connsiteX7" fmla="*/ 470054 w 2538929"/>
                <a:gd name="connsiteY7" fmla="*/ 2052698 h 2310642"/>
                <a:gd name="connsiteX8" fmla="*/ 558160 w 2538929"/>
                <a:gd name="connsiteY8" fmla="*/ 1950305 h 2310642"/>
                <a:gd name="connsiteX9" fmla="*/ 667697 w 2538929"/>
                <a:gd name="connsiteY9" fmla="*/ 1812192 h 2310642"/>
                <a:gd name="connsiteX10" fmla="*/ 206603 w 2538929"/>
                <a:gd name="connsiteY10" fmla="*/ 1796174 h 2310642"/>
                <a:gd name="connsiteX11" fmla="*/ 206603 w 2538929"/>
                <a:gd name="connsiteY11" fmla="*/ 1296143 h 2310642"/>
                <a:gd name="connsiteX12" fmla="*/ 0 w 2538929"/>
                <a:gd name="connsiteY12" fmla="*/ 1296143 h 2310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8929" h="2310642">
                  <a:moveTo>
                    <a:pt x="0" y="0"/>
                  </a:moveTo>
                  <a:lnTo>
                    <a:pt x="2538929" y="0"/>
                  </a:lnTo>
                  <a:lnTo>
                    <a:pt x="2538929" y="2310642"/>
                  </a:lnTo>
                  <a:lnTo>
                    <a:pt x="206603" y="2310642"/>
                  </a:lnTo>
                  <a:lnTo>
                    <a:pt x="206603" y="2235026"/>
                  </a:lnTo>
                  <a:lnTo>
                    <a:pt x="489104" y="2228911"/>
                  </a:lnTo>
                  <a:lnTo>
                    <a:pt x="515297" y="2097942"/>
                  </a:lnTo>
                  <a:lnTo>
                    <a:pt x="470054" y="2052698"/>
                  </a:lnTo>
                  <a:lnTo>
                    <a:pt x="558160" y="1950305"/>
                  </a:lnTo>
                  <a:lnTo>
                    <a:pt x="667697" y="1812192"/>
                  </a:lnTo>
                  <a:lnTo>
                    <a:pt x="206603" y="1796174"/>
                  </a:lnTo>
                  <a:lnTo>
                    <a:pt x="206603" y="1296143"/>
                  </a:lnTo>
                  <a:lnTo>
                    <a:pt x="0" y="1296143"/>
                  </a:lnTo>
                  <a:close/>
                </a:path>
              </a:pathLst>
            </a:custGeom>
            <a:ln>
              <a:noFill/>
            </a:ln>
          </p:spPr>
        </p:pic>
      </p:grpSp>
      <p:grpSp>
        <p:nvGrpSpPr>
          <p:cNvPr id="64" name="グループ化 63">
            <a:extLst>
              <a:ext uri="{FF2B5EF4-FFF2-40B4-BE49-F238E27FC236}">
                <a16:creationId xmlns:a16="http://schemas.microsoft.com/office/drawing/2014/main" id="{35377E2F-21D9-CEDC-747B-7414847BF9E4}"/>
              </a:ext>
            </a:extLst>
          </p:cNvPr>
          <p:cNvGrpSpPr/>
          <p:nvPr/>
        </p:nvGrpSpPr>
        <p:grpSpPr>
          <a:xfrm>
            <a:off x="1631703" y="1852026"/>
            <a:ext cx="4962409" cy="3969993"/>
            <a:chOff x="1219133" y="1320402"/>
            <a:chExt cx="5432667" cy="4346206"/>
          </a:xfrm>
          <a:effectLst>
            <a:glow rad="50800">
              <a:srgbClr val="FFFFFF"/>
            </a:glow>
          </a:effectLst>
        </p:grpSpPr>
        <p:grpSp>
          <p:nvGrpSpPr>
            <p:cNvPr id="29" name="グループ化 28">
              <a:extLst>
                <a:ext uri="{FF2B5EF4-FFF2-40B4-BE49-F238E27FC236}">
                  <a16:creationId xmlns:a16="http://schemas.microsoft.com/office/drawing/2014/main" id="{0986B868-9DED-725E-265C-F7A5408090F8}"/>
                </a:ext>
              </a:extLst>
            </p:cNvPr>
            <p:cNvGrpSpPr/>
            <p:nvPr/>
          </p:nvGrpSpPr>
          <p:grpSpPr>
            <a:xfrm>
              <a:off x="1352590" y="3336168"/>
              <a:ext cx="3124223" cy="2253072"/>
              <a:chOff x="8049344" y="-1077644"/>
              <a:chExt cx="602260" cy="4506644"/>
            </a:xfrm>
          </p:grpSpPr>
          <p:sp>
            <p:nvSpPr>
              <p:cNvPr id="39" name="フリーフォーム 111">
                <a:extLst>
                  <a:ext uri="{FF2B5EF4-FFF2-40B4-BE49-F238E27FC236}">
                    <a16:creationId xmlns:a16="http://schemas.microsoft.com/office/drawing/2014/main" id="{9CFEAA41-3AA5-87C2-E30F-7397B2101F96}"/>
                  </a:ext>
                </a:extLst>
              </p:cNvPr>
              <p:cNvSpPr/>
              <p:nvPr/>
            </p:nvSpPr>
            <p:spPr bwMode="auto">
              <a:xfrm>
                <a:off x="8049344" y="2806398"/>
                <a:ext cx="602260" cy="622602"/>
              </a:xfrm>
              <a:custGeom>
                <a:avLst/>
                <a:gdLst>
                  <a:gd name="connsiteX0" fmla="*/ 442913 w 442913"/>
                  <a:gd name="connsiteY0" fmla="*/ 0 h 571500"/>
                  <a:gd name="connsiteX1" fmla="*/ 0 w 442913"/>
                  <a:gd name="connsiteY1" fmla="*/ 0 h 571500"/>
                  <a:gd name="connsiteX2" fmla="*/ 0 w 442913"/>
                  <a:gd name="connsiteY2" fmla="*/ 571500 h 571500"/>
                  <a:gd name="connsiteX3" fmla="*/ 0 w 442913"/>
                  <a:gd name="connsiteY3" fmla="*/ 571500 h 571500"/>
                  <a:gd name="connsiteX0" fmla="*/ 442913 w 442913"/>
                  <a:gd name="connsiteY0" fmla="*/ 0 h 571500"/>
                  <a:gd name="connsiteX1" fmla="*/ 0 w 442913"/>
                  <a:gd name="connsiteY1" fmla="*/ 0 h 571500"/>
                  <a:gd name="connsiteX2" fmla="*/ 0 w 442913"/>
                  <a:gd name="connsiteY2" fmla="*/ 571500 h 571500"/>
                </a:gdLst>
                <a:ahLst/>
                <a:cxnLst>
                  <a:cxn ang="0">
                    <a:pos x="connsiteX0" y="connsiteY0"/>
                  </a:cxn>
                  <a:cxn ang="0">
                    <a:pos x="connsiteX1" y="connsiteY1"/>
                  </a:cxn>
                  <a:cxn ang="0">
                    <a:pos x="connsiteX2" y="connsiteY2"/>
                  </a:cxn>
                </a:cxnLst>
                <a:rect l="l" t="t" r="r" b="b"/>
                <a:pathLst>
                  <a:path w="442913" h="571500">
                    <a:moveTo>
                      <a:pt x="442913" y="0"/>
                    </a:moveTo>
                    <a:lnTo>
                      <a:pt x="0" y="0"/>
                    </a:lnTo>
                    <a:lnTo>
                      <a:pt x="0" y="57150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cxnSp>
            <p:nvCxnSpPr>
              <p:cNvPr id="40" name="直線コネクタ 39">
                <a:extLst>
                  <a:ext uri="{FF2B5EF4-FFF2-40B4-BE49-F238E27FC236}">
                    <a16:creationId xmlns:a16="http://schemas.microsoft.com/office/drawing/2014/main" id="{8C63444A-4307-D99D-7917-5F526E9E6C52}"/>
                  </a:ext>
                </a:extLst>
              </p:cNvPr>
              <p:cNvCxnSpPr>
                <a:cxnSpLocks/>
              </p:cNvCxnSpPr>
              <p:nvPr/>
            </p:nvCxnSpPr>
            <p:spPr bwMode="auto">
              <a:xfrm flipH="1">
                <a:off x="8651064" y="-1077644"/>
                <a:ext cx="540" cy="3869686"/>
              </a:xfrm>
              <a:prstGeom prst="line">
                <a:avLst/>
              </a:prstGeom>
              <a:solidFill>
                <a:schemeClr val="accent2"/>
              </a:solidFill>
              <a:ln w="6350" cap="rnd" cmpd="sng" algn="ctr">
                <a:solidFill>
                  <a:srgbClr val="0F3A60"/>
                </a:solidFill>
                <a:prstDash val="solid"/>
                <a:round/>
                <a:headEnd type="oval" w="med" len="med"/>
                <a:tailEnd type="none" w="med" len="med"/>
              </a:ln>
              <a:effectLst/>
            </p:spPr>
          </p:cxnSp>
        </p:grpSp>
        <p:sp>
          <p:nvSpPr>
            <p:cNvPr id="56" name="フリーフォーム 91">
              <a:extLst>
                <a:ext uri="{FF2B5EF4-FFF2-40B4-BE49-F238E27FC236}">
                  <a16:creationId xmlns:a16="http://schemas.microsoft.com/office/drawing/2014/main" id="{0D25665B-D9DD-1D9F-CD63-07EBA94D7E4D}"/>
                </a:ext>
              </a:extLst>
            </p:cNvPr>
            <p:cNvSpPr/>
            <p:nvPr/>
          </p:nvSpPr>
          <p:spPr bwMode="auto">
            <a:xfrm>
              <a:off x="5142735" y="1320402"/>
              <a:ext cx="1391490" cy="814521"/>
            </a:xfrm>
            <a:custGeom>
              <a:avLst/>
              <a:gdLst>
                <a:gd name="connsiteX0" fmla="*/ 595312 w 595312"/>
                <a:gd name="connsiteY0" fmla="*/ 0 h 576263"/>
                <a:gd name="connsiteX1" fmla="*/ 0 w 595312"/>
                <a:gd name="connsiteY1" fmla="*/ 0 h 576263"/>
                <a:gd name="connsiteX2" fmla="*/ 0 w 595312"/>
                <a:gd name="connsiteY2" fmla="*/ 571500 h 576263"/>
                <a:gd name="connsiteX3" fmla="*/ 4762 w 595312"/>
                <a:gd name="connsiteY3" fmla="*/ 576263 h 576263"/>
                <a:gd name="connsiteX0" fmla="*/ 595312 w 595312"/>
                <a:gd name="connsiteY0" fmla="*/ 0 h 571500"/>
                <a:gd name="connsiteX1" fmla="*/ 0 w 595312"/>
                <a:gd name="connsiteY1" fmla="*/ 0 h 571500"/>
                <a:gd name="connsiteX2" fmla="*/ 0 w 595312"/>
                <a:gd name="connsiteY2" fmla="*/ 571500 h 571500"/>
              </a:gdLst>
              <a:ahLst/>
              <a:cxnLst>
                <a:cxn ang="0">
                  <a:pos x="connsiteX0" y="connsiteY0"/>
                </a:cxn>
                <a:cxn ang="0">
                  <a:pos x="connsiteX1" y="connsiteY1"/>
                </a:cxn>
                <a:cxn ang="0">
                  <a:pos x="connsiteX2" y="connsiteY2"/>
                </a:cxn>
              </a:cxnLst>
              <a:rect l="l" t="t" r="r" b="b"/>
              <a:pathLst>
                <a:path w="595312" h="571500">
                  <a:moveTo>
                    <a:pt x="595312" y="0"/>
                  </a:moveTo>
                  <a:lnTo>
                    <a:pt x="0" y="0"/>
                  </a:lnTo>
                  <a:lnTo>
                    <a:pt x="0" y="571500"/>
                  </a:lnTo>
                </a:path>
              </a:pathLst>
            </a:custGeom>
            <a:noFill/>
            <a:ln w="6350" cap="flat"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nvGrpSpPr>
            <p:cNvPr id="67" name="グループ化 66">
              <a:extLst>
                <a:ext uri="{FF2B5EF4-FFF2-40B4-BE49-F238E27FC236}">
                  <a16:creationId xmlns:a16="http://schemas.microsoft.com/office/drawing/2014/main" id="{1738966E-8F41-D3C6-8FA6-B46A112CCF61}"/>
                </a:ext>
              </a:extLst>
            </p:cNvPr>
            <p:cNvGrpSpPr/>
            <p:nvPr/>
          </p:nvGrpSpPr>
          <p:grpSpPr>
            <a:xfrm flipH="1">
              <a:off x="4935113" y="2978203"/>
              <a:ext cx="1599113" cy="711573"/>
              <a:chOff x="5698421" y="3234994"/>
              <a:chExt cx="710678" cy="711573"/>
            </a:xfrm>
          </p:grpSpPr>
          <p:sp>
            <p:nvSpPr>
              <p:cNvPr id="68" name="フリーフォーム 113">
                <a:extLst>
                  <a:ext uri="{FF2B5EF4-FFF2-40B4-BE49-F238E27FC236}">
                    <a16:creationId xmlns:a16="http://schemas.microsoft.com/office/drawing/2014/main" id="{AC54B354-C735-2567-81E3-823F475AA95C}"/>
                  </a:ext>
                </a:extLst>
              </p:cNvPr>
              <p:cNvSpPr/>
              <p:nvPr/>
            </p:nvSpPr>
            <p:spPr bwMode="auto">
              <a:xfrm>
                <a:off x="5698421" y="3284982"/>
                <a:ext cx="137202" cy="661585"/>
              </a:xfrm>
              <a:custGeom>
                <a:avLst/>
                <a:gdLst>
                  <a:gd name="connsiteX0" fmla="*/ 0 w 714375"/>
                  <a:gd name="connsiteY0" fmla="*/ 771525 h 771525"/>
                  <a:gd name="connsiteX1" fmla="*/ 714375 w 714375"/>
                  <a:gd name="connsiteY1" fmla="*/ 771525 h 771525"/>
                  <a:gd name="connsiteX2" fmla="*/ 714375 w 714375"/>
                  <a:gd name="connsiteY2" fmla="*/ 161925 h 771525"/>
                  <a:gd name="connsiteX3" fmla="*/ 161925 w 714375"/>
                  <a:gd name="connsiteY3" fmla="*/ 0 h 771525"/>
                  <a:gd name="connsiteX0" fmla="*/ 0 w 714375"/>
                  <a:gd name="connsiteY0" fmla="*/ 609600 h 609600"/>
                  <a:gd name="connsiteX1" fmla="*/ 714375 w 714375"/>
                  <a:gd name="connsiteY1" fmla="*/ 609600 h 609600"/>
                  <a:gd name="connsiteX2" fmla="*/ 714375 w 714375"/>
                  <a:gd name="connsiteY2" fmla="*/ 0 h 609600"/>
                </a:gdLst>
                <a:ahLst/>
                <a:cxnLst>
                  <a:cxn ang="0">
                    <a:pos x="connsiteX0" y="connsiteY0"/>
                  </a:cxn>
                  <a:cxn ang="0">
                    <a:pos x="connsiteX1" y="connsiteY1"/>
                  </a:cxn>
                  <a:cxn ang="0">
                    <a:pos x="connsiteX2" y="connsiteY2"/>
                  </a:cxn>
                </a:cxnLst>
                <a:rect l="l" t="t" r="r" b="b"/>
                <a:pathLst>
                  <a:path w="714375" h="609600">
                    <a:moveTo>
                      <a:pt x="0" y="609600"/>
                    </a:moveTo>
                    <a:lnTo>
                      <a:pt x="714375" y="609600"/>
                    </a:lnTo>
                    <a:lnTo>
                      <a:pt x="714375" y="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69" name="フリーフォーム 114">
                <a:extLst>
                  <a:ext uri="{FF2B5EF4-FFF2-40B4-BE49-F238E27FC236}">
                    <a16:creationId xmlns:a16="http://schemas.microsoft.com/office/drawing/2014/main" id="{271F105D-18C8-A169-3F44-34F7DEF79932}"/>
                  </a:ext>
                </a:extLst>
              </p:cNvPr>
              <p:cNvSpPr>
                <a:spLocks/>
              </p:cNvSpPr>
              <p:nvPr/>
            </p:nvSpPr>
            <p:spPr bwMode="auto">
              <a:xfrm flipV="1">
                <a:off x="5838862" y="3234994"/>
                <a:ext cx="570237" cy="50052"/>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sp>
          <p:nvSpPr>
            <p:cNvPr id="71" name="フリーフォーム 93">
              <a:extLst>
                <a:ext uri="{FF2B5EF4-FFF2-40B4-BE49-F238E27FC236}">
                  <a16:creationId xmlns:a16="http://schemas.microsoft.com/office/drawing/2014/main" id="{E33D076F-AF2D-3327-8575-DB7568886020}"/>
                </a:ext>
              </a:extLst>
            </p:cNvPr>
            <p:cNvSpPr/>
            <p:nvPr/>
          </p:nvSpPr>
          <p:spPr bwMode="auto">
            <a:xfrm flipH="1">
              <a:off x="5142733" y="4293095"/>
              <a:ext cx="149296" cy="1373513"/>
            </a:xfrm>
            <a:custGeom>
              <a:avLst/>
              <a:gdLst>
                <a:gd name="connsiteX0" fmla="*/ 442913 w 442913"/>
                <a:gd name="connsiteY0" fmla="*/ 0 h 571500"/>
                <a:gd name="connsiteX1" fmla="*/ 0 w 442913"/>
                <a:gd name="connsiteY1" fmla="*/ 0 h 571500"/>
                <a:gd name="connsiteX2" fmla="*/ 0 w 442913"/>
                <a:gd name="connsiteY2" fmla="*/ 571500 h 571500"/>
                <a:gd name="connsiteX3" fmla="*/ 0 w 442913"/>
                <a:gd name="connsiteY3" fmla="*/ 571500 h 571500"/>
                <a:gd name="connsiteX0" fmla="*/ 442913 w 442913"/>
                <a:gd name="connsiteY0" fmla="*/ 0 h 571500"/>
                <a:gd name="connsiteX1" fmla="*/ 0 w 442913"/>
                <a:gd name="connsiteY1" fmla="*/ 0 h 571500"/>
                <a:gd name="connsiteX2" fmla="*/ 0 w 442913"/>
                <a:gd name="connsiteY2" fmla="*/ 571500 h 571500"/>
                <a:gd name="connsiteX0" fmla="*/ 0 w 0"/>
                <a:gd name="connsiteY0" fmla="*/ 0 h 571500"/>
                <a:gd name="connsiteX1" fmla="*/ 0 w 0"/>
                <a:gd name="connsiteY1" fmla="*/ 571500 h 571500"/>
              </a:gdLst>
              <a:ahLst/>
              <a:cxnLst>
                <a:cxn ang="0">
                  <a:pos x="connsiteX0" y="connsiteY0"/>
                </a:cxn>
                <a:cxn ang="0">
                  <a:pos x="connsiteX1" y="connsiteY1"/>
                </a:cxn>
              </a:cxnLst>
              <a:rect l="l" t="t" r="r" b="b"/>
              <a:pathLst>
                <a:path h="571500">
                  <a:moveTo>
                    <a:pt x="0" y="0"/>
                  </a:moveTo>
                  <a:lnTo>
                    <a:pt x="0" y="57150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72" name="フリーフォーム 90">
              <a:extLst>
                <a:ext uri="{FF2B5EF4-FFF2-40B4-BE49-F238E27FC236}">
                  <a16:creationId xmlns:a16="http://schemas.microsoft.com/office/drawing/2014/main" id="{F10C5ABF-015C-3088-E07A-40FF38734E50}"/>
                </a:ext>
              </a:extLst>
            </p:cNvPr>
            <p:cNvSpPr/>
            <p:nvPr/>
          </p:nvSpPr>
          <p:spPr bwMode="auto">
            <a:xfrm>
              <a:off x="4942686" y="3770533"/>
              <a:ext cx="154331" cy="522562"/>
            </a:xfrm>
            <a:custGeom>
              <a:avLst/>
              <a:gdLst>
                <a:gd name="connsiteX0" fmla="*/ 0 w 466725"/>
                <a:gd name="connsiteY0" fmla="*/ 0 h 557212"/>
                <a:gd name="connsiteX1" fmla="*/ 0 w 466725"/>
                <a:gd name="connsiteY1" fmla="*/ 557212 h 557212"/>
                <a:gd name="connsiteX2" fmla="*/ 461962 w 466725"/>
                <a:gd name="connsiteY2" fmla="*/ 557212 h 557212"/>
                <a:gd name="connsiteX3" fmla="*/ 466725 w 466725"/>
                <a:gd name="connsiteY3" fmla="*/ 557212 h 557212"/>
                <a:gd name="connsiteX0" fmla="*/ 0 w 461962"/>
                <a:gd name="connsiteY0" fmla="*/ 0 h 557212"/>
                <a:gd name="connsiteX1" fmla="*/ 0 w 461962"/>
                <a:gd name="connsiteY1" fmla="*/ 557212 h 557212"/>
                <a:gd name="connsiteX2" fmla="*/ 461962 w 461962"/>
                <a:gd name="connsiteY2" fmla="*/ 557212 h 557212"/>
              </a:gdLst>
              <a:ahLst/>
              <a:cxnLst>
                <a:cxn ang="0">
                  <a:pos x="connsiteX0" y="connsiteY0"/>
                </a:cxn>
                <a:cxn ang="0">
                  <a:pos x="connsiteX1" y="connsiteY1"/>
                </a:cxn>
                <a:cxn ang="0">
                  <a:pos x="connsiteX2" y="connsiteY2"/>
                </a:cxn>
              </a:cxnLst>
              <a:rect l="l" t="t" r="r" b="b"/>
              <a:pathLst>
                <a:path w="461962" h="557212">
                  <a:moveTo>
                    <a:pt x="0" y="0"/>
                  </a:moveTo>
                  <a:lnTo>
                    <a:pt x="0" y="557212"/>
                  </a:lnTo>
                  <a:lnTo>
                    <a:pt x="461962" y="557212"/>
                  </a:lnTo>
                </a:path>
              </a:pathLst>
            </a:custGeom>
            <a:noFill/>
            <a:ln w="6350" cap="flat" cmpd="sng" algn="ctr">
              <a:solidFill>
                <a:srgbClr val="0E385D"/>
              </a:solidFill>
              <a:prstDash val="solid"/>
              <a:round/>
              <a:headEnd type="oval"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nvGrpSpPr>
            <p:cNvPr id="78" name="グループ化 77">
              <a:extLst>
                <a:ext uri="{FF2B5EF4-FFF2-40B4-BE49-F238E27FC236}">
                  <a16:creationId xmlns:a16="http://schemas.microsoft.com/office/drawing/2014/main" id="{A88E81A2-9C94-F239-E6AF-00451CB91FB6}"/>
                </a:ext>
              </a:extLst>
            </p:cNvPr>
            <p:cNvGrpSpPr/>
            <p:nvPr/>
          </p:nvGrpSpPr>
          <p:grpSpPr>
            <a:xfrm>
              <a:off x="2272605" y="2543380"/>
              <a:ext cx="2728551" cy="442751"/>
              <a:chOff x="8367709" y="4339892"/>
              <a:chExt cx="1337232" cy="434353"/>
            </a:xfrm>
          </p:grpSpPr>
          <p:sp>
            <p:nvSpPr>
              <p:cNvPr id="79" name="フリーフォーム 119">
                <a:extLst>
                  <a:ext uri="{FF2B5EF4-FFF2-40B4-BE49-F238E27FC236}">
                    <a16:creationId xmlns:a16="http://schemas.microsoft.com/office/drawing/2014/main" id="{160A2171-2B5E-879A-11D6-FD96813C46C3}"/>
                  </a:ext>
                </a:extLst>
              </p:cNvPr>
              <p:cNvSpPr>
                <a:spLocks/>
              </p:cNvSpPr>
              <p:nvPr/>
            </p:nvSpPr>
            <p:spPr bwMode="auto">
              <a:xfrm>
                <a:off x="8367709" y="4339892"/>
                <a:ext cx="949062" cy="370161"/>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Lst>
                <a:ahLst/>
                <a:cxnLst>
                  <a:cxn ang="0">
                    <a:pos x="connsiteX0" y="connsiteY0"/>
                  </a:cxn>
                  <a:cxn ang="0">
                    <a:pos x="connsiteX1" y="connsiteY1"/>
                  </a:cxn>
                  <a:cxn ang="0">
                    <a:pos x="connsiteX2" y="connsiteY2"/>
                  </a:cxn>
                </a:cxnLst>
                <a:rect l="l" t="t" r="r" b="b"/>
                <a:pathLst>
                  <a:path w="790575" h="1181100">
                    <a:moveTo>
                      <a:pt x="0" y="0"/>
                    </a:moveTo>
                    <a:lnTo>
                      <a:pt x="790575" y="0"/>
                    </a:lnTo>
                    <a:lnTo>
                      <a:pt x="790575" y="118110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80" name="フリーフォーム 120">
                <a:extLst>
                  <a:ext uri="{FF2B5EF4-FFF2-40B4-BE49-F238E27FC236}">
                    <a16:creationId xmlns:a16="http://schemas.microsoft.com/office/drawing/2014/main" id="{05876D75-EDEA-B46A-ED0B-8DDD1220FE1A}"/>
                  </a:ext>
                </a:extLst>
              </p:cNvPr>
              <p:cNvSpPr>
                <a:spLocks/>
              </p:cNvSpPr>
              <p:nvPr/>
            </p:nvSpPr>
            <p:spPr bwMode="auto">
              <a:xfrm>
                <a:off x="9316771" y="4714432"/>
                <a:ext cx="388170" cy="59813"/>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grpSp>
          <p:nvGrpSpPr>
            <p:cNvPr id="113" name="グループ化 112">
              <a:extLst>
                <a:ext uri="{FF2B5EF4-FFF2-40B4-BE49-F238E27FC236}">
                  <a16:creationId xmlns:a16="http://schemas.microsoft.com/office/drawing/2014/main" id="{A69297D2-3347-EB3E-9222-8EEC54A8326A}"/>
                </a:ext>
              </a:extLst>
            </p:cNvPr>
            <p:cNvGrpSpPr/>
            <p:nvPr/>
          </p:nvGrpSpPr>
          <p:grpSpPr>
            <a:xfrm>
              <a:off x="1219133" y="3156629"/>
              <a:ext cx="3475359" cy="752995"/>
              <a:chOff x="5281243" y="3235404"/>
              <a:chExt cx="829892" cy="744945"/>
            </a:xfrm>
          </p:grpSpPr>
          <p:sp>
            <p:nvSpPr>
              <p:cNvPr id="114" name="フリーフォーム 117">
                <a:extLst>
                  <a:ext uri="{FF2B5EF4-FFF2-40B4-BE49-F238E27FC236}">
                    <a16:creationId xmlns:a16="http://schemas.microsoft.com/office/drawing/2014/main" id="{474EDDFB-88D7-0EFC-7CA0-5292C60949D1}"/>
                  </a:ext>
                </a:extLst>
              </p:cNvPr>
              <p:cNvSpPr/>
              <p:nvPr/>
            </p:nvSpPr>
            <p:spPr bwMode="auto">
              <a:xfrm>
                <a:off x="5281243" y="3284920"/>
                <a:ext cx="689525" cy="695429"/>
              </a:xfrm>
              <a:custGeom>
                <a:avLst/>
                <a:gdLst>
                  <a:gd name="connsiteX0" fmla="*/ 0 w 714375"/>
                  <a:gd name="connsiteY0" fmla="*/ 771525 h 771525"/>
                  <a:gd name="connsiteX1" fmla="*/ 714375 w 714375"/>
                  <a:gd name="connsiteY1" fmla="*/ 771525 h 771525"/>
                  <a:gd name="connsiteX2" fmla="*/ 714375 w 714375"/>
                  <a:gd name="connsiteY2" fmla="*/ 161925 h 771525"/>
                  <a:gd name="connsiteX3" fmla="*/ 161925 w 714375"/>
                  <a:gd name="connsiteY3" fmla="*/ 0 h 771525"/>
                  <a:gd name="connsiteX0" fmla="*/ 0 w 714375"/>
                  <a:gd name="connsiteY0" fmla="*/ 609600 h 609600"/>
                  <a:gd name="connsiteX1" fmla="*/ 714375 w 714375"/>
                  <a:gd name="connsiteY1" fmla="*/ 609600 h 609600"/>
                  <a:gd name="connsiteX2" fmla="*/ 714375 w 714375"/>
                  <a:gd name="connsiteY2" fmla="*/ 0 h 609600"/>
                </a:gdLst>
                <a:ahLst/>
                <a:cxnLst>
                  <a:cxn ang="0">
                    <a:pos x="connsiteX0" y="connsiteY0"/>
                  </a:cxn>
                  <a:cxn ang="0">
                    <a:pos x="connsiteX1" y="connsiteY1"/>
                  </a:cxn>
                  <a:cxn ang="0">
                    <a:pos x="connsiteX2" y="connsiteY2"/>
                  </a:cxn>
                </a:cxnLst>
                <a:rect l="l" t="t" r="r" b="b"/>
                <a:pathLst>
                  <a:path w="714375" h="609600">
                    <a:moveTo>
                      <a:pt x="0" y="609600"/>
                    </a:moveTo>
                    <a:lnTo>
                      <a:pt x="714375" y="609600"/>
                    </a:lnTo>
                    <a:lnTo>
                      <a:pt x="714375" y="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115" name="フリーフォーム 118">
                <a:extLst>
                  <a:ext uri="{FF2B5EF4-FFF2-40B4-BE49-F238E27FC236}">
                    <a16:creationId xmlns:a16="http://schemas.microsoft.com/office/drawing/2014/main" id="{82A8B52A-FC60-2490-C121-D5277B4EA449}"/>
                  </a:ext>
                </a:extLst>
              </p:cNvPr>
              <p:cNvSpPr>
                <a:spLocks/>
              </p:cNvSpPr>
              <p:nvPr/>
            </p:nvSpPr>
            <p:spPr bwMode="auto">
              <a:xfrm flipV="1">
                <a:off x="5971437" y="3235404"/>
                <a:ext cx="139698" cy="49516"/>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grpSp>
          <p:nvGrpSpPr>
            <p:cNvPr id="116" name="グループ化 115">
              <a:extLst>
                <a:ext uri="{FF2B5EF4-FFF2-40B4-BE49-F238E27FC236}">
                  <a16:creationId xmlns:a16="http://schemas.microsoft.com/office/drawing/2014/main" id="{39BB4EB3-BBCC-742D-CE14-AB0BA9E2F03D}"/>
                </a:ext>
              </a:extLst>
            </p:cNvPr>
            <p:cNvGrpSpPr/>
            <p:nvPr/>
          </p:nvGrpSpPr>
          <p:grpSpPr>
            <a:xfrm>
              <a:off x="2621241" y="4160423"/>
              <a:ext cx="1034752" cy="385379"/>
              <a:chOff x="7847257" y="4251521"/>
              <a:chExt cx="2079777" cy="473623"/>
            </a:xfrm>
          </p:grpSpPr>
          <p:sp>
            <p:nvSpPr>
              <p:cNvPr id="117" name="フリーフォーム 119">
                <a:extLst>
                  <a:ext uri="{FF2B5EF4-FFF2-40B4-BE49-F238E27FC236}">
                    <a16:creationId xmlns:a16="http://schemas.microsoft.com/office/drawing/2014/main" id="{09BFB895-7C48-6DA1-A530-E33D963C6CD5}"/>
                  </a:ext>
                </a:extLst>
              </p:cNvPr>
              <p:cNvSpPr>
                <a:spLocks/>
              </p:cNvSpPr>
              <p:nvPr/>
            </p:nvSpPr>
            <p:spPr bwMode="auto">
              <a:xfrm>
                <a:off x="7847257" y="4251521"/>
                <a:ext cx="1210200" cy="473558"/>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Lst>
                <a:ahLst/>
                <a:cxnLst>
                  <a:cxn ang="0">
                    <a:pos x="connsiteX0" y="connsiteY0"/>
                  </a:cxn>
                  <a:cxn ang="0">
                    <a:pos x="connsiteX1" y="connsiteY1"/>
                  </a:cxn>
                  <a:cxn ang="0">
                    <a:pos x="connsiteX2" y="connsiteY2"/>
                  </a:cxn>
                </a:cxnLst>
                <a:rect l="l" t="t" r="r" b="b"/>
                <a:pathLst>
                  <a:path w="790575" h="1181100">
                    <a:moveTo>
                      <a:pt x="0" y="0"/>
                    </a:moveTo>
                    <a:lnTo>
                      <a:pt x="790575" y="0"/>
                    </a:lnTo>
                    <a:lnTo>
                      <a:pt x="790575" y="118110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118" name="フリーフォーム 120">
                <a:extLst>
                  <a:ext uri="{FF2B5EF4-FFF2-40B4-BE49-F238E27FC236}">
                    <a16:creationId xmlns:a16="http://schemas.microsoft.com/office/drawing/2014/main" id="{3F79311D-D008-D635-0A0B-CEFFDC17A5E1}"/>
                  </a:ext>
                </a:extLst>
              </p:cNvPr>
              <p:cNvSpPr>
                <a:spLocks/>
              </p:cNvSpPr>
              <p:nvPr/>
            </p:nvSpPr>
            <p:spPr bwMode="auto">
              <a:xfrm flipV="1">
                <a:off x="9057520" y="4663632"/>
                <a:ext cx="869514" cy="61512"/>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grpSp>
          <p:nvGrpSpPr>
            <p:cNvPr id="119" name="グループ化 118">
              <a:extLst>
                <a:ext uri="{FF2B5EF4-FFF2-40B4-BE49-F238E27FC236}">
                  <a16:creationId xmlns:a16="http://schemas.microsoft.com/office/drawing/2014/main" id="{B64DB763-FB7C-F978-1A6A-2CA75C4981D8}"/>
                </a:ext>
              </a:extLst>
            </p:cNvPr>
            <p:cNvGrpSpPr/>
            <p:nvPr/>
          </p:nvGrpSpPr>
          <p:grpSpPr>
            <a:xfrm>
              <a:off x="3414809" y="2746685"/>
              <a:ext cx="1802989" cy="361641"/>
              <a:chOff x="8287104" y="4314577"/>
              <a:chExt cx="2060671" cy="410567"/>
            </a:xfrm>
          </p:grpSpPr>
          <p:sp>
            <p:nvSpPr>
              <p:cNvPr id="120" name="フリーフォーム 119">
                <a:extLst>
                  <a:ext uri="{FF2B5EF4-FFF2-40B4-BE49-F238E27FC236}">
                    <a16:creationId xmlns:a16="http://schemas.microsoft.com/office/drawing/2014/main" id="{BC964F8E-5F7F-D24C-B7FB-D6614CFB4894}"/>
                  </a:ext>
                </a:extLst>
              </p:cNvPr>
              <p:cNvSpPr>
                <a:spLocks/>
              </p:cNvSpPr>
              <p:nvPr/>
            </p:nvSpPr>
            <p:spPr bwMode="auto">
              <a:xfrm>
                <a:off x="8287104" y="4314577"/>
                <a:ext cx="770352" cy="410503"/>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Lst>
                <a:ahLst/>
                <a:cxnLst>
                  <a:cxn ang="0">
                    <a:pos x="connsiteX0" y="connsiteY0"/>
                  </a:cxn>
                  <a:cxn ang="0">
                    <a:pos x="connsiteX1" y="connsiteY1"/>
                  </a:cxn>
                  <a:cxn ang="0">
                    <a:pos x="connsiteX2" y="connsiteY2"/>
                  </a:cxn>
                </a:cxnLst>
                <a:rect l="l" t="t" r="r" b="b"/>
                <a:pathLst>
                  <a:path w="790575" h="1181100">
                    <a:moveTo>
                      <a:pt x="0" y="0"/>
                    </a:moveTo>
                    <a:lnTo>
                      <a:pt x="790575" y="0"/>
                    </a:lnTo>
                    <a:lnTo>
                      <a:pt x="790575" y="1181100"/>
                    </a:lnTo>
                  </a:path>
                </a:pathLst>
              </a:custGeom>
              <a:noFill/>
              <a:ln w="6350" cap="flat"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121" name="フリーフォーム 120">
                <a:extLst>
                  <a:ext uri="{FF2B5EF4-FFF2-40B4-BE49-F238E27FC236}">
                    <a16:creationId xmlns:a16="http://schemas.microsoft.com/office/drawing/2014/main" id="{D2C4F80A-3BCC-7E56-B578-9891935C6367}"/>
                  </a:ext>
                </a:extLst>
              </p:cNvPr>
              <p:cNvSpPr>
                <a:spLocks/>
              </p:cNvSpPr>
              <p:nvPr/>
            </p:nvSpPr>
            <p:spPr bwMode="auto">
              <a:xfrm flipV="1">
                <a:off x="9057517" y="4668321"/>
                <a:ext cx="1290258" cy="56823"/>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sp>
          <p:nvSpPr>
            <p:cNvPr id="169" name="フリーフォーム 97">
              <a:extLst>
                <a:ext uri="{FF2B5EF4-FFF2-40B4-BE49-F238E27FC236}">
                  <a16:creationId xmlns:a16="http://schemas.microsoft.com/office/drawing/2014/main" id="{FA200AAE-BB71-BA5D-713A-952CFC0DB6BC}"/>
                </a:ext>
              </a:extLst>
            </p:cNvPr>
            <p:cNvSpPr/>
            <p:nvPr/>
          </p:nvSpPr>
          <p:spPr bwMode="auto">
            <a:xfrm>
              <a:off x="5097015" y="3812730"/>
              <a:ext cx="534778" cy="480366"/>
            </a:xfrm>
            <a:custGeom>
              <a:avLst/>
              <a:gdLst>
                <a:gd name="connsiteX0" fmla="*/ 0 w 714375"/>
                <a:gd name="connsiteY0" fmla="*/ 771525 h 771525"/>
                <a:gd name="connsiteX1" fmla="*/ 714375 w 714375"/>
                <a:gd name="connsiteY1" fmla="*/ 771525 h 771525"/>
                <a:gd name="connsiteX2" fmla="*/ 714375 w 714375"/>
                <a:gd name="connsiteY2" fmla="*/ 161925 h 771525"/>
                <a:gd name="connsiteX3" fmla="*/ 161925 w 714375"/>
                <a:gd name="connsiteY3" fmla="*/ 0 h 771525"/>
                <a:gd name="connsiteX0" fmla="*/ 0 w 714375"/>
                <a:gd name="connsiteY0" fmla="*/ 609600 h 609600"/>
                <a:gd name="connsiteX1" fmla="*/ 714375 w 714375"/>
                <a:gd name="connsiteY1" fmla="*/ 609600 h 609600"/>
                <a:gd name="connsiteX2" fmla="*/ 714375 w 714375"/>
                <a:gd name="connsiteY2" fmla="*/ 0 h 609600"/>
              </a:gdLst>
              <a:ahLst/>
              <a:cxnLst>
                <a:cxn ang="0">
                  <a:pos x="connsiteX0" y="connsiteY0"/>
                </a:cxn>
                <a:cxn ang="0">
                  <a:pos x="connsiteX1" y="connsiteY1"/>
                </a:cxn>
                <a:cxn ang="0">
                  <a:pos x="connsiteX2" y="connsiteY2"/>
                </a:cxn>
              </a:cxnLst>
              <a:rect l="l" t="t" r="r" b="b"/>
              <a:pathLst>
                <a:path w="714375" h="609600">
                  <a:moveTo>
                    <a:pt x="0" y="609600"/>
                  </a:moveTo>
                  <a:lnTo>
                    <a:pt x="714375" y="609600"/>
                  </a:lnTo>
                  <a:lnTo>
                    <a:pt x="714375" y="0"/>
                  </a:lnTo>
                </a:path>
              </a:pathLst>
            </a:custGeom>
            <a:noFill/>
            <a:ln w="6350" cap="flat"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nvGrpSpPr>
            <p:cNvPr id="58" name="グループ化 57">
              <a:extLst>
                <a:ext uri="{FF2B5EF4-FFF2-40B4-BE49-F238E27FC236}">
                  <a16:creationId xmlns:a16="http://schemas.microsoft.com/office/drawing/2014/main" id="{989C648C-7802-A34A-7879-7E57DA566FF7}"/>
                </a:ext>
              </a:extLst>
            </p:cNvPr>
            <p:cNvGrpSpPr/>
            <p:nvPr/>
          </p:nvGrpSpPr>
          <p:grpSpPr>
            <a:xfrm>
              <a:off x="5303557" y="2544838"/>
              <a:ext cx="1348243" cy="133558"/>
              <a:chOff x="5303557" y="2544838"/>
              <a:chExt cx="1348243" cy="133558"/>
            </a:xfrm>
          </p:grpSpPr>
          <p:sp>
            <p:nvSpPr>
              <p:cNvPr id="59" name="フリーフォーム 113">
                <a:extLst>
                  <a:ext uri="{FF2B5EF4-FFF2-40B4-BE49-F238E27FC236}">
                    <a16:creationId xmlns:a16="http://schemas.microsoft.com/office/drawing/2014/main" id="{D1B91558-831A-BBD0-CC52-E7DBF0579CF6}"/>
                  </a:ext>
                </a:extLst>
              </p:cNvPr>
              <p:cNvSpPr/>
              <p:nvPr/>
            </p:nvSpPr>
            <p:spPr bwMode="auto">
              <a:xfrm flipH="1">
                <a:off x="5781124" y="2544838"/>
                <a:ext cx="870676" cy="133558"/>
              </a:xfrm>
              <a:custGeom>
                <a:avLst/>
                <a:gdLst>
                  <a:gd name="connsiteX0" fmla="*/ 0 w 714375"/>
                  <a:gd name="connsiteY0" fmla="*/ 771525 h 771525"/>
                  <a:gd name="connsiteX1" fmla="*/ 714375 w 714375"/>
                  <a:gd name="connsiteY1" fmla="*/ 771525 h 771525"/>
                  <a:gd name="connsiteX2" fmla="*/ 714375 w 714375"/>
                  <a:gd name="connsiteY2" fmla="*/ 161925 h 771525"/>
                  <a:gd name="connsiteX3" fmla="*/ 161925 w 714375"/>
                  <a:gd name="connsiteY3" fmla="*/ 0 h 771525"/>
                  <a:gd name="connsiteX0" fmla="*/ 0 w 714375"/>
                  <a:gd name="connsiteY0" fmla="*/ 609600 h 609600"/>
                  <a:gd name="connsiteX1" fmla="*/ 714375 w 714375"/>
                  <a:gd name="connsiteY1" fmla="*/ 609600 h 609600"/>
                  <a:gd name="connsiteX2" fmla="*/ 714375 w 714375"/>
                  <a:gd name="connsiteY2" fmla="*/ 0 h 609600"/>
                </a:gdLst>
                <a:ahLst/>
                <a:cxnLst>
                  <a:cxn ang="0">
                    <a:pos x="connsiteX0" y="connsiteY0"/>
                  </a:cxn>
                  <a:cxn ang="0">
                    <a:pos x="connsiteX1" y="connsiteY1"/>
                  </a:cxn>
                  <a:cxn ang="0">
                    <a:pos x="connsiteX2" y="connsiteY2"/>
                  </a:cxn>
                </a:cxnLst>
                <a:rect l="l" t="t" r="r" b="b"/>
                <a:pathLst>
                  <a:path w="714375" h="609600">
                    <a:moveTo>
                      <a:pt x="0" y="609600"/>
                    </a:moveTo>
                    <a:lnTo>
                      <a:pt x="714375" y="609600"/>
                    </a:lnTo>
                    <a:lnTo>
                      <a:pt x="714375" y="0"/>
                    </a:lnTo>
                  </a:path>
                </a:pathLst>
              </a:custGeom>
              <a:noFill/>
              <a:ln w="6350" cap="rnd" cmpd="sng" algn="ctr">
                <a:solidFill>
                  <a:srgbClr val="0E385D"/>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sp>
            <p:nvSpPr>
              <p:cNvPr id="60" name="フリーフォーム 114">
                <a:extLst>
                  <a:ext uri="{FF2B5EF4-FFF2-40B4-BE49-F238E27FC236}">
                    <a16:creationId xmlns:a16="http://schemas.microsoft.com/office/drawing/2014/main" id="{87EF23AD-77E6-6732-D6E9-148BCFFB1A90}"/>
                  </a:ext>
                </a:extLst>
              </p:cNvPr>
              <p:cNvSpPr>
                <a:spLocks/>
              </p:cNvSpPr>
              <p:nvPr/>
            </p:nvSpPr>
            <p:spPr bwMode="auto">
              <a:xfrm flipH="1">
                <a:off x="5303557" y="2544838"/>
                <a:ext cx="474291" cy="50052"/>
              </a:xfrm>
              <a:custGeom>
                <a:avLst/>
                <a:gdLst>
                  <a:gd name="connsiteX0" fmla="*/ 0 w 1257300"/>
                  <a:gd name="connsiteY0" fmla="*/ 0 h 1181100"/>
                  <a:gd name="connsiteX1" fmla="*/ 790575 w 1257300"/>
                  <a:gd name="connsiteY1" fmla="*/ 0 h 1181100"/>
                  <a:gd name="connsiteX2" fmla="*/ 790575 w 1257300"/>
                  <a:gd name="connsiteY2" fmla="*/ 1181100 h 1181100"/>
                  <a:gd name="connsiteX3" fmla="*/ 1257300 w 1257300"/>
                  <a:gd name="connsiteY3" fmla="*/ 1104900 h 1181100"/>
                  <a:gd name="connsiteX0" fmla="*/ 0 w 790575"/>
                  <a:gd name="connsiteY0" fmla="*/ 0 h 1181100"/>
                  <a:gd name="connsiteX1" fmla="*/ 790575 w 790575"/>
                  <a:gd name="connsiteY1" fmla="*/ 0 h 1181100"/>
                  <a:gd name="connsiteX2" fmla="*/ 790575 w 790575"/>
                  <a:gd name="connsiteY2" fmla="*/ 1181100 h 1181100"/>
                  <a:gd name="connsiteX0" fmla="*/ 0 w 790575"/>
                  <a:gd name="connsiteY0" fmla="*/ 0 h 0"/>
                  <a:gd name="connsiteX1" fmla="*/ 790575 w 790575"/>
                  <a:gd name="connsiteY1" fmla="*/ 0 h 0"/>
                </a:gdLst>
                <a:ahLst/>
                <a:cxnLst>
                  <a:cxn ang="0">
                    <a:pos x="connsiteX0" y="connsiteY0"/>
                  </a:cxn>
                  <a:cxn ang="0">
                    <a:pos x="connsiteX1" y="connsiteY1"/>
                  </a:cxn>
                </a:cxnLst>
                <a:rect l="l" t="t" r="r" b="b"/>
                <a:pathLst>
                  <a:path w="790575">
                    <a:moveTo>
                      <a:pt x="0" y="0"/>
                    </a:moveTo>
                    <a:lnTo>
                      <a:pt x="790575" y="0"/>
                    </a:lnTo>
                  </a:path>
                </a:pathLst>
              </a:custGeom>
              <a:noFill/>
              <a:ln w="6350" cap="rnd" cmpd="sng" algn="ctr">
                <a:solidFill>
                  <a:srgbClr val="0E385D"/>
                </a:solidFill>
                <a:prstDash val="solid"/>
                <a:round/>
                <a:headEnd type="none" w="med" len="med"/>
                <a:tailEnd type="oval"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kumimoji="1" lang="ja-JP" altLang="en-US"/>
              </a:p>
            </p:txBody>
          </p:sp>
        </p:grpSp>
      </p:grpSp>
      <p:sp>
        <p:nvSpPr>
          <p:cNvPr id="173" name="正方形/長方形 172">
            <a:extLst>
              <a:ext uri="{FF2B5EF4-FFF2-40B4-BE49-F238E27FC236}">
                <a16:creationId xmlns:a16="http://schemas.microsoft.com/office/drawing/2014/main" id="{20A9B615-84C2-93F8-56F2-8FAC9B4D4002}"/>
              </a:ext>
            </a:extLst>
          </p:cNvPr>
          <p:cNvSpPr/>
          <p:nvPr/>
        </p:nvSpPr>
        <p:spPr bwMode="auto">
          <a:xfrm>
            <a:off x="6594112" y="4618006"/>
            <a:ext cx="2788715" cy="1635771"/>
          </a:xfrm>
          <a:prstGeom prst="rect">
            <a:avLst/>
          </a:prstGeom>
          <a:noFill/>
          <a:ln w="9525" algn="ctr">
            <a:solidFill>
              <a:srgbClr val="0E385D"/>
            </a:solidFill>
            <a:prstDash val="dash"/>
            <a:miter lim="800000"/>
            <a:headEnd/>
            <a:tailEnd/>
          </a:ln>
          <a:effectLst/>
        </p:spPr>
        <p:txBody>
          <a:bodyPr wrap="square" rtlCol="0" anchor="ctr">
            <a:noAutofit/>
          </a:bodyPr>
          <a:lstStyle/>
          <a:p>
            <a:pPr marL="108000" marR="0" lvl="0" indent="-108000" algn="ctr" defTabSz="914400" rtl="0" eaLnBrk="1" fontAlgn="base" latinLnBrk="0" hangingPunct="1">
              <a:lnSpc>
                <a:spcPct val="120000"/>
              </a:lnSpc>
              <a:spcBef>
                <a:spcPct val="0"/>
              </a:spcBef>
              <a:spcAft>
                <a:spcPct val="0"/>
              </a:spcAft>
              <a:buClr>
                <a:srgbClr val="00B0F0"/>
              </a:buClr>
              <a:buSzTx/>
              <a:buFont typeface="Wingdings" pitchFamily="2" charset="2"/>
              <a:buChar char="l"/>
              <a:tabLst/>
              <a:defRPr/>
            </a:pPr>
            <a:endParaRPr kumimoji="1" lang="ja-JP" altLang="en-US" sz="1200" b="0" i="0" u="none" strike="noStrike" kern="1200" cap="none" spc="0" normalizeH="0" baseline="0" noProof="0">
              <a:ln>
                <a:noFill/>
              </a:ln>
              <a:solidFill>
                <a:srgbClr val="000000"/>
              </a:solidFill>
              <a:effectLst/>
              <a:uLnTx/>
              <a:uFillTx/>
              <a:latin typeface="Arial" pitchFamily="34" charset="0"/>
              <a:ea typeface="ＭＳ Ｐゴシック" pitchFamily="50" charset="-128"/>
              <a:cs typeface="+mn-cs"/>
            </a:endParaRPr>
          </a:p>
        </p:txBody>
      </p:sp>
      <p:sp>
        <p:nvSpPr>
          <p:cNvPr id="174" name="角丸四角形 52">
            <a:extLst>
              <a:ext uri="{FF2B5EF4-FFF2-40B4-BE49-F238E27FC236}">
                <a16:creationId xmlns:a16="http://schemas.microsoft.com/office/drawing/2014/main" id="{161CEAC8-A005-54A6-4341-9708B1DE39C8}"/>
              </a:ext>
            </a:extLst>
          </p:cNvPr>
          <p:cNvSpPr/>
          <p:nvPr/>
        </p:nvSpPr>
        <p:spPr bwMode="auto">
          <a:xfrm>
            <a:off x="6474081" y="1924783"/>
            <a:ext cx="2908746" cy="972933"/>
          </a:xfrm>
          <a:prstGeom prst="rect">
            <a:avLst/>
          </a:prstGeom>
          <a:solidFill>
            <a:srgbClr val="FFFFFF"/>
          </a:solidFill>
          <a:ln w="9525" algn="ctr">
            <a:solidFill>
              <a:srgbClr val="0E385D"/>
            </a:solidFill>
            <a:prstDash val="solid"/>
            <a:miter lim="800000"/>
            <a:headEnd/>
            <a:tailEnd/>
          </a:ln>
          <a:effectLst/>
        </p:spPr>
        <p:txBody>
          <a:bodyPr wrap="square" lIns="72000" tIns="54000" rIns="1728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創薬を中心とするライフサイエンスパークなどの研究開発拠点の形成</a:t>
            </a:r>
            <a:endParaRPr kumimoji="1" lang="en-US" altLang="ja-JP" sz="700">
              <a:latin typeface="BIZ UDゴシック" panose="020B0400000000000000" pitchFamily="49" charset="-128"/>
              <a:ea typeface="BIZ UDゴシック" panose="020B0400000000000000" pitchFamily="49" charset="-128"/>
            </a:endParaRPr>
          </a:p>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endParaRPr kumimoji="1" lang="ja-JP" altLang="en-US" sz="700">
              <a:latin typeface="BIZ UDゴシック" panose="020B0400000000000000" pitchFamily="49" charset="-128"/>
              <a:ea typeface="BIZ UDゴシック" panose="020B0400000000000000" pitchFamily="49" charset="-128"/>
            </a:endParaRPr>
          </a:p>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高速道路</a:t>
            </a:r>
            <a:r>
              <a:rPr kumimoji="1" lang="en-US" altLang="ja-JP" sz="700">
                <a:latin typeface="BIZ UDゴシック" panose="020B0400000000000000" pitchFamily="49" charset="-128"/>
                <a:ea typeface="BIZ UDゴシック" panose="020B0400000000000000" pitchFamily="49" charset="-128"/>
              </a:rPr>
              <a:t>IC</a:t>
            </a:r>
            <a:r>
              <a:rPr kumimoji="1" lang="ja-JP" altLang="en-US" sz="700">
                <a:latin typeface="BIZ UDゴシック" panose="020B0400000000000000" pitchFamily="49" charset="-128"/>
                <a:ea typeface="BIZ UDゴシック" panose="020B0400000000000000" pitchFamily="49" charset="-128"/>
              </a:rPr>
              <a:t>に隣接した立地を活かした産業拠点の形成を推進</a:t>
            </a:r>
          </a:p>
        </p:txBody>
      </p:sp>
      <p:pic>
        <p:nvPicPr>
          <p:cNvPr id="175" name="Picture 7" descr="「彩都」ロゴマーク">
            <a:extLst>
              <a:ext uri="{FF2B5EF4-FFF2-40B4-BE49-F238E27FC236}">
                <a16:creationId xmlns:a16="http://schemas.microsoft.com/office/drawing/2014/main" id="{0C588E72-6B16-2714-D52D-052B15D5B9E6}"/>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114" t="4786" r="10988"/>
          <a:stretch>
            <a:fillRect/>
          </a:stretch>
        </p:blipFill>
        <p:spPr bwMode="auto">
          <a:xfrm>
            <a:off x="7680898" y="2221779"/>
            <a:ext cx="698043" cy="528144"/>
          </a:xfrm>
          <a:prstGeom prst="rect">
            <a:avLst/>
          </a:prstGeom>
          <a:noFill/>
          <a:extLst>
            <a:ext uri="{909E8E84-426E-40DD-AFC4-6F175D3DCCD1}">
              <a14:hiddenFill xmlns:a14="http://schemas.microsoft.com/office/drawing/2010/main">
                <a:solidFill>
                  <a:srgbClr val="FFFFFF"/>
                </a:solidFill>
              </a14:hiddenFill>
            </a:ext>
          </a:extLst>
        </p:spPr>
      </p:pic>
      <p:pic>
        <p:nvPicPr>
          <p:cNvPr id="176" name="図 175">
            <a:extLst>
              <a:ext uri="{FF2B5EF4-FFF2-40B4-BE49-F238E27FC236}">
                <a16:creationId xmlns:a16="http://schemas.microsoft.com/office/drawing/2014/main" id="{91D8AEB6-5CF4-5914-C047-7632892DD329}"/>
              </a:ext>
            </a:extLst>
          </p:cNvPr>
          <p:cNvPicPr>
            <a:picLocks noChangeAspect="1"/>
          </p:cNvPicPr>
          <p:nvPr/>
        </p:nvPicPr>
        <p:blipFill>
          <a:blip r:embed="rId5" cstate="print">
            <a:extLst>
              <a:ext uri="{28A0092B-C50C-407E-A947-70E740481C1C}">
                <a14:useLocalDpi xmlns:a14="http://schemas.microsoft.com/office/drawing/2010/main"/>
              </a:ext>
            </a:extLst>
          </a:blip>
          <a:srcRect l="4718" t="4107" r="433" b="736"/>
          <a:stretch>
            <a:fillRect/>
          </a:stretch>
        </p:blipFill>
        <p:spPr>
          <a:xfrm>
            <a:off x="8394926" y="2001679"/>
            <a:ext cx="907557" cy="819322"/>
          </a:xfrm>
          <a:prstGeom prst="rect">
            <a:avLst/>
          </a:prstGeom>
        </p:spPr>
      </p:pic>
      <p:sp>
        <p:nvSpPr>
          <p:cNvPr id="178" name="角丸四角形 52">
            <a:extLst>
              <a:ext uri="{FF2B5EF4-FFF2-40B4-BE49-F238E27FC236}">
                <a16:creationId xmlns:a16="http://schemas.microsoft.com/office/drawing/2014/main" id="{08A52A0C-AC81-0790-3123-1AB375B18108}"/>
              </a:ext>
            </a:extLst>
          </p:cNvPr>
          <p:cNvSpPr/>
          <p:nvPr/>
        </p:nvSpPr>
        <p:spPr bwMode="auto">
          <a:xfrm>
            <a:off x="6474081" y="3189175"/>
            <a:ext cx="2908746" cy="596314"/>
          </a:xfrm>
          <a:prstGeom prst="rect">
            <a:avLst/>
          </a:prstGeom>
          <a:solidFill>
            <a:srgbClr val="FFFFFF"/>
          </a:solidFill>
          <a:ln w="9525" algn="ctr">
            <a:solidFill>
              <a:srgbClr val="0E385D"/>
            </a:solidFill>
            <a:prstDash val="solid"/>
            <a:miter lim="800000"/>
            <a:headEnd/>
            <a:tailEnd/>
          </a:ln>
          <a:effectLst/>
        </p:spPr>
        <p:txBody>
          <a:bodyPr wrap="square" lIns="72000" tIns="54000" rIns="1080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「健康と医療」をコンセプトに、国立循環器病研究センター、医薬基盤・健康・栄養研究所を核とした国際級の複合医療産業拠点（クラスター）の形成を推進</a:t>
            </a:r>
          </a:p>
        </p:txBody>
      </p:sp>
      <p:sp>
        <p:nvSpPr>
          <p:cNvPr id="181" name="角丸四角形 52">
            <a:extLst>
              <a:ext uri="{FF2B5EF4-FFF2-40B4-BE49-F238E27FC236}">
                <a16:creationId xmlns:a16="http://schemas.microsoft.com/office/drawing/2014/main" id="{CF2E77A4-D984-F021-EB5C-7E02DE794C2E}"/>
              </a:ext>
            </a:extLst>
          </p:cNvPr>
          <p:cNvSpPr/>
          <p:nvPr/>
        </p:nvSpPr>
        <p:spPr bwMode="auto">
          <a:xfrm>
            <a:off x="6474081" y="4100803"/>
            <a:ext cx="2908746" cy="376619"/>
          </a:xfrm>
          <a:prstGeom prst="rect">
            <a:avLst/>
          </a:prstGeom>
          <a:solidFill>
            <a:srgbClr val="FFFFFF"/>
          </a:solidFill>
          <a:ln w="9525" algn="ctr">
            <a:solidFill>
              <a:srgbClr val="0E385D"/>
            </a:solidFill>
            <a:prstDash val="solid"/>
            <a:miter lim="800000"/>
            <a:headEnd/>
            <a:tailEnd/>
          </a:ln>
          <a:effectLst/>
        </p:spPr>
        <p:txBody>
          <a:bodyPr wrap="square" lIns="72000" tIns="54000" rIns="1080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再生医療をベースとした未来医療の実用化・産業化拠点の形成</a:t>
            </a:r>
          </a:p>
        </p:txBody>
      </p:sp>
      <p:pic>
        <p:nvPicPr>
          <p:cNvPr id="182" name="図 181">
            <a:extLst>
              <a:ext uri="{FF2B5EF4-FFF2-40B4-BE49-F238E27FC236}">
                <a16:creationId xmlns:a16="http://schemas.microsoft.com/office/drawing/2014/main" id="{5C99DCE3-88E0-B0D6-B1F2-B9A4F7BD392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607063" y="4150136"/>
            <a:ext cx="561184" cy="282464"/>
          </a:xfrm>
          <a:prstGeom prst="rect">
            <a:avLst/>
          </a:prstGeom>
        </p:spPr>
      </p:pic>
      <p:sp>
        <p:nvSpPr>
          <p:cNvPr id="184" name="角丸四角形 52">
            <a:extLst>
              <a:ext uri="{FF2B5EF4-FFF2-40B4-BE49-F238E27FC236}">
                <a16:creationId xmlns:a16="http://schemas.microsoft.com/office/drawing/2014/main" id="{E1B9BD00-359E-0FD5-8137-8D54BA44A82D}"/>
              </a:ext>
            </a:extLst>
          </p:cNvPr>
          <p:cNvSpPr/>
          <p:nvPr/>
        </p:nvSpPr>
        <p:spPr bwMode="auto">
          <a:xfrm>
            <a:off x="6666119" y="4875636"/>
            <a:ext cx="2667467" cy="312245"/>
          </a:xfrm>
          <a:prstGeom prst="rect">
            <a:avLst/>
          </a:prstGeom>
          <a:solidFill>
            <a:srgbClr val="FFFFFF"/>
          </a:solidFill>
          <a:ln w="9525" algn="ctr">
            <a:solidFill>
              <a:srgbClr val="0E385D"/>
            </a:solidFill>
            <a:prstDash val="solid"/>
            <a:miter lim="800000"/>
            <a:headEnd/>
            <a:tailEnd/>
          </a:ln>
          <a:effectLst/>
        </p:spPr>
        <p:txBody>
          <a:bodyPr wrap="square" lIns="72000" tIns="54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スマートヘルスなど幅広い分野での規制改革を行い、</a:t>
            </a:r>
            <a:endParaRPr kumimoji="1" lang="en-US" altLang="ja-JP" sz="700">
              <a:latin typeface="BIZ UDゴシック" panose="020B0400000000000000" pitchFamily="49" charset="-128"/>
              <a:ea typeface="BIZ UDゴシック" panose="020B0400000000000000" pitchFamily="49" charset="-128"/>
            </a:endParaRPr>
          </a:p>
          <a:p>
            <a:pPr marR="0" lvl="0" algn="just" defTabSz="914400" fontAlgn="ctr" hangingPunct="0">
              <a:spcBef>
                <a:spcPts val="200"/>
              </a:spcBef>
              <a:buClr>
                <a:srgbClr val="111986"/>
              </a:buClr>
              <a:buSzPct val="70000"/>
              <a:tabLst/>
              <a:defRPr/>
            </a:pPr>
            <a:r>
              <a:rPr kumimoji="1" lang="ja-JP" altLang="en-US" sz="700">
                <a:latin typeface="BIZ UDゴシック" panose="020B0400000000000000" pitchFamily="49" charset="-128"/>
                <a:ea typeface="BIZ UDゴシック" panose="020B0400000000000000" pitchFamily="49" charset="-128"/>
              </a:rPr>
              <a:t>　 先端的サービスを展開</a:t>
            </a:r>
          </a:p>
        </p:txBody>
      </p:sp>
      <p:sp>
        <p:nvSpPr>
          <p:cNvPr id="186" name="角丸四角形 52">
            <a:extLst>
              <a:ext uri="{FF2B5EF4-FFF2-40B4-BE49-F238E27FC236}">
                <a16:creationId xmlns:a16="http://schemas.microsoft.com/office/drawing/2014/main" id="{26FF4CF3-2502-2D95-6071-D3B7A0AD5D28}"/>
              </a:ext>
            </a:extLst>
          </p:cNvPr>
          <p:cNvSpPr/>
          <p:nvPr/>
        </p:nvSpPr>
        <p:spPr bwMode="auto">
          <a:xfrm>
            <a:off x="6665847" y="5444514"/>
            <a:ext cx="2667467" cy="312245"/>
          </a:xfrm>
          <a:prstGeom prst="rect">
            <a:avLst/>
          </a:prstGeom>
          <a:solidFill>
            <a:srgbClr val="FFFFFF"/>
          </a:solidFill>
          <a:ln w="9525" algn="ctr">
            <a:solidFill>
              <a:srgbClr val="0E385D"/>
            </a:solidFill>
            <a:prstDash val="solid"/>
            <a:miter lim="800000"/>
            <a:headEnd/>
            <a:tailEnd/>
          </a:ln>
          <a:effectLst/>
        </p:spPr>
        <p:txBody>
          <a:bodyPr wrap="square" lIns="72000" tIns="54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医療等のイノベーション拠点の形成</a:t>
            </a:r>
          </a:p>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チャレンジングな人材の集まるビジネス環境整備</a:t>
            </a:r>
          </a:p>
        </p:txBody>
      </p:sp>
      <p:sp>
        <p:nvSpPr>
          <p:cNvPr id="189" name="角丸四角形 52">
            <a:extLst>
              <a:ext uri="{FF2B5EF4-FFF2-40B4-BE49-F238E27FC236}">
                <a16:creationId xmlns:a16="http://schemas.microsoft.com/office/drawing/2014/main" id="{D9FB0870-6A15-D78D-443E-1F38625D4693}"/>
              </a:ext>
            </a:extLst>
          </p:cNvPr>
          <p:cNvSpPr/>
          <p:nvPr/>
        </p:nvSpPr>
        <p:spPr bwMode="auto">
          <a:xfrm>
            <a:off x="6662182" y="6000347"/>
            <a:ext cx="2667467" cy="201311"/>
          </a:xfrm>
          <a:prstGeom prst="rect">
            <a:avLst/>
          </a:prstGeom>
          <a:solidFill>
            <a:srgbClr val="FFFFFF"/>
          </a:solidFill>
          <a:ln w="9525" algn="ctr">
            <a:solidFill>
              <a:srgbClr val="0E385D"/>
            </a:solidFill>
            <a:prstDash val="solid"/>
            <a:miter lim="800000"/>
            <a:headEnd/>
            <a:tailEnd/>
          </a:ln>
          <a:effectLst/>
        </p:spPr>
        <p:txBody>
          <a:bodyPr wrap="square" lIns="72000" tIns="54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医療・バッテリー関連の投資促進</a:t>
            </a:r>
          </a:p>
        </p:txBody>
      </p:sp>
      <p:sp>
        <p:nvSpPr>
          <p:cNvPr id="191" name="角丸四角形 52">
            <a:extLst>
              <a:ext uri="{FF2B5EF4-FFF2-40B4-BE49-F238E27FC236}">
                <a16:creationId xmlns:a16="http://schemas.microsoft.com/office/drawing/2014/main" id="{29012B97-7DEB-7DDB-F586-F46AF2EA799A}"/>
              </a:ext>
            </a:extLst>
          </p:cNvPr>
          <p:cNvSpPr/>
          <p:nvPr/>
        </p:nvSpPr>
        <p:spPr bwMode="auto">
          <a:xfrm>
            <a:off x="736299" y="5766234"/>
            <a:ext cx="1608400" cy="311303"/>
          </a:xfrm>
          <a:prstGeom prst="rect">
            <a:avLst/>
          </a:prstGeom>
          <a:solidFill>
            <a:srgbClr val="FFFFFF"/>
          </a:solidFill>
          <a:ln w="9525" algn="ctr">
            <a:solidFill>
              <a:srgbClr val="0E385D"/>
            </a:solidFill>
            <a:prstDash val="solid"/>
            <a:miter lim="800000"/>
            <a:headEnd/>
            <a:tailEnd/>
          </a:ln>
          <a:effectLst/>
        </p:spPr>
        <p:txBody>
          <a:bodyPr wrap="square" lIns="72000" tIns="54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en-US" altLang="ja-JP" sz="700">
                <a:latin typeface="BIZ UDゴシック" panose="020B0400000000000000" pitchFamily="49" charset="-128"/>
                <a:ea typeface="BIZ UDゴシック" panose="020B0400000000000000" pitchFamily="49" charset="-128"/>
              </a:rPr>
              <a:t>2025</a:t>
            </a:r>
            <a:r>
              <a:rPr kumimoji="1" lang="ja-JP" altLang="en-US" sz="700">
                <a:latin typeface="BIZ UDゴシック" panose="020B0400000000000000" pitchFamily="49" charset="-128"/>
                <a:ea typeface="BIZ UDゴシック" panose="020B0400000000000000" pitchFamily="49" charset="-128"/>
              </a:rPr>
              <a:t>年日本国際博覧会開催地</a:t>
            </a:r>
          </a:p>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統合型リゾート（</a:t>
            </a:r>
            <a:r>
              <a:rPr kumimoji="1" lang="en-US" altLang="ja-JP" sz="700">
                <a:latin typeface="BIZ UDゴシック" panose="020B0400000000000000" pitchFamily="49" charset="-128"/>
                <a:ea typeface="BIZ UDゴシック" panose="020B0400000000000000" pitchFamily="49" charset="-128"/>
              </a:rPr>
              <a:t>IR</a:t>
            </a:r>
            <a:r>
              <a:rPr kumimoji="1" lang="ja-JP" altLang="en-US" sz="700">
                <a:latin typeface="BIZ UDゴシック" panose="020B0400000000000000" pitchFamily="49" charset="-128"/>
                <a:ea typeface="BIZ UDゴシック" panose="020B0400000000000000" pitchFamily="49" charset="-128"/>
              </a:rPr>
              <a:t>）予定地</a:t>
            </a:r>
          </a:p>
        </p:txBody>
      </p:sp>
      <p:sp>
        <p:nvSpPr>
          <p:cNvPr id="193" name="角丸四角形 52">
            <a:extLst>
              <a:ext uri="{FF2B5EF4-FFF2-40B4-BE49-F238E27FC236}">
                <a16:creationId xmlns:a16="http://schemas.microsoft.com/office/drawing/2014/main" id="{21DD35E9-58C7-D2F0-3D5C-839A56961BA4}"/>
              </a:ext>
            </a:extLst>
          </p:cNvPr>
          <p:cNvSpPr/>
          <p:nvPr/>
        </p:nvSpPr>
        <p:spPr bwMode="auto">
          <a:xfrm>
            <a:off x="3768665" y="5803151"/>
            <a:ext cx="2518867" cy="462649"/>
          </a:xfrm>
          <a:prstGeom prst="rect">
            <a:avLst/>
          </a:prstGeom>
          <a:solidFill>
            <a:srgbClr val="FFFFFF"/>
          </a:solidFill>
          <a:ln w="9525" algn="ctr">
            <a:solidFill>
              <a:srgbClr val="0E385D"/>
            </a:solidFill>
            <a:prstDash val="solid"/>
            <a:miter lim="800000"/>
            <a:headEnd/>
            <a:tailEnd/>
          </a:ln>
          <a:effectLst/>
        </p:spPr>
        <p:txBody>
          <a:bodyPr wrap="square" lIns="72000" tIns="54000" rIns="79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en-US" altLang="ja-JP" sz="700">
                <a:latin typeface="BIZ UDゴシック" panose="020B0400000000000000" pitchFamily="49" charset="-128"/>
                <a:ea typeface="BIZ UDゴシック" panose="020B0400000000000000" pitchFamily="49" charset="-128"/>
              </a:rPr>
              <a:t>2019</a:t>
            </a:r>
            <a:r>
              <a:rPr kumimoji="1" lang="ja-JP" altLang="en-US" sz="700">
                <a:latin typeface="BIZ UDゴシック" panose="020B0400000000000000" pitchFamily="49" charset="-128"/>
                <a:ea typeface="BIZ UDゴシック" panose="020B0400000000000000" pitchFamily="49" charset="-128"/>
              </a:rPr>
              <a:t>年</a:t>
            </a:r>
            <a:r>
              <a:rPr kumimoji="1" lang="en-US" altLang="ja-JP" sz="700">
                <a:latin typeface="BIZ UDゴシック" panose="020B0400000000000000" pitchFamily="49" charset="-128"/>
                <a:ea typeface="BIZ UDゴシック" panose="020B0400000000000000" pitchFamily="49" charset="-128"/>
              </a:rPr>
              <a:t>7</a:t>
            </a:r>
            <a:r>
              <a:rPr kumimoji="1" lang="ja-JP" altLang="en-US" sz="700">
                <a:latin typeface="BIZ UDゴシック" panose="020B0400000000000000" pitchFamily="49" charset="-128"/>
                <a:ea typeface="BIZ UDゴシック" panose="020B0400000000000000" pitchFamily="49" charset="-128"/>
              </a:rPr>
              <a:t>月、仁徳天皇陵古墳をはじめとする</a:t>
            </a:r>
            <a:r>
              <a:rPr kumimoji="1" lang="en-US" altLang="ja-JP" sz="700">
                <a:latin typeface="BIZ UDゴシック" panose="020B0400000000000000" pitchFamily="49" charset="-128"/>
                <a:ea typeface="BIZ UDゴシック" panose="020B0400000000000000" pitchFamily="49" charset="-128"/>
              </a:rPr>
              <a:t>49</a:t>
            </a:r>
            <a:r>
              <a:rPr kumimoji="1" lang="ja-JP" altLang="en-US" sz="700">
                <a:latin typeface="BIZ UDゴシック" panose="020B0400000000000000" pitchFamily="49" charset="-128"/>
                <a:ea typeface="BIZ UDゴシック" panose="020B0400000000000000" pitchFamily="49" charset="-128"/>
              </a:rPr>
              <a:t>基の古墳が世界遺産に登録され、大阪初の世界遺産が誕生</a:t>
            </a:r>
          </a:p>
        </p:txBody>
      </p:sp>
      <p:pic>
        <p:nvPicPr>
          <p:cNvPr id="194" name="Picture 2" descr="http://www.city.sakai.lg.jp/kanko/hakubutsukan/kofun.images/ninhya01.jpg">
            <a:extLst>
              <a:ext uri="{FF2B5EF4-FFF2-40B4-BE49-F238E27FC236}">
                <a16:creationId xmlns:a16="http://schemas.microsoft.com/office/drawing/2014/main" id="{680028F4-E991-B282-654A-8C47BB1BA044}"/>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r="1480"/>
          <a:stretch>
            <a:fillRect/>
          </a:stretch>
        </p:blipFill>
        <p:spPr bwMode="auto">
          <a:xfrm>
            <a:off x="5721905" y="5836256"/>
            <a:ext cx="518968" cy="403641"/>
          </a:xfrm>
          <a:prstGeom prst="rect">
            <a:avLst/>
          </a:prstGeom>
          <a:noFill/>
          <a:extLst>
            <a:ext uri="{909E8E84-426E-40DD-AFC4-6F175D3DCCD1}">
              <a14:hiddenFill xmlns:a14="http://schemas.microsoft.com/office/drawing/2010/main">
                <a:solidFill>
                  <a:srgbClr val="FFFFFF"/>
                </a:solidFill>
              </a14:hiddenFill>
            </a:ext>
          </a:extLst>
        </p:spPr>
      </p:pic>
      <p:sp>
        <p:nvSpPr>
          <p:cNvPr id="196" name="角丸四角形 52">
            <a:extLst>
              <a:ext uri="{FF2B5EF4-FFF2-40B4-BE49-F238E27FC236}">
                <a16:creationId xmlns:a16="http://schemas.microsoft.com/office/drawing/2014/main" id="{CD4BF4E5-9E62-A41F-0CBC-1C3997891CF7}"/>
              </a:ext>
            </a:extLst>
          </p:cNvPr>
          <p:cNvSpPr/>
          <p:nvPr/>
        </p:nvSpPr>
        <p:spPr bwMode="auto">
          <a:xfrm>
            <a:off x="735774" y="1923712"/>
            <a:ext cx="2048685" cy="1899651"/>
          </a:xfrm>
          <a:prstGeom prst="rect">
            <a:avLst/>
          </a:prstGeom>
          <a:solidFill>
            <a:srgbClr val="FFFFFF"/>
          </a:solidFill>
          <a:ln w="9525" algn="ctr">
            <a:solidFill>
              <a:srgbClr val="0E385D"/>
            </a:solidFill>
            <a:prstDash val="solid"/>
            <a:miter lim="800000"/>
            <a:headEnd/>
            <a:tailEnd/>
          </a:ln>
          <a:effectLst/>
        </p:spPr>
        <p:txBody>
          <a:bodyPr wrap="square" lIns="72000" tIns="54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r>
              <a:rPr kumimoji="1" lang="ja-JP" altLang="en-US" sz="700">
                <a:latin typeface="BIZ UDゴシック" panose="020B0400000000000000" pitchFamily="49" charset="-128"/>
                <a:ea typeface="BIZ UDゴシック" panose="020B0400000000000000" pitchFamily="49" charset="-128"/>
              </a:rPr>
              <a:t>「みどり」と「イノベーション」の融合拠点</a:t>
            </a:r>
            <a:endParaRPr kumimoji="1" lang="en-US" altLang="ja-JP" sz="700">
              <a:latin typeface="BIZ UDゴシック" panose="020B0400000000000000" pitchFamily="49" charset="-128"/>
              <a:ea typeface="BIZ UDゴシック" panose="020B0400000000000000" pitchFamily="49" charset="-128"/>
            </a:endParaRPr>
          </a:p>
          <a:p>
            <a:pPr marL="108000" indent="-108000" algn="just" defTabSz="914400" fontAlgn="ctr" hangingPunct="0">
              <a:spcBef>
                <a:spcPts val="200"/>
              </a:spcBef>
              <a:buClr>
                <a:srgbClr val="111986"/>
              </a:buClr>
              <a:buSzPct val="70000"/>
              <a:buFont typeface="Wingdings" panose="05000000000000000000" pitchFamily="2" charset="2"/>
              <a:buChar char="l"/>
              <a:defRPr/>
            </a:pPr>
            <a:r>
              <a:rPr kumimoji="1" lang="en-US" altLang="ja-JP" sz="700">
                <a:latin typeface="BIZ UDゴシック" panose="020B0400000000000000" pitchFamily="49" charset="-128"/>
                <a:ea typeface="BIZ UDゴシック" panose="020B0400000000000000" pitchFamily="49" charset="-128"/>
              </a:rPr>
              <a:t>2024</a:t>
            </a:r>
            <a:r>
              <a:rPr kumimoji="1" lang="ja-JP" altLang="en-US" sz="700">
                <a:latin typeface="BIZ UDゴシック" panose="020B0400000000000000" pitchFamily="49" charset="-128"/>
                <a:ea typeface="BIZ UDゴシック" panose="020B0400000000000000" pitchFamily="49" charset="-128"/>
              </a:rPr>
              <a:t>年</a:t>
            </a:r>
            <a:r>
              <a:rPr kumimoji="1" lang="en-US" altLang="ja-JP" sz="700">
                <a:latin typeface="BIZ UDゴシック" panose="020B0400000000000000" pitchFamily="49" charset="-128"/>
                <a:ea typeface="BIZ UDゴシック" panose="020B0400000000000000" pitchFamily="49" charset="-128"/>
              </a:rPr>
              <a:t>9</a:t>
            </a:r>
            <a:r>
              <a:rPr kumimoji="1" lang="ja-JP" altLang="en-US" sz="700">
                <a:latin typeface="BIZ UDゴシック" panose="020B0400000000000000" pitchFamily="49" charset="-128"/>
                <a:ea typeface="BIZ UDゴシック" panose="020B0400000000000000" pitchFamily="49" charset="-128"/>
              </a:rPr>
              <a:t>月　先行まちびらき</a:t>
            </a:r>
          </a:p>
        </p:txBody>
      </p:sp>
      <p:pic>
        <p:nvPicPr>
          <p:cNvPr id="198" name="図 197">
            <a:extLst>
              <a:ext uri="{FF2B5EF4-FFF2-40B4-BE49-F238E27FC236}">
                <a16:creationId xmlns:a16="http://schemas.microsoft.com/office/drawing/2014/main" id="{F1640485-3FE2-3D16-E88A-DA61F8970BBD}"/>
              </a:ext>
            </a:extLst>
          </p:cNvPr>
          <p:cNvPicPr>
            <a:picLocks noChangeAspect="1"/>
          </p:cNvPicPr>
          <p:nvPr/>
        </p:nvPicPr>
        <p:blipFill>
          <a:blip r:embed="rId8" cstate="print">
            <a:extLst>
              <a:ext uri="{28A0092B-C50C-407E-A947-70E740481C1C}">
                <a14:useLocalDpi xmlns:a14="http://schemas.microsoft.com/office/drawing/2010/main"/>
              </a:ext>
            </a:extLst>
          </a:blip>
          <a:srcRect l="1666" r="1666"/>
          <a:stretch>
            <a:fillRect/>
          </a:stretch>
        </p:blipFill>
        <p:spPr>
          <a:xfrm>
            <a:off x="821367" y="2290251"/>
            <a:ext cx="1881081" cy="1459460"/>
          </a:xfrm>
          <a:prstGeom prst="rect">
            <a:avLst/>
          </a:prstGeom>
        </p:spPr>
      </p:pic>
      <p:sp>
        <p:nvSpPr>
          <p:cNvPr id="201" name="テキスト ボックス 200">
            <a:extLst>
              <a:ext uri="{FF2B5EF4-FFF2-40B4-BE49-F238E27FC236}">
                <a16:creationId xmlns:a16="http://schemas.microsoft.com/office/drawing/2014/main" id="{319808A1-16ED-69C5-2711-6349C9CA8B58}"/>
              </a:ext>
            </a:extLst>
          </p:cNvPr>
          <p:cNvSpPr txBox="1">
            <a:spLocks/>
          </p:cNvSpPr>
          <p:nvPr/>
        </p:nvSpPr>
        <p:spPr bwMode="auto">
          <a:xfrm>
            <a:off x="2565584" y="3677692"/>
            <a:ext cx="126792" cy="45719"/>
          </a:xfrm>
          <a:prstGeom prst="rect">
            <a:avLst/>
          </a:prstGeom>
          <a:noFill/>
          <a:ln w="9525" cap="rnd" algn="ctr">
            <a:noFill/>
            <a:miter lim="800000"/>
            <a:headEnd/>
            <a:tailEnd/>
          </a:ln>
          <a:effectLst/>
        </p:spPr>
        <p:txBody>
          <a:bodyPr wrap="none" lIns="0" tIns="0" rIns="36000" bIns="36000" rtlCol="0" anchor="ctr" anchorCtr="0">
            <a:noAutofit/>
          </a:bodyPr>
          <a:lstStyle/>
          <a:p>
            <a:pPr marL="268288" indent="-268288" algn="r" fontAlgn="ctr" hangingPunct="1">
              <a:spcBef>
                <a:spcPct val="50000"/>
              </a:spcBef>
            </a:pPr>
            <a:r>
              <a:rPr kumimoji="1" lang="en-US" altLang="ja-JP" sz="600">
                <a:solidFill>
                  <a:srgbClr val="FFFFFF"/>
                </a:solidFill>
                <a:effectLst>
                  <a:glow rad="127000">
                    <a:srgbClr val="000000">
                      <a:alpha val="60000"/>
                    </a:srgbClr>
                  </a:glow>
                </a:effectLst>
                <a:latin typeface="Arial" pitchFamily="34" charset="0"/>
              </a:rPr>
              <a:t>©UR</a:t>
            </a:r>
            <a:r>
              <a:rPr kumimoji="1" lang="ja-JP" altLang="en-US" sz="600">
                <a:solidFill>
                  <a:srgbClr val="FFFFFF"/>
                </a:solidFill>
                <a:effectLst>
                  <a:glow rad="127000">
                    <a:srgbClr val="000000">
                      <a:alpha val="60000"/>
                    </a:srgbClr>
                  </a:glow>
                </a:effectLst>
                <a:latin typeface="Arial" pitchFamily="34" charset="0"/>
              </a:rPr>
              <a:t>都市機構</a:t>
            </a:r>
          </a:p>
        </p:txBody>
      </p:sp>
      <p:pic>
        <p:nvPicPr>
          <p:cNvPr id="207" name="Picture 2" descr="\\10000sv0007b\10009\新公債\022_IR活動（資料・日程・HP）\H28\IR資料\6月版\ねた\関係先\ＵＳＪ\写真\IMG_3999.JPG">
            <a:extLst>
              <a:ext uri="{FF2B5EF4-FFF2-40B4-BE49-F238E27FC236}">
                <a16:creationId xmlns:a16="http://schemas.microsoft.com/office/drawing/2014/main" id="{926F0C3B-E056-A094-D316-6CE0621B618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t="-1" b="5164"/>
          <a:stretch>
            <a:fillRect/>
          </a:stretch>
        </p:blipFill>
        <p:spPr bwMode="auto">
          <a:xfrm>
            <a:off x="737753" y="4416834"/>
            <a:ext cx="943559" cy="943559"/>
          </a:xfrm>
          <a:prstGeom prst="rect">
            <a:avLst/>
          </a:prstGeom>
          <a:noFill/>
          <a:extLst>
            <a:ext uri="{909E8E84-426E-40DD-AFC4-6F175D3DCCD1}">
              <a14:hiddenFill xmlns:a14="http://schemas.microsoft.com/office/drawing/2010/main">
                <a:solidFill>
                  <a:srgbClr val="FFFFFF"/>
                </a:solidFill>
              </a14:hiddenFill>
            </a:ext>
          </a:extLst>
        </p:spPr>
      </p:pic>
      <p:sp>
        <p:nvSpPr>
          <p:cNvPr id="210" name="角丸四角形 52">
            <a:extLst>
              <a:ext uri="{FF2B5EF4-FFF2-40B4-BE49-F238E27FC236}">
                <a16:creationId xmlns:a16="http://schemas.microsoft.com/office/drawing/2014/main" id="{DA175AE7-67CC-52AE-917E-EED5D8391D2C}"/>
              </a:ext>
            </a:extLst>
          </p:cNvPr>
          <p:cNvSpPr/>
          <p:nvPr/>
        </p:nvSpPr>
        <p:spPr bwMode="auto">
          <a:xfrm>
            <a:off x="731535" y="4068782"/>
            <a:ext cx="943664" cy="1291611"/>
          </a:xfrm>
          <a:prstGeom prst="rect">
            <a:avLst/>
          </a:prstGeom>
          <a:solidFill>
            <a:srgbClr val="FFFFFF">
              <a:alpha val="0"/>
            </a:srgbClr>
          </a:solidFill>
          <a:ln w="9525" algn="ctr">
            <a:solidFill>
              <a:srgbClr val="0E385D"/>
            </a:solidFill>
            <a:prstDash val="solid"/>
            <a:miter lim="800000"/>
            <a:headEnd/>
            <a:tailEnd/>
          </a:ln>
          <a:effectLst/>
        </p:spPr>
        <p:txBody>
          <a:bodyPr wrap="square" lIns="72000" tIns="72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endParaRPr kumimoji="1" lang="ja-JP" altLang="en-US" sz="900"/>
          </a:p>
        </p:txBody>
      </p:sp>
      <p:pic>
        <p:nvPicPr>
          <p:cNvPr id="218" name="図 217">
            <a:extLst>
              <a:ext uri="{FF2B5EF4-FFF2-40B4-BE49-F238E27FC236}">
                <a16:creationId xmlns:a16="http://schemas.microsoft.com/office/drawing/2014/main" id="{4FE3F9CB-8F06-B725-952B-35290AA44D44}"/>
              </a:ext>
            </a:extLst>
          </p:cNvPr>
          <p:cNvPicPr>
            <a:picLocks noChangeAspect="1"/>
          </p:cNvPicPr>
          <p:nvPr/>
        </p:nvPicPr>
        <p:blipFill>
          <a:blip r:embed="rId10" cstate="email">
            <a:extLst>
              <a:ext uri="{28A0092B-C50C-407E-A947-70E740481C1C}">
                <a14:useLocalDpi xmlns:a14="http://schemas.microsoft.com/office/drawing/2010/main"/>
              </a:ext>
            </a:extLst>
          </a:blip>
          <a:srcRect b="9182"/>
          <a:stretch>
            <a:fillRect/>
          </a:stretch>
        </p:blipFill>
        <p:spPr>
          <a:xfrm>
            <a:off x="2967584" y="3235447"/>
            <a:ext cx="796956" cy="804860"/>
          </a:xfrm>
          <a:prstGeom prst="rect">
            <a:avLst/>
          </a:prstGeom>
          <a:ln>
            <a:noFill/>
          </a:ln>
          <a:effectLst/>
        </p:spPr>
      </p:pic>
      <p:sp>
        <p:nvSpPr>
          <p:cNvPr id="219" name="角丸四角形 52">
            <a:extLst>
              <a:ext uri="{FF2B5EF4-FFF2-40B4-BE49-F238E27FC236}">
                <a16:creationId xmlns:a16="http://schemas.microsoft.com/office/drawing/2014/main" id="{482D0A7E-8379-EA47-FB65-A49438EF1558}"/>
              </a:ext>
            </a:extLst>
          </p:cNvPr>
          <p:cNvSpPr/>
          <p:nvPr/>
        </p:nvSpPr>
        <p:spPr bwMode="auto">
          <a:xfrm>
            <a:off x="2964179" y="3055404"/>
            <a:ext cx="800685" cy="986062"/>
          </a:xfrm>
          <a:prstGeom prst="rect">
            <a:avLst/>
          </a:prstGeom>
          <a:solidFill>
            <a:srgbClr val="FFFFFF">
              <a:alpha val="0"/>
            </a:srgbClr>
          </a:solidFill>
          <a:ln w="9525" algn="ctr">
            <a:solidFill>
              <a:srgbClr val="0E385D"/>
            </a:solidFill>
            <a:prstDash val="solid"/>
            <a:miter lim="800000"/>
            <a:headEnd/>
            <a:tailEnd/>
          </a:ln>
          <a:effectLst/>
        </p:spPr>
        <p:txBody>
          <a:bodyPr wrap="square" lIns="72000" tIns="72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endParaRPr kumimoji="1" lang="ja-JP" altLang="en-US" sz="900"/>
          </a:p>
        </p:txBody>
      </p:sp>
      <p:pic>
        <p:nvPicPr>
          <p:cNvPr id="223" name="図 222">
            <a:extLst>
              <a:ext uri="{FF2B5EF4-FFF2-40B4-BE49-F238E27FC236}">
                <a16:creationId xmlns:a16="http://schemas.microsoft.com/office/drawing/2014/main" id="{ADD2AD73-6AA7-5712-04A2-35764613BDA7}"/>
              </a:ext>
            </a:extLst>
          </p:cNvPr>
          <p:cNvPicPr>
            <a:picLocks noChangeAspect="1"/>
          </p:cNvPicPr>
          <p:nvPr/>
        </p:nvPicPr>
        <p:blipFill>
          <a:blip r:embed="rId11" cstate="print">
            <a:extLst>
              <a:ext uri="{28A0092B-C50C-407E-A947-70E740481C1C}">
                <a14:useLocalDpi xmlns:a14="http://schemas.microsoft.com/office/drawing/2010/main"/>
              </a:ext>
            </a:extLst>
          </a:blip>
          <a:srcRect l="15745" t="25952" r="12719" b="1167"/>
          <a:stretch>
            <a:fillRect/>
          </a:stretch>
        </p:blipFill>
        <p:spPr>
          <a:xfrm>
            <a:off x="2019085" y="4538402"/>
            <a:ext cx="1037203" cy="622322"/>
          </a:xfrm>
          <a:prstGeom prst="rect">
            <a:avLst/>
          </a:prstGeom>
        </p:spPr>
      </p:pic>
      <p:sp>
        <p:nvSpPr>
          <p:cNvPr id="224" name="円/楕円 113">
            <a:extLst>
              <a:ext uri="{FF2B5EF4-FFF2-40B4-BE49-F238E27FC236}">
                <a16:creationId xmlns:a16="http://schemas.microsoft.com/office/drawing/2014/main" id="{99EB7D47-CD84-F842-17CD-202966F95545}"/>
              </a:ext>
            </a:extLst>
          </p:cNvPr>
          <p:cNvSpPr>
            <a:spLocks/>
          </p:cNvSpPr>
          <p:nvPr/>
        </p:nvSpPr>
        <p:spPr bwMode="auto">
          <a:xfrm>
            <a:off x="2017423" y="4383196"/>
            <a:ext cx="1037203" cy="155580"/>
          </a:xfrm>
          <a:prstGeom prst="rect">
            <a:avLst/>
          </a:prstGeom>
          <a:solidFill>
            <a:srgbClr val="0C3255"/>
          </a:solidFill>
          <a:ln w="25400" algn="ctr">
            <a:noFill/>
            <a:prstDash val="solid"/>
            <a:round/>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800" b="1" i="0" u="none" strike="noStrike" kern="120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cs typeface="+mn-cs"/>
              </a:rPr>
              <a:t>関西国際空港</a:t>
            </a:r>
          </a:p>
        </p:txBody>
      </p:sp>
      <p:sp>
        <p:nvSpPr>
          <p:cNvPr id="222" name="角丸四角形 52">
            <a:extLst>
              <a:ext uri="{FF2B5EF4-FFF2-40B4-BE49-F238E27FC236}">
                <a16:creationId xmlns:a16="http://schemas.microsoft.com/office/drawing/2014/main" id="{AD5F3E13-6860-E1B4-4B8A-103FD5DD4498}"/>
              </a:ext>
            </a:extLst>
          </p:cNvPr>
          <p:cNvSpPr/>
          <p:nvPr/>
        </p:nvSpPr>
        <p:spPr bwMode="auto">
          <a:xfrm>
            <a:off x="2022249" y="4378659"/>
            <a:ext cx="1032377" cy="777989"/>
          </a:xfrm>
          <a:prstGeom prst="rect">
            <a:avLst/>
          </a:prstGeom>
          <a:solidFill>
            <a:srgbClr val="0C3255">
              <a:alpha val="0"/>
            </a:srgbClr>
          </a:solidFill>
          <a:ln w="9525" algn="ctr">
            <a:solidFill>
              <a:srgbClr val="0E385D"/>
            </a:solidFill>
            <a:prstDash val="solid"/>
            <a:miter lim="800000"/>
            <a:headEnd/>
            <a:tailEnd/>
          </a:ln>
          <a:effectLst/>
        </p:spPr>
        <p:txBody>
          <a:bodyPr wrap="square" lIns="72000" tIns="72000" rIns="72000" bIns="0" rtlCol="0" anchor="t">
            <a:noAutofit/>
          </a:bodyPr>
          <a:lstStyle/>
          <a:p>
            <a:pPr marL="108000" marR="0" lvl="0" indent="-108000" algn="just" defTabSz="914400" fontAlgn="ctr" hangingPunct="0">
              <a:spcBef>
                <a:spcPts val="200"/>
              </a:spcBef>
              <a:buClr>
                <a:srgbClr val="111986"/>
              </a:buClr>
              <a:buSzPct val="70000"/>
              <a:buFont typeface="Wingdings" panose="05000000000000000000" pitchFamily="2" charset="2"/>
              <a:buChar char="l"/>
              <a:tabLst/>
              <a:defRPr/>
            </a:pPr>
            <a:endParaRPr kumimoji="1" lang="ja-JP" altLang="en-US" sz="900">
              <a:latin typeface="BIZ UDゴシック" panose="020B0400000000000000" pitchFamily="49" charset="-128"/>
              <a:ea typeface="BIZ UDゴシック" panose="020B0400000000000000" pitchFamily="49" charset="-128"/>
            </a:endParaRPr>
          </a:p>
        </p:txBody>
      </p:sp>
      <p:sp>
        <p:nvSpPr>
          <p:cNvPr id="14" name="円/楕円 113">
            <a:extLst>
              <a:ext uri="{FF2B5EF4-FFF2-40B4-BE49-F238E27FC236}">
                <a16:creationId xmlns:a16="http://schemas.microsoft.com/office/drawing/2014/main" id="{86A465F3-82D2-CD86-199C-D3CE61BC4132}"/>
              </a:ext>
            </a:extLst>
          </p:cNvPr>
          <p:cNvSpPr>
            <a:spLocks/>
          </p:cNvSpPr>
          <p:nvPr/>
        </p:nvSpPr>
        <p:spPr bwMode="auto">
          <a:xfrm>
            <a:off x="6474081" y="1724025"/>
            <a:ext cx="2908746" cy="218225"/>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彩都</a:t>
            </a:r>
          </a:p>
        </p:txBody>
      </p:sp>
      <p:sp>
        <p:nvSpPr>
          <p:cNvPr id="15" name="円/楕円 113">
            <a:extLst>
              <a:ext uri="{FF2B5EF4-FFF2-40B4-BE49-F238E27FC236}">
                <a16:creationId xmlns:a16="http://schemas.microsoft.com/office/drawing/2014/main" id="{E0110CE1-69E2-7BBA-76C0-DBA5B87C8461}"/>
              </a:ext>
            </a:extLst>
          </p:cNvPr>
          <p:cNvSpPr>
            <a:spLocks/>
          </p:cNvSpPr>
          <p:nvPr/>
        </p:nvSpPr>
        <p:spPr bwMode="auto">
          <a:xfrm>
            <a:off x="6474081" y="2967195"/>
            <a:ext cx="2908746" cy="216488"/>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健都</a:t>
            </a:r>
          </a:p>
        </p:txBody>
      </p:sp>
      <p:sp>
        <p:nvSpPr>
          <p:cNvPr id="16" name="円/楕円 113">
            <a:extLst>
              <a:ext uri="{FF2B5EF4-FFF2-40B4-BE49-F238E27FC236}">
                <a16:creationId xmlns:a16="http://schemas.microsoft.com/office/drawing/2014/main" id="{86A6D72B-8C22-D686-A88E-FA6599BCAB95}"/>
              </a:ext>
            </a:extLst>
          </p:cNvPr>
          <p:cNvSpPr>
            <a:spLocks/>
          </p:cNvSpPr>
          <p:nvPr/>
        </p:nvSpPr>
        <p:spPr bwMode="auto">
          <a:xfrm>
            <a:off x="6474081" y="3894094"/>
            <a:ext cx="2908746" cy="215935"/>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中之島クロス（未来医療国際拠点）</a:t>
            </a:r>
          </a:p>
        </p:txBody>
      </p:sp>
      <p:sp>
        <p:nvSpPr>
          <p:cNvPr id="17" name="円/楕円 113">
            <a:extLst>
              <a:ext uri="{FF2B5EF4-FFF2-40B4-BE49-F238E27FC236}">
                <a16:creationId xmlns:a16="http://schemas.microsoft.com/office/drawing/2014/main" id="{9B30E170-C1DE-18A1-777F-1015BC445E42}"/>
              </a:ext>
            </a:extLst>
          </p:cNvPr>
          <p:cNvSpPr>
            <a:spLocks/>
          </p:cNvSpPr>
          <p:nvPr/>
        </p:nvSpPr>
        <p:spPr bwMode="auto">
          <a:xfrm>
            <a:off x="6666119" y="4682230"/>
            <a:ext cx="2667467" cy="18799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スーパーシティ型国家戦略特区</a:t>
            </a:r>
          </a:p>
        </p:txBody>
      </p:sp>
      <p:sp>
        <p:nvSpPr>
          <p:cNvPr id="18" name="円/楕円 113">
            <a:extLst>
              <a:ext uri="{FF2B5EF4-FFF2-40B4-BE49-F238E27FC236}">
                <a16:creationId xmlns:a16="http://schemas.microsoft.com/office/drawing/2014/main" id="{356DD887-1CA7-2AEE-AD2E-939D3D3CF318}"/>
              </a:ext>
            </a:extLst>
          </p:cNvPr>
          <p:cNvSpPr>
            <a:spLocks/>
          </p:cNvSpPr>
          <p:nvPr/>
        </p:nvSpPr>
        <p:spPr bwMode="auto">
          <a:xfrm>
            <a:off x="6665847" y="5253244"/>
            <a:ext cx="2667467" cy="18799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zh-CN"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関西圏国家戦略特区</a:t>
            </a:r>
          </a:p>
        </p:txBody>
      </p:sp>
      <p:sp>
        <p:nvSpPr>
          <p:cNvPr id="19" name="円/楕円 113">
            <a:extLst>
              <a:ext uri="{FF2B5EF4-FFF2-40B4-BE49-F238E27FC236}">
                <a16:creationId xmlns:a16="http://schemas.microsoft.com/office/drawing/2014/main" id="{8FF78506-B423-3D7E-F78C-BC853102B24A}"/>
              </a:ext>
            </a:extLst>
          </p:cNvPr>
          <p:cNvSpPr>
            <a:spLocks/>
          </p:cNvSpPr>
          <p:nvPr/>
        </p:nvSpPr>
        <p:spPr bwMode="auto">
          <a:xfrm>
            <a:off x="6662182" y="5810568"/>
            <a:ext cx="2667467" cy="18799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関西イノベーション国際戦略総合特区</a:t>
            </a:r>
          </a:p>
        </p:txBody>
      </p:sp>
      <p:sp>
        <p:nvSpPr>
          <p:cNvPr id="20" name="円/楕円 113">
            <a:extLst>
              <a:ext uri="{FF2B5EF4-FFF2-40B4-BE49-F238E27FC236}">
                <a16:creationId xmlns:a16="http://schemas.microsoft.com/office/drawing/2014/main" id="{AA23C56A-9DF0-0D7A-F244-15EE8F5E80BB}"/>
              </a:ext>
            </a:extLst>
          </p:cNvPr>
          <p:cNvSpPr>
            <a:spLocks/>
          </p:cNvSpPr>
          <p:nvPr/>
        </p:nvSpPr>
        <p:spPr bwMode="auto">
          <a:xfrm>
            <a:off x="736299" y="5591232"/>
            <a:ext cx="1608401" cy="17537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夢洲</a:t>
            </a:r>
          </a:p>
        </p:txBody>
      </p:sp>
      <p:sp>
        <p:nvSpPr>
          <p:cNvPr id="21" name="円/楕円 113">
            <a:extLst>
              <a:ext uri="{FF2B5EF4-FFF2-40B4-BE49-F238E27FC236}">
                <a16:creationId xmlns:a16="http://schemas.microsoft.com/office/drawing/2014/main" id="{8A39D058-786B-BA8D-355B-AF70FAA0C02B}"/>
              </a:ext>
            </a:extLst>
          </p:cNvPr>
          <p:cNvSpPr>
            <a:spLocks/>
          </p:cNvSpPr>
          <p:nvPr/>
        </p:nvSpPr>
        <p:spPr bwMode="auto">
          <a:xfrm>
            <a:off x="3768666" y="5634066"/>
            <a:ext cx="2518861" cy="17537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百舌鳥・古市古墳群</a:t>
            </a:r>
          </a:p>
        </p:txBody>
      </p:sp>
      <p:sp>
        <p:nvSpPr>
          <p:cNvPr id="22" name="円/楕円 113">
            <a:extLst>
              <a:ext uri="{FF2B5EF4-FFF2-40B4-BE49-F238E27FC236}">
                <a16:creationId xmlns:a16="http://schemas.microsoft.com/office/drawing/2014/main" id="{55367CFD-1D54-C9CF-C345-0D7BFC96BBD5}"/>
              </a:ext>
            </a:extLst>
          </p:cNvPr>
          <p:cNvSpPr>
            <a:spLocks/>
          </p:cNvSpPr>
          <p:nvPr/>
        </p:nvSpPr>
        <p:spPr bwMode="auto">
          <a:xfrm>
            <a:off x="735774" y="1729541"/>
            <a:ext cx="2048685" cy="198260"/>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105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うめきたプロジェクト</a:t>
            </a:r>
          </a:p>
        </p:txBody>
      </p:sp>
      <p:sp>
        <p:nvSpPr>
          <p:cNvPr id="24" name="円/楕円 113">
            <a:extLst>
              <a:ext uri="{FF2B5EF4-FFF2-40B4-BE49-F238E27FC236}">
                <a16:creationId xmlns:a16="http://schemas.microsoft.com/office/drawing/2014/main" id="{07419A5B-4472-0B76-43D8-CC2C320E9C03}"/>
              </a:ext>
            </a:extLst>
          </p:cNvPr>
          <p:cNvSpPr>
            <a:spLocks/>
          </p:cNvSpPr>
          <p:nvPr/>
        </p:nvSpPr>
        <p:spPr bwMode="auto">
          <a:xfrm>
            <a:off x="2967292" y="3059181"/>
            <a:ext cx="793235" cy="182953"/>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80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大阪城</a:t>
            </a:r>
          </a:p>
        </p:txBody>
      </p:sp>
      <p:sp>
        <p:nvSpPr>
          <p:cNvPr id="25" name="円/楕円 113">
            <a:extLst>
              <a:ext uri="{FF2B5EF4-FFF2-40B4-BE49-F238E27FC236}">
                <a16:creationId xmlns:a16="http://schemas.microsoft.com/office/drawing/2014/main" id="{169E0F73-1871-6C2F-D126-EAF36FB942C1}"/>
              </a:ext>
            </a:extLst>
          </p:cNvPr>
          <p:cNvSpPr>
            <a:spLocks/>
          </p:cNvSpPr>
          <p:nvPr/>
        </p:nvSpPr>
        <p:spPr bwMode="auto">
          <a:xfrm>
            <a:off x="737640" y="4068782"/>
            <a:ext cx="936887" cy="342692"/>
          </a:xfrm>
          <a:prstGeom prst="rect">
            <a:avLst/>
          </a:prstGeom>
          <a:solidFill>
            <a:srgbClr val="0C3255"/>
          </a:solidFill>
          <a:ln w="9525" algn="ctr">
            <a:solidFill>
              <a:srgbClr val="0E385D"/>
            </a:solidFill>
            <a:prstDash val="solid"/>
            <a:miter lim="800000"/>
            <a:headEnd/>
            <a:tailEnd/>
          </a:ln>
          <a:effectLst/>
        </p:spPr>
        <p:txBody>
          <a:bodyPr wrap="none" lIns="72000" tIns="0" rIns="0" bIns="0" rtlCol="0" anchor="ctr" anchorCtr="0">
            <a:noAutofit/>
          </a:bodyPr>
          <a:lstStyle/>
          <a:p>
            <a:pPr marL="0" marR="0" lvl="0" indent="0" defTabSz="914400" rtl="0" fontAlgn="ctr" latinLnBrk="0" hangingPunct="0">
              <a:buClr>
                <a:srgbClr val="00B0F0"/>
              </a:buClr>
              <a:buSzTx/>
              <a:buFontTx/>
              <a:buNone/>
              <a:tabLst/>
              <a:defRPr/>
            </a:pPr>
            <a:r>
              <a:rPr kumimoji="1" lang="ja-JP" altLang="en-US" sz="80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ユニバーサル</a:t>
            </a:r>
            <a:br>
              <a:rPr kumimoji="1" lang="en-US" altLang="ja-JP" sz="80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br>
            <a:r>
              <a:rPr kumimoji="1" lang="ja-JP" altLang="en-US" sz="800" b="1"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rPr>
              <a:t>スタジオジャパン</a:t>
            </a:r>
          </a:p>
        </p:txBody>
      </p:sp>
      <p:pic>
        <p:nvPicPr>
          <p:cNvPr id="9" name="図 8">
            <a:extLst>
              <a:ext uri="{FF2B5EF4-FFF2-40B4-BE49-F238E27FC236}">
                <a16:creationId xmlns:a16="http://schemas.microsoft.com/office/drawing/2014/main" id="{E74C7941-0E5C-4F5D-A063-CA88CD01939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394926" y="3228180"/>
            <a:ext cx="878403" cy="428326"/>
          </a:xfrm>
          <a:prstGeom prst="rect">
            <a:avLst/>
          </a:prstGeom>
        </p:spPr>
      </p:pic>
      <p:sp>
        <p:nvSpPr>
          <p:cNvPr id="76" name="正方形/長方形 75">
            <a:extLst>
              <a:ext uri="{FF2B5EF4-FFF2-40B4-BE49-F238E27FC236}">
                <a16:creationId xmlns:a16="http://schemas.microsoft.com/office/drawing/2014/main" id="{26F914ED-A18C-4044-8C75-B7E3384E43E7}"/>
              </a:ext>
            </a:extLst>
          </p:cNvPr>
          <p:cNvSpPr/>
          <p:nvPr/>
        </p:nvSpPr>
        <p:spPr>
          <a:xfrm>
            <a:off x="0" y="263770"/>
            <a:ext cx="9906000" cy="526850"/>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bg1"/>
                </a:solidFill>
                <a:latin typeface="BIZ UDゴシック" panose="020B0400000000000000" pitchFamily="49" charset="-128"/>
                <a:ea typeface="BIZ UDゴシック" panose="020B0400000000000000" pitchFamily="49" charset="-128"/>
              </a:rPr>
              <a:t>２．</a:t>
            </a:r>
            <a:r>
              <a:rPr kumimoji="1" lang="ja-JP" altLang="en-US" b="1" spc="300">
                <a:solidFill>
                  <a:schemeClr val="bg1"/>
                </a:solidFill>
                <a:latin typeface="BIZ UDゴシック" panose="020B0400000000000000" pitchFamily="49" charset="-128"/>
                <a:ea typeface="BIZ UDゴシック" panose="020B0400000000000000" pitchFamily="49" charset="-128"/>
              </a:rPr>
              <a:t>大阪府の都市魅力</a:t>
            </a:r>
          </a:p>
        </p:txBody>
      </p:sp>
      <p:sp>
        <p:nvSpPr>
          <p:cNvPr id="74" name="正方形/長方形 73">
            <a:extLst>
              <a:ext uri="{FF2B5EF4-FFF2-40B4-BE49-F238E27FC236}">
                <a16:creationId xmlns:a16="http://schemas.microsoft.com/office/drawing/2014/main" id="{95214DAB-ED58-4663-BEEB-FB3AAE780274}"/>
              </a:ext>
            </a:extLst>
          </p:cNvPr>
          <p:cNvSpPr/>
          <p:nvPr/>
        </p:nvSpPr>
        <p:spPr>
          <a:xfrm>
            <a:off x="1" y="6308376"/>
            <a:ext cx="9905999" cy="27652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82" name="スライド番号プレースホルダー 3">
            <a:extLst>
              <a:ext uri="{FF2B5EF4-FFF2-40B4-BE49-F238E27FC236}">
                <a16:creationId xmlns:a16="http://schemas.microsoft.com/office/drawing/2014/main" id="{9CE5356E-764F-42E0-B9D9-8C76A12EA68A}"/>
              </a:ext>
            </a:extLst>
          </p:cNvPr>
          <p:cNvSpPr txBox="1">
            <a:spLocks/>
          </p:cNvSpPr>
          <p:nvPr/>
        </p:nvSpPr>
        <p:spPr>
          <a:xfrm>
            <a:off x="7368660" y="6167629"/>
            <a:ext cx="2228850" cy="365125"/>
          </a:xfrm>
          <a:prstGeom prst="rect">
            <a:avLst/>
          </a:prstGeom>
        </p:spPr>
        <p:txBody>
          <a:bodyPr vert="horz" lIns="0" tIns="0" rIns="0" bIns="0" rtlCol="0" anchor="b" anchorCtr="0">
            <a:normAutofit/>
          </a:bodyPr>
          <a:lstStyle>
            <a:lvl1pPr marL="0" indent="0" algn="l" defTabSz="914400" rtl="0" eaLnBrk="1" fontAlgn="ctr" latinLnBrk="0" hangingPunct="0">
              <a:lnSpc>
                <a:spcPct val="100000"/>
              </a:lnSpc>
              <a:spcBef>
                <a:spcPts val="100"/>
              </a:spcBef>
              <a:buFont typeface="Arial" panose="020B0604020202020204" pitchFamily="34" charset="0"/>
              <a:buNone/>
              <a:defRPr kumimoji="1" sz="700" kern="1200">
                <a:solidFill>
                  <a:schemeClr val="tx1"/>
                </a:solidFill>
                <a:latin typeface="Arial" panose="020B0604020202020204" pitchFamily="34" charset="0"/>
                <a:ea typeface="BIZ UDPゴシック" panose="020B0400000000000000" pitchFamily="50" charset="-128"/>
                <a:cs typeface="Arial" panose="020B0604020202020204" pitchFamily="34" charset="0"/>
              </a:defRPr>
            </a:lvl1pPr>
            <a:lvl2pPr marL="457200" indent="0" algn="l" defTabSz="914400" rtl="0" eaLnBrk="1" fontAlgn="ctr" latinLnBrk="0" hangingPunct="0">
              <a:lnSpc>
                <a:spcPct val="100000"/>
              </a:lnSpc>
              <a:spcBef>
                <a:spcPts val="100"/>
              </a:spcBef>
              <a:buFont typeface="Arial" panose="020B0604020202020204" pitchFamily="34" charset="0"/>
              <a:buNone/>
              <a:defRPr kumimoji="1" sz="700" kern="1200">
                <a:solidFill>
                  <a:schemeClr val="tx1"/>
                </a:solidFill>
                <a:latin typeface="Arial" panose="020B0604020202020204" pitchFamily="34" charset="0"/>
                <a:ea typeface="BIZ UDPゴシック" panose="020B0400000000000000" pitchFamily="50" charset="-128"/>
                <a:cs typeface="Arial" panose="020B0604020202020204" pitchFamily="34" charset="0"/>
              </a:defRPr>
            </a:lvl2pPr>
            <a:lvl3pPr marL="914400" indent="0" algn="l" defTabSz="914400" rtl="0" eaLnBrk="1" fontAlgn="ctr" latinLnBrk="0" hangingPunct="0">
              <a:lnSpc>
                <a:spcPct val="100000"/>
              </a:lnSpc>
              <a:spcBef>
                <a:spcPts val="100"/>
              </a:spcBef>
              <a:buFont typeface="Arial" panose="020B0604020202020204" pitchFamily="34" charset="0"/>
              <a:buNone/>
              <a:defRPr kumimoji="1" sz="700" kern="1200">
                <a:solidFill>
                  <a:schemeClr val="tx1"/>
                </a:solidFill>
                <a:latin typeface="Arial" panose="020B0604020202020204" pitchFamily="34" charset="0"/>
                <a:ea typeface="BIZ UDPゴシック" panose="020B0400000000000000" pitchFamily="50" charset="-128"/>
                <a:cs typeface="Arial" panose="020B0604020202020204" pitchFamily="34" charset="0"/>
              </a:defRPr>
            </a:lvl3pPr>
            <a:lvl4pPr marL="1371600" indent="0" algn="l" defTabSz="914400" rtl="0" eaLnBrk="1" fontAlgn="ctr" latinLnBrk="0" hangingPunct="0">
              <a:lnSpc>
                <a:spcPct val="100000"/>
              </a:lnSpc>
              <a:spcBef>
                <a:spcPts val="100"/>
              </a:spcBef>
              <a:buFont typeface="Arial" panose="020B0604020202020204" pitchFamily="34" charset="0"/>
              <a:buNone/>
              <a:defRPr kumimoji="1" sz="700" kern="1200">
                <a:solidFill>
                  <a:schemeClr val="tx1"/>
                </a:solidFill>
                <a:latin typeface="Arial" panose="020B0604020202020204" pitchFamily="34" charset="0"/>
                <a:ea typeface="BIZ UDPゴシック" panose="020B0400000000000000" pitchFamily="50" charset="-128"/>
                <a:cs typeface="Arial" panose="020B0604020202020204" pitchFamily="34" charset="0"/>
              </a:defRPr>
            </a:lvl4pPr>
            <a:lvl5pPr marL="1828800" indent="0" algn="l" defTabSz="914400" rtl="0" eaLnBrk="1" fontAlgn="ctr" latinLnBrk="0" hangingPunct="0">
              <a:lnSpc>
                <a:spcPct val="100000"/>
              </a:lnSpc>
              <a:spcBef>
                <a:spcPts val="100"/>
              </a:spcBef>
              <a:buFont typeface="Arial" panose="020B0604020202020204" pitchFamily="34" charset="0"/>
              <a:buNone/>
              <a:defRPr kumimoji="1" sz="700" kern="1200">
                <a:solidFill>
                  <a:schemeClr val="tx1"/>
                </a:solidFill>
                <a:latin typeface="Arial" panose="020B0604020202020204" pitchFamily="34" charset="0"/>
                <a:ea typeface="BIZ UDPゴシック" panose="020B0400000000000000" pitchFamily="50" charset="-128"/>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r"/>
            <a:r>
              <a:rPr lang="ja-JP" altLang="en-US" sz="1200" b="1">
                <a:solidFill>
                  <a:schemeClr val="bg1"/>
                </a:solidFill>
                <a:latin typeface="BIZ UDPゴシック" panose="020B0400000000000000" pitchFamily="50" charset="-128"/>
              </a:rPr>
              <a:t>３</a:t>
            </a:r>
          </a:p>
        </p:txBody>
      </p:sp>
      <p:sp>
        <p:nvSpPr>
          <p:cNvPr id="170" name="四角形: 角を丸くする 169">
            <a:extLst>
              <a:ext uri="{FF2B5EF4-FFF2-40B4-BE49-F238E27FC236}">
                <a16:creationId xmlns:a16="http://schemas.microsoft.com/office/drawing/2014/main" id="{DCAD72A9-E16E-481B-AB00-252F26977811}"/>
              </a:ext>
            </a:extLst>
          </p:cNvPr>
          <p:cNvSpPr/>
          <p:nvPr/>
        </p:nvSpPr>
        <p:spPr>
          <a:xfrm>
            <a:off x="731535" y="904093"/>
            <a:ext cx="8651291" cy="661088"/>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テキスト ボックス 170">
            <a:extLst>
              <a:ext uri="{FF2B5EF4-FFF2-40B4-BE49-F238E27FC236}">
                <a16:creationId xmlns:a16="http://schemas.microsoft.com/office/drawing/2014/main" id="{D3F3031C-C339-4061-8B72-F101D8474CBB}"/>
              </a:ext>
            </a:extLst>
          </p:cNvPr>
          <p:cNvSpPr txBox="1"/>
          <p:nvPr/>
        </p:nvSpPr>
        <p:spPr>
          <a:xfrm>
            <a:off x="800042" y="956054"/>
            <a:ext cx="8451962" cy="557012"/>
          </a:xfrm>
          <a:prstGeom prst="rect">
            <a:avLst/>
          </a:prstGeom>
          <a:noFill/>
        </p:spPr>
        <p:txBody>
          <a:bodyPr wrap="square" rtlCol="0">
            <a:spAutoFit/>
          </a:bodyPr>
          <a:lstStyle/>
          <a:p>
            <a:pPr algn="just">
              <a:lnSpc>
                <a:spcPct val="150000"/>
              </a:lnSpc>
            </a:pPr>
            <a:r>
              <a:rPr kumimoji="1" lang="ja-JP" altLang="en-US" sz="1050" spc="108">
                <a:latin typeface="BIZ UDゴシック" panose="020B0400000000000000" pitchFamily="49" charset="-128"/>
                <a:ea typeface="BIZ UDゴシック" panose="020B0400000000000000" pitchFamily="49" charset="-128"/>
              </a:rPr>
              <a:t>　独自税率による増収額を活用するなど、府内各地域において成長につながる投資を進めてきた結果、各種プロジェクトが大阪府全域で進展しています。今後も、さらなる成長に向けて投資を進め、大阪府の魅力を一層高めていきます。</a:t>
            </a:r>
            <a:endParaRPr kumimoji="1" lang="en-US" altLang="ja-JP" sz="105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7003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角を丸くする 25">
            <a:extLst>
              <a:ext uri="{FF2B5EF4-FFF2-40B4-BE49-F238E27FC236}">
                <a16:creationId xmlns:a16="http://schemas.microsoft.com/office/drawing/2014/main" id="{74F226F1-EFDC-4D29-B01C-B4080E6A6515}"/>
              </a:ext>
            </a:extLst>
          </p:cNvPr>
          <p:cNvSpPr/>
          <p:nvPr/>
        </p:nvSpPr>
        <p:spPr>
          <a:xfrm>
            <a:off x="393602" y="1002720"/>
            <a:ext cx="2064374" cy="373247"/>
          </a:xfrm>
          <a:prstGeom prst="roundRect">
            <a:avLst>
              <a:gd name="adj" fmla="val 50000"/>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制度概要</a:t>
            </a:r>
            <a:endParaRPr kumimoji="1" lang="ja-JP" altLang="en-US" sz="1400">
              <a:solidFill>
                <a:schemeClr val="bg1"/>
              </a:solidFill>
            </a:endParaRPr>
          </a:p>
        </p:txBody>
      </p:sp>
      <p:graphicFrame>
        <p:nvGraphicFramePr>
          <p:cNvPr id="10" name="表 22">
            <a:extLst>
              <a:ext uri="{FF2B5EF4-FFF2-40B4-BE49-F238E27FC236}">
                <a16:creationId xmlns:a16="http://schemas.microsoft.com/office/drawing/2014/main" id="{0E53C9B1-F1EA-48CE-9FDC-C7F43567036A}"/>
              </a:ext>
            </a:extLst>
          </p:cNvPr>
          <p:cNvGraphicFramePr>
            <a:graphicFrameLocks noGrp="1"/>
          </p:cNvGraphicFramePr>
          <p:nvPr>
            <p:extLst>
              <p:ext uri="{D42A27DB-BD31-4B8C-83A1-F6EECF244321}">
                <p14:modId xmlns:p14="http://schemas.microsoft.com/office/powerpoint/2010/main" val="2233299446"/>
              </p:ext>
            </p:extLst>
          </p:nvPr>
        </p:nvGraphicFramePr>
        <p:xfrm>
          <a:off x="1945063" y="2071610"/>
          <a:ext cx="6015874" cy="1660787"/>
        </p:xfrm>
        <a:graphic>
          <a:graphicData uri="http://schemas.openxmlformats.org/drawingml/2006/table">
            <a:tbl>
              <a:tblPr firstRow="1" bandRow="1">
                <a:tableStyleId>{5C22544A-7EE6-4342-B048-85BDC9FD1C3A}</a:tableStyleId>
              </a:tblPr>
              <a:tblGrid>
                <a:gridCol w="1149970">
                  <a:extLst>
                    <a:ext uri="{9D8B030D-6E8A-4147-A177-3AD203B41FA5}">
                      <a16:colId xmlns:a16="http://schemas.microsoft.com/office/drawing/2014/main" val="413810234"/>
                    </a:ext>
                  </a:extLst>
                </a:gridCol>
                <a:gridCol w="4865904">
                  <a:extLst>
                    <a:ext uri="{9D8B030D-6E8A-4147-A177-3AD203B41FA5}">
                      <a16:colId xmlns:a16="http://schemas.microsoft.com/office/drawing/2014/main" val="1582440287"/>
                    </a:ext>
                  </a:extLst>
                </a:gridCol>
              </a:tblGrid>
              <a:tr h="936461">
                <a:tc>
                  <a:txBody>
                    <a:bodyPr/>
                    <a:lstStyle/>
                    <a:p>
                      <a:pPr algn="ctr">
                        <a:lnSpc>
                          <a:spcPct val="150000"/>
                        </a:lnSpc>
                      </a:pPr>
                      <a:r>
                        <a:rPr lang="ja-JP" altLang="en-US" sz="1000" b="0">
                          <a:solidFill>
                            <a:schemeClr val="bg1"/>
                          </a:solidFill>
                          <a:latin typeface="BIZ UDゴシック" panose="020B0400000000000000" pitchFamily="49" charset="-128"/>
                          <a:ea typeface="BIZ UDゴシック" panose="020B0400000000000000" pitchFamily="49" charset="-128"/>
                        </a:rPr>
                        <a:t>１．対　　象　</a:t>
                      </a:r>
                      <a:endParaRPr kumimoji="1" lang="ja-JP" altLang="en-US" sz="1000" b="0">
                        <a:solidFill>
                          <a:schemeClr val="bg1"/>
                        </a:solidFill>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次のいずれかに該当する法人</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・資本金の額又は出資金の額が</a:t>
                      </a:r>
                      <a:r>
                        <a:rPr lang="en-US" altLang="ja-JP" sz="1100" b="0" spc="300">
                          <a:solidFill>
                            <a:schemeClr val="tx1"/>
                          </a:solidFill>
                          <a:latin typeface="BIZ UDゴシック" panose="020B0400000000000000" pitchFamily="49" charset="-128"/>
                          <a:ea typeface="BIZ UDゴシック" panose="020B0400000000000000" pitchFamily="49" charset="-128"/>
                        </a:rPr>
                        <a:t>1</a:t>
                      </a:r>
                      <a:r>
                        <a:rPr lang="ja-JP" altLang="en-US" sz="1100" b="0" spc="300">
                          <a:solidFill>
                            <a:schemeClr val="tx1"/>
                          </a:solidFill>
                          <a:latin typeface="BIZ UDゴシック" panose="020B0400000000000000" pitchFamily="49" charset="-128"/>
                          <a:ea typeface="BIZ UDゴシック" panose="020B0400000000000000" pitchFamily="49" charset="-128"/>
                        </a:rPr>
                        <a:t>億円を超える法人</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・保険業法に規定する相互会社</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・課税標準となる法人税額が年</a:t>
                      </a:r>
                      <a:r>
                        <a:rPr lang="en-US" altLang="ja-JP" sz="1100" b="0" spc="300">
                          <a:solidFill>
                            <a:schemeClr val="tx1"/>
                          </a:solidFill>
                          <a:latin typeface="BIZ UDゴシック" panose="020B0400000000000000" pitchFamily="49" charset="-128"/>
                          <a:ea typeface="BIZ UDゴシック" panose="020B0400000000000000" pitchFamily="49" charset="-128"/>
                        </a:rPr>
                        <a:t>2,000</a:t>
                      </a:r>
                      <a:r>
                        <a:rPr lang="ja-JP" altLang="en-US" sz="1100" b="0" spc="300">
                          <a:solidFill>
                            <a:schemeClr val="tx1"/>
                          </a:solidFill>
                          <a:latin typeface="BIZ UDゴシック" panose="020B0400000000000000" pitchFamily="49" charset="-128"/>
                          <a:ea typeface="BIZ UDゴシック" panose="020B0400000000000000" pitchFamily="49" charset="-128"/>
                        </a:rPr>
                        <a:t>万円を超える法人</a:t>
                      </a:r>
                      <a:endParaRPr lang="en-US" altLang="ja-JP" sz="1100" b="0" spc="300">
                        <a:solidFill>
                          <a:schemeClr val="tx1"/>
                        </a:solidFill>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93209852"/>
                  </a:ext>
                </a:extLst>
              </a:tr>
              <a:tr h="323123">
                <a:tc>
                  <a:txBody>
                    <a:bodyPr/>
                    <a:lstStyle/>
                    <a:p>
                      <a:pPr algn="ctr">
                        <a:lnSpc>
                          <a:spcPct val="100000"/>
                        </a:lnSpc>
                      </a:pPr>
                      <a:r>
                        <a:rPr kumimoji="1" lang="ja-JP" altLang="en-US" sz="1000">
                          <a:solidFill>
                            <a:schemeClr val="bg1"/>
                          </a:solidFill>
                          <a:latin typeface="BIZ UDゴシック" panose="020B0400000000000000" pitchFamily="49" charset="-128"/>
                          <a:ea typeface="BIZ UDゴシック" panose="020B0400000000000000" pitchFamily="49" charset="-128"/>
                        </a:rPr>
                        <a:t>２．独自税率　</a:t>
                      </a: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nSpc>
                          <a:spcPct val="100000"/>
                        </a:lnSpc>
                      </a:pPr>
                      <a:r>
                        <a:rPr kumimoji="1" lang="ja-JP" altLang="en-US" sz="1100" spc="300">
                          <a:solidFill>
                            <a:schemeClr val="tx1"/>
                          </a:solidFill>
                          <a:latin typeface="BIZ UDゴシック" panose="020B0400000000000000" pitchFamily="49" charset="-128"/>
                          <a:ea typeface="BIZ UDゴシック" panose="020B0400000000000000" pitchFamily="49" charset="-128"/>
                        </a:rPr>
                        <a:t> </a:t>
                      </a:r>
                      <a:r>
                        <a:rPr kumimoji="1" lang="en-US" altLang="ja-JP" sz="1100" spc="300">
                          <a:solidFill>
                            <a:schemeClr val="tx1"/>
                          </a:solidFill>
                          <a:latin typeface="BIZ UDゴシック" panose="020B0400000000000000" pitchFamily="49" charset="-128"/>
                          <a:ea typeface="BIZ UDゴシック" panose="020B0400000000000000" pitchFamily="49" charset="-128"/>
                        </a:rPr>
                        <a:t>1</a:t>
                      </a:r>
                      <a:r>
                        <a:rPr kumimoji="1" lang="ja-JP" altLang="en-US" sz="1100" spc="300">
                          <a:solidFill>
                            <a:schemeClr val="tx1"/>
                          </a:solidFill>
                          <a:latin typeface="BIZ UDゴシック" panose="020B0400000000000000" pitchFamily="49" charset="-128"/>
                          <a:ea typeface="BIZ UDゴシック" panose="020B0400000000000000" pitchFamily="49" charset="-128"/>
                        </a:rPr>
                        <a:t>％を標準税率に加算</a:t>
                      </a:r>
                      <a:endParaRPr kumimoji="1" lang="ja-JP" altLang="en-US" sz="1100" spc="300">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728694185"/>
                  </a:ext>
                </a:extLst>
              </a:tr>
              <a:tr h="323123">
                <a:tc>
                  <a:txBody>
                    <a:bodyPr/>
                    <a:lstStyle/>
                    <a:p>
                      <a:pPr algn="ctr">
                        <a:lnSpc>
                          <a:spcPct val="100000"/>
                        </a:lnSpc>
                      </a:pPr>
                      <a:r>
                        <a:rPr lang="ja-JP" altLang="en-US" sz="1000">
                          <a:solidFill>
                            <a:schemeClr val="bg1"/>
                          </a:solidFill>
                          <a:latin typeface="BIZ UDゴシック" panose="020B0400000000000000" pitchFamily="49" charset="-128"/>
                          <a:ea typeface="BIZ UDゴシック" panose="020B0400000000000000" pitchFamily="49" charset="-128"/>
                        </a:rPr>
                        <a:t>３．期　　間　</a:t>
                      </a:r>
                      <a:endParaRPr kumimoji="1" lang="ja-JP" altLang="en-US" sz="1000">
                        <a:solidFill>
                          <a:schemeClr val="bg1"/>
                        </a:solidFill>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nSpc>
                          <a:spcPct val="100000"/>
                        </a:lnSpc>
                      </a:pPr>
                      <a:r>
                        <a:rPr lang="ja-JP" altLang="en-US" sz="1100" spc="300">
                          <a:solidFill>
                            <a:schemeClr val="tx1"/>
                          </a:solidFill>
                          <a:latin typeface="BIZ UDゴシック" panose="020B0400000000000000" pitchFamily="49" charset="-128"/>
                          <a:ea typeface="BIZ UDゴシック" panose="020B0400000000000000" pitchFamily="49" charset="-128"/>
                        </a:rPr>
                        <a:t> 令和</a:t>
                      </a:r>
                      <a:r>
                        <a:rPr lang="en-US" altLang="ja-JP" sz="1100" spc="300">
                          <a:solidFill>
                            <a:schemeClr val="tx1"/>
                          </a:solidFill>
                          <a:latin typeface="BIZ UDゴシック" panose="020B0400000000000000" pitchFamily="49" charset="-128"/>
                          <a:ea typeface="BIZ UDゴシック" panose="020B0400000000000000" pitchFamily="49" charset="-128"/>
                        </a:rPr>
                        <a:t>11</a:t>
                      </a:r>
                      <a:r>
                        <a:rPr lang="ja-JP" altLang="en-US" sz="1100" spc="300">
                          <a:solidFill>
                            <a:schemeClr val="tx1"/>
                          </a:solidFill>
                          <a:latin typeface="BIZ UDゴシック" panose="020B0400000000000000" pitchFamily="49" charset="-128"/>
                          <a:ea typeface="BIZ UDゴシック" panose="020B0400000000000000" pitchFamily="49" charset="-128"/>
                        </a:rPr>
                        <a:t>年</a:t>
                      </a:r>
                      <a:r>
                        <a:rPr lang="en-US" altLang="ja-JP" sz="1100" spc="300">
                          <a:solidFill>
                            <a:schemeClr val="tx1"/>
                          </a:solidFill>
                          <a:latin typeface="BIZ UDゴシック" panose="020B0400000000000000" pitchFamily="49" charset="-128"/>
                          <a:ea typeface="BIZ UDゴシック" panose="020B0400000000000000" pitchFamily="49" charset="-128"/>
                        </a:rPr>
                        <a:t>10</a:t>
                      </a:r>
                      <a:r>
                        <a:rPr lang="ja-JP" altLang="en-US" sz="1100" spc="300">
                          <a:solidFill>
                            <a:schemeClr val="tx1"/>
                          </a:solidFill>
                          <a:latin typeface="BIZ UDゴシック" panose="020B0400000000000000" pitchFamily="49" charset="-128"/>
                          <a:ea typeface="BIZ UDゴシック" panose="020B0400000000000000" pitchFamily="49" charset="-128"/>
                        </a:rPr>
                        <a:t>月</a:t>
                      </a:r>
                      <a:r>
                        <a:rPr lang="en-US" altLang="ja-JP" sz="1100" spc="300">
                          <a:solidFill>
                            <a:schemeClr val="tx1"/>
                          </a:solidFill>
                          <a:latin typeface="BIZ UDゴシック" panose="020B0400000000000000" pitchFamily="49" charset="-128"/>
                          <a:ea typeface="BIZ UDゴシック" panose="020B0400000000000000" pitchFamily="49" charset="-128"/>
                        </a:rPr>
                        <a:t>31</a:t>
                      </a:r>
                      <a:r>
                        <a:rPr lang="ja-JP" altLang="en-US" sz="1100" spc="300">
                          <a:solidFill>
                            <a:schemeClr val="tx1"/>
                          </a:solidFill>
                          <a:latin typeface="BIZ UDゴシック" panose="020B0400000000000000" pitchFamily="49" charset="-128"/>
                          <a:ea typeface="BIZ UDゴシック" panose="020B0400000000000000" pitchFamily="49" charset="-128"/>
                        </a:rPr>
                        <a:t>日までの間に終了する事業年度分</a:t>
                      </a:r>
                      <a:endParaRPr kumimoji="1" lang="ja-JP" altLang="en-US" sz="1100" spc="300">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123637735"/>
                  </a:ext>
                </a:extLst>
              </a:tr>
            </a:tbl>
          </a:graphicData>
        </a:graphic>
      </p:graphicFrame>
      <p:graphicFrame>
        <p:nvGraphicFramePr>
          <p:cNvPr id="12" name="表 22">
            <a:extLst>
              <a:ext uri="{FF2B5EF4-FFF2-40B4-BE49-F238E27FC236}">
                <a16:creationId xmlns:a16="http://schemas.microsoft.com/office/drawing/2014/main" id="{467C618B-FA8E-47A2-8ADC-CEBFA9F3CA21}"/>
              </a:ext>
            </a:extLst>
          </p:cNvPr>
          <p:cNvGraphicFramePr>
            <a:graphicFrameLocks noGrp="1"/>
          </p:cNvGraphicFramePr>
          <p:nvPr>
            <p:extLst>
              <p:ext uri="{D42A27DB-BD31-4B8C-83A1-F6EECF244321}">
                <p14:modId xmlns:p14="http://schemas.microsoft.com/office/powerpoint/2010/main" val="2199089908"/>
              </p:ext>
            </p:extLst>
          </p:nvPr>
        </p:nvGraphicFramePr>
        <p:xfrm>
          <a:off x="1945063" y="4325030"/>
          <a:ext cx="6015875" cy="1727545"/>
        </p:xfrm>
        <a:graphic>
          <a:graphicData uri="http://schemas.openxmlformats.org/drawingml/2006/table">
            <a:tbl>
              <a:tblPr firstRow="1" bandRow="1">
                <a:tableStyleId>{5C22544A-7EE6-4342-B048-85BDC9FD1C3A}</a:tableStyleId>
              </a:tblPr>
              <a:tblGrid>
                <a:gridCol w="1140826">
                  <a:extLst>
                    <a:ext uri="{9D8B030D-6E8A-4147-A177-3AD203B41FA5}">
                      <a16:colId xmlns:a16="http://schemas.microsoft.com/office/drawing/2014/main" val="413810234"/>
                    </a:ext>
                  </a:extLst>
                </a:gridCol>
                <a:gridCol w="4875049">
                  <a:extLst>
                    <a:ext uri="{9D8B030D-6E8A-4147-A177-3AD203B41FA5}">
                      <a16:colId xmlns:a16="http://schemas.microsoft.com/office/drawing/2014/main" val="1582440287"/>
                    </a:ext>
                  </a:extLst>
                </a:gridCol>
              </a:tblGrid>
              <a:tr h="836325">
                <a:tc>
                  <a:txBody>
                    <a:bodyPr/>
                    <a:lstStyle/>
                    <a:p>
                      <a:pPr algn="ctr">
                        <a:lnSpc>
                          <a:spcPct val="150000"/>
                        </a:lnSpc>
                      </a:pPr>
                      <a:r>
                        <a:rPr lang="ja-JP" altLang="en-US" sz="1000" b="0">
                          <a:solidFill>
                            <a:schemeClr val="bg1"/>
                          </a:solidFill>
                          <a:latin typeface="BIZ UDゴシック" panose="020B0400000000000000" pitchFamily="49" charset="-128"/>
                          <a:ea typeface="BIZ UDゴシック" panose="020B0400000000000000" pitchFamily="49" charset="-128"/>
                        </a:rPr>
                        <a:t>１．対　　象　</a:t>
                      </a:r>
                      <a:endParaRPr kumimoji="1" lang="ja-JP" altLang="en-US" sz="1000" b="0">
                        <a:solidFill>
                          <a:schemeClr val="bg1"/>
                        </a:solidFill>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次のいずれかに該当する法人</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・資本金の額又は出資金の額が</a:t>
                      </a:r>
                      <a:r>
                        <a:rPr lang="en-US" altLang="ja-JP" sz="1100" b="0" spc="300">
                          <a:solidFill>
                            <a:schemeClr val="tx1"/>
                          </a:solidFill>
                          <a:latin typeface="BIZ UDゴシック" panose="020B0400000000000000" pitchFamily="49" charset="-128"/>
                          <a:ea typeface="BIZ UDゴシック" panose="020B0400000000000000" pitchFamily="49" charset="-128"/>
                        </a:rPr>
                        <a:t>1</a:t>
                      </a:r>
                      <a:r>
                        <a:rPr lang="ja-JP" altLang="en-US" sz="1100" b="0" spc="300">
                          <a:solidFill>
                            <a:schemeClr val="tx1"/>
                          </a:solidFill>
                          <a:latin typeface="BIZ UDゴシック" panose="020B0400000000000000" pitchFamily="49" charset="-128"/>
                          <a:ea typeface="BIZ UDゴシック" panose="020B0400000000000000" pitchFamily="49" charset="-128"/>
                        </a:rPr>
                        <a:t>億円を超える法人</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・課税標準となる所得が年</a:t>
                      </a:r>
                      <a:r>
                        <a:rPr lang="en-US" altLang="ja-JP" sz="1100" b="0" spc="300">
                          <a:solidFill>
                            <a:schemeClr val="tx1"/>
                          </a:solidFill>
                          <a:latin typeface="BIZ UDゴシック" panose="020B0400000000000000" pitchFamily="49" charset="-128"/>
                          <a:ea typeface="BIZ UDゴシック" panose="020B0400000000000000" pitchFamily="49" charset="-128"/>
                        </a:rPr>
                        <a:t>5,000</a:t>
                      </a:r>
                      <a:r>
                        <a:rPr lang="ja-JP" altLang="en-US" sz="1100" b="0" spc="300">
                          <a:solidFill>
                            <a:schemeClr val="tx1"/>
                          </a:solidFill>
                          <a:latin typeface="BIZ UDゴシック" panose="020B0400000000000000" pitchFamily="49" charset="-128"/>
                          <a:ea typeface="BIZ UDゴシック" panose="020B0400000000000000" pitchFamily="49" charset="-128"/>
                        </a:rPr>
                        <a:t>万円を超える法人</a:t>
                      </a:r>
                    </a:p>
                    <a:p>
                      <a:pPr marL="0" indent="0">
                        <a:lnSpc>
                          <a:spcPct val="150000"/>
                        </a:lnSpc>
                        <a:buNone/>
                      </a:pPr>
                      <a:r>
                        <a:rPr lang="ja-JP" altLang="en-US" sz="1100" b="0" spc="300">
                          <a:solidFill>
                            <a:schemeClr val="tx1"/>
                          </a:solidFill>
                          <a:latin typeface="BIZ UDゴシック" panose="020B0400000000000000" pitchFamily="49" charset="-128"/>
                          <a:ea typeface="BIZ UDゴシック" panose="020B0400000000000000" pitchFamily="49" charset="-128"/>
                        </a:rPr>
                        <a:t> ・課税標準となる収入金額が年</a:t>
                      </a:r>
                      <a:r>
                        <a:rPr lang="en-US" altLang="ja-JP" sz="1100" b="0" spc="300">
                          <a:solidFill>
                            <a:schemeClr val="tx1"/>
                          </a:solidFill>
                          <a:latin typeface="BIZ UDゴシック" panose="020B0400000000000000" pitchFamily="49" charset="-128"/>
                          <a:ea typeface="BIZ UDゴシック" panose="020B0400000000000000" pitchFamily="49" charset="-128"/>
                        </a:rPr>
                        <a:t>4</a:t>
                      </a:r>
                      <a:r>
                        <a:rPr lang="ja-JP" altLang="en-US" sz="1100" b="0" spc="300">
                          <a:solidFill>
                            <a:schemeClr val="tx1"/>
                          </a:solidFill>
                          <a:latin typeface="BIZ UDゴシック" panose="020B0400000000000000" pitchFamily="49" charset="-128"/>
                          <a:ea typeface="BIZ UDゴシック" panose="020B0400000000000000" pitchFamily="49" charset="-128"/>
                        </a:rPr>
                        <a:t>億円を超える法人</a:t>
                      </a: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93209852"/>
                  </a:ext>
                </a:extLst>
              </a:tr>
              <a:tr h="356502">
                <a:tc>
                  <a:txBody>
                    <a:bodyPr/>
                    <a:lstStyle/>
                    <a:p>
                      <a:pPr algn="ctr">
                        <a:lnSpc>
                          <a:spcPct val="100000"/>
                        </a:lnSpc>
                      </a:pPr>
                      <a:r>
                        <a:rPr kumimoji="1" lang="ja-JP" altLang="en-US" sz="1000">
                          <a:solidFill>
                            <a:schemeClr val="bg1"/>
                          </a:solidFill>
                          <a:latin typeface="BIZ UDゴシック" panose="020B0400000000000000" pitchFamily="49" charset="-128"/>
                          <a:ea typeface="BIZ UDゴシック" panose="020B0400000000000000" pitchFamily="49" charset="-128"/>
                        </a:rPr>
                        <a:t>２．独自税率　</a:t>
                      </a: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nSpc>
                          <a:spcPct val="100000"/>
                        </a:lnSpc>
                      </a:pPr>
                      <a:r>
                        <a:rPr kumimoji="1" lang="ja-JP" altLang="en-US" sz="1100" spc="300">
                          <a:solidFill>
                            <a:schemeClr val="tx1"/>
                          </a:solidFill>
                          <a:latin typeface="BIZ UDゴシック" panose="020B0400000000000000" pitchFamily="49" charset="-128"/>
                          <a:ea typeface="BIZ UDゴシック" panose="020B0400000000000000" pitchFamily="49" charset="-128"/>
                        </a:rPr>
                        <a:t> </a:t>
                      </a:r>
                      <a:r>
                        <a:rPr kumimoji="1" lang="ja-JP" altLang="en-US" sz="1100" spc="0">
                          <a:solidFill>
                            <a:schemeClr val="tx1"/>
                          </a:solidFill>
                          <a:latin typeface="BIZ UDゴシック" panose="020B0400000000000000" pitchFamily="49" charset="-128"/>
                          <a:ea typeface="BIZ UDゴシック" panose="020B0400000000000000" pitchFamily="49" charset="-128"/>
                        </a:rPr>
                        <a:t>特別法人事業税導入前の標準税率（本則）の５％相当を標準税率に加算</a:t>
                      </a: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728694185"/>
                  </a:ext>
                </a:extLst>
              </a:tr>
              <a:tr h="356502">
                <a:tc>
                  <a:txBody>
                    <a:bodyPr/>
                    <a:lstStyle/>
                    <a:p>
                      <a:pPr algn="ctr">
                        <a:lnSpc>
                          <a:spcPct val="100000"/>
                        </a:lnSpc>
                      </a:pPr>
                      <a:r>
                        <a:rPr lang="ja-JP" altLang="en-US" sz="1000">
                          <a:solidFill>
                            <a:schemeClr val="bg1"/>
                          </a:solidFill>
                          <a:latin typeface="BIZ UDゴシック" panose="020B0400000000000000" pitchFamily="49" charset="-128"/>
                          <a:ea typeface="BIZ UDゴシック" panose="020B0400000000000000" pitchFamily="49" charset="-128"/>
                        </a:rPr>
                        <a:t>３．期　　間　</a:t>
                      </a:r>
                      <a:endParaRPr kumimoji="1" lang="ja-JP" altLang="en-US" sz="1000">
                        <a:solidFill>
                          <a:schemeClr val="bg1"/>
                        </a:solidFill>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nSpc>
                          <a:spcPct val="100000"/>
                        </a:lnSpc>
                      </a:pPr>
                      <a:r>
                        <a:rPr lang="ja-JP" altLang="en-US" sz="1100" spc="300">
                          <a:solidFill>
                            <a:schemeClr val="tx1"/>
                          </a:solidFill>
                          <a:latin typeface="BIZ UDゴシック" panose="020B0400000000000000" pitchFamily="49" charset="-128"/>
                          <a:ea typeface="BIZ UDゴシック" panose="020B0400000000000000" pitchFamily="49" charset="-128"/>
                        </a:rPr>
                        <a:t> 令和</a:t>
                      </a:r>
                      <a:r>
                        <a:rPr lang="en-US" altLang="ja-JP" sz="1100" spc="300">
                          <a:solidFill>
                            <a:schemeClr val="tx1"/>
                          </a:solidFill>
                          <a:latin typeface="BIZ UDゴシック" panose="020B0400000000000000" pitchFamily="49" charset="-128"/>
                          <a:ea typeface="BIZ UDゴシック" panose="020B0400000000000000" pitchFamily="49" charset="-128"/>
                        </a:rPr>
                        <a:t>11</a:t>
                      </a:r>
                      <a:r>
                        <a:rPr lang="ja-JP" altLang="en-US" sz="1100" spc="300">
                          <a:solidFill>
                            <a:schemeClr val="tx1"/>
                          </a:solidFill>
                          <a:latin typeface="BIZ UDゴシック" panose="020B0400000000000000" pitchFamily="49" charset="-128"/>
                          <a:ea typeface="BIZ UDゴシック" panose="020B0400000000000000" pitchFamily="49" charset="-128"/>
                        </a:rPr>
                        <a:t>年</a:t>
                      </a:r>
                      <a:r>
                        <a:rPr lang="en-US" altLang="ja-JP" sz="1100" spc="300">
                          <a:solidFill>
                            <a:schemeClr val="tx1"/>
                          </a:solidFill>
                          <a:latin typeface="BIZ UDゴシック" panose="020B0400000000000000" pitchFamily="49" charset="-128"/>
                          <a:ea typeface="BIZ UDゴシック" panose="020B0400000000000000" pitchFamily="49" charset="-128"/>
                        </a:rPr>
                        <a:t>10</a:t>
                      </a:r>
                      <a:r>
                        <a:rPr lang="ja-JP" altLang="en-US" sz="1100" spc="300">
                          <a:solidFill>
                            <a:schemeClr val="tx1"/>
                          </a:solidFill>
                          <a:latin typeface="BIZ UDゴシック" panose="020B0400000000000000" pitchFamily="49" charset="-128"/>
                          <a:ea typeface="BIZ UDゴシック" panose="020B0400000000000000" pitchFamily="49" charset="-128"/>
                        </a:rPr>
                        <a:t>月</a:t>
                      </a:r>
                      <a:r>
                        <a:rPr lang="en-US" altLang="ja-JP" sz="1100" spc="300">
                          <a:solidFill>
                            <a:schemeClr val="tx1"/>
                          </a:solidFill>
                          <a:latin typeface="BIZ UDゴシック" panose="020B0400000000000000" pitchFamily="49" charset="-128"/>
                          <a:ea typeface="BIZ UDゴシック" panose="020B0400000000000000" pitchFamily="49" charset="-128"/>
                        </a:rPr>
                        <a:t>31</a:t>
                      </a:r>
                      <a:r>
                        <a:rPr lang="ja-JP" altLang="en-US" sz="1100" spc="300">
                          <a:solidFill>
                            <a:schemeClr val="tx1"/>
                          </a:solidFill>
                          <a:latin typeface="BIZ UDゴシック" panose="020B0400000000000000" pitchFamily="49" charset="-128"/>
                          <a:ea typeface="BIZ UDゴシック" panose="020B0400000000000000" pitchFamily="49" charset="-128"/>
                        </a:rPr>
                        <a:t>日までの間に終了する事業年度分</a:t>
                      </a:r>
                      <a:endParaRPr kumimoji="1" lang="ja-JP" altLang="en-US" sz="1100" spc="300">
                        <a:latin typeface="BIZ UDゴシック" panose="020B0400000000000000" pitchFamily="49" charset="-128"/>
                        <a:ea typeface="BIZ UDゴシック" panose="020B0400000000000000" pitchFamily="49" charset="-128"/>
                      </a:endParaRPr>
                    </a:p>
                  </a:txBody>
                  <a:tcPr marL="51435" marR="51435" marT="25718" marB="2571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123637735"/>
                  </a:ext>
                </a:extLst>
              </a:tr>
            </a:tbl>
          </a:graphicData>
        </a:graphic>
      </p:graphicFrame>
      <p:sp>
        <p:nvSpPr>
          <p:cNvPr id="13" name="テキスト ボックス 12">
            <a:extLst>
              <a:ext uri="{FF2B5EF4-FFF2-40B4-BE49-F238E27FC236}">
                <a16:creationId xmlns:a16="http://schemas.microsoft.com/office/drawing/2014/main" id="{D851D046-F4FA-4F80-A7A9-B553A5D7D0D4}"/>
              </a:ext>
            </a:extLst>
          </p:cNvPr>
          <p:cNvSpPr txBox="1"/>
          <p:nvPr/>
        </p:nvSpPr>
        <p:spPr>
          <a:xfrm>
            <a:off x="410378" y="1465423"/>
            <a:ext cx="2400555" cy="307777"/>
          </a:xfrm>
          <a:prstGeom prst="rect">
            <a:avLst/>
          </a:prstGeom>
          <a:noFill/>
        </p:spPr>
        <p:txBody>
          <a:bodyPr wrap="square" rtlCol="0">
            <a:spAutoFit/>
          </a:bodyPr>
          <a:lstStyle/>
          <a:p>
            <a:r>
              <a:rPr kumimoji="1" lang="ja-JP" altLang="en-US" sz="1400" b="1" spc="108">
                <a:latin typeface="BIZ UDゴシック" panose="020B0400000000000000" pitchFamily="49" charset="-128"/>
                <a:ea typeface="BIZ UDゴシック" panose="020B0400000000000000" pitchFamily="49" charset="-128"/>
              </a:rPr>
              <a:t>■ 法人府民税法人税割</a:t>
            </a:r>
          </a:p>
        </p:txBody>
      </p:sp>
      <p:sp>
        <p:nvSpPr>
          <p:cNvPr id="14" name="正方形/長方形 13">
            <a:extLst>
              <a:ext uri="{FF2B5EF4-FFF2-40B4-BE49-F238E27FC236}">
                <a16:creationId xmlns:a16="http://schemas.microsoft.com/office/drawing/2014/main" id="{43FB6547-CCDD-4867-8229-4CAE53345432}"/>
              </a:ext>
            </a:extLst>
          </p:cNvPr>
          <p:cNvSpPr/>
          <p:nvPr/>
        </p:nvSpPr>
        <p:spPr>
          <a:xfrm>
            <a:off x="410378" y="1767583"/>
            <a:ext cx="913891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15" name="テキスト ボックス 14">
            <a:extLst>
              <a:ext uri="{FF2B5EF4-FFF2-40B4-BE49-F238E27FC236}">
                <a16:creationId xmlns:a16="http://schemas.microsoft.com/office/drawing/2014/main" id="{8DD7E787-A553-49BA-897D-E0B7E65C559D}"/>
              </a:ext>
            </a:extLst>
          </p:cNvPr>
          <p:cNvSpPr txBox="1"/>
          <p:nvPr/>
        </p:nvSpPr>
        <p:spPr>
          <a:xfrm>
            <a:off x="410378" y="3732397"/>
            <a:ext cx="2064373" cy="307777"/>
          </a:xfrm>
          <a:prstGeom prst="rect">
            <a:avLst/>
          </a:prstGeom>
          <a:noFill/>
        </p:spPr>
        <p:txBody>
          <a:bodyPr wrap="square" rtlCol="0">
            <a:spAutoFit/>
          </a:bodyPr>
          <a:lstStyle/>
          <a:p>
            <a:r>
              <a:rPr kumimoji="1" lang="ja-JP" altLang="en-US" sz="1400" b="1" spc="108">
                <a:latin typeface="BIZ UDゴシック" panose="020B0400000000000000" pitchFamily="49" charset="-128"/>
                <a:ea typeface="BIZ UDゴシック" panose="020B0400000000000000" pitchFamily="49" charset="-128"/>
              </a:rPr>
              <a:t>■ 法人事業税</a:t>
            </a:r>
          </a:p>
        </p:txBody>
      </p:sp>
      <p:sp>
        <p:nvSpPr>
          <p:cNvPr id="16" name="正方形/長方形 15">
            <a:extLst>
              <a:ext uri="{FF2B5EF4-FFF2-40B4-BE49-F238E27FC236}">
                <a16:creationId xmlns:a16="http://schemas.microsoft.com/office/drawing/2014/main" id="{4FE905E3-A606-4C73-9434-C031C426F79F}"/>
              </a:ext>
            </a:extLst>
          </p:cNvPr>
          <p:cNvSpPr/>
          <p:nvPr/>
        </p:nvSpPr>
        <p:spPr>
          <a:xfrm>
            <a:off x="410378" y="4026090"/>
            <a:ext cx="913891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20" name="テキスト ボックス 19">
            <a:extLst>
              <a:ext uri="{FF2B5EF4-FFF2-40B4-BE49-F238E27FC236}">
                <a16:creationId xmlns:a16="http://schemas.microsoft.com/office/drawing/2014/main" id="{A4C6C7D9-EC84-45FC-96D9-8E47421E4C5E}"/>
              </a:ext>
            </a:extLst>
          </p:cNvPr>
          <p:cNvSpPr txBox="1"/>
          <p:nvPr/>
        </p:nvSpPr>
        <p:spPr>
          <a:xfrm>
            <a:off x="9492084" y="6355717"/>
            <a:ext cx="413915" cy="200504"/>
          </a:xfrm>
          <a:prstGeom prst="rect">
            <a:avLst/>
          </a:prstGeom>
          <a:noFill/>
        </p:spPr>
        <p:txBody>
          <a:bodyPr wrap="square" rtlCol="0">
            <a:spAutoFit/>
          </a:bodyPr>
          <a:lstStyle/>
          <a:p>
            <a:pPr algn="ctr"/>
            <a:r>
              <a:rPr kumimoji="1" lang="ja-JP" altLang="en-US" sz="703" b="1">
                <a:solidFill>
                  <a:schemeClr val="bg1"/>
                </a:solidFill>
                <a:latin typeface="BIZ UDPゴシック" panose="020B0400000000000000" pitchFamily="50" charset="-128"/>
                <a:ea typeface="BIZ UDPゴシック" panose="020B0400000000000000" pitchFamily="50" charset="-128"/>
              </a:rPr>
              <a:t>４</a:t>
            </a:r>
          </a:p>
        </p:txBody>
      </p:sp>
      <p:sp>
        <p:nvSpPr>
          <p:cNvPr id="21" name="正方形/長方形 20">
            <a:extLst>
              <a:ext uri="{FF2B5EF4-FFF2-40B4-BE49-F238E27FC236}">
                <a16:creationId xmlns:a16="http://schemas.microsoft.com/office/drawing/2014/main" id="{40B7E658-60DB-4D52-8A5F-6DE13750F804}"/>
              </a:ext>
            </a:extLst>
          </p:cNvPr>
          <p:cNvSpPr/>
          <p:nvPr/>
        </p:nvSpPr>
        <p:spPr>
          <a:xfrm>
            <a:off x="1" y="6305796"/>
            <a:ext cx="9905999" cy="276522"/>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22" name="スライド番号プレースホルダー 3">
            <a:extLst>
              <a:ext uri="{FF2B5EF4-FFF2-40B4-BE49-F238E27FC236}">
                <a16:creationId xmlns:a16="http://schemas.microsoft.com/office/drawing/2014/main" id="{E3770781-6766-469A-A60A-52C11D17D2A3}"/>
              </a:ext>
            </a:extLst>
          </p:cNvPr>
          <p:cNvSpPr>
            <a:spLocks noGrp="1"/>
          </p:cNvSpPr>
          <p:nvPr>
            <p:ph type="sldNum" sz="quarter" idx="12"/>
          </p:nvPr>
        </p:nvSpPr>
        <p:spPr>
          <a:xfrm>
            <a:off x="7475534" y="6264887"/>
            <a:ext cx="2228850" cy="365125"/>
          </a:xfrm>
        </p:spPr>
        <p:txBody>
          <a:bodyPr/>
          <a:lstStyle/>
          <a:p>
            <a:r>
              <a:rPr kumimoji="1" lang="ja-JP" altLang="en-US" b="1">
                <a:solidFill>
                  <a:schemeClr val="bg1"/>
                </a:solidFill>
                <a:latin typeface="BIZ UDPゴシック" panose="020B0400000000000000" pitchFamily="50" charset="-128"/>
                <a:ea typeface="BIZ UDPゴシック" panose="020B0400000000000000" pitchFamily="50" charset="-128"/>
              </a:rPr>
              <a:t>４</a:t>
            </a:r>
          </a:p>
        </p:txBody>
      </p:sp>
      <p:sp>
        <p:nvSpPr>
          <p:cNvPr id="23" name="正方形/長方形 22">
            <a:extLst>
              <a:ext uri="{FF2B5EF4-FFF2-40B4-BE49-F238E27FC236}">
                <a16:creationId xmlns:a16="http://schemas.microsoft.com/office/drawing/2014/main" id="{5BD22FD0-9A44-47D3-A521-98C81406FC1C}"/>
              </a:ext>
            </a:extLst>
          </p:cNvPr>
          <p:cNvSpPr/>
          <p:nvPr/>
        </p:nvSpPr>
        <p:spPr>
          <a:xfrm>
            <a:off x="0" y="263770"/>
            <a:ext cx="9906000" cy="526850"/>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spc="108">
                <a:solidFill>
                  <a:schemeClr val="bg1"/>
                </a:solidFill>
                <a:latin typeface="BIZ UDゴシック" panose="020B0400000000000000" pitchFamily="49" charset="-128"/>
                <a:ea typeface="BIZ UDゴシック" panose="020B0400000000000000" pitchFamily="49" charset="-128"/>
              </a:rPr>
              <a:t>３．法人府民税（法人税割）・法人事業税 独自税率</a:t>
            </a:r>
            <a:endParaRPr kumimoji="1" lang="en-US" altLang="ja-JP" b="1" spc="108">
              <a:solidFill>
                <a:schemeClr val="bg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714304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CCC0F89-857B-4EA3-9755-6E97060AB768}"/>
              </a:ext>
            </a:extLst>
          </p:cNvPr>
          <p:cNvSpPr/>
          <p:nvPr/>
        </p:nvSpPr>
        <p:spPr>
          <a:xfrm>
            <a:off x="628490" y="771582"/>
            <a:ext cx="8492067" cy="681903"/>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542D8E8-FB57-4868-BD1D-FB7BF1573A3C}"/>
              </a:ext>
            </a:extLst>
          </p:cNvPr>
          <p:cNvSpPr txBox="1"/>
          <p:nvPr/>
        </p:nvSpPr>
        <p:spPr>
          <a:xfrm>
            <a:off x="4149570" y="405831"/>
            <a:ext cx="1606857" cy="307777"/>
          </a:xfrm>
          <a:prstGeom prst="rect">
            <a:avLst/>
          </a:prstGeom>
          <a:noFill/>
          <a:ln w="57150">
            <a:noFill/>
            <a:miter lim="800000"/>
          </a:ln>
        </p:spPr>
        <p:txBody>
          <a:bodyPr wrap="square" rtlCol="0" anchor="ctr" anchorCtr="0">
            <a:spAutoFit/>
          </a:bodyPr>
          <a:lstStyle/>
          <a:p>
            <a:pPr algn="ctr"/>
            <a:r>
              <a:rPr kumimoji="1" lang="ja-JP" altLang="en-US" sz="1400" b="1" spc="108">
                <a:latin typeface="BIZ UDゴシック" panose="020B0400000000000000" pitchFamily="49" charset="-128"/>
                <a:ea typeface="BIZ UDゴシック" panose="020B0400000000000000" pitchFamily="49" charset="-128"/>
              </a:rPr>
              <a:t>活用の考え方</a:t>
            </a:r>
            <a:endParaRPr kumimoji="1" lang="en-US" altLang="ja-JP" sz="1400" b="1" spc="108">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5FB9520F-D2B7-472A-836F-64741A704A6D}"/>
              </a:ext>
            </a:extLst>
          </p:cNvPr>
          <p:cNvSpPr txBox="1"/>
          <p:nvPr/>
        </p:nvSpPr>
        <p:spPr>
          <a:xfrm>
            <a:off x="700456" y="815366"/>
            <a:ext cx="8348134" cy="557012"/>
          </a:xfrm>
          <a:prstGeom prst="rect">
            <a:avLst/>
          </a:prstGeom>
          <a:noFill/>
        </p:spPr>
        <p:txBody>
          <a:bodyPr wrap="square" rtlCol="0">
            <a:spAutoFit/>
          </a:bodyPr>
          <a:lstStyle/>
          <a:p>
            <a:pPr algn="just">
              <a:lnSpc>
                <a:spcPct val="150000"/>
              </a:lnSpc>
            </a:pPr>
            <a:r>
              <a:rPr kumimoji="1" lang="ja-JP" altLang="en-US" sz="1100" spc="108">
                <a:latin typeface="UD デジタル 教科書体 NK-R" panose="02020400000000000000" pitchFamily="18" charset="-128"/>
                <a:ea typeface="UD デジタル 教科書体 NK-R" panose="02020400000000000000" pitchFamily="18" charset="-128"/>
              </a:rPr>
              <a:t>　</a:t>
            </a:r>
            <a:r>
              <a:rPr kumimoji="1" lang="ja-JP" altLang="en-US" sz="1100" spc="108">
                <a:latin typeface="BIZ UDゴシック" panose="020B0400000000000000" pitchFamily="49" charset="-128"/>
                <a:ea typeface="BIZ UDゴシック" panose="020B0400000000000000" pitchFamily="49" charset="-128"/>
              </a:rPr>
              <a:t>道路網・鉄軌道などの都市基盤整備の推進や治水・防災対策の充実といった</a:t>
            </a:r>
            <a:r>
              <a:rPr kumimoji="1" lang="ja-JP" altLang="en-US" sz="1100" b="1" u="sng" spc="108">
                <a:latin typeface="BIZ UDゴシック" panose="020B0400000000000000" pitchFamily="49" charset="-128"/>
                <a:ea typeface="BIZ UDゴシック" panose="020B0400000000000000" pitchFamily="49" charset="-128"/>
              </a:rPr>
              <a:t>大都市圏特有の緊急かつ膨大な財政需要に係る予算に活用</a:t>
            </a:r>
            <a:r>
              <a:rPr kumimoji="1" lang="ja-JP" altLang="en-US" sz="1100" spc="108">
                <a:latin typeface="BIZ UDゴシック" panose="020B0400000000000000" pitchFamily="49" charset="-128"/>
                <a:ea typeface="BIZ UDゴシック" panose="020B0400000000000000" pitchFamily="49" charset="-128"/>
              </a:rPr>
              <a:t>するとともに、</a:t>
            </a:r>
            <a:r>
              <a:rPr kumimoji="1" lang="ja-JP" altLang="en-US" sz="1100" b="1" u="sng" spc="108">
                <a:latin typeface="BIZ UDゴシック" panose="020B0400000000000000" pitchFamily="49" charset="-128"/>
                <a:ea typeface="BIZ UDゴシック" panose="020B0400000000000000" pitchFamily="49" charset="-128"/>
              </a:rPr>
              <a:t>スタートアップの創出・成長の促進に向けた拠点・環境整備にも活用</a:t>
            </a:r>
            <a:r>
              <a:rPr kumimoji="1" lang="ja-JP" altLang="en-US" sz="1100" spc="108">
                <a:latin typeface="BIZ UDゴシック" panose="020B0400000000000000" pitchFamily="49" charset="-128"/>
                <a:ea typeface="BIZ UDゴシック" panose="020B0400000000000000" pitchFamily="49" charset="-128"/>
              </a:rPr>
              <a:t>していきます。</a:t>
            </a:r>
            <a:endParaRPr kumimoji="1" lang="en-US" altLang="ja-JP" sz="1100" spc="108">
              <a:latin typeface="BIZ UDゴシック" panose="020B0400000000000000" pitchFamily="49" charset="-128"/>
              <a:ea typeface="BIZ UDゴシック" panose="020B0400000000000000" pitchFamily="49" charset="-128"/>
            </a:endParaRPr>
          </a:p>
        </p:txBody>
      </p:sp>
      <p:sp>
        <p:nvSpPr>
          <p:cNvPr id="27" name="テキスト ボックス 26">
            <a:extLst>
              <a:ext uri="{FF2B5EF4-FFF2-40B4-BE49-F238E27FC236}">
                <a16:creationId xmlns:a16="http://schemas.microsoft.com/office/drawing/2014/main" id="{7728DCAF-658F-421A-A4E0-7794CB2D9DA7}"/>
              </a:ext>
            </a:extLst>
          </p:cNvPr>
          <p:cNvSpPr txBox="1"/>
          <p:nvPr/>
        </p:nvSpPr>
        <p:spPr>
          <a:xfrm>
            <a:off x="9492084" y="6355717"/>
            <a:ext cx="413915" cy="200504"/>
          </a:xfrm>
          <a:prstGeom prst="rect">
            <a:avLst/>
          </a:prstGeom>
          <a:noFill/>
        </p:spPr>
        <p:txBody>
          <a:bodyPr wrap="square" rtlCol="0">
            <a:spAutoFit/>
          </a:bodyPr>
          <a:lstStyle/>
          <a:p>
            <a:pPr algn="ctr"/>
            <a:r>
              <a:rPr kumimoji="1" lang="ja-JP" altLang="en-US" sz="703" b="1">
                <a:solidFill>
                  <a:schemeClr val="bg1"/>
                </a:solidFill>
                <a:latin typeface="BIZ UDPゴシック" panose="020B0400000000000000" pitchFamily="50" charset="-128"/>
                <a:ea typeface="BIZ UDPゴシック" panose="020B0400000000000000" pitchFamily="50" charset="-128"/>
              </a:rPr>
              <a:t>４</a:t>
            </a:r>
          </a:p>
        </p:txBody>
      </p:sp>
      <p:sp>
        <p:nvSpPr>
          <p:cNvPr id="26" name="四角形: 角を丸くする 25">
            <a:extLst>
              <a:ext uri="{FF2B5EF4-FFF2-40B4-BE49-F238E27FC236}">
                <a16:creationId xmlns:a16="http://schemas.microsoft.com/office/drawing/2014/main" id="{74F226F1-EFDC-4D29-B01C-B4080E6A6515}"/>
              </a:ext>
            </a:extLst>
          </p:cNvPr>
          <p:cNvSpPr/>
          <p:nvPr/>
        </p:nvSpPr>
        <p:spPr>
          <a:xfrm>
            <a:off x="628490" y="1838287"/>
            <a:ext cx="2030043" cy="373247"/>
          </a:xfrm>
          <a:prstGeom prst="roundRect">
            <a:avLst>
              <a:gd name="adj" fmla="val 50000"/>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活用計画額</a:t>
            </a:r>
            <a:endParaRPr kumimoji="1" lang="ja-JP" altLang="en-US" sz="1400">
              <a:solidFill>
                <a:schemeClr val="bg1"/>
              </a:solidFill>
            </a:endParaRPr>
          </a:p>
        </p:txBody>
      </p:sp>
      <p:sp>
        <p:nvSpPr>
          <p:cNvPr id="12" name="正方形/長方形 11">
            <a:extLst>
              <a:ext uri="{FF2B5EF4-FFF2-40B4-BE49-F238E27FC236}">
                <a16:creationId xmlns:a16="http://schemas.microsoft.com/office/drawing/2014/main" id="{9389E58E-A228-4929-8535-40A147A0FBD4}"/>
              </a:ext>
            </a:extLst>
          </p:cNvPr>
          <p:cNvSpPr/>
          <p:nvPr/>
        </p:nvSpPr>
        <p:spPr>
          <a:xfrm>
            <a:off x="1" y="6305796"/>
            <a:ext cx="9905999" cy="276522"/>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14" name="スライド番号プレースホルダー 3">
            <a:extLst>
              <a:ext uri="{FF2B5EF4-FFF2-40B4-BE49-F238E27FC236}">
                <a16:creationId xmlns:a16="http://schemas.microsoft.com/office/drawing/2014/main" id="{4CFAD04C-7D32-4D65-8BE3-09DE6D0B36E8}"/>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5</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graphicFrame>
        <p:nvGraphicFramePr>
          <p:cNvPr id="2" name="表 2">
            <a:extLst>
              <a:ext uri="{FF2B5EF4-FFF2-40B4-BE49-F238E27FC236}">
                <a16:creationId xmlns:a16="http://schemas.microsoft.com/office/drawing/2014/main" id="{BE51702A-40A2-42A0-BC0A-7AF30342477A}"/>
              </a:ext>
            </a:extLst>
          </p:cNvPr>
          <p:cNvGraphicFramePr>
            <a:graphicFrameLocks noGrp="1"/>
          </p:cNvGraphicFramePr>
          <p:nvPr>
            <p:extLst>
              <p:ext uri="{D42A27DB-BD31-4B8C-83A1-F6EECF244321}">
                <p14:modId xmlns:p14="http://schemas.microsoft.com/office/powerpoint/2010/main" val="478964620"/>
              </p:ext>
            </p:extLst>
          </p:nvPr>
        </p:nvGraphicFramePr>
        <p:xfrm>
          <a:off x="943901" y="2325189"/>
          <a:ext cx="8018197" cy="3794760"/>
        </p:xfrm>
        <a:graphic>
          <a:graphicData uri="http://schemas.openxmlformats.org/drawingml/2006/table">
            <a:tbl>
              <a:tblPr firstRow="1" bandRow="1">
                <a:tableStyleId>{5C22544A-7EE6-4342-B048-85BDC9FD1C3A}</a:tableStyleId>
              </a:tblPr>
              <a:tblGrid>
                <a:gridCol w="1611962">
                  <a:extLst>
                    <a:ext uri="{9D8B030D-6E8A-4147-A177-3AD203B41FA5}">
                      <a16:colId xmlns:a16="http://schemas.microsoft.com/office/drawing/2014/main" val="44191335"/>
                    </a:ext>
                  </a:extLst>
                </a:gridCol>
                <a:gridCol w="3128211">
                  <a:extLst>
                    <a:ext uri="{9D8B030D-6E8A-4147-A177-3AD203B41FA5}">
                      <a16:colId xmlns:a16="http://schemas.microsoft.com/office/drawing/2014/main" val="735933191"/>
                    </a:ext>
                  </a:extLst>
                </a:gridCol>
                <a:gridCol w="1639012">
                  <a:extLst>
                    <a:ext uri="{9D8B030D-6E8A-4147-A177-3AD203B41FA5}">
                      <a16:colId xmlns:a16="http://schemas.microsoft.com/office/drawing/2014/main" val="3985964277"/>
                    </a:ext>
                  </a:extLst>
                </a:gridCol>
                <a:gridCol w="1639012">
                  <a:extLst>
                    <a:ext uri="{9D8B030D-6E8A-4147-A177-3AD203B41FA5}">
                      <a16:colId xmlns:a16="http://schemas.microsoft.com/office/drawing/2014/main" val="1445283957"/>
                    </a:ext>
                  </a:extLst>
                </a:gridCol>
              </a:tblGrid>
              <a:tr h="370840">
                <a:tc>
                  <a:txBody>
                    <a:bodyPr/>
                    <a:lstStyle/>
                    <a:p>
                      <a:pPr algn="ctr"/>
                      <a:r>
                        <a:rPr kumimoji="1" lang="ja-JP" altLang="en-US" sz="1200" b="0">
                          <a:latin typeface="BIZ UDPゴシック" panose="020B0400000000000000" pitchFamily="50" charset="-128"/>
                          <a:ea typeface="BIZ UDPゴシック" panose="020B0400000000000000" pitchFamily="50" charset="-128"/>
                        </a:rPr>
                        <a:t>項目</a:t>
                      </a:r>
                    </a:p>
                  </a:txBody>
                  <a:tcPr anchor="ctr">
                    <a:solidFill>
                      <a:schemeClr val="accent5">
                        <a:lumMod val="75000"/>
                      </a:schemeClr>
                    </a:solidFill>
                  </a:tcPr>
                </a:tc>
                <a:tc>
                  <a:txBody>
                    <a:bodyPr/>
                    <a:lstStyle/>
                    <a:p>
                      <a:pPr algn="ctr"/>
                      <a:r>
                        <a:rPr kumimoji="1" lang="ja-JP" altLang="en-US" sz="1200" b="0">
                          <a:latin typeface="BIZ UDPゴシック" panose="020B0400000000000000" pitchFamily="50" charset="-128"/>
                          <a:ea typeface="BIZ UDPゴシック" panose="020B0400000000000000" pitchFamily="50" charset="-128"/>
                        </a:rPr>
                        <a:t>区分</a:t>
                      </a:r>
                    </a:p>
                  </a:txBody>
                  <a:tcPr anchor="ctr">
                    <a:solidFill>
                      <a:schemeClr val="accent5">
                        <a:lumMod val="75000"/>
                      </a:schemeClr>
                    </a:solidFill>
                  </a:tcPr>
                </a:tc>
                <a:tc>
                  <a:txBody>
                    <a:bodyPr/>
                    <a:lstStyle/>
                    <a:p>
                      <a:pPr algn="ctr"/>
                      <a:r>
                        <a:rPr kumimoji="1" lang="ja-JP" altLang="en-US" sz="1200" b="0">
                          <a:latin typeface="BIZ UDPゴシック" panose="020B0400000000000000" pitchFamily="50" charset="-128"/>
                          <a:ea typeface="BIZ UDPゴシック" panose="020B0400000000000000" pitchFamily="50" charset="-128"/>
                        </a:rPr>
                        <a:t>令和７年度</a:t>
                      </a:r>
                    </a:p>
                  </a:txBody>
                  <a:tcPr anchor="ctr">
                    <a:solidFill>
                      <a:schemeClr val="accent5">
                        <a:lumMod val="75000"/>
                      </a:schemeClr>
                    </a:solidFill>
                  </a:tcPr>
                </a:tc>
                <a:tc>
                  <a:txBody>
                    <a:bodyPr/>
                    <a:lstStyle/>
                    <a:p>
                      <a:pPr algn="ctr"/>
                      <a:r>
                        <a:rPr kumimoji="1" lang="ja-JP" altLang="en-US" sz="1200" b="0">
                          <a:latin typeface="BIZ UDPゴシック" panose="020B0400000000000000" pitchFamily="50" charset="-128"/>
                          <a:ea typeface="BIZ UDPゴシック" panose="020B0400000000000000" pitchFamily="50" charset="-128"/>
                        </a:rPr>
                        <a:t>令和８年度</a:t>
                      </a:r>
                    </a:p>
                  </a:txBody>
                  <a:tcPr anchor="ctr">
                    <a:solidFill>
                      <a:schemeClr val="accent5">
                        <a:lumMod val="75000"/>
                      </a:schemeClr>
                    </a:solidFill>
                  </a:tcPr>
                </a:tc>
                <a:extLst>
                  <a:ext uri="{0D108BD9-81ED-4DB2-BD59-A6C34878D82A}">
                    <a16:rowId xmlns:a16="http://schemas.microsoft.com/office/drawing/2014/main" val="1745692494"/>
                  </a:ext>
                </a:extLst>
              </a:tr>
              <a:tr h="370840">
                <a:tc rowSpan="3">
                  <a:txBody>
                    <a:bodyPr/>
                    <a:lstStyle/>
                    <a:p>
                      <a:pPr algn="ctr"/>
                      <a:r>
                        <a:rPr kumimoji="1" lang="ja-JP" altLang="en-US" sz="1200">
                          <a:latin typeface="BIZ UDPゴシック" panose="020B0400000000000000" pitchFamily="50" charset="-128"/>
                          <a:ea typeface="BIZ UDPゴシック" panose="020B0400000000000000" pitchFamily="50" charset="-128"/>
                        </a:rPr>
                        <a:t>都市基盤・都市再生</a:t>
                      </a:r>
                    </a:p>
                  </a:txBody>
                  <a:tcPr anchor="ctr">
                    <a:solidFill>
                      <a:schemeClr val="bg1">
                        <a:lumMod val="85000"/>
                      </a:schemeClr>
                    </a:solidFill>
                  </a:tcPr>
                </a:tc>
                <a:tc>
                  <a:txBody>
                    <a:bodyPr/>
                    <a:lstStyle/>
                    <a:p>
                      <a:r>
                        <a:rPr kumimoji="1" lang="ja-JP" altLang="en-US" sz="1200">
                          <a:latin typeface="BIZ UDPゴシック" panose="020B0400000000000000" pitchFamily="50" charset="-128"/>
                          <a:ea typeface="BIZ UDPゴシック" panose="020B0400000000000000" pitchFamily="50" charset="-128"/>
                        </a:rPr>
                        <a:t>道路網・公共交通等の整備</a:t>
                      </a:r>
                    </a:p>
                  </a:txBody>
                  <a:tcPr anchor="ctr">
                    <a:solidFill>
                      <a:schemeClr val="bg2"/>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約５０５億円</a:t>
                      </a:r>
                    </a:p>
                  </a:txBody>
                  <a:tcPr marR="234000" anchor="ctr">
                    <a:solidFill>
                      <a:schemeClr val="accent5">
                        <a:lumMod val="20000"/>
                        <a:lumOff val="80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約５５９億円</a:t>
                      </a:r>
                    </a:p>
                  </a:txBody>
                  <a:tcPr marR="234000" anchor="ctr">
                    <a:solidFill>
                      <a:schemeClr val="accent5">
                        <a:lumMod val="20000"/>
                        <a:lumOff val="80000"/>
                      </a:schemeClr>
                    </a:solidFill>
                  </a:tcPr>
                </a:tc>
                <a:extLst>
                  <a:ext uri="{0D108BD9-81ED-4DB2-BD59-A6C34878D82A}">
                    <a16:rowId xmlns:a16="http://schemas.microsoft.com/office/drawing/2014/main" val="506952591"/>
                  </a:ext>
                </a:extLst>
              </a:tr>
              <a:tr h="37084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r>
                        <a:rPr kumimoji="1" lang="ja-JP" altLang="en-US" sz="1200">
                          <a:latin typeface="BIZ UDPゴシック" panose="020B0400000000000000" pitchFamily="50" charset="-128"/>
                          <a:ea typeface="BIZ UDPゴシック" panose="020B0400000000000000" pitchFamily="50" charset="-128"/>
                        </a:rPr>
                        <a:t>下水道の整備</a:t>
                      </a:r>
                    </a:p>
                  </a:txBody>
                  <a:tcPr anchor="ctr">
                    <a:solidFill>
                      <a:schemeClr val="bg2"/>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約１４１億円</a:t>
                      </a:r>
                    </a:p>
                  </a:txBody>
                  <a:tcPr marR="234000" anchor="ctr">
                    <a:solidFill>
                      <a:schemeClr val="accent5">
                        <a:lumMod val="20000"/>
                        <a:lumOff val="80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約１４０億円</a:t>
                      </a:r>
                    </a:p>
                  </a:txBody>
                  <a:tcPr marR="234000" anchor="ctr">
                    <a:solidFill>
                      <a:schemeClr val="accent5">
                        <a:lumMod val="20000"/>
                        <a:lumOff val="80000"/>
                      </a:schemeClr>
                    </a:solidFill>
                  </a:tcPr>
                </a:tc>
                <a:extLst>
                  <a:ext uri="{0D108BD9-81ED-4DB2-BD59-A6C34878D82A}">
                    <a16:rowId xmlns:a16="http://schemas.microsoft.com/office/drawing/2014/main" val="2012641575"/>
                  </a:ext>
                </a:extLst>
              </a:tr>
              <a:tr h="37084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algn="ctr"/>
                      <a:r>
                        <a:rPr kumimoji="1" lang="ja-JP" altLang="en-US" sz="1200">
                          <a:latin typeface="BIZ UDPゴシック" panose="020B0400000000000000" pitchFamily="50" charset="-128"/>
                          <a:ea typeface="BIZ UDPゴシック" panose="020B0400000000000000" pitchFamily="50" charset="-128"/>
                        </a:rPr>
                        <a:t>小計</a:t>
                      </a:r>
                    </a:p>
                  </a:txBody>
                  <a:tcPr anchor="ctr">
                    <a:solidFill>
                      <a:schemeClr val="bg1">
                        <a:lumMod val="95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約６４６億円</a:t>
                      </a:r>
                    </a:p>
                  </a:txBody>
                  <a:tcPr marR="234000" anchor="ctr">
                    <a:solidFill>
                      <a:schemeClr val="bg1">
                        <a:lumMod val="95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約６９９億円</a:t>
                      </a:r>
                    </a:p>
                  </a:txBody>
                  <a:tcPr marR="234000" anchor="ctr">
                    <a:solidFill>
                      <a:schemeClr val="bg1">
                        <a:lumMod val="95000"/>
                      </a:schemeClr>
                    </a:solidFill>
                  </a:tcPr>
                </a:tc>
                <a:extLst>
                  <a:ext uri="{0D108BD9-81ED-4DB2-BD59-A6C34878D82A}">
                    <a16:rowId xmlns:a16="http://schemas.microsoft.com/office/drawing/2014/main" val="750804539"/>
                  </a:ext>
                </a:extLst>
              </a:tr>
              <a:tr h="370840">
                <a:tc rowSpan="4">
                  <a:txBody>
                    <a:bodyPr/>
                    <a:lstStyle/>
                    <a:p>
                      <a:pPr algn="ctr"/>
                      <a:r>
                        <a:rPr kumimoji="1" lang="ja-JP" altLang="en-US" sz="1200">
                          <a:latin typeface="BIZ UDPゴシック" panose="020B0400000000000000" pitchFamily="50" charset="-128"/>
                          <a:ea typeface="BIZ UDPゴシック" panose="020B0400000000000000" pitchFamily="50" charset="-128"/>
                        </a:rPr>
                        <a:t>安心・安全</a:t>
                      </a:r>
                    </a:p>
                  </a:txBody>
                  <a:tcPr anchor="ctr">
                    <a:solidFill>
                      <a:schemeClr val="bg1">
                        <a:lumMod val="85000"/>
                      </a:schemeClr>
                    </a:solidFill>
                  </a:tcPr>
                </a:tc>
                <a:tc>
                  <a:txBody>
                    <a:bodyPr/>
                    <a:lstStyle/>
                    <a:p>
                      <a:r>
                        <a:rPr kumimoji="1" lang="ja-JP" altLang="en-US" sz="1200">
                          <a:latin typeface="BIZ UDPゴシック" panose="020B0400000000000000" pitchFamily="50" charset="-128"/>
                          <a:ea typeface="BIZ UDPゴシック" panose="020B0400000000000000" pitchFamily="50" charset="-128"/>
                        </a:rPr>
                        <a:t>治水対策の充実</a:t>
                      </a:r>
                    </a:p>
                  </a:txBody>
                  <a:tcPr anchor="ctr">
                    <a:solidFill>
                      <a:schemeClr val="bg2"/>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約２８１億円</a:t>
                      </a:r>
                    </a:p>
                  </a:txBody>
                  <a:tcPr marR="234000" anchor="ctr">
                    <a:solidFill>
                      <a:schemeClr val="accent5">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a:latin typeface="BIZ UDゴシック" panose="020B0400000000000000" pitchFamily="49" charset="-128"/>
                          <a:ea typeface="BIZ UDゴシック" panose="020B0400000000000000" pitchFamily="49" charset="-128"/>
                        </a:rPr>
                        <a:t>約２７７億円</a:t>
                      </a:r>
                    </a:p>
                  </a:txBody>
                  <a:tcPr marR="234000" anchor="ctr">
                    <a:solidFill>
                      <a:schemeClr val="accent5">
                        <a:lumMod val="20000"/>
                        <a:lumOff val="80000"/>
                      </a:schemeClr>
                    </a:solidFill>
                  </a:tcPr>
                </a:tc>
                <a:extLst>
                  <a:ext uri="{0D108BD9-81ED-4DB2-BD59-A6C34878D82A}">
                    <a16:rowId xmlns:a16="http://schemas.microsoft.com/office/drawing/2014/main" val="1306309572"/>
                  </a:ext>
                </a:extLst>
              </a:tr>
              <a:tr h="37084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latin typeface="BIZ UDPゴシック" panose="020B0400000000000000" pitchFamily="50" charset="-128"/>
                          <a:ea typeface="BIZ UDPゴシック" panose="020B0400000000000000" pitchFamily="50" charset="-128"/>
                        </a:rPr>
                        <a:t>防災対策の充実</a:t>
                      </a:r>
                    </a:p>
                  </a:txBody>
                  <a:tcPr anchor="ctr">
                    <a:solidFill>
                      <a:schemeClr val="bg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a:latin typeface="BIZ UDゴシック" panose="020B0400000000000000" pitchFamily="49" charset="-128"/>
                          <a:ea typeface="BIZ UDゴシック" panose="020B0400000000000000" pitchFamily="49" charset="-128"/>
                        </a:rPr>
                        <a:t>約２００億円</a:t>
                      </a:r>
                    </a:p>
                  </a:txBody>
                  <a:tcPr marR="234000" anchor="ctr">
                    <a:solidFill>
                      <a:schemeClr val="accent5">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a:latin typeface="BIZ UDゴシック" panose="020B0400000000000000" pitchFamily="49" charset="-128"/>
                          <a:ea typeface="BIZ UDゴシック" panose="020B0400000000000000" pitchFamily="49" charset="-128"/>
                        </a:rPr>
                        <a:t>約２３４億円</a:t>
                      </a:r>
                    </a:p>
                  </a:txBody>
                  <a:tcPr marR="234000" anchor="ctr">
                    <a:solidFill>
                      <a:schemeClr val="accent5">
                        <a:lumMod val="20000"/>
                        <a:lumOff val="80000"/>
                      </a:schemeClr>
                    </a:solidFill>
                  </a:tcPr>
                </a:tc>
                <a:extLst>
                  <a:ext uri="{0D108BD9-81ED-4DB2-BD59-A6C34878D82A}">
                    <a16:rowId xmlns:a16="http://schemas.microsoft.com/office/drawing/2014/main" val="3160501477"/>
                  </a:ext>
                </a:extLst>
              </a:tr>
              <a:tr h="37084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r>
                        <a:rPr kumimoji="1" lang="ja-JP" altLang="en-US" sz="1200">
                          <a:latin typeface="BIZ UDPゴシック" panose="020B0400000000000000" pitchFamily="50" charset="-128"/>
                          <a:ea typeface="BIZ UDPゴシック" panose="020B0400000000000000" pitchFamily="50" charset="-128"/>
                        </a:rPr>
                        <a:t>交通安全対策の充実</a:t>
                      </a:r>
                    </a:p>
                  </a:txBody>
                  <a:tcPr anchor="ctr">
                    <a:solidFill>
                      <a:schemeClr val="bg2"/>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約１０１億円</a:t>
                      </a:r>
                    </a:p>
                  </a:txBody>
                  <a:tcPr marR="234000" anchor="ctr">
                    <a:solidFill>
                      <a:schemeClr val="accent5">
                        <a:lumMod val="20000"/>
                        <a:lumOff val="80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約９６億円</a:t>
                      </a:r>
                    </a:p>
                  </a:txBody>
                  <a:tcPr marR="234000" anchor="ctr">
                    <a:solidFill>
                      <a:schemeClr val="accent5">
                        <a:lumMod val="20000"/>
                        <a:lumOff val="80000"/>
                      </a:schemeClr>
                    </a:solidFill>
                  </a:tcPr>
                </a:tc>
                <a:extLst>
                  <a:ext uri="{0D108BD9-81ED-4DB2-BD59-A6C34878D82A}">
                    <a16:rowId xmlns:a16="http://schemas.microsoft.com/office/drawing/2014/main" val="2267556812"/>
                  </a:ext>
                </a:extLst>
              </a:tr>
              <a:tr h="370840">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algn="ctr"/>
                      <a:r>
                        <a:rPr kumimoji="1" lang="ja-JP" altLang="en-US" sz="1200">
                          <a:latin typeface="BIZ UDPゴシック" panose="020B0400000000000000" pitchFamily="50" charset="-128"/>
                          <a:ea typeface="BIZ UDPゴシック" panose="020B0400000000000000" pitchFamily="50" charset="-128"/>
                        </a:rPr>
                        <a:t>小計</a:t>
                      </a:r>
                    </a:p>
                  </a:txBody>
                  <a:tcPr anchor="ctr">
                    <a:solidFill>
                      <a:schemeClr val="bg1">
                        <a:lumMod val="95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約５８２億円</a:t>
                      </a:r>
                    </a:p>
                  </a:txBody>
                  <a:tcPr marR="234000" anchor="ctr">
                    <a:solidFill>
                      <a:schemeClr val="bg1">
                        <a:lumMod val="95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約６０７億円</a:t>
                      </a:r>
                    </a:p>
                  </a:txBody>
                  <a:tcPr marR="234000" anchor="ctr">
                    <a:solidFill>
                      <a:schemeClr val="bg1">
                        <a:lumMod val="95000"/>
                      </a:schemeClr>
                    </a:solidFill>
                  </a:tcPr>
                </a:tc>
                <a:extLst>
                  <a:ext uri="{0D108BD9-81ED-4DB2-BD59-A6C34878D82A}">
                    <a16:rowId xmlns:a16="http://schemas.microsoft.com/office/drawing/2014/main" val="1734570009"/>
                  </a:ext>
                </a:extLst>
              </a:tr>
              <a:tr h="370840">
                <a:tc>
                  <a:txBody>
                    <a:bodyPr/>
                    <a:lstStyle/>
                    <a:p>
                      <a:pPr algn="ctr"/>
                      <a:r>
                        <a:rPr kumimoji="1" lang="ja-JP" altLang="en-US" sz="1200">
                          <a:latin typeface="BIZ UDPゴシック" panose="020B0400000000000000" pitchFamily="50" charset="-128"/>
                          <a:ea typeface="BIZ UDPゴシック" panose="020B0400000000000000" pitchFamily="50" charset="-128"/>
                        </a:rPr>
                        <a:t>拠点・環境整備</a:t>
                      </a:r>
                    </a:p>
                  </a:txBody>
                  <a:tcPr anchor="ctr">
                    <a:solidFill>
                      <a:schemeClr val="bg1">
                        <a:lumMod val="85000"/>
                      </a:schemeClr>
                    </a:solidFill>
                  </a:tcPr>
                </a:tc>
                <a:tc>
                  <a:txBody>
                    <a:bodyPr/>
                    <a:lstStyle/>
                    <a:p>
                      <a:r>
                        <a:rPr kumimoji="1" lang="ja-JP" altLang="en-US" sz="1200">
                          <a:latin typeface="BIZ UDPゴシック" panose="020B0400000000000000" pitchFamily="50" charset="-128"/>
                          <a:ea typeface="BIZ UDPゴシック" panose="020B0400000000000000" pitchFamily="50" charset="-128"/>
                        </a:rPr>
                        <a:t>スタートアップの創出・成長の促進に向けた拠点・環境整備</a:t>
                      </a:r>
                    </a:p>
                  </a:txBody>
                  <a:tcPr anchor="ctr">
                    <a:solidFill>
                      <a:schemeClr val="bg2"/>
                    </a:solidFill>
                  </a:tcPr>
                </a:tc>
                <a:tc>
                  <a:txBody>
                    <a:bodyPr/>
                    <a:lstStyle/>
                    <a:p>
                      <a:pPr algn="ctr"/>
                      <a:r>
                        <a:rPr kumimoji="1" lang="en-US" altLang="ja-JP" sz="1200">
                          <a:latin typeface="BIZ UDゴシック" panose="020B0400000000000000" pitchFamily="49" charset="-128"/>
                          <a:ea typeface="BIZ UDゴシック" panose="020B0400000000000000" pitchFamily="49" charset="-128"/>
                        </a:rPr>
                        <a:t>―</a:t>
                      </a:r>
                      <a:endParaRPr kumimoji="1" lang="ja-JP" altLang="en-US" sz="1200">
                        <a:latin typeface="BIZ UDゴシック" panose="020B0400000000000000" pitchFamily="49" charset="-128"/>
                        <a:ea typeface="BIZ UDゴシック" panose="020B0400000000000000" pitchFamily="49" charset="-128"/>
                      </a:endParaRPr>
                    </a:p>
                  </a:txBody>
                  <a:tcPr marR="234000" anchor="ctr">
                    <a:solidFill>
                      <a:schemeClr val="accent5">
                        <a:lumMod val="20000"/>
                        <a:lumOff val="80000"/>
                      </a:schemeClr>
                    </a:solidFill>
                  </a:tcPr>
                </a:tc>
                <a:tc>
                  <a:txBody>
                    <a:bodyPr/>
                    <a:lstStyle/>
                    <a:p>
                      <a:pPr algn="r"/>
                      <a:r>
                        <a:rPr kumimoji="1" lang="ja-JP" altLang="en-US" sz="1200">
                          <a:latin typeface="BIZ UDゴシック" panose="020B0400000000000000" pitchFamily="49" charset="-128"/>
                          <a:ea typeface="BIZ UDゴシック" panose="020B0400000000000000" pitchFamily="49" charset="-128"/>
                        </a:rPr>
                        <a:t>約７億円</a:t>
                      </a:r>
                    </a:p>
                  </a:txBody>
                  <a:tcPr marR="234000" anchor="ctr">
                    <a:solidFill>
                      <a:schemeClr val="accent5">
                        <a:lumMod val="20000"/>
                        <a:lumOff val="80000"/>
                      </a:schemeClr>
                    </a:solidFill>
                  </a:tcPr>
                </a:tc>
                <a:extLst>
                  <a:ext uri="{0D108BD9-81ED-4DB2-BD59-A6C34878D82A}">
                    <a16:rowId xmlns:a16="http://schemas.microsoft.com/office/drawing/2014/main" val="1959858307"/>
                  </a:ext>
                </a:extLst>
              </a:tr>
              <a:tr h="370840">
                <a:tc gridSpan="2">
                  <a:txBody>
                    <a:bodyPr/>
                    <a:lstStyle/>
                    <a:p>
                      <a:pPr algn="ctr"/>
                      <a:r>
                        <a:rPr kumimoji="1" lang="ja-JP" altLang="en-US" sz="1200" b="1">
                          <a:latin typeface="BIZ UDPゴシック" panose="020B0400000000000000" pitchFamily="50" charset="-128"/>
                          <a:ea typeface="BIZ UDPゴシック" panose="020B0400000000000000" pitchFamily="50" charset="-128"/>
                        </a:rPr>
                        <a:t>合　　　　計</a:t>
                      </a:r>
                    </a:p>
                  </a:txBody>
                  <a:tcPr anchor="ctr">
                    <a:solidFill>
                      <a:schemeClr val="accent5">
                        <a:lumMod val="40000"/>
                        <a:lumOff val="60000"/>
                      </a:schemeClr>
                    </a:solidFill>
                  </a:tcPr>
                </a:tc>
                <a:tc hMerge="1">
                  <a:txBody>
                    <a:bodyPr/>
                    <a:lstStyle/>
                    <a:p>
                      <a:r>
                        <a:rPr kumimoji="1" lang="ja-JP" altLang="en-US" sz="1200">
                          <a:latin typeface="BIZ UDPゴシック" panose="020B0400000000000000" pitchFamily="50" charset="-128"/>
                          <a:ea typeface="BIZ UDPゴシック" panose="020B0400000000000000" pitchFamily="50" charset="-128"/>
                        </a:rPr>
                        <a:t>合計</a:t>
                      </a:r>
                    </a:p>
                  </a:txBody>
                  <a:tcPr anchor="ctr">
                    <a:solidFill>
                      <a:schemeClr val="bg2"/>
                    </a:solidFill>
                  </a:tcPr>
                </a:tc>
                <a:tc>
                  <a:txBody>
                    <a:bodyPr/>
                    <a:lstStyle/>
                    <a:p>
                      <a:pPr algn="r"/>
                      <a:r>
                        <a:rPr kumimoji="1" lang="ja-JP" altLang="en-US" sz="1200" b="1">
                          <a:latin typeface="BIZ UDゴシック" panose="020B0400000000000000" pitchFamily="49" charset="-128"/>
                          <a:ea typeface="BIZ UDゴシック" panose="020B0400000000000000" pitchFamily="49" charset="-128"/>
                        </a:rPr>
                        <a:t>約１，２２８億円</a:t>
                      </a:r>
                    </a:p>
                  </a:txBody>
                  <a:tcPr marR="234000" anchor="ctr">
                    <a:solidFill>
                      <a:schemeClr val="accent5">
                        <a:lumMod val="40000"/>
                        <a:lumOff val="60000"/>
                      </a:schemeClr>
                    </a:solidFill>
                  </a:tcPr>
                </a:tc>
                <a:tc>
                  <a:txBody>
                    <a:bodyPr/>
                    <a:lstStyle/>
                    <a:p>
                      <a:pPr algn="r"/>
                      <a:r>
                        <a:rPr kumimoji="1" lang="ja-JP" altLang="en-US" sz="1200" b="1">
                          <a:latin typeface="BIZ UDゴシック" panose="020B0400000000000000" pitchFamily="49" charset="-128"/>
                          <a:ea typeface="BIZ UDゴシック" panose="020B0400000000000000" pitchFamily="49" charset="-128"/>
                        </a:rPr>
                        <a:t>約１，３１３億円</a:t>
                      </a:r>
                    </a:p>
                  </a:txBody>
                  <a:tcPr marR="234000" anchor="ctr">
                    <a:solidFill>
                      <a:schemeClr val="accent5">
                        <a:lumMod val="40000"/>
                        <a:lumOff val="60000"/>
                      </a:schemeClr>
                    </a:solidFill>
                  </a:tcPr>
                </a:tc>
                <a:extLst>
                  <a:ext uri="{0D108BD9-81ED-4DB2-BD59-A6C34878D82A}">
                    <a16:rowId xmlns:a16="http://schemas.microsoft.com/office/drawing/2014/main" val="3724836648"/>
                  </a:ext>
                </a:extLst>
              </a:tr>
            </a:tbl>
          </a:graphicData>
        </a:graphic>
      </p:graphicFrame>
    </p:spTree>
    <p:extLst>
      <p:ext uri="{BB962C8B-B14F-4D97-AF65-F5344CB8AC3E}">
        <p14:creationId xmlns:p14="http://schemas.microsoft.com/office/powerpoint/2010/main" val="2064846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コンテンツ プレースホルダー 2">
            <a:extLst>
              <a:ext uri="{FF2B5EF4-FFF2-40B4-BE49-F238E27FC236}">
                <a16:creationId xmlns:a16="http://schemas.microsoft.com/office/drawing/2014/main" id="{202B106B-3E78-42AE-A85D-178725BCC3B5}"/>
              </a:ext>
            </a:extLst>
          </p:cNvPr>
          <p:cNvSpPr txBox="1">
            <a:spLocks/>
          </p:cNvSpPr>
          <p:nvPr/>
        </p:nvSpPr>
        <p:spPr>
          <a:xfrm>
            <a:off x="368591" y="1528020"/>
            <a:ext cx="9138918" cy="950925"/>
          </a:xfrm>
          <a:prstGeom prst="rect">
            <a:avLst/>
          </a:prstGeom>
        </p:spPr>
        <p:txBody>
          <a:bodyPr vert="horz" lIns="58435" tIns="29217" rIns="58435" bIns="29217"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大都市圏域の広域的な高速道路ネットワークのミッシングリンク（未整備区間）の解消、府県間道路などの</a:t>
            </a:r>
            <a:r>
              <a:rPr lang="ja-JP" altLang="en-US" sz="1000" b="1" u="sng" spc="192">
                <a:latin typeface="BIZ UDゴシック" panose="020B0400000000000000" pitchFamily="49" charset="-128"/>
                <a:ea typeface="BIZ UDゴシック" panose="020B0400000000000000" pitchFamily="49" charset="-128"/>
              </a:rPr>
              <a:t>幹線道路の充実・強化</a:t>
            </a:r>
            <a:r>
              <a:rPr lang="ja-JP" altLang="en-US" sz="1000" spc="192">
                <a:latin typeface="BIZ UDゴシック" panose="020B0400000000000000" pitchFamily="49" charset="-128"/>
                <a:ea typeface="BIZ UDゴシック" panose="020B0400000000000000" pitchFamily="49" charset="-128"/>
              </a:rPr>
              <a:t>、「</a:t>
            </a:r>
            <a:r>
              <a:rPr lang="ja-JP" altLang="en-US" sz="1000" b="1" u="sng" spc="192">
                <a:latin typeface="BIZ UDゴシック" panose="020B0400000000000000" pitchFamily="49" charset="-128"/>
                <a:ea typeface="BIZ UDゴシック" panose="020B0400000000000000" pitchFamily="49" charset="-128"/>
              </a:rPr>
              <a:t>広域鉄道ネットワークの充実</a:t>
            </a:r>
            <a:r>
              <a:rPr lang="ja-JP" altLang="en-US" sz="1000" spc="192">
                <a:latin typeface="BIZ UDゴシック" panose="020B0400000000000000" pitchFamily="49" charset="-128"/>
                <a:ea typeface="BIZ UDゴシック" panose="020B0400000000000000" pitchFamily="49" charset="-128"/>
              </a:rPr>
              <a:t>」や公共交通戦略路線の着実な推進による「</a:t>
            </a:r>
            <a:r>
              <a:rPr lang="ja-JP" altLang="en-US" sz="1000" b="1" u="sng" spc="192">
                <a:latin typeface="BIZ UDゴシック" panose="020B0400000000000000" pitchFamily="49" charset="-128"/>
                <a:ea typeface="BIZ UDゴシック" panose="020B0400000000000000" pitchFamily="49" charset="-128"/>
              </a:rPr>
              <a:t>都市鉄道ネットワークの充実</a:t>
            </a:r>
            <a:r>
              <a:rPr lang="ja-JP" altLang="en-US" sz="1000" spc="192">
                <a:latin typeface="BIZ UDゴシック" panose="020B0400000000000000" pitchFamily="49" charset="-128"/>
                <a:ea typeface="BIZ UDゴシック" panose="020B0400000000000000" pitchFamily="49" charset="-128"/>
              </a:rPr>
              <a:t>」、連続立体交差事業の推進をはじめとする「</a:t>
            </a:r>
            <a:r>
              <a:rPr lang="ja-JP" altLang="en-US" sz="1000" b="1" u="sng" spc="192">
                <a:latin typeface="BIZ UDゴシック" panose="020B0400000000000000" pitchFamily="49" charset="-128"/>
                <a:ea typeface="BIZ UDゴシック" panose="020B0400000000000000" pitchFamily="49" charset="-128"/>
              </a:rPr>
              <a:t>公共交通の利便性向上</a:t>
            </a:r>
            <a:r>
              <a:rPr lang="ja-JP" altLang="en-US" sz="1000" spc="192">
                <a:latin typeface="BIZ UDゴシック" panose="020B0400000000000000" pitchFamily="49" charset="-128"/>
                <a:ea typeface="BIZ UDゴシック" panose="020B0400000000000000" pitchFamily="49" charset="-128"/>
              </a:rPr>
              <a:t>」などに取り組んでおり、これらの取組は、物流・通勤の安定化による企業活動の円滑化につながっています。</a:t>
            </a:r>
            <a:endParaRPr lang="ja-JP" altLang="en-US" sz="1000">
              <a:latin typeface="BIZ UDゴシック" panose="020B0400000000000000" pitchFamily="49" charset="-128"/>
              <a:ea typeface="BIZ UDゴシック" panose="020B0400000000000000" pitchFamily="49" charset="-128"/>
            </a:endParaRPr>
          </a:p>
        </p:txBody>
      </p:sp>
      <p:sp>
        <p:nvSpPr>
          <p:cNvPr id="37" name="テキスト ボックス 36">
            <a:extLst>
              <a:ext uri="{FF2B5EF4-FFF2-40B4-BE49-F238E27FC236}">
                <a16:creationId xmlns:a16="http://schemas.microsoft.com/office/drawing/2014/main" id="{5E211E9D-F3F8-486B-A169-2F50D655C754}"/>
              </a:ext>
            </a:extLst>
          </p:cNvPr>
          <p:cNvSpPr txBox="1"/>
          <p:nvPr/>
        </p:nvSpPr>
        <p:spPr>
          <a:xfrm>
            <a:off x="323268" y="1194528"/>
            <a:ext cx="2759710" cy="276999"/>
          </a:xfrm>
          <a:prstGeom prst="rect">
            <a:avLst/>
          </a:prstGeom>
          <a:noFill/>
        </p:spPr>
        <p:txBody>
          <a:bodyPr wrap="square" rtlCol="0">
            <a:spAutoFit/>
          </a:bodyPr>
          <a:lstStyle/>
          <a:p>
            <a:r>
              <a:rPr kumimoji="1" lang="ja-JP" altLang="en-US" sz="1200" b="1" spc="108">
                <a:latin typeface="BIZ UDゴシック" panose="020B0400000000000000" pitchFamily="49" charset="-128"/>
                <a:ea typeface="BIZ UDゴシック" panose="020B0400000000000000" pitchFamily="49" charset="-128"/>
              </a:rPr>
              <a:t>■　道路網・公共交通等の整備</a:t>
            </a:r>
          </a:p>
        </p:txBody>
      </p:sp>
      <p:sp>
        <p:nvSpPr>
          <p:cNvPr id="24" name="四角形: 角を丸くする 23">
            <a:extLst>
              <a:ext uri="{FF2B5EF4-FFF2-40B4-BE49-F238E27FC236}">
                <a16:creationId xmlns:a16="http://schemas.microsoft.com/office/drawing/2014/main" id="{63C93555-E21E-4AF5-9D28-AB1945A05139}"/>
              </a:ext>
            </a:extLst>
          </p:cNvPr>
          <p:cNvSpPr/>
          <p:nvPr/>
        </p:nvSpPr>
        <p:spPr>
          <a:xfrm>
            <a:off x="323268" y="870285"/>
            <a:ext cx="2684584" cy="304923"/>
          </a:xfrm>
          <a:prstGeom prst="roundRect">
            <a:avLst>
              <a:gd name="adj" fmla="val 50000"/>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都市基盤・都市再生の取組</a:t>
            </a:r>
            <a:endParaRPr kumimoji="1" lang="ja-JP" altLang="en-US" sz="1400">
              <a:solidFill>
                <a:schemeClr val="bg1"/>
              </a:solidFill>
            </a:endParaRPr>
          </a:p>
        </p:txBody>
      </p:sp>
      <p:grpSp>
        <p:nvGrpSpPr>
          <p:cNvPr id="16" name="グループ化 15">
            <a:extLst>
              <a:ext uri="{FF2B5EF4-FFF2-40B4-BE49-F238E27FC236}">
                <a16:creationId xmlns:a16="http://schemas.microsoft.com/office/drawing/2014/main" id="{CCCA675A-11B6-498D-A2A5-02B0544B5DE5}"/>
              </a:ext>
            </a:extLst>
          </p:cNvPr>
          <p:cNvGrpSpPr/>
          <p:nvPr/>
        </p:nvGrpSpPr>
        <p:grpSpPr>
          <a:xfrm>
            <a:off x="763929" y="2562449"/>
            <a:ext cx="4243234" cy="1258634"/>
            <a:chOff x="-53312" y="2378373"/>
            <a:chExt cx="3178655" cy="1126674"/>
          </a:xfrm>
        </p:grpSpPr>
        <p:sp>
          <p:nvSpPr>
            <p:cNvPr id="41" name="矢印: 山形 40">
              <a:extLst>
                <a:ext uri="{FF2B5EF4-FFF2-40B4-BE49-F238E27FC236}">
                  <a16:creationId xmlns:a16="http://schemas.microsoft.com/office/drawing/2014/main" id="{AD40ABFB-BE33-4AA8-8255-C54EBAABA36B}"/>
                </a:ext>
              </a:extLst>
            </p:cNvPr>
            <p:cNvSpPr/>
            <p:nvPr/>
          </p:nvSpPr>
          <p:spPr>
            <a:xfrm>
              <a:off x="1814068" y="2386110"/>
              <a:ext cx="1311275" cy="1118937"/>
            </a:xfrm>
            <a:prstGeom prst="chevron">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矢印: 山形 38">
              <a:extLst>
                <a:ext uri="{FF2B5EF4-FFF2-40B4-BE49-F238E27FC236}">
                  <a16:creationId xmlns:a16="http://schemas.microsoft.com/office/drawing/2014/main" id="{3A6F3636-41DF-4912-9D9C-AB919C63B210}"/>
                </a:ext>
              </a:extLst>
            </p:cNvPr>
            <p:cNvSpPr/>
            <p:nvPr/>
          </p:nvSpPr>
          <p:spPr>
            <a:xfrm>
              <a:off x="880378" y="2381153"/>
              <a:ext cx="1311275" cy="1118937"/>
            </a:xfrm>
            <a:prstGeom prst="chevron">
              <a:avLst/>
            </a:prstGeom>
            <a:solidFill>
              <a:srgbClr val="8FAAD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矢印: 山形 14">
              <a:extLst>
                <a:ext uri="{FF2B5EF4-FFF2-40B4-BE49-F238E27FC236}">
                  <a16:creationId xmlns:a16="http://schemas.microsoft.com/office/drawing/2014/main" id="{D4140F12-B7DC-40C5-A6B8-1EFA66CE89F0}"/>
                </a:ext>
              </a:extLst>
            </p:cNvPr>
            <p:cNvSpPr/>
            <p:nvPr/>
          </p:nvSpPr>
          <p:spPr>
            <a:xfrm>
              <a:off x="-53312" y="2378373"/>
              <a:ext cx="1311275" cy="1118937"/>
            </a:xfrm>
            <a:prstGeom prst="chevron">
              <a:avLst/>
            </a:prstGeom>
            <a:solidFill>
              <a:srgbClr val="4472C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2" name="正方形/長方形 31">
            <a:extLst>
              <a:ext uri="{FF2B5EF4-FFF2-40B4-BE49-F238E27FC236}">
                <a16:creationId xmlns:a16="http://schemas.microsoft.com/office/drawing/2014/main" id="{88EF120C-D8C3-4289-B0C9-2357A8A9D086}"/>
              </a:ext>
            </a:extLst>
          </p:cNvPr>
          <p:cNvSpPr/>
          <p:nvPr/>
        </p:nvSpPr>
        <p:spPr>
          <a:xfrm>
            <a:off x="376396" y="1482036"/>
            <a:ext cx="91389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pic>
        <p:nvPicPr>
          <p:cNvPr id="5" name="図 4">
            <a:extLst>
              <a:ext uri="{FF2B5EF4-FFF2-40B4-BE49-F238E27FC236}">
                <a16:creationId xmlns:a16="http://schemas.microsoft.com/office/drawing/2014/main" id="{2F0BDA7F-8C86-4E82-93B1-577BBAFFE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5040" y="2404204"/>
            <a:ext cx="3798358" cy="3755011"/>
          </a:xfrm>
          <a:prstGeom prst="rect">
            <a:avLst/>
          </a:prstGeom>
        </p:spPr>
      </p:pic>
      <p:pic>
        <p:nvPicPr>
          <p:cNvPr id="13" name="図 12">
            <a:extLst>
              <a:ext uri="{FF2B5EF4-FFF2-40B4-BE49-F238E27FC236}">
                <a16:creationId xmlns:a16="http://schemas.microsoft.com/office/drawing/2014/main" id="{34DCFC1D-CC51-46C1-B585-911135668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963" y="3219617"/>
            <a:ext cx="738064" cy="790409"/>
          </a:xfrm>
          <a:prstGeom prst="rect">
            <a:avLst/>
          </a:prstGeom>
        </p:spPr>
      </p:pic>
      <p:pic>
        <p:nvPicPr>
          <p:cNvPr id="23" name="図 22">
            <a:extLst>
              <a:ext uri="{FF2B5EF4-FFF2-40B4-BE49-F238E27FC236}">
                <a16:creationId xmlns:a16="http://schemas.microsoft.com/office/drawing/2014/main" id="{0A9AA341-BF3E-4D3A-8541-D98AFA058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2253" y="3227869"/>
            <a:ext cx="770747" cy="791251"/>
          </a:xfrm>
          <a:prstGeom prst="rect">
            <a:avLst/>
          </a:prstGeom>
        </p:spPr>
      </p:pic>
      <p:sp>
        <p:nvSpPr>
          <p:cNvPr id="49" name="コンテンツ プレースホルダー 2">
            <a:extLst>
              <a:ext uri="{FF2B5EF4-FFF2-40B4-BE49-F238E27FC236}">
                <a16:creationId xmlns:a16="http://schemas.microsoft.com/office/drawing/2014/main" id="{A90F05F5-B8FB-4988-9DF4-093AA1027F07}"/>
              </a:ext>
            </a:extLst>
          </p:cNvPr>
          <p:cNvSpPr txBox="1">
            <a:spLocks/>
          </p:cNvSpPr>
          <p:nvPr/>
        </p:nvSpPr>
        <p:spPr>
          <a:xfrm>
            <a:off x="585508" y="2586572"/>
            <a:ext cx="4440768" cy="1322052"/>
          </a:xfrm>
          <a:prstGeom prst="rect">
            <a:avLst/>
          </a:prstGeom>
        </p:spPr>
        <p:txBody>
          <a:bodyPr vert="horz" lIns="58435" tIns="29217" rIns="58435" bIns="29217"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nSpc>
                <a:spcPct val="120000"/>
              </a:lnSpc>
              <a:buNone/>
            </a:pPr>
            <a:r>
              <a:rPr lang="ja-JP" altLang="en-US" sz="800" spc="192">
                <a:latin typeface="BIZ UDゴシック" panose="020B0400000000000000" pitchFamily="49" charset="-128"/>
                <a:ea typeface="BIZ UDゴシック" panose="020B0400000000000000" pitchFamily="49" charset="-128"/>
              </a:rPr>
              <a:t>・</a:t>
            </a:r>
            <a:r>
              <a:rPr lang="ja-JP" altLang="en-US" sz="800">
                <a:latin typeface="BIZ UDゴシック" panose="020B0400000000000000" pitchFamily="49" charset="-128"/>
                <a:ea typeface="BIZ UDゴシック" panose="020B0400000000000000" pitchFamily="49" charset="-128"/>
              </a:rPr>
              <a:t>大阪・関西の成長に向けた道路整備の推進</a:t>
            </a:r>
            <a:endParaRPr lang="en-US" altLang="ja-JP" sz="800">
              <a:latin typeface="BIZ UDゴシック" panose="020B0400000000000000" pitchFamily="49" charset="-128"/>
              <a:ea typeface="BIZ UDゴシック" panose="020B0400000000000000" pitchFamily="49" charset="-128"/>
            </a:endParaRPr>
          </a:p>
          <a:p>
            <a:pPr marL="0" indent="0">
              <a:lnSpc>
                <a:spcPct val="120000"/>
              </a:lnSpc>
              <a:buNone/>
            </a:pPr>
            <a:r>
              <a:rPr kumimoji="1" lang="ja-JP" altLang="en-US" sz="800" spc="192">
                <a:solidFill>
                  <a:schemeClr val="tx1"/>
                </a:solidFill>
                <a:latin typeface="BIZ UDゴシック" panose="020B0400000000000000" pitchFamily="49" charset="-128"/>
                <a:ea typeface="BIZ UDゴシック" panose="020B0400000000000000" pitchFamily="49" charset="-128"/>
              </a:rPr>
              <a:t>　（</a:t>
            </a:r>
            <a:r>
              <a:rPr kumimoji="1" lang="ja-JP" altLang="en-US" sz="800">
                <a:solidFill>
                  <a:schemeClr val="tx1"/>
                </a:solidFill>
                <a:latin typeface="BIZ UDゴシック" panose="020B0400000000000000" pitchFamily="49" charset="-128"/>
                <a:ea typeface="BIZ UDゴシック" panose="020B0400000000000000" pitchFamily="49" charset="-128"/>
              </a:rPr>
              <a:t>骨格道路（</a:t>
            </a:r>
            <a:r>
              <a:rPr lang="ja-JP" altLang="en-US" sz="800" spc="192">
                <a:latin typeface="BIZ UDゴシック" panose="020B0400000000000000" pitchFamily="49" charset="-128"/>
                <a:ea typeface="BIZ UDゴシック" panose="020B0400000000000000" pitchFamily="49" charset="-128"/>
              </a:rPr>
              <a:t>淀川左岸線（２期）、淀川左岸線延伸部）の強化・充実など）</a:t>
            </a:r>
            <a:endParaRPr lang="en-US" altLang="ja-JP" sz="800" spc="192">
              <a:latin typeface="BIZ UDゴシック" panose="020B0400000000000000" pitchFamily="49" charset="-128"/>
              <a:ea typeface="BIZ UDゴシック" panose="020B0400000000000000" pitchFamily="49" charset="-128"/>
            </a:endParaRPr>
          </a:p>
          <a:p>
            <a:pPr marL="0" indent="0">
              <a:lnSpc>
                <a:spcPct val="120000"/>
              </a:lnSpc>
              <a:buNone/>
            </a:pPr>
            <a:r>
              <a:rPr lang="ja-JP" altLang="en-US" sz="800" spc="192">
                <a:latin typeface="BIZ UDゴシック" panose="020B0400000000000000" pitchFamily="49" charset="-128"/>
                <a:ea typeface="BIZ UDゴシック" panose="020B0400000000000000" pitchFamily="49" charset="-128"/>
              </a:rPr>
              <a:t>・モノレール道整備事業</a:t>
            </a:r>
            <a:endParaRPr lang="en-US" altLang="ja-JP" sz="800" spc="192">
              <a:latin typeface="BIZ UDゴシック" panose="020B0400000000000000" pitchFamily="49" charset="-128"/>
              <a:ea typeface="BIZ UDゴシック" panose="020B0400000000000000" pitchFamily="49" charset="-128"/>
            </a:endParaRPr>
          </a:p>
          <a:p>
            <a:pPr marL="0" indent="0">
              <a:lnSpc>
                <a:spcPct val="120000"/>
              </a:lnSpc>
              <a:buNone/>
            </a:pPr>
            <a:r>
              <a:rPr lang="ja-JP" altLang="en-US" sz="800" spc="192">
                <a:latin typeface="BIZ UDゴシック" panose="020B0400000000000000" pitchFamily="49" charset="-128"/>
                <a:ea typeface="BIZ UDゴシック" panose="020B0400000000000000" pitchFamily="49" charset="-128"/>
              </a:rPr>
              <a:t>・なにわ筋線の整備</a:t>
            </a:r>
            <a:endParaRPr lang="en-US" altLang="ja-JP" sz="800" spc="192">
              <a:latin typeface="BIZ UDゴシック" panose="020B0400000000000000" pitchFamily="49" charset="-128"/>
              <a:ea typeface="BIZ UDゴシック" panose="020B0400000000000000" pitchFamily="49" charset="-128"/>
            </a:endParaRPr>
          </a:p>
          <a:p>
            <a:pPr marL="0" indent="0">
              <a:lnSpc>
                <a:spcPct val="120000"/>
              </a:lnSpc>
              <a:buNone/>
            </a:pPr>
            <a:r>
              <a:rPr lang="ja-JP" altLang="en-US" sz="800" spc="192">
                <a:latin typeface="BIZ UDゴシック" panose="020B0400000000000000" pitchFamily="49" charset="-128"/>
                <a:ea typeface="BIZ UDゴシック" panose="020B0400000000000000" pitchFamily="49" charset="-128"/>
              </a:rPr>
              <a:t>・連続立体交差事業</a:t>
            </a:r>
          </a:p>
        </p:txBody>
      </p:sp>
      <p:sp>
        <p:nvSpPr>
          <p:cNvPr id="22" name="テキスト ボックス 21">
            <a:extLst>
              <a:ext uri="{FF2B5EF4-FFF2-40B4-BE49-F238E27FC236}">
                <a16:creationId xmlns:a16="http://schemas.microsoft.com/office/drawing/2014/main" id="{31866FF8-58E2-474D-8BBC-B99F5F1A2F92}"/>
              </a:ext>
            </a:extLst>
          </p:cNvPr>
          <p:cNvSpPr txBox="1"/>
          <p:nvPr/>
        </p:nvSpPr>
        <p:spPr>
          <a:xfrm>
            <a:off x="1551435" y="4147732"/>
            <a:ext cx="2865763" cy="246221"/>
          </a:xfrm>
          <a:prstGeom prst="rect">
            <a:avLst/>
          </a:prstGeom>
          <a:noFill/>
        </p:spPr>
        <p:txBody>
          <a:bodyPr wrap="square">
            <a:spAutoFit/>
          </a:bodyPr>
          <a:lstStyle/>
          <a:p>
            <a:r>
              <a:rPr lang="ja-JP" altLang="en-US" sz="1000" b="1">
                <a:latin typeface="BIZ UDゴシック" panose="020B0400000000000000" pitchFamily="49" charset="-128"/>
                <a:ea typeface="BIZ UDゴシック" panose="020B0400000000000000" pitchFamily="49" charset="-128"/>
              </a:rPr>
              <a:t>≪大阪・関西の成長に向けた道路整備の推進≫ </a:t>
            </a:r>
          </a:p>
        </p:txBody>
      </p:sp>
      <p:sp>
        <p:nvSpPr>
          <p:cNvPr id="25" name="テキスト ボックス 24">
            <a:extLst>
              <a:ext uri="{FF2B5EF4-FFF2-40B4-BE49-F238E27FC236}">
                <a16:creationId xmlns:a16="http://schemas.microsoft.com/office/drawing/2014/main" id="{8307462E-277A-4F0D-A434-AFF0088200F4}"/>
              </a:ext>
            </a:extLst>
          </p:cNvPr>
          <p:cNvSpPr txBox="1"/>
          <p:nvPr/>
        </p:nvSpPr>
        <p:spPr>
          <a:xfrm>
            <a:off x="2190116" y="5840207"/>
            <a:ext cx="1770453" cy="338554"/>
          </a:xfrm>
          <a:prstGeom prst="rect">
            <a:avLst/>
          </a:prstGeom>
          <a:noFill/>
        </p:spPr>
        <p:txBody>
          <a:bodyPr wrap="square">
            <a:spAutoFit/>
          </a:bodyPr>
          <a:lstStyle/>
          <a:p>
            <a:pPr algn="ctr"/>
            <a:r>
              <a:rPr lang="ja-JP" altLang="en-US" sz="800">
                <a:latin typeface="BIZ UDゴシック" panose="020B0400000000000000" pitchFamily="49" charset="-128"/>
                <a:ea typeface="BIZ UDゴシック" panose="020B0400000000000000" pitchFamily="49" charset="-128"/>
              </a:rPr>
              <a:t>都市計画道路　大阪岸和田南海線</a:t>
            </a:r>
            <a:endParaRPr lang="en-US" altLang="ja-JP" sz="800">
              <a:latin typeface="BIZ UDゴシック" panose="020B0400000000000000" pitchFamily="49" charset="-128"/>
              <a:ea typeface="BIZ UDゴシック" panose="020B0400000000000000" pitchFamily="49" charset="-128"/>
            </a:endParaRPr>
          </a:p>
          <a:p>
            <a:pPr algn="ctr"/>
            <a:r>
              <a:rPr lang="ja-JP" altLang="en-US" sz="800">
                <a:latin typeface="BIZ UDゴシック" panose="020B0400000000000000" pitchFamily="49" charset="-128"/>
                <a:ea typeface="BIZ UDゴシック" panose="020B0400000000000000" pitchFamily="49" charset="-128"/>
              </a:rPr>
              <a:t>令和８年度一部完成予定</a:t>
            </a:r>
          </a:p>
        </p:txBody>
      </p:sp>
      <p:sp>
        <p:nvSpPr>
          <p:cNvPr id="26" name="テキスト ボックス 25">
            <a:extLst>
              <a:ext uri="{FF2B5EF4-FFF2-40B4-BE49-F238E27FC236}">
                <a16:creationId xmlns:a16="http://schemas.microsoft.com/office/drawing/2014/main" id="{EA59215C-5865-4AA8-A97B-F0BEBEBD1C5C}"/>
              </a:ext>
            </a:extLst>
          </p:cNvPr>
          <p:cNvSpPr txBox="1"/>
          <p:nvPr/>
        </p:nvSpPr>
        <p:spPr>
          <a:xfrm>
            <a:off x="4308812" y="5840207"/>
            <a:ext cx="1207121" cy="338554"/>
          </a:xfrm>
          <a:prstGeom prst="rect">
            <a:avLst/>
          </a:prstGeom>
          <a:noFill/>
        </p:spPr>
        <p:txBody>
          <a:bodyPr wrap="square">
            <a:spAutoFit/>
          </a:bodyPr>
          <a:lstStyle/>
          <a:p>
            <a:pPr algn="ctr"/>
            <a:r>
              <a:rPr lang="ja-JP" altLang="en-US" sz="800">
                <a:latin typeface="BIZ UDゴシック" panose="020B0400000000000000" pitchFamily="49" charset="-128"/>
                <a:ea typeface="BIZ UDゴシック" panose="020B0400000000000000" pitchFamily="49" charset="-128"/>
              </a:rPr>
              <a:t>淀川左岸線（２期）</a:t>
            </a:r>
            <a:endParaRPr lang="en-US" altLang="ja-JP" sz="800">
              <a:latin typeface="BIZ UDゴシック" panose="020B0400000000000000" pitchFamily="49" charset="-128"/>
              <a:ea typeface="BIZ UDゴシック" panose="020B0400000000000000" pitchFamily="49" charset="-128"/>
            </a:endParaRPr>
          </a:p>
          <a:p>
            <a:pPr algn="ctr"/>
            <a:r>
              <a:rPr lang="ja-JP" altLang="en-US" sz="800">
                <a:latin typeface="BIZ UDゴシック" panose="020B0400000000000000" pitchFamily="49" charset="-128"/>
                <a:ea typeface="BIZ UDゴシック" panose="020B0400000000000000" pitchFamily="49" charset="-128"/>
              </a:rPr>
              <a:t>令和１４年度完成予定</a:t>
            </a:r>
          </a:p>
        </p:txBody>
      </p:sp>
      <p:sp>
        <p:nvSpPr>
          <p:cNvPr id="28" name="テキスト ボックス 27">
            <a:extLst>
              <a:ext uri="{FF2B5EF4-FFF2-40B4-BE49-F238E27FC236}">
                <a16:creationId xmlns:a16="http://schemas.microsoft.com/office/drawing/2014/main" id="{E51118F6-7C17-4336-A385-F440B356720D}"/>
              </a:ext>
            </a:extLst>
          </p:cNvPr>
          <p:cNvSpPr txBox="1"/>
          <p:nvPr/>
        </p:nvSpPr>
        <p:spPr>
          <a:xfrm>
            <a:off x="450293" y="5840207"/>
            <a:ext cx="1612572" cy="338554"/>
          </a:xfrm>
          <a:prstGeom prst="rect">
            <a:avLst/>
          </a:prstGeom>
          <a:noFill/>
        </p:spPr>
        <p:txBody>
          <a:bodyPr wrap="square">
            <a:spAutoFit/>
          </a:bodyPr>
          <a:lstStyle/>
          <a:p>
            <a:pPr algn="ctr"/>
            <a:r>
              <a:rPr lang="zh-TW" altLang="en-US" sz="800">
                <a:latin typeface="BIZ UDゴシック" panose="020B0400000000000000" pitchFamily="49" charset="-128"/>
                <a:ea typeface="BIZ UDゴシック" panose="020B0400000000000000" pitchFamily="49" charset="-128"/>
              </a:rPr>
              <a:t>都市計画道路　三国塚口線</a:t>
            </a:r>
            <a:endParaRPr lang="en-US" altLang="zh-TW" sz="800">
              <a:latin typeface="BIZ UDゴシック" panose="020B0400000000000000" pitchFamily="49" charset="-128"/>
              <a:ea typeface="BIZ UDゴシック" panose="020B0400000000000000" pitchFamily="49" charset="-128"/>
            </a:endParaRPr>
          </a:p>
          <a:p>
            <a:pPr algn="ctr"/>
            <a:r>
              <a:rPr lang="ja-JP" altLang="en-US" sz="800">
                <a:latin typeface="BIZ UDゴシック" panose="020B0400000000000000" pitchFamily="49" charset="-128"/>
                <a:ea typeface="BIZ UDゴシック" panose="020B0400000000000000" pitchFamily="49" charset="-128"/>
              </a:rPr>
              <a:t>令和８年度一部完成予定</a:t>
            </a:r>
          </a:p>
        </p:txBody>
      </p:sp>
      <p:pic>
        <p:nvPicPr>
          <p:cNvPr id="3" name="図 2">
            <a:extLst>
              <a:ext uri="{FF2B5EF4-FFF2-40B4-BE49-F238E27FC236}">
                <a16:creationId xmlns:a16="http://schemas.microsoft.com/office/drawing/2014/main" id="{89CD4A50-3E6B-4117-B5F2-F9CBE65B55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1956" y="4587350"/>
            <a:ext cx="1792484" cy="1266472"/>
          </a:xfrm>
          <a:prstGeom prst="rect">
            <a:avLst/>
          </a:prstGeom>
        </p:spPr>
      </p:pic>
      <p:sp>
        <p:nvSpPr>
          <p:cNvPr id="29" name="テキスト ボックス 28">
            <a:extLst>
              <a:ext uri="{FF2B5EF4-FFF2-40B4-BE49-F238E27FC236}">
                <a16:creationId xmlns:a16="http://schemas.microsoft.com/office/drawing/2014/main" id="{CDEEF37D-D343-4099-A96D-6514A66CC763}"/>
              </a:ext>
            </a:extLst>
          </p:cNvPr>
          <p:cNvSpPr txBox="1"/>
          <p:nvPr/>
        </p:nvSpPr>
        <p:spPr>
          <a:xfrm>
            <a:off x="2270593" y="4376572"/>
            <a:ext cx="1624109" cy="215444"/>
          </a:xfrm>
          <a:prstGeom prst="rect">
            <a:avLst/>
          </a:prstGeom>
          <a:noFill/>
        </p:spPr>
        <p:txBody>
          <a:bodyPr wrap="square">
            <a:spAutoFit/>
          </a:bodyPr>
          <a:lstStyle/>
          <a:p>
            <a:pPr algn="ctr"/>
            <a:r>
              <a:rPr lang="en-US" altLang="ja-JP" sz="800" b="1">
                <a:latin typeface="BIZ UDゴシック" panose="020B0400000000000000" pitchFamily="49" charset="-128"/>
                <a:ea typeface="BIZ UDゴシック" panose="020B0400000000000000" pitchFamily="49" charset="-128"/>
              </a:rPr>
              <a:t>【</a:t>
            </a:r>
            <a:r>
              <a:rPr lang="ja-JP" altLang="en-US" sz="800" b="1">
                <a:latin typeface="BIZ UDゴシック" panose="020B0400000000000000" pitchFamily="49" charset="-128"/>
                <a:ea typeface="BIZ UDゴシック" panose="020B0400000000000000" pitchFamily="49" charset="-128"/>
              </a:rPr>
              <a:t>７放射軸・３環状軸の強化</a:t>
            </a:r>
            <a:r>
              <a:rPr lang="en-US" altLang="ja-JP" sz="800" b="1">
                <a:latin typeface="BIZ UDゴシック" panose="020B0400000000000000" pitchFamily="49" charset="-128"/>
                <a:ea typeface="BIZ UDゴシック" panose="020B0400000000000000" pitchFamily="49" charset="-128"/>
              </a:rPr>
              <a:t>】</a:t>
            </a:r>
            <a:endParaRPr lang="ja-JP" altLang="en-US" sz="800" b="1">
              <a:latin typeface="BIZ UDゴシック" panose="020B0400000000000000" pitchFamily="49" charset="-128"/>
              <a:ea typeface="BIZ UDゴシック" panose="020B0400000000000000" pitchFamily="49" charset="-128"/>
            </a:endParaRPr>
          </a:p>
        </p:txBody>
      </p:sp>
      <p:pic>
        <p:nvPicPr>
          <p:cNvPr id="12" name="図 11">
            <a:extLst>
              <a:ext uri="{FF2B5EF4-FFF2-40B4-BE49-F238E27FC236}">
                <a16:creationId xmlns:a16="http://schemas.microsoft.com/office/drawing/2014/main" id="{5281E3FC-BFBA-432D-854A-FC0D1B541D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0260" y="4613751"/>
            <a:ext cx="1829985" cy="1237238"/>
          </a:xfrm>
          <a:prstGeom prst="rect">
            <a:avLst/>
          </a:prstGeom>
        </p:spPr>
      </p:pic>
      <p:sp>
        <p:nvSpPr>
          <p:cNvPr id="45" name="テキスト ボックス 44">
            <a:extLst>
              <a:ext uri="{FF2B5EF4-FFF2-40B4-BE49-F238E27FC236}">
                <a16:creationId xmlns:a16="http://schemas.microsoft.com/office/drawing/2014/main" id="{A667AEA6-C52D-406F-BDA8-A54566186CBE}"/>
              </a:ext>
            </a:extLst>
          </p:cNvPr>
          <p:cNvSpPr txBox="1"/>
          <p:nvPr/>
        </p:nvSpPr>
        <p:spPr>
          <a:xfrm>
            <a:off x="3925163" y="5517490"/>
            <a:ext cx="746065" cy="200055"/>
          </a:xfrm>
          <a:prstGeom prst="rect">
            <a:avLst/>
          </a:prstGeom>
          <a:noFill/>
        </p:spPr>
        <p:txBody>
          <a:bodyPr wrap="square">
            <a:spAutoFit/>
          </a:bodyPr>
          <a:lstStyle/>
          <a:p>
            <a:pPr algn="ctr"/>
            <a:r>
              <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rPr>
              <a:t>至　門真</a:t>
            </a:r>
            <a:r>
              <a:rPr lang="en-US" altLang="ja-JP" sz="700" b="1">
                <a:solidFill>
                  <a:schemeClr val="bg1"/>
                </a:solidFill>
                <a:highlight>
                  <a:srgbClr val="000000"/>
                </a:highlight>
                <a:latin typeface="BIZ UDゴシック" panose="020B0400000000000000" pitchFamily="49" charset="-128"/>
                <a:ea typeface="BIZ UDゴシック" panose="020B0400000000000000" pitchFamily="49" charset="-128"/>
              </a:rPr>
              <a:t>JCT</a:t>
            </a:r>
            <a:endPar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D8313AEF-E981-41A7-82CF-26A94F06760B}"/>
              </a:ext>
            </a:extLst>
          </p:cNvPr>
          <p:cNvSpPr txBox="1"/>
          <p:nvPr/>
        </p:nvSpPr>
        <p:spPr>
          <a:xfrm>
            <a:off x="4726115" y="5670563"/>
            <a:ext cx="1095265" cy="200055"/>
          </a:xfrm>
          <a:prstGeom prst="rect">
            <a:avLst/>
          </a:prstGeom>
          <a:noFill/>
        </p:spPr>
        <p:txBody>
          <a:bodyPr wrap="square">
            <a:spAutoFit/>
          </a:bodyPr>
          <a:lstStyle/>
          <a:p>
            <a:pPr algn="ctr"/>
            <a:r>
              <a:rPr lang="en-US" altLang="ja-JP" sz="700" b="1">
                <a:solidFill>
                  <a:schemeClr val="bg1"/>
                </a:solidFill>
                <a:latin typeface="BIZ UDゴシック" panose="020B0400000000000000" pitchFamily="49" charset="-128"/>
                <a:ea typeface="BIZ UDゴシック" panose="020B0400000000000000" pitchFamily="49" charset="-128"/>
              </a:rPr>
              <a:t>※</a:t>
            </a:r>
            <a:r>
              <a:rPr lang="ja-JP" altLang="en-US" sz="700" b="1">
                <a:solidFill>
                  <a:schemeClr val="bg1"/>
                </a:solidFill>
                <a:latin typeface="BIZ UDゴシック" panose="020B0400000000000000" pitchFamily="49" charset="-128"/>
                <a:ea typeface="BIZ UDゴシック" panose="020B0400000000000000" pitchFamily="49" charset="-128"/>
              </a:rPr>
              <a:t>令和７年１１月時点</a:t>
            </a:r>
          </a:p>
        </p:txBody>
      </p:sp>
      <p:sp>
        <p:nvSpPr>
          <p:cNvPr id="47" name="テキスト ボックス 46">
            <a:extLst>
              <a:ext uri="{FF2B5EF4-FFF2-40B4-BE49-F238E27FC236}">
                <a16:creationId xmlns:a16="http://schemas.microsoft.com/office/drawing/2014/main" id="{26D3DEB6-D068-4D6B-94E6-710F45BE695F}"/>
              </a:ext>
            </a:extLst>
          </p:cNvPr>
          <p:cNvSpPr txBox="1"/>
          <p:nvPr/>
        </p:nvSpPr>
        <p:spPr>
          <a:xfrm>
            <a:off x="5540967" y="5098689"/>
            <a:ext cx="292388" cy="650525"/>
          </a:xfrm>
          <a:prstGeom prst="rect">
            <a:avLst/>
          </a:prstGeom>
          <a:noFill/>
        </p:spPr>
        <p:txBody>
          <a:bodyPr vert="eaVert" wrap="square">
            <a:spAutoFit/>
          </a:bodyPr>
          <a:lstStyle/>
          <a:p>
            <a:pPr algn="ctr"/>
            <a:r>
              <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rPr>
              <a:t>至　新大阪駅</a:t>
            </a:r>
          </a:p>
        </p:txBody>
      </p:sp>
      <p:sp>
        <p:nvSpPr>
          <p:cNvPr id="48" name="テキスト ボックス 47">
            <a:extLst>
              <a:ext uri="{FF2B5EF4-FFF2-40B4-BE49-F238E27FC236}">
                <a16:creationId xmlns:a16="http://schemas.microsoft.com/office/drawing/2014/main" id="{43407E89-7D0A-4748-B98B-86A8282A4F99}"/>
              </a:ext>
            </a:extLst>
          </p:cNvPr>
          <p:cNvSpPr txBox="1"/>
          <p:nvPr/>
        </p:nvSpPr>
        <p:spPr>
          <a:xfrm rot="2410334">
            <a:off x="5096651" y="5123031"/>
            <a:ext cx="539949" cy="200055"/>
          </a:xfrm>
          <a:prstGeom prst="rect">
            <a:avLst/>
          </a:prstGeom>
          <a:noFill/>
        </p:spPr>
        <p:txBody>
          <a:bodyPr wrap="square">
            <a:spAutoFit/>
          </a:bodyPr>
          <a:lstStyle/>
          <a:p>
            <a:pPr algn="ctr"/>
            <a:r>
              <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rPr>
              <a:t>新御堂筋</a:t>
            </a:r>
          </a:p>
        </p:txBody>
      </p:sp>
      <p:sp>
        <p:nvSpPr>
          <p:cNvPr id="50" name="テキスト ボックス 49">
            <a:extLst>
              <a:ext uri="{FF2B5EF4-FFF2-40B4-BE49-F238E27FC236}">
                <a16:creationId xmlns:a16="http://schemas.microsoft.com/office/drawing/2014/main" id="{18DD3E08-EADA-4D84-AD95-CCDFF7B96B7E}"/>
              </a:ext>
            </a:extLst>
          </p:cNvPr>
          <p:cNvSpPr txBox="1"/>
          <p:nvPr/>
        </p:nvSpPr>
        <p:spPr>
          <a:xfrm>
            <a:off x="5095809" y="4609522"/>
            <a:ext cx="812001" cy="200055"/>
          </a:xfrm>
          <a:prstGeom prst="rect">
            <a:avLst/>
          </a:prstGeom>
          <a:noFill/>
        </p:spPr>
        <p:txBody>
          <a:bodyPr wrap="square">
            <a:spAutoFit/>
          </a:bodyPr>
          <a:lstStyle/>
          <a:p>
            <a:pPr algn="ctr"/>
            <a:r>
              <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rPr>
              <a:t>至　海老江</a:t>
            </a:r>
            <a:r>
              <a:rPr lang="en-US" altLang="ja-JP" sz="700" b="1">
                <a:solidFill>
                  <a:schemeClr val="bg1"/>
                </a:solidFill>
                <a:highlight>
                  <a:srgbClr val="000000"/>
                </a:highlight>
                <a:latin typeface="BIZ UDゴシック" panose="020B0400000000000000" pitchFamily="49" charset="-128"/>
                <a:ea typeface="BIZ UDゴシック" panose="020B0400000000000000" pitchFamily="49" charset="-128"/>
              </a:rPr>
              <a:t>JCT</a:t>
            </a:r>
            <a:endPar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endParaRPr>
          </a:p>
        </p:txBody>
      </p:sp>
      <p:sp>
        <p:nvSpPr>
          <p:cNvPr id="51" name="テキスト ボックス 50">
            <a:extLst>
              <a:ext uri="{FF2B5EF4-FFF2-40B4-BE49-F238E27FC236}">
                <a16:creationId xmlns:a16="http://schemas.microsoft.com/office/drawing/2014/main" id="{F26A948C-195E-4388-83E2-90A0D042F14D}"/>
              </a:ext>
            </a:extLst>
          </p:cNvPr>
          <p:cNvSpPr txBox="1"/>
          <p:nvPr/>
        </p:nvSpPr>
        <p:spPr>
          <a:xfrm>
            <a:off x="4495782" y="4609521"/>
            <a:ext cx="637653" cy="200055"/>
          </a:xfrm>
          <a:prstGeom prst="rect">
            <a:avLst/>
          </a:prstGeom>
          <a:noFill/>
        </p:spPr>
        <p:txBody>
          <a:bodyPr wrap="square">
            <a:spAutoFit/>
          </a:bodyPr>
          <a:lstStyle/>
          <a:p>
            <a:pPr algn="ctr"/>
            <a:r>
              <a:rPr lang="ja-JP" altLang="en-US" sz="700" b="1">
                <a:solidFill>
                  <a:schemeClr val="bg1"/>
                </a:solidFill>
                <a:highlight>
                  <a:srgbClr val="000000"/>
                </a:highlight>
                <a:latin typeface="BIZ UDゴシック" panose="020B0400000000000000" pitchFamily="49" charset="-128"/>
                <a:ea typeface="BIZ UDゴシック" panose="020B0400000000000000" pitchFamily="49" charset="-128"/>
              </a:rPr>
              <a:t>至　大阪駅</a:t>
            </a:r>
          </a:p>
        </p:txBody>
      </p:sp>
      <p:sp>
        <p:nvSpPr>
          <p:cNvPr id="52" name="矢印: 下 51">
            <a:extLst>
              <a:ext uri="{FF2B5EF4-FFF2-40B4-BE49-F238E27FC236}">
                <a16:creationId xmlns:a16="http://schemas.microsoft.com/office/drawing/2014/main" id="{A7899A1F-1803-4D90-810E-DD4B8E78F409}"/>
              </a:ext>
            </a:extLst>
          </p:cNvPr>
          <p:cNvSpPr/>
          <p:nvPr/>
        </p:nvSpPr>
        <p:spPr>
          <a:xfrm rot="6751295">
            <a:off x="5145195" y="5288661"/>
            <a:ext cx="61569" cy="128404"/>
          </a:xfrm>
          <a:prstGeom prst="downArrow">
            <a:avLst/>
          </a:prstGeom>
          <a:solidFill>
            <a:schemeClr val="tx1"/>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53" name="テキスト ボックス 52">
            <a:extLst>
              <a:ext uri="{FF2B5EF4-FFF2-40B4-BE49-F238E27FC236}">
                <a16:creationId xmlns:a16="http://schemas.microsoft.com/office/drawing/2014/main" id="{9B5CF7EC-3B39-4F71-9734-08F5E97E5B90}"/>
              </a:ext>
            </a:extLst>
          </p:cNvPr>
          <p:cNvSpPr txBox="1"/>
          <p:nvPr/>
        </p:nvSpPr>
        <p:spPr>
          <a:xfrm>
            <a:off x="4240411" y="4376572"/>
            <a:ext cx="1307879" cy="215444"/>
          </a:xfrm>
          <a:prstGeom prst="rect">
            <a:avLst/>
          </a:prstGeom>
          <a:noFill/>
        </p:spPr>
        <p:txBody>
          <a:bodyPr wrap="square">
            <a:spAutoFit/>
          </a:bodyPr>
          <a:lstStyle/>
          <a:p>
            <a:pPr algn="ctr"/>
            <a:r>
              <a:rPr lang="en-US" altLang="ja-JP" sz="800" b="1">
                <a:latin typeface="BIZ UDゴシック" panose="020B0400000000000000" pitchFamily="49" charset="-128"/>
                <a:ea typeface="BIZ UDゴシック" panose="020B0400000000000000" pitchFamily="49" charset="-128"/>
              </a:rPr>
              <a:t>【</a:t>
            </a:r>
            <a:r>
              <a:rPr lang="ja-JP" altLang="en-US" sz="800" b="1">
                <a:latin typeface="BIZ UDゴシック" panose="020B0400000000000000" pitchFamily="49" charset="-128"/>
                <a:ea typeface="BIZ UDゴシック" panose="020B0400000000000000" pitchFamily="49" charset="-128"/>
              </a:rPr>
              <a:t>環状交通機能の強化</a:t>
            </a:r>
            <a:r>
              <a:rPr lang="en-US" altLang="ja-JP" sz="800" b="1">
                <a:latin typeface="BIZ UDゴシック" panose="020B0400000000000000" pitchFamily="49" charset="-128"/>
                <a:ea typeface="BIZ UDゴシック" panose="020B0400000000000000" pitchFamily="49" charset="-128"/>
              </a:rPr>
              <a:t>】</a:t>
            </a:r>
            <a:endParaRPr lang="ja-JP" altLang="en-US" sz="800" b="1">
              <a:latin typeface="BIZ UDゴシック" panose="020B0400000000000000" pitchFamily="49" charset="-128"/>
              <a:ea typeface="BIZ UDゴシック" panose="020B0400000000000000" pitchFamily="49" charset="-128"/>
            </a:endParaRPr>
          </a:p>
        </p:txBody>
      </p:sp>
      <p:sp>
        <p:nvSpPr>
          <p:cNvPr id="54" name="テキスト ボックス 53">
            <a:extLst>
              <a:ext uri="{FF2B5EF4-FFF2-40B4-BE49-F238E27FC236}">
                <a16:creationId xmlns:a16="http://schemas.microsoft.com/office/drawing/2014/main" id="{E81B7DE6-9AE2-408D-BAF5-8B515F6AD9CE}"/>
              </a:ext>
            </a:extLst>
          </p:cNvPr>
          <p:cNvSpPr txBox="1"/>
          <p:nvPr/>
        </p:nvSpPr>
        <p:spPr>
          <a:xfrm>
            <a:off x="668117" y="4376572"/>
            <a:ext cx="1205096" cy="215444"/>
          </a:xfrm>
          <a:prstGeom prst="rect">
            <a:avLst/>
          </a:prstGeom>
          <a:noFill/>
        </p:spPr>
        <p:txBody>
          <a:bodyPr wrap="square">
            <a:spAutoFit/>
          </a:bodyPr>
          <a:lstStyle/>
          <a:p>
            <a:pPr algn="ctr"/>
            <a:r>
              <a:rPr lang="en-US" altLang="ja-JP" sz="800" b="1">
                <a:latin typeface="BIZ UDゴシック" panose="020B0400000000000000" pitchFamily="49" charset="-128"/>
                <a:ea typeface="BIZ UDゴシック" panose="020B0400000000000000" pitchFamily="49" charset="-128"/>
              </a:rPr>
              <a:t>【</a:t>
            </a:r>
            <a:r>
              <a:rPr lang="ja-JP" altLang="en-US" sz="800" b="1">
                <a:latin typeface="BIZ UDゴシック" panose="020B0400000000000000" pitchFamily="49" charset="-128"/>
                <a:ea typeface="BIZ UDゴシック" panose="020B0400000000000000" pitchFamily="49" charset="-128"/>
              </a:rPr>
              <a:t>府県間の連携強化</a:t>
            </a:r>
            <a:r>
              <a:rPr lang="en-US" altLang="ja-JP" sz="800" b="1">
                <a:latin typeface="BIZ UDゴシック" panose="020B0400000000000000" pitchFamily="49" charset="-128"/>
                <a:ea typeface="BIZ UDゴシック" panose="020B0400000000000000" pitchFamily="49" charset="-128"/>
              </a:rPr>
              <a:t>】</a:t>
            </a:r>
            <a:endParaRPr lang="ja-JP" altLang="en-US" sz="800" b="1">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8D1418C2-6C5F-4522-B6C8-C4065DD14FCE}"/>
              </a:ext>
            </a:extLst>
          </p:cNvPr>
          <p:cNvSpPr txBox="1"/>
          <p:nvPr/>
        </p:nvSpPr>
        <p:spPr>
          <a:xfrm>
            <a:off x="6944901" y="6051493"/>
            <a:ext cx="1298619" cy="215444"/>
          </a:xfrm>
          <a:prstGeom prst="rect">
            <a:avLst/>
          </a:prstGeom>
          <a:noFill/>
        </p:spPr>
        <p:txBody>
          <a:bodyPr wrap="square" rtlCol="0">
            <a:spAutoFit/>
          </a:bodyPr>
          <a:lstStyle/>
          <a:p>
            <a:r>
              <a:rPr kumimoji="1" lang="ja-JP" altLang="en-US" sz="800" b="1">
                <a:latin typeface="BIZ UDPゴシック" panose="020B0400000000000000" pitchFamily="50" charset="-128"/>
                <a:ea typeface="BIZ UDPゴシック" panose="020B0400000000000000" pitchFamily="50" charset="-128"/>
              </a:rPr>
              <a:t>▲ </a:t>
            </a:r>
            <a:r>
              <a:rPr lang="ja-JP" altLang="en-US" sz="800">
                <a:latin typeface="BIZ UDゴシック" panose="020B0400000000000000" pitchFamily="49" charset="-128"/>
                <a:ea typeface="BIZ UDゴシック" panose="020B0400000000000000" pitchFamily="49" charset="-128"/>
              </a:rPr>
              <a:t>７放射軸・３環状軸</a:t>
            </a:r>
            <a:endParaRPr kumimoji="1" lang="ja-JP" altLang="en-US" sz="800">
              <a:latin typeface="BIZ UDゴシック" panose="020B0400000000000000" pitchFamily="49" charset="-128"/>
              <a:ea typeface="BIZ UDゴシック" panose="020B0400000000000000" pitchFamily="49" charset="-128"/>
            </a:endParaRPr>
          </a:p>
        </p:txBody>
      </p:sp>
      <p:sp>
        <p:nvSpPr>
          <p:cNvPr id="43" name="テキスト ボックス 42">
            <a:extLst>
              <a:ext uri="{FF2B5EF4-FFF2-40B4-BE49-F238E27FC236}">
                <a16:creationId xmlns:a16="http://schemas.microsoft.com/office/drawing/2014/main" id="{240B2A22-1A22-417A-B1C8-51C73438B524}"/>
              </a:ext>
            </a:extLst>
          </p:cNvPr>
          <p:cNvSpPr txBox="1"/>
          <p:nvPr/>
        </p:nvSpPr>
        <p:spPr>
          <a:xfrm>
            <a:off x="9492084" y="6355717"/>
            <a:ext cx="413915" cy="200504"/>
          </a:xfrm>
          <a:prstGeom prst="rect">
            <a:avLst/>
          </a:prstGeom>
          <a:noFill/>
        </p:spPr>
        <p:txBody>
          <a:bodyPr wrap="square" rtlCol="0">
            <a:spAutoFit/>
          </a:bodyPr>
          <a:lstStyle/>
          <a:p>
            <a:pPr algn="ctr"/>
            <a:r>
              <a:rPr kumimoji="1" lang="ja-JP" altLang="en-US" sz="703" b="1">
                <a:solidFill>
                  <a:schemeClr val="bg1"/>
                </a:solidFill>
                <a:latin typeface="BIZ UDPゴシック" panose="020B0400000000000000" pitchFamily="50" charset="-128"/>
                <a:ea typeface="BIZ UDPゴシック" panose="020B0400000000000000" pitchFamily="50" charset="-128"/>
              </a:rPr>
              <a:t>４</a:t>
            </a:r>
          </a:p>
        </p:txBody>
      </p:sp>
      <p:sp>
        <p:nvSpPr>
          <p:cNvPr id="44" name="正方形/長方形 43">
            <a:extLst>
              <a:ext uri="{FF2B5EF4-FFF2-40B4-BE49-F238E27FC236}">
                <a16:creationId xmlns:a16="http://schemas.microsoft.com/office/drawing/2014/main" id="{7DDC211F-6728-4AEE-9558-8679FBCD252A}"/>
              </a:ext>
            </a:extLst>
          </p:cNvPr>
          <p:cNvSpPr/>
          <p:nvPr/>
        </p:nvSpPr>
        <p:spPr>
          <a:xfrm>
            <a:off x="1" y="6305796"/>
            <a:ext cx="9905999" cy="276522"/>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55" name="スライド番号プレースホルダー 3">
            <a:extLst>
              <a:ext uri="{FF2B5EF4-FFF2-40B4-BE49-F238E27FC236}">
                <a16:creationId xmlns:a16="http://schemas.microsoft.com/office/drawing/2014/main" id="{E3722E40-FD8A-4E16-956F-1DCD5C34F419}"/>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6</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sp>
        <p:nvSpPr>
          <p:cNvPr id="56" name="正方形/長方形 55">
            <a:extLst>
              <a:ext uri="{FF2B5EF4-FFF2-40B4-BE49-F238E27FC236}">
                <a16:creationId xmlns:a16="http://schemas.microsoft.com/office/drawing/2014/main" id="{DE4BC197-86AB-4180-9DC2-A7A79844A01B}"/>
              </a:ext>
            </a:extLst>
          </p:cNvPr>
          <p:cNvSpPr/>
          <p:nvPr/>
        </p:nvSpPr>
        <p:spPr>
          <a:xfrm>
            <a:off x="-1" y="255237"/>
            <a:ext cx="9906000" cy="526850"/>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spc="108">
                <a:solidFill>
                  <a:schemeClr val="bg1"/>
                </a:solidFill>
                <a:latin typeface="BIZ UDゴシック" panose="020B0400000000000000" pitchFamily="49" charset="-128"/>
                <a:ea typeface="BIZ UDゴシック" panose="020B0400000000000000" pitchFamily="49" charset="-128"/>
              </a:rPr>
              <a:t>法人府民税（法人税割）・法人事業税 独自税率　～</a:t>
            </a:r>
            <a:r>
              <a:rPr kumimoji="1" lang="ja-JP" altLang="en-US" b="1" spc="108">
                <a:latin typeface="BIZ UDゴシック" panose="020B0400000000000000" pitchFamily="49" charset="-128"/>
                <a:ea typeface="BIZ UDゴシック" panose="020B0400000000000000" pitchFamily="49" charset="-128"/>
              </a:rPr>
              <a:t>主な活用事業～</a:t>
            </a:r>
            <a:endParaRPr kumimoji="1" lang="en-US" altLang="ja-JP" sz="1050" b="1" spc="108">
              <a:latin typeface="BIZ UDゴシック" panose="020B0400000000000000" pitchFamily="49" charset="-128"/>
              <a:ea typeface="BIZ UDゴシック" panose="020B0400000000000000" pitchFamily="49" charset="-128"/>
            </a:endParaRPr>
          </a:p>
        </p:txBody>
      </p:sp>
      <p:pic>
        <p:nvPicPr>
          <p:cNvPr id="4" name="図 3">
            <a:extLst>
              <a:ext uri="{FF2B5EF4-FFF2-40B4-BE49-F238E27FC236}">
                <a16:creationId xmlns:a16="http://schemas.microsoft.com/office/drawing/2014/main" id="{D8861D41-F6C7-43EE-A14D-60927C2AC6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3652" y="4586569"/>
            <a:ext cx="1792484" cy="1264420"/>
          </a:xfrm>
          <a:prstGeom prst="rect">
            <a:avLst/>
          </a:prstGeom>
        </p:spPr>
      </p:pic>
    </p:spTree>
    <p:extLst>
      <p:ext uri="{BB962C8B-B14F-4D97-AF65-F5344CB8AC3E}">
        <p14:creationId xmlns:p14="http://schemas.microsoft.com/office/powerpoint/2010/main" val="3280182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グループ化 119">
            <a:extLst>
              <a:ext uri="{FF2B5EF4-FFF2-40B4-BE49-F238E27FC236}">
                <a16:creationId xmlns:a16="http://schemas.microsoft.com/office/drawing/2014/main" id="{A5920F5C-B538-43FE-B50A-3523AD099282}"/>
              </a:ext>
            </a:extLst>
          </p:cNvPr>
          <p:cNvGrpSpPr/>
          <p:nvPr/>
        </p:nvGrpSpPr>
        <p:grpSpPr>
          <a:xfrm>
            <a:off x="2658547" y="1296266"/>
            <a:ext cx="6750974" cy="2171021"/>
            <a:chOff x="2635406" y="1300546"/>
            <a:chExt cx="6750974" cy="2171021"/>
          </a:xfrm>
        </p:grpSpPr>
        <p:pic>
          <p:nvPicPr>
            <p:cNvPr id="123" name="図 122">
              <a:extLst>
                <a:ext uri="{FF2B5EF4-FFF2-40B4-BE49-F238E27FC236}">
                  <a16:creationId xmlns:a16="http://schemas.microsoft.com/office/drawing/2014/main" id="{BE0F44FE-F0BE-46A1-8CBC-06B7C3075556}"/>
                </a:ext>
              </a:extLst>
            </p:cNvPr>
            <p:cNvPicPr>
              <a:picLocks noChangeAspect="1"/>
            </p:cNvPicPr>
            <p:nvPr/>
          </p:nvPicPr>
          <p:blipFill rotWithShape="1">
            <a:blip r:embed="rId2">
              <a:extLst>
                <a:ext uri="{28A0092B-C50C-407E-A947-70E740481C1C}">
                  <a14:useLocalDpi xmlns:a14="http://schemas.microsoft.com/office/drawing/2010/main" val="0"/>
                </a:ext>
              </a:extLst>
            </a:blip>
            <a:srcRect t="795" b="2779"/>
            <a:stretch/>
          </p:blipFill>
          <p:spPr>
            <a:xfrm>
              <a:off x="2635406" y="1300546"/>
              <a:ext cx="6750974" cy="2171021"/>
            </a:xfrm>
            <a:prstGeom prst="rect">
              <a:avLst/>
            </a:prstGeom>
          </p:spPr>
        </p:pic>
        <p:pic>
          <p:nvPicPr>
            <p:cNvPr id="125" name="図 124">
              <a:extLst>
                <a:ext uri="{FF2B5EF4-FFF2-40B4-BE49-F238E27FC236}">
                  <a16:creationId xmlns:a16="http://schemas.microsoft.com/office/drawing/2014/main" id="{F6BCF235-6C41-48AF-9E46-4CCB53813E5A}"/>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31842" t="35351" r="12046" b="13284"/>
            <a:stretch/>
          </p:blipFill>
          <p:spPr>
            <a:xfrm>
              <a:off x="4190691" y="2854738"/>
              <a:ext cx="772856" cy="612211"/>
            </a:xfrm>
            <a:prstGeom prst="rect">
              <a:avLst/>
            </a:prstGeom>
          </p:spPr>
        </p:pic>
      </p:grpSp>
      <p:grpSp>
        <p:nvGrpSpPr>
          <p:cNvPr id="51" name="グループ化 50">
            <a:extLst>
              <a:ext uri="{FF2B5EF4-FFF2-40B4-BE49-F238E27FC236}">
                <a16:creationId xmlns:a16="http://schemas.microsoft.com/office/drawing/2014/main" id="{B329C6B3-DF36-489D-96DF-ED6F677E74EE}"/>
              </a:ext>
            </a:extLst>
          </p:cNvPr>
          <p:cNvGrpSpPr/>
          <p:nvPr/>
        </p:nvGrpSpPr>
        <p:grpSpPr>
          <a:xfrm>
            <a:off x="754399" y="4603581"/>
            <a:ext cx="2587739" cy="712410"/>
            <a:chOff x="-53312" y="2378373"/>
            <a:chExt cx="3178655" cy="1126674"/>
          </a:xfrm>
        </p:grpSpPr>
        <p:sp>
          <p:nvSpPr>
            <p:cNvPr id="53" name="矢印: 山形 52">
              <a:extLst>
                <a:ext uri="{FF2B5EF4-FFF2-40B4-BE49-F238E27FC236}">
                  <a16:creationId xmlns:a16="http://schemas.microsoft.com/office/drawing/2014/main" id="{AEC79B16-A7DD-4060-B72D-7CB083C7C3D3}"/>
                </a:ext>
              </a:extLst>
            </p:cNvPr>
            <p:cNvSpPr/>
            <p:nvPr/>
          </p:nvSpPr>
          <p:spPr>
            <a:xfrm>
              <a:off x="1814068" y="2386110"/>
              <a:ext cx="1311275" cy="1118937"/>
            </a:xfrm>
            <a:prstGeom prst="chevron">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矢印: 山形 54">
              <a:extLst>
                <a:ext uri="{FF2B5EF4-FFF2-40B4-BE49-F238E27FC236}">
                  <a16:creationId xmlns:a16="http://schemas.microsoft.com/office/drawing/2014/main" id="{918A2327-9991-4370-80B6-BCDE130311A5}"/>
                </a:ext>
              </a:extLst>
            </p:cNvPr>
            <p:cNvSpPr/>
            <p:nvPr/>
          </p:nvSpPr>
          <p:spPr>
            <a:xfrm>
              <a:off x="880378" y="2381153"/>
              <a:ext cx="1311275" cy="1118937"/>
            </a:xfrm>
            <a:prstGeom prst="chevron">
              <a:avLst/>
            </a:prstGeom>
            <a:solidFill>
              <a:srgbClr val="8FAAD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6" name="矢印: 山形 55">
              <a:extLst>
                <a:ext uri="{FF2B5EF4-FFF2-40B4-BE49-F238E27FC236}">
                  <a16:creationId xmlns:a16="http://schemas.microsoft.com/office/drawing/2014/main" id="{E4A9846A-B792-4E45-BA83-F9DF7D84ED5E}"/>
                </a:ext>
              </a:extLst>
            </p:cNvPr>
            <p:cNvSpPr/>
            <p:nvPr/>
          </p:nvSpPr>
          <p:spPr>
            <a:xfrm>
              <a:off x="-53312" y="2378373"/>
              <a:ext cx="1311275" cy="1118937"/>
            </a:xfrm>
            <a:prstGeom prst="chevron">
              <a:avLst/>
            </a:prstGeom>
            <a:solidFill>
              <a:srgbClr val="4472C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8" name="コンテンツ プレースホルダー 2">
            <a:extLst>
              <a:ext uri="{FF2B5EF4-FFF2-40B4-BE49-F238E27FC236}">
                <a16:creationId xmlns:a16="http://schemas.microsoft.com/office/drawing/2014/main" id="{4C62F632-5BD1-4C34-966C-C4C46E552B3E}"/>
              </a:ext>
            </a:extLst>
          </p:cNvPr>
          <p:cNvSpPr>
            <a:spLocks noGrp="1"/>
          </p:cNvSpPr>
          <p:nvPr>
            <p:ph idx="1"/>
          </p:nvPr>
        </p:nvSpPr>
        <p:spPr>
          <a:xfrm>
            <a:off x="327932" y="718766"/>
            <a:ext cx="9075838" cy="510013"/>
          </a:xfrm>
        </p:spPr>
        <p:txBody>
          <a:bodyPr>
            <a:noAutofit/>
          </a:bodyPr>
          <a:lstStyle/>
          <a:p>
            <a:pPr marL="0" indent="0" algn="just">
              <a:lnSpc>
                <a:spcPct val="150000"/>
              </a:lnSpc>
              <a:buNone/>
            </a:pPr>
            <a:r>
              <a:rPr lang="ja-JP" altLang="en-US" sz="800" spc="192" dirty="0">
                <a:latin typeface="BIZ UDゴシック" panose="020B0400000000000000" pitchFamily="49" charset="-128"/>
                <a:ea typeface="BIZ UDゴシック" panose="020B0400000000000000" pitchFamily="49" charset="-128"/>
              </a:rPr>
              <a:t>　</a:t>
            </a:r>
            <a:r>
              <a:rPr lang="ja-JP" altLang="en-US" sz="1000" b="1" u="sng" spc="192" dirty="0">
                <a:latin typeface="BIZ UDゴシック" panose="020B0400000000000000" pitchFamily="49" charset="-128"/>
                <a:ea typeface="BIZ UDゴシック" panose="020B0400000000000000" pitchFamily="49" charset="-128"/>
              </a:rPr>
              <a:t>流域の治水安全度を高めるため</a:t>
            </a:r>
            <a:r>
              <a:rPr lang="ja-JP" altLang="en-US" sz="1000" spc="192" dirty="0">
                <a:latin typeface="BIZ UDゴシック" panose="020B0400000000000000" pitchFamily="49" charset="-128"/>
                <a:ea typeface="BIZ UDゴシック" panose="020B0400000000000000" pitchFamily="49" charset="-128"/>
              </a:rPr>
              <a:t>に、河道改修、地下河川や遊水池、下水道等のような治水施設の整備と併せて、雨水が一挙に下水道や河川に流出することを抑制する総合治水対策を実施しています。</a:t>
            </a:r>
            <a:endParaRPr lang="en-US" altLang="ja-JP" sz="1000" spc="192" dirty="0">
              <a:latin typeface="BIZ UDゴシック" panose="020B0400000000000000" pitchFamily="49" charset="-128"/>
              <a:ea typeface="BIZ UDゴシック" panose="020B0400000000000000" pitchFamily="49" charset="-128"/>
            </a:endParaRPr>
          </a:p>
        </p:txBody>
      </p:sp>
      <p:sp>
        <p:nvSpPr>
          <p:cNvPr id="34" name="テキスト ボックス 33">
            <a:extLst>
              <a:ext uri="{FF2B5EF4-FFF2-40B4-BE49-F238E27FC236}">
                <a16:creationId xmlns:a16="http://schemas.microsoft.com/office/drawing/2014/main" id="{BEAFD422-A360-40BF-AB3E-FABC6ABF8F63}"/>
              </a:ext>
            </a:extLst>
          </p:cNvPr>
          <p:cNvSpPr txBox="1"/>
          <p:nvPr/>
        </p:nvSpPr>
        <p:spPr>
          <a:xfrm>
            <a:off x="321031" y="436513"/>
            <a:ext cx="1994429" cy="276999"/>
          </a:xfrm>
          <a:prstGeom prst="rect">
            <a:avLst/>
          </a:prstGeom>
          <a:noFill/>
        </p:spPr>
        <p:txBody>
          <a:bodyPr wrap="square" rtlCol="0">
            <a:spAutoFit/>
          </a:bodyPr>
          <a:lstStyle/>
          <a:p>
            <a:r>
              <a:rPr kumimoji="1" lang="ja-JP" altLang="en-US" sz="1200" b="1" spc="108">
                <a:latin typeface="BIZ UDゴシック" panose="020B0400000000000000" pitchFamily="49" charset="-128"/>
                <a:ea typeface="BIZ UDゴシック" panose="020B0400000000000000" pitchFamily="49" charset="-128"/>
              </a:rPr>
              <a:t>■　治水対策の充実</a:t>
            </a:r>
          </a:p>
        </p:txBody>
      </p:sp>
      <p:sp>
        <p:nvSpPr>
          <p:cNvPr id="46" name="四角形: 角を丸くする 45">
            <a:extLst>
              <a:ext uri="{FF2B5EF4-FFF2-40B4-BE49-F238E27FC236}">
                <a16:creationId xmlns:a16="http://schemas.microsoft.com/office/drawing/2014/main" id="{1500BADA-22A4-4602-88F1-F354591009B4}"/>
              </a:ext>
            </a:extLst>
          </p:cNvPr>
          <p:cNvSpPr/>
          <p:nvPr/>
        </p:nvSpPr>
        <p:spPr>
          <a:xfrm>
            <a:off x="304081" y="147737"/>
            <a:ext cx="2182865" cy="276522"/>
          </a:xfrm>
          <a:prstGeom prst="roundRect">
            <a:avLst>
              <a:gd name="adj" fmla="val 50000"/>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安心・安全の取組</a:t>
            </a:r>
            <a:endParaRPr kumimoji="1" lang="ja-JP" altLang="en-US" sz="1200">
              <a:solidFill>
                <a:schemeClr val="bg1"/>
              </a:solidFill>
            </a:endParaRPr>
          </a:p>
        </p:txBody>
      </p:sp>
      <p:sp>
        <p:nvSpPr>
          <p:cNvPr id="54" name="テキスト ボックス 53">
            <a:extLst>
              <a:ext uri="{FF2B5EF4-FFF2-40B4-BE49-F238E27FC236}">
                <a16:creationId xmlns:a16="http://schemas.microsoft.com/office/drawing/2014/main" id="{4118BAA4-3FE9-42F7-8062-B80436F8C4A6}"/>
              </a:ext>
            </a:extLst>
          </p:cNvPr>
          <p:cNvSpPr txBox="1"/>
          <p:nvPr/>
        </p:nvSpPr>
        <p:spPr>
          <a:xfrm>
            <a:off x="326906" y="3539758"/>
            <a:ext cx="1795840" cy="276999"/>
          </a:xfrm>
          <a:prstGeom prst="rect">
            <a:avLst/>
          </a:prstGeom>
          <a:noFill/>
        </p:spPr>
        <p:txBody>
          <a:bodyPr wrap="square" rtlCol="0">
            <a:spAutoFit/>
          </a:bodyPr>
          <a:lstStyle/>
          <a:p>
            <a:r>
              <a:rPr kumimoji="1" lang="ja-JP" altLang="en-US" sz="1200" b="1" spc="108">
                <a:latin typeface="BIZ UDゴシック" panose="020B0400000000000000" pitchFamily="49" charset="-128"/>
                <a:ea typeface="BIZ UDゴシック" panose="020B0400000000000000" pitchFamily="49" charset="-128"/>
              </a:rPr>
              <a:t>■　防災対策の充実</a:t>
            </a:r>
          </a:p>
        </p:txBody>
      </p:sp>
      <p:sp>
        <p:nvSpPr>
          <p:cNvPr id="8" name="テキスト ボックス 7">
            <a:extLst>
              <a:ext uri="{FF2B5EF4-FFF2-40B4-BE49-F238E27FC236}">
                <a16:creationId xmlns:a16="http://schemas.microsoft.com/office/drawing/2014/main" id="{6C4A8D39-8FAA-4009-B077-D37AD0BF8C5F}"/>
              </a:ext>
            </a:extLst>
          </p:cNvPr>
          <p:cNvSpPr txBox="1"/>
          <p:nvPr/>
        </p:nvSpPr>
        <p:spPr>
          <a:xfrm>
            <a:off x="309955" y="1281092"/>
            <a:ext cx="2151806" cy="230832"/>
          </a:xfrm>
          <a:prstGeom prst="rect">
            <a:avLst/>
          </a:prstGeom>
          <a:noFill/>
        </p:spPr>
        <p:txBody>
          <a:bodyPr wrap="square" rtlCol="0">
            <a:spAutoFit/>
          </a:bodyPr>
          <a:lstStyle/>
          <a:p>
            <a:r>
              <a:rPr lang="ja-JP" altLang="en-US" sz="900" spc="192" dirty="0">
                <a:latin typeface="BIZ UDゴシック" panose="020B0400000000000000" pitchFamily="49" charset="-128"/>
                <a:ea typeface="BIZ UDゴシック" panose="020B0400000000000000" pitchFamily="49" charset="-128"/>
              </a:rPr>
              <a:t>・寝屋川流域総合治水対策事業</a:t>
            </a:r>
            <a:endParaRPr lang="en-US" altLang="ja-JP" sz="900" dirty="0">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5A1B359F-6586-40BC-81CC-5AAA6B647583}"/>
              </a:ext>
            </a:extLst>
          </p:cNvPr>
          <p:cNvSpPr txBox="1"/>
          <p:nvPr/>
        </p:nvSpPr>
        <p:spPr>
          <a:xfrm>
            <a:off x="697432" y="4649258"/>
            <a:ext cx="2481643" cy="614912"/>
          </a:xfrm>
          <a:prstGeom prst="rect">
            <a:avLst/>
          </a:prstGeom>
          <a:noFill/>
        </p:spPr>
        <p:txBody>
          <a:bodyPr wrap="square" rtlCol="0">
            <a:spAutoFit/>
          </a:bodyPr>
          <a:lstStyle/>
          <a:p>
            <a:pPr>
              <a:lnSpc>
                <a:spcPct val="150000"/>
              </a:lnSpc>
            </a:pPr>
            <a:r>
              <a:rPr kumimoji="1" lang="ja-JP" altLang="en-US" sz="800" spc="192">
                <a:latin typeface="BIZ UDゴシック" panose="020B0400000000000000" pitchFamily="49" charset="-128"/>
                <a:ea typeface="BIZ UDゴシック" panose="020B0400000000000000" pitchFamily="49" charset="-128"/>
              </a:rPr>
              <a:t>・密集市街地対策の推進</a:t>
            </a:r>
            <a:endParaRPr kumimoji="1" lang="en-US" altLang="ja-JP" sz="800" spc="192">
              <a:latin typeface="BIZ UDゴシック" panose="020B0400000000000000" pitchFamily="49" charset="-128"/>
              <a:ea typeface="BIZ UDゴシック" panose="020B0400000000000000" pitchFamily="49" charset="-128"/>
            </a:endParaRPr>
          </a:p>
          <a:p>
            <a:pPr>
              <a:lnSpc>
                <a:spcPct val="150000"/>
              </a:lnSpc>
            </a:pPr>
            <a:r>
              <a:rPr kumimoji="1" lang="ja-JP" altLang="en-US" sz="800" spc="192">
                <a:latin typeface="BIZ UDゴシック" panose="020B0400000000000000" pitchFamily="49" charset="-128"/>
                <a:ea typeface="BIZ UDゴシック" panose="020B0400000000000000" pitchFamily="49" charset="-128"/>
              </a:rPr>
              <a:t>・住宅、建築物の耐震化</a:t>
            </a:r>
            <a:endParaRPr kumimoji="1" lang="en-US" altLang="ja-JP" sz="800" spc="192">
              <a:latin typeface="BIZ UDゴシック" panose="020B0400000000000000" pitchFamily="49" charset="-128"/>
              <a:ea typeface="BIZ UDゴシック" panose="020B0400000000000000" pitchFamily="49" charset="-128"/>
            </a:endParaRPr>
          </a:p>
          <a:p>
            <a:pPr>
              <a:lnSpc>
                <a:spcPct val="150000"/>
              </a:lnSpc>
            </a:pPr>
            <a:r>
              <a:rPr kumimoji="1" lang="ja-JP" altLang="en-US" sz="800" spc="192">
                <a:latin typeface="BIZ UDゴシック" panose="020B0400000000000000" pitchFamily="49" charset="-128"/>
                <a:ea typeface="BIZ UDゴシック" panose="020B0400000000000000" pitchFamily="49" charset="-128"/>
              </a:rPr>
              <a:t>・消防用ヘリコプター運営費補助金　　</a:t>
            </a:r>
            <a:r>
              <a:rPr kumimoji="1" lang="ja-JP" altLang="en-US" sz="800">
                <a:latin typeface="BIZ UDゴシック" panose="020B0400000000000000" pitchFamily="49" charset="-128"/>
                <a:ea typeface="BIZ UDゴシック" panose="020B0400000000000000" pitchFamily="49" charset="-128"/>
              </a:rPr>
              <a:t>　　</a:t>
            </a:r>
            <a:endParaRPr kumimoji="1" lang="en-US" altLang="ja-JP" sz="800">
              <a:latin typeface="BIZ UDゴシック" panose="020B0400000000000000" pitchFamily="49" charset="-128"/>
              <a:ea typeface="BIZ UDゴシック" panose="020B0400000000000000" pitchFamily="49" charset="-128"/>
            </a:endParaRPr>
          </a:p>
        </p:txBody>
      </p:sp>
      <p:sp>
        <p:nvSpPr>
          <p:cNvPr id="36" name="正方形/長方形 35">
            <a:extLst>
              <a:ext uri="{FF2B5EF4-FFF2-40B4-BE49-F238E27FC236}">
                <a16:creationId xmlns:a16="http://schemas.microsoft.com/office/drawing/2014/main" id="{4CF9B3AD-1D8C-4FAC-ADC6-B85668B2CF96}"/>
              </a:ext>
            </a:extLst>
          </p:cNvPr>
          <p:cNvSpPr/>
          <p:nvPr/>
        </p:nvSpPr>
        <p:spPr>
          <a:xfrm>
            <a:off x="326906" y="694562"/>
            <a:ext cx="91389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38" name="正方形/長方形 37">
            <a:extLst>
              <a:ext uri="{FF2B5EF4-FFF2-40B4-BE49-F238E27FC236}">
                <a16:creationId xmlns:a16="http://schemas.microsoft.com/office/drawing/2014/main" id="{A9252721-7827-4AA0-B375-932435A4AEE0}"/>
              </a:ext>
            </a:extLst>
          </p:cNvPr>
          <p:cNvSpPr/>
          <p:nvPr/>
        </p:nvSpPr>
        <p:spPr>
          <a:xfrm>
            <a:off x="326906" y="3812646"/>
            <a:ext cx="91389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17" name="テキスト ボックス 16">
            <a:extLst>
              <a:ext uri="{FF2B5EF4-FFF2-40B4-BE49-F238E27FC236}">
                <a16:creationId xmlns:a16="http://schemas.microsoft.com/office/drawing/2014/main" id="{27B8FAE1-F9BB-418E-9C32-FC296BC77E1F}"/>
              </a:ext>
            </a:extLst>
          </p:cNvPr>
          <p:cNvSpPr txBox="1"/>
          <p:nvPr/>
        </p:nvSpPr>
        <p:spPr>
          <a:xfrm>
            <a:off x="7430596" y="1114822"/>
            <a:ext cx="2063678" cy="215444"/>
          </a:xfrm>
          <a:prstGeom prst="rect">
            <a:avLst/>
          </a:prstGeom>
          <a:noFill/>
        </p:spPr>
        <p:txBody>
          <a:bodyPr wrap="square" rtlCol="0">
            <a:spAutoFit/>
          </a:bodyPr>
          <a:lstStyle/>
          <a:p>
            <a:r>
              <a:rPr lang="ja-JP" altLang="en-US" sz="800">
                <a:latin typeface="BIZ UDゴシック" panose="020B0400000000000000" pitchFamily="49" charset="-128"/>
                <a:ea typeface="BIZ UDゴシック" panose="020B0400000000000000" pitchFamily="49" charset="-128"/>
              </a:rPr>
              <a:t>≪寝屋川北部地下河川断面イメージ図≫</a:t>
            </a:r>
            <a:endParaRPr kumimoji="1" lang="ja-JP" altLang="en-US" sz="800">
              <a:latin typeface="BIZ UDゴシック" panose="020B0400000000000000" pitchFamily="49" charset="-128"/>
              <a:ea typeface="BIZ UDゴシック" panose="020B0400000000000000" pitchFamily="49" charset="-128"/>
            </a:endParaRPr>
          </a:p>
        </p:txBody>
      </p:sp>
      <p:pic>
        <p:nvPicPr>
          <p:cNvPr id="45" name="図 44">
            <a:extLst>
              <a:ext uri="{FF2B5EF4-FFF2-40B4-BE49-F238E27FC236}">
                <a16:creationId xmlns:a16="http://schemas.microsoft.com/office/drawing/2014/main" id="{441CEB55-92BD-43C8-889C-0F3C16C965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8627" y="4579910"/>
            <a:ext cx="551151" cy="754860"/>
          </a:xfrm>
          <a:prstGeom prst="rect">
            <a:avLst/>
          </a:prstGeom>
        </p:spPr>
      </p:pic>
      <p:sp>
        <p:nvSpPr>
          <p:cNvPr id="52" name="テキスト ボックス 51">
            <a:extLst>
              <a:ext uri="{FF2B5EF4-FFF2-40B4-BE49-F238E27FC236}">
                <a16:creationId xmlns:a16="http://schemas.microsoft.com/office/drawing/2014/main" id="{0EACA719-5804-43CB-89C4-77BEAD4DE799}"/>
              </a:ext>
            </a:extLst>
          </p:cNvPr>
          <p:cNvSpPr txBox="1"/>
          <p:nvPr/>
        </p:nvSpPr>
        <p:spPr>
          <a:xfrm>
            <a:off x="305787" y="3829399"/>
            <a:ext cx="9147599" cy="760080"/>
          </a:xfrm>
          <a:prstGeom prst="rect">
            <a:avLst/>
          </a:prstGeom>
          <a:noFill/>
        </p:spPr>
        <p:txBody>
          <a:bodyPr wrap="square" rtlCol="0">
            <a:spAutoFit/>
          </a:bodyPr>
          <a:lstStyle/>
          <a:p>
            <a:pPr algn="just">
              <a:lnSpc>
                <a:spcPct val="150000"/>
              </a:lnSpc>
            </a:pPr>
            <a:r>
              <a:rPr kumimoji="1" lang="ja-JP" altLang="en-US" sz="900" spc="192">
                <a:latin typeface="BIZ UDゴシック" panose="020B0400000000000000" pitchFamily="49" charset="-128"/>
                <a:ea typeface="BIZ UDゴシック" panose="020B0400000000000000" pitchFamily="49" charset="-128"/>
              </a:rPr>
              <a:t>　</a:t>
            </a:r>
            <a:r>
              <a:rPr kumimoji="1" lang="ja-JP" altLang="en-US" sz="1000" spc="192">
                <a:latin typeface="BIZ UDゴシック" panose="020B0400000000000000" pitchFamily="49" charset="-128"/>
                <a:ea typeface="BIZ UDゴシック" panose="020B0400000000000000" pitchFamily="49" charset="-128"/>
              </a:rPr>
              <a:t>今後発生が想定される南海トラフ巨大地震など、大規模災害への対策として、大都市特有の密集市街地対策や住宅・建築物の耐震化などの対策に取り組んでいます。これらの取組は、</a:t>
            </a:r>
            <a:r>
              <a:rPr kumimoji="1" lang="ja-JP" altLang="en-US" sz="1000" b="1" u="sng" spc="192">
                <a:latin typeface="BIZ UDゴシック" panose="020B0400000000000000" pitchFamily="49" charset="-128"/>
                <a:ea typeface="BIZ UDゴシック" panose="020B0400000000000000" pitchFamily="49" charset="-128"/>
              </a:rPr>
              <a:t>災害時における事業継続性の向上など、企業活動を下支えする環境整備</a:t>
            </a:r>
            <a:r>
              <a:rPr kumimoji="1" lang="ja-JP" altLang="en-US" sz="1000" spc="192">
                <a:latin typeface="BIZ UDゴシック" panose="020B0400000000000000" pitchFamily="49" charset="-128"/>
                <a:ea typeface="BIZ UDゴシック" panose="020B0400000000000000" pitchFamily="49" charset="-128"/>
              </a:rPr>
              <a:t>につながっています。</a:t>
            </a:r>
            <a:endParaRPr kumimoji="1" lang="en-US" altLang="ja-JP" sz="1000" spc="192">
              <a:latin typeface="UD デジタル 教科書体 NK-R" panose="02020400000000000000" pitchFamily="18" charset="-128"/>
              <a:ea typeface="UD デジタル 教科書体 NK-R" panose="02020400000000000000" pitchFamily="18" charset="-128"/>
            </a:endParaRPr>
          </a:p>
        </p:txBody>
      </p:sp>
      <p:pic>
        <p:nvPicPr>
          <p:cNvPr id="62" name="図 61">
            <a:extLst>
              <a:ext uri="{FF2B5EF4-FFF2-40B4-BE49-F238E27FC236}">
                <a16:creationId xmlns:a16="http://schemas.microsoft.com/office/drawing/2014/main" id="{CA5599FF-7126-4405-B93E-93BE1CAC23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906" y="5658718"/>
            <a:ext cx="4285509" cy="507721"/>
          </a:xfrm>
          <a:prstGeom prst="rect">
            <a:avLst/>
          </a:prstGeom>
        </p:spPr>
      </p:pic>
      <p:sp>
        <p:nvSpPr>
          <p:cNvPr id="26" name="テキスト ボックス 25">
            <a:extLst>
              <a:ext uri="{FF2B5EF4-FFF2-40B4-BE49-F238E27FC236}">
                <a16:creationId xmlns:a16="http://schemas.microsoft.com/office/drawing/2014/main" id="{F7797C62-FAAD-4D10-A2CD-52F4AD073270}"/>
              </a:ext>
            </a:extLst>
          </p:cNvPr>
          <p:cNvSpPr txBox="1"/>
          <p:nvPr/>
        </p:nvSpPr>
        <p:spPr>
          <a:xfrm>
            <a:off x="423017" y="3117303"/>
            <a:ext cx="1954185" cy="215444"/>
          </a:xfrm>
          <a:prstGeom prst="rect">
            <a:avLst/>
          </a:prstGeom>
          <a:noFill/>
        </p:spPr>
        <p:txBody>
          <a:bodyPr wrap="square">
            <a:spAutoFit/>
          </a:bodyPr>
          <a:lstStyle/>
          <a:p>
            <a:pPr algn="ctr"/>
            <a:r>
              <a:rPr kumimoji="1" lang="ja-JP" altLang="en-US" sz="800">
                <a:latin typeface="BIZ UDPゴシック" panose="020B0400000000000000" pitchFamily="50" charset="-128"/>
                <a:ea typeface="BIZ UDPゴシック" panose="020B0400000000000000" pitchFamily="50" charset="-128"/>
              </a:rPr>
              <a:t>▲</a:t>
            </a:r>
            <a:r>
              <a:rPr kumimoji="1" lang="zh-TW" altLang="en-US" sz="800">
                <a:latin typeface="BIZ UDPゴシック" panose="020B0400000000000000" pitchFamily="50" charset="-128"/>
                <a:ea typeface="BIZ UDPゴシック" panose="020B0400000000000000" pitchFamily="50" charset="-128"/>
              </a:rPr>
              <a:t>鶴見立坑～ 松生立坑</a:t>
            </a:r>
            <a:r>
              <a:rPr kumimoji="1" lang="ja-JP" altLang="en-US" sz="800">
                <a:latin typeface="BIZ UDPゴシック" panose="020B0400000000000000" pitchFamily="50" charset="-128"/>
                <a:ea typeface="BIZ UDPゴシック" panose="020B0400000000000000" pitchFamily="50" charset="-128"/>
              </a:rPr>
              <a:t>の地下河川内部</a:t>
            </a:r>
            <a:endParaRPr lang="en-US" altLang="ja-JP" sz="80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A6DA32D1-B370-4B37-A429-31F8ECBD7932}"/>
              </a:ext>
            </a:extLst>
          </p:cNvPr>
          <p:cNvSpPr txBox="1"/>
          <p:nvPr/>
        </p:nvSpPr>
        <p:spPr>
          <a:xfrm>
            <a:off x="6605580" y="4377251"/>
            <a:ext cx="2946301" cy="215444"/>
          </a:xfrm>
          <a:prstGeom prst="rect">
            <a:avLst/>
          </a:prstGeom>
          <a:noFill/>
        </p:spPr>
        <p:txBody>
          <a:bodyPr wrap="square">
            <a:spAutoFit/>
          </a:bodyPr>
          <a:lstStyle/>
          <a:p>
            <a:r>
              <a:rPr lang="ja-JP" altLang="en-US" sz="800" b="1">
                <a:latin typeface="BIZ UDゴシック" panose="020B0400000000000000" pitchFamily="49" charset="-128"/>
                <a:ea typeface="BIZ UDゴシック" panose="020B0400000000000000" pitchFamily="49" charset="-128"/>
              </a:rPr>
              <a:t>≪延焼の危険性を効果的に低減できる箇所での事業の推進≫ </a:t>
            </a:r>
          </a:p>
        </p:txBody>
      </p:sp>
      <p:sp>
        <p:nvSpPr>
          <p:cNvPr id="32" name="テキスト ボックス 31">
            <a:extLst>
              <a:ext uri="{FF2B5EF4-FFF2-40B4-BE49-F238E27FC236}">
                <a16:creationId xmlns:a16="http://schemas.microsoft.com/office/drawing/2014/main" id="{C2E3574D-432A-45F7-8268-E3C792BFB601}"/>
              </a:ext>
            </a:extLst>
          </p:cNvPr>
          <p:cNvSpPr txBox="1"/>
          <p:nvPr/>
        </p:nvSpPr>
        <p:spPr>
          <a:xfrm>
            <a:off x="320461" y="5423677"/>
            <a:ext cx="1593005" cy="215444"/>
          </a:xfrm>
          <a:prstGeom prst="rect">
            <a:avLst/>
          </a:prstGeom>
          <a:noFill/>
        </p:spPr>
        <p:txBody>
          <a:bodyPr wrap="square">
            <a:spAutoFit/>
          </a:bodyPr>
          <a:lstStyle/>
          <a:p>
            <a:r>
              <a:rPr lang="ja-JP" altLang="en-US" sz="800" b="1">
                <a:latin typeface="BIZ UDゴシック" panose="020B0400000000000000" pitchFamily="49" charset="-128"/>
                <a:ea typeface="BIZ UDゴシック" panose="020B0400000000000000" pitchFamily="49" charset="-128"/>
              </a:rPr>
              <a:t>≪密集市街地対策の推進≫ </a:t>
            </a:r>
          </a:p>
        </p:txBody>
      </p:sp>
      <p:cxnSp>
        <p:nvCxnSpPr>
          <p:cNvPr id="42" name="直線矢印コネクタ 41">
            <a:extLst>
              <a:ext uri="{FF2B5EF4-FFF2-40B4-BE49-F238E27FC236}">
                <a16:creationId xmlns:a16="http://schemas.microsoft.com/office/drawing/2014/main" id="{923852AE-A07E-4543-80C0-3AD362440731}"/>
              </a:ext>
            </a:extLst>
          </p:cNvPr>
          <p:cNvCxnSpPr>
            <a:cxnSpLocks/>
          </p:cNvCxnSpPr>
          <p:nvPr/>
        </p:nvCxnSpPr>
        <p:spPr>
          <a:xfrm flipV="1">
            <a:off x="7854829" y="1612762"/>
            <a:ext cx="943515" cy="602412"/>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cxnSp>
        <p:nvCxnSpPr>
          <p:cNvPr id="58" name="直線矢印コネクタ 57">
            <a:extLst>
              <a:ext uri="{FF2B5EF4-FFF2-40B4-BE49-F238E27FC236}">
                <a16:creationId xmlns:a16="http://schemas.microsoft.com/office/drawing/2014/main" id="{0DB3B655-0B0F-41C5-B67D-31D415A4F3A9}"/>
              </a:ext>
            </a:extLst>
          </p:cNvPr>
          <p:cNvCxnSpPr>
            <a:cxnSpLocks/>
          </p:cNvCxnSpPr>
          <p:nvPr/>
        </p:nvCxnSpPr>
        <p:spPr>
          <a:xfrm flipV="1">
            <a:off x="5889625" y="2710075"/>
            <a:ext cx="1098661" cy="384864"/>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cxnSp>
        <p:nvCxnSpPr>
          <p:cNvPr id="60" name="直線矢印コネクタ 59">
            <a:extLst>
              <a:ext uri="{FF2B5EF4-FFF2-40B4-BE49-F238E27FC236}">
                <a16:creationId xmlns:a16="http://schemas.microsoft.com/office/drawing/2014/main" id="{4D92E725-40BD-41F9-9E5A-FA6E2CA6028A}"/>
              </a:ext>
            </a:extLst>
          </p:cNvPr>
          <p:cNvCxnSpPr>
            <a:cxnSpLocks/>
          </p:cNvCxnSpPr>
          <p:nvPr/>
        </p:nvCxnSpPr>
        <p:spPr>
          <a:xfrm flipV="1">
            <a:off x="7089775" y="2267536"/>
            <a:ext cx="664193" cy="414162"/>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sp>
        <p:nvSpPr>
          <p:cNvPr id="4" name="正方形/長方形 3">
            <a:extLst>
              <a:ext uri="{FF2B5EF4-FFF2-40B4-BE49-F238E27FC236}">
                <a16:creationId xmlns:a16="http://schemas.microsoft.com/office/drawing/2014/main" id="{D331CE10-55DA-4000-8F4A-FC90A951F58F}"/>
              </a:ext>
            </a:extLst>
          </p:cNvPr>
          <p:cNvSpPr/>
          <p:nvPr/>
        </p:nvSpPr>
        <p:spPr>
          <a:xfrm>
            <a:off x="5289176" y="4563772"/>
            <a:ext cx="738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72DFD3F7-A6E3-4E19-9A2F-AF96ADC5179F}"/>
              </a:ext>
            </a:extLst>
          </p:cNvPr>
          <p:cNvSpPr/>
          <p:nvPr/>
        </p:nvSpPr>
        <p:spPr>
          <a:xfrm>
            <a:off x="7623841" y="4583528"/>
            <a:ext cx="13898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0CF7AE98-0E12-4715-9CC5-EF82D3E37974}"/>
              </a:ext>
            </a:extLst>
          </p:cNvPr>
          <p:cNvSpPr/>
          <p:nvPr/>
        </p:nvSpPr>
        <p:spPr>
          <a:xfrm>
            <a:off x="4677797" y="4599973"/>
            <a:ext cx="2328921" cy="1607951"/>
          </a:xfrm>
          <a:prstGeom prst="rect">
            <a:avLst/>
          </a:prstGeom>
          <a:solidFill>
            <a:schemeClr val="bg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8579A8B4-2B17-4EA7-B681-C6D970E678C7}"/>
              </a:ext>
            </a:extLst>
          </p:cNvPr>
          <p:cNvSpPr/>
          <p:nvPr/>
        </p:nvSpPr>
        <p:spPr>
          <a:xfrm>
            <a:off x="7117848" y="4596260"/>
            <a:ext cx="2328921" cy="1607951"/>
          </a:xfrm>
          <a:prstGeom prst="rect">
            <a:avLst/>
          </a:prstGeom>
          <a:solidFill>
            <a:schemeClr val="bg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7" name="グループ化 86">
            <a:extLst>
              <a:ext uri="{FF2B5EF4-FFF2-40B4-BE49-F238E27FC236}">
                <a16:creationId xmlns:a16="http://schemas.microsoft.com/office/drawing/2014/main" id="{52A03399-9502-4A3F-9300-726CEB6C72C4}"/>
              </a:ext>
            </a:extLst>
          </p:cNvPr>
          <p:cNvGrpSpPr/>
          <p:nvPr/>
        </p:nvGrpSpPr>
        <p:grpSpPr>
          <a:xfrm>
            <a:off x="4747220" y="4763096"/>
            <a:ext cx="982555" cy="534844"/>
            <a:chOff x="13643517" y="3851416"/>
            <a:chExt cx="1181552" cy="643166"/>
          </a:xfrm>
        </p:grpSpPr>
        <p:pic>
          <p:nvPicPr>
            <p:cNvPr id="88" name="図 87">
              <a:extLst>
                <a:ext uri="{FF2B5EF4-FFF2-40B4-BE49-F238E27FC236}">
                  <a16:creationId xmlns:a16="http://schemas.microsoft.com/office/drawing/2014/main" id="{B3735765-1940-424D-974B-1DF180327EA0}"/>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982339">
              <a:off x="13838858" y="3851416"/>
              <a:ext cx="808410" cy="631160"/>
            </a:xfrm>
            <a:prstGeom prst="rect">
              <a:avLst/>
            </a:prstGeom>
          </p:spPr>
        </p:pic>
        <p:pic>
          <p:nvPicPr>
            <p:cNvPr id="89" name="図 88">
              <a:extLst>
                <a:ext uri="{FF2B5EF4-FFF2-40B4-BE49-F238E27FC236}">
                  <a16:creationId xmlns:a16="http://schemas.microsoft.com/office/drawing/2014/main" id="{C08144A1-C20D-40C6-9138-44EFEB861ABE}"/>
                </a:ext>
              </a:extLst>
            </p:cNvPr>
            <p:cNvPicPr>
              <a:picLocks noChangeAspect="1"/>
            </p:cNvPicPr>
            <p:nvPr/>
          </p:nvPicPr>
          <p:blipFill>
            <a:blip r:embed="rId7"/>
            <a:stretch>
              <a:fillRect/>
            </a:stretch>
          </p:blipFill>
          <p:spPr>
            <a:xfrm>
              <a:off x="14540237" y="4169309"/>
              <a:ext cx="263370" cy="270686"/>
            </a:xfrm>
            <a:prstGeom prst="rect">
              <a:avLst/>
            </a:prstGeom>
          </p:spPr>
        </p:pic>
        <p:pic>
          <p:nvPicPr>
            <p:cNvPr id="90" name="図 89">
              <a:extLst>
                <a:ext uri="{FF2B5EF4-FFF2-40B4-BE49-F238E27FC236}">
                  <a16:creationId xmlns:a16="http://schemas.microsoft.com/office/drawing/2014/main" id="{1EE0FC4B-52A5-4F24-A3E4-8E577CA3774E}"/>
                </a:ext>
              </a:extLst>
            </p:cNvPr>
            <p:cNvPicPr>
              <a:picLocks noChangeAspect="1"/>
            </p:cNvPicPr>
            <p:nvPr/>
          </p:nvPicPr>
          <p:blipFill>
            <a:blip r:embed="rId8"/>
            <a:stretch>
              <a:fillRect/>
            </a:stretch>
          </p:blipFill>
          <p:spPr>
            <a:xfrm>
              <a:off x="14243063" y="4420485"/>
              <a:ext cx="288000" cy="19800"/>
            </a:xfrm>
            <a:prstGeom prst="rect">
              <a:avLst/>
            </a:prstGeom>
          </p:spPr>
        </p:pic>
        <p:cxnSp>
          <p:nvCxnSpPr>
            <p:cNvPr id="91" name="直線矢印コネクタ 90">
              <a:extLst>
                <a:ext uri="{FF2B5EF4-FFF2-40B4-BE49-F238E27FC236}">
                  <a16:creationId xmlns:a16="http://schemas.microsoft.com/office/drawing/2014/main" id="{373D624E-9D3F-4B0F-A4B6-EBAFFAE0D261}"/>
                </a:ext>
              </a:extLst>
            </p:cNvPr>
            <p:cNvCxnSpPr/>
            <p:nvPr/>
          </p:nvCxnSpPr>
          <p:spPr>
            <a:xfrm>
              <a:off x="14234427" y="4481029"/>
              <a:ext cx="360000" cy="0"/>
            </a:xfrm>
            <a:prstGeom prst="straightConnector1">
              <a:avLst/>
            </a:prstGeom>
            <a:ln w="28575">
              <a:solidFill>
                <a:srgbClr val="FF660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72193D0B-6952-4F81-B754-715245AEEA32}"/>
                </a:ext>
              </a:extLst>
            </p:cNvPr>
            <p:cNvCxnSpPr/>
            <p:nvPr/>
          </p:nvCxnSpPr>
          <p:spPr>
            <a:xfrm flipH="1" flipV="1">
              <a:off x="13643517" y="4429109"/>
              <a:ext cx="1181552" cy="9248"/>
            </a:xfrm>
            <a:prstGeom prst="line">
              <a:avLst/>
            </a:prstGeom>
            <a:ln>
              <a:solidFill>
                <a:schemeClr val="tx1"/>
              </a:solidFill>
              <a:prstDash val="solid"/>
            </a:ln>
          </p:spPr>
          <p:style>
            <a:lnRef idx="1">
              <a:schemeClr val="accent2"/>
            </a:lnRef>
            <a:fillRef idx="0">
              <a:schemeClr val="accent2"/>
            </a:fillRef>
            <a:effectRef idx="0">
              <a:schemeClr val="accent2"/>
            </a:effectRef>
            <a:fontRef idx="minor">
              <a:schemeClr val="tx1"/>
            </a:fontRef>
          </p:style>
        </p:cxnSp>
        <p:pic>
          <p:nvPicPr>
            <p:cNvPr id="93" name="図 92">
              <a:extLst>
                <a:ext uri="{FF2B5EF4-FFF2-40B4-BE49-F238E27FC236}">
                  <a16:creationId xmlns:a16="http://schemas.microsoft.com/office/drawing/2014/main" id="{8950E28F-5BDD-49B9-8CAD-10B3995E46AB}"/>
                </a:ext>
              </a:extLst>
            </p:cNvPr>
            <p:cNvPicPr>
              <a:picLocks noChangeAspect="1"/>
            </p:cNvPicPr>
            <p:nvPr/>
          </p:nvPicPr>
          <p:blipFill>
            <a:blip r:embed="rId9"/>
            <a:stretch>
              <a:fillRect/>
            </a:stretch>
          </p:blipFill>
          <p:spPr>
            <a:xfrm>
              <a:off x="14541177" y="4168408"/>
              <a:ext cx="270686" cy="274344"/>
            </a:xfrm>
            <a:prstGeom prst="rect">
              <a:avLst/>
            </a:prstGeom>
          </p:spPr>
        </p:pic>
        <p:cxnSp>
          <p:nvCxnSpPr>
            <p:cNvPr id="94" name="直線コネクタ 93">
              <a:extLst>
                <a:ext uri="{FF2B5EF4-FFF2-40B4-BE49-F238E27FC236}">
                  <a16:creationId xmlns:a16="http://schemas.microsoft.com/office/drawing/2014/main" id="{C60BF8B7-A7AD-4900-819B-D823CEED1CE9}"/>
                </a:ext>
              </a:extLst>
            </p:cNvPr>
            <p:cNvCxnSpPr/>
            <p:nvPr/>
          </p:nvCxnSpPr>
          <p:spPr>
            <a:xfrm>
              <a:off x="14590449" y="3954666"/>
              <a:ext cx="0" cy="539916"/>
            </a:xfrm>
            <a:prstGeom prst="line">
              <a:avLst/>
            </a:prstGeom>
            <a:ln>
              <a:solidFill>
                <a:srgbClr val="FF0000"/>
              </a:solidFill>
              <a:prstDash val="dash"/>
            </a:ln>
          </p:spPr>
          <p:style>
            <a:lnRef idx="1">
              <a:schemeClr val="accent2"/>
            </a:lnRef>
            <a:fillRef idx="0">
              <a:schemeClr val="accent2"/>
            </a:fillRef>
            <a:effectRef idx="0">
              <a:schemeClr val="accent2"/>
            </a:effectRef>
            <a:fontRef idx="minor">
              <a:schemeClr val="tx1"/>
            </a:fontRef>
          </p:style>
        </p:cxnSp>
        <p:pic>
          <p:nvPicPr>
            <p:cNvPr id="95" name="図 94">
              <a:extLst>
                <a:ext uri="{FF2B5EF4-FFF2-40B4-BE49-F238E27FC236}">
                  <a16:creationId xmlns:a16="http://schemas.microsoft.com/office/drawing/2014/main" id="{54462C95-3822-48D4-9D47-3F56C5BD316D}"/>
                </a:ext>
              </a:extLst>
            </p:cNvPr>
            <p:cNvPicPr>
              <a:picLocks noChangeAspect="1"/>
            </p:cNvPicPr>
            <p:nvPr/>
          </p:nvPicPr>
          <p:blipFill>
            <a:blip r:embed="rId10"/>
            <a:stretch>
              <a:fillRect/>
            </a:stretch>
          </p:blipFill>
          <p:spPr>
            <a:xfrm>
              <a:off x="13721694" y="4151016"/>
              <a:ext cx="252396" cy="289890"/>
            </a:xfrm>
            <a:prstGeom prst="rect">
              <a:avLst/>
            </a:prstGeom>
          </p:spPr>
        </p:pic>
        <p:pic>
          <p:nvPicPr>
            <p:cNvPr id="96" name="図 95">
              <a:extLst>
                <a:ext uri="{FF2B5EF4-FFF2-40B4-BE49-F238E27FC236}">
                  <a16:creationId xmlns:a16="http://schemas.microsoft.com/office/drawing/2014/main" id="{4FC61E65-599B-4C30-83D9-C1DF6A18AB45}"/>
                </a:ext>
              </a:extLst>
            </p:cNvPr>
            <p:cNvPicPr>
              <a:picLocks noChangeAspect="1"/>
            </p:cNvPicPr>
            <p:nvPr/>
          </p:nvPicPr>
          <p:blipFill>
            <a:blip r:embed="rId10"/>
            <a:stretch>
              <a:fillRect/>
            </a:stretch>
          </p:blipFill>
          <p:spPr>
            <a:xfrm>
              <a:off x="13969754" y="4150138"/>
              <a:ext cx="252396" cy="289890"/>
            </a:xfrm>
            <a:prstGeom prst="rect">
              <a:avLst/>
            </a:prstGeom>
          </p:spPr>
        </p:pic>
      </p:grpSp>
      <p:grpSp>
        <p:nvGrpSpPr>
          <p:cNvPr id="97" name="グループ化 96">
            <a:extLst>
              <a:ext uri="{FF2B5EF4-FFF2-40B4-BE49-F238E27FC236}">
                <a16:creationId xmlns:a16="http://schemas.microsoft.com/office/drawing/2014/main" id="{639C59EB-45EF-4522-B871-D2309945BBDD}"/>
              </a:ext>
            </a:extLst>
          </p:cNvPr>
          <p:cNvGrpSpPr/>
          <p:nvPr/>
        </p:nvGrpSpPr>
        <p:grpSpPr>
          <a:xfrm>
            <a:off x="5927073" y="4852359"/>
            <a:ext cx="969858" cy="492478"/>
            <a:chOff x="15297902" y="3953040"/>
            <a:chExt cx="1166284" cy="592220"/>
          </a:xfrm>
        </p:grpSpPr>
        <p:cxnSp>
          <p:nvCxnSpPr>
            <p:cNvPr id="98" name="直線矢印コネクタ 97">
              <a:extLst>
                <a:ext uri="{FF2B5EF4-FFF2-40B4-BE49-F238E27FC236}">
                  <a16:creationId xmlns:a16="http://schemas.microsoft.com/office/drawing/2014/main" id="{872EF7BC-1A39-41BF-8335-6EE34F237B90}"/>
                </a:ext>
              </a:extLst>
            </p:cNvPr>
            <p:cNvCxnSpPr/>
            <p:nvPr/>
          </p:nvCxnSpPr>
          <p:spPr>
            <a:xfrm>
              <a:off x="15869160" y="4486898"/>
              <a:ext cx="180000" cy="0"/>
            </a:xfrm>
            <a:prstGeom prst="straightConnector1">
              <a:avLst/>
            </a:prstGeom>
            <a:ln w="28575">
              <a:solidFill>
                <a:srgbClr val="FF6600"/>
              </a:solidFill>
              <a:tailEnd type="triangle"/>
            </a:ln>
          </p:spPr>
          <p:style>
            <a:lnRef idx="1">
              <a:schemeClr val="accent1"/>
            </a:lnRef>
            <a:fillRef idx="0">
              <a:schemeClr val="accent1"/>
            </a:fillRef>
            <a:effectRef idx="0">
              <a:schemeClr val="accent1"/>
            </a:effectRef>
            <a:fontRef idx="minor">
              <a:schemeClr val="tx1"/>
            </a:fontRef>
          </p:style>
        </p:cxnSp>
        <p:pic>
          <p:nvPicPr>
            <p:cNvPr id="99" name="図 98">
              <a:extLst>
                <a:ext uri="{FF2B5EF4-FFF2-40B4-BE49-F238E27FC236}">
                  <a16:creationId xmlns:a16="http://schemas.microsoft.com/office/drawing/2014/main" id="{2C1745C5-7648-4C8D-ACDB-0F8FF393B0BD}"/>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960000">
              <a:off x="15671498" y="3972782"/>
              <a:ext cx="395483" cy="395483"/>
            </a:xfrm>
            <a:prstGeom prst="rect">
              <a:avLst/>
            </a:prstGeom>
          </p:spPr>
        </p:pic>
        <p:pic>
          <p:nvPicPr>
            <p:cNvPr id="100" name="図 99">
              <a:extLst>
                <a:ext uri="{FF2B5EF4-FFF2-40B4-BE49-F238E27FC236}">
                  <a16:creationId xmlns:a16="http://schemas.microsoft.com/office/drawing/2014/main" id="{91A42FB1-6153-4362-82EF-5A8E70D6D664}"/>
                </a:ext>
              </a:extLst>
            </p:cNvPr>
            <p:cNvPicPr>
              <a:picLocks noChangeAspect="1"/>
            </p:cNvPicPr>
            <p:nvPr/>
          </p:nvPicPr>
          <p:blipFill>
            <a:blip r:embed="rId8"/>
            <a:stretch>
              <a:fillRect/>
            </a:stretch>
          </p:blipFill>
          <p:spPr>
            <a:xfrm>
              <a:off x="15906497" y="4417535"/>
              <a:ext cx="288000" cy="19800"/>
            </a:xfrm>
            <a:prstGeom prst="rect">
              <a:avLst/>
            </a:prstGeom>
          </p:spPr>
        </p:pic>
        <p:pic>
          <p:nvPicPr>
            <p:cNvPr id="101" name="図 100">
              <a:extLst>
                <a:ext uri="{FF2B5EF4-FFF2-40B4-BE49-F238E27FC236}">
                  <a16:creationId xmlns:a16="http://schemas.microsoft.com/office/drawing/2014/main" id="{92625F8F-A59E-47F5-B949-641788592286}"/>
                </a:ext>
              </a:extLst>
            </p:cNvPr>
            <p:cNvPicPr>
              <a:picLocks noChangeAspect="1"/>
            </p:cNvPicPr>
            <p:nvPr/>
          </p:nvPicPr>
          <p:blipFill>
            <a:blip r:embed="rId7"/>
            <a:stretch>
              <a:fillRect/>
            </a:stretch>
          </p:blipFill>
          <p:spPr>
            <a:xfrm>
              <a:off x="16192420" y="4165564"/>
              <a:ext cx="263370" cy="270686"/>
            </a:xfrm>
            <a:prstGeom prst="rect">
              <a:avLst/>
            </a:prstGeom>
          </p:spPr>
        </p:pic>
        <p:cxnSp>
          <p:nvCxnSpPr>
            <p:cNvPr id="102" name="直線コネクタ 101">
              <a:extLst>
                <a:ext uri="{FF2B5EF4-FFF2-40B4-BE49-F238E27FC236}">
                  <a16:creationId xmlns:a16="http://schemas.microsoft.com/office/drawing/2014/main" id="{468B96F9-A183-49D9-A9BA-5D2EE141DCCC}"/>
                </a:ext>
              </a:extLst>
            </p:cNvPr>
            <p:cNvCxnSpPr/>
            <p:nvPr/>
          </p:nvCxnSpPr>
          <p:spPr>
            <a:xfrm>
              <a:off x="16043043" y="3953040"/>
              <a:ext cx="0" cy="539916"/>
            </a:xfrm>
            <a:prstGeom prst="line">
              <a:avLst/>
            </a:prstGeom>
            <a:ln>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103" name="直線コネクタ 102">
              <a:extLst>
                <a:ext uri="{FF2B5EF4-FFF2-40B4-BE49-F238E27FC236}">
                  <a16:creationId xmlns:a16="http://schemas.microsoft.com/office/drawing/2014/main" id="{9657078C-7E06-49A2-974E-5A65F9CAEF7B}"/>
                </a:ext>
              </a:extLst>
            </p:cNvPr>
            <p:cNvCxnSpPr/>
            <p:nvPr/>
          </p:nvCxnSpPr>
          <p:spPr>
            <a:xfrm flipH="1" flipV="1">
              <a:off x="15297902" y="4436250"/>
              <a:ext cx="1166284" cy="2647"/>
            </a:xfrm>
            <a:prstGeom prst="line">
              <a:avLst/>
            </a:prstGeom>
            <a:ln>
              <a:solidFill>
                <a:schemeClr val="tx1"/>
              </a:solidFill>
              <a:prstDash val="solid"/>
            </a:ln>
          </p:spPr>
          <p:style>
            <a:lnRef idx="1">
              <a:schemeClr val="accent2"/>
            </a:lnRef>
            <a:fillRef idx="0">
              <a:schemeClr val="accent2"/>
            </a:fillRef>
            <a:effectRef idx="0">
              <a:schemeClr val="accent2"/>
            </a:effectRef>
            <a:fontRef idx="minor">
              <a:schemeClr val="tx1"/>
            </a:fontRef>
          </p:style>
        </p:cxnSp>
        <p:pic>
          <p:nvPicPr>
            <p:cNvPr id="104" name="図 103">
              <a:extLst>
                <a:ext uri="{FF2B5EF4-FFF2-40B4-BE49-F238E27FC236}">
                  <a16:creationId xmlns:a16="http://schemas.microsoft.com/office/drawing/2014/main" id="{2F88DD63-4E05-4AA6-BF15-682AFFE89918}"/>
                </a:ext>
              </a:extLst>
            </p:cNvPr>
            <p:cNvPicPr>
              <a:picLocks noChangeAspect="1"/>
            </p:cNvPicPr>
            <p:nvPr/>
          </p:nvPicPr>
          <p:blipFill>
            <a:blip r:embed="rId9"/>
            <a:stretch>
              <a:fillRect/>
            </a:stretch>
          </p:blipFill>
          <p:spPr>
            <a:xfrm>
              <a:off x="16185660" y="4165475"/>
              <a:ext cx="270686" cy="274344"/>
            </a:xfrm>
            <a:prstGeom prst="rect">
              <a:avLst/>
            </a:prstGeom>
          </p:spPr>
        </p:pic>
        <p:pic>
          <p:nvPicPr>
            <p:cNvPr id="105" name="図 104">
              <a:extLst>
                <a:ext uri="{FF2B5EF4-FFF2-40B4-BE49-F238E27FC236}">
                  <a16:creationId xmlns:a16="http://schemas.microsoft.com/office/drawing/2014/main" id="{ED1643B7-C044-416A-B219-CFCDA6D3D373}"/>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4396" b="20824" l="84104" r="95608">
                          <a14:foregroundMark x1="87524" y1="7692" x2="87524" y2="7692"/>
                          <a14:foregroundMark x1="87524" y1="7692" x2="86358" y2="7582"/>
                          <a14:foregroundMark x1="87447" y1="7747" x2="93820" y2="7747"/>
                          <a14:foregroundMark x1="85853" y1="12692" x2="94092" y2="12582"/>
                          <a14:foregroundMark x1="85698" y1="17527" x2="89273" y2="17253"/>
                          <a14:foregroundMark x1="94520" y1="18901" x2="94520" y2="18901"/>
                          <a14:foregroundMark x1="94170" y1="18242" x2="94403" y2="17143"/>
                        </a14:backgroundRemoval>
                      </a14:imgEffect>
                    </a14:imgLayer>
                  </a14:imgProps>
                </a:ext>
                <a:ext uri="{28A0092B-C50C-407E-A947-70E740481C1C}">
                  <a14:useLocalDpi xmlns:a14="http://schemas.microsoft.com/office/drawing/2010/main" val="0"/>
                </a:ext>
              </a:extLst>
            </a:blip>
            <a:srcRect l="81026" b="74919"/>
            <a:stretch/>
          </p:blipFill>
          <p:spPr>
            <a:xfrm>
              <a:off x="15410564" y="4000922"/>
              <a:ext cx="582211" cy="544338"/>
            </a:xfrm>
            <a:prstGeom prst="rect">
              <a:avLst/>
            </a:prstGeom>
          </p:spPr>
        </p:pic>
      </p:grpSp>
      <p:sp>
        <p:nvSpPr>
          <p:cNvPr id="106" name="正方形/長方形 105">
            <a:extLst>
              <a:ext uri="{FF2B5EF4-FFF2-40B4-BE49-F238E27FC236}">
                <a16:creationId xmlns:a16="http://schemas.microsoft.com/office/drawing/2014/main" id="{25AE13B7-E1CA-4FB4-8D7F-9D7A5DC9EE22}"/>
              </a:ext>
            </a:extLst>
          </p:cNvPr>
          <p:cNvSpPr/>
          <p:nvPr/>
        </p:nvSpPr>
        <p:spPr>
          <a:xfrm>
            <a:off x="4719195" y="4634823"/>
            <a:ext cx="2246123" cy="246221"/>
          </a:xfrm>
          <a:prstGeom prst="rect">
            <a:avLst/>
          </a:prstGeom>
          <a:noFill/>
          <a:ln w="6350">
            <a:noFill/>
          </a:ln>
        </p:spPr>
        <p:txBody>
          <a:bodyPr wrap="square" lIns="0" tIns="0" rIns="0" bIns="0">
            <a:spAutoFit/>
          </a:bodyPr>
          <a:lstStyle/>
          <a:p>
            <a:pPr algn="ctr"/>
            <a:r>
              <a:rPr kumimoji="1" lang="ja-JP" altLang="en-US" sz="800">
                <a:latin typeface="BIZ UDゴシック" panose="020B0400000000000000" pitchFamily="49" charset="-128"/>
                <a:ea typeface="BIZ UDゴシック" panose="020B0400000000000000" pitchFamily="49" charset="-128"/>
              </a:rPr>
              <a:t>耐火性能の高い建物への建替えにより</a:t>
            </a:r>
            <a:endParaRPr kumimoji="1" lang="en-US" altLang="ja-JP" sz="800">
              <a:latin typeface="BIZ UDゴシック" panose="020B0400000000000000" pitchFamily="49" charset="-128"/>
              <a:ea typeface="BIZ UDゴシック" panose="020B0400000000000000" pitchFamily="49" charset="-128"/>
            </a:endParaRPr>
          </a:p>
          <a:p>
            <a:pPr algn="ctr"/>
            <a:r>
              <a:rPr kumimoji="1" lang="ja-JP" altLang="en-US" sz="800">
                <a:latin typeface="BIZ UDゴシック" panose="020B0400000000000000" pitchFamily="49" charset="-128"/>
                <a:ea typeface="BIZ UDゴシック" panose="020B0400000000000000" pitchFamily="49" charset="-128"/>
              </a:rPr>
              <a:t>延焼の恐れのある範囲が縮減</a:t>
            </a:r>
          </a:p>
        </p:txBody>
      </p:sp>
      <p:pic>
        <p:nvPicPr>
          <p:cNvPr id="114" name="図 113">
            <a:extLst>
              <a:ext uri="{FF2B5EF4-FFF2-40B4-BE49-F238E27FC236}">
                <a16:creationId xmlns:a16="http://schemas.microsoft.com/office/drawing/2014/main" id="{6ACA625E-9490-47B9-A814-238E26BEF7F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b="5938"/>
          <a:stretch/>
        </p:blipFill>
        <p:spPr>
          <a:xfrm>
            <a:off x="4767178" y="5365427"/>
            <a:ext cx="952054" cy="690089"/>
          </a:xfrm>
          <a:prstGeom prst="rect">
            <a:avLst/>
          </a:prstGeom>
          <a:ln>
            <a:solidFill>
              <a:schemeClr val="tx1"/>
            </a:solidFill>
          </a:ln>
        </p:spPr>
      </p:pic>
      <p:pic>
        <p:nvPicPr>
          <p:cNvPr id="115" name="図 114" descr="画面の領域">
            <a:extLst>
              <a:ext uri="{FF2B5EF4-FFF2-40B4-BE49-F238E27FC236}">
                <a16:creationId xmlns:a16="http://schemas.microsoft.com/office/drawing/2014/main" id="{016CE082-D732-42FF-8523-4BE15C36242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r="-170" b="6297"/>
          <a:stretch/>
        </p:blipFill>
        <p:spPr>
          <a:xfrm>
            <a:off x="5978942" y="5380410"/>
            <a:ext cx="952054" cy="685167"/>
          </a:xfrm>
          <a:prstGeom prst="rect">
            <a:avLst/>
          </a:prstGeom>
          <a:ln>
            <a:solidFill>
              <a:schemeClr val="tx1"/>
            </a:solidFill>
          </a:ln>
        </p:spPr>
      </p:pic>
      <p:sp>
        <p:nvSpPr>
          <p:cNvPr id="116" name="二等辺三角形 115">
            <a:extLst>
              <a:ext uri="{FF2B5EF4-FFF2-40B4-BE49-F238E27FC236}">
                <a16:creationId xmlns:a16="http://schemas.microsoft.com/office/drawing/2014/main" id="{54F8C839-EB59-4690-BC30-830964D5AAC5}"/>
              </a:ext>
            </a:extLst>
          </p:cNvPr>
          <p:cNvSpPr/>
          <p:nvPr/>
        </p:nvSpPr>
        <p:spPr>
          <a:xfrm rot="5400000">
            <a:off x="5452201" y="5362344"/>
            <a:ext cx="808983" cy="151515"/>
          </a:xfrm>
          <a:prstGeom prst="triangle">
            <a:avLst/>
          </a:prstGeom>
          <a:solidFill>
            <a:srgbClr val="4472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正方形/長方形 116">
            <a:extLst>
              <a:ext uri="{FF2B5EF4-FFF2-40B4-BE49-F238E27FC236}">
                <a16:creationId xmlns:a16="http://schemas.microsoft.com/office/drawing/2014/main" id="{FEA015B4-1EFB-46A0-B2A6-E7BA3F5C35D6}"/>
              </a:ext>
            </a:extLst>
          </p:cNvPr>
          <p:cNvSpPr/>
          <p:nvPr/>
        </p:nvSpPr>
        <p:spPr>
          <a:xfrm>
            <a:off x="5228399" y="6054513"/>
            <a:ext cx="1756891" cy="137986"/>
          </a:xfrm>
          <a:prstGeom prst="rect">
            <a:avLst/>
          </a:prstGeom>
          <a:noFill/>
          <a:ln w="6350">
            <a:noFill/>
          </a:ln>
        </p:spPr>
        <p:txBody>
          <a:bodyPr wrap="none" lIns="0" tIns="0" rIns="0" bIns="0">
            <a:spAutoFit/>
          </a:bodyPr>
          <a:lstStyle/>
          <a:p>
            <a:pPr algn="r">
              <a:lnSpc>
                <a:spcPts val="1300"/>
              </a:lnSpc>
            </a:pPr>
            <a:r>
              <a:rPr lang="en-US" altLang="ja-JP" sz="7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7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門真市北東部地区の例</a:t>
            </a:r>
            <a:r>
              <a:rPr lang="ja-JP" altLang="en-US" sz="6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（令和４年度末解消）</a:t>
            </a:r>
            <a:endParaRPr lang="en-US" altLang="ja-JP" sz="6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nvGrpSpPr>
          <p:cNvPr id="139" name="グループ化 138">
            <a:extLst>
              <a:ext uri="{FF2B5EF4-FFF2-40B4-BE49-F238E27FC236}">
                <a16:creationId xmlns:a16="http://schemas.microsoft.com/office/drawing/2014/main" id="{39805B18-5491-4F6D-A86D-307C2AE92E41}"/>
              </a:ext>
            </a:extLst>
          </p:cNvPr>
          <p:cNvGrpSpPr/>
          <p:nvPr/>
        </p:nvGrpSpPr>
        <p:grpSpPr>
          <a:xfrm>
            <a:off x="8400867" y="4820352"/>
            <a:ext cx="968400" cy="493200"/>
            <a:chOff x="15392363" y="3462652"/>
            <a:chExt cx="1236131" cy="539916"/>
          </a:xfrm>
        </p:grpSpPr>
        <p:pic>
          <p:nvPicPr>
            <p:cNvPr id="140" name="図 139">
              <a:extLst>
                <a:ext uri="{FF2B5EF4-FFF2-40B4-BE49-F238E27FC236}">
                  <a16:creationId xmlns:a16="http://schemas.microsoft.com/office/drawing/2014/main" id="{B74685C0-5483-4843-91C9-1887FA794DF9}"/>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960000">
              <a:off x="15835806" y="3482394"/>
              <a:ext cx="395483" cy="395483"/>
            </a:xfrm>
            <a:prstGeom prst="rect">
              <a:avLst/>
            </a:prstGeom>
          </p:spPr>
        </p:pic>
        <p:pic>
          <p:nvPicPr>
            <p:cNvPr id="141" name="図 140">
              <a:extLst>
                <a:ext uri="{FF2B5EF4-FFF2-40B4-BE49-F238E27FC236}">
                  <a16:creationId xmlns:a16="http://schemas.microsoft.com/office/drawing/2014/main" id="{4A23CB88-3463-4EF2-BFB4-DABA371F0C32}"/>
                </a:ext>
              </a:extLst>
            </p:cNvPr>
            <p:cNvPicPr>
              <a:picLocks/>
            </p:cNvPicPr>
            <p:nvPr/>
          </p:nvPicPr>
          <p:blipFill>
            <a:blip r:embed="rId8"/>
            <a:stretch>
              <a:fillRect/>
            </a:stretch>
          </p:blipFill>
          <p:spPr>
            <a:xfrm>
              <a:off x="15937817" y="3927492"/>
              <a:ext cx="432000" cy="21600"/>
            </a:xfrm>
            <a:prstGeom prst="rect">
              <a:avLst/>
            </a:prstGeom>
          </p:spPr>
        </p:pic>
        <p:pic>
          <p:nvPicPr>
            <p:cNvPr id="142" name="図 141">
              <a:extLst>
                <a:ext uri="{FF2B5EF4-FFF2-40B4-BE49-F238E27FC236}">
                  <a16:creationId xmlns:a16="http://schemas.microsoft.com/office/drawing/2014/main" id="{0F7916FE-148D-4EE1-9270-2E93E3B743BB}"/>
                </a:ext>
              </a:extLst>
            </p:cNvPr>
            <p:cNvPicPr>
              <a:picLocks noChangeAspect="1"/>
            </p:cNvPicPr>
            <p:nvPr/>
          </p:nvPicPr>
          <p:blipFill>
            <a:blip r:embed="rId7"/>
            <a:stretch>
              <a:fillRect/>
            </a:stretch>
          </p:blipFill>
          <p:spPr>
            <a:xfrm>
              <a:off x="16356728" y="3675176"/>
              <a:ext cx="263370" cy="270686"/>
            </a:xfrm>
            <a:prstGeom prst="rect">
              <a:avLst/>
            </a:prstGeom>
          </p:spPr>
        </p:pic>
        <p:cxnSp>
          <p:nvCxnSpPr>
            <p:cNvPr id="143" name="直線コネクタ 142">
              <a:extLst>
                <a:ext uri="{FF2B5EF4-FFF2-40B4-BE49-F238E27FC236}">
                  <a16:creationId xmlns:a16="http://schemas.microsoft.com/office/drawing/2014/main" id="{085CFEED-1664-4B5B-A40C-D61341791840}"/>
                </a:ext>
              </a:extLst>
            </p:cNvPr>
            <p:cNvCxnSpPr/>
            <p:nvPr/>
          </p:nvCxnSpPr>
          <p:spPr>
            <a:xfrm>
              <a:off x="16207351" y="3462652"/>
              <a:ext cx="0" cy="539916"/>
            </a:xfrm>
            <a:prstGeom prst="line">
              <a:avLst/>
            </a:prstGeom>
            <a:ln>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144" name="直線コネクタ 143">
              <a:extLst>
                <a:ext uri="{FF2B5EF4-FFF2-40B4-BE49-F238E27FC236}">
                  <a16:creationId xmlns:a16="http://schemas.microsoft.com/office/drawing/2014/main" id="{BC84231A-91EC-4901-A1AD-C822D0FBA459}"/>
                </a:ext>
              </a:extLst>
            </p:cNvPr>
            <p:cNvCxnSpPr/>
            <p:nvPr/>
          </p:nvCxnSpPr>
          <p:spPr>
            <a:xfrm flipH="1" flipV="1">
              <a:off x="15392363" y="3945862"/>
              <a:ext cx="1236131" cy="2647"/>
            </a:xfrm>
            <a:prstGeom prst="line">
              <a:avLst/>
            </a:prstGeom>
            <a:ln>
              <a:solidFill>
                <a:schemeClr val="tx1"/>
              </a:solidFill>
              <a:prstDash val="solid"/>
            </a:ln>
          </p:spPr>
          <p:style>
            <a:lnRef idx="1">
              <a:schemeClr val="accent2"/>
            </a:lnRef>
            <a:fillRef idx="0">
              <a:schemeClr val="accent2"/>
            </a:fillRef>
            <a:effectRef idx="0">
              <a:schemeClr val="accent2"/>
            </a:effectRef>
            <a:fontRef idx="minor">
              <a:schemeClr val="tx1"/>
            </a:fontRef>
          </p:style>
        </p:cxnSp>
        <p:pic>
          <p:nvPicPr>
            <p:cNvPr id="145" name="図 144">
              <a:extLst>
                <a:ext uri="{FF2B5EF4-FFF2-40B4-BE49-F238E27FC236}">
                  <a16:creationId xmlns:a16="http://schemas.microsoft.com/office/drawing/2014/main" id="{664CC7F3-B539-4A0B-9E49-8F8DD314F1D8}"/>
                </a:ext>
              </a:extLst>
            </p:cNvPr>
            <p:cNvPicPr>
              <a:picLocks noChangeAspect="1"/>
            </p:cNvPicPr>
            <p:nvPr/>
          </p:nvPicPr>
          <p:blipFill>
            <a:blip r:embed="rId9"/>
            <a:stretch>
              <a:fillRect/>
            </a:stretch>
          </p:blipFill>
          <p:spPr>
            <a:xfrm>
              <a:off x="16349968" y="3675087"/>
              <a:ext cx="270686" cy="274344"/>
            </a:xfrm>
            <a:prstGeom prst="rect">
              <a:avLst/>
            </a:prstGeom>
          </p:spPr>
        </p:pic>
        <p:pic>
          <p:nvPicPr>
            <p:cNvPr id="146" name="図 145">
              <a:extLst>
                <a:ext uri="{FF2B5EF4-FFF2-40B4-BE49-F238E27FC236}">
                  <a16:creationId xmlns:a16="http://schemas.microsoft.com/office/drawing/2014/main" id="{34FD5376-6D88-4367-AFE7-8343F5D0C822}"/>
                </a:ext>
              </a:extLst>
            </p:cNvPr>
            <p:cNvPicPr>
              <a:picLocks noChangeAspect="1"/>
            </p:cNvPicPr>
            <p:nvPr/>
          </p:nvPicPr>
          <p:blipFill>
            <a:blip r:embed="rId10"/>
            <a:stretch>
              <a:fillRect/>
            </a:stretch>
          </p:blipFill>
          <p:spPr>
            <a:xfrm>
              <a:off x="15683757" y="3659559"/>
              <a:ext cx="252396" cy="289890"/>
            </a:xfrm>
            <a:prstGeom prst="rect">
              <a:avLst/>
            </a:prstGeom>
          </p:spPr>
        </p:pic>
        <p:pic>
          <p:nvPicPr>
            <p:cNvPr id="147" name="図 146">
              <a:extLst>
                <a:ext uri="{FF2B5EF4-FFF2-40B4-BE49-F238E27FC236}">
                  <a16:creationId xmlns:a16="http://schemas.microsoft.com/office/drawing/2014/main" id="{A23F2873-E61D-4731-B683-38FCC082E179}"/>
                </a:ext>
              </a:extLst>
            </p:cNvPr>
            <p:cNvPicPr>
              <a:picLocks noChangeAspect="1"/>
            </p:cNvPicPr>
            <p:nvPr/>
          </p:nvPicPr>
          <p:blipFill>
            <a:blip r:embed="rId10"/>
            <a:stretch>
              <a:fillRect/>
            </a:stretch>
          </p:blipFill>
          <p:spPr>
            <a:xfrm>
              <a:off x="15426362" y="3659559"/>
              <a:ext cx="252396" cy="289890"/>
            </a:xfrm>
            <a:prstGeom prst="rect">
              <a:avLst/>
            </a:prstGeom>
          </p:spPr>
        </p:pic>
      </p:grpSp>
      <p:grpSp>
        <p:nvGrpSpPr>
          <p:cNvPr id="148" name="グループ化 147">
            <a:extLst>
              <a:ext uri="{FF2B5EF4-FFF2-40B4-BE49-F238E27FC236}">
                <a16:creationId xmlns:a16="http://schemas.microsoft.com/office/drawing/2014/main" id="{B1D370D5-163A-4AF5-A098-7D9C0E6F4835}"/>
              </a:ext>
            </a:extLst>
          </p:cNvPr>
          <p:cNvGrpSpPr/>
          <p:nvPr/>
        </p:nvGrpSpPr>
        <p:grpSpPr>
          <a:xfrm>
            <a:off x="7203480" y="4765014"/>
            <a:ext cx="982800" cy="536400"/>
            <a:chOff x="13729376" y="3318829"/>
            <a:chExt cx="1260000" cy="685365"/>
          </a:xfrm>
        </p:grpSpPr>
        <p:pic>
          <p:nvPicPr>
            <p:cNvPr id="149" name="図 148">
              <a:extLst>
                <a:ext uri="{FF2B5EF4-FFF2-40B4-BE49-F238E27FC236}">
                  <a16:creationId xmlns:a16="http://schemas.microsoft.com/office/drawing/2014/main" id="{2671C1D4-98D5-48C5-8499-F7F9A2F4BA2F}"/>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982339">
              <a:off x="14161665" y="3318829"/>
              <a:ext cx="631160" cy="631160"/>
            </a:xfrm>
            <a:prstGeom prst="rect">
              <a:avLst/>
            </a:prstGeom>
          </p:spPr>
        </p:pic>
        <p:pic>
          <p:nvPicPr>
            <p:cNvPr id="150" name="図 149">
              <a:extLst>
                <a:ext uri="{FF2B5EF4-FFF2-40B4-BE49-F238E27FC236}">
                  <a16:creationId xmlns:a16="http://schemas.microsoft.com/office/drawing/2014/main" id="{5CD3C41B-EBEE-4360-91CD-D653D5A7433D}"/>
                </a:ext>
              </a:extLst>
            </p:cNvPr>
            <p:cNvPicPr>
              <a:picLocks noChangeAspect="1"/>
            </p:cNvPicPr>
            <p:nvPr/>
          </p:nvPicPr>
          <p:blipFill>
            <a:blip r:embed="rId16"/>
            <a:stretch>
              <a:fillRect/>
            </a:stretch>
          </p:blipFill>
          <p:spPr>
            <a:xfrm>
              <a:off x="13761713" y="3653048"/>
              <a:ext cx="641050" cy="286232"/>
            </a:xfrm>
            <a:prstGeom prst="rect">
              <a:avLst/>
            </a:prstGeom>
          </p:spPr>
        </p:pic>
        <p:pic>
          <p:nvPicPr>
            <p:cNvPr id="151" name="図 150">
              <a:extLst>
                <a:ext uri="{FF2B5EF4-FFF2-40B4-BE49-F238E27FC236}">
                  <a16:creationId xmlns:a16="http://schemas.microsoft.com/office/drawing/2014/main" id="{5238CC74-5B5F-4C95-8A71-ED58D36B7858}"/>
                </a:ext>
              </a:extLst>
            </p:cNvPr>
            <p:cNvPicPr>
              <a:picLocks noChangeAspect="1"/>
            </p:cNvPicPr>
            <p:nvPr/>
          </p:nvPicPr>
          <p:blipFill>
            <a:blip r:embed="rId7"/>
            <a:stretch>
              <a:fillRect/>
            </a:stretch>
          </p:blipFill>
          <p:spPr>
            <a:xfrm>
              <a:off x="14704545" y="3678921"/>
              <a:ext cx="263370" cy="270686"/>
            </a:xfrm>
            <a:prstGeom prst="rect">
              <a:avLst/>
            </a:prstGeom>
          </p:spPr>
        </p:pic>
        <p:pic>
          <p:nvPicPr>
            <p:cNvPr id="152" name="図 151">
              <a:extLst>
                <a:ext uri="{FF2B5EF4-FFF2-40B4-BE49-F238E27FC236}">
                  <a16:creationId xmlns:a16="http://schemas.microsoft.com/office/drawing/2014/main" id="{CDFF7373-7B83-486C-8103-3341F9AED378}"/>
                </a:ext>
              </a:extLst>
            </p:cNvPr>
            <p:cNvPicPr>
              <a:picLocks noChangeAspect="1"/>
            </p:cNvPicPr>
            <p:nvPr/>
          </p:nvPicPr>
          <p:blipFill>
            <a:blip r:embed="rId8"/>
            <a:stretch>
              <a:fillRect/>
            </a:stretch>
          </p:blipFill>
          <p:spPr>
            <a:xfrm>
              <a:off x="14407371" y="3930097"/>
              <a:ext cx="288000" cy="19800"/>
            </a:xfrm>
            <a:prstGeom prst="rect">
              <a:avLst/>
            </a:prstGeom>
          </p:spPr>
        </p:pic>
        <p:cxnSp>
          <p:nvCxnSpPr>
            <p:cNvPr id="153" name="直線コネクタ 152">
              <a:extLst>
                <a:ext uri="{FF2B5EF4-FFF2-40B4-BE49-F238E27FC236}">
                  <a16:creationId xmlns:a16="http://schemas.microsoft.com/office/drawing/2014/main" id="{6CE147AF-C6F6-49BA-8677-33416B0F2689}"/>
                </a:ext>
              </a:extLst>
            </p:cNvPr>
            <p:cNvCxnSpPr/>
            <p:nvPr/>
          </p:nvCxnSpPr>
          <p:spPr>
            <a:xfrm flipH="1" flipV="1">
              <a:off x="13729376" y="3947968"/>
              <a:ext cx="1260000" cy="0"/>
            </a:xfrm>
            <a:prstGeom prst="line">
              <a:avLst/>
            </a:prstGeom>
            <a:ln>
              <a:solidFill>
                <a:schemeClr val="tx1"/>
              </a:solidFill>
              <a:prstDash val="solid"/>
            </a:ln>
          </p:spPr>
          <p:style>
            <a:lnRef idx="1">
              <a:schemeClr val="accent2"/>
            </a:lnRef>
            <a:fillRef idx="0">
              <a:schemeClr val="accent2"/>
            </a:fillRef>
            <a:effectRef idx="0">
              <a:schemeClr val="accent2"/>
            </a:effectRef>
            <a:fontRef idx="minor">
              <a:schemeClr val="tx1"/>
            </a:fontRef>
          </p:style>
        </p:cxnSp>
        <p:pic>
          <p:nvPicPr>
            <p:cNvPr id="154" name="図 153">
              <a:extLst>
                <a:ext uri="{FF2B5EF4-FFF2-40B4-BE49-F238E27FC236}">
                  <a16:creationId xmlns:a16="http://schemas.microsoft.com/office/drawing/2014/main" id="{E588386A-D4C4-46DF-8825-F6D1AEA0E6F1}"/>
                </a:ext>
              </a:extLst>
            </p:cNvPr>
            <p:cNvPicPr>
              <a:picLocks noChangeAspect="1"/>
            </p:cNvPicPr>
            <p:nvPr/>
          </p:nvPicPr>
          <p:blipFill>
            <a:blip r:embed="rId17"/>
            <a:stretch>
              <a:fillRect/>
            </a:stretch>
          </p:blipFill>
          <p:spPr>
            <a:xfrm>
              <a:off x="13750089" y="3659833"/>
              <a:ext cx="644708" cy="289890"/>
            </a:xfrm>
            <a:prstGeom prst="rect">
              <a:avLst/>
            </a:prstGeom>
          </p:spPr>
        </p:pic>
        <p:pic>
          <p:nvPicPr>
            <p:cNvPr id="155" name="図 154">
              <a:extLst>
                <a:ext uri="{FF2B5EF4-FFF2-40B4-BE49-F238E27FC236}">
                  <a16:creationId xmlns:a16="http://schemas.microsoft.com/office/drawing/2014/main" id="{2F41441E-67F7-4D1D-B022-3E62E21A34AA}"/>
                </a:ext>
              </a:extLst>
            </p:cNvPr>
            <p:cNvPicPr>
              <a:picLocks noChangeAspect="1"/>
            </p:cNvPicPr>
            <p:nvPr/>
          </p:nvPicPr>
          <p:blipFill>
            <a:blip r:embed="rId9"/>
            <a:stretch>
              <a:fillRect/>
            </a:stretch>
          </p:blipFill>
          <p:spPr>
            <a:xfrm>
              <a:off x="14705485" y="3678020"/>
              <a:ext cx="270686" cy="274344"/>
            </a:xfrm>
            <a:prstGeom prst="rect">
              <a:avLst/>
            </a:prstGeom>
          </p:spPr>
        </p:pic>
        <p:cxnSp>
          <p:nvCxnSpPr>
            <p:cNvPr id="156" name="直線コネクタ 155">
              <a:extLst>
                <a:ext uri="{FF2B5EF4-FFF2-40B4-BE49-F238E27FC236}">
                  <a16:creationId xmlns:a16="http://schemas.microsoft.com/office/drawing/2014/main" id="{8C40BD2C-147C-4DD8-A519-7D889A547C93}"/>
                </a:ext>
              </a:extLst>
            </p:cNvPr>
            <p:cNvCxnSpPr/>
            <p:nvPr/>
          </p:nvCxnSpPr>
          <p:spPr>
            <a:xfrm>
              <a:off x="14754757" y="3464278"/>
              <a:ext cx="0" cy="539916"/>
            </a:xfrm>
            <a:prstGeom prst="line">
              <a:avLst/>
            </a:prstGeom>
            <a:ln>
              <a:solidFill>
                <a:srgbClr val="FF0000"/>
              </a:solidFill>
              <a:prstDash val="dash"/>
            </a:ln>
          </p:spPr>
          <p:style>
            <a:lnRef idx="1">
              <a:schemeClr val="accent2"/>
            </a:lnRef>
            <a:fillRef idx="0">
              <a:schemeClr val="accent2"/>
            </a:fillRef>
            <a:effectRef idx="0">
              <a:schemeClr val="accent2"/>
            </a:effectRef>
            <a:fontRef idx="minor">
              <a:schemeClr val="tx1"/>
            </a:fontRef>
          </p:style>
        </p:cxnSp>
      </p:grpSp>
      <p:sp>
        <p:nvSpPr>
          <p:cNvPr id="157" name="正方形/長方形 156">
            <a:extLst>
              <a:ext uri="{FF2B5EF4-FFF2-40B4-BE49-F238E27FC236}">
                <a16:creationId xmlns:a16="http://schemas.microsoft.com/office/drawing/2014/main" id="{0AA151F4-4CFB-430C-9A4E-A7B5CF1D18B1}"/>
              </a:ext>
            </a:extLst>
          </p:cNvPr>
          <p:cNvSpPr/>
          <p:nvPr/>
        </p:nvSpPr>
        <p:spPr>
          <a:xfrm>
            <a:off x="7131871" y="4636181"/>
            <a:ext cx="2286868" cy="246221"/>
          </a:xfrm>
          <a:prstGeom prst="rect">
            <a:avLst/>
          </a:prstGeom>
          <a:noFill/>
          <a:ln w="6350">
            <a:noFill/>
          </a:ln>
        </p:spPr>
        <p:txBody>
          <a:bodyPr wrap="square" lIns="0" tIns="0" rIns="0" bIns="0">
            <a:spAutoFit/>
          </a:bodyPr>
          <a:lstStyle/>
          <a:p>
            <a:pPr algn="ctr"/>
            <a:r>
              <a:rPr kumimoji="1" lang="ja-JP" altLang="en-US" sz="800">
                <a:latin typeface="BIZ UDゴシック" panose="020B0400000000000000" pitchFamily="49" charset="-128"/>
                <a:ea typeface="BIZ UDゴシック" panose="020B0400000000000000" pitchFamily="49" charset="-128"/>
              </a:rPr>
              <a:t>道路拡幅により、延焼の恐れがない</a:t>
            </a:r>
            <a:endParaRPr kumimoji="1" lang="en-US" altLang="ja-JP" sz="800">
              <a:latin typeface="BIZ UDゴシック" panose="020B0400000000000000" pitchFamily="49" charset="-128"/>
              <a:ea typeface="BIZ UDゴシック" panose="020B0400000000000000" pitchFamily="49" charset="-128"/>
            </a:endParaRPr>
          </a:p>
          <a:p>
            <a:pPr algn="ctr"/>
            <a:r>
              <a:rPr kumimoji="1" lang="ja-JP" altLang="en-US" sz="800">
                <a:latin typeface="BIZ UDゴシック" panose="020B0400000000000000" pitchFamily="49" charset="-128"/>
                <a:ea typeface="BIZ UDゴシック" panose="020B0400000000000000" pitchFamily="49" charset="-128"/>
              </a:rPr>
              <a:t>建物間の離隔を確保</a:t>
            </a:r>
            <a:endParaRPr kumimoji="1" lang="en-US" altLang="ja-JP" sz="800">
              <a:latin typeface="BIZ UDゴシック" panose="020B0400000000000000" pitchFamily="49" charset="-128"/>
              <a:ea typeface="BIZ UDゴシック" panose="020B0400000000000000" pitchFamily="49" charset="-128"/>
            </a:endParaRPr>
          </a:p>
        </p:txBody>
      </p:sp>
      <p:pic>
        <p:nvPicPr>
          <p:cNvPr id="158" name="図 157">
            <a:extLst>
              <a:ext uri="{FF2B5EF4-FFF2-40B4-BE49-F238E27FC236}">
                <a16:creationId xmlns:a16="http://schemas.microsoft.com/office/drawing/2014/main" id="{B40CFDEB-21E9-400B-AB6B-E0E54CBEEB55}"/>
              </a:ext>
            </a:extLst>
          </p:cNvPr>
          <p:cNvPicPr/>
          <p:nvPr/>
        </p:nvPicPr>
        <p:blipFill rotWithShape="1">
          <a:blip r:embed="rId18" cstate="print">
            <a:extLst>
              <a:ext uri="{28A0092B-C50C-407E-A947-70E740481C1C}">
                <a14:useLocalDpi xmlns:a14="http://schemas.microsoft.com/office/drawing/2010/main" val="0"/>
              </a:ext>
            </a:extLst>
          </a:blip>
          <a:srcRect l="-397" r="1"/>
          <a:stretch/>
        </p:blipFill>
        <p:spPr bwMode="auto">
          <a:xfrm>
            <a:off x="7190006" y="5411198"/>
            <a:ext cx="976810" cy="620493"/>
          </a:xfrm>
          <a:prstGeom prst="rect">
            <a:avLst/>
          </a:prstGeom>
          <a:noFill/>
          <a:ln>
            <a:solidFill>
              <a:schemeClr val="tx1"/>
            </a:solidFill>
          </a:ln>
        </p:spPr>
      </p:pic>
      <p:pic>
        <p:nvPicPr>
          <p:cNvPr id="159" name="図 158">
            <a:extLst>
              <a:ext uri="{FF2B5EF4-FFF2-40B4-BE49-F238E27FC236}">
                <a16:creationId xmlns:a16="http://schemas.microsoft.com/office/drawing/2014/main" id="{E056F816-6B2A-4C4E-8209-31211413E7A8}"/>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b="14796"/>
          <a:stretch/>
        </p:blipFill>
        <p:spPr>
          <a:xfrm>
            <a:off x="8421039" y="5409242"/>
            <a:ext cx="970999" cy="620493"/>
          </a:xfrm>
          <a:prstGeom prst="rect">
            <a:avLst/>
          </a:prstGeom>
          <a:ln>
            <a:solidFill>
              <a:schemeClr val="tx1"/>
            </a:solidFill>
          </a:ln>
        </p:spPr>
      </p:pic>
      <p:sp>
        <p:nvSpPr>
          <p:cNvPr id="160" name="二等辺三角形 159">
            <a:extLst>
              <a:ext uri="{FF2B5EF4-FFF2-40B4-BE49-F238E27FC236}">
                <a16:creationId xmlns:a16="http://schemas.microsoft.com/office/drawing/2014/main" id="{2AE4D73B-A944-4D2E-9A28-875F9ED333E5}"/>
              </a:ext>
            </a:extLst>
          </p:cNvPr>
          <p:cNvSpPr/>
          <p:nvPr/>
        </p:nvSpPr>
        <p:spPr>
          <a:xfrm rot="5400000">
            <a:off x="7890798" y="5362344"/>
            <a:ext cx="808983" cy="151515"/>
          </a:xfrm>
          <a:prstGeom prst="triangle">
            <a:avLst/>
          </a:prstGeom>
          <a:solidFill>
            <a:srgbClr val="4472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1" name="正方形/長方形 160">
            <a:extLst>
              <a:ext uri="{FF2B5EF4-FFF2-40B4-BE49-F238E27FC236}">
                <a16:creationId xmlns:a16="http://schemas.microsoft.com/office/drawing/2014/main" id="{6A56480B-2C25-4482-9913-11C4EC36E6B0}"/>
              </a:ext>
            </a:extLst>
          </p:cNvPr>
          <p:cNvSpPr/>
          <p:nvPr/>
        </p:nvSpPr>
        <p:spPr>
          <a:xfrm>
            <a:off x="7510341" y="6047016"/>
            <a:ext cx="1936428" cy="137986"/>
          </a:xfrm>
          <a:prstGeom prst="rect">
            <a:avLst/>
          </a:prstGeom>
          <a:noFill/>
          <a:ln w="6350">
            <a:noFill/>
          </a:ln>
        </p:spPr>
        <p:txBody>
          <a:bodyPr wrap="none" lIns="0" tIns="0" rIns="0" bIns="0">
            <a:spAutoFit/>
          </a:bodyPr>
          <a:lstStyle/>
          <a:p>
            <a:pPr algn="r">
              <a:lnSpc>
                <a:spcPts val="1300"/>
              </a:lnSpc>
            </a:pPr>
            <a:r>
              <a:rPr lang="en-US" altLang="ja-JP" sz="7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7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門真市古川橋駅北地区の例</a:t>
            </a:r>
            <a:r>
              <a:rPr lang="ja-JP" altLang="en-US" sz="6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rPr>
              <a:t>（令和４年度末解消）</a:t>
            </a:r>
            <a:endParaRPr lang="en-US" altLang="ja-JP" sz="600" kern="100">
              <a:solidFill>
                <a:sysClr val="windowText" lastClr="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cxnSp>
        <p:nvCxnSpPr>
          <p:cNvPr id="162" name="直線矢印コネクタ 161">
            <a:extLst>
              <a:ext uri="{FF2B5EF4-FFF2-40B4-BE49-F238E27FC236}">
                <a16:creationId xmlns:a16="http://schemas.microsoft.com/office/drawing/2014/main" id="{8336A75B-030E-40AC-B7ED-E81ABB64F735}"/>
              </a:ext>
            </a:extLst>
          </p:cNvPr>
          <p:cNvCxnSpPr>
            <a:cxnSpLocks/>
          </p:cNvCxnSpPr>
          <p:nvPr/>
        </p:nvCxnSpPr>
        <p:spPr>
          <a:xfrm flipV="1">
            <a:off x="7722318" y="5211576"/>
            <a:ext cx="265022" cy="265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3" name="直線矢印コネクタ 162">
            <a:extLst>
              <a:ext uri="{FF2B5EF4-FFF2-40B4-BE49-F238E27FC236}">
                <a16:creationId xmlns:a16="http://schemas.microsoft.com/office/drawing/2014/main" id="{EC58AD5C-56E3-43AF-8B0E-F7E685CF54A1}"/>
              </a:ext>
            </a:extLst>
          </p:cNvPr>
          <p:cNvCxnSpPr>
            <a:cxnSpLocks/>
          </p:cNvCxnSpPr>
          <p:nvPr/>
        </p:nvCxnSpPr>
        <p:spPr>
          <a:xfrm flipV="1">
            <a:off x="8830796" y="5212977"/>
            <a:ext cx="319651" cy="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4" name="直線矢印コネクタ 163">
            <a:extLst>
              <a:ext uri="{FF2B5EF4-FFF2-40B4-BE49-F238E27FC236}">
                <a16:creationId xmlns:a16="http://schemas.microsoft.com/office/drawing/2014/main" id="{B20452F6-FE0A-442B-9BF8-9FC0D1DC790B}"/>
              </a:ext>
            </a:extLst>
          </p:cNvPr>
          <p:cNvCxnSpPr>
            <a:cxnSpLocks/>
          </p:cNvCxnSpPr>
          <p:nvPr/>
        </p:nvCxnSpPr>
        <p:spPr>
          <a:xfrm flipV="1">
            <a:off x="6050169" y="2008754"/>
            <a:ext cx="615145" cy="603449"/>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cxnSp>
        <p:nvCxnSpPr>
          <p:cNvPr id="165" name="直線矢印コネクタ 164">
            <a:extLst>
              <a:ext uri="{FF2B5EF4-FFF2-40B4-BE49-F238E27FC236}">
                <a16:creationId xmlns:a16="http://schemas.microsoft.com/office/drawing/2014/main" id="{3927F143-712F-4863-A078-458E5768EFC7}"/>
              </a:ext>
            </a:extLst>
          </p:cNvPr>
          <p:cNvCxnSpPr>
            <a:cxnSpLocks/>
          </p:cNvCxnSpPr>
          <p:nvPr/>
        </p:nvCxnSpPr>
        <p:spPr>
          <a:xfrm flipV="1">
            <a:off x="5810967" y="2708930"/>
            <a:ext cx="133278" cy="261973"/>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sp>
        <p:nvSpPr>
          <p:cNvPr id="59" name="正方形/長方形 58">
            <a:extLst>
              <a:ext uri="{FF2B5EF4-FFF2-40B4-BE49-F238E27FC236}">
                <a16:creationId xmlns:a16="http://schemas.microsoft.com/office/drawing/2014/main" id="{049141DD-B045-43A4-966B-7E0444D3C657}"/>
              </a:ext>
            </a:extLst>
          </p:cNvPr>
          <p:cNvSpPr/>
          <p:nvPr/>
        </p:nvSpPr>
        <p:spPr>
          <a:xfrm>
            <a:off x="7651983" y="2551199"/>
            <a:ext cx="1831000" cy="971218"/>
          </a:xfrm>
          <a:prstGeom prst="rect">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 name="直線矢印コネクタ 118">
            <a:extLst>
              <a:ext uri="{FF2B5EF4-FFF2-40B4-BE49-F238E27FC236}">
                <a16:creationId xmlns:a16="http://schemas.microsoft.com/office/drawing/2014/main" id="{22C55677-3D47-4191-8A8A-5F13F8D8D309}"/>
              </a:ext>
            </a:extLst>
          </p:cNvPr>
          <p:cNvCxnSpPr>
            <a:cxnSpLocks/>
          </p:cNvCxnSpPr>
          <p:nvPr/>
        </p:nvCxnSpPr>
        <p:spPr>
          <a:xfrm>
            <a:off x="8324591" y="2817876"/>
            <a:ext cx="473753" cy="0"/>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sp>
        <p:nvSpPr>
          <p:cNvPr id="122" name="テキスト ボックス 121">
            <a:extLst>
              <a:ext uri="{FF2B5EF4-FFF2-40B4-BE49-F238E27FC236}">
                <a16:creationId xmlns:a16="http://schemas.microsoft.com/office/drawing/2014/main" id="{0A2FDDAF-895F-49E2-A43D-2B7041867A7D}"/>
              </a:ext>
            </a:extLst>
          </p:cNvPr>
          <p:cNvSpPr txBox="1"/>
          <p:nvPr/>
        </p:nvSpPr>
        <p:spPr>
          <a:xfrm>
            <a:off x="8145064" y="2823116"/>
            <a:ext cx="832805" cy="215444"/>
          </a:xfrm>
          <a:prstGeom prst="rect">
            <a:avLst/>
          </a:prstGeom>
          <a:noFill/>
        </p:spPr>
        <p:txBody>
          <a:bodyPr wrap="square">
            <a:spAutoFit/>
          </a:bodyPr>
          <a:lstStyle/>
          <a:p>
            <a:pPr algn="ctr"/>
            <a:r>
              <a:rPr lang="ja-JP" altLang="en-US" sz="800">
                <a:latin typeface="BIZ UDゴシック" panose="020B0400000000000000" pitchFamily="49" charset="-128"/>
                <a:ea typeface="BIZ UDゴシック" panose="020B0400000000000000" pitchFamily="49" charset="-128"/>
              </a:rPr>
              <a:t>供用済み区間</a:t>
            </a:r>
            <a:endParaRPr lang="en-US" altLang="ja-JP" sz="800">
              <a:latin typeface="BIZ UDゴシック" panose="020B0400000000000000" pitchFamily="49" charset="-128"/>
              <a:ea typeface="BIZ UDゴシック" panose="020B0400000000000000" pitchFamily="49" charset="-128"/>
            </a:endParaRPr>
          </a:p>
        </p:txBody>
      </p:sp>
      <p:sp>
        <p:nvSpPr>
          <p:cNvPr id="124" name="テキスト ボックス 123">
            <a:extLst>
              <a:ext uri="{FF2B5EF4-FFF2-40B4-BE49-F238E27FC236}">
                <a16:creationId xmlns:a16="http://schemas.microsoft.com/office/drawing/2014/main" id="{9881E7F9-7B7B-455D-AC75-70CF9F3C0664}"/>
              </a:ext>
            </a:extLst>
          </p:cNvPr>
          <p:cNvSpPr txBox="1"/>
          <p:nvPr/>
        </p:nvSpPr>
        <p:spPr>
          <a:xfrm>
            <a:off x="7722318" y="3044268"/>
            <a:ext cx="1668785" cy="307777"/>
          </a:xfrm>
          <a:prstGeom prst="rect">
            <a:avLst/>
          </a:prstGeom>
          <a:noFill/>
        </p:spPr>
        <p:txBody>
          <a:bodyPr wrap="square">
            <a:spAutoFit/>
          </a:bodyPr>
          <a:lstStyle/>
          <a:p>
            <a:pPr algn="ctr"/>
            <a:r>
              <a:rPr lang="ja-JP" altLang="en-US" sz="800">
                <a:latin typeface="BIZ UDゴシック" panose="020B0400000000000000" pitchFamily="49" charset="-128"/>
                <a:ea typeface="BIZ UDゴシック" panose="020B0400000000000000" pitchFamily="49" charset="-128"/>
              </a:rPr>
              <a:t>全体の約</a:t>
            </a:r>
            <a:r>
              <a:rPr lang="en-US" altLang="ja-JP" sz="800">
                <a:latin typeface="BIZ UDゴシック" panose="020B0400000000000000" pitchFamily="49" charset="-128"/>
                <a:ea typeface="BIZ UDゴシック" panose="020B0400000000000000" pitchFamily="49" charset="-128"/>
              </a:rPr>
              <a:t>67.8</a:t>
            </a:r>
            <a:r>
              <a:rPr lang="ja-JP" altLang="en-US" sz="800">
                <a:latin typeface="BIZ UDゴシック" panose="020B0400000000000000" pitchFamily="49" charset="-128"/>
                <a:ea typeface="BIZ UDゴシック" panose="020B0400000000000000" pitchFamily="49" charset="-128"/>
              </a:rPr>
              <a:t>％</a:t>
            </a:r>
            <a:endParaRPr lang="en-US" altLang="ja-JP" sz="800">
              <a:latin typeface="BIZ UDゴシック" panose="020B0400000000000000" pitchFamily="49" charset="-128"/>
              <a:ea typeface="BIZ UDゴシック" panose="020B0400000000000000" pitchFamily="49" charset="-128"/>
            </a:endParaRPr>
          </a:p>
          <a:p>
            <a:pPr algn="ctr"/>
            <a:r>
              <a:rPr lang="ja-JP" altLang="en-US" sz="600">
                <a:latin typeface="BIZ UDゴシック" panose="020B0400000000000000" pitchFamily="49" charset="-128"/>
                <a:ea typeface="BIZ UDゴシック" panose="020B0400000000000000" pitchFamily="49" charset="-128"/>
              </a:rPr>
              <a:t>（供用済み</a:t>
            </a:r>
            <a:r>
              <a:rPr lang="en-US" altLang="ja-JP" sz="600">
                <a:latin typeface="BIZ UDゴシック" panose="020B0400000000000000" pitchFamily="49" charset="-128"/>
                <a:ea typeface="BIZ UDゴシック" panose="020B0400000000000000" pitchFamily="49" charset="-128"/>
              </a:rPr>
              <a:t>9.7</a:t>
            </a:r>
            <a:r>
              <a:rPr lang="ja-JP" altLang="en-US" sz="600">
                <a:latin typeface="BIZ UDゴシック" panose="020B0400000000000000" pitchFamily="49" charset="-128"/>
                <a:ea typeface="BIZ UDゴシック" panose="020B0400000000000000" pitchFamily="49" charset="-128"/>
              </a:rPr>
              <a:t>ｋｍ／計画総延長</a:t>
            </a:r>
            <a:r>
              <a:rPr lang="en-US" altLang="ja-JP" sz="600">
                <a:latin typeface="BIZ UDゴシック" panose="020B0400000000000000" pitchFamily="49" charset="-128"/>
                <a:ea typeface="BIZ UDゴシック" panose="020B0400000000000000" pitchFamily="49" charset="-128"/>
              </a:rPr>
              <a:t>14.3</a:t>
            </a:r>
            <a:r>
              <a:rPr lang="ja-JP" altLang="en-US" sz="600">
                <a:latin typeface="BIZ UDゴシック" panose="020B0400000000000000" pitchFamily="49" charset="-128"/>
                <a:ea typeface="BIZ UDゴシック" panose="020B0400000000000000" pitchFamily="49" charset="-128"/>
              </a:rPr>
              <a:t>ｋｍ）</a:t>
            </a:r>
          </a:p>
        </p:txBody>
      </p:sp>
      <p:sp>
        <p:nvSpPr>
          <p:cNvPr id="112" name="テキスト ボックス 111">
            <a:extLst>
              <a:ext uri="{FF2B5EF4-FFF2-40B4-BE49-F238E27FC236}">
                <a16:creationId xmlns:a16="http://schemas.microsoft.com/office/drawing/2014/main" id="{30F7C8CB-0456-4C92-9968-1EEBB49CC648}"/>
              </a:ext>
            </a:extLst>
          </p:cNvPr>
          <p:cNvSpPr txBox="1"/>
          <p:nvPr/>
        </p:nvSpPr>
        <p:spPr>
          <a:xfrm>
            <a:off x="9492084" y="6355717"/>
            <a:ext cx="413915" cy="200504"/>
          </a:xfrm>
          <a:prstGeom prst="rect">
            <a:avLst/>
          </a:prstGeom>
          <a:noFill/>
        </p:spPr>
        <p:txBody>
          <a:bodyPr wrap="square" rtlCol="0">
            <a:spAutoFit/>
          </a:bodyPr>
          <a:lstStyle/>
          <a:p>
            <a:pPr algn="ctr"/>
            <a:r>
              <a:rPr kumimoji="1" lang="ja-JP" altLang="en-US" sz="703" b="1">
                <a:solidFill>
                  <a:schemeClr val="bg1"/>
                </a:solidFill>
                <a:latin typeface="BIZ UDPゴシック" panose="020B0400000000000000" pitchFamily="50" charset="-128"/>
                <a:ea typeface="BIZ UDPゴシック" panose="020B0400000000000000" pitchFamily="50" charset="-128"/>
              </a:rPr>
              <a:t>４</a:t>
            </a:r>
          </a:p>
        </p:txBody>
      </p:sp>
      <p:sp>
        <p:nvSpPr>
          <p:cNvPr id="113" name="正方形/長方形 112">
            <a:extLst>
              <a:ext uri="{FF2B5EF4-FFF2-40B4-BE49-F238E27FC236}">
                <a16:creationId xmlns:a16="http://schemas.microsoft.com/office/drawing/2014/main" id="{63356335-4B63-41AF-B33D-78EAF1F3EF4B}"/>
              </a:ext>
            </a:extLst>
          </p:cNvPr>
          <p:cNvSpPr/>
          <p:nvPr/>
        </p:nvSpPr>
        <p:spPr>
          <a:xfrm>
            <a:off x="1" y="6305796"/>
            <a:ext cx="9905999" cy="276522"/>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118" name="スライド番号プレースホルダー 3">
            <a:extLst>
              <a:ext uri="{FF2B5EF4-FFF2-40B4-BE49-F238E27FC236}">
                <a16:creationId xmlns:a16="http://schemas.microsoft.com/office/drawing/2014/main" id="{0CAA5BA6-D5B6-4641-AB5E-295E22B2D094}"/>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7</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cxnSp>
        <p:nvCxnSpPr>
          <p:cNvPr id="110" name="直線矢印コネクタ 109">
            <a:extLst>
              <a:ext uri="{FF2B5EF4-FFF2-40B4-BE49-F238E27FC236}">
                <a16:creationId xmlns:a16="http://schemas.microsoft.com/office/drawing/2014/main" id="{3CAB8744-45BD-49C3-BA77-765015868C3E}"/>
              </a:ext>
            </a:extLst>
          </p:cNvPr>
          <p:cNvCxnSpPr>
            <a:cxnSpLocks/>
          </p:cNvCxnSpPr>
          <p:nvPr/>
        </p:nvCxnSpPr>
        <p:spPr>
          <a:xfrm>
            <a:off x="8865279" y="1538442"/>
            <a:ext cx="178737" cy="15337"/>
          </a:xfrm>
          <a:prstGeom prst="straightConnector1">
            <a:avLst/>
          </a:prstGeom>
          <a:ln w="19050" cap="flat" cmpd="sng" algn="ctr">
            <a:solidFill>
              <a:srgbClr val="FF0000"/>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pic>
        <p:nvPicPr>
          <p:cNvPr id="6" name="図 5">
            <a:extLst>
              <a:ext uri="{FF2B5EF4-FFF2-40B4-BE49-F238E27FC236}">
                <a16:creationId xmlns:a16="http://schemas.microsoft.com/office/drawing/2014/main" id="{6328BE99-D560-4254-8BF1-843F682C3B1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67144" y="1698548"/>
            <a:ext cx="1856737" cy="1392553"/>
          </a:xfrm>
          <a:prstGeom prst="rect">
            <a:avLst/>
          </a:prstGeom>
          <a:ln w="28575">
            <a:solidFill>
              <a:schemeClr val="tx1"/>
            </a:solidFill>
          </a:ln>
        </p:spPr>
      </p:pic>
      <p:sp>
        <p:nvSpPr>
          <p:cNvPr id="107" name="正方形/長方形 106">
            <a:extLst>
              <a:ext uri="{FF2B5EF4-FFF2-40B4-BE49-F238E27FC236}">
                <a16:creationId xmlns:a16="http://schemas.microsoft.com/office/drawing/2014/main" id="{D17795BB-0AEF-477A-9951-238F41F179A6}"/>
              </a:ext>
            </a:extLst>
          </p:cNvPr>
          <p:cNvSpPr/>
          <p:nvPr/>
        </p:nvSpPr>
        <p:spPr>
          <a:xfrm>
            <a:off x="5743927" y="2794756"/>
            <a:ext cx="292650" cy="26945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 name="直線コネクタ 107">
            <a:extLst>
              <a:ext uri="{FF2B5EF4-FFF2-40B4-BE49-F238E27FC236}">
                <a16:creationId xmlns:a16="http://schemas.microsoft.com/office/drawing/2014/main" id="{BD075A10-123D-465D-A810-537E75177666}"/>
              </a:ext>
            </a:extLst>
          </p:cNvPr>
          <p:cNvCxnSpPr>
            <a:cxnSpLocks/>
          </p:cNvCxnSpPr>
          <p:nvPr/>
        </p:nvCxnSpPr>
        <p:spPr>
          <a:xfrm flipV="1">
            <a:off x="2630683" y="3064185"/>
            <a:ext cx="3135191" cy="32645"/>
          </a:xfrm>
          <a:prstGeom prst="line">
            <a:avLst/>
          </a:prstGeom>
          <a:ln w="28575" cap="flat" cmpd="sng" algn="ctr">
            <a:solidFill>
              <a:schemeClr val="bg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9" name="直線コネクタ 108">
            <a:extLst>
              <a:ext uri="{FF2B5EF4-FFF2-40B4-BE49-F238E27FC236}">
                <a16:creationId xmlns:a16="http://schemas.microsoft.com/office/drawing/2014/main" id="{E55CB197-AE0F-4DB7-AEA5-8E995C00B972}"/>
              </a:ext>
            </a:extLst>
          </p:cNvPr>
          <p:cNvCxnSpPr>
            <a:cxnSpLocks/>
          </p:cNvCxnSpPr>
          <p:nvPr/>
        </p:nvCxnSpPr>
        <p:spPr>
          <a:xfrm>
            <a:off x="2343165" y="1682882"/>
            <a:ext cx="287518" cy="101930"/>
          </a:xfrm>
          <a:prstGeom prst="line">
            <a:avLst/>
          </a:prstGeom>
          <a:ln w="28575" cap="flat" cmpd="sng" algn="ctr">
            <a:solidFill>
              <a:schemeClr val="tx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1" name="直線コネクタ 110">
            <a:extLst>
              <a:ext uri="{FF2B5EF4-FFF2-40B4-BE49-F238E27FC236}">
                <a16:creationId xmlns:a16="http://schemas.microsoft.com/office/drawing/2014/main" id="{6260D8B3-3845-4AAE-83D6-B0F4200ED8E2}"/>
              </a:ext>
            </a:extLst>
          </p:cNvPr>
          <p:cNvCxnSpPr>
            <a:cxnSpLocks/>
          </p:cNvCxnSpPr>
          <p:nvPr/>
        </p:nvCxnSpPr>
        <p:spPr>
          <a:xfrm flipV="1">
            <a:off x="2343165" y="3098309"/>
            <a:ext cx="292241" cy="8932"/>
          </a:xfrm>
          <a:prstGeom prst="line">
            <a:avLst/>
          </a:prstGeom>
          <a:ln w="28575" cap="flat" cmpd="sng" algn="ctr">
            <a:solidFill>
              <a:schemeClr val="tx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1" name="直線コネクタ 120">
            <a:extLst>
              <a:ext uri="{FF2B5EF4-FFF2-40B4-BE49-F238E27FC236}">
                <a16:creationId xmlns:a16="http://schemas.microsoft.com/office/drawing/2014/main" id="{3044F098-A282-4E7A-BCEA-D1AD9B2ACC17}"/>
              </a:ext>
            </a:extLst>
          </p:cNvPr>
          <p:cNvCxnSpPr>
            <a:cxnSpLocks/>
          </p:cNvCxnSpPr>
          <p:nvPr/>
        </p:nvCxnSpPr>
        <p:spPr>
          <a:xfrm>
            <a:off x="2635406" y="1787275"/>
            <a:ext cx="3103238" cy="1008326"/>
          </a:xfrm>
          <a:prstGeom prst="line">
            <a:avLst/>
          </a:prstGeom>
          <a:ln w="28575" cap="flat" cmpd="sng" algn="ctr">
            <a:solidFill>
              <a:schemeClr val="bg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029507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1500975A-3EDB-4F62-8928-7F06C95C4BEC}"/>
              </a:ext>
            </a:extLst>
          </p:cNvPr>
          <p:cNvSpPr txBox="1"/>
          <p:nvPr/>
        </p:nvSpPr>
        <p:spPr>
          <a:xfrm>
            <a:off x="270692" y="500044"/>
            <a:ext cx="4682308" cy="276999"/>
          </a:xfrm>
          <a:prstGeom prst="rect">
            <a:avLst/>
          </a:prstGeom>
          <a:noFill/>
        </p:spPr>
        <p:txBody>
          <a:bodyPr wrap="square" rtlCol="0">
            <a:spAutoFit/>
          </a:bodyPr>
          <a:lstStyle/>
          <a:p>
            <a:r>
              <a:rPr kumimoji="1" lang="ja-JP" altLang="en-US" sz="1200" b="1">
                <a:latin typeface="BIZ UDゴシック" panose="020B0400000000000000" pitchFamily="49" charset="-128"/>
                <a:ea typeface="BIZ UDゴシック" panose="020B0400000000000000" pitchFamily="49" charset="-128"/>
              </a:rPr>
              <a:t>■　スタートアップの創出・成長の促進に向けた拠点・環境整備</a:t>
            </a:r>
            <a:endParaRPr kumimoji="1" lang="en-US" altLang="ja-JP" sz="1200" b="1">
              <a:latin typeface="BIZ UDゴシック" panose="020B0400000000000000" pitchFamily="49" charset="-128"/>
              <a:ea typeface="BIZ UDゴシック" panose="020B0400000000000000" pitchFamily="49" charset="-128"/>
            </a:endParaRPr>
          </a:p>
        </p:txBody>
      </p:sp>
      <p:sp>
        <p:nvSpPr>
          <p:cNvPr id="32" name="コンテンツ プレースホルダー 2">
            <a:extLst>
              <a:ext uri="{FF2B5EF4-FFF2-40B4-BE49-F238E27FC236}">
                <a16:creationId xmlns:a16="http://schemas.microsoft.com/office/drawing/2014/main" id="{79567BA1-B931-49DE-B5CA-D2D141FF1AC3}"/>
              </a:ext>
            </a:extLst>
          </p:cNvPr>
          <p:cNvSpPr txBox="1">
            <a:spLocks/>
          </p:cNvSpPr>
          <p:nvPr/>
        </p:nvSpPr>
        <p:spPr>
          <a:xfrm>
            <a:off x="338147" y="854278"/>
            <a:ext cx="4439616" cy="289965"/>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50" b="1" spc="192">
                <a:latin typeface="BIZ UDゴシック" panose="020B0400000000000000" pitchFamily="49" charset="-128"/>
                <a:ea typeface="BIZ UDゴシック" panose="020B0400000000000000" pitchFamily="49" charset="-128"/>
              </a:rPr>
              <a:t>〇世界をリードするライフサイエンス・クラスターの形成</a:t>
            </a:r>
          </a:p>
        </p:txBody>
      </p:sp>
      <p:pic>
        <p:nvPicPr>
          <p:cNvPr id="29" name="図 28">
            <a:extLst>
              <a:ext uri="{FF2B5EF4-FFF2-40B4-BE49-F238E27FC236}">
                <a16:creationId xmlns:a16="http://schemas.microsoft.com/office/drawing/2014/main" id="{EAFA6FE9-DBF2-49E5-BB43-76ED84B92D4F}"/>
              </a:ext>
            </a:extLst>
          </p:cNvPr>
          <p:cNvPicPr/>
          <p:nvPr/>
        </p:nvPicPr>
        <p:blipFill rotWithShape="1">
          <a:blip r:embed="rId2" cstate="print">
            <a:extLst>
              <a:ext uri="{28A0092B-C50C-407E-A947-70E740481C1C}">
                <a14:useLocalDpi xmlns:a14="http://schemas.microsoft.com/office/drawing/2010/main" val="0"/>
              </a:ext>
            </a:extLst>
          </a:blip>
          <a:srcRect b="9823"/>
          <a:stretch/>
        </p:blipFill>
        <p:spPr>
          <a:xfrm>
            <a:off x="2277961" y="3246464"/>
            <a:ext cx="2577618" cy="2695988"/>
          </a:xfrm>
          <a:prstGeom prst="rect">
            <a:avLst/>
          </a:prstGeom>
        </p:spPr>
      </p:pic>
      <p:sp>
        <p:nvSpPr>
          <p:cNvPr id="20" name="コンテンツ プレースホルダー 2">
            <a:extLst>
              <a:ext uri="{FF2B5EF4-FFF2-40B4-BE49-F238E27FC236}">
                <a16:creationId xmlns:a16="http://schemas.microsoft.com/office/drawing/2014/main" id="{5E318104-BE74-44E5-9825-63908A72A36C}"/>
              </a:ext>
            </a:extLst>
          </p:cNvPr>
          <p:cNvSpPr txBox="1">
            <a:spLocks/>
          </p:cNvSpPr>
          <p:nvPr/>
        </p:nvSpPr>
        <p:spPr>
          <a:xfrm>
            <a:off x="552022" y="2637929"/>
            <a:ext cx="8759158" cy="473988"/>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900" spc="192" dirty="0">
                <a:latin typeface="BIZ UDゴシック" panose="020B0400000000000000" pitchFamily="49" charset="-128"/>
                <a:ea typeface="BIZ UDゴシック" panose="020B0400000000000000" pitchFamily="49" charset="-128"/>
              </a:rPr>
              <a:t>　</a:t>
            </a:r>
            <a:r>
              <a:rPr lang="en-US" altLang="ja-JP" sz="900" spc="192" dirty="0" err="1">
                <a:latin typeface="BIZ UDゴシック" panose="020B0400000000000000" pitchFamily="49" charset="-128"/>
                <a:ea typeface="BIZ UDゴシック" panose="020B0400000000000000" pitchFamily="49" charset="-128"/>
              </a:rPr>
              <a:t>Nakanoshima</a:t>
            </a:r>
            <a:r>
              <a:rPr lang="en-US" altLang="ja-JP" sz="900" spc="192" dirty="0">
                <a:latin typeface="BIZ UDゴシック" panose="020B0400000000000000" pitchFamily="49" charset="-128"/>
                <a:ea typeface="BIZ UDゴシック" panose="020B0400000000000000" pitchFamily="49" charset="-128"/>
              </a:rPr>
              <a:t> </a:t>
            </a:r>
            <a:r>
              <a:rPr lang="en-US" altLang="ja-JP" sz="900" spc="192" dirty="0" err="1">
                <a:latin typeface="BIZ UDゴシック" panose="020B0400000000000000" pitchFamily="49" charset="-128"/>
                <a:ea typeface="BIZ UDゴシック" panose="020B0400000000000000" pitchFamily="49" charset="-128"/>
              </a:rPr>
              <a:t>Qross</a:t>
            </a:r>
            <a:r>
              <a:rPr lang="en-US" altLang="ja-JP" sz="900" spc="192" dirty="0">
                <a:latin typeface="BIZ UDゴシック" panose="020B0400000000000000" pitchFamily="49" charset="-128"/>
                <a:ea typeface="BIZ UDゴシック" panose="020B0400000000000000" pitchFamily="49" charset="-128"/>
              </a:rPr>
              <a:t> </a:t>
            </a:r>
            <a:r>
              <a:rPr lang="ja-JP" altLang="en-US" sz="900" spc="192" dirty="0">
                <a:latin typeface="BIZ UDゴシック" panose="020B0400000000000000" pitchFamily="49" charset="-128"/>
                <a:ea typeface="BIZ UDゴシック" panose="020B0400000000000000" pitchFamily="49" charset="-128"/>
              </a:rPr>
              <a:t>は、医療機関と企業、スタートアップ、支援機関等が一つ屋根の下に集積する、他に類を見ない未来医療の産業化拠点です。</a:t>
            </a:r>
            <a:r>
              <a:rPr lang="en-US" altLang="ja-JP" sz="900" spc="192" dirty="0">
                <a:latin typeface="BIZ UDゴシック" panose="020B0400000000000000" pitchFamily="49" charset="-128"/>
                <a:ea typeface="BIZ UDゴシック" panose="020B0400000000000000" pitchFamily="49" charset="-128"/>
              </a:rPr>
              <a:t>2019</a:t>
            </a:r>
            <a:r>
              <a:rPr lang="ja-JP" altLang="en-US" sz="900" spc="192" dirty="0">
                <a:latin typeface="BIZ UDゴシック" panose="020B0400000000000000" pitchFamily="49" charset="-128"/>
                <a:ea typeface="BIZ UDゴシック" panose="020B0400000000000000" pitchFamily="49" charset="-128"/>
              </a:rPr>
              <a:t>年に</a:t>
            </a:r>
            <a:r>
              <a:rPr lang="en-US" altLang="ja-JP" sz="900" spc="192" dirty="0">
                <a:latin typeface="BIZ UDゴシック" panose="020B0400000000000000" pitchFamily="49" charset="-128"/>
                <a:ea typeface="BIZ UDゴシック" panose="020B0400000000000000" pitchFamily="49" charset="-128"/>
              </a:rPr>
              <a:t>21</a:t>
            </a:r>
            <a:r>
              <a:rPr lang="ja-JP" altLang="en-US" sz="900" spc="192" dirty="0">
                <a:latin typeface="BIZ UDゴシック" panose="020B0400000000000000" pitchFamily="49" charset="-128"/>
                <a:ea typeface="BIZ UDゴシック" panose="020B0400000000000000" pitchFamily="49" charset="-128"/>
              </a:rPr>
              <a:t>社の民間企業等と大阪府で設立した、一般財団法人未来医療推進機構が核となり、拠点形成を進めています。</a:t>
            </a:r>
            <a:endParaRPr lang="ja-JP" altLang="en-US" sz="671" spc="192" dirty="0">
              <a:latin typeface="BIZ UDゴシック" panose="020B0400000000000000" pitchFamily="49" charset="-128"/>
              <a:ea typeface="BIZ UDゴシック" panose="020B0400000000000000" pitchFamily="49" charset="-128"/>
            </a:endParaRPr>
          </a:p>
        </p:txBody>
      </p:sp>
      <p:sp>
        <p:nvSpPr>
          <p:cNvPr id="27" name="四角形: 角を丸くする 26">
            <a:extLst>
              <a:ext uri="{FF2B5EF4-FFF2-40B4-BE49-F238E27FC236}">
                <a16:creationId xmlns:a16="http://schemas.microsoft.com/office/drawing/2014/main" id="{4BAF3F71-2B5B-4C39-AD93-7A4F9BC7B588}"/>
              </a:ext>
            </a:extLst>
          </p:cNvPr>
          <p:cNvSpPr/>
          <p:nvPr/>
        </p:nvSpPr>
        <p:spPr>
          <a:xfrm>
            <a:off x="327876" y="2493218"/>
            <a:ext cx="9138918" cy="3648188"/>
          </a:xfrm>
          <a:prstGeom prst="roundRect">
            <a:avLst>
              <a:gd name="adj" fmla="val 6516"/>
            </a:avLst>
          </a:prstGeom>
          <a:noFill/>
          <a:ln w="76200">
            <a:solidFill>
              <a:schemeClr val="accent1">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D3C63440-5CCD-45D2-AF35-25308C61A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500" y="2310788"/>
            <a:ext cx="1722672" cy="337839"/>
          </a:xfrm>
          <a:prstGeom prst="rect">
            <a:avLst/>
          </a:prstGeom>
        </p:spPr>
      </p:pic>
      <p:sp>
        <p:nvSpPr>
          <p:cNvPr id="28" name="四角形: 角を丸くする 27">
            <a:extLst>
              <a:ext uri="{FF2B5EF4-FFF2-40B4-BE49-F238E27FC236}">
                <a16:creationId xmlns:a16="http://schemas.microsoft.com/office/drawing/2014/main" id="{576D978C-FD44-4F0D-8908-214005EE17D0}"/>
              </a:ext>
            </a:extLst>
          </p:cNvPr>
          <p:cNvSpPr/>
          <p:nvPr/>
        </p:nvSpPr>
        <p:spPr>
          <a:xfrm>
            <a:off x="260420" y="201148"/>
            <a:ext cx="2702912" cy="276522"/>
          </a:xfrm>
          <a:prstGeom prst="roundRect">
            <a:avLst>
              <a:gd name="adj" fmla="val 50000"/>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拠点・環境整備の取組</a:t>
            </a:r>
            <a:endParaRPr kumimoji="1" lang="ja-JP" altLang="en-US" sz="1400">
              <a:solidFill>
                <a:schemeClr val="bg1"/>
              </a:solidFill>
            </a:endParaRPr>
          </a:p>
        </p:txBody>
      </p:sp>
      <p:sp>
        <p:nvSpPr>
          <p:cNvPr id="33" name="正方形/長方形 32">
            <a:extLst>
              <a:ext uri="{FF2B5EF4-FFF2-40B4-BE49-F238E27FC236}">
                <a16:creationId xmlns:a16="http://schemas.microsoft.com/office/drawing/2014/main" id="{B9378268-0933-411E-94B8-144CAD07C343}"/>
              </a:ext>
            </a:extLst>
          </p:cNvPr>
          <p:cNvSpPr/>
          <p:nvPr/>
        </p:nvSpPr>
        <p:spPr>
          <a:xfrm>
            <a:off x="327875" y="781472"/>
            <a:ext cx="91389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25" name="テキスト ボックス 24">
            <a:extLst>
              <a:ext uri="{FF2B5EF4-FFF2-40B4-BE49-F238E27FC236}">
                <a16:creationId xmlns:a16="http://schemas.microsoft.com/office/drawing/2014/main" id="{2ADC8251-746A-4411-980D-10E878C5D226}"/>
              </a:ext>
            </a:extLst>
          </p:cNvPr>
          <p:cNvSpPr txBox="1"/>
          <p:nvPr/>
        </p:nvSpPr>
        <p:spPr>
          <a:xfrm>
            <a:off x="6586214" y="5749397"/>
            <a:ext cx="2700148" cy="369332"/>
          </a:xfrm>
          <a:prstGeom prst="rect">
            <a:avLst/>
          </a:prstGeom>
          <a:noFill/>
        </p:spPr>
        <p:txBody>
          <a:bodyPr wrap="square">
            <a:spAutoFit/>
          </a:bodyPr>
          <a:lstStyle/>
          <a:p>
            <a:pPr marL="488950" indent="-488950" algn="r" fontAlgn="ctr"/>
            <a:r>
              <a:rPr lang="en-US" altLang="ja-JP" sz="900">
                <a:latin typeface="BIZ UDPゴシック" panose="020B0400000000000000" pitchFamily="50" charset="-128"/>
                <a:ea typeface="BIZ UDPゴシック" panose="020B0400000000000000" pitchFamily="50" charset="-128"/>
              </a:rPr>
              <a:t>※ </a:t>
            </a:r>
            <a:r>
              <a:rPr lang="ja-JP" altLang="en-US" sz="900">
                <a:latin typeface="BIZ UDPゴシック" panose="020B0400000000000000" pitchFamily="50" charset="-128"/>
                <a:ea typeface="BIZ UDPゴシック" panose="020B0400000000000000" pitchFamily="50" charset="-128"/>
              </a:rPr>
              <a:t>出典：</a:t>
            </a:r>
            <a:r>
              <a:rPr lang="en-US" altLang="ja-JP" sz="900" err="1">
                <a:latin typeface="BIZ UDPゴシック" panose="020B0400000000000000" pitchFamily="50" charset="-128"/>
                <a:ea typeface="BIZ UDPゴシック" panose="020B0400000000000000" pitchFamily="50" charset="-128"/>
              </a:rPr>
              <a:t>Nakanoshima</a:t>
            </a:r>
            <a:r>
              <a:rPr lang="en-US" altLang="ja-JP" sz="900">
                <a:latin typeface="BIZ UDPゴシック" panose="020B0400000000000000" pitchFamily="50" charset="-128"/>
                <a:ea typeface="BIZ UDPゴシック" panose="020B0400000000000000" pitchFamily="50" charset="-128"/>
              </a:rPr>
              <a:t> </a:t>
            </a:r>
            <a:r>
              <a:rPr lang="en-US" altLang="ja-JP" sz="900" err="1">
                <a:latin typeface="BIZ UDPゴシック" panose="020B0400000000000000" pitchFamily="50" charset="-128"/>
                <a:ea typeface="BIZ UDPゴシック" panose="020B0400000000000000" pitchFamily="50" charset="-128"/>
              </a:rPr>
              <a:t>Qross</a:t>
            </a:r>
            <a:r>
              <a:rPr lang="ja-JP" altLang="en-US" sz="900">
                <a:latin typeface="BIZ UDPゴシック" panose="020B0400000000000000" pitchFamily="50" charset="-128"/>
                <a:ea typeface="BIZ UDPゴシック" panose="020B0400000000000000" pitchFamily="50" charset="-128"/>
              </a:rPr>
              <a:t>公式</a:t>
            </a:r>
            <a:r>
              <a:rPr lang="en-US" altLang="ja-JP" sz="900">
                <a:latin typeface="BIZ UDPゴシック" panose="020B0400000000000000" pitchFamily="50" charset="-128"/>
                <a:ea typeface="BIZ UDPゴシック" panose="020B0400000000000000" pitchFamily="50" charset="-128"/>
              </a:rPr>
              <a:t>Web</a:t>
            </a:r>
            <a:r>
              <a:rPr lang="ja-JP" altLang="en-US" sz="900">
                <a:latin typeface="BIZ UDPゴシック" panose="020B0400000000000000" pitchFamily="50" charset="-128"/>
                <a:ea typeface="BIZ UDPゴシック" panose="020B0400000000000000" pitchFamily="50" charset="-128"/>
              </a:rPr>
              <a:t>サイト</a:t>
            </a:r>
            <a:endParaRPr lang="en-US" altLang="ja-JP" sz="900">
              <a:latin typeface="BIZ UDPゴシック" panose="020B0400000000000000" pitchFamily="50" charset="-128"/>
              <a:ea typeface="BIZ UDPゴシック" panose="020B0400000000000000" pitchFamily="50" charset="-128"/>
            </a:endParaRPr>
          </a:p>
          <a:p>
            <a:pPr marL="488950" indent="-488950" algn="r" fontAlgn="ctr"/>
            <a:r>
              <a:rPr lang="ja-JP" altLang="en-US" sz="900">
                <a:latin typeface="BIZ UDPゴシック" panose="020B0400000000000000" pitchFamily="50" charset="-128"/>
                <a:ea typeface="BIZ UDPゴシック" panose="020B0400000000000000" pitchFamily="50" charset="-128"/>
              </a:rPr>
              <a:t>（</a:t>
            </a:r>
            <a:r>
              <a:rPr lang="en-US" altLang="ja-JP" sz="900">
                <a:latin typeface="BIZ UDPゴシック" panose="020B0400000000000000" pitchFamily="50" charset="-128"/>
                <a:ea typeface="BIZ UDPゴシック" panose="020B0400000000000000" pitchFamily="50" charset="-128"/>
                <a:hlinkClick r:id="rId4"/>
              </a:rPr>
              <a:t>https://www.nakanoshima-qross.jp/</a:t>
            </a:r>
            <a:r>
              <a:rPr lang="ja-JP" altLang="en-US" sz="900">
                <a:latin typeface="BIZ UDPゴシック" panose="020B0400000000000000" pitchFamily="50" charset="-128"/>
                <a:ea typeface="BIZ UDPゴシック" panose="020B0400000000000000" pitchFamily="50" charset="-128"/>
              </a:rPr>
              <a:t>）</a:t>
            </a:r>
          </a:p>
        </p:txBody>
      </p:sp>
      <p:pic>
        <p:nvPicPr>
          <p:cNvPr id="24" name="図 23">
            <a:extLst>
              <a:ext uri="{FF2B5EF4-FFF2-40B4-BE49-F238E27FC236}">
                <a16:creationId xmlns:a16="http://schemas.microsoft.com/office/drawing/2014/main" id="{54E94D8B-DCAF-4A6B-8A52-1D6F23315BA8}"/>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88031" y="3520377"/>
            <a:ext cx="1514361" cy="2049138"/>
          </a:xfrm>
          <a:prstGeom prst="rect">
            <a:avLst/>
          </a:prstGeom>
        </p:spPr>
      </p:pic>
      <p:sp>
        <p:nvSpPr>
          <p:cNvPr id="35" name="四角形: 角を丸くする 34">
            <a:extLst>
              <a:ext uri="{FF2B5EF4-FFF2-40B4-BE49-F238E27FC236}">
                <a16:creationId xmlns:a16="http://schemas.microsoft.com/office/drawing/2014/main" id="{E0472982-2792-467B-BE29-19361933CDC9}"/>
              </a:ext>
            </a:extLst>
          </p:cNvPr>
          <p:cNvSpPr/>
          <p:nvPr/>
        </p:nvSpPr>
        <p:spPr>
          <a:xfrm>
            <a:off x="5100889" y="3188607"/>
            <a:ext cx="4133778" cy="2531097"/>
          </a:xfrm>
          <a:prstGeom prst="roundRect">
            <a:avLst>
              <a:gd name="adj" fmla="val 6516"/>
            </a:avLst>
          </a:prstGeom>
          <a:solidFill>
            <a:schemeClr val="accent1">
              <a:lumMod val="20000"/>
              <a:lumOff val="80000"/>
            </a:schemeClr>
          </a:solidFill>
          <a:ln w="76200">
            <a:solidFill>
              <a:schemeClr val="accent1">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コンテンツ プレースホルダー 2">
            <a:extLst>
              <a:ext uri="{FF2B5EF4-FFF2-40B4-BE49-F238E27FC236}">
                <a16:creationId xmlns:a16="http://schemas.microsoft.com/office/drawing/2014/main" id="{FA2DD5C7-813B-4685-9E85-945711F0D398}"/>
              </a:ext>
            </a:extLst>
          </p:cNvPr>
          <p:cNvSpPr txBox="1">
            <a:spLocks/>
          </p:cNvSpPr>
          <p:nvPr/>
        </p:nvSpPr>
        <p:spPr>
          <a:xfrm>
            <a:off x="6387840" y="3151391"/>
            <a:ext cx="1670592" cy="249132"/>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ctr">
              <a:lnSpc>
                <a:spcPct val="150000"/>
              </a:lnSpc>
              <a:buNone/>
            </a:pPr>
            <a:r>
              <a:rPr lang="ja-JP" altLang="en-US" sz="900" spc="192" dirty="0">
                <a:latin typeface="BIZ UDゴシック" panose="020B0400000000000000" pitchFamily="49" charset="-128"/>
                <a:ea typeface="BIZ UDゴシック" panose="020B0400000000000000" pitchFamily="49" charset="-128"/>
              </a:rPr>
              <a:t>　研究・活動内容（例）</a:t>
            </a:r>
          </a:p>
        </p:txBody>
      </p:sp>
      <p:sp>
        <p:nvSpPr>
          <p:cNvPr id="38" name="コンテンツ プレースホルダー 2">
            <a:extLst>
              <a:ext uri="{FF2B5EF4-FFF2-40B4-BE49-F238E27FC236}">
                <a16:creationId xmlns:a16="http://schemas.microsoft.com/office/drawing/2014/main" id="{6FF4E96B-EAE0-47F4-8EC9-1FA2EB79D0B8}"/>
              </a:ext>
            </a:extLst>
          </p:cNvPr>
          <p:cNvSpPr txBox="1">
            <a:spLocks/>
          </p:cNvSpPr>
          <p:nvPr/>
        </p:nvSpPr>
        <p:spPr>
          <a:xfrm>
            <a:off x="5303337" y="3440762"/>
            <a:ext cx="2450013" cy="1049419"/>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800" spc="192" dirty="0">
                <a:latin typeface="BIZ UDゴシック" panose="020B0400000000000000" pitchFamily="49" charset="-128"/>
                <a:ea typeface="BIZ UDゴシック" panose="020B0400000000000000" pitchFamily="49" charset="-128"/>
              </a:rPr>
              <a:t>◇</a:t>
            </a:r>
            <a:r>
              <a:rPr lang="en-US" altLang="ja-JP" sz="800" spc="192" dirty="0" err="1">
                <a:latin typeface="BIZ UDゴシック" panose="020B0400000000000000" pitchFamily="49" charset="-128"/>
                <a:ea typeface="BIZ UDゴシック" panose="020B0400000000000000" pitchFamily="49" charset="-128"/>
              </a:rPr>
              <a:t>iPS</a:t>
            </a:r>
            <a:r>
              <a:rPr lang="ja-JP" altLang="en-US" sz="800" spc="192" dirty="0">
                <a:latin typeface="BIZ UDゴシック" panose="020B0400000000000000" pitchFamily="49" charset="-128"/>
                <a:ea typeface="BIZ UDゴシック" panose="020B0400000000000000" pitchFamily="49" charset="-128"/>
              </a:rPr>
              <a:t>細胞由来の心筋シートを大阪ヘルスケアパビリオンにおいて展示しました。</a:t>
            </a:r>
            <a:endParaRPr lang="en-US" altLang="ja-JP" sz="800" spc="192" dirty="0">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800" spc="192" dirty="0">
                <a:latin typeface="BIZ UDゴシック" panose="020B0400000000000000" pitchFamily="49" charset="-128"/>
                <a:ea typeface="BIZ UDゴシック" panose="020B0400000000000000" pitchFamily="49" charset="-128"/>
              </a:rPr>
              <a:t>　同シートは、重症心不全の治療を目指す再生医療技術として、臨床試験が進められています。</a:t>
            </a:r>
          </a:p>
        </p:txBody>
      </p:sp>
      <p:sp>
        <p:nvSpPr>
          <p:cNvPr id="31" name="コンテンツ プレースホルダー 2">
            <a:extLst>
              <a:ext uri="{FF2B5EF4-FFF2-40B4-BE49-F238E27FC236}">
                <a16:creationId xmlns:a16="http://schemas.microsoft.com/office/drawing/2014/main" id="{E4E7656A-01B5-44CC-ADA9-B27449F6D6E5}"/>
              </a:ext>
            </a:extLst>
          </p:cNvPr>
          <p:cNvSpPr txBox="1">
            <a:spLocks/>
          </p:cNvSpPr>
          <p:nvPr/>
        </p:nvSpPr>
        <p:spPr>
          <a:xfrm>
            <a:off x="350841" y="1091863"/>
            <a:ext cx="9138918" cy="1284834"/>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a:t>
            </a:r>
            <a:r>
              <a:rPr lang="en-US" altLang="ja-JP" sz="1000" spc="192" err="1">
                <a:latin typeface="BIZ UDゴシック" panose="020B0400000000000000" pitchFamily="49" charset="-128"/>
                <a:ea typeface="BIZ UDゴシック" panose="020B0400000000000000" pitchFamily="49" charset="-128"/>
              </a:rPr>
              <a:t>Nakanoshima</a:t>
            </a:r>
            <a:r>
              <a:rPr lang="en-US" altLang="ja-JP" sz="1000" spc="192">
                <a:latin typeface="BIZ UDゴシック" panose="020B0400000000000000" pitchFamily="49" charset="-128"/>
                <a:ea typeface="BIZ UDゴシック" panose="020B0400000000000000" pitchFamily="49" charset="-128"/>
              </a:rPr>
              <a:t> </a:t>
            </a:r>
            <a:r>
              <a:rPr lang="en-US" altLang="ja-JP" sz="1000" spc="192" err="1">
                <a:latin typeface="BIZ UDゴシック" panose="020B0400000000000000" pitchFamily="49" charset="-128"/>
                <a:ea typeface="BIZ UDゴシック" panose="020B0400000000000000" pitchFamily="49" charset="-128"/>
              </a:rPr>
              <a:t>Qross</a:t>
            </a:r>
            <a:r>
              <a:rPr lang="ja-JP" altLang="en-US" sz="1000" spc="192">
                <a:latin typeface="BIZ UDゴシック" panose="020B0400000000000000" pitchFamily="49" charset="-128"/>
                <a:ea typeface="BIZ UDゴシック" panose="020B0400000000000000" pitchFamily="49" charset="-128"/>
              </a:rPr>
              <a:t>、健都、彩都など、大阪には、再生医療をはじめライフサイエンス分野におけるトップクラスの研究機関、企業、大学等が集積。こうした拠点・環境整備を支援し、ライフサイエンスを成長の柱として新たな価値を発信するとともに、健康・医療分野で世界に貢献することをめざしています。</a:t>
            </a:r>
            <a:endParaRPr lang="en-US" altLang="ja-JP" sz="1000" spc="192">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1000" spc="192">
                <a:latin typeface="BIZ UDゴシック" panose="020B0400000000000000" pitchFamily="49" charset="-128"/>
                <a:ea typeface="BIZ UDゴシック" panose="020B0400000000000000" pitchFamily="49" charset="-128"/>
              </a:rPr>
              <a:t>　これらは、</a:t>
            </a:r>
            <a:r>
              <a:rPr lang="ja-JP" altLang="en-US" sz="1000" b="1" u="sng" spc="192">
                <a:latin typeface="BIZ UDゴシック" panose="020B0400000000000000" pitchFamily="49" charset="-128"/>
                <a:ea typeface="BIZ UDゴシック" panose="020B0400000000000000" pitchFamily="49" charset="-128"/>
              </a:rPr>
              <a:t>将来の産業環境や市場の土台を整えるための投資</a:t>
            </a:r>
            <a:r>
              <a:rPr lang="ja-JP" altLang="en-US" sz="1000" spc="192">
                <a:latin typeface="BIZ UDゴシック" panose="020B0400000000000000" pitchFamily="49" charset="-128"/>
                <a:ea typeface="BIZ UDゴシック" panose="020B0400000000000000" pitchFamily="49" charset="-128"/>
              </a:rPr>
              <a:t>となり、新たな技術や事業が生まれやすい環境を整えることで、</a:t>
            </a:r>
            <a:r>
              <a:rPr lang="ja-JP" altLang="en-US" sz="1000" b="1" u="sng" spc="192">
                <a:latin typeface="BIZ UDゴシック" panose="020B0400000000000000" pitchFamily="49" charset="-128"/>
                <a:ea typeface="BIZ UDゴシック" panose="020B0400000000000000" pitchFamily="49" charset="-128"/>
              </a:rPr>
              <a:t>企業間連携や新たなビジネス機会の創出</a:t>
            </a:r>
            <a:r>
              <a:rPr lang="ja-JP" altLang="en-US" sz="1000" spc="192">
                <a:latin typeface="BIZ UDゴシック" panose="020B0400000000000000" pitchFamily="49" charset="-128"/>
                <a:ea typeface="BIZ UDゴシック" panose="020B0400000000000000" pitchFamily="49" charset="-128"/>
              </a:rPr>
              <a:t>につなげていきます。</a:t>
            </a:r>
            <a:endParaRPr lang="en-US" altLang="ja-JP" sz="1000" spc="192">
              <a:latin typeface="BIZ UDゴシック" panose="020B0400000000000000" pitchFamily="49" charset="-128"/>
              <a:ea typeface="BIZ UDゴシック" panose="020B0400000000000000" pitchFamily="49" charset="-128"/>
            </a:endParaRPr>
          </a:p>
          <a:p>
            <a:pPr marL="0" indent="0" algn="just">
              <a:lnSpc>
                <a:spcPct val="150000"/>
              </a:lnSpc>
              <a:buNone/>
            </a:pPr>
            <a:r>
              <a:rPr lang="ja-JP" altLang="en-US" sz="900" spc="192">
                <a:solidFill>
                  <a:srgbClr val="FF0000"/>
                </a:solidFill>
                <a:latin typeface="BIZ UDゴシック" panose="020B0400000000000000" pitchFamily="49" charset="-128"/>
                <a:ea typeface="BIZ UDゴシック" panose="020B0400000000000000" pitchFamily="49" charset="-128"/>
              </a:rPr>
              <a:t>　</a:t>
            </a:r>
          </a:p>
        </p:txBody>
      </p:sp>
      <p:sp>
        <p:nvSpPr>
          <p:cNvPr id="39" name="テキスト ボックス 38">
            <a:extLst>
              <a:ext uri="{FF2B5EF4-FFF2-40B4-BE49-F238E27FC236}">
                <a16:creationId xmlns:a16="http://schemas.microsoft.com/office/drawing/2014/main" id="{FD16CDCE-79A8-46C2-B2C0-2B7289521A7F}"/>
              </a:ext>
            </a:extLst>
          </p:cNvPr>
          <p:cNvSpPr txBox="1"/>
          <p:nvPr/>
        </p:nvSpPr>
        <p:spPr>
          <a:xfrm>
            <a:off x="9492084" y="6355717"/>
            <a:ext cx="413915" cy="200504"/>
          </a:xfrm>
          <a:prstGeom prst="rect">
            <a:avLst/>
          </a:prstGeom>
          <a:noFill/>
        </p:spPr>
        <p:txBody>
          <a:bodyPr wrap="square" rtlCol="0">
            <a:spAutoFit/>
          </a:bodyPr>
          <a:lstStyle/>
          <a:p>
            <a:pPr algn="ctr"/>
            <a:r>
              <a:rPr kumimoji="1" lang="ja-JP" altLang="en-US" sz="703" b="1">
                <a:solidFill>
                  <a:schemeClr val="bg1"/>
                </a:solidFill>
                <a:latin typeface="BIZ UDPゴシック" panose="020B0400000000000000" pitchFamily="50" charset="-128"/>
                <a:ea typeface="BIZ UDPゴシック" panose="020B0400000000000000" pitchFamily="50" charset="-128"/>
              </a:rPr>
              <a:t>４</a:t>
            </a:r>
          </a:p>
        </p:txBody>
      </p:sp>
      <p:sp>
        <p:nvSpPr>
          <p:cNvPr id="40" name="正方形/長方形 39">
            <a:extLst>
              <a:ext uri="{FF2B5EF4-FFF2-40B4-BE49-F238E27FC236}">
                <a16:creationId xmlns:a16="http://schemas.microsoft.com/office/drawing/2014/main" id="{A6DBC6CE-0479-4045-847B-9965354AFC29}"/>
              </a:ext>
            </a:extLst>
          </p:cNvPr>
          <p:cNvSpPr/>
          <p:nvPr/>
        </p:nvSpPr>
        <p:spPr>
          <a:xfrm>
            <a:off x="1" y="6305796"/>
            <a:ext cx="9905999" cy="276522"/>
          </a:xfrm>
          <a:prstGeom prst="rect">
            <a:avLst/>
          </a:prstGeom>
          <a:gradFill flip="none" rotWithShape="1">
            <a:gsLst>
              <a:gs pos="0">
                <a:srgbClr val="023894">
                  <a:shade val="30000"/>
                  <a:satMod val="115000"/>
                </a:srgbClr>
              </a:gs>
              <a:gs pos="50000">
                <a:srgbClr val="023894">
                  <a:shade val="67500"/>
                  <a:satMod val="115000"/>
                </a:srgbClr>
              </a:gs>
              <a:gs pos="100000">
                <a:srgbClr val="023894">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41" name="スライド番号プレースホルダー 3">
            <a:extLst>
              <a:ext uri="{FF2B5EF4-FFF2-40B4-BE49-F238E27FC236}">
                <a16:creationId xmlns:a16="http://schemas.microsoft.com/office/drawing/2014/main" id="{380BA695-A862-49F7-8376-711A7A868225}"/>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8</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DA257A37-7B47-4744-BAD9-A8707BB1AA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9192" y="3434211"/>
            <a:ext cx="1162444" cy="1011328"/>
          </a:xfrm>
          <a:prstGeom prst="rect">
            <a:avLst/>
          </a:prstGeom>
        </p:spPr>
      </p:pic>
      <p:pic>
        <p:nvPicPr>
          <p:cNvPr id="23" name="図 22">
            <a:extLst>
              <a:ext uri="{FF2B5EF4-FFF2-40B4-BE49-F238E27FC236}">
                <a16:creationId xmlns:a16="http://schemas.microsoft.com/office/drawing/2014/main" id="{24C39D6A-75A7-490B-BBEF-D643806214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03337" y="4567722"/>
            <a:ext cx="1857849" cy="1074686"/>
          </a:xfrm>
          <a:prstGeom prst="rect">
            <a:avLst/>
          </a:prstGeom>
        </p:spPr>
      </p:pic>
      <p:sp>
        <p:nvSpPr>
          <p:cNvPr id="30" name="コンテンツ プレースホルダー 2">
            <a:extLst>
              <a:ext uri="{FF2B5EF4-FFF2-40B4-BE49-F238E27FC236}">
                <a16:creationId xmlns:a16="http://schemas.microsoft.com/office/drawing/2014/main" id="{DE361EF4-9822-4C37-8D27-6744386DF32E}"/>
              </a:ext>
            </a:extLst>
          </p:cNvPr>
          <p:cNvSpPr txBox="1">
            <a:spLocks/>
          </p:cNvSpPr>
          <p:nvPr/>
        </p:nvSpPr>
        <p:spPr>
          <a:xfrm>
            <a:off x="7236101" y="4522229"/>
            <a:ext cx="1923650" cy="1165427"/>
          </a:xfrm>
          <a:prstGeom prst="rect">
            <a:avLst/>
          </a:prstGeom>
        </p:spPr>
        <p:txBody>
          <a:bodyPr vert="horz" lIns="58435" tIns="29217" rIns="58435" bIns="29217"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just">
              <a:lnSpc>
                <a:spcPct val="150000"/>
              </a:lnSpc>
              <a:spcBef>
                <a:spcPts val="0"/>
              </a:spcBef>
              <a:buNone/>
            </a:pPr>
            <a:r>
              <a:rPr lang="ja-JP" altLang="en-US" sz="800" spc="192" dirty="0">
                <a:latin typeface="BIZ UDゴシック" panose="020B0400000000000000" pitchFamily="49" charset="-128"/>
                <a:ea typeface="BIZ UDゴシック" panose="020B0400000000000000" pitchFamily="49" charset="-128"/>
              </a:rPr>
              <a:t>◇交流・共創・発信の場</a:t>
            </a:r>
            <a:endParaRPr lang="en-US" altLang="ja-JP" sz="800" spc="192" dirty="0">
              <a:latin typeface="BIZ UDゴシック" panose="020B0400000000000000" pitchFamily="49" charset="-128"/>
              <a:ea typeface="BIZ UDゴシック" panose="020B0400000000000000" pitchFamily="49" charset="-128"/>
            </a:endParaRPr>
          </a:p>
          <a:p>
            <a:pPr marL="0" indent="0" algn="just">
              <a:lnSpc>
                <a:spcPct val="150000"/>
              </a:lnSpc>
              <a:spcBef>
                <a:spcPts val="300"/>
              </a:spcBef>
              <a:buNone/>
            </a:pPr>
            <a:r>
              <a:rPr lang="ja-JP" altLang="en-US" sz="800" spc="192" dirty="0">
                <a:latin typeface="BIZ UDゴシック" panose="020B0400000000000000" pitchFamily="49" charset="-128"/>
                <a:ea typeface="BIZ UDゴシック" panose="020B0400000000000000" pitchFamily="49" charset="-128"/>
              </a:rPr>
              <a:t>「</a:t>
            </a:r>
            <a:r>
              <a:rPr lang="en-US" altLang="ja-JP" sz="800" spc="192" dirty="0" err="1">
                <a:latin typeface="BIZ UDゴシック" panose="020B0400000000000000" pitchFamily="49" charset="-128"/>
                <a:ea typeface="BIZ UDゴシック" panose="020B0400000000000000" pitchFamily="49" charset="-128"/>
              </a:rPr>
              <a:t>Qrossover</a:t>
            </a:r>
            <a:r>
              <a:rPr lang="en-US" altLang="ja-JP" sz="800" spc="192" dirty="0">
                <a:latin typeface="BIZ UDゴシック" panose="020B0400000000000000" pitchFamily="49" charset="-128"/>
                <a:ea typeface="BIZ UDゴシック" panose="020B0400000000000000" pitchFamily="49" charset="-128"/>
              </a:rPr>
              <a:t> Lounge </a:t>
            </a:r>
            <a:r>
              <a:rPr lang="ja-JP" altLang="en-US" sz="800" spc="192" dirty="0">
                <a:latin typeface="BIZ UDゴシック" panose="020B0400000000000000" pitchFamily="49" charset="-128"/>
                <a:ea typeface="BIZ UDゴシック" panose="020B0400000000000000" pitchFamily="49" charset="-128"/>
              </a:rPr>
              <a:t>夢」を設置し、国内外のアカデミア、医療関係者、企業・スタートアップ等の交流・共創を促進しています。</a:t>
            </a:r>
          </a:p>
          <a:p>
            <a:pPr marL="0" indent="0" algn="just">
              <a:lnSpc>
                <a:spcPct val="150000"/>
              </a:lnSpc>
              <a:buNone/>
            </a:pPr>
            <a:endParaRPr lang="ja-JP" altLang="en-US" sz="800" spc="192"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236841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B064F502-9CF1-4981-9662-DB31D7002880}"/>
              </a:ext>
            </a:extLst>
          </p:cNvPr>
          <p:cNvSpPr/>
          <p:nvPr/>
        </p:nvSpPr>
        <p:spPr>
          <a:xfrm>
            <a:off x="0" y="6317709"/>
            <a:ext cx="9906000" cy="276522"/>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1"/>
          </a:p>
        </p:txBody>
      </p:sp>
      <p:sp>
        <p:nvSpPr>
          <p:cNvPr id="61" name="正方形/長方形 60">
            <a:extLst>
              <a:ext uri="{FF2B5EF4-FFF2-40B4-BE49-F238E27FC236}">
                <a16:creationId xmlns:a16="http://schemas.microsoft.com/office/drawing/2014/main" id="{12F04045-8404-4D1A-9C9C-872773FBE825}"/>
              </a:ext>
            </a:extLst>
          </p:cNvPr>
          <p:cNvSpPr/>
          <p:nvPr/>
        </p:nvSpPr>
        <p:spPr>
          <a:xfrm>
            <a:off x="0" y="263770"/>
            <a:ext cx="9906000" cy="526850"/>
          </a:xfrm>
          <a:prstGeom prst="rect">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spc="192" dirty="0">
                <a:solidFill>
                  <a:schemeClr val="bg1"/>
                </a:solidFill>
                <a:latin typeface="BIZ UDゴシック" panose="020B0400000000000000" pitchFamily="49" charset="-128"/>
                <a:ea typeface="BIZ UDゴシック" panose="020B0400000000000000" pitchFamily="49" charset="-128"/>
              </a:rPr>
              <a:t>４．法人府民税（均等割） </a:t>
            </a:r>
            <a:r>
              <a:rPr kumimoji="1" lang="ja-JP" altLang="en-US" b="1" spc="108" dirty="0">
                <a:solidFill>
                  <a:schemeClr val="bg1"/>
                </a:solidFill>
                <a:latin typeface="BIZ UDゴシック" panose="020B0400000000000000" pitchFamily="49" charset="-128"/>
                <a:ea typeface="BIZ UDゴシック" panose="020B0400000000000000" pitchFamily="49" charset="-128"/>
              </a:rPr>
              <a:t>独自税率</a:t>
            </a:r>
            <a:endParaRPr kumimoji="1" lang="en-US" altLang="ja-JP" b="1" spc="192" dirty="0">
              <a:solidFill>
                <a:schemeClr val="bg1"/>
              </a:solidFill>
              <a:latin typeface="BIZ UDゴシック" panose="020B0400000000000000" pitchFamily="49" charset="-128"/>
              <a:ea typeface="BIZ UDゴシック" panose="020B0400000000000000" pitchFamily="49" charset="-128"/>
            </a:endParaRPr>
          </a:p>
        </p:txBody>
      </p:sp>
      <p:graphicFrame>
        <p:nvGraphicFramePr>
          <p:cNvPr id="41" name="表 22">
            <a:extLst>
              <a:ext uri="{FF2B5EF4-FFF2-40B4-BE49-F238E27FC236}">
                <a16:creationId xmlns:a16="http://schemas.microsoft.com/office/drawing/2014/main" id="{34316B06-8B2B-490F-8B01-08BBB1335A0C}"/>
              </a:ext>
            </a:extLst>
          </p:cNvPr>
          <p:cNvGraphicFramePr>
            <a:graphicFrameLocks noGrp="1"/>
          </p:cNvGraphicFramePr>
          <p:nvPr/>
        </p:nvGraphicFramePr>
        <p:xfrm>
          <a:off x="1716755" y="1421555"/>
          <a:ext cx="6472487" cy="1271539"/>
        </p:xfrm>
        <a:graphic>
          <a:graphicData uri="http://schemas.openxmlformats.org/drawingml/2006/table">
            <a:tbl>
              <a:tblPr firstRow="1" bandRow="1">
                <a:tableStyleId>{5C22544A-7EE6-4342-B048-85BDC9FD1C3A}</a:tableStyleId>
              </a:tblPr>
              <a:tblGrid>
                <a:gridCol w="1237254">
                  <a:extLst>
                    <a:ext uri="{9D8B030D-6E8A-4147-A177-3AD203B41FA5}">
                      <a16:colId xmlns:a16="http://schemas.microsoft.com/office/drawing/2014/main" val="413810234"/>
                    </a:ext>
                  </a:extLst>
                </a:gridCol>
                <a:gridCol w="5235233">
                  <a:extLst>
                    <a:ext uri="{9D8B030D-6E8A-4147-A177-3AD203B41FA5}">
                      <a16:colId xmlns:a16="http://schemas.microsoft.com/office/drawing/2014/main" val="1582440287"/>
                    </a:ext>
                  </a:extLst>
                </a:gridCol>
              </a:tblGrid>
              <a:tr h="387597">
                <a:tc>
                  <a:txBody>
                    <a:bodyPr/>
                    <a:lstStyle/>
                    <a:p>
                      <a:pPr algn="ctr">
                        <a:lnSpc>
                          <a:spcPct val="150000"/>
                        </a:lnSpc>
                      </a:pPr>
                      <a:r>
                        <a:rPr lang="ja-JP" altLang="en-US" sz="1050" b="0">
                          <a:solidFill>
                            <a:schemeClr val="bg1"/>
                          </a:solidFill>
                          <a:latin typeface="BIZ UDゴシック" panose="020B0400000000000000" pitchFamily="49" charset="-128"/>
                          <a:ea typeface="BIZ UDゴシック" panose="020B0400000000000000" pitchFamily="49" charset="-128"/>
                        </a:rPr>
                        <a:t>１．対　　象　</a:t>
                      </a:r>
                      <a:endParaRPr kumimoji="1" lang="ja-JP" altLang="en-US" sz="1050" b="0">
                        <a:solidFill>
                          <a:schemeClr val="bg1"/>
                        </a:solidFill>
                        <a:latin typeface="BIZ UDゴシック" panose="020B0400000000000000" pitchFamily="49" charset="-128"/>
                        <a:ea typeface="BIZ UDゴシック" panose="020B0400000000000000" pitchFamily="49" charset="-128"/>
                      </a:endParaRP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marL="0" indent="0">
                        <a:lnSpc>
                          <a:spcPct val="150000"/>
                        </a:lnSpc>
                        <a:buNone/>
                      </a:pPr>
                      <a:r>
                        <a:rPr lang="ja-JP" altLang="en-US" sz="1050" b="0" spc="300">
                          <a:solidFill>
                            <a:schemeClr val="tx1"/>
                          </a:solidFill>
                          <a:latin typeface="BIZ UDゴシック" panose="020B0400000000000000" pitchFamily="49" charset="-128"/>
                          <a:ea typeface="BIZ UDゴシック" panose="020B0400000000000000" pitchFamily="49" charset="-128"/>
                        </a:rPr>
                        <a:t> 府内に事務所、事業所又は寮を有する法人</a:t>
                      </a:r>
                      <a:endParaRPr lang="en-US" altLang="ja-JP" sz="1050" b="0" spc="300">
                        <a:solidFill>
                          <a:schemeClr val="tx1"/>
                        </a:solidFill>
                        <a:latin typeface="BIZ UDゴシック" panose="020B0400000000000000" pitchFamily="49" charset="-128"/>
                        <a:ea typeface="BIZ UDゴシック" panose="020B0400000000000000" pitchFamily="49" charset="-128"/>
                      </a:endParaRP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93209852"/>
                  </a:ext>
                </a:extLst>
              </a:tr>
              <a:tr h="543137">
                <a:tc>
                  <a:txBody>
                    <a:bodyPr/>
                    <a:lstStyle/>
                    <a:p>
                      <a:pPr algn="ctr">
                        <a:lnSpc>
                          <a:spcPct val="100000"/>
                        </a:lnSpc>
                      </a:pPr>
                      <a:r>
                        <a:rPr kumimoji="1" lang="ja-JP" altLang="en-US" sz="1050">
                          <a:solidFill>
                            <a:schemeClr val="bg1"/>
                          </a:solidFill>
                          <a:latin typeface="BIZ UDゴシック" panose="020B0400000000000000" pitchFamily="49" charset="-128"/>
                          <a:ea typeface="BIZ UDゴシック" panose="020B0400000000000000" pitchFamily="49" charset="-128"/>
                        </a:rPr>
                        <a:t>２．独自税率　</a:t>
                      </a: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nSpc>
                          <a:spcPct val="150000"/>
                        </a:lnSpc>
                      </a:pPr>
                      <a:r>
                        <a:rPr kumimoji="1" lang="ja-JP" altLang="en-US" sz="1050" spc="300">
                          <a:solidFill>
                            <a:schemeClr val="tx1"/>
                          </a:solidFill>
                          <a:latin typeface="BIZ UDゴシック" panose="020B0400000000000000" pitchFamily="49" charset="-128"/>
                          <a:ea typeface="BIZ UDゴシック" panose="020B0400000000000000" pitchFamily="49" charset="-128"/>
                        </a:rPr>
                        <a:t> 標準税率の２倍（資本金１億円超の法人）</a:t>
                      </a:r>
                    </a:p>
                    <a:p>
                      <a:pPr>
                        <a:lnSpc>
                          <a:spcPct val="150000"/>
                        </a:lnSpc>
                      </a:pPr>
                      <a:r>
                        <a:rPr kumimoji="1" lang="ja-JP" altLang="en-US" sz="1050" spc="300">
                          <a:solidFill>
                            <a:schemeClr val="tx1"/>
                          </a:solidFill>
                          <a:latin typeface="BIZ UDゴシック" panose="020B0400000000000000" pitchFamily="49" charset="-128"/>
                          <a:ea typeface="BIZ UDゴシック" panose="020B0400000000000000" pitchFamily="49" charset="-128"/>
                        </a:rPr>
                        <a:t> </a:t>
                      </a:r>
                      <a:r>
                        <a:rPr kumimoji="1" lang="en-US" altLang="ja-JP" sz="1050" spc="300">
                          <a:solidFill>
                            <a:schemeClr val="tx1"/>
                          </a:solidFill>
                          <a:latin typeface="BIZ UDゴシック" panose="020B0400000000000000" pitchFamily="49" charset="-128"/>
                          <a:ea typeface="BIZ UDゴシック" panose="020B0400000000000000" pitchFamily="49" charset="-128"/>
                        </a:rPr>
                        <a:t>※</a:t>
                      </a:r>
                      <a:r>
                        <a:rPr kumimoji="1" lang="ja-JP" altLang="en-US" sz="1050" spc="300">
                          <a:solidFill>
                            <a:schemeClr val="tx1"/>
                          </a:solidFill>
                          <a:latin typeface="BIZ UDゴシック" panose="020B0400000000000000" pitchFamily="49" charset="-128"/>
                          <a:ea typeface="BIZ UDゴシック" panose="020B0400000000000000" pitchFamily="49" charset="-128"/>
                        </a:rPr>
                        <a:t>資本金１千万円超１億円以下の法人は</a:t>
                      </a:r>
                      <a:r>
                        <a:rPr kumimoji="1" lang="en-US" altLang="ja-JP" sz="1050" spc="300">
                          <a:solidFill>
                            <a:schemeClr val="tx1"/>
                          </a:solidFill>
                          <a:latin typeface="BIZ UDゴシック" panose="020B0400000000000000" pitchFamily="49" charset="-128"/>
                          <a:ea typeface="BIZ UDゴシック" panose="020B0400000000000000" pitchFamily="49" charset="-128"/>
                        </a:rPr>
                        <a:t>1.5</a:t>
                      </a:r>
                      <a:r>
                        <a:rPr kumimoji="1" lang="ja-JP" altLang="en-US" sz="1050" spc="300">
                          <a:solidFill>
                            <a:schemeClr val="tx1"/>
                          </a:solidFill>
                          <a:latin typeface="BIZ UDゴシック" panose="020B0400000000000000" pitchFamily="49" charset="-128"/>
                          <a:ea typeface="BIZ UDゴシック" panose="020B0400000000000000" pitchFamily="49" charset="-128"/>
                        </a:rPr>
                        <a:t>倍</a:t>
                      </a:r>
                      <a:endParaRPr kumimoji="1" lang="ja-JP" altLang="en-US" sz="1050" spc="300">
                        <a:latin typeface="BIZ UDゴシック" panose="020B0400000000000000" pitchFamily="49" charset="-128"/>
                        <a:ea typeface="BIZ UDゴシック" panose="020B0400000000000000" pitchFamily="49" charset="-128"/>
                      </a:endParaRP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728694185"/>
                  </a:ext>
                </a:extLst>
              </a:tr>
              <a:tr h="340805">
                <a:tc>
                  <a:txBody>
                    <a:bodyPr/>
                    <a:lstStyle/>
                    <a:p>
                      <a:pPr algn="ctr">
                        <a:lnSpc>
                          <a:spcPct val="100000"/>
                        </a:lnSpc>
                      </a:pPr>
                      <a:r>
                        <a:rPr lang="ja-JP" altLang="en-US" sz="1050">
                          <a:solidFill>
                            <a:schemeClr val="bg1"/>
                          </a:solidFill>
                          <a:latin typeface="BIZ UDゴシック" panose="020B0400000000000000" pitchFamily="49" charset="-128"/>
                          <a:ea typeface="BIZ UDゴシック" panose="020B0400000000000000" pitchFamily="49" charset="-128"/>
                        </a:rPr>
                        <a:t>３．期　　間　</a:t>
                      </a:r>
                      <a:endParaRPr kumimoji="1" lang="ja-JP" altLang="en-US" sz="1050">
                        <a:solidFill>
                          <a:schemeClr val="bg1"/>
                        </a:solidFill>
                        <a:latin typeface="BIZ UDゴシック" panose="020B0400000000000000" pitchFamily="49" charset="-128"/>
                        <a:ea typeface="BIZ UDゴシック" panose="020B0400000000000000" pitchFamily="49" charset="-128"/>
                      </a:endParaRP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nSpc>
                          <a:spcPct val="100000"/>
                        </a:lnSpc>
                      </a:pPr>
                      <a:r>
                        <a:rPr lang="en-US" altLang="ja-JP" sz="1050" spc="300">
                          <a:solidFill>
                            <a:schemeClr val="tx1"/>
                          </a:solidFill>
                          <a:latin typeface="BIZ UDゴシック" panose="020B0400000000000000" pitchFamily="49" charset="-128"/>
                          <a:ea typeface="BIZ UDゴシック" panose="020B0400000000000000" pitchFamily="49" charset="-128"/>
                        </a:rPr>
                        <a:t> </a:t>
                      </a:r>
                      <a:r>
                        <a:rPr lang="ja-JP" altLang="en-US" sz="1050" spc="300">
                          <a:solidFill>
                            <a:schemeClr val="tx1"/>
                          </a:solidFill>
                          <a:latin typeface="BIZ UDゴシック" panose="020B0400000000000000" pitchFamily="49" charset="-128"/>
                          <a:ea typeface="BIZ UDゴシック" panose="020B0400000000000000" pitchFamily="49" charset="-128"/>
                        </a:rPr>
                        <a:t>令和</a:t>
                      </a:r>
                      <a:r>
                        <a:rPr lang="en-US" altLang="ja-JP" sz="1050" spc="300">
                          <a:solidFill>
                            <a:schemeClr val="tx1"/>
                          </a:solidFill>
                          <a:latin typeface="BIZ UDゴシック" panose="020B0400000000000000" pitchFamily="49" charset="-128"/>
                          <a:ea typeface="BIZ UDゴシック" panose="020B0400000000000000" pitchFamily="49" charset="-128"/>
                        </a:rPr>
                        <a:t>10</a:t>
                      </a:r>
                      <a:r>
                        <a:rPr lang="ja-JP" altLang="en-US" sz="1050" spc="300">
                          <a:solidFill>
                            <a:schemeClr val="tx1"/>
                          </a:solidFill>
                          <a:latin typeface="BIZ UDゴシック" panose="020B0400000000000000" pitchFamily="49" charset="-128"/>
                          <a:ea typeface="BIZ UDゴシック" panose="020B0400000000000000" pitchFamily="49" charset="-128"/>
                        </a:rPr>
                        <a:t>年</a:t>
                      </a:r>
                      <a:r>
                        <a:rPr lang="en-US" altLang="ja-JP" sz="1050" spc="300">
                          <a:solidFill>
                            <a:schemeClr val="tx1"/>
                          </a:solidFill>
                          <a:latin typeface="BIZ UDゴシック" panose="020B0400000000000000" pitchFamily="49" charset="-128"/>
                          <a:ea typeface="BIZ UDゴシック" panose="020B0400000000000000" pitchFamily="49" charset="-128"/>
                        </a:rPr>
                        <a:t>3</a:t>
                      </a:r>
                      <a:r>
                        <a:rPr lang="ja-JP" altLang="en-US" sz="1050" spc="300">
                          <a:solidFill>
                            <a:schemeClr val="tx1"/>
                          </a:solidFill>
                          <a:latin typeface="BIZ UDゴシック" panose="020B0400000000000000" pitchFamily="49" charset="-128"/>
                          <a:ea typeface="BIZ UDゴシック" panose="020B0400000000000000" pitchFamily="49" charset="-128"/>
                        </a:rPr>
                        <a:t>月</a:t>
                      </a:r>
                      <a:r>
                        <a:rPr lang="en-US" altLang="ja-JP" sz="1050" spc="300">
                          <a:solidFill>
                            <a:schemeClr val="tx1"/>
                          </a:solidFill>
                          <a:latin typeface="BIZ UDゴシック" panose="020B0400000000000000" pitchFamily="49" charset="-128"/>
                          <a:ea typeface="BIZ UDゴシック" panose="020B0400000000000000" pitchFamily="49" charset="-128"/>
                        </a:rPr>
                        <a:t>31</a:t>
                      </a:r>
                      <a:r>
                        <a:rPr lang="ja-JP" altLang="en-US" sz="1050" spc="300">
                          <a:solidFill>
                            <a:schemeClr val="tx1"/>
                          </a:solidFill>
                          <a:latin typeface="BIZ UDゴシック" panose="020B0400000000000000" pitchFamily="49" charset="-128"/>
                          <a:ea typeface="BIZ UDゴシック" panose="020B0400000000000000" pitchFamily="49" charset="-128"/>
                        </a:rPr>
                        <a:t>日までの間に開始する事業年度分</a:t>
                      </a:r>
                      <a:endParaRPr kumimoji="1" lang="ja-JP" altLang="en-US" sz="1050" spc="300">
                        <a:latin typeface="BIZ UDゴシック" panose="020B0400000000000000" pitchFamily="49" charset="-128"/>
                        <a:ea typeface="BIZ UDゴシック" panose="020B0400000000000000" pitchFamily="49" charset="-128"/>
                      </a:endParaRPr>
                    </a:p>
                  </a:txBody>
                  <a:tcPr marL="55338" marR="55338" marT="27670" marB="2767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23637735"/>
                  </a:ext>
                </a:extLst>
              </a:tr>
            </a:tbl>
          </a:graphicData>
        </a:graphic>
      </p:graphicFrame>
      <p:sp>
        <p:nvSpPr>
          <p:cNvPr id="44" name="四角形: 角を丸くする 43">
            <a:extLst>
              <a:ext uri="{FF2B5EF4-FFF2-40B4-BE49-F238E27FC236}">
                <a16:creationId xmlns:a16="http://schemas.microsoft.com/office/drawing/2014/main" id="{76525BFB-573D-4AE7-B5BD-EBDB875E6D5D}"/>
              </a:ext>
            </a:extLst>
          </p:cNvPr>
          <p:cNvSpPr/>
          <p:nvPr/>
        </p:nvSpPr>
        <p:spPr>
          <a:xfrm>
            <a:off x="410378" y="908408"/>
            <a:ext cx="1943355" cy="373246"/>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制度概要</a:t>
            </a:r>
          </a:p>
        </p:txBody>
      </p:sp>
      <p:sp>
        <p:nvSpPr>
          <p:cNvPr id="47" name="四角形: 角を丸くする 46">
            <a:extLst>
              <a:ext uri="{FF2B5EF4-FFF2-40B4-BE49-F238E27FC236}">
                <a16:creationId xmlns:a16="http://schemas.microsoft.com/office/drawing/2014/main" id="{9859D28A-CE96-4FE1-B2DE-3C799D411C8B}"/>
              </a:ext>
            </a:extLst>
          </p:cNvPr>
          <p:cNvSpPr/>
          <p:nvPr/>
        </p:nvSpPr>
        <p:spPr>
          <a:xfrm>
            <a:off x="410378" y="4043972"/>
            <a:ext cx="1943355" cy="373246"/>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pc="108">
                <a:solidFill>
                  <a:schemeClr val="bg1"/>
                </a:solidFill>
                <a:latin typeface="BIZ UDゴシック" panose="020B0400000000000000" pitchFamily="49" charset="-128"/>
                <a:ea typeface="BIZ UDゴシック" panose="020B0400000000000000" pitchFamily="49" charset="-128"/>
              </a:rPr>
              <a:t>活用計画額</a:t>
            </a:r>
          </a:p>
        </p:txBody>
      </p:sp>
      <p:sp>
        <p:nvSpPr>
          <p:cNvPr id="48" name="四角形: 角を丸くする 47">
            <a:extLst>
              <a:ext uri="{FF2B5EF4-FFF2-40B4-BE49-F238E27FC236}">
                <a16:creationId xmlns:a16="http://schemas.microsoft.com/office/drawing/2014/main" id="{0D86937E-D20D-46E1-B8F2-5B5DFA8DCED2}"/>
              </a:ext>
            </a:extLst>
          </p:cNvPr>
          <p:cNvSpPr/>
          <p:nvPr/>
        </p:nvSpPr>
        <p:spPr>
          <a:xfrm>
            <a:off x="804330" y="3225015"/>
            <a:ext cx="8297334" cy="599267"/>
          </a:xfrm>
          <a:prstGeom prst="round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44A4139C-3828-4D0D-83FF-5A2462B93A79}"/>
              </a:ext>
            </a:extLst>
          </p:cNvPr>
          <p:cNvSpPr txBox="1"/>
          <p:nvPr/>
        </p:nvSpPr>
        <p:spPr>
          <a:xfrm>
            <a:off x="966345" y="3249247"/>
            <a:ext cx="7967134" cy="557012"/>
          </a:xfrm>
          <a:prstGeom prst="rect">
            <a:avLst/>
          </a:prstGeom>
          <a:noFill/>
        </p:spPr>
        <p:txBody>
          <a:bodyPr wrap="square" rtlCol="0">
            <a:spAutoFit/>
          </a:bodyPr>
          <a:lstStyle/>
          <a:p>
            <a:pPr algn="just">
              <a:lnSpc>
                <a:spcPct val="150000"/>
              </a:lnSpc>
            </a:pPr>
            <a:r>
              <a:rPr kumimoji="1" lang="ja-JP" altLang="en-US" sz="1100" spc="108">
                <a:latin typeface="BIZ UDゴシック" panose="020B0400000000000000" pitchFamily="49" charset="-128"/>
                <a:ea typeface="BIZ UDゴシック" panose="020B0400000000000000" pitchFamily="49" charset="-128"/>
              </a:rPr>
              <a:t>　新・成長戦略「</a:t>
            </a:r>
            <a:r>
              <a:rPr kumimoji="1" lang="en-US" altLang="ja-JP" sz="1100" spc="108">
                <a:latin typeface="BIZ UDゴシック" panose="020B0400000000000000" pitchFamily="49" charset="-128"/>
                <a:ea typeface="BIZ UDゴシック" panose="020B0400000000000000" pitchFamily="49" charset="-128"/>
              </a:rPr>
              <a:t>Beyond EXPO 2025</a:t>
            </a:r>
            <a:r>
              <a:rPr kumimoji="1" lang="ja-JP" altLang="en-US" sz="1100" spc="108">
                <a:latin typeface="BIZ UDゴシック" panose="020B0400000000000000" pitchFamily="49" charset="-128"/>
                <a:ea typeface="BIZ UDゴシック" panose="020B0400000000000000" pitchFamily="49" charset="-128"/>
              </a:rPr>
              <a:t>」に基づき、</a:t>
            </a:r>
            <a:r>
              <a:rPr kumimoji="1" lang="ja-JP" altLang="en-US" sz="1100" b="1" u="sng" spc="108">
                <a:latin typeface="BIZ UDゴシック" panose="020B0400000000000000" pitchFamily="49" charset="-128"/>
                <a:ea typeface="BIZ UDゴシック" panose="020B0400000000000000" pitchFamily="49" charset="-128"/>
              </a:rPr>
              <a:t>大阪経済の</a:t>
            </a:r>
            <a:r>
              <a:rPr kumimoji="1" lang="ja-JP" altLang="en-US" sz="1100" b="1" u="sng">
                <a:latin typeface="BIZ UDPゴシック" panose="020B0400000000000000" pitchFamily="50" charset="-128"/>
                <a:ea typeface="BIZ UDPゴシック" panose="020B0400000000000000" pitchFamily="50" charset="-128"/>
              </a:rPr>
              <a:t>持続的な成長・発展</a:t>
            </a:r>
            <a:r>
              <a:rPr kumimoji="1" lang="ja-JP" altLang="en-US" sz="1100" b="1" u="sng" spc="108">
                <a:latin typeface="BIZ UDゴシック" panose="020B0400000000000000" pitchFamily="49" charset="-128"/>
                <a:ea typeface="BIZ UDゴシック" panose="020B0400000000000000" pitchFamily="49" charset="-128"/>
              </a:rPr>
              <a:t>を支える企業への支援施策に投資</a:t>
            </a:r>
            <a:r>
              <a:rPr kumimoji="1" lang="ja-JP" altLang="en-US" sz="1100" spc="108">
                <a:latin typeface="BIZ UDゴシック" panose="020B0400000000000000" pitchFamily="49" charset="-128"/>
                <a:ea typeface="BIZ UDゴシック" panose="020B0400000000000000" pitchFamily="49" charset="-128"/>
              </a:rPr>
              <a:t>していけるよう、活用していきます。</a:t>
            </a:r>
          </a:p>
        </p:txBody>
      </p:sp>
      <p:sp>
        <p:nvSpPr>
          <p:cNvPr id="50" name="テキスト ボックス 49">
            <a:extLst>
              <a:ext uri="{FF2B5EF4-FFF2-40B4-BE49-F238E27FC236}">
                <a16:creationId xmlns:a16="http://schemas.microsoft.com/office/drawing/2014/main" id="{55CEA65D-FBBA-49FF-8F2A-7DACE003B50D}"/>
              </a:ext>
            </a:extLst>
          </p:cNvPr>
          <p:cNvSpPr txBox="1"/>
          <p:nvPr/>
        </p:nvSpPr>
        <p:spPr>
          <a:xfrm>
            <a:off x="4196136" y="2875437"/>
            <a:ext cx="1488327" cy="307777"/>
          </a:xfrm>
          <a:prstGeom prst="rect">
            <a:avLst/>
          </a:prstGeom>
          <a:noFill/>
          <a:ln w="57150">
            <a:noFill/>
            <a:miter lim="800000"/>
          </a:ln>
        </p:spPr>
        <p:txBody>
          <a:bodyPr wrap="square" rtlCol="0" anchor="ctr" anchorCtr="0">
            <a:spAutoFit/>
          </a:bodyPr>
          <a:lstStyle/>
          <a:p>
            <a:pPr algn="ctr"/>
            <a:r>
              <a:rPr kumimoji="1" lang="ja-JP" altLang="en-US" sz="1400" b="1" spc="108">
                <a:latin typeface="BIZ UDゴシック" panose="020B0400000000000000" pitchFamily="49" charset="-128"/>
                <a:ea typeface="BIZ UDゴシック" panose="020B0400000000000000" pitchFamily="49" charset="-128"/>
              </a:rPr>
              <a:t>活用の考え方</a:t>
            </a:r>
            <a:endParaRPr kumimoji="1" lang="en-US" altLang="ja-JP" sz="1400" b="1" spc="108">
              <a:latin typeface="BIZ UDゴシック" panose="020B0400000000000000" pitchFamily="49" charset="-128"/>
              <a:ea typeface="BIZ UDゴシック" panose="020B0400000000000000" pitchFamily="49" charset="-128"/>
            </a:endParaRPr>
          </a:p>
        </p:txBody>
      </p:sp>
      <p:sp>
        <p:nvSpPr>
          <p:cNvPr id="15" name="スライド番号プレースホルダー 3">
            <a:extLst>
              <a:ext uri="{FF2B5EF4-FFF2-40B4-BE49-F238E27FC236}">
                <a16:creationId xmlns:a16="http://schemas.microsoft.com/office/drawing/2014/main" id="{36FDD747-B497-4BB9-A9F2-89DE33BEE705}"/>
              </a:ext>
            </a:extLst>
          </p:cNvPr>
          <p:cNvSpPr>
            <a:spLocks noGrp="1"/>
          </p:cNvSpPr>
          <p:nvPr>
            <p:ph type="sldNum" sz="quarter" idx="12"/>
          </p:nvPr>
        </p:nvSpPr>
        <p:spPr>
          <a:xfrm>
            <a:off x="7475534" y="6264887"/>
            <a:ext cx="2228850" cy="365125"/>
          </a:xfrm>
        </p:spPr>
        <p:txBody>
          <a:bodyPr/>
          <a:lstStyle/>
          <a:p>
            <a:fld id="{5A9EE9CC-ADAB-4927-B13C-C672E002A596}" type="slidenum">
              <a:rPr kumimoji="1" lang="ja-JP" altLang="en-US" b="1" smtClean="0">
                <a:solidFill>
                  <a:schemeClr val="bg1"/>
                </a:solidFill>
                <a:latin typeface="BIZ UDPゴシック" panose="020B0400000000000000" pitchFamily="50" charset="-128"/>
                <a:ea typeface="BIZ UDPゴシック" panose="020B0400000000000000" pitchFamily="50" charset="-128"/>
              </a:rPr>
              <a:t>9</a:t>
            </a:fld>
            <a:endParaRPr kumimoji="1" lang="ja-JP" altLang="en-US" b="1">
              <a:solidFill>
                <a:schemeClr val="bg1"/>
              </a:solidFill>
              <a:latin typeface="BIZ UDPゴシック" panose="020B0400000000000000" pitchFamily="50" charset="-128"/>
              <a:ea typeface="BIZ UDPゴシック" panose="020B0400000000000000" pitchFamily="50" charset="-128"/>
            </a:endParaRPr>
          </a:p>
        </p:txBody>
      </p:sp>
      <p:graphicFrame>
        <p:nvGraphicFramePr>
          <p:cNvPr id="16" name="表 2">
            <a:extLst>
              <a:ext uri="{FF2B5EF4-FFF2-40B4-BE49-F238E27FC236}">
                <a16:creationId xmlns:a16="http://schemas.microsoft.com/office/drawing/2014/main" id="{5AFAD609-2BFA-4145-8C69-660BFC206E08}"/>
              </a:ext>
            </a:extLst>
          </p:cNvPr>
          <p:cNvGraphicFramePr>
            <a:graphicFrameLocks noGrp="1"/>
          </p:cNvGraphicFramePr>
          <p:nvPr>
            <p:extLst>
              <p:ext uri="{D42A27DB-BD31-4B8C-83A1-F6EECF244321}">
                <p14:modId xmlns:p14="http://schemas.microsoft.com/office/powerpoint/2010/main" val="3609120716"/>
              </p:ext>
            </p:extLst>
          </p:nvPr>
        </p:nvGraphicFramePr>
        <p:xfrm>
          <a:off x="966345" y="4528733"/>
          <a:ext cx="7973303" cy="1677460"/>
        </p:xfrm>
        <a:graphic>
          <a:graphicData uri="http://schemas.openxmlformats.org/drawingml/2006/table">
            <a:tbl>
              <a:tblPr firstRow="1" bandRow="1">
                <a:tableStyleId>{5C22544A-7EE6-4342-B048-85BDC9FD1C3A}</a:tableStyleId>
              </a:tblPr>
              <a:tblGrid>
                <a:gridCol w="2004821">
                  <a:extLst>
                    <a:ext uri="{9D8B030D-6E8A-4147-A177-3AD203B41FA5}">
                      <a16:colId xmlns:a16="http://schemas.microsoft.com/office/drawing/2014/main" val="44191335"/>
                    </a:ext>
                  </a:extLst>
                </a:gridCol>
                <a:gridCol w="3585702">
                  <a:extLst>
                    <a:ext uri="{9D8B030D-6E8A-4147-A177-3AD203B41FA5}">
                      <a16:colId xmlns:a16="http://schemas.microsoft.com/office/drawing/2014/main" val="735933191"/>
                    </a:ext>
                  </a:extLst>
                </a:gridCol>
                <a:gridCol w="1191390">
                  <a:extLst>
                    <a:ext uri="{9D8B030D-6E8A-4147-A177-3AD203B41FA5}">
                      <a16:colId xmlns:a16="http://schemas.microsoft.com/office/drawing/2014/main" val="3985964277"/>
                    </a:ext>
                  </a:extLst>
                </a:gridCol>
                <a:gridCol w="1191390">
                  <a:extLst>
                    <a:ext uri="{9D8B030D-6E8A-4147-A177-3AD203B41FA5}">
                      <a16:colId xmlns:a16="http://schemas.microsoft.com/office/drawing/2014/main" val="1445283957"/>
                    </a:ext>
                  </a:extLst>
                </a:gridCol>
              </a:tblGrid>
              <a:tr h="335492">
                <a:tc>
                  <a:txBody>
                    <a:bodyPr/>
                    <a:lstStyle/>
                    <a:p>
                      <a:pPr algn="ctr"/>
                      <a:r>
                        <a:rPr kumimoji="1" lang="ja-JP" altLang="en-US" sz="1000" b="0">
                          <a:latin typeface="BIZ UDPゴシック" panose="020B0400000000000000" pitchFamily="50" charset="-128"/>
                          <a:ea typeface="BIZ UDPゴシック" panose="020B0400000000000000" pitchFamily="50" charset="-128"/>
                        </a:rPr>
                        <a:t>項目</a:t>
                      </a:r>
                    </a:p>
                  </a:txBody>
                  <a:tcPr marL="80331" marR="80331" marT="40165" marB="40165" anchor="ctr">
                    <a:solidFill>
                      <a:schemeClr val="accent6">
                        <a:lumMod val="75000"/>
                      </a:schemeClr>
                    </a:solidFill>
                  </a:tcPr>
                </a:tc>
                <a:tc>
                  <a:txBody>
                    <a:bodyPr/>
                    <a:lstStyle/>
                    <a:p>
                      <a:pPr algn="ctr"/>
                      <a:r>
                        <a:rPr kumimoji="1" lang="ja-JP" altLang="en-US" sz="1000" b="0">
                          <a:latin typeface="BIZ UDPゴシック" panose="020B0400000000000000" pitchFamily="50" charset="-128"/>
                          <a:ea typeface="BIZ UDPゴシック" panose="020B0400000000000000" pitchFamily="50" charset="-128"/>
                        </a:rPr>
                        <a:t>区分</a:t>
                      </a:r>
                    </a:p>
                  </a:txBody>
                  <a:tcPr marL="80331" marR="80331" marT="40165" marB="40165" anchor="ctr">
                    <a:solidFill>
                      <a:schemeClr val="accent6">
                        <a:lumMod val="75000"/>
                      </a:schemeClr>
                    </a:solidFill>
                  </a:tcPr>
                </a:tc>
                <a:tc>
                  <a:txBody>
                    <a:bodyPr/>
                    <a:lstStyle/>
                    <a:p>
                      <a:pPr algn="ctr"/>
                      <a:r>
                        <a:rPr kumimoji="1" lang="ja-JP" altLang="en-US" sz="1000" b="0">
                          <a:latin typeface="BIZ UDPゴシック" panose="020B0400000000000000" pitchFamily="50" charset="-128"/>
                          <a:ea typeface="BIZ UDPゴシック" panose="020B0400000000000000" pitchFamily="50" charset="-128"/>
                        </a:rPr>
                        <a:t>令和７年度</a:t>
                      </a:r>
                    </a:p>
                  </a:txBody>
                  <a:tcPr marL="80331" marR="80331" marT="40165" marB="40165" anchor="ctr">
                    <a:solidFill>
                      <a:schemeClr val="accent6">
                        <a:lumMod val="75000"/>
                      </a:schemeClr>
                    </a:solidFill>
                  </a:tcPr>
                </a:tc>
                <a:tc>
                  <a:txBody>
                    <a:bodyPr/>
                    <a:lstStyle/>
                    <a:p>
                      <a:pPr algn="ctr"/>
                      <a:r>
                        <a:rPr kumimoji="1" lang="ja-JP" altLang="en-US" sz="1000" b="0">
                          <a:latin typeface="BIZ UDPゴシック" panose="020B0400000000000000" pitchFamily="50" charset="-128"/>
                          <a:ea typeface="BIZ UDPゴシック" panose="020B0400000000000000" pitchFamily="50" charset="-128"/>
                        </a:rPr>
                        <a:t>令和８年度</a:t>
                      </a:r>
                    </a:p>
                  </a:txBody>
                  <a:tcPr marL="80331" marR="80331" marT="40165" marB="40165" anchor="ctr">
                    <a:solidFill>
                      <a:schemeClr val="accent6">
                        <a:lumMod val="75000"/>
                      </a:schemeClr>
                    </a:solidFill>
                  </a:tcPr>
                </a:tc>
                <a:extLst>
                  <a:ext uri="{0D108BD9-81ED-4DB2-BD59-A6C34878D82A}">
                    <a16:rowId xmlns:a16="http://schemas.microsoft.com/office/drawing/2014/main" val="1745692494"/>
                  </a:ext>
                </a:extLst>
              </a:tr>
              <a:tr h="335492">
                <a:tc rowSpan="3">
                  <a:txBody>
                    <a:bodyPr/>
                    <a:lstStyle/>
                    <a:p>
                      <a:pPr algn="ctr"/>
                      <a:r>
                        <a:rPr kumimoji="1" lang="ja-JP" altLang="en-US" sz="1000">
                          <a:latin typeface="BIZ UDPゴシック" panose="020B0400000000000000" pitchFamily="50" charset="-128"/>
                          <a:ea typeface="BIZ UDPゴシック" panose="020B0400000000000000" pitchFamily="50" charset="-128"/>
                        </a:rPr>
                        <a:t>大阪経済の持続的な成長・発展</a:t>
                      </a:r>
                    </a:p>
                  </a:txBody>
                  <a:tcPr marL="95736" marR="95736" marT="47868" marB="47868" anchor="ctr">
                    <a:solidFill>
                      <a:schemeClr val="bg1">
                        <a:lumMod val="85000"/>
                      </a:schemeClr>
                    </a:solidFill>
                  </a:tcPr>
                </a:tc>
                <a:tc>
                  <a:txBody>
                    <a:bodyPr/>
                    <a:lstStyle/>
                    <a:p>
                      <a:r>
                        <a:rPr kumimoji="1" lang="ja-JP" altLang="en-US" sz="1000">
                          <a:latin typeface="BIZ UDPゴシック" panose="020B0400000000000000" pitchFamily="50" charset="-128"/>
                          <a:ea typeface="BIZ UDPゴシック" panose="020B0400000000000000" pitchFamily="50" charset="-128"/>
                        </a:rPr>
                        <a:t>最先端技術の産業化の推進、産業人材の確保・育成</a:t>
                      </a:r>
                    </a:p>
                  </a:txBody>
                  <a:tcPr marL="80331" marR="80331" marT="40165" marB="40165" anchor="ctr">
                    <a:solidFill>
                      <a:schemeClr val="bg2"/>
                    </a:solidFill>
                  </a:tcPr>
                </a:tc>
                <a:tc>
                  <a:txBody>
                    <a:bodyPr/>
                    <a:lstStyle/>
                    <a:p>
                      <a:pPr algn="r"/>
                      <a:r>
                        <a:rPr kumimoji="1" lang="ja-JP" altLang="en-US" sz="1000">
                          <a:latin typeface="BIZ UDゴシック" panose="020B0400000000000000" pitchFamily="49" charset="-128"/>
                          <a:ea typeface="BIZ UDゴシック" panose="020B0400000000000000" pitchFamily="49" charset="-128"/>
                        </a:rPr>
                        <a:t>約７億円</a:t>
                      </a:r>
                    </a:p>
                  </a:txBody>
                  <a:tcPr marL="80331" marR="205573" marT="40165" marB="40165" anchor="ctr">
                    <a:solidFill>
                      <a:schemeClr val="accent6">
                        <a:lumMod val="20000"/>
                        <a:lumOff val="80000"/>
                      </a:schemeClr>
                    </a:solidFill>
                  </a:tcPr>
                </a:tc>
                <a:tc>
                  <a:txBody>
                    <a:bodyPr/>
                    <a:lstStyle/>
                    <a:p>
                      <a:pPr algn="r"/>
                      <a:r>
                        <a:rPr kumimoji="1" lang="ja-JP" altLang="en-US" sz="1000">
                          <a:latin typeface="BIZ UDゴシック" panose="020B0400000000000000" pitchFamily="49" charset="-128"/>
                          <a:ea typeface="BIZ UDゴシック" panose="020B0400000000000000" pitchFamily="49" charset="-128"/>
                        </a:rPr>
                        <a:t>約４３億円</a:t>
                      </a:r>
                    </a:p>
                  </a:txBody>
                  <a:tcPr marL="80331" marR="205573" marT="40165" marB="40165" anchor="ctr">
                    <a:solidFill>
                      <a:schemeClr val="accent6">
                        <a:lumMod val="20000"/>
                        <a:lumOff val="80000"/>
                      </a:schemeClr>
                    </a:solidFill>
                  </a:tcPr>
                </a:tc>
                <a:extLst>
                  <a:ext uri="{0D108BD9-81ED-4DB2-BD59-A6C34878D82A}">
                    <a16:rowId xmlns:a16="http://schemas.microsoft.com/office/drawing/2014/main" val="506952591"/>
                  </a:ext>
                </a:extLst>
              </a:tr>
              <a:tr h="335492">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r>
                        <a:rPr kumimoji="1" lang="ja-JP" altLang="en-US" sz="1000">
                          <a:latin typeface="BIZ UDPゴシック" panose="020B0400000000000000" pitchFamily="50" charset="-128"/>
                          <a:ea typeface="BIZ UDPゴシック" panose="020B0400000000000000" pitchFamily="50" charset="-128"/>
                        </a:rPr>
                        <a:t>大阪の成長を支える企業への支援</a:t>
                      </a:r>
                    </a:p>
                  </a:txBody>
                  <a:tcPr marL="80331" marR="80331" marT="40165" marB="40165" anchor="ctr">
                    <a:solidFill>
                      <a:schemeClr val="bg2"/>
                    </a:solidFill>
                  </a:tcPr>
                </a:tc>
                <a:tc>
                  <a:txBody>
                    <a:bodyPr/>
                    <a:lstStyle/>
                    <a:p>
                      <a:pPr algn="r"/>
                      <a:r>
                        <a:rPr kumimoji="1" lang="ja-JP" altLang="en-US" sz="1000">
                          <a:latin typeface="BIZ UDゴシック" panose="020B0400000000000000" pitchFamily="49" charset="-128"/>
                          <a:ea typeface="BIZ UDゴシック" panose="020B0400000000000000" pitchFamily="49" charset="-128"/>
                        </a:rPr>
                        <a:t>約３１億円</a:t>
                      </a:r>
                    </a:p>
                  </a:txBody>
                  <a:tcPr marL="80331" marR="205573" marT="40165" marB="40165" anchor="ctr">
                    <a:solidFill>
                      <a:schemeClr val="accent6">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a:latin typeface="BIZ UDゴシック" panose="020B0400000000000000" pitchFamily="49" charset="-128"/>
                          <a:ea typeface="BIZ UDゴシック" panose="020B0400000000000000" pitchFamily="49" charset="-128"/>
                        </a:rPr>
                        <a:t>約２６億円</a:t>
                      </a:r>
                    </a:p>
                  </a:txBody>
                  <a:tcPr marL="80331" marR="205573" marT="40165" marB="40165" anchor="ctr">
                    <a:solidFill>
                      <a:schemeClr val="accent6">
                        <a:lumMod val="20000"/>
                        <a:lumOff val="80000"/>
                      </a:schemeClr>
                    </a:solidFill>
                  </a:tcPr>
                </a:tc>
                <a:extLst>
                  <a:ext uri="{0D108BD9-81ED-4DB2-BD59-A6C34878D82A}">
                    <a16:rowId xmlns:a16="http://schemas.microsoft.com/office/drawing/2014/main" val="2012641575"/>
                  </a:ext>
                </a:extLst>
              </a:tr>
              <a:tr h="335492">
                <a:tc v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a:latin typeface="BIZ UDPゴシック" panose="020B0400000000000000" pitchFamily="50" charset="-128"/>
                          <a:ea typeface="BIZ UDPゴシック" panose="020B0400000000000000" pitchFamily="50" charset="-128"/>
                        </a:rPr>
                        <a:t>万博アクションプランに基づく取組（令和５年度～令和７年度）</a:t>
                      </a:r>
                    </a:p>
                  </a:txBody>
                  <a:tcPr marL="80331" marR="80331" marT="40165" marB="40165" anchor="ctr">
                    <a:solidFill>
                      <a:schemeClr val="bg2"/>
                    </a:solidFill>
                  </a:tcPr>
                </a:tc>
                <a:tc>
                  <a:txBody>
                    <a:bodyPr/>
                    <a:lstStyle/>
                    <a:p>
                      <a:pPr algn="r"/>
                      <a:r>
                        <a:rPr kumimoji="1" lang="ja-JP" altLang="en-US" sz="1000">
                          <a:latin typeface="BIZ UDゴシック" panose="020B0400000000000000" pitchFamily="49" charset="-128"/>
                          <a:ea typeface="BIZ UDゴシック" panose="020B0400000000000000" pitchFamily="49" charset="-128"/>
                        </a:rPr>
                        <a:t>約２６億円</a:t>
                      </a:r>
                    </a:p>
                  </a:txBody>
                  <a:tcPr marL="80331" marR="205573" marT="40165" marB="40165"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a:latin typeface="BIZ UDゴシック" panose="020B0400000000000000" pitchFamily="49" charset="-128"/>
                          <a:ea typeface="BIZ UDゴシック" panose="020B0400000000000000" pitchFamily="49" charset="-128"/>
                        </a:rPr>
                        <a:t>―</a:t>
                      </a:r>
                      <a:endParaRPr kumimoji="1" lang="ja-JP" altLang="en-US" sz="1000">
                        <a:latin typeface="BIZ UDゴシック" panose="020B0400000000000000" pitchFamily="49" charset="-128"/>
                        <a:ea typeface="BIZ UDゴシック" panose="020B0400000000000000" pitchFamily="49" charset="-128"/>
                      </a:endParaRPr>
                    </a:p>
                  </a:txBody>
                  <a:tcPr marL="80331" marR="205573" marT="40165" marB="40165" anchor="ctr">
                    <a:solidFill>
                      <a:schemeClr val="accent6">
                        <a:lumMod val="20000"/>
                        <a:lumOff val="80000"/>
                      </a:schemeClr>
                    </a:solidFill>
                  </a:tcPr>
                </a:tc>
                <a:extLst>
                  <a:ext uri="{0D108BD9-81ED-4DB2-BD59-A6C34878D82A}">
                    <a16:rowId xmlns:a16="http://schemas.microsoft.com/office/drawing/2014/main" val="750804539"/>
                  </a:ext>
                </a:extLst>
              </a:tr>
              <a:tr h="335492">
                <a:tc gridSpan="2">
                  <a:txBody>
                    <a:bodyPr/>
                    <a:lstStyle/>
                    <a:p>
                      <a:pPr algn="ctr"/>
                      <a:r>
                        <a:rPr kumimoji="1" lang="ja-JP" altLang="en-US" sz="1000" b="1">
                          <a:latin typeface="BIZ UDPゴシック" panose="020B0400000000000000" pitchFamily="50" charset="-128"/>
                          <a:ea typeface="BIZ UDPゴシック" panose="020B0400000000000000" pitchFamily="50" charset="-128"/>
                        </a:rPr>
                        <a:t>合　　　　計</a:t>
                      </a:r>
                    </a:p>
                  </a:txBody>
                  <a:tcPr marL="95736" marR="95736" marT="47868" marB="47868" anchor="ctr">
                    <a:solidFill>
                      <a:schemeClr val="accent6">
                        <a:lumMod val="40000"/>
                        <a:lumOff val="60000"/>
                      </a:schemeClr>
                    </a:solidFill>
                  </a:tcPr>
                </a:tc>
                <a:tc hMerge="1">
                  <a:txBody>
                    <a:bodyPr/>
                    <a:lstStyle/>
                    <a:p>
                      <a:r>
                        <a:rPr kumimoji="1" lang="ja-JP" altLang="en-US" sz="1200">
                          <a:latin typeface="BIZ UDPゴシック" panose="020B0400000000000000" pitchFamily="50" charset="-128"/>
                          <a:ea typeface="BIZ UDPゴシック" panose="020B0400000000000000" pitchFamily="50" charset="-128"/>
                        </a:rPr>
                        <a:t>合計</a:t>
                      </a:r>
                    </a:p>
                  </a:txBody>
                  <a:tcPr anchor="ctr">
                    <a:solidFill>
                      <a:schemeClr val="bg2"/>
                    </a:solidFill>
                  </a:tcPr>
                </a:tc>
                <a:tc>
                  <a:txBody>
                    <a:bodyPr/>
                    <a:lstStyle/>
                    <a:p>
                      <a:pPr algn="r"/>
                      <a:r>
                        <a:rPr kumimoji="1" lang="ja-JP" altLang="en-US" sz="1000" b="1">
                          <a:latin typeface="BIZ UDゴシック" panose="020B0400000000000000" pitchFamily="49" charset="-128"/>
                          <a:ea typeface="BIZ UDゴシック" panose="020B0400000000000000" pitchFamily="49" charset="-128"/>
                        </a:rPr>
                        <a:t>約６４億円</a:t>
                      </a:r>
                    </a:p>
                  </a:txBody>
                  <a:tcPr marL="80331" marR="205573" marT="40165" marB="40165" anchor="ctr">
                    <a:solidFill>
                      <a:schemeClr val="accent6">
                        <a:lumMod val="40000"/>
                        <a:lumOff val="60000"/>
                      </a:schemeClr>
                    </a:solidFill>
                  </a:tcPr>
                </a:tc>
                <a:tc>
                  <a:txBody>
                    <a:bodyPr/>
                    <a:lstStyle/>
                    <a:p>
                      <a:pPr algn="r"/>
                      <a:r>
                        <a:rPr kumimoji="1" lang="ja-JP" altLang="en-US" sz="1000" b="1">
                          <a:latin typeface="BIZ UDゴシック" panose="020B0400000000000000" pitchFamily="49" charset="-128"/>
                          <a:ea typeface="BIZ UDゴシック" panose="020B0400000000000000" pitchFamily="49" charset="-128"/>
                        </a:rPr>
                        <a:t>約６９億円</a:t>
                      </a:r>
                    </a:p>
                  </a:txBody>
                  <a:tcPr marL="80331" marR="205573" marT="40165" marB="40165" anchor="ctr">
                    <a:solidFill>
                      <a:schemeClr val="accent6">
                        <a:lumMod val="40000"/>
                        <a:lumOff val="60000"/>
                      </a:schemeClr>
                    </a:solidFill>
                  </a:tcPr>
                </a:tc>
                <a:extLst>
                  <a:ext uri="{0D108BD9-81ED-4DB2-BD59-A6C34878D82A}">
                    <a16:rowId xmlns:a16="http://schemas.microsoft.com/office/drawing/2014/main" val="3724836648"/>
                  </a:ext>
                </a:extLst>
              </a:tr>
            </a:tbl>
          </a:graphicData>
        </a:graphic>
      </p:graphicFrame>
    </p:spTree>
    <p:extLst>
      <p:ext uri="{BB962C8B-B14F-4D97-AF65-F5344CB8AC3E}">
        <p14:creationId xmlns:p14="http://schemas.microsoft.com/office/powerpoint/2010/main" val="40333848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242</TotalTime>
  <Words>3290</Words>
  <Application>Microsoft Office PowerPoint</Application>
  <PresentationFormat>A4 210 x 297 mm</PresentationFormat>
  <Paragraphs>315</Paragraphs>
  <Slides>13</Slides>
  <Notes>1</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埋め込まれた OLE サーバー</vt:lpstr>
      </vt:variant>
      <vt:variant>
        <vt:i4>1</vt:i4>
      </vt:variant>
      <vt:variant>
        <vt:lpstr>スライド タイトル</vt:lpstr>
      </vt:variant>
      <vt:variant>
        <vt:i4>13</vt:i4>
      </vt:variant>
    </vt:vector>
  </HeadingPairs>
  <TitlesOfParts>
    <vt:vector size="23" baseType="lpstr">
      <vt:lpstr>BIZ UDPゴシック</vt:lpstr>
      <vt:lpstr>BIZ UDゴシック</vt:lpstr>
      <vt:lpstr>UD デジタル 教科書体 NK-R</vt:lpstr>
      <vt:lpstr>游ゴシック</vt:lpstr>
      <vt:lpstr>Arial</vt:lpstr>
      <vt:lpstr>Calibri</vt:lpstr>
      <vt:lpstr>Calibri Light</vt:lpstr>
      <vt:lpstr>Wingdings</vt:lpstr>
      <vt:lpstr>Office テーマ</vt:lpstr>
      <vt:lpstr>think-cellスライド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永江　夏子</dc:creator>
  <cp:lastModifiedBy>高松　千華</cp:lastModifiedBy>
  <cp:revision>29</cp:revision>
  <cp:lastPrinted>2026-04-24T01:32:47Z</cp:lastPrinted>
  <dcterms:created xsi:type="dcterms:W3CDTF">2024-08-08T02:09:46Z</dcterms:created>
  <dcterms:modified xsi:type="dcterms:W3CDTF">2026-09-08T00:11:22Z</dcterms:modified>
</cp:coreProperties>
</file>