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8" autoAdjust="0"/>
    <p:restoredTop sz="94660"/>
  </p:normalViewPr>
  <p:slideViewPr>
    <p:cSldViewPr snapToGrid="0">
      <p:cViewPr>
        <p:scale>
          <a:sx n="75" d="100"/>
          <a:sy n="75" d="100"/>
        </p:scale>
        <p:origin x="1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48C5000-B959-4108-BC9E-0260FA2ADEF1}" type="datetimeFigureOut">
              <a:rPr kumimoji="1" lang="ja-JP" altLang="en-US" smtClean="0"/>
              <a:t>2020/9/17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F9E250-D3FB-44A5-99D3-33128F21BF04}" type="slidenum">
              <a:rPr kumimoji="1" lang="ja-JP" altLang="en-US" smtClean="0"/>
              <a:t>‹#›</a:t>
            </a:fld>
            <a:endParaRPr kumimoji="1" lang="ja-JP" altLang="en-US"/>
          </a:p>
        </p:txBody>
      </p:sp>
    </p:spTree>
    <p:extLst>
      <p:ext uri="{BB962C8B-B14F-4D97-AF65-F5344CB8AC3E}">
        <p14:creationId xmlns:p14="http://schemas.microsoft.com/office/powerpoint/2010/main" val="1961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48C5000-B959-4108-BC9E-0260FA2ADEF1}" type="datetimeFigureOut">
              <a:rPr kumimoji="1" lang="ja-JP" altLang="en-US" smtClean="0"/>
              <a:t>2020/9/17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F9E250-D3FB-44A5-99D3-33128F21BF04}" type="slidenum">
              <a:rPr kumimoji="1" lang="ja-JP" altLang="en-US" smtClean="0"/>
              <a:t>‹#›</a:t>
            </a:fld>
            <a:endParaRPr kumimoji="1" lang="ja-JP" altLang="en-US"/>
          </a:p>
        </p:txBody>
      </p:sp>
    </p:spTree>
    <p:extLst>
      <p:ext uri="{BB962C8B-B14F-4D97-AF65-F5344CB8AC3E}">
        <p14:creationId xmlns:p14="http://schemas.microsoft.com/office/powerpoint/2010/main" val="385260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48C5000-B959-4108-BC9E-0260FA2ADEF1}" type="datetimeFigureOut">
              <a:rPr kumimoji="1" lang="ja-JP" altLang="en-US" smtClean="0"/>
              <a:t>2020/9/17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F9E250-D3FB-44A5-99D3-33128F21BF04}" type="slidenum">
              <a:rPr kumimoji="1" lang="ja-JP" altLang="en-US" smtClean="0"/>
              <a:t>‹#›</a:t>
            </a:fld>
            <a:endParaRPr kumimoji="1" lang="ja-JP" altLang="en-US"/>
          </a:p>
        </p:txBody>
      </p:sp>
    </p:spTree>
    <p:extLst>
      <p:ext uri="{BB962C8B-B14F-4D97-AF65-F5344CB8AC3E}">
        <p14:creationId xmlns:p14="http://schemas.microsoft.com/office/powerpoint/2010/main" val="380008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48C5000-B959-4108-BC9E-0260FA2ADEF1}" type="datetimeFigureOut">
              <a:rPr kumimoji="1" lang="ja-JP" altLang="en-US" smtClean="0"/>
              <a:t>2020/9/17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F9E250-D3FB-44A5-99D3-33128F21BF04}" type="slidenum">
              <a:rPr kumimoji="1" lang="ja-JP" altLang="en-US" smtClean="0"/>
              <a:t>‹#›</a:t>
            </a:fld>
            <a:endParaRPr kumimoji="1" lang="ja-JP" altLang="en-US"/>
          </a:p>
        </p:txBody>
      </p:sp>
    </p:spTree>
    <p:extLst>
      <p:ext uri="{BB962C8B-B14F-4D97-AF65-F5344CB8AC3E}">
        <p14:creationId xmlns:p14="http://schemas.microsoft.com/office/powerpoint/2010/main" val="326677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48C5000-B959-4108-BC9E-0260FA2ADEF1}" type="datetimeFigureOut">
              <a:rPr kumimoji="1" lang="ja-JP" altLang="en-US" smtClean="0"/>
              <a:t>2020/9/17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F9E250-D3FB-44A5-99D3-33128F21BF04}" type="slidenum">
              <a:rPr kumimoji="1" lang="ja-JP" altLang="en-US" smtClean="0"/>
              <a:t>‹#›</a:t>
            </a:fld>
            <a:endParaRPr kumimoji="1" lang="ja-JP" altLang="en-US"/>
          </a:p>
        </p:txBody>
      </p:sp>
    </p:spTree>
    <p:extLst>
      <p:ext uri="{BB962C8B-B14F-4D97-AF65-F5344CB8AC3E}">
        <p14:creationId xmlns:p14="http://schemas.microsoft.com/office/powerpoint/2010/main" val="198615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48C5000-B959-4108-BC9E-0260FA2ADEF1}" type="datetimeFigureOut">
              <a:rPr kumimoji="1" lang="ja-JP" altLang="en-US" smtClean="0"/>
              <a:t>2020/9/17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F9E250-D3FB-44A5-99D3-33128F21BF04}" type="slidenum">
              <a:rPr kumimoji="1" lang="ja-JP" altLang="en-US" smtClean="0"/>
              <a:t>‹#›</a:t>
            </a:fld>
            <a:endParaRPr kumimoji="1" lang="ja-JP" altLang="en-US"/>
          </a:p>
        </p:txBody>
      </p:sp>
    </p:spTree>
    <p:extLst>
      <p:ext uri="{BB962C8B-B14F-4D97-AF65-F5344CB8AC3E}">
        <p14:creationId xmlns:p14="http://schemas.microsoft.com/office/powerpoint/2010/main" val="191504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48C5000-B959-4108-BC9E-0260FA2ADEF1}" type="datetimeFigureOut">
              <a:rPr kumimoji="1" lang="ja-JP" altLang="en-US" smtClean="0"/>
              <a:t>2020/9/17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5F9E250-D3FB-44A5-99D3-33128F21BF04}" type="slidenum">
              <a:rPr kumimoji="1" lang="ja-JP" altLang="en-US" smtClean="0"/>
              <a:t>‹#›</a:t>
            </a:fld>
            <a:endParaRPr kumimoji="1" lang="ja-JP" altLang="en-US"/>
          </a:p>
        </p:txBody>
      </p:sp>
    </p:spTree>
    <p:extLst>
      <p:ext uri="{BB962C8B-B14F-4D97-AF65-F5344CB8AC3E}">
        <p14:creationId xmlns:p14="http://schemas.microsoft.com/office/powerpoint/2010/main" val="138400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48C5000-B959-4108-BC9E-0260FA2ADEF1}" type="datetimeFigureOut">
              <a:rPr kumimoji="1" lang="ja-JP" altLang="en-US" smtClean="0"/>
              <a:t>2020/9/17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5F9E250-D3FB-44A5-99D3-33128F21BF04}" type="slidenum">
              <a:rPr kumimoji="1" lang="ja-JP" altLang="en-US" smtClean="0"/>
              <a:t>‹#›</a:t>
            </a:fld>
            <a:endParaRPr kumimoji="1" lang="ja-JP" altLang="en-US"/>
          </a:p>
        </p:txBody>
      </p:sp>
    </p:spTree>
    <p:extLst>
      <p:ext uri="{BB962C8B-B14F-4D97-AF65-F5344CB8AC3E}">
        <p14:creationId xmlns:p14="http://schemas.microsoft.com/office/powerpoint/2010/main" val="353156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48C5000-B959-4108-BC9E-0260FA2ADEF1}" type="datetimeFigureOut">
              <a:rPr kumimoji="1" lang="ja-JP" altLang="en-US" smtClean="0"/>
              <a:t>2020/9/17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5F9E250-D3FB-44A5-99D3-33128F21BF04}" type="slidenum">
              <a:rPr kumimoji="1" lang="ja-JP" altLang="en-US" smtClean="0"/>
              <a:t>‹#›</a:t>
            </a:fld>
            <a:endParaRPr kumimoji="1" lang="ja-JP" altLang="en-US"/>
          </a:p>
        </p:txBody>
      </p:sp>
    </p:spTree>
    <p:extLst>
      <p:ext uri="{BB962C8B-B14F-4D97-AF65-F5344CB8AC3E}">
        <p14:creationId xmlns:p14="http://schemas.microsoft.com/office/powerpoint/2010/main" val="228145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48C5000-B959-4108-BC9E-0260FA2ADEF1}" type="datetimeFigureOut">
              <a:rPr kumimoji="1" lang="ja-JP" altLang="en-US" smtClean="0"/>
              <a:t>2020/9/17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F9E250-D3FB-44A5-99D3-33128F21BF04}" type="slidenum">
              <a:rPr kumimoji="1" lang="ja-JP" altLang="en-US" smtClean="0"/>
              <a:t>‹#›</a:t>
            </a:fld>
            <a:endParaRPr kumimoji="1" lang="ja-JP" altLang="en-US"/>
          </a:p>
        </p:txBody>
      </p:sp>
    </p:spTree>
    <p:extLst>
      <p:ext uri="{BB962C8B-B14F-4D97-AF65-F5344CB8AC3E}">
        <p14:creationId xmlns:p14="http://schemas.microsoft.com/office/powerpoint/2010/main" val="329797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48C5000-B959-4108-BC9E-0260FA2ADEF1}" type="datetimeFigureOut">
              <a:rPr kumimoji="1" lang="ja-JP" altLang="en-US" smtClean="0"/>
              <a:t>2020/9/17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F9E250-D3FB-44A5-99D3-33128F21BF04}" type="slidenum">
              <a:rPr kumimoji="1" lang="ja-JP" altLang="en-US" smtClean="0"/>
              <a:t>‹#›</a:t>
            </a:fld>
            <a:endParaRPr kumimoji="1" lang="ja-JP" altLang="en-US"/>
          </a:p>
        </p:txBody>
      </p:sp>
    </p:spTree>
    <p:extLst>
      <p:ext uri="{BB962C8B-B14F-4D97-AF65-F5344CB8AC3E}">
        <p14:creationId xmlns:p14="http://schemas.microsoft.com/office/powerpoint/2010/main" val="117853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C5000-B959-4108-BC9E-0260FA2ADEF1}" type="datetimeFigureOut">
              <a:rPr kumimoji="1" lang="ja-JP" altLang="en-US" smtClean="0"/>
              <a:t>2020/9/17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9E250-D3FB-44A5-99D3-33128F21BF04}" type="slidenum">
              <a:rPr kumimoji="1" lang="ja-JP" altLang="en-US" smtClean="0"/>
              <a:t>‹#›</a:t>
            </a:fld>
            <a:endParaRPr kumimoji="1" lang="ja-JP" altLang="en-US"/>
          </a:p>
        </p:txBody>
      </p:sp>
    </p:spTree>
    <p:extLst>
      <p:ext uri="{BB962C8B-B14F-4D97-AF65-F5344CB8AC3E}">
        <p14:creationId xmlns:p14="http://schemas.microsoft.com/office/powerpoint/2010/main" val="2442970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996226"/>
            <a:ext cx="12191999" cy="1620000"/>
          </a:xfrm>
          <a:prstGeom prst="rect">
            <a:avLst/>
          </a:prstGeom>
          <a:solidFill>
            <a:schemeClr val="accent1">
              <a:lumMod val="75000"/>
            </a:schemeClr>
          </a:solidFill>
        </p:spPr>
        <p:txBody>
          <a:bodyPr wrap="square" rtlCol="0">
            <a:spAutoFit/>
          </a:bodyPr>
          <a:lstStyle/>
          <a:p>
            <a:pPr algn="ctr"/>
            <a:endParaRPr lang="en-US" altLang="ja-JP" sz="3200" b="1" dirty="0" smtClean="0">
              <a:solidFill>
                <a:schemeClr val="bg1"/>
              </a:solidFill>
              <a:latin typeface="Meiryo UI" panose="020B0604030504040204" pitchFamily="50" charset="-128"/>
              <a:ea typeface="Meiryo UI" panose="020B0604030504040204" pitchFamily="50" charset="-128"/>
            </a:endParaRPr>
          </a:p>
          <a:p>
            <a:pPr algn="ctr"/>
            <a:r>
              <a:rPr lang="ja-JP" altLang="en-US" sz="3200" b="1" dirty="0" smtClean="0">
                <a:solidFill>
                  <a:schemeClr val="bg1"/>
                </a:solidFill>
                <a:latin typeface="Meiryo UI" panose="020B0604030504040204" pitchFamily="50" charset="-128"/>
                <a:ea typeface="Meiryo UI" panose="020B0604030504040204" pitchFamily="50" charset="-128"/>
              </a:rPr>
              <a:t>大阪府における農業用ドローンによる農薬散布について</a:t>
            </a:r>
            <a:endParaRPr lang="en-US" altLang="ja-JP" sz="3200" b="1" dirty="0" smtClean="0">
              <a:solidFill>
                <a:schemeClr val="bg1"/>
              </a:solidFill>
              <a:latin typeface="Meiryo UI" panose="020B0604030504040204" pitchFamily="50" charset="-128"/>
              <a:ea typeface="Meiryo UI" panose="020B0604030504040204" pitchFamily="50" charset="-128"/>
            </a:endParaRPr>
          </a:p>
          <a:p>
            <a:pPr algn="ct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124423" y="6012286"/>
            <a:ext cx="3877985" cy="646331"/>
          </a:xfrm>
          <a:prstGeom prst="rect">
            <a:avLst/>
          </a:prstGeom>
          <a:noFill/>
        </p:spPr>
        <p:txBody>
          <a:bodyPr wrap="none" rtlCol="0">
            <a:spAutoFit/>
          </a:bodyPr>
          <a:lstStyle/>
          <a:p>
            <a:pPr algn="r"/>
            <a:r>
              <a:rPr kumimoji="1" lang="ja-JP" altLang="en-US" dirty="0" smtClean="0">
                <a:latin typeface="Meiryo UI" panose="020B0604030504040204" pitchFamily="50" charset="-128"/>
                <a:ea typeface="Meiryo UI" panose="020B0604030504040204" pitchFamily="50" charset="-128"/>
              </a:rPr>
              <a:t>大阪府環境農林水産部農政室推進課</a:t>
            </a:r>
            <a:endParaRPr kumimoji="1" lang="en-US" altLang="ja-JP" dirty="0" smtClean="0">
              <a:latin typeface="Meiryo UI" panose="020B0604030504040204" pitchFamily="50" charset="-128"/>
              <a:ea typeface="Meiryo UI" panose="020B0604030504040204" pitchFamily="50" charset="-128"/>
            </a:endParaRPr>
          </a:p>
          <a:p>
            <a:pPr algn="r"/>
            <a:r>
              <a:rPr lang="ja-JP" altLang="en-US" dirty="0" smtClean="0">
                <a:latin typeface="Meiryo UI" panose="020B0604030504040204" pitchFamily="50" charset="-128"/>
                <a:ea typeface="Meiryo UI" panose="020B0604030504040204" pitchFamily="50" charset="-128"/>
              </a:rPr>
              <a:t>令和２年９月</a:t>
            </a:r>
            <a:endParaRPr kumimoji="1" lang="ja-JP" altLang="en-US"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68812" y="140677"/>
            <a:ext cx="2723823" cy="369332"/>
          </a:xfrm>
          <a:prstGeom prst="rect">
            <a:avLst/>
          </a:prstGeom>
          <a:noFill/>
          <a:ln>
            <a:solidFill>
              <a:schemeClr val="tx1"/>
            </a:solidFill>
          </a:ln>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大阪府内農薬使用者向け</a:t>
            </a:r>
            <a:endParaRPr kumimoji="1" lang="ja-JP" altLang="en-US"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66" y="3952868"/>
            <a:ext cx="3004234" cy="3004234"/>
          </a:xfrm>
          <a:prstGeom prst="rect">
            <a:avLst/>
          </a:prstGeom>
        </p:spPr>
      </p:pic>
    </p:spTree>
    <p:extLst>
      <p:ext uri="{BB962C8B-B14F-4D97-AF65-F5344CB8AC3E}">
        <p14:creationId xmlns:p14="http://schemas.microsoft.com/office/powerpoint/2010/main" val="323118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6918543" y="2887127"/>
            <a:ext cx="5081199" cy="3901077"/>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894611" y="1654918"/>
            <a:ext cx="5105131" cy="877269"/>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79829" y="5358902"/>
            <a:ext cx="5416059" cy="1429302"/>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70455" y="5174302"/>
            <a:ext cx="4288469" cy="38576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79830" y="1646701"/>
            <a:ext cx="5416059" cy="3375467"/>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70456" y="1445600"/>
            <a:ext cx="3752904" cy="38576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12192000" cy="900000"/>
          </a:xfrm>
          <a:solidFill>
            <a:schemeClr val="accent1"/>
          </a:solidFill>
        </p:spPr>
        <p:txBody>
          <a:bodyPr>
            <a:normAutofit/>
          </a:bodyPr>
          <a:lstStyle/>
          <a:p>
            <a:r>
              <a:rPr kumimoji="1" lang="ja-JP" altLang="en-US" sz="3200" dirty="0" smtClean="0">
                <a:solidFill>
                  <a:schemeClr val="bg1"/>
                </a:solidFill>
                <a:latin typeface="Meiryo UI" panose="020B0604030504040204" pitchFamily="50" charset="-128"/>
                <a:ea typeface="Meiryo UI" panose="020B0604030504040204" pitchFamily="50" charset="-128"/>
              </a:rPr>
              <a:t>１．大阪府での農薬の空中散布について</a:t>
            </a:r>
            <a:endParaRPr kumimoji="1" lang="ja-JP" altLang="en-US" sz="3200"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79830" y="1914843"/>
            <a:ext cx="5087154" cy="2031325"/>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農地やゴルフ場等と住宅地や学校・病院等が近接</a:t>
            </a:r>
            <a:endParaRPr kumimoji="1"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している場合が多い。</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○多種多様な品目が小面積で栽培されていることが</a:t>
            </a:r>
            <a:endParaRPr kumimoji="1" lang="en-US" altLang="ja-JP" dirty="0" smtClean="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多く、農薬飛散（ドリフト）によるリスクが高い。</a:t>
            </a:r>
            <a:endParaRPr kumimoji="1"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○他の農業規模の多い都道府県と違い、広大に農地</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が広がっている地域は少なく、農薬の空中散布に</a:t>
            </a:r>
            <a:r>
              <a:rPr lang="ja-JP" altLang="en-US" dirty="0" err="1" smtClean="0">
                <a:latin typeface="Meiryo UI" panose="020B0604030504040204" pitchFamily="50" charset="-128"/>
                <a:ea typeface="Meiryo UI" panose="020B0604030504040204" pitchFamily="50" charset="-128"/>
              </a:rPr>
              <a:t>よ</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err="1" smtClean="0">
                <a:latin typeface="Meiryo UI" panose="020B0604030504040204" pitchFamily="50" charset="-128"/>
                <a:ea typeface="Meiryo UI" panose="020B0604030504040204" pitchFamily="50" charset="-128"/>
              </a:rPr>
              <a:t>る</a:t>
            </a:r>
            <a:r>
              <a:rPr lang="ja-JP" altLang="en-US" dirty="0" smtClean="0">
                <a:latin typeface="Meiryo UI" panose="020B0604030504040204" pitchFamily="50" charset="-128"/>
                <a:ea typeface="Meiryo UI" panose="020B0604030504040204" pitchFamily="50" charset="-128"/>
              </a:rPr>
              <a:t>メリットが少ない。</a:t>
            </a:r>
            <a:endParaRPr lang="en-US" altLang="ja-JP"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0456" y="1462035"/>
            <a:ext cx="3653564" cy="369332"/>
          </a:xfrm>
          <a:prstGeom prst="rect">
            <a:avLst/>
          </a:prstGeom>
          <a:noFill/>
        </p:spPr>
        <p:txBody>
          <a:bodyPr wrap="none" rtlCol="0">
            <a:spAutoFit/>
          </a:bodyPr>
          <a:lstStyle/>
          <a:p>
            <a:r>
              <a:rPr lang="ja-JP" altLang="en-US" dirty="0" smtClean="0">
                <a:solidFill>
                  <a:schemeClr val="bg1"/>
                </a:solidFill>
                <a:latin typeface="Meiryo UI" panose="020B0604030504040204" pitchFamily="50" charset="-128"/>
                <a:ea typeface="Meiryo UI" panose="020B0604030504040204" pitchFamily="50" charset="-128"/>
              </a:rPr>
              <a:t>有人･無人ヘリによる農薬の空中散布</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70456" y="5182520"/>
            <a:ext cx="4136069" cy="369332"/>
          </a:xfrm>
          <a:prstGeom prst="rect">
            <a:avLst/>
          </a:prstGeom>
          <a:noFill/>
        </p:spPr>
        <p:txBody>
          <a:bodyPr wrap="none" rtlCol="0">
            <a:spAutoFit/>
          </a:bodyPr>
          <a:lstStyle/>
          <a:p>
            <a:r>
              <a:rPr lang="ja-JP" altLang="en-US" dirty="0" smtClean="0">
                <a:solidFill>
                  <a:schemeClr val="bg1"/>
                </a:solidFill>
                <a:latin typeface="Meiryo UI" panose="020B0604030504040204" pitchFamily="50" charset="-128"/>
                <a:ea typeface="Meiryo UI" panose="020B0604030504040204" pitchFamily="50" charset="-128"/>
              </a:rPr>
              <a:t>農薬散布用ドローンによる農薬の空中散布</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9398" y="5651329"/>
            <a:ext cx="5087154" cy="923330"/>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○有人･無人ヘリと同様に飛散リスク等があるため、</a:t>
            </a:r>
            <a:endParaRPr lang="en-US" altLang="ja-JP" dirty="0" smtClean="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　 農薬散布用ドローンでの空中散布についても</a:t>
            </a:r>
            <a:endParaRPr lang="en-US" altLang="ja-JP" b="1" dirty="0" smtClean="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自粛を要請</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940774" y="1976608"/>
            <a:ext cx="4563280"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○これまでと同様に</a:t>
            </a:r>
            <a:r>
              <a:rPr lang="ja-JP" altLang="en-US" b="1" dirty="0" smtClean="0">
                <a:latin typeface="Meiryo UI" panose="020B0604030504040204" pitchFamily="50" charset="-128"/>
                <a:ea typeface="Meiryo UI" panose="020B0604030504040204" pitchFamily="50" charset="-128"/>
              </a:rPr>
              <a:t>自粛</a:t>
            </a:r>
            <a:r>
              <a:rPr lang="ja-JP" altLang="en-US" dirty="0" smtClean="0">
                <a:latin typeface="Meiryo UI" panose="020B0604030504040204" pitchFamily="50" charset="-128"/>
                <a:ea typeface="Meiryo UI" panose="020B0604030504040204" pitchFamily="50" charset="-128"/>
              </a:rPr>
              <a:t>を要請。</a:t>
            </a:r>
            <a:endParaRPr kumimoji="1" lang="ja-JP" altLang="en-US"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940774" y="3201517"/>
            <a:ext cx="5087154" cy="1754326"/>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○近年のドローン技術の発達により、より安全に飛行</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できるドローンが開発されてきた。</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○農業者の高齢化等により省力化対策の必要性が</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高まってきた。</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○無人ヘリと比べて飛散リスクが低いことが考えられる。</a:t>
            </a:r>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13" name="角丸四角形 12"/>
          <p:cNvSpPr/>
          <p:nvPr/>
        </p:nvSpPr>
        <p:spPr>
          <a:xfrm>
            <a:off x="6759261" y="2703379"/>
            <a:ext cx="4635569" cy="38576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759262" y="1462035"/>
            <a:ext cx="4016589" cy="38576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79831" y="4241178"/>
            <a:ext cx="5087154" cy="646331"/>
          </a:xfrm>
          <a:prstGeom prst="rect">
            <a:avLst/>
          </a:prstGeom>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これらの理由より、有人･無人ヘリによる</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農薬の空中散布は自粛を</a:t>
            </a:r>
            <a:r>
              <a:rPr lang="ja-JP" altLang="en-US" b="1" dirty="0">
                <a:latin typeface="Meiryo UI" panose="020B0604030504040204" pitchFamily="50" charset="-128"/>
                <a:ea typeface="Meiryo UI" panose="020B0604030504040204" pitchFamily="50" charset="-128"/>
              </a:rPr>
              <a:t>要請</a:t>
            </a:r>
            <a:r>
              <a:rPr lang="ja-JP" altLang="en-US" b="1" dirty="0" smtClean="0">
                <a:latin typeface="Meiryo UI" panose="020B0604030504040204" pitchFamily="50" charset="-128"/>
                <a:ea typeface="Meiryo UI" panose="020B0604030504040204" pitchFamily="50" charset="-128"/>
              </a:rPr>
              <a:t>してきた。</a:t>
            </a:r>
            <a:endParaRPr lang="ja-JP" altLang="en-US" b="1" dirty="0">
              <a:latin typeface="Meiryo UI" panose="020B0604030504040204" pitchFamily="50" charset="-128"/>
              <a:ea typeface="Meiryo UI" panose="020B0604030504040204" pitchFamily="50" charset="-128"/>
            </a:endParaRPr>
          </a:p>
        </p:txBody>
      </p:sp>
      <p:sp>
        <p:nvSpPr>
          <p:cNvPr id="17" name="二等辺三角形 16"/>
          <p:cNvSpPr/>
          <p:nvPr/>
        </p:nvSpPr>
        <p:spPr>
          <a:xfrm rot="10800000">
            <a:off x="2200547" y="3939310"/>
            <a:ext cx="1445719" cy="29501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940774" y="1472818"/>
            <a:ext cx="3653564" cy="369332"/>
          </a:xfrm>
          <a:prstGeom prst="rect">
            <a:avLst/>
          </a:prstGeom>
          <a:noFill/>
        </p:spPr>
        <p:txBody>
          <a:bodyPr wrap="none" rtlCol="0">
            <a:spAutoFit/>
          </a:bodyPr>
          <a:lstStyle/>
          <a:p>
            <a:r>
              <a:rPr lang="ja-JP" altLang="en-US" dirty="0" smtClean="0">
                <a:solidFill>
                  <a:schemeClr val="bg1"/>
                </a:solidFill>
                <a:latin typeface="Meiryo UI" panose="020B0604030504040204" pitchFamily="50" charset="-128"/>
                <a:ea typeface="Meiryo UI" panose="020B0604030504040204" pitchFamily="50" charset="-128"/>
              </a:rPr>
              <a:t>有人･無人ヘリによる農薬の空中散布</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894611" y="2711596"/>
            <a:ext cx="4136069" cy="369332"/>
          </a:xfrm>
          <a:prstGeom prst="rect">
            <a:avLst/>
          </a:prstGeom>
          <a:noFill/>
        </p:spPr>
        <p:txBody>
          <a:bodyPr wrap="none" rtlCol="0">
            <a:spAutoFit/>
          </a:bodyPr>
          <a:lstStyle/>
          <a:p>
            <a:r>
              <a:rPr lang="ja-JP" altLang="en-US" dirty="0" smtClean="0">
                <a:solidFill>
                  <a:schemeClr val="bg1"/>
                </a:solidFill>
                <a:latin typeface="Meiryo UI" panose="020B0604030504040204" pitchFamily="50" charset="-128"/>
                <a:ea typeface="Meiryo UI" panose="020B0604030504040204" pitchFamily="50" charset="-128"/>
              </a:rPr>
              <a:t>農薬散布用ドローンによる農薬の空中散布</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7083088" y="5367185"/>
            <a:ext cx="4752107" cy="923330"/>
          </a:xfrm>
          <a:prstGeom prst="rect">
            <a:avLst/>
          </a:prstGeom>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これらの理由により、一定の安全対策を</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実施した上で、農薬散布用ドローンによる</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農薬散布の自粛要請を解除することとした。</a:t>
            </a:r>
            <a:endParaRPr lang="en-US" altLang="ja-JP" b="1" dirty="0" smtClean="0">
              <a:latin typeface="Meiryo UI" panose="020B0604030504040204" pitchFamily="50" charset="-128"/>
              <a:ea typeface="Meiryo UI" panose="020B0604030504040204" pitchFamily="50" charset="-128"/>
            </a:endParaRPr>
          </a:p>
        </p:txBody>
      </p:sp>
      <p:sp>
        <p:nvSpPr>
          <p:cNvPr id="23" name="二等辺三角形 22"/>
          <p:cNvSpPr/>
          <p:nvPr/>
        </p:nvSpPr>
        <p:spPr>
          <a:xfrm rot="10800000">
            <a:off x="8821153" y="4833661"/>
            <a:ext cx="1445719" cy="29501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5931238" y="1976608"/>
            <a:ext cx="828023" cy="484632"/>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rot="18556878">
            <a:off x="5774570" y="5404826"/>
            <a:ext cx="1265168"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00115" y="1000201"/>
            <a:ext cx="914033" cy="369332"/>
          </a:xfrm>
          <a:prstGeom prst="rect">
            <a:avLst/>
          </a:prstGeom>
          <a:noFill/>
          <a:ln>
            <a:solidFill>
              <a:schemeClr val="tx1"/>
            </a:solidFill>
          </a:ln>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これまで</a:t>
            </a:r>
            <a:endParaRPr kumimoji="1" lang="ja-JP" altLang="en-US"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742222" y="998623"/>
            <a:ext cx="1713931" cy="369332"/>
          </a:xfrm>
          <a:prstGeom prst="rect">
            <a:avLst/>
          </a:prstGeom>
          <a:noFill/>
          <a:ln>
            <a:solidFill>
              <a:schemeClr val="tx1"/>
            </a:solidFill>
          </a:ln>
        </p:spPr>
        <p:txBody>
          <a:bodyPr wrap="none" rtlCol="0">
            <a:spAutoFit/>
          </a:bodyPr>
          <a:lstStyle/>
          <a:p>
            <a:r>
              <a:rPr lang="ja-JP" altLang="en-US" dirty="0" smtClean="0">
                <a:latin typeface="Meiryo UI" panose="020B0604030504040204" pitchFamily="50" charset="-128"/>
                <a:ea typeface="Meiryo UI" panose="020B0604030504040204" pitchFamily="50" charset="-128"/>
              </a:rPr>
              <a:t>令和</a:t>
            </a:r>
            <a:r>
              <a:rPr lang="en-US" altLang="ja-JP" dirty="0" smtClean="0">
                <a:latin typeface="Meiryo UI" panose="020B0604030504040204" pitchFamily="50" charset="-128"/>
                <a:ea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rPr>
              <a:t>月より</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774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900000"/>
          </a:xfrm>
          <a:solidFill>
            <a:schemeClr val="accent1"/>
          </a:solidFill>
        </p:spPr>
        <p:txBody>
          <a:bodyPr>
            <a:normAutofit/>
          </a:bodyPr>
          <a:lstStyle/>
          <a:p>
            <a:r>
              <a:rPr kumimoji="1" lang="ja-JP" altLang="en-US" sz="3200" dirty="0" smtClean="0">
                <a:solidFill>
                  <a:schemeClr val="bg1"/>
                </a:solidFill>
                <a:latin typeface="Meiryo UI" panose="020B0604030504040204" pitchFamily="50" charset="-128"/>
                <a:ea typeface="Meiryo UI" panose="020B0604030504040204" pitchFamily="50" charset="-128"/>
              </a:rPr>
              <a:t>２．ドローンでの農薬散布に関わる法令および必要な手続き</a:t>
            </a:r>
            <a:endParaRPr kumimoji="1" lang="ja-JP" altLang="en-US" sz="3200"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74987" y="1648483"/>
            <a:ext cx="12040476" cy="4401205"/>
          </a:xfrm>
          <a:prstGeom prst="rect">
            <a:avLst/>
          </a:prstGeom>
          <a:noFill/>
          <a:ln w="38100">
            <a:solidFill>
              <a:schemeClr val="tx1"/>
            </a:solidFill>
            <a:prstDash val="sysDash"/>
          </a:ln>
        </p:spPr>
        <p:txBody>
          <a:bodyPr wrap="none" rtlCol="0">
            <a:spAutoFit/>
          </a:bodyPr>
          <a:lstStyle/>
          <a:p>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○農薬取締法</a:t>
            </a:r>
            <a:r>
              <a:rPr kumimoji="1" lang="ja-JP" altLang="en-US" sz="2000" dirty="0" smtClean="0">
                <a:latin typeface="Meiryo UI" panose="020B0604030504040204" pitchFamily="50" charset="-128"/>
                <a:ea typeface="Meiryo UI" panose="020B0604030504040204" pitchFamily="50" charset="-128"/>
              </a:rPr>
              <a:t>：農薬散布に関する取り決め等（農薬使用者の責務等）</a:t>
            </a:r>
            <a:endParaRPr kumimoji="1" lang="en-US" altLang="ja-JP" sz="2000" dirty="0" smtClean="0">
              <a:latin typeface="Meiryo UI" panose="020B0604030504040204" pitchFamily="50" charset="-128"/>
              <a:ea typeface="Meiryo UI" panose="020B0604030504040204" pitchFamily="50" charset="-128"/>
            </a:endParaRPr>
          </a:p>
          <a:p>
            <a:endParaRPr kumimoji="1" lang="en-US" altLang="ja-JP" sz="2000" dirty="0" smtClean="0">
              <a:latin typeface="Meiryo UI" panose="020B0604030504040204" pitchFamily="50" charset="-128"/>
              <a:ea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rPr>
              <a:t>○無人マルチローターによる農薬散布に係る安全ガイドライン</a:t>
            </a:r>
            <a:r>
              <a:rPr lang="ja-JP" altLang="en-US" sz="2000" dirty="0" smtClean="0">
                <a:latin typeface="Meiryo UI" panose="020B0604030504040204" pitchFamily="50" charset="-128"/>
                <a:ea typeface="Meiryo UI" panose="020B0604030504040204" pitchFamily="50" charset="-128"/>
              </a:rPr>
              <a:t>：農林水産省により定められた安全使用のガイドライン</a:t>
            </a:r>
            <a:endParaRPr lang="en-US" altLang="ja-JP" sz="2000" dirty="0" smtClean="0">
              <a:latin typeface="Meiryo UI" panose="020B0604030504040204" pitchFamily="50" charset="-128"/>
              <a:ea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rPr>
              <a:t>○住宅地における農薬使用について</a:t>
            </a:r>
            <a:r>
              <a:rPr lang="ja-JP" altLang="en-US" sz="2000" dirty="0" smtClean="0">
                <a:latin typeface="Meiryo UI" panose="020B0604030504040204" pitchFamily="50" charset="-128"/>
                <a:ea typeface="Meiryo UI" panose="020B0604030504040204" pitchFamily="50" charset="-128"/>
              </a:rPr>
              <a:t>：農林水産省から発出されている、飛散防止対策等の通知</a:t>
            </a:r>
            <a:endParaRPr lang="en-US" altLang="ja-JP" sz="2000" dirty="0" smtClean="0">
              <a:latin typeface="Meiryo UI" panose="020B0604030504040204" pitchFamily="50" charset="-128"/>
              <a:ea typeface="Meiryo UI" panose="020B0604030504040204" pitchFamily="50" charset="-128"/>
            </a:endParaRPr>
          </a:p>
          <a:p>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○航空法</a:t>
            </a:r>
            <a:r>
              <a:rPr kumimoji="1" lang="ja-JP" altLang="en-US" sz="2000" dirty="0" smtClean="0">
                <a:latin typeface="Meiryo UI" panose="020B0604030504040204" pitchFamily="50" charset="-128"/>
                <a:ea typeface="Meiryo UI" panose="020B0604030504040204" pitchFamily="50" charset="-128"/>
              </a:rPr>
              <a:t>：ドローンを含む航空機等の飛行ルール等。</a:t>
            </a:r>
            <a:endParaRPr kumimoji="1"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⇒ドローンによる農薬散布の場合は、許可・承認手続きが必要</a:t>
            </a:r>
            <a:endParaRPr lang="en-US" altLang="ja-JP" sz="2000" dirty="0" smtClean="0">
              <a:latin typeface="Meiryo UI" panose="020B0604030504040204" pitchFamily="50" charset="-128"/>
              <a:ea typeface="Meiryo UI" panose="020B0604030504040204" pitchFamily="50" charset="-128"/>
            </a:endParaRPr>
          </a:p>
          <a:p>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○大阪府農業用ドローンによる農薬散布に係る安全使用実施要領</a:t>
            </a:r>
            <a:r>
              <a:rPr lang="ja-JP" altLang="en-US" sz="2000" dirty="0" smtClean="0">
                <a:latin typeface="Meiryo UI" panose="020B0604030504040204" pitchFamily="50" charset="-128"/>
                <a:ea typeface="Meiryo UI" panose="020B0604030504040204" pitchFamily="50" charset="-128"/>
              </a:rPr>
              <a:t>：府への散布計画の提出が必要</a:t>
            </a:r>
            <a:endParaRPr lang="en-US" altLang="ja-JP" sz="2000" dirty="0" smtClean="0">
              <a:latin typeface="Meiryo UI" panose="020B0604030504040204" pitchFamily="50" charset="-128"/>
              <a:ea typeface="Meiryo UI" panose="020B0604030504040204" pitchFamily="50" charset="-128"/>
            </a:endParaRPr>
          </a:p>
          <a:p>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その他関連法令および</a:t>
            </a:r>
            <a:r>
              <a:rPr lang="ja-JP" altLang="en-US" sz="2000" dirty="0" smtClean="0">
                <a:latin typeface="Meiryo UI" panose="020B0604030504040204" pitchFamily="50" charset="-128"/>
                <a:ea typeface="Meiryo UI" panose="020B0604030504040204" pitchFamily="50" charset="-128"/>
              </a:rPr>
              <a:t>通知</a:t>
            </a:r>
            <a:endParaRPr lang="en-US" altLang="ja-JP" sz="2000" dirty="0" smtClean="0">
              <a:latin typeface="Meiryo UI" panose="020B0604030504040204" pitchFamily="50" charset="-128"/>
              <a:ea typeface="Meiryo UI" panose="020B0604030504040204" pitchFamily="50" charset="-128"/>
            </a:endParaRPr>
          </a:p>
          <a:p>
            <a:endParaRPr kumimoji="1" lang="en-US" altLang="ja-JP" sz="2000"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4987" y="1116151"/>
            <a:ext cx="7425431"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ドローンによる農薬散布においては次の法令等が関わってくる</a:t>
            </a:r>
            <a:endParaRPr kumimoji="1" lang="ja-JP" altLang="en-US" sz="24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0" y="6183996"/>
            <a:ext cx="12192000" cy="461665"/>
          </a:xfrm>
          <a:prstGeom prst="rect">
            <a:avLst/>
          </a:prstGeom>
          <a:solidFill>
            <a:srgbClr val="FF0000"/>
          </a:solidFill>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散布</a:t>
            </a:r>
            <a:r>
              <a:rPr kumimoji="1" lang="ja-JP" altLang="en-US" sz="2400" b="1" dirty="0" smtClean="0">
                <a:solidFill>
                  <a:schemeClr val="bg1"/>
                </a:solidFill>
                <a:latin typeface="Meiryo UI" panose="020B0604030504040204" pitchFamily="50" charset="-128"/>
                <a:ea typeface="Meiryo UI" panose="020B0604030504040204" pitchFamily="50" charset="-128"/>
              </a:rPr>
              <a:t>にあたっては、関係法令等を理解し、適正な実施が必要</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86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角丸四角形 72"/>
          <p:cNvSpPr/>
          <p:nvPr/>
        </p:nvSpPr>
        <p:spPr>
          <a:xfrm>
            <a:off x="5514547" y="1386742"/>
            <a:ext cx="6634317" cy="5261633"/>
          </a:xfrm>
          <a:prstGeom prst="roundRect">
            <a:avLst>
              <a:gd name="adj" fmla="val 242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10517269" y="3978203"/>
            <a:ext cx="1486836" cy="172000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7817974" y="3984200"/>
            <a:ext cx="2647040" cy="172000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5713708" y="3978004"/>
            <a:ext cx="2056191" cy="172000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9947913" y="2094572"/>
            <a:ext cx="2056191" cy="172000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7833207" y="2102150"/>
            <a:ext cx="2056191" cy="172000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5720823" y="2102150"/>
            <a:ext cx="2056191" cy="172000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8620297" y="4734335"/>
            <a:ext cx="836787" cy="871117"/>
          </a:xfrm>
          <a:prstGeom prst="roundRect">
            <a:avLst>
              <a:gd name="adj" fmla="val 626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225083" y="1386743"/>
            <a:ext cx="5233182" cy="5261633"/>
          </a:xfrm>
          <a:prstGeom prst="roundRect">
            <a:avLst>
              <a:gd name="adj" fmla="val 242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425003" y="2121517"/>
            <a:ext cx="2239596" cy="203305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2721849" y="2121516"/>
            <a:ext cx="2481497" cy="203305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425002" y="4213446"/>
            <a:ext cx="4778343" cy="19566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927" y="-1750"/>
            <a:ext cx="12198820" cy="900000"/>
          </a:xfrm>
          <a:solidFill>
            <a:schemeClr val="accent1"/>
          </a:solidFill>
        </p:spPr>
        <p:txBody>
          <a:bodyPr>
            <a:normAutofit/>
          </a:bodyPr>
          <a:lstStyle/>
          <a:p>
            <a:r>
              <a:rPr lang="ja-JP" altLang="en-US" sz="3200" dirty="0" smtClean="0">
                <a:solidFill>
                  <a:schemeClr val="bg1"/>
                </a:solidFill>
                <a:latin typeface="Meiryo UI" panose="020B0604030504040204" pitchFamily="50" charset="-128"/>
                <a:ea typeface="Meiryo UI" panose="020B0604030504040204" pitchFamily="50" charset="-128"/>
              </a:rPr>
              <a:t>３．航空法における許可・承認</a:t>
            </a:r>
            <a:endParaRPr kumimoji="1" lang="ja-JP" altLang="en-US" sz="3200"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496607" y="1757468"/>
            <a:ext cx="4706738"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以下</a:t>
            </a:r>
            <a:r>
              <a:rPr lang="ja-JP" altLang="en-US" sz="1400" dirty="0" smtClean="0">
                <a:latin typeface="Meiryo UI" panose="020B0604030504040204" pitchFamily="50" charset="-128"/>
                <a:ea typeface="Meiryo UI" panose="020B0604030504040204" pitchFamily="50" charset="-128"/>
              </a:rPr>
              <a:t>の空域で飛行させる場合には国土交通大臣の</a:t>
            </a:r>
            <a:r>
              <a:rPr lang="ja-JP" altLang="en-US" sz="1400" b="1" dirty="0" smtClean="0">
                <a:latin typeface="Meiryo UI" panose="020B0604030504040204" pitchFamily="50" charset="-128"/>
                <a:ea typeface="Meiryo UI" panose="020B0604030504040204" pitchFamily="50" charset="-128"/>
              </a:rPr>
              <a:t>許可</a:t>
            </a:r>
            <a:r>
              <a:rPr lang="ja-JP" altLang="en-US" sz="1400" dirty="0" smtClean="0">
                <a:latin typeface="Meiryo UI" panose="020B0604030504040204" pitchFamily="50" charset="-128"/>
                <a:ea typeface="Meiryo UI" panose="020B0604030504040204" pitchFamily="50" charset="-128"/>
              </a:rPr>
              <a:t>が必要</a:t>
            </a:r>
            <a:endParaRPr kumimoji="1" lang="ja-JP" altLang="en-US" sz="14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25003" y="2196699"/>
            <a:ext cx="1107996" cy="369332"/>
          </a:xfrm>
          <a:prstGeom prst="rect">
            <a:avLst/>
          </a:prstGeom>
          <a:noFill/>
        </p:spPr>
        <p:txBody>
          <a:bodyPr wrap="none" rtlCol="0">
            <a:spAutoFit/>
          </a:bodyPr>
          <a:lstStyle/>
          <a:p>
            <a:r>
              <a:rPr lang="ja-JP" altLang="en-US" u="sng" dirty="0">
                <a:latin typeface="Meiryo UI" panose="020B0604030504040204" pitchFamily="50" charset="-128"/>
                <a:ea typeface="Meiryo UI" panose="020B0604030504040204" pitchFamily="50" charset="-128"/>
              </a:rPr>
              <a:t>空港</a:t>
            </a:r>
            <a:r>
              <a:rPr lang="ja-JP" altLang="en-US" u="sng" dirty="0" smtClean="0">
                <a:latin typeface="Meiryo UI" panose="020B0604030504040204" pitchFamily="50" charset="-128"/>
                <a:ea typeface="Meiryo UI" panose="020B0604030504040204" pitchFamily="50" charset="-128"/>
              </a:rPr>
              <a:t>周辺</a:t>
            </a:r>
            <a:endParaRPr kumimoji="1" lang="ja-JP" altLang="en-US"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744504" y="2196699"/>
            <a:ext cx="1946367" cy="369332"/>
          </a:xfrm>
          <a:prstGeom prst="rect">
            <a:avLst/>
          </a:prstGeom>
          <a:noFill/>
        </p:spPr>
        <p:txBody>
          <a:bodyPr wrap="none" rtlCol="0">
            <a:spAutoFit/>
          </a:bodyPr>
          <a:lstStyle/>
          <a:p>
            <a:r>
              <a:rPr lang="en-US" altLang="ja-JP" u="sng" dirty="0" smtClean="0">
                <a:latin typeface="Meiryo UI" panose="020B0604030504040204" pitchFamily="50" charset="-128"/>
                <a:ea typeface="Meiryo UI" panose="020B0604030504040204" pitchFamily="50" charset="-128"/>
              </a:rPr>
              <a:t>150m</a:t>
            </a:r>
            <a:r>
              <a:rPr lang="ja-JP" altLang="en-US" u="sng" dirty="0" smtClean="0">
                <a:latin typeface="Meiryo UI" panose="020B0604030504040204" pitchFamily="50" charset="-128"/>
                <a:ea typeface="Meiryo UI" panose="020B0604030504040204" pitchFamily="50" charset="-128"/>
              </a:rPr>
              <a:t>以上の上空</a:t>
            </a:r>
            <a:endParaRPr kumimoji="1" lang="ja-JP" altLang="en-US"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475009" y="4268020"/>
            <a:ext cx="2659702" cy="369332"/>
          </a:xfrm>
          <a:prstGeom prst="rect">
            <a:avLst/>
          </a:prstGeom>
          <a:noFill/>
        </p:spPr>
        <p:txBody>
          <a:bodyPr wrap="none" rtlCol="0">
            <a:spAutoFit/>
          </a:bodyPr>
          <a:lstStyle/>
          <a:p>
            <a:r>
              <a:rPr kumimoji="1" lang="ja-JP" altLang="en-US" u="sng" dirty="0" smtClean="0">
                <a:latin typeface="Meiryo UI" panose="020B0604030504040204" pitchFamily="50" charset="-128"/>
                <a:ea typeface="Meiryo UI" panose="020B0604030504040204" pitchFamily="50" charset="-128"/>
              </a:rPr>
              <a:t>人家の密集地域（</a:t>
            </a:r>
            <a:r>
              <a:rPr kumimoji="1" lang="en-US" altLang="ja-JP" u="sng" dirty="0" smtClean="0">
                <a:latin typeface="Meiryo UI" panose="020B0604030504040204" pitchFamily="50" charset="-128"/>
                <a:ea typeface="Meiryo UI" panose="020B0604030504040204" pitchFamily="50" charset="-128"/>
              </a:rPr>
              <a:t>DID</a:t>
            </a:r>
            <a:r>
              <a:rPr kumimoji="1" lang="ja-JP" altLang="en-US" u="sng" dirty="0" smtClean="0">
                <a:latin typeface="Meiryo UI" panose="020B0604030504040204" pitchFamily="50" charset="-128"/>
                <a:ea typeface="Meiryo UI" panose="020B0604030504040204" pitchFamily="50" charset="-128"/>
              </a:rPr>
              <a:t>）</a:t>
            </a:r>
            <a:endParaRPr kumimoji="1" lang="ja-JP" altLang="en-US" u="sng"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488805" y="1757468"/>
            <a:ext cx="4706738"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以下</a:t>
            </a:r>
            <a:r>
              <a:rPr lang="ja-JP" altLang="en-US" sz="1400" dirty="0" smtClean="0">
                <a:latin typeface="Meiryo UI" panose="020B0604030504040204" pitchFamily="50" charset="-128"/>
                <a:ea typeface="Meiryo UI" panose="020B0604030504040204" pitchFamily="50" charset="-128"/>
              </a:rPr>
              <a:t>の方法で飛行させる場合には国土交通大臣の</a:t>
            </a:r>
            <a:r>
              <a:rPr lang="ja-JP" altLang="en-US" sz="1400" b="1" dirty="0" smtClean="0">
                <a:latin typeface="Meiryo UI" panose="020B0604030504040204" pitchFamily="50" charset="-128"/>
                <a:ea typeface="Meiryo UI" panose="020B0604030504040204" pitchFamily="50" charset="-128"/>
              </a:rPr>
              <a:t>承認</a:t>
            </a:r>
            <a:r>
              <a:rPr lang="ja-JP" altLang="en-US" sz="1400" dirty="0" smtClean="0">
                <a:latin typeface="Meiryo UI" panose="020B0604030504040204" pitchFamily="50" charset="-128"/>
                <a:ea typeface="Meiryo UI" panose="020B0604030504040204" pitchFamily="50" charset="-128"/>
              </a:rPr>
              <a:t>が必要</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5675003" y="2109260"/>
            <a:ext cx="1107996" cy="369332"/>
          </a:xfrm>
          <a:prstGeom prst="rect">
            <a:avLst/>
          </a:prstGeom>
          <a:noFill/>
        </p:spPr>
        <p:txBody>
          <a:bodyPr wrap="none" rtlCol="0">
            <a:spAutoFit/>
          </a:bodyPr>
          <a:lstStyle/>
          <a:p>
            <a:r>
              <a:rPr lang="ja-JP" altLang="en-US" u="sng" dirty="0" smtClean="0">
                <a:latin typeface="Meiryo UI" panose="020B0604030504040204" pitchFamily="50" charset="-128"/>
                <a:ea typeface="Meiryo UI" panose="020B0604030504040204" pitchFamily="50" charset="-128"/>
              </a:rPr>
              <a:t>夜間飛行</a:t>
            </a:r>
            <a:endParaRPr kumimoji="1" lang="ja-JP" altLang="en-US" u="sng"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0044785" y="2116719"/>
            <a:ext cx="1338828" cy="369332"/>
          </a:xfrm>
          <a:prstGeom prst="rect">
            <a:avLst/>
          </a:prstGeom>
          <a:noFill/>
        </p:spPr>
        <p:txBody>
          <a:bodyPr wrap="none" rtlCol="0">
            <a:spAutoFit/>
          </a:bodyPr>
          <a:lstStyle/>
          <a:p>
            <a:r>
              <a:rPr lang="ja-JP" altLang="en-US" u="sng" dirty="0" smtClean="0">
                <a:latin typeface="Meiryo UI" panose="020B0604030504040204" pitchFamily="50" charset="-128"/>
                <a:ea typeface="Meiryo UI" panose="020B0604030504040204" pitchFamily="50" charset="-128"/>
              </a:rPr>
              <a:t>目視外飛行</a:t>
            </a:r>
            <a:endParaRPr kumimoji="1" lang="ja-JP" altLang="en-US" u="sng"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828455" y="3963144"/>
            <a:ext cx="2637260" cy="800219"/>
          </a:xfrm>
          <a:prstGeom prst="rect">
            <a:avLst/>
          </a:prstGeom>
          <a:noFill/>
        </p:spPr>
        <p:txBody>
          <a:bodyPr wrap="none" rtlCol="0">
            <a:spAutoFit/>
          </a:bodyPr>
          <a:lstStyle/>
          <a:p>
            <a:r>
              <a:rPr lang="ja-JP" altLang="en-US" u="sng" dirty="0">
                <a:latin typeface="Meiryo UI" panose="020B0604030504040204" pitchFamily="50" charset="-128"/>
                <a:ea typeface="Meiryo UI" panose="020B0604030504040204" pitchFamily="50" charset="-128"/>
              </a:rPr>
              <a:t>距離</a:t>
            </a:r>
            <a:r>
              <a:rPr lang="ja-JP" altLang="en-US" u="sng" dirty="0" smtClean="0">
                <a:latin typeface="Meiryo UI" panose="020B0604030504040204" pitchFamily="50" charset="-128"/>
                <a:ea typeface="Meiryo UI" panose="020B0604030504040204" pitchFamily="50" charset="-128"/>
              </a:rPr>
              <a:t>の確保</a:t>
            </a:r>
            <a:endParaRPr lang="en-US" altLang="ja-JP" u="sng" dirty="0" smtClean="0">
              <a:latin typeface="Meiryo UI" panose="020B0604030504040204" pitchFamily="50" charset="-128"/>
              <a:ea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物件（第三者の建物や車等）</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から</a:t>
            </a:r>
            <a:r>
              <a:rPr kumimoji="1" lang="en-US" altLang="ja-JP" sz="1400" dirty="0" smtClean="0">
                <a:latin typeface="Meiryo UI" panose="020B0604030504040204" pitchFamily="50" charset="-128"/>
                <a:ea typeface="Meiryo UI" panose="020B0604030504040204" pitchFamily="50" charset="-128"/>
              </a:rPr>
              <a:t>30m</a:t>
            </a:r>
            <a:endParaRPr kumimoji="1" lang="ja-JP" altLang="en-US" sz="14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826020" y="2109086"/>
            <a:ext cx="1883849" cy="369332"/>
          </a:xfrm>
          <a:prstGeom prst="rect">
            <a:avLst/>
          </a:prstGeom>
          <a:noFill/>
        </p:spPr>
        <p:txBody>
          <a:bodyPr wrap="none" rtlCol="0">
            <a:spAutoFit/>
          </a:bodyPr>
          <a:lstStyle/>
          <a:p>
            <a:r>
              <a:rPr lang="ja-JP" altLang="en-US" u="sng" dirty="0" smtClean="0">
                <a:latin typeface="Meiryo UI" panose="020B0604030504040204" pitchFamily="50" charset="-128"/>
                <a:ea typeface="Meiryo UI" panose="020B0604030504040204" pitchFamily="50" charset="-128"/>
              </a:rPr>
              <a:t>催し場所での飛行</a:t>
            </a:r>
            <a:endParaRPr kumimoji="1" lang="ja-JP" altLang="en-US" u="sng"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678363" y="3978004"/>
            <a:ext cx="2098651" cy="584775"/>
          </a:xfrm>
          <a:prstGeom prst="rect">
            <a:avLst/>
          </a:prstGeom>
          <a:noFill/>
        </p:spPr>
        <p:txBody>
          <a:bodyPr wrap="none" rtlCol="0">
            <a:spAutoFit/>
          </a:bodyPr>
          <a:lstStyle/>
          <a:p>
            <a:r>
              <a:rPr lang="ja-JP" altLang="en-US" u="sng" dirty="0" smtClean="0">
                <a:latin typeface="Meiryo UI" panose="020B0604030504040204" pitchFamily="50" charset="-128"/>
                <a:ea typeface="Meiryo UI" panose="020B0604030504040204" pitchFamily="50" charset="-128"/>
              </a:rPr>
              <a:t>危険物の輸送</a:t>
            </a:r>
            <a:endParaRPr lang="en-US" altLang="ja-JP" u="sng" dirty="0" smtClean="0">
              <a:latin typeface="Meiryo UI" panose="020B0604030504040204" pitchFamily="50" charset="-128"/>
              <a:ea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毒</a:t>
            </a:r>
            <a:r>
              <a:rPr lang="ja-JP" altLang="en-US" sz="1400" dirty="0" smtClean="0">
                <a:latin typeface="Meiryo UI" panose="020B0604030504040204" pitchFamily="50" charset="-128"/>
                <a:ea typeface="Meiryo UI" panose="020B0604030504040204" pitchFamily="50" charset="-128"/>
              </a:rPr>
              <a:t>劇物、引火性液体等</a:t>
            </a:r>
            <a:endParaRPr kumimoji="1" lang="ja-JP" altLang="en-US" sz="14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0525036" y="4023495"/>
            <a:ext cx="1297150" cy="369332"/>
          </a:xfrm>
          <a:prstGeom prst="rect">
            <a:avLst/>
          </a:prstGeom>
          <a:noFill/>
        </p:spPr>
        <p:txBody>
          <a:bodyPr wrap="none" rtlCol="0">
            <a:spAutoFit/>
          </a:bodyPr>
          <a:lstStyle/>
          <a:p>
            <a:r>
              <a:rPr lang="ja-JP" altLang="en-US" u="sng" dirty="0">
                <a:latin typeface="Meiryo UI" panose="020B0604030504040204" pitchFamily="50" charset="-128"/>
                <a:ea typeface="Meiryo UI" panose="020B0604030504040204" pitchFamily="50" charset="-128"/>
              </a:rPr>
              <a:t>物件</a:t>
            </a:r>
            <a:r>
              <a:rPr lang="ja-JP" altLang="en-US" u="sng" dirty="0" smtClean="0">
                <a:latin typeface="Meiryo UI" panose="020B0604030504040204" pitchFamily="50" charset="-128"/>
                <a:ea typeface="Meiryo UI" panose="020B0604030504040204" pitchFamily="50" charset="-128"/>
              </a:rPr>
              <a:t>の投下</a:t>
            </a:r>
            <a:endParaRPr kumimoji="1" lang="ja-JP" altLang="en-US" u="sng"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5083" y="6248266"/>
            <a:ext cx="5233181"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飛行させる場所をしっかりと確認</a:t>
            </a:r>
            <a:endParaRPr kumimoji="1" lang="ja-JP" altLang="en-US" sz="20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627374" y="5883836"/>
            <a:ext cx="6603090" cy="707886"/>
          </a:xfrm>
          <a:prstGeom prst="rect">
            <a:avLst/>
          </a:prstGeom>
          <a:noFill/>
        </p:spPr>
        <p:txBody>
          <a:bodyPr wrap="none" rtlCol="0">
            <a:spAutoFit/>
          </a:bodyPr>
          <a:lstStyle/>
          <a:p>
            <a:pPr algn="ctr"/>
            <a:r>
              <a:rPr lang="ja-JP" altLang="en-US" sz="2000" b="1" dirty="0" smtClean="0">
                <a:latin typeface="Meiryo UI" panose="020B0604030504040204" pitchFamily="50" charset="-128"/>
                <a:ea typeface="Meiryo UI" panose="020B0604030504040204" pitchFamily="50" charset="-128"/>
              </a:rPr>
              <a:t>農薬散布の場合は物件の投下や危険物輸送（薬剤による）</a:t>
            </a:r>
            <a:endParaRPr lang="en-US" altLang="ja-JP" sz="2000" b="1" dirty="0" smtClean="0">
              <a:latin typeface="Meiryo UI" panose="020B0604030504040204" pitchFamily="50" charset="-128"/>
              <a:ea typeface="Meiryo UI" panose="020B0604030504040204" pitchFamily="50" charset="-128"/>
            </a:endParaRPr>
          </a:p>
          <a:p>
            <a:pPr algn="ctr"/>
            <a:r>
              <a:rPr lang="ja-JP" altLang="en-US" sz="2000" b="1" dirty="0" smtClean="0">
                <a:latin typeface="Meiryo UI" panose="020B0604030504040204" pitchFamily="50" charset="-128"/>
                <a:ea typeface="Meiryo UI" panose="020B0604030504040204" pitchFamily="50" charset="-128"/>
              </a:rPr>
              <a:t>に該当。</a:t>
            </a:r>
            <a:r>
              <a:rPr kumimoji="1" lang="ja-JP" altLang="en-US" sz="2000" b="1" dirty="0" smtClean="0">
                <a:latin typeface="Meiryo UI" panose="020B0604030504040204" pitchFamily="50" charset="-128"/>
                <a:ea typeface="Meiryo UI" panose="020B0604030504040204" pitchFamily="50" charset="-128"/>
              </a:rPr>
              <a:t>その他、物件との距離等にも注意</a:t>
            </a:r>
            <a:endParaRPr kumimoji="1" lang="ja-JP" altLang="en-US" sz="2000" b="1" dirty="0">
              <a:latin typeface="Meiryo UI" panose="020B0604030504040204" pitchFamily="50" charset="-128"/>
              <a:ea typeface="Meiryo UI" panose="020B0604030504040204" pitchFamily="50" charset="-128"/>
            </a:endParaRPr>
          </a:p>
        </p:txBody>
      </p:sp>
      <p:sp>
        <p:nvSpPr>
          <p:cNvPr id="20" name="角丸四角形 19"/>
          <p:cNvSpPr/>
          <p:nvPr/>
        </p:nvSpPr>
        <p:spPr>
          <a:xfrm>
            <a:off x="225083" y="1196368"/>
            <a:ext cx="5233181" cy="46423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972759" y="1243465"/>
            <a:ext cx="1569660" cy="369332"/>
          </a:xfrm>
          <a:prstGeom prst="rect">
            <a:avLst/>
          </a:prstGeom>
          <a:noFill/>
        </p:spPr>
        <p:txBody>
          <a:bodyPr wrap="none" rtlCol="0">
            <a:spAutoFit/>
          </a:bodyPr>
          <a:lstStyle/>
          <a:p>
            <a:r>
              <a:rPr kumimoji="1" lang="ja-JP" altLang="en-US" b="1" dirty="0" smtClean="0">
                <a:solidFill>
                  <a:schemeClr val="bg1"/>
                </a:solidFill>
                <a:latin typeface="Meiryo UI" panose="020B0604030504040204" pitchFamily="50" charset="-128"/>
                <a:ea typeface="Meiryo UI" panose="020B0604030504040204" pitchFamily="50" charset="-128"/>
              </a:rPr>
              <a:t>飛行禁止空域</a:t>
            </a:r>
            <a:endParaRPr kumimoji="1" lang="ja-JP" altLang="en-US" b="1" dirty="0">
              <a:solidFill>
                <a:schemeClr val="bg1"/>
              </a:solidFill>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329" y="2429235"/>
            <a:ext cx="1810993" cy="1634470"/>
          </a:xfrm>
          <a:prstGeom prst="rect">
            <a:avLst/>
          </a:prstGeom>
        </p:spPr>
      </p:pic>
      <p:pic>
        <p:nvPicPr>
          <p:cNvPr id="23" name="図 22"/>
          <p:cNvPicPr>
            <a:picLocks noChangeAspect="1"/>
          </p:cNvPicPr>
          <p:nvPr/>
        </p:nvPicPr>
        <p:blipFill rotWithShape="1">
          <a:blip r:embed="rId3" cstate="print">
            <a:extLst>
              <a:ext uri="{28A0092B-C50C-407E-A947-70E740481C1C}">
                <a14:useLocalDpi xmlns:a14="http://schemas.microsoft.com/office/drawing/2010/main" val="0"/>
              </a:ext>
            </a:extLst>
          </a:blip>
          <a:srcRect b="42303"/>
          <a:stretch/>
        </p:blipFill>
        <p:spPr>
          <a:xfrm>
            <a:off x="10540182" y="4338678"/>
            <a:ext cx="1251549" cy="760115"/>
          </a:xfrm>
          <a:prstGeom prst="rect">
            <a:avLst/>
          </a:prstGeom>
        </p:spPr>
      </p:pic>
      <p:pic>
        <p:nvPicPr>
          <p:cNvPr id="31" name="図 30"/>
          <p:cNvPicPr>
            <a:picLocks noChangeAspect="1"/>
          </p:cNvPicPr>
          <p:nvPr/>
        </p:nvPicPr>
        <p:blipFill>
          <a:blip r:embed="rId4"/>
          <a:stretch>
            <a:fillRect/>
          </a:stretch>
        </p:blipFill>
        <p:spPr>
          <a:xfrm>
            <a:off x="3251526" y="2494817"/>
            <a:ext cx="1800290" cy="1659751"/>
          </a:xfrm>
          <a:prstGeom prst="rect">
            <a:avLst/>
          </a:prstGeom>
        </p:spPr>
      </p:pic>
      <p:sp>
        <p:nvSpPr>
          <p:cNvPr id="32" name="テキスト ボックス 31"/>
          <p:cNvSpPr txBox="1"/>
          <p:nvPr/>
        </p:nvSpPr>
        <p:spPr>
          <a:xfrm>
            <a:off x="4160683" y="3268019"/>
            <a:ext cx="833883" cy="369332"/>
          </a:xfrm>
          <a:prstGeom prst="rect">
            <a:avLst/>
          </a:prstGeom>
          <a:noFill/>
        </p:spPr>
        <p:txBody>
          <a:bodyPr wrap="none" rtlCol="0">
            <a:spAutoFit/>
          </a:bodyPr>
          <a:lstStyle/>
          <a:p>
            <a:r>
              <a:rPr kumimoji="1" lang="en-US" altLang="ja-JP" dirty="0" smtClean="0">
                <a:latin typeface="Meiryo UI" panose="020B0604030504040204" pitchFamily="50" charset="-128"/>
                <a:ea typeface="Meiryo UI" panose="020B0604030504040204" pitchFamily="50" charset="-128"/>
              </a:rPr>
              <a:t>150m</a:t>
            </a:r>
            <a:endParaRPr kumimoji="1" lang="ja-JP" altLang="en-US" dirty="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5"/>
          <a:stretch>
            <a:fillRect/>
          </a:stretch>
        </p:blipFill>
        <p:spPr>
          <a:xfrm>
            <a:off x="1272021" y="4637352"/>
            <a:ext cx="2753034" cy="1555200"/>
          </a:xfrm>
          <a:prstGeom prst="rect">
            <a:avLst/>
          </a:prstGeom>
        </p:spPr>
      </p:pic>
      <p:sp>
        <p:nvSpPr>
          <p:cNvPr id="45" name="角丸四角形 44"/>
          <p:cNvSpPr/>
          <p:nvPr/>
        </p:nvSpPr>
        <p:spPr>
          <a:xfrm>
            <a:off x="5514546" y="1193918"/>
            <a:ext cx="6634317" cy="46423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452000" y="1246473"/>
            <a:ext cx="1319592" cy="369332"/>
          </a:xfrm>
          <a:prstGeom prst="rect">
            <a:avLst/>
          </a:prstGeom>
          <a:noFill/>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飛行の方法</a:t>
            </a:r>
            <a:endParaRPr kumimoji="1" lang="ja-JP" altLang="en-US" b="1" dirty="0">
              <a:solidFill>
                <a:schemeClr val="bg1"/>
              </a:solidFill>
              <a:latin typeface="Meiryo UI" panose="020B0604030504040204" pitchFamily="50" charset="-128"/>
              <a:ea typeface="Meiryo UI" panose="020B0604030504040204" pitchFamily="50" charset="-128"/>
            </a:endParaRPr>
          </a:p>
        </p:txBody>
      </p:sp>
      <p:pic>
        <p:nvPicPr>
          <p:cNvPr id="46" name="図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7016" y="2478418"/>
            <a:ext cx="1962682" cy="1105644"/>
          </a:xfrm>
          <a:prstGeom prst="rect">
            <a:avLst/>
          </a:prstGeom>
        </p:spPr>
      </p:pic>
      <p:pic>
        <p:nvPicPr>
          <p:cNvPr id="47" name="図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1731" y="2453130"/>
            <a:ext cx="1197133" cy="1249616"/>
          </a:xfrm>
          <a:prstGeom prst="rect">
            <a:avLst/>
          </a:prstGeom>
        </p:spPr>
      </p:pic>
      <p:pic>
        <p:nvPicPr>
          <p:cNvPr id="48" name="図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1968" y="4492832"/>
            <a:ext cx="843402" cy="1084761"/>
          </a:xfrm>
          <a:prstGeom prst="rect">
            <a:avLst/>
          </a:prstGeom>
        </p:spPr>
      </p:pic>
      <p:sp>
        <p:nvSpPr>
          <p:cNvPr id="49" name="下矢印 48"/>
          <p:cNvSpPr/>
          <p:nvPr/>
        </p:nvSpPr>
        <p:spPr>
          <a:xfrm>
            <a:off x="11006874" y="4931860"/>
            <a:ext cx="318164" cy="58069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57084" y="4562779"/>
            <a:ext cx="461801" cy="1133254"/>
          </a:xfrm>
          <a:prstGeom prst="rect">
            <a:avLst/>
          </a:prstGeom>
        </p:spPr>
      </p:pic>
      <p:pic>
        <p:nvPicPr>
          <p:cNvPr id="51" name="図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9788" y="4643147"/>
            <a:ext cx="454771" cy="725698"/>
          </a:xfrm>
          <a:prstGeom prst="rect">
            <a:avLst/>
          </a:prstGeom>
        </p:spPr>
      </p:pic>
      <p:pic>
        <p:nvPicPr>
          <p:cNvPr id="52" name="図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56349" y="4885908"/>
            <a:ext cx="545579" cy="474654"/>
          </a:xfrm>
          <a:prstGeom prst="rect">
            <a:avLst/>
          </a:prstGeom>
        </p:spPr>
      </p:pic>
      <p:pic>
        <p:nvPicPr>
          <p:cNvPr id="54" name="図 53"/>
          <p:cNvPicPr>
            <a:picLocks noChangeAspect="1"/>
          </p:cNvPicPr>
          <p:nvPr/>
        </p:nvPicPr>
        <p:blipFill>
          <a:blip r:embed="rId12"/>
          <a:stretch>
            <a:fillRect/>
          </a:stretch>
        </p:blipFill>
        <p:spPr>
          <a:xfrm>
            <a:off x="7901805" y="4426632"/>
            <a:ext cx="438238" cy="1073070"/>
          </a:xfrm>
          <a:prstGeom prst="rect">
            <a:avLst/>
          </a:prstGeom>
        </p:spPr>
      </p:pic>
      <p:cxnSp>
        <p:nvCxnSpPr>
          <p:cNvPr id="56" name="直線矢印コネクタ 55"/>
          <p:cNvCxnSpPr/>
          <p:nvPr/>
        </p:nvCxnSpPr>
        <p:spPr>
          <a:xfrm>
            <a:off x="9344778" y="5123235"/>
            <a:ext cx="744922" cy="0"/>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8239878" y="5142285"/>
            <a:ext cx="744922" cy="0"/>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8261127" y="5200381"/>
            <a:ext cx="639919" cy="369332"/>
          </a:xfrm>
          <a:prstGeom prst="rect">
            <a:avLst/>
          </a:prstGeom>
          <a:noFill/>
        </p:spPr>
        <p:txBody>
          <a:bodyPr wrap="none" rtlCol="0">
            <a:spAutoFit/>
          </a:bodyPr>
          <a:lstStyle/>
          <a:p>
            <a:r>
              <a:rPr kumimoji="1" lang="en-US" altLang="ja-JP" dirty="0" smtClean="0"/>
              <a:t>30m</a:t>
            </a:r>
            <a:endParaRPr kumimoji="1" lang="ja-JP" altLang="en-US" dirty="0"/>
          </a:p>
        </p:txBody>
      </p:sp>
      <p:sp>
        <p:nvSpPr>
          <p:cNvPr id="61" name="テキスト ボックス 60"/>
          <p:cNvSpPr txBox="1"/>
          <p:nvPr/>
        </p:nvSpPr>
        <p:spPr>
          <a:xfrm>
            <a:off x="9404866" y="5180622"/>
            <a:ext cx="639919" cy="369332"/>
          </a:xfrm>
          <a:prstGeom prst="rect">
            <a:avLst/>
          </a:prstGeom>
          <a:noFill/>
        </p:spPr>
        <p:txBody>
          <a:bodyPr wrap="none" rtlCol="0">
            <a:spAutoFit/>
          </a:bodyPr>
          <a:lstStyle/>
          <a:p>
            <a:r>
              <a:rPr kumimoji="1" lang="en-US" altLang="ja-JP" dirty="0" smtClean="0"/>
              <a:t>30m</a:t>
            </a:r>
            <a:endParaRPr kumimoji="1" lang="ja-JP" altLang="en-US" dirty="0"/>
          </a:p>
        </p:txBody>
      </p:sp>
      <p:pic>
        <p:nvPicPr>
          <p:cNvPr id="65" name="図 64"/>
          <p:cNvPicPr>
            <a:picLocks noChangeAspect="1"/>
          </p:cNvPicPr>
          <p:nvPr/>
        </p:nvPicPr>
        <p:blipFill rotWithShape="1">
          <a:blip r:embed="rId13" cstate="print">
            <a:extLst>
              <a:ext uri="{28A0092B-C50C-407E-A947-70E740481C1C}">
                <a14:useLocalDpi xmlns:a14="http://schemas.microsoft.com/office/drawing/2010/main" val="0"/>
              </a:ext>
            </a:extLst>
          </a:blip>
          <a:srcRect l="56239" t="22734"/>
          <a:stretch/>
        </p:blipFill>
        <p:spPr>
          <a:xfrm>
            <a:off x="11140437" y="2679686"/>
            <a:ext cx="633551" cy="1118644"/>
          </a:xfrm>
          <a:prstGeom prst="rect">
            <a:avLst/>
          </a:prstGeom>
        </p:spPr>
      </p:pic>
      <p:sp>
        <p:nvSpPr>
          <p:cNvPr id="67" name="円形吹き出し 66"/>
          <p:cNvSpPr/>
          <p:nvPr/>
        </p:nvSpPr>
        <p:spPr>
          <a:xfrm>
            <a:off x="10078941" y="2566031"/>
            <a:ext cx="986205" cy="1075543"/>
          </a:xfrm>
          <a:prstGeom prst="wedgeEllipseCallout">
            <a:avLst>
              <a:gd name="adj1" fmla="val 50114"/>
              <a:gd name="adj2" fmla="val 43526"/>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10165473" y="2807162"/>
            <a:ext cx="800219" cy="646331"/>
          </a:xfrm>
          <a:prstGeom prst="rect">
            <a:avLst/>
          </a:prstGeom>
          <a:noFill/>
        </p:spPr>
        <p:txBody>
          <a:bodyPr wrap="none" rtlCol="0">
            <a:spAutoFit/>
          </a:bodyPr>
          <a:lstStyle/>
          <a:p>
            <a:r>
              <a:rPr kumimoji="1" lang="ja-JP" altLang="en-US" sz="1200" dirty="0" smtClean="0"/>
              <a:t>遠すぎて</a:t>
            </a:r>
            <a:endParaRPr kumimoji="1" lang="en-US" altLang="ja-JP" sz="1200" dirty="0" smtClean="0"/>
          </a:p>
          <a:p>
            <a:r>
              <a:rPr kumimoji="1" lang="ja-JP" altLang="en-US" sz="1200" dirty="0" smtClean="0"/>
              <a:t>見えない</a:t>
            </a:r>
            <a:endParaRPr kumimoji="1" lang="en-US" altLang="ja-JP" sz="1200" dirty="0" smtClean="0"/>
          </a:p>
          <a:p>
            <a:r>
              <a:rPr kumimoji="1" lang="ja-JP" altLang="en-US" sz="1200" dirty="0" smtClean="0"/>
              <a:t>・・・</a:t>
            </a:r>
            <a:endParaRPr kumimoji="1" lang="ja-JP" altLang="en-US" sz="1200" dirty="0"/>
          </a:p>
        </p:txBody>
      </p:sp>
    </p:spTree>
    <p:extLst>
      <p:ext uri="{BB962C8B-B14F-4D97-AF65-F5344CB8AC3E}">
        <p14:creationId xmlns:p14="http://schemas.microsoft.com/office/powerpoint/2010/main" val="307317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67286" y="4115482"/>
            <a:ext cx="11732456" cy="2608875"/>
          </a:xfrm>
          <a:prstGeom prst="roundRect">
            <a:avLst>
              <a:gd name="adj" fmla="val 857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12192000" cy="900000"/>
          </a:xfrm>
          <a:solidFill>
            <a:schemeClr val="accent1"/>
          </a:solidFill>
        </p:spPr>
        <p:txBody>
          <a:bodyPr>
            <a:normAutofit/>
          </a:bodyPr>
          <a:lstStyle/>
          <a:p>
            <a:r>
              <a:rPr kumimoji="1" lang="ja-JP" altLang="en-US" sz="3200" dirty="0" smtClean="0">
                <a:solidFill>
                  <a:schemeClr val="bg1"/>
                </a:solidFill>
                <a:latin typeface="Meiryo UI" panose="020B0604030504040204" pitchFamily="50" charset="-128"/>
                <a:ea typeface="Meiryo UI" panose="020B0604030504040204" pitchFamily="50" charset="-128"/>
              </a:rPr>
              <a:t>４．許可・承認申請手続きについて</a:t>
            </a:r>
            <a:endParaRPr kumimoji="1" lang="ja-JP" altLang="en-US" sz="3200"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018045" y="1183151"/>
            <a:ext cx="10155910" cy="646331"/>
          </a:xfrm>
          <a:prstGeom prst="rect">
            <a:avLst/>
          </a:prstGeom>
          <a:noFill/>
          <a:ln w="31750">
            <a:solidFill>
              <a:schemeClr val="tx1"/>
            </a:solidFill>
            <a:prstDash val="sysDash"/>
          </a:ln>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　航空法で必要とされる許可・承認の手続きは、飛行開始予定日の</a:t>
            </a:r>
            <a:r>
              <a:rPr kumimoji="1" lang="en-US" altLang="ja-JP" dirty="0" smtClean="0">
                <a:latin typeface="Meiryo UI" panose="020B0604030504040204" pitchFamily="50" charset="-128"/>
                <a:ea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rPr>
              <a:t>日以上前（土日祝除く）までに、</a:t>
            </a:r>
            <a:endParaRPr kumimoji="1"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国土交通省へ申請が必要。</a:t>
            </a: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450423" y="4210799"/>
            <a:ext cx="5851904" cy="2308324"/>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申請に必要な主な事項</a:t>
            </a:r>
            <a:endParaRPr kumimoji="1" lang="en-US" altLang="ja-JP" b="1"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○飛行の目的、日時、経路、理由</a:t>
            </a:r>
            <a:endParaRPr kumimoji="1"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○無人航空機の製造者、名称、重量</a:t>
            </a:r>
            <a:endParaRPr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○無人航空機の機能および性能</a:t>
            </a:r>
            <a:endParaRPr kumimoji="1"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○飛行経路、飛行に必要な知識および能力に関する事項</a:t>
            </a:r>
            <a:endParaRPr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○安全確保体制</a:t>
            </a:r>
            <a:endParaRPr kumimoji="1" lang="en-US" altLang="ja-JP" dirty="0" smtClean="0">
              <a:latin typeface="Meiryo UI" panose="020B0604030504040204" pitchFamily="50" charset="-128"/>
              <a:ea typeface="Meiryo UI" panose="020B0604030504040204" pitchFamily="50" charset="-128"/>
            </a:endParaRPr>
          </a:p>
          <a:p>
            <a:pPr algn="r"/>
            <a:r>
              <a:rPr lang="ja-JP" altLang="en-US" dirty="0" smtClean="0">
                <a:latin typeface="Meiryo UI" panose="020B0604030504040204" pitchFamily="50" charset="-128"/>
                <a:ea typeface="Meiryo UI" panose="020B0604030504040204" pitchFamily="50" charset="-128"/>
              </a:rPr>
              <a:t>など</a:t>
            </a:r>
            <a:endParaRPr lang="en-US" altLang="ja-JP"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772" y="1829482"/>
            <a:ext cx="2286000" cy="2286000"/>
          </a:xfrm>
          <a:prstGeom prst="rect">
            <a:avLst/>
          </a:prstGeom>
        </p:spPr>
      </p:pic>
      <p:sp>
        <p:nvSpPr>
          <p:cNvPr id="7" name="角丸四角形 6"/>
          <p:cNvSpPr/>
          <p:nvPr/>
        </p:nvSpPr>
        <p:spPr>
          <a:xfrm>
            <a:off x="3557588" y="1990725"/>
            <a:ext cx="1071561" cy="1000125"/>
          </a:xfrm>
          <a:prstGeom prst="roundRect">
            <a:avLst>
              <a:gd name="adj" fmla="val 85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7772" y="1990725"/>
            <a:ext cx="972687" cy="1065959"/>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1236" y="1825610"/>
            <a:ext cx="2895969" cy="2406872"/>
          </a:xfrm>
          <a:prstGeom prst="rect">
            <a:avLst/>
          </a:prstGeom>
        </p:spPr>
      </p:pic>
      <p:sp>
        <p:nvSpPr>
          <p:cNvPr id="10" name="右矢印 9"/>
          <p:cNvSpPr/>
          <p:nvPr/>
        </p:nvSpPr>
        <p:spPr>
          <a:xfrm>
            <a:off x="5033185" y="2693914"/>
            <a:ext cx="3351160" cy="5329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147279" y="2288274"/>
            <a:ext cx="3122971"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オンライン</a:t>
            </a:r>
            <a:r>
              <a:rPr lang="ja-JP" altLang="en-US" dirty="0" smtClean="0">
                <a:latin typeface="Meiryo UI" panose="020B0604030504040204" pitchFamily="50" charset="-128"/>
                <a:ea typeface="Meiryo UI" panose="020B0604030504040204" pitchFamily="50" charset="-128"/>
              </a:rPr>
              <a:t>申請、</a:t>
            </a:r>
            <a:r>
              <a:rPr kumimoji="1" lang="ja-JP" altLang="en-US" dirty="0" smtClean="0">
                <a:latin typeface="Meiryo UI" panose="020B0604030504040204" pitchFamily="50" charset="-128"/>
                <a:ea typeface="Meiryo UI" panose="020B0604030504040204" pitchFamily="50" charset="-128"/>
              </a:rPr>
              <a:t>郵送または持参</a:t>
            </a:r>
            <a:endParaRPr kumimoji="1" lang="ja-JP" altLang="en-US"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220872" y="3135862"/>
            <a:ext cx="2752677" cy="738664"/>
          </a:xfrm>
          <a:prstGeom prst="rect">
            <a:avLst/>
          </a:prstGeom>
          <a:noFill/>
        </p:spPr>
        <p:txBody>
          <a:bodyPr wrap="none" rtlCol="0">
            <a:spAutoFit/>
          </a:bodyPr>
          <a:lstStyle/>
          <a:p>
            <a:r>
              <a:rPr kumimoji="1" lang="en-US" altLang="ja-JP" dirty="0" smtClean="0">
                <a:latin typeface="Meiryo UI" panose="020B0604030504040204" pitchFamily="50" charset="-128"/>
                <a:ea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rPr>
              <a:t>日前までに</a:t>
            </a:r>
            <a:endParaRPr kumimoji="1" lang="en-US" altLang="ja-JP" dirty="0" smtClean="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承認まで時間がかかる可能性もあるため</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できるだけ余裕をもって申請</a:t>
            </a:r>
            <a:endParaRPr kumimoji="1" lang="ja-JP" altLang="en-US" sz="1200" dirty="0">
              <a:latin typeface="Meiryo UI" panose="020B0604030504040204" pitchFamily="50" charset="-128"/>
              <a:ea typeface="Meiryo UI" panose="020B0604030504040204" pitchFamily="50" charset="-128"/>
            </a:endParaRPr>
          </a:p>
        </p:txBody>
      </p:sp>
      <p:sp>
        <p:nvSpPr>
          <p:cNvPr id="13" name="正方形/長方形 12"/>
          <p:cNvSpPr/>
          <p:nvPr/>
        </p:nvSpPr>
        <p:spPr>
          <a:xfrm>
            <a:off x="7453531" y="5226461"/>
            <a:ext cx="4311378" cy="1169551"/>
          </a:xfrm>
          <a:prstGeom prst="rect">
            <a:avLst/>
          </a:prstGeom>
          <a:solidFill>
            <a:schemeClr val="bg1"/>
          </a:solidFill>
          <a:ln>
            <a:solidFill>
              <a:schemeClr val="tx1"/>
            </a:solidFill>
            <a:prstDash val="dash"/>
          </a:ln>
        </p:spPr>
        <p:txBody>
          <a:bodyPr wrap="square">
            <a:spAutoFit/>
          </a:bodyPr>
          <a:lstStyle/>
          <a:p>
            <a:r>
              <a:rPr lang="ja-JP" altLang="en-US" sz="1400" dirty="0">
                <a:latin typeface="Meiryo UI" panose="020B0604030504040204" pitchFamily="50" charset="-128"/>
                <a:ea typeface="Meiryo UI" panose="020B0604030504040204" pitchFamily="50" charset="-128"/>
              </a:rPr>
              <a:t>（参考）</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○無人航空機の飛行に関する許可・承認の審査要領</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○航空局標準マニュアル</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詳細は国土交通省航空局のホームページを参照</a:t>
            </a:r>
          </a:p>
        </p:txBody>
      </p:sp>
    </p:spTree>
    <p:extLst>
      <p:ext uri="{BB962C8B-B14F-4D97-AF65-F5344CB8AC3E}">
        <p14:creationId xmlns:p14="http://schemas.microsoft.com/office/powerpoint/2010/main" val="55489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900000"/>
          </a:xfrm>
          <a:solidFill>
            <a:schemeClr val="accent1"/>
          </a:solidFill>
        </p:spPr>
        <p:txBody>
          <a:bodyPr>
            <a:normAutofit/>
          </a:bodyPr>
          <a:lstStyle/>
          <a:p>
            <a:r>
              <a:rPr lang="ja-JP" altLang="en-US" sz="3200" dirty="0" smtClean="0">
                <a:solidFill>
                  <a:schemeClr val="bg1"/>
                </a:solidFill>
                <a:latin typeface="Meiryo UI" panose="020B0604030504040204" pitchFamily="50" charset="-128"/>
                <a:ea typeface="Meiryo UI" panose="020B0604030504040204" pitchFamily="50" charset="-128"/>
              </a:rPr>
              <a:t>５．大阪府</a:t>
            </a:r>
            <a:r>
              <a:rPr lang="ja-JP" altLang="en-US" sz="3200" dirty="0">
                <a:solidFill>
                  <a:schemeClr val="bg1"/>
                </a:solidFill>
                <a:latin typeface="Meiryo UI" panose="020B0604030504040204" pitchFamily="50" charset="-128"/>
                <a:ea typeface="Meiryo UI" panose="020B0604030504040204" pitchFamily="50" charset="-128"/>
              </a:rPr>
              <a:t>農業用ドローンによる農薬散布に</a:t>
            </a:r>
            <a:r>
              <a:rPr lang="ja-JP" altLang="en-US" sz="3200" dirty="0" smtClean="0">
                <a:solidFill>
                  <a:schemeClr val="bg1"/>
                </a:solidFill>
                <a:latin typeface="Meiryo UI" panose="020B0604030504040204" pitchFamily="50" charset="-128"/>
                <a:ea typeface="Meiryo UI" panose="020B0604030504040204" pitchFamily="50" charset="-128"/>
              </a:rPr>
              <a:t>係る安全</a:t>
            </a:r>
            <a:r>
              <a:rPr lang="ja-JP" altLang="en-US" sz="3200" dirty="0">
                <a:solidFill>
                  <a:schemeClr val="bg1"/>
                </a:solidFill>
                <a:latin typeface="Meiryo UI" panose="020B0604030504040204" pitchFamily="50" charset="-128"/>
                <a:ea typeface="Meiryo UI" panose="020B0604030504040204" pitchFamily="50" charset="-128"/>
              </a:rPr>
              <a:t>使用実施要領</a:t>
            </a:r>
            <a:endParaRPr kumimoji="1" lang="ja-JP" altLang="en-US" sz="3200" dirty="0">
              <a:solidFill>
                <a:schemeClr val="bg1"/>
              </a:solidFill>
            </a:endParaRPr>
          </a:p>
        </p:txBody>
      </p:sp>
      <p:sp>
        <p:nvSpPr>
          <p:cNvPr id="4" name="正方形/長方形 3"/>
          <p:cNvSpPr/>
          <p:nvPr/>
        </p:nvSpPr>
        <p:spPr>
          <a:xfrm>
            <a:off x="296214" y="1690688"/>
            <a:ext cx="11745532" cy="1200329"/>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第４条　実施者のうち農薬を散布する者は、農業用ドローンによる</a:t>
            </a:r>
            <a:r>
              <a:rPr lang="ja-JP" altLang="en-US" b="1" u="sng" dirty="0" smtClean="0">
                <a:latin typeface="Meiryo UI" panose="020B0604030504040204" pitchFamily="50" charset="-128"/>
                <a:ea typeface="Meiryo UI" panose="020B0604030504040204" pitchFamily="50" charset="-128"/>
              </a:rPr>
              <a:t>農薬散布を行う</a:t>
            </a:r>
            <a:r>
              <a:rPr lang="en-US" altLang="ja-JP" b="1" u="sng" dirty="0" smtClean="0">
                <a:latin typeface="Meiryo UI" panose="020B0604030504040204" pitchFamily="50" charset="-128"/>
                <a:ea typeface="Meiryo UI" panose="020B0604030504040204" pitchFamily="50" charset="-128"/>
              </a:rPr>
              <a:t>20</a:t>
            </a:r>
            <a:r>
              <a:rPr lang="ja-JP" altLang="en-US" b="1" u="sng" dirty="0" smtClean="0">
                <a:latin typeface="Meiryo UI" panose="020B0604030504040204" pitchFamily="50" charset="-128"/>
                <a:ea typeface="Meiryo UI" panose="020B0604030504040204" pitchFamily="50" charset="-128"/>
              </a:rPr>
              <a:t>日前までに様式</a:t>
            </a:r>
            <a:r>
              <a:rPr lang="en-US" altLang="ja-JP" b="1" u="sng" dirty="0" smtClean="0">
                <a:latin typeface="Meiryo UI" panose="020B0604030504040204" pitchFamily="50" charset="-128"/>
                <a:ea typeface="Meiryo UI" panose="020B0604030504040204" pitchFamily="50" charset="-128"/>
              </a:rPr>
              <a:t>1</a:t>
            </a:r>
            <a:r>
              <a:rPr lang="ja-JP" altLang="en-US" b="1" u="sng" dirty="0" smtClean="0">
                <a:latin typeface="Meiryo UI" panose="020B0604030504040204" pitchFamily="50" charset="-128"/>
                <a:ea typeface="Meiryo UI" panose="020B0604030504040204" pitchFamily="50" charset="-128"/>
              </a:rPr>
              <a:t>号により農薬散布計画</a:t>
            </a:r>
            <a:endParaRPr lang="en-US" altLang="ja-JP" b="1" u="sng" dirty="0" smtClean="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a:t>
            </a:r>
            <a:r>
              <a:rPr lang="ja-JP" altLang="en-US" b="1" u="sng" dirty="0" smtClean="0">
                <a:latin typeface="Meiryo UI" panose="020B0604030504040204" pitchFamily="50" charset="-128"/>
                <a:ea typeface="Meiryo UI" panose="020B0604030504040204" pitchFamily="50" charset="-128"/>
              </a:rPr>
              <a:t>を大阪府環境農林水産部農政室長（以下「農政室長」という。）に提出する</a:t>
            </a:r>
            <a:r>
              <a:rPr lang="ja-JP" altLang="en-US" dirty="0" smtClean="0">
                <a:latin typeface="Meiryo UI" panose="020B0604030504040204" pitchFamily="50" charset="-128"/>
                <a:ea typeface="Meiryo UI" panose="020B0604030504040204" pitchFamily="50" charset="-128"/>
              </a:rPr>
              <a:t>ものとする。</a:t>
            </a:r>
          </a:p>
          <a:p>
            <a:r>
              <a:rPr lang="ja-JP" altLang="en-US" dirty="0" smtClean="0">
                <a:latin typeface="Meiryo UI" panose="020B0604030504040204" pitchFamily="50" charset="-128"/>
                <a:ea typeface="Meiryo UI" panose="020B0604030504040204" pitchFamily="50" charset="-128"/>
              </a:rPr>
              <a:t>　　　２　農政室長は、提出のあった農薬散布計画を、該当する市町村等へ情報提供するとともに、実施者に対し、必要に応じ</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err="1" smtClean="0">
                <a:latin typeface="Meiryo UI" panose="020B0604030504040204" pitchFamily="50" charset="-128"/>
                <a:ea typeface="Meiryo UI" panose="020B0604030504040204" pitchFamily="50" charset="-128"/>
              </a:rPr>
              <a:t>て</a:t>
            </a:r>
            <a:r>
              <a:rPr lang="ja-JP" altLang="en-US" dirty="0" smtClean="0">
                <a:latin typeface="Meiryo UI" panose="020B0604030504040204" pitchFamily="50" charset="-128"/>
                <a:ea typeface="Meiryo UI" panose="020B0604030504040204" pitchFamily="50" charset="-128"/>
              </a:rPr>
              <a:t>助言指導を行うものとする。</a:t>
            </a:r>
            <a:endParaRPr lang="ja-JP" altLang="en-US" dirty="0">
              <a:latin typeface="Meiryo UI" panose="020B0604030504040204" pitchFamily="50" charset="-128"/>
              <a:ea typeface="Meiryo UI" panose="020B0604030504040204" pitchFamily="50" charset="-128"/>
            </a:endParaRPr>
          </a:p>
        </p:txBody>
      </p:sp>
      <p:sp>
        <p:nvSpPr>
          <p:cNvPr id="6" name="正方形/長方形 5"/>
          <p:cNvSpPr/>
          <p:nvPr/>
        </p:nvSpPr>
        <p:spPr>
          <a:xfrm>
            <a:off x="296214" y="3489104"/>
            <a:ext cx="11745532" cy="646331"/>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第５条　実施者のうち農薬を散布する者は、農業用ドローンによる農薬散布を安全に行うため、</a:t>
            </a:r>
            <a:r>
              <a:rPr lang="ja-JP" altLang="en-US" b="1" u="sng" dirty="0" smtClean="0">
                <a:latin typeface="Meiryo UI" panose="020B0604030504040204" pitchFamily="50" charset="-128"/>
                <a:ea typeface="Meiryo UI" panose="020B0604030504040204" pitchFamily="50" charset="-128"/>
              </a:rPr>
              <a:t>散布前に様式</a:t>
            </a:r>
            <a:r>
              <a:rPr lang="en-US" altLang="ja-JP" b="1" u="sng" dirty="0" smtClean="0">
                <a:latin typeface="Meiryo UI" panose="020B0604030504040204" pitchFamily="50" charset="-128"/>
                <a:ea typeface="Meiryo UI" panose="020B0604030504040204" pitchFamily="50" charset="-128"/>
              </a:rPr>
              <a:t>2</a:t>
            </a:r>
            <a:r>
              <a:rPr lang="ja-JP" altLang="en-US" b="1" u="sng" dirty="0" smtClean="0">
                <a:latin typeface="Meiryo UI" panose="020B0604030504040204" pitchFamily="50" charset="-128"/>
                <a:ea typeface="Meiryo UI" panose="020B0604030504040204" pitchFamily="50" charset="-128"/>
              </a:rPr>
              <a:t>号により事前</a:t>
            </a:r>
            <a:endParaRPr lang="en-US" altLang="ja-JP" b="1" u="sng" dirty="0" smtClean="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a:t>
            </a:r>
            <a:r>
              <a:rPr lang="ja-JP" altLang="en-US" b="1" u="sng" dirty="0" smtClean="0">
                <a:latin typeface="Meiryo UI" panose="020B0604030504040204" pitchFamily="50" charset="-128"/>
                <a:ea typeface="Meiryo UI" panose="020B0604030504040204" pitchFamily="50" charset="-128"/>
              </a:rPr>
              <a:t>チェックを実施</a:t>
            </a:r>
            <a:r>
              <a:rPr lang="ja-JP" altLang="en-US" dirty="0" smtClean="0">
                <a:latin typeface="Meiryo UI" panose="020B0604030504040204" pitchFamily="50" charset="-128"/>
                <a:ea typeface="Meiryo UI" panose="020B0604030504040204" pitchFamily="50" charset="-128"/>
              </a:rPr>
              <a:t>し、その記録を散布日から</a:t>
            </a:r>
            <a:r>
              <a:rPr lang="en-US" altLang="ja-JP" dirty="0" smtClean="0">
                <a:latin typeface="Meiryo UI" panose="020B0604030504040204" pitchFamily="50" charset="-128"/>
                <a:ea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rPr>
              <a:t>年間保管しておくものとする。</a:t>
            </a:r>
            <a:endParaRPr lang="ja-JP" altLang="en-US"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rotWithShape="1">
          <a:blip r:embed="rId2"/>
          <a:srcRect t="5423" b="7063"/>
          <a:stretch/>
        </p:blipFill>
        <p:spPr>
          <a:xfrm>
            <a:off x="1723869" y="4460678"/>
            <a:ext cx="3631675" cy="2202287"/>
          </a:xfrm>
          <a:prstGeom prst="rect">
            <a:avLst/>
          </a:prstGeom>
        </p:spPr>
      </p:pic>
      <p:pic>
        <p:nvPicPr>
          <p:cNvPr id="12" name="図 11"/>
          <p:cNvPicPr>
            <a:picLocks noChangeAspect="1"/>
          </p:cNvPicPr>
          <p:nvPr/>
        </p:nvPicPr>
        <p:blipFill>
          <a:blip r:embed="rId3"/>
          <a:stretch>
            <a:fillRect/>
          </a:stretch>
        </p:blipFill>
        <p:spPr>
          <a:xfrm>
            <a:off x="8602483" y="3986535"/>
            <a:ext cx="2088645" cy="2871465"/>
          </a:xfrm>
          <a:prstGeom prst="rect">
            <a:avLst/>
          </a:prstGeom>
        </p:spPr>
      </p:pic>
      <p:sp>
        <p:nvSpPr>
          <p:cNvPr id="13" name="テキスト ボックス 12"/>
          <p:cNvSpPr txBox="1"/>
          <p:nvPr/>
        </p:nvSpPr>
        <p:spPr>
          <a:xfrm rot="20878364">
            <a:off x="1397838" y="5633346"/>
            <a:ext cx="4046542"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散布の</a:t>
            </a:r>
            <a:r>
              <a:rPr kumimoji="1" lang="en-US" altLang="ja-JP" dirty="0" smtClean="0">
                <a:latin typeface="Meiryo UI" panose="020B0604030504040204" pitchFamily="50" charset="-128"/>
                <a:ea typeface="Meiryo UI" panose="020B0604030504040204" pitchFamily="50" charset="-128"/>
              </a:rPr>
              <a:t>20</a:t>
            </a:r>
            <a:r>
              <a:rPr kumimoji="1" lang="ja-JP" altLang="en-US" dirty="0" smtClean="0">
                <a:latin typeface="Meiryo UI" panose="020B0604030504040204" pitchFamily="50" charset="-128"/>
                <a:ea typeface="Meiryo UI" panose="020B0604030504040204" pitchFamily="50" charset="-128"/>
              </a:rPr>
              <a:t>日前までに計画を提出</a:t>
            </a:r>
            <a:endParaRPr kumimoji="1" lang="ja-JP" altLang="en-US"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rot="20760125">
            <a:off x="7031751" y="5633347"/>
            <a:ext cx="5040162" cy="369332"/>
          </a:xfrm>
          <a:prstGeom prst="rect">
            <a:avLst/>
          </a:prstGeom>
          <a:solidFill>
            <a:schemeClr val="bg1"/>
          </a:solidFill>
          <a:ln>
            <a:solidFill>
              <a:schemeClr val="tx1"/>
            </a:solidFill>
          </a:ln>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散布前にはチェックリストに基づく安全使用の確認を！</a:t>
            </a:r>
            <a:endParaRPr kumimoji="1" lang="ja-JP" altLang="en-US" dirty="0">
              <a:latin typeface="Meiryo UI" panose="020B0604030504040204" pitchFamily="50" charset="-128"/>
              <a:ea typeface="Meiryo UI" panose="020B0604030504040204" pitchFamily="50" charset="-128"/>
            </a:endParaRPr>
          </a:p>
        </p:txBody>
      </p:sp>
      <p:sp>
        <p:nvSpPr>
          <p:cNvPr id="15" name="角丸四角形 14"/>
          <p:cNvSpPr/>
          <p:nvPr/>
        </p:nvSpPr>
        <p:spPr>
          <a:xfrm>
            <a:off x="296214" y="1097280"/>
            <a:ext cx="2714272" cy="59340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43110" y="1240018"/>
            <a:ext cx="2242922" cy="369332"/>
          </a:xfrm>
          <a:prstGeom prst="rect">
            <a:avLst/>
          </a:prstGeom>
        </p:spPr>
        <p:txBody>
          <a:bodyPr wrap="none">
            <a:spAutoFit/>
          </a:bodyPr>
          <a:lstStyle/>
          <a:p>
            <a:r>
              <a:rPr lang="ja-JP" altLang="en-US" b="1" dirty="0" smtClean="0">
                <a:solidFill>
                  <a:schemeClr val="bg1"/>
                </a:solidFill>
                <a:latin typeface="Meiryo UI" panose="020B0604030504040204" pitchFamily="50" charset="-128"/>
                <a:ea typeface="Meiryo UI" panose="020B0604030504040204" pitchFamily="50" charset="-128"/>
              </a:rPr>
              <a:t>農薬散布計画の提出</a:t>
            </a:r>
          </a:p>
        </p:txBody>
      </p:sp>
      <p:sp>
        <p:nvSpPr>
          <p:cNvPr id="16" name="角丸四角形 15"/>
          <p:cNvSpPr/>
          <p:nvPr/>
        </p:nvSpPr>
        <p:spPr>
          <a:xfrm>
            <a:off x="296214" y="2895586"/>
            <a:ext cx="2714272" cy="59340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98601" y="3002998"/>
            <a:ext cx="1909497" cy="369332"/>
          </a:xfrm>
          <a:prstGeom prst="rect">
            <a:avLst/>
          </a:prstGeom>
        </p:spPr>
        <p:txBody>
          <a:bodyPr wrap="none">
            <a:spAutoFit/>
          </a:bodyPr>
          <a:lstStyle/>
          <a:p>
            <a:r>
              <a:rPr lang="ja-JP" altLang="en-US" dirty="0" smtClean="0">
                <a:solidFill>
                  <a:schemeClr val="bg1"/>
                </a:solidFill>
                <a:latin typeface="Meiryo UI" panose="020B0604030504040204" pitchFamily="50" charset="-128"/>
                <a:ea typeface="Meiryo UI" panose="020B0604030504040204" pitchFamily="50" charset="-128"/>
              </a:rPr>
              <a:t>事前チェックの実施</a:t>
            </a:r>
          </a:p>
        </p:txBody>
      </p:sp>
    </p:spTree>
    <p:extLst>
      <p:ext uri="{BB962C8B-B14F-4D97-AF65-F5344CB8AC3E}">
        <p14:creationId xmlns:p14="http://schemas.microsoft.com/office/powerpoint/2010/main" val="4226980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5763302" y="1386743"/>
            <a:ext cx="6292710" cy="5261633"/>
          </a:xfrm>
          <a:prstGeom prst="roundRect">
            <a:avLst>
              <a:gd name="adj" fmla="val 242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5763302" y="1196368"/>
            <a:ext cx="6292710" cy="46423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25083" y="1386743"/>
            <a:ext cx="5233182" cy="5261633"/>
          </a:xfrm>
          <a:prstGeom prst="roundRect">
            <a:avLst>
              <a:gd name="adj" fmla="val 242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 8"/>
          <p:cNvSpPr/>
          <p:nvPr/>
        </p:nvSpPr>
        <p:spPr>
          <a:xfrm>
            <a:off x="225083" y="1196368"/>
            <a:ext cx="5233181" cy="46423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12192000" cy="900000"/>
          </a:xfrm>
          <a:solidFill>
            <a:schemeClr val="accent1"/>
          </a:solidFill>
        </p:spPr>
        <p:txBody>
          <a:bodyPr>
            <a:normAutofit/>
          </a:bodyPr>
          <a:lstStyle/>
          <a:p>
            <a:r>
              <a:rPr kumimoji="1" lang="ja-JP" altLang="en-US" sz="3200" dirty="0" smtClean="0">
                <a:solidFill>
                  <a:schemeClr val="bg1"/>
                </a:solidFill>
                <a:latin typeface="Meiryo UI" panose="020B0604030504040204" pitchFamily="50" charset="-128"/>
                <a:ea typeface="Meiryo UI" panose="020B0604030504040204" pitchFamily="50" charset="-128"/>
              </a:rPr>
              <a:t>６．農薬散布において遵守すべき事項</a:t>
            </a:r>
            <a:endParaRPr kumimoji="1" lang="ja-JP" altLang="en-US" sz="3200" dirty="0">
              <a:solidFill>
                <a:schemeClr val="bg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446626" y="1243819"/>
            <a:ext cx="4875053" cy="369332"/>
          </a:xfrm>
          <a:prstGeom prst="rect">
            <a:avLst/>
          </a:prstGeom>
        </p:spPr>
        <p:txBody>
          <a:bodyPr wrap="none">
            <a:spAutoFit/>
          </a:bodyPr>
          <a:lstStyle/>
          <a:p>
            <a:r>
              <a:rPr lang="ja-JP" altLang="en-US" b="1" dirty="0" smtClean="0">
                <a:solidFill>
                  <a:schemeClr val="bg1"/>
                </a:solidFill>
                <a:latin typeface="Meiryo UI" panose="020B0604030504040204" pitchFamily="50" charset="-128"/>
                <a:ea typeface="Meiryo UI" panose="020B0604030504040204" pitchFamily="50" charset="-128"/>
              </a:rPr>
              <a:t>農薬を使用する者が遵守すべき基準を定める省令</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352115" y="1803526"/>
            <a:ext cx="5106149" cy="3416320"/>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農薬使用者の責務</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農作物や人畜への危害、水産動植物への被害、</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水質汚濁による被害が生じないようにすること。等</a:t>
            </a:r>
            <a:endParaRPr lang="en-US" altLang="ja-JP" dirty="0" smtClean="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○表示事項の遵守</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適用農作物、処理量、希釈倍数、使用時期、</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使用回数等のラベル表示事項の遵守。</a:t>
            </a:r>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○帳簿の記載</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農薬を使用した場合は、使用した年月日・場所・</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農作物名・農薬名・希釈倍数・使用量等を記帳</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するように努める。</a:t>
            </a:r>
            <a:endParaRPr lang="en-US" altLang="ja-JP" dirty="0" smtClean="0">
              <a:latin typeface="Meiryo UI" panose="020B0604030504040204" pitchFamily="50" charset="-128"/>
              <a:ea typeface="Meiryo UI" panose="020B0604030504040204" pitchFamily="50" charset="-128"/>
            </a:endParaRPr>
          </a:p>
        </p:txBody>
      </p:sp>
      <p:sp>
        <p:nvSpPr>
          <p:cNvPr id="6" name="正方形/長方形 5"/>
          <p:cNvSpPr/>
          <p:nvPr/>
        </p:nvSpPr>
        <p:spPr>
          <a:xfrm>
            <a:off x="7159819" y="1243819"/>
            <a:ext cx="3560590" cy="369332"/>
          </a:xfrm>
          <a:prstGeom prst="rect">
            <a:avLst/>
          </a:prstGeom>
        </p:spPr>
        <p:txBody>
          <a:bodyPr wrap="none">
            <a:spAutoFit/>
          </a:bodyPr>
          <a:lstStyle/>
          <a:p>
            <a:r>
              <a:rPr lang="ja-JP" altLang="en-US" b="1" dirty="0" smtClean="0">
                <a:solidFill>
                  <a:schemeClr val="bg1"/>
                </a:solidFill>
                <a:latin typeface="Meiryo UI" panose="020B0604030504040204" pitchFamily="50" charset="-128"/>
                <a:ea typeface="Meiryo UI" panose="020B0604030504040204" pitchFamily="50" charset="-128"/>
              </a:rPr>
              <a:t>住宅地等における農薬使用について</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6037714" y="1705050"/>
            <a:ext cx="5743885" cy="4524315"/>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○なるべく</a:t>
            </a:r>
            <a:r>
              <a:rPr lang="ja-JP" altLang="en-US" b="1" u="sng" dirty="0" smtClean="0">
                <a:latin typeface="Meiryo UI" panose="020B0604030504040204" pitchFamily="50" charset="-128"/>
                <a:ea typeface="Meiryo UI" panose="020B0604030504040204" pitchFamily="50" charset="-128"/>
              </a:rPr>
              <a:t>農薬を使用しない防除方法</a:t>
            </a:r>
            <a:r>
              <a:rPr lang="ja-JP" altLang="en-US" dirty="0" smtClean="0">
                <a:latin typeface="Meiryo UI" panose="020B0604030504040204" pitchFamily="50" charset="-128"/>
                <a:ea typeface="Meiryo UI" panose="020B0604030504040204" pitchFamily="50" charset="-128"/>
              </a:rPr>
              <a:t>を検討し、やむを得ず </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農薬を散布する場合は、</a:t>
            </a:r>
            <a:r>
              <a:rPr lang="ja-JP" altLang="en-US" b="1" u="sng" dirty="0" smtClean="0">
                <a:latin typeface="Meiryo UI" panose="020B0604030504040204" pitchFamily="50" charset="-128"/>
                <a:ea typeface="Meiryo UI" panose="020B0604030504040204" pitchFamily="50" charset="-128"/>
              </a:rPr>
              <a:t>必要最低限の範囲</a:t>
            </a:r>
            <a:r>
              <a:rPr lang="ja-JP" altLang="en-US" dirty="0" smtClean="0">
                <a:latin typeface="Meiryo UI" panose="020B0604030504040204" pitchFamily="50" charset="-128"/>
                <a:ea typeface="Meiryo UI" panose="020B0604030504040204" pitchFamily="50" charset="-128"/>
              </a:rPr>
              <a:t>にとどめる。</a:t>
            </a:r>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○農薬散布は、</a:t>
            </a:r>
            <a:r>
              <a:rPr lang="ja-JP" altLang="en-US" b="1" u="sng" dirty="0" smtClean="0">
                <a:latin typeface="Meiryo UI" panose="020B0604030504040204" pitchFamily="50" charset="-128"/>
                <a:ea typeface="Meiryo UI" panose="020B0604030504040204" pitchFamily="50" charset="-128"/>
              </a:rPr>
              <a:t>無風又は風が弱いときに行う</a:t>
            </a:r>
            <a:r>
              <a:rPr lang="ja-JP" altLang="en-US" dirty="0" smtClean="0">
                <a:latin typeface="Meiryo UI" panose="020B0604030504040204" pitchFamily="50" charset="-128"/>
                <a:ea typeface="Meiryo UI" panose="020B0604030504040204" pitchFamily="50" charset="-128"/>
              </a:rPr>
              <a:t>など、近隣に影</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響が少ない天候の日や時間帯を選び、風向き、ノズルの向</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err="1" smtClean="0">
                <a:latin typeface="Meiryo UI" panose="020B0604030504040204" pitchFamily="50" charset="-128"/>
                <a:ea typeface="Meiryo UI" panose="020B0604030504040204" pitchFamily="50" charset="-128"/>
              </a:rPr>
              <a:t>き</a:t>
            </a:r>
            <a:r>
              <a:rPr lang="ja-JP" altLang="en-US" dirty="0" smtClean="0">
                <a:latin typeface="Meiryo UI" panose="020B0604030504040204" pitchFamily="50" charset="-128"/>
                <a:ea typeface="Meiryo UI" panose="020B0604030504040204" pitchFamily="50" charset="-128"/>
              </a:rPr>
              <a:t>等に注意して行う。場合によっては</a:t>
            </a:r>
            <a:r>
              <a:rPr lang="ja-JP" altLang="en-US" b="1" u="sng" dirty="0" smtClean="0">
                <a:latin typeface="Meiryo UI" panose="020B0604030504040204" pitchFamily="50" charset="-128"/>
                <a:ea typeface="Meiryo UI" panose="020B0604030504040204" pitchFamily="50" charset="-128"/>
              </a:rPr>
              <a:t>粒剤等飛散の少ない</a:t>
            </a:r>
            <a:endParaRPr lang="en-US" altLang="ja-JP" b="1" u="sng"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b="1" u="sng" dirty="0" smtClean="0">
                <a:latin typeface="Meiryo UI" panose="020B0604030504040204" pitchFamily="50" charset="-128"/>
                <a:ea typeface="Meiryo UI" panose="020B0604030504040204" pitchFamily="50" charset="-128"/>
              </a:rPr>
              <a:t>剤</a:t>
            </a:r>
            <a:r>
              <a:rPr lang="ja-JP" altLang="en-US" dirty="0" smtClean="0">
                <a:latin typeface="Meiryo UI" panose="020B0604030504040204" pitchFamily="50" charset="-128"/>
                <a:ea typeface="Meiryo UI" panose="020B0604030504040204" pitchFamily="50" charset="-128"/>
              </a:rPr>
              <a:t>を選択。</a:t>
            </a:r>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○事前に周辺住民に対して、農薬使用の目的、散布日時、</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使用農薬の種類及び農薬使用者等の連絡先を十分な時</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間的余裕をもって</a:t>
            </a:r>
            <a:r>
              <a:rPr lang="ja-JP" altLang="en-US" b="1" u="sng" dirty="0" smtClean="0">
                <a:latin typeface="Meiryo UI" panose="020B0604030504040204" pitchFamily="50" charset="-128"/>
                <a:ea typeface="Meiryo UI" panose="020B0604030504040204" pitchFamily="50" charset="-128"/>
              </a:rPr>
              <a:t>幅広く周知</a:t>
            </a:r>
            <a:r>
              <a:rPr lang="ja-JP" altLang="en-US" dirty="0" smtClean="0">
                <a:latin typeface="Meiryo UI" panose="020B0604030504040204" pitchFamily="50" charset="-128"/>
                <a:ea typeface="Meiryo UI" panose="020B0604030504040204" pitchFamily="50" charset="-128"/>
              </a:rPr>
              <a:t>する。近辺に化学物質に敏感</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な人が居住している場合には、十分配慮する。</a:t>
            </a:r>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○近隣に学校、通学路等がある場合には、散布の時間帯に</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最大限配慮し、当該学校や保護者等への周知を図る。</a:t>
            </a:r>
            <a:endParaRPr lang="en-US" altLang="ja-JP" dirty="0" smtClean="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909894" y="5594813"/>
            <a:ext cx="3863558" cy="646331"/>
          </a:xfrm>
          <a:prstGeom prst="rect">
            <a:avLst/>
          </a:prstGeom>
          <a:noFill/>
        </p:spPr>
        <p:txBody>
          <a:bodyPr wrap="none" rtlCol="0">
            <a:spAutoFit/>
          </a:bodyPr>
          <a:lstStyle/>
          <a:p>
            <a:pPr algn="ctr"/>
            <a:r>
              <a:rPr kumimoji="1" lang="ja-JP" altLang="en-US" b="1" dirty="0" smtClean="0">
                <a:latin typeface="Meiryo UI" panose="020B0604030504040204" pitchFamily="50" charset="-128"/>
                <a:ea typeface="Meiryo UI" panose="020B0604030504040204" pitchFamily="50" charset="-128"/>
              </a:rPr>
              <a:t>ドローンに限らず農薬を散布する上での</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rPr>
              <a:t>基本的な遵守事項</a:t>
            </a:r>
            <a:endParaRPr kumimoji="1" lang="ja-JP" altLang="en-US"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124279" y="6069538"/>
            <a:ext cx="5631670"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近隣や隣接</a:t>
            </a:r>
            <a:r>
              <a:rPr kumimoji="1" lang="ja-JP" altLang="en-US" b="1" dirty="0" err="1" smtClean="0">
                <a:latin typeface="Meiryo UI" panose="020B0604030504040204" pitchFamily="50" charset="-128"/>
                <a:ea typeface="Meiryo UI" panose="020B0604030504040204" pitchFamily="50" charset="-128"/>
              </a:rPr>
              <a:t>ほ</a:t>
            </a:r>
            <a:r>
              <a:rPr kumimoji="1" lang="ja-JP" altLang="en-US" b="1" dirty="0" smtClean="0">
                <a:latin typeface="Meiryo UI" panose="020B0604030504040204" pitchFamily="50" charset="-128"/>
                <a:ea typeface="Meiryo UI" panose="020B0604030504040204" pitchFamily="50" charset="-128"/>
              </a:rPr>
              <a:t>場等に飛散しないような配慮と周知が重要</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879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角丸四角形 57"/>
          <p:cNvSpPr/>
          <p:nvPr/>
        </p:nvSpPr>
        <p:spPr>
          <a:xfrm>
            <a:off x="7195227" y="3531713"/>
            <a:ext cx="4801216" cy="2152333"/>
          </a:xfrm>
          <a:prstGeom prst="roundRect">
            <a:avLst>
              <a:gd name="adj" fmla="val 86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p:cNvSpPr/>
          <p:nvPr/>
        </p:nvSpPr>
        <p:spPr>
          <a:xfrm>
            <a:off x="7195227" y="1138988"/>
            <a:ext cx="4801216" cy="2308109"/>
          </a:xfrm>
          <a:prstGeom prst="roundRect">
            <a:avLst>
              <a:gd name="adj" fmla="val 86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3676626" y="1138989"/>
            <a:ext cx="3414253" cy="4545058"/>
          </a:xfrm>
          <a:prstGeom prst="roundRect">
            <a:avLst>
              <a:gd name="adj" fmla="val 86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140677" y="1138989"/>
            <a:ext cx="3414253" cy="4545058"/>
          </a:xfrm>
          <a:prstGeom prst="roundRect">
            <a:avLst>
              <a:gd name="adj" fmla="val 86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0" y="0"/>
            <a:ext cx="12192000" cy="900000"/>
          </a:xfrm>
          <a:solidFill>
            <a:schemeClr val="accent1"/>
          </a:solidFill>
        </p:spPr>
        <p:txBody>
          <a:bodyPr>
            <a:normAutofit/>
          </a:bodyPr>
          <a:lstStyle/>
          <a:p>
            <a:r>
              <a:rPr lang="ja-JP" altLang="en-US" sz="3200" dirty="0">
                <a:solidFill>
                  <a:schemeClr val="bg1"/>
                </a:solidFill>
                <a:latin typeface="Meiryo UI" panose="020B0604030504040204" pitchFamily="50" charset="-128"/>
                <a:ea typeface="Meiryo UI" panose="020B0604030504040204" pitchFamily="50" charset="-128"/>
              </a:rPr>
              <a:t>７</a:t>
            </a:r>
            <a:r>
              <a:rPr kumimoji="1" lang="ja-JP" altLang="en-US" sz="3200" dirty="0" smtClean="0">
                <a:solidFill>
                  <a:schemeClr val="bg1"/>
                </a:solidFill>
                <a:latin typeface="Meiryo UI" panose="020B0604030504040204" pitchFamily="50" charset="-128"/>
                <a:ea typeface="Meiryo UI" panose="020B0604030504040204" pitchFamily="50" charset="-128"/>
              </a:rPr>
              <a:t>．飛散防止のポイント</a:t>
            </a:r>
            <a:endParaRPr kumimoji="1" lang="ja-JP" altLang="en-US" sz="3200"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0677" y="1399608"/>
            <a:ext cx="1338828" cy="369332"/>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飛行高度</a:t>
            </a:r>
            <a:endParaRPr kumimoji="1" lang="ja-JP" altLang="en-US"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604" y="2103195"/>
            <a:ext cx="1176221" cy="1023312"/>
          </a:xfrm>
          <a:prstGeom prst="rect">
            <a:avLst/>
          </a:prstGeom>
        </p:spPr>
      </p:pic>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3771" y="2511158"/>
            <a:ext cx="1176221" cy="1023312"/>
          </a:xfrm>
          <a:prstGeom prst="rect">
            <a:avLst/>
          </a:prstGeom>
        </p:spPr>
      </p:pic>
      <p:sp>
        <p:nvSpPr>
          <p:cNvPr id="8" name="二等辺三角形 7"/>
          <p:cNvSpPr/>
          <p:nvPr/>
        </p:nvSpPr>
        <p:spPr>
          <a:xfrm>
            <a:off x="572362" y="3022814"/>
            <a:ext cx="1060704" cy="9144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a:off x="2293028" y="3379451"/>
            <a:ext cx="749891" cy="5632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a:off x="558294" y="4012495"/>
            <a:ext cx="1060704" cy="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2293028" y="4012495"/>
            <a:ext cx="749891" cy="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210475" y="1837714"/>
            <a:ext cx="902811" cy="307777"/>
          </a:xfrm>
          <a:prstGeom prst="rect">
            <a:avLst/>
          </a:prstGeom>
          <a:noFill/>
        </p:spPr>
        <p:txBody>
          <a:bodyPr wrap="none" rtlCol="0">
            <a:spAutoFit/>
          </a:bodyPr>
          <a:lstStyle/>
          <a:p>
            <a:pPr algn="ctr"/>
            <a:r>
              <a:rPr kumimoji="1" lang="ja-JP" altLang="en-US" sz="1400" dirty="0" smtClean="0">
                <a:latin typeface="Meiryo UI" panose="020B0604030504040204" pitchFamily="50" charset="-128"/>
                <a:ea typeface="Meiryo UI" panose="020B0604030504040204" pitchFamily="50" charset="-128"/>
              </a:rPr>
              <a:t>飛行高度</a:t>
            </a:r>
            <a:endParaRPr kumimoji="1" lang="ja-JP" altLang="en-US" sz="14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14604" y="4101845"/>
            <a:ext cx="723275" cy="307777"/>
          </a:xfrm>
          <a:prstGeom prst="rect">
            <a:avLst/>
          </a:prstGeom>
          <a:noFill/>
        </p:spPr>
        <p:txBody>
          <a:bodyPr wrap="none" rtlCol="0">
            <a:spAutoFit/>
          </a:bodyPr>
          <a:lstStyle/>
          <a:p>
            <a:pPr algn="ctr"/>
            <a:r>
              <a:rPr kumimoji="1" lang="ja-JP" altLang="en-US" sz="1400" dirty="0" smtClean="0">
                <a:latin typeface="Meiryo UI" panose="020B0604030504040204" pitchFamily="50" charset="-128"/>
                <a:ea typeface="Meiryo UI" panose="020B0604030504040204" pitchFamily="50" charset="-128"/>
              </a:rPr>
              <a:t>散布幅</a:t>
            </a:r>
            <a:endParaRPr kumimoji="1" lang="ja-JP" altLang="en-US" sz="1400" dirty="0">
              <a:latin typeface="Meiryo UI" panose="020B0604030504040204" pitchFamily="50" charset="-128"/>
              <a:ea typeface="Meiryo UI" panose="020B0604030504040204" pitchFamily="50" charset="-128"/>
            </a:endParaRPr>
          </a:p>
        </p:txBody>
      </p:sp>
      <p:sp>
        <p:nvSpPr>
          <p:cNvPr id="19" name="楕円 18"/>
          <p:cNvSpPr/>
          <p:nvPr/>
        </p:nvSpPr>
        <p:spPr>
          <a:xfrm>
            <a:off x="1166482" y="4067863"/>
            <a:ext cx="379827" cy="3757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広</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058567" y="4118597"/>
            <a:ext cx="723275" cy="307777"/>
          </a:xfrm>
          <a:prstGeom prst="rect">
            <a:avLst/>
          </a:prstGeom>
          <a:noFill/>
        </p:spPr>
        <p:txBody>
          <a:bodyPr wrap="none" rtlCol="0">
            <a:spAutoFit/>
          </a:bodyPr>
          <a:lstStyle/>
          <a:p>
            <a:pPr algn="ctr"/>
            <a:r>
              <a:rPr kumimoji="1" lang="ja-JP" altLang="en-US" sz="1400" dirty="0" smtClean="0">
                <a:latin typeface="Meiryo UI" panose="020B0604030504040204" pitchFamily="50" charset="-128"/>
                <a:ea typeface="Meiryo UI" panose="020B0604030504040204" pitchFamily="50" charset="-128"/>
              </a:rPr>
              <a:t>散布幅</a:t>
            </a:r>
            <a:endParaRPr kumimoji="1" lang="ja-JP" altLang="en-US" sz="1400" dirty="0">
              <a:latin typeface="Meiryo UI" panose="020B0604030504040204" pitchFamily="50" charset="-128"/>
              <a:ea typeface="Meiryo UI" panose="020B0604030504040204" pitchFamily="50" charset="-128"/>
            </a:endParaRPr>
          </a:p>
        </p:txBody>
      </p:sp>
      <p:sp>
        <p:nvSpPr>
          <p:cNvPr id="21" name="楕円 20"/>
          <p:cNvSpPr/>
          <p:nvPr/>
        </p:nvSpPr>
        <p:spPr>
          <a:xfrm>
            <a:off x="2759603" y="4081384"/>
            <a:ext cx="379827" cy="3757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狭</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24045" y="4501196"/>
            <a:ext cx="3230885" cy="95410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　飛行高度が高いと散布幅が広がり、散布すべき区画外への飛散リスクが高くなる。</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メーカーの推奨する飛行高度を超えることがないようにする。（上限は作物上</a:t>
            </a:r>
            <a:r>
              <a:rPr lang="en-US" altLang="ja-JP" sz="1400" dirty="0" smtClean="0">
                <a:latin typeface="Meiryo UI" panose="020B0604030504040204" pitchFamily="50" charset="-128"/>
                <a:ea typeface="Meiryo UI" panose="020B0604030504040204" pitchFamily="50" charset="-128"/>
              </a:rPr>
              <a:t>2m</a:t>
            </a:r>
            <a:r>
              <a:rPr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p:txBody>
      </p:sp>
      <p:sp>
        <p:nvSpPr>
          <p:cNvPr id="23" name="角丸四角形 22"/>
          <p:cNvSpPr/>
          <p:nvPr/>
        </p:nvSpPr>
        <p:spPr>
          <a:xfrm>
            <a:off x="4057122" y="1906001"/>
            <a:ext cx="2812108" cy="2212596"/>
          </a:xfrm>
          <a:prstGeom prst="roundRect">
            <a:avLst>
              <a:gd name="adj" fmla="val 8014"/>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730724" y="1399608"/>
            <a:ext cx="1338828" cy="369332"/>
          </a:xfrm>
          <a:prstGeom prst="rect">
            <a:avLst/>
          </a:prstGeom>
          <a:noFill/>
        </p:spPr>
        <p:txBody>
          <a:bodyPr wrap="none" rtlCol="0">
            <a:spAutoFit/>
          </a:bodyPr>
          <a:lstStyle/>
          <a:p>
            <a:r>
              <a:rPr lang="ja-JP" altLang="en-US" b="1" dirty="0" smtClean="0">
                <a:latin typeface="Meiryo UI" panose="020B0604030504040204" pitchFamily="50" charset="-128"/>
                <a:ea typeface="Meiryo UI" panose="020B0604030504040204" pitchFamily="50" charset="-128"/>
              </a:rPr>
              <a:t>○飛行経路</a:t>
            </a:r>
            <a:endParaRPr kumimoji="1" lang="ja-JP" altLang="en-US" b="1" dirty="0">
              <a:latin typeface="Meiryo UI" panose="020B0604030504040204" pitchFamily="50" charset="-128"/>
              <a:ea typeface="Meiryo UI" panose="020B0604030504040204" pitchFamily="50" charset="-128"/>
            </a:endParaRPr>
          </a:p>
        </p:txBody>
      </p:sp>
      <p:grpSp>
        <p:nvGrpSpPr>
          <p:cNvPr id="27" name="グループ化 26"/>
          <p:cNvGrpSpPr/>
          <p:nvPr/>
        </p:nvGrpSpPr>
        <p:grpSpPr>
          <a:xfrm>
            <a:off x="3858229" y="2235134"/>
            <a:ext cx="1060704" cy="1389509"/>
            <a:chOff x="3938439" y="2074714"/>
            <a:chExt cx="1060704" cy="1389509"/>
          </a:xfrm>
        </p:grpSpPr>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573" y="2074714"/>
              <a:ext cx="719797" cy="626223"/>
            </a:xfrm>
            <a:prstGeom prst="rect">
              <a:avLst/>
            </a:prstGeom>
          </p:spPr>
        </p:pic>
        <p:sp>
          <p:nvSpPr>
            <p:cNvPr id="26" name="二等辺三角形 25"/>
            <p:cNvSpPr/>
            <p:nvPr/>
          </p:nvSpPr>
          <p:spPr>
            <a:xfrm>
              <a:off x="3938439" y="2549823"/>
              <a:ext cx="1060704" cy="9144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乗算 27"/>
          <p:cNvSpPr/>
          <p:nvPr/>
        </p:nvSpPr>
        <p:spPr>
          <a:xfrm>
            <a:off x="3760256" y="3374559"/>
            <a:ext cx="559672" cy="545158"/>
          </a:xfrm>
          <a:prstGeom prst="mathMultiply">
            <a:avLst>
              <a:gd name="adj1" fmla="val 1095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5604153" y="2235134"/>
            <a:ext cx="1060704" cy="1389509"/>
            <a:chOff x="3938439" y="2074714"/>
            <a:chExt cx="1060704" cy="1389509"/>
          </a:xfrm>
        </p:grpSpPr>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573" y="2074714"/>
              <a:ext cx="719797" cy="626223"/>
            </a:xfrm>
            <a:prstGeom prst="rect">
              <a:avLst/>
            </a:prstGeom>
          </p:spPr>
        </p:pic>
        <p:sp>
          <p:nvSpPr>
            <p:cNvPr id="31" name="二等辺三角形 30"/>
            <p:cNvSpPr/>
            <p:nvPr/>
          </p:nvSpPr>
          <p:spPr>
            <a:xfrm>
              <a:off x="3938439" y="2549823"/>
              <a:ext cx="1060704" cy="9144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ドーナツ 31"/>
          <p:cNvSpPr/>
          <p:nvPr/>
        </p:nvSpPr>
        <p:spPr>
          <a:xfrm>
            <a:off x="6427274" y="3416727"/>
            <a:ext cx="422031" cy="415831"/>
          </a:xfrm>
          <a:prstGeom prst="donut">
            <a:avLst>
              <a:gd name="adj" fmla="val 1553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4" name="直線コネクタ 33"/>
          <p:cNvCxnSpPr>
            <a:stCxn id="23" idx="0"/>
            <a:endCxn id="23" idx="2"/>
          </p:cNvCxnSpPr>
          <p:nvPr/>
        </p:nvCxnSpPr>
        <p:spPr>
          <a:xfrm>
            <a:off x="5463176" y="1906001"/>
            <a:ext cx="0" cy="2212596"/>
          </a:xfrm>
          <a:prstGeom prst="line">
            <a:avLst/>
          </a:prstGeom>
          <a:ln w="1143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3926738" y="4501196"/>
            <a:ext cx="3182348" cy="738664"/>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　</a:t>
            </a:r>
            <a:r>
              <a:rPr lang="ja-JP" altLang="en-US" sz="1400" dirty="0" err="1" smtClean="0">
                <a:latin typeface="Meiryo UI" panose="020B0604030504040204" pitchFamily="50" charset="-128"/>
                <a:ea typeface="Meiryo UI" panose="020B0604030504040204" pitchFamily="50" charset="-128"/>
              </a:rPr>
              <a:t>ほ</a:t>
            </a:r>
            <a:r>
              <a:rPr lang="ja-JP" altLang="en-US" sz="1400" dirty="0" smtClean="0">
                <a:latin typeface="Meiryo UI" panose="020B0604030504040204" pitchFamily="50" charset="-128"/>
                <a:ea typeface="Meiryo UI" panose="020B0604030504040204" pitchFamily="50" charset="-128"/>
              </a:rPr>
              <a:t>場の外縁部を散布する場合は、散布液がほ場外に出ないように余裕をもった飛行経路をとる。</a:t>
            </a:r>
            <a:endParaRPr kumimoji="1" lang="ja-JP" altLang="en-US" sz="14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flipH="1">
            <a:off x="7363805" y="3820558"/>
            <a:ext cx="4183967"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○剤型の選択</a:t>
            </a:r>
            <a:endParaRPr kumimoji="1" lang="en-US" altLang="ja-JP" b="1"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7363805" y="1433590"/>
            <a:ext cx="4464059"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○風速</a:t>
            </a:r>
            <a:endParaRPr kumimoji="1" lang="en-US" altLang="ja-JP" b="1" dirty="0" smtClean="0">
              <a:latin typeface="Meiryo UI" panose="020B0604030504040204" pitchFamily="50" charset="-128"/>
              <a:ea typeface="Meiryo UI" panose="020B0604030504040204" pitchFamily="50" charset="-128"/>
            </a:endParaRPr>
          </a:p>
        </p:txBody>
      </p:sp>
      <p:grpSp>
        <p:nvGrpSpPr>
          <p:cNvPr id="41" name="グループ化 40"/>
          <p:cNvGrpSpPr/>
          <p:nvPr/>
        </p:nvGrpSpPr>
        <p:grpSpPr>
          <a:xfrm>
            <a:off x="612856" y="1802922"/>
            <a:ext cx="1120029" cy="307777"/>
            <a:chOff x="612856" y="2043552"/>
            <a:chExt cx="1120029" cy="307777"/>
          </a:xfrm>
        </p:grpSpPr>
        <p:sp>
          <p:nvSpPr>
            <p:cNvPr id="16" name="テキスト ボックス 15"/>
            <p:cNvSpPr txBox="1"/>
            <p:nvPr/>
          </p:nvSpPr>
          <p:spPr>
            <a:xfrm>
              <a:off x="612856" y="2043552"/>
              <a:ext cx="902811" cy="307777"/>
            </a:xfrm>
            <a:prstGeom prst="rect">
              <a:avLst/>
            </a:prstGeom>
            <a:noFill/>
          </p:spPr>
          <p:txBody>
            <a:bodyPr wrap="none" rtlCol="0">
              <a:spAutoFit/>
            </a:bodyPr>
            <a:lstStyle/>
            <a:p>
              <a:pPr algn="ctr"/>
              <a:r>
                <a:rPr kumimoji="1" lang="ja-JP" altLang="en-US" sz="1400" dirty="0" smtClean="0">
                  <a:latin typeface="Meiryo UI" panose="020B0604030504040204" pitchFamily="50" charset="-128"/>
                  <a:ea typeface="Meiryo UI" panose="020B0604030504040204" pitchFamily="50" charset="-128"/>
                </a:rPr>
                <a:t>飛行高度</a:t>
              </a:r>
              <a:endParaRPr kumimoji="1" lang="ja-JP" altLang="en-US" sz="1400" dirty="0">
                <a:latin typeface="Meiryo UI" panose="020B0604030504040204" pitchFamily="50" charset="-128"/>
                <a:ea typeface="Meiryo UI" panose="020B0604030504040204" pitchFamily="50" charset="-128"/>
              </a:endParaRPr>
            </a:p>
          </p:txBody>
        </p:sp>
        <p:sp>
          <p:nvSpPr>
            <p:cNvPr id="40" name="楕円 39"/>
            <p:cNvSpPr/>
            <p:nvPr/>
          </p:nvSpPr>
          <p:spPr>
            <a:xfrm>
              <a:off x="1447699" y="2054093"/>
              <a:ext cx="285186" cy="28586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rPr>
                <a:t>高</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pSp>
      <p:sp>
        <p:nvSpPr>
          <p:cNvPr id="42" name="楕円 41"/>
          <p:cNvSpPr/>
          <p:nvPr/>
        </p:nvSpPr>
        <p:spPr>
          <a:xfrm>
            <a:off x="3030902" y="1846207"/>
            <a:ext cx="285186" cy="28586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rPr>
              <a:t>低</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9" name="正方形/長方形 48"/>
          <p:cNvSpPr/>
          <p:nvPr/>
        </p:nvSpPr>
        <p:spPr>
          <a:xfrm>
            <a:off x="7691151" y="4274505"/>
            <a:ext cx="4136713" cy="923330"/>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　水で希釈し霧状に散布する剤より、顆粒状の物をそのまま散布する粒剤等のほうが、風の影響を受けにくく、ドリフトが少ない。</a:t>
            </a:r>
            <a:endParaRPr lang="ja-JP" altLang="en-US"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140677" y="5860509"/>
            <a:ext cx="11855766" cy="923330"/>
          </a:xfrm>
          <a:prstGeom prst="rect">
            <a:avLst/>
          </a:prstGeom>
          <a:noFill/>
          <a:ln>
            <a:solidFill>
              <a:schemeClr val="tx1"/>
            </a:solidFill>
          </a:ln>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ドローンなどの空中散布では、通常より高濃度の希釈倍数が設定されている。それゆえ少量のドリフトであっても残留農薬として基準値超過となるリスクが高い。空中散布は地上散布よりも</a:t>
            </a:r>
            <a:r>
              <a:rPr lang="ja-JP" altLang="en-US" dirty="0" smtClean="0">
                <a:latin typeface="Meiryo UI" panose="020B0604030504040204" pitchFamily="50" charset="-128"/>
                <a:ea typeface="Meiryo UI" panose="020B0604030504040204" pitchFamily="50" charset="-128"/>
              </a:rPr>
              <a:t>ドリフトには注意が必要となる。</a:t>
            </a:r>
            <a:endParaRPr lang="en-US" altLang="ja-JP" dirty="0" smtClean="0">
              <a:latin typeface="Meiryo UI" panose="020B0604030504040204" pitchFamily="50" charset="-128"/>
              <a:ea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食品衛生法により、残留基準値を超過した農産物は販売してはならない。</a:t>
            </a:r>
            <a:endParaRPr kumimoji="1" lang="ja-JP" altLang="en-US" dirty="0">
              <a:latin typeface="Meiryo UI" panose="020B0604030504040204" pitchFamily="50" charset="-128"/>
              <a:ea typeface="Meiryo UI" panose="020B0604030504040204" pitchFamily="50" charset="-128"/>
            </a:endParaRPr>
          </a:p>
        </p:txBody>
      </p:sp>
      <p:sp>
        <p:nvSpPr>
          <p:cNvPr id="57" name="正方形/長方形 56"/>
          <p:cNvSpPr/>
          <p:nvPr/>
        </p:nvSpPr>
        <p:spPr>
          <a:xfrm>
            <a:off x="7635122" y="1874734"/>
            <a:ext cx="4192742" cy="923330"/>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　散布時に推奨される風速は、</a:t>
            </a:r>
            <a:r>
              <a:rPr lang="en-US" altLang="ja-JP" dirty="0" smtClean="0">
                <a:latin typeface="Meiryo UI" panose="020B0604030504040204" pitchFamily="50" charset="-128"/>
                <a:ea typeface="Meiryo UI" panose="020B0604030504040204" pitchFamily="50" charset="-128"/>
              </a:rPr>
              <a:t>1.5m</a:t>
            </a:r>
            <a:r>
              <a:rPr lang="ja-JP" altLang="en-US" dirty="0" smtClean="0">
                <a:latin typeface="Meiryo UI" panose="020B0604030504040204" pitchFamily="50" charset="-128"/>
                <a:ea typeface="Meiryo UI" panose="020B0604030504040204" pitchFamily="50" charset="-128"/>
              </a:rPr>
              <a:t>の高さで</a:t>
            </a:r>
            <a:r>
              <a:rPr lang="en-US" altLang="ja-JP" dirty="0" smtClean="0">
                <a:latin typeface="Meiryo UI" panose="020B0604030504040204" pitchFamily="50" charset="-128"/>
                <a:ea typeface="Meiryo UI" panose="020B0604030504040204" pitchFamily="50" charset="-128"/>
              </a:rPr>
              <a:t>3m/s</a:t>
            </a:r>
            <a:r>
              <a:rPr lang="ja-JP" altLang="en-US" dirty="0" smtClean="0">
                <a:latin typeface="Meiryo UI" panose="020B0604030504040204" pitchFamily="50" charset="-128"/>
                <a:ea typeface="Meiryo UI" panose="020B0604030504040204" pitchFamily="50" charset="-128"/>
              </a:rPr>
              <a:t>以下とされている。可能な限り風のない日時を選ぶ。</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49599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1579</Words>
  <Application>Microsoft Office PowerPoint</Application>
  <PresentationFormat>ワイド画面</PresentationFormat>
  <Paragraphs>159</Paragraphs>
  <Slides>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Meiryo UI</vt:lpstr>
      <vt:lpstr>游ゴシック</vt:lpstr>
      <vt:lpstr>游ゴシック Light</vt:lpstr>
      <vt:lpstr>Arial</vt:lpstr>
      <vt:lpstr>Office テーマ</vt:lpstr>
      <vt:lpstr>PowerPoint プレゼンテーション</vt:lpstr>
      <vt:lpstr>１．大阪府での農薬の空中散布について</vt:lpstr>
      <vt:lpstr>２．ドローンでの農薬散布に関わる法令および必要な手続き</vt:lpstr>
      <vt:lpstr>３．航空法における許可・承認</vt:lpstr>
      <vt:lpstr>４．許可・承認申請手続きについて</vt:lpstr>
      <vt:lpstr>５．大阪府農業用ドローンによる農薬散布に係る安全使用実施要領</vt:lpstr>
      <vt:lpstr>６．農薬散布において遵守すべき事項</vt:lpstr>
      <vt:lpstr>７．飛散防止のポイント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古本　拓也</dc:creator>
  <cp:lastModifiedBy>古本　拓也</cp:lastModifiedBy>
  <cp:revision>34</cp:revision>
  <cp:lastPrinted>2020-09-16T07:17:23Z</cp:lastPrinted>
  <dcterms:created xsi:type="dcterms:W3CDTF">2020-09-16T00:28:04Z</dcterms:created>
  <dcterms:modified xsi:type="dcterms:W3CDTF">2020-09-17T06:15:07Z</dcterms:modified>
</cp:coreProperties>
</file>