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3" r:id="rId5"/>
    <p:sldId id="264" r:id="rId6"/>
    <p:sldId id="265" r:id="rId7"/>
    <p:sldId id="273" r:id="rId8"/>
    <p:sldId id="268" r:id="rId9"/>
    <p:sldId id="269" r:id="rId10"/>
    <p:sldId id="274" r:id="rId11"/>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1" autoAdjust="0"/>
    <p:restoredTop sz="94660"/>
  </p:normalViewPr>
  <p:slideViewPr>
    <p:cSldViewPr snapToGrid="0">
      <p:cViewPr varScale="1">
        <p:scale>
          <a:sx n="74" d="100"/>
          <a:sy n="74" d="100"/>
        </p:scale>
        <p:origin x="6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1BBD5D6-FF45-415D-83BA-A8883C58101B}" type="datetimeFigureOut">
              <a:rPr kumimoji="1" lang="ja-JP" altLang="en-US" smtClean="0"/>
              <a:t>2020/9/16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F0C2EE-7687-45F4-9C13-C330A127199C}" type="slidenum">
              <a:rPr kumimoji="1" lang="ja-JP" altLang="en-US" smtClean="0"/>
              <a:t>‹#›</a:t>
            </a:fld>
            <a:endParaRPr kumimoji="1" lang="ja-JP" altLang="en-US"/>
          </a:p>
        </p:txBody>
      </p:sp>
    </p:spTree>
    <p:extLst>
      <p:ext uri="{BB962C8B-B14F-4D97-AF65-F5344CB8AC3E}">
        <p14:creationId xmlns:p14="http://schemas.microsoft.com/office/powerpoint/2010/main" val="245171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1BBD5D6-FF45-415D-83BA-A8883C58101B}" type="datetimeFigureOut">
              <a:rPr kumimoji="1" lang="ja-JP" altLang="en-US" smtClean="0"/>
              <a:t>2020/9/16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F0C2EE-7687-45F4-9C13-C330A127199C}" type="slidenum">
              <a:rPr kumimoji="1" lang="ja-JP" altLang="en-US" smtClean="0"/>
              <a:t>‹#›</a:t>
            </a:fld>
            <a:endParaRPr kumimoji="1" lang="ja-JP" altLang="en-US"/>
          </a:p>
        </p:txBody>
      </p:sp>
    </p:spTree>
    <p:extLst>
      <p:ext uri="{BB962C8B-B14F-4D97-AF65-F5344CB8AC3E}">
        <p14:creationId xmlns:p14="http://schemas.microsoft.com/office/powerpoint/2010/main" val="333782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1BBD5D6-FF45-415D-83BA-A8883C58101B}" type="datetimeFigureOut">
              <a:rPr kumimoji="1" lang="ja-JP" altLang="en-US" smtClean="0"/>
              <a:t>2020/9/16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F0C2EE-7687-45F4-9C13-C330A127199C}" type="slidenum">
              <a:rPr kumimoji="1" lang="ja-JP" altLang="en-US" smtClean="0"/>
              <a:t>‹#›</a:t>
            </a:fld>
            <a:endParaRPr kumimoji="1" lang="ja-JP" altLang="en-US"/>
          </a:p>
        </p:txBody>
      </p:sp>
    </p:spTree>
    <p:extLst>
      <p:ext uri="{BB962C8B-B14F-4D97-AF65-F5344CB8AC3E}">
        <p14:creationId xmlns:p14="http://schemas.microsoft.com/office/powerpoint/2010/main" val="3666405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1BBD5D6-FF45-415D-83BA-A8883C58101B}" type="datetimeFigureOut">
              <a:rPr kumimoji="1" lang="ja-JP" altLang="en-US" smtClean="0"/>
              <a:t>2020/9/16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F0C2EE-7687-45F4-9C13-C330A127199C}" type="slidenum">
              <a:rPr kumimoji="1" lang="ja-JP" altLang="en-US" smtClean="0"/>
              <a:t>‹#›</a:t>
            </a:fld>
            <a:endParaRPr kumimoji="1" lang="ja-JP" altLang="en-US"/>
          </a:p>
        </p:txBody>
      </p:sp>
    </p:spTree>
    <p:extLst>
      <p:ext uri="{BB962C8B-B14F-4D97-AF65-F5344CB8AC3E}">
        <p14:creationId xmlns:p14="http://schemas.microsoft.com/office/powerpoint/2010/main" val="1649768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1BBD5D6-FF45-415D-83BA-A8883C58101B}" type="datetimeFigureOut">
              <a:rPr kumimoji="1" lang="ja-JP" altLang="en-US" smtClean="0"/>
              <a:t>2020/9/16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F0C2EE-7687-45F4-9C13-C330A127199C}" type="slidenum">
              <a:rPr kumimoji="1" lang="ja-JP" altLang="en-US" smtClean="0"/>
              <a:t>‹#›</a:t>
            </a:fld>
            <a:endParaRPr kumimoji="1" lang="ja-JP" altLang="en-US"/>
          </a:p>
        </p:txBody>
      </p:sp>
    </p:spTree>
    <p:extLst>
      <p:ext uri="{BB962C8B-B14F-4D97-AF65-F5344CB8AC3E}">
        <p14:creationId xmlns:p14="http://schemas.microsoft.com/office/powerpoint/2010/main" val="59502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1BBD5D6-FF45-415D-83BA-A8883C58101B}" type="datetimeFigureOut">
              <a:rPr kumimoji="1" lang="ja-JP" altLang="en-US" smtClean="0"/>
              <a:t>2020/9/16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F0C2EE-7687-45F4-9C13-C330A127199C}" type="slidenum">
              <a:rPr kumimoji="1" lang="ja-JP" altLang="en-US" smtClean="0"/>
              <a:t>‹#›</a:t>
            </a:fld>
            <a:endParaRPr kumimoji="1" lang="ja-JP" altLang="en-US"/>
          </a:p>
        </p:txBody>
      </p:sp>
    </p:spTree>
    <p:extLst>
      <p:ext uri="{BB962C8B-B14F-4D97-AF65-F5344CB8AC3E}">
        <p14:creationId xmlns:p14="http://schemas.microsoft.com/office/powerpoint/2010/main" val="1594985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1BBD5D6-FF45-415D-83BA-A8883C58101B}" type="datetimeFigureOut">
              <a:rPr kumimoji="1" lang="ja-JP" altLang="en-US" smtClean="0"/>
              <a:t>2020/9/16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F0C2EE-7687-45F4-9C13-C330A127199C}" type="slidenum">
              <a:rPr kumimoji="1" lang="ja-JP" altLang="en-US" smtClean="0"/>
              <a:t>‹#›</a:t>
            </a:fld>
            <a:endParaRPr kumimoji="1" lang="ja-JP" altLang="en-US"/>
          </a:p>
        </p:txBody>
      </p:sp>
    </p:spTree>
    <p:extLst>
      <p:ext uri="{BB962C8B-B14F-4D97-AF65-F5344CB8AC3E}">
        <p14:creationId xmlns:p14="http://schemas.microsoft.com/office/powerpoint/2010/main" val="2094972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1BBD5D6-FF45-415D-83BA-A8883C58101B}" type="datetimeFigureOut">
              <a:rPr kumimoji="1" lang="ja-JP" altLang="en-US" smtClean="0"/>
              <a:t>2020/9/16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F0C2EE-7687-45F4-9C13-C330A127199C}" type="slidenum">
              <a:rPr kumimoji="1" lang="ja-JP" altLang="en-US" smtClean="0"/>
              <a:t>‹#›</a:t>
            </a:fld>
            <a:endParaRPr kumimoji="1" lang="ja-JP" altLang="en-US"/>
          </a:p>
        </p:txBody>
      </p:sp>
    </p:spTree>
    <p:extLst>
      <p:ext uri="{BB962C8B-B14F-4D97-AF65-F5344CB8AC3E}">
        <p14:creationId xmlns:p14="http://schemas.microsoft.com/office/powerpoint/2010/main" val="456551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BBD5D6-FF45-415D-83BA-A8883C58101B}" type="datetimeFigureOut">
              <a:rPr kumimoji="1" lang="ja-JP" altLang="en-US" smtClean="0"/>
              <a:t>2020/9/16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F0C2EE-7687-45F4-9C13-C330A127199C}" type="slidenum">
              <a:rPr kumimoji="1" lang="ja-JP" altLang="en-US" smtClean="0"/>
              <a:t>‹#›</a:t>
            </a:fld>
            <a:endParaRPr kumimoji="1" lang="ja-JP" altLang="en-US"/>
          </a:p>
        </p:txBody>
      </p:sp>
    </p:spTree>
    <p:extLst>
      <p:ext uri="{BB962C8B-B14F-4D97-AF65-F5344CB8AC3E}">
        <p14:creationId xmlns:p14="http://schemas.microsoft.com/office/powerpoint/2010/main" val="3293986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1BBD5D6-FF45-415D-83BA-A8883C58101B}" type="datetimeFigureOut">
              <a:rPr kumimoji="1" lang="ja-JP" altLang="en-US" smtClean="0"/>
              <a:t>2020/9/16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F0C2EE-7687-45F4-9C13-C330A127199C}" type="slidenum">
              <a:rPr kumimoji="1" lang="ja-JP" altLang="en-US" smtClean="0"/>
              <a:t>‹#›</a:t>
            </a:fld>
            <a:endParaRPr kumimoji="1" lang="ja-JP" altLang="en-US"/>
          </a:p>
        </p:txBody>
      </p:sp>
    </p:spTree>
    <p:extLst>
      <p:ext uri="{BB962C8B-B14F-4D97-AF65-F5344CB8AC3E}">
        <p14:creationId xmlns:p14="http://schemas.microsoft.com/office/powerpoint/2010/main" val="3330030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1BBD5D6-FF45-415D-83BA-A8883C58101B}" type="datetimeFigureOut">
              <a:rPr kumimoji="1" lang="ja-JP" altLang="en-US" smtClean="0"/>
              <a:t>2020/9/16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F0C2EE-7687-45F4-9C13-C330A127199C}" type="slidenum">
              <a:rPr kumimoji="1" lang="ja-JP" altLang="en-US" smtClean="0"/>
              <a:t>‹#›</a:t>
            </a:fld>
            <a:endParaRPr kumimoji="1" lang="ja-JP" altLang="en-US"/>
          </a:p>
        </p:txBody>
      </p:sp>
    </p:spTree>
    <p:extLst>
      <p:ext uri="{BB962C8B-B14F-4D97-AF65-F5344CB8AC3E}">
        <p14:creationId xmlns:p14="http://schemas.microsoft.com/office/powerpoint/2010/main" val="857220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BBD5D6-FF45-415D-83BA-A8883C58101B}" type="datetimeFigureOut">
              <a:rPr kumimoji="1" lang="ja-JP" altLang="en-US" smtClean="0"/>
              <a:t>2020/9/16</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0C2EE-7687-45F4-9C13-C330A127199C}" type="slidenum">
              <a:rPr kumimoji="1" lang="ja-JP" altLang="en-US" smtClean="0"/>
              <a:t>‹#›</a:t>
            </a:fld>
            <a:endParaRPr kumimoji="1" lang="ja-JP" altLang="en-US"/>
          </a:p>
        </p:txBody>
      </p:sp>
    </p:spTree>
    <p:extLst>
      <p:ext uri="{BB962C8B-B14F-4D97-AF65-F5344CB8AC3E}">
        <p14:creationId xmlns:p14="http://schemas.microsoft.com/office/powerpoint/2010/main" val="28503611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619000"/>
            <a:ext cx="12192000" cy="1620000"/>
          </a:xfrm>
          <a:prstGeom prst="rect">
            <a:avLst/>
          </a:prstGeom>
          <a:solidFill>
            <a:srgbClr val="0070C0"/>
          </a:solidFill>
        </p:spPr>
        <p:txBody>
          <a:bodyPr wrap="square" rtlCol="0" anchor="ctr">
            <a:spAutoFit/>
          </a:bodyPr>
          <a:lstStyle/>
          <a:p>
            <a:pPr algn="ctr"/>
            <a:r>
              <a:rPr kumimoji="1" lang="ja-JP" altLang="en-US" sz="3200" b="1" dirty="0">
                <a:solidFill>
                  <a:schemeClr val="bg1"/>
                </a:solidFill>
                <a:latin typeface="Meiryo UI" panose="020B0604030504040204" pitchFamily="50" charset="-128"/>
                <a:ea typeface="Meiryo UI" panose="020B0604030504040204" pitchFamily="50" charset="-128"/>
              </a:rPr>
              <a:t>農薬とは</a:t>
            </a:r>
            <a:endParaRPr kumimoji="1" lang="en-US" altLang="ja-JP" sz="3200" b="1" dirty="0">
              <a:solidFill>
                <a:schemeClr val="bg1"/>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60227" y="140677"/>
            <a:ext cx="2723823" cy="369332"/>
          </a:xfrm>
          <a:prstGeom prst="rect">
            <a:avLst/>
          </a:prstGeom>
          <a:noFill/>
          <a:ln>
            <a:solidFill>
              <a:schemeClr val="tx1"/>
            </a:solidFill>
          </a:ln>
        </p:spPr>
        <p:txBody>
          <a:bodyPr wrap="none" rtlCol="0">
            <a:spAutoFit/>
          </a:bodyPr>
          <a:lstStyle/>
          <a:p>
            <a:r>
              <a:rPr kumimoji="1" lang="ja-JP" altLang="en-US" dirty="0">
                <a:latin typeface="Meiryo UI" panose="020B0604030504040204" pitchFamily="50" charset="-128"/>
                <a:ea typeface="Meiryo UI" panose="020B0604030504040204" pitchFamily="50" charset="-128"/>
              </a:rPr>
              <a:t>大阪府内農薬使用者向け</a:t>
            </a:r>
          </a:p>
        </p:txBody>
      </p:sp>
      <p:sp>
        <p:nvSpPr>
          <p:cNvPr id="9" name="テキスト ボックス 8"/>
          <p:cNvSpPr txBox="1"/>
          <p:nvPr/>
        </p:nvSpPr>
        <p:spPr>
          <a:xfrm>
            <a:off x="8314015" y="6024825"/>
            <a:ext cx="3877985" cy="646331"/>
          </a:xfrm>
          <a:prstGeom prst="rect">
            <a:avLst/>
          </a:prstGeom>
          <a:noFill/>
        </p:spPr>
        <p:txBody>
          <a:bodyPr wrap="none" rtlCol="0">
            <a:spAutoFit/>
          </a:bodyPr>
          <a:lstStyle/>
          <a:p>
            <a:pPr algn="r"/>
            <a:r>
              <a:rPr kumimoji="1" lang="ja-JP" altLang="en-US" dirty="0">
                <a:latin typeface="Meiryo UI" panose="020B0604030504040204" pitchFamily="50" charset="-128"/>
                <a:ea typeface="Meiryo UI" panose="020B0604030504040204" pitchFamily="50" charset="-128"/>
              </a:rPr>
              <a:t>大阪府環境農林水産部農政室推進課</a:t>
            </a:r>
            <a:endParaRPr kumimoji="1" lang="en-US" altLang="ja-JP" dirty="0">
              <a:latin typeface="Meiryo UI" panose="020B0604030504040204" pitchFamily="50" charset="-128"/>
              <a:ea typeface="Meiryo UI" panose="020B0604030504040204" pitchFamily="50" charset="-128"/>
            </a:endParaRPr>
          </a:p>
          <a:p>
            <a:pPr algn="r"/>
            <a:r>
              <a:rPr lang="ja-JP" altLang="en-US" dirty="0">
                <a:latin typeface="Meiryo UI" panose="020B0604030504040204" pitchFamily="50" charset="-128"/>
                <a:ea typeface="Meiryo UI" panose="020B0604030504040204" pitchFamily="50" charset="-128"/>
              </a:rPr>
              <a:t>令和２年９月</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3778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25083" y="1386743"/>
            <a:ext cx="11584844" cy="5261633"/>
          </a:xfrm>
          <a:prstGeom prst="roundRect">
            <a:avLst>
              <a:gd name="adj" fmla="val 242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5" name="角丸四角形 4"/>
          <p:cNvSpPr/>
          <p:nvPr/>
        </p:nvSpPr>
        <p:spPr>
          <a:xfrm>
            <a:off x="225083" y="1196368"/>
            <a:ext cx="7270421" cy="607158"/>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6" name="正方形/長方形 5"/>
          <p:cNvSpPr/>
          <p:nvPr/>
        </p:nvSpPr>
        <p:spPr>
          <a:xfrm>
            <a:off x="446626" y="1243819"/>
            <a:ext cx="6439583" cy="461665"/>
          </a:xfrm>
          <a:prstGeom prst="rect">
            <a:avLst/>
          </a:prstGeom>
        </p:spPr>
        <p:txBody>
          <a:bodyPr wrap="none">
            <a:spAutoFit/>
          </a:bodyPr>
          <a:lstStyle/>
          <a:p>
            <a:r>
              <a:rPr lang="ja-JP" altLang="en-US" sz="2400" b="1" dirty="0" smtClean="0">
                <a:solidFill>
                  <a:schemeClr val="bg1"/>
                </a:solidFill>
                <a:latin typeface="Meiryo UI" panose="020B0604030504040204" pitchFamily="50" charset="-128"/>
                <a:ea typeface="Meiryo UI" panose="020B0604030504040204" pitchFamily="50" charset="-128"/>
              </a:rPr>
              <a:t>農薬を使用する者が遵守すべき基準を定める省令</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391630" y="1924715"/>
            <a:ext cx="11251750" cy="3785652"/>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rPr>
              <a:t>農薬使用者の責務</a:t>
            </a:r>
            <a:endParaRPr lang="en-US" altLang="ja-JP" sz="2400" b="1" dirty="0" smtClean="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農作物や人畜への危害、水産動植物への被害</a:t>
            </a:r>
            <a:r>
              <a:rPr lang="ja-JP" altLang="en-US" sz="2400" dirty="0" smtClean="0">
                <a:latin typeface="Meiryo UI" panose="020B0604030504040204" pitchFamily="50" charset="-128"/>
                <a:ea typeface="Meiryo UI" panose="020B0604030504040204" pitchFamily="50" charset="-128"/>
              </a:rPr>
              <a:t>、水質</a:t>
            </a:r>
            <a:r>
              <a:rPr lang="ja-JP" altLang="en-US" sz="2400" dirty="0" smtClean="0">
                <a:latin typeface="Meiryo UI" panose="020B0604030504040204" pitchFamily="50" charset="-128"/>
                <a:ea typeface="Meiryo UI" panose="020B0604030504040204" pitchFamily="50" charset="-128"/>
              </a:rPr>
              <a:t>汚濁による被害が生じないように</a:t>
            </a:r>
            <a:r>
              <a:rPr lang="ja-JP" altLang="en-US" sz="2400" dirty="0" err="1" smtClean="0">
                <a:latin typeface="Meiryo UI" panose="020B0604030504040204" pitchFamily="50" charset="-128"/>
                <a:ea typeface="Meiryo UI" panose="020B0604030504040204" pitchFamily="50" charset="-128"/>
              </a:rPr>
              <a:t>す</a:t>
            </a:r>
            <a:endParaRPr lang="en-US" altLang="ja-JP" sz="2400" dirty="0" smtClean="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る</a:t>
            </a:r>
            <a:r>
              <a:rPr lang="ja-JP" altLang="en-US" sz="2400" dirty="0" smtClean="0">
                <a:latin typeface="Meiryo UI" panose="020B0604030504040204" pitchFamily="50" charset="-128"/>
                <a:ea typeface="Meiryo UI" panose="020B0604030504040204" pitchFamily="50" charset="-128"/>
              </a:rPr>
              <a:t>こと。等</a:t>
            </a:r>
            <a:endParaRPr lang="en-US" altLang="ja-JP" sz="2400" dirty="0" smtClean="0">
              <a:latin typeface="Meiryo UI" panose="020B0604030504040204" pitchFamily="50" charset="-128"/>
              <a:ea typeface="Meiryo UI" panose="020B0604030504040204" pitchFamily="50" charset="-128"/>
            </a:endParaRPr>
          </a:p>
          <a:p>
            <a:endParaRPr lang="en-US" altLang="ja-JP" sz="2400" dirty="0" smtClean="0">
              <a:latin typeface="Meiryo UI" panose="020B0604030504040204" pitchFamily="50" charset="-128"/>
              <a:ea typeface="Meiryo UI" panose="020B0604030504040204" pitchFamily="50" charset="-128"/>
            </a:endParaRPr>
          </a:p>
          <a:p>
            <a:r>
              <a:rPr lang="ja-JP" altLang="en-US" sz="2400" b="1" dirty="0" smtClean="0">
                <a:latin typeface="Meiryo UI" panose="020B0604030504040204" pitchFamily="50" charset="-128"/>
                <a:ea typeface="Meiryo UI" panose="020B0604030504040204" pitchFamily="50" charset="-128"/>
              </a:rPr>
              <a:t>○表示事項の遵守</a:t>
            </a:r>
            <a:endParaRPr lang="en-US" altLang="ja-JP" sz="2400" b="1" dirty="0" smtClean="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適用農作物、処理量、希釈倍数、使用時期</a:t>
            </a:r>
            <a:r>
              <a:rPr lang="ja-JP" altLang="en-US" sz="2400" dirty="0" smtClean="0">
                <a:latin typeface="Meiryo UI" panose="020B0604030504040204" pitchFamily="50" charset="-128"/>
                <a:ea typeface="Meiryo UI" panose="020B0604030504040204" pitchFamily="50" charset="-128"/>
              </a:rPr>
              <a:t>、使用</a:t>
            </a:r>
            <a:r>
              <a:rPr lang="ja-JP" altLang="en-US" sz="2400" dirty="0" smtClean="0">
                <a:latin typeface="Meiryo UI" panose="020B0604030504040204" pitchFamily="50" charset="-128"/>
                <a:ea typeface="Meiryo UI" panose="020B0604030504040204" pitchFamily="50" charset="-128"/>
              </a:rPr>
              <a:t>回数等のラベル表示事項の遵守。</a:t>
            </a:r>
            <a:endParaRPr lang="en-US" altLang="ja-JP" sz="2400" dirty="0" smtClean="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r>
              <a:rPr lang="ja-JP" altLang="en-US" sz="2400" b="1" dirty="0" smtClean="0">
                <a:latin typeface="Meiryo UI" panose="020B0604030504040204" pitchFamily="50" charset="-128"/>
                <a:ea typeface="Meiryo UI" panose="020B0604030504040204" pitchFamily="50" charset="-128"/>
              </a:rPr>
              <a:t>○帳簿の記載</a:t>
            </a:r>
            <a:endParaRPr lang="en-US" altLang="ja-JP" sz="2400" b="1" dirty="0" smtClean="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農薬を使用した場合は、使用した年月日・場所</a:t>
            </a:r>
            <a:r>
              <a:rPr lang="ja-JP" altLang="en-US" sz="2400" dirty="0" smtClean="0">
                <a:latin typeface="Meiryo UI" panose="020B0604030504040204" pitchFamily="50" charset="-128"/>
                <a:ea typeface="Meiryo UI" panose="020B0604030504040204" pitchFamily="50" charset="-128"/>
              </a:rPr>
              <a:t>・農作物名</a:t>
            </a:r>
            <a:r>
              <a:rPr lang="ja-JP" altLang="en-US" sz="2400" dirty="0" smtClean="0">
                <a:latin typeface="Meiryo UI" panose="020B0604030504040204" pitchFamily="50" charset="-128"/>
                <a:ea typeface="Meiryo UI" panose="020B0604030504040204" pitchFamily="50" charset="-128"/>
              </a:rPr>
              <a:t>・農薬名・希釈倍数・使</a:t>
            </a:r>
            <a:r>
              <a:rPr lang="ja-JP" altLang="en-US" sz="2400" dirty="0" smtClean="0">
                <a:latin typeface="Meiryo UI" panose="020B0604030504040204" pitchFamily="50" charset="-128"/>
                <a:ea typeface="Meiryo UI" panose="020B0604030504040204" pitchFamily="50" charset="-128"/>
              </a:rPr>
              <a:t>用量</a:t>
            </a:r>
            <a:endParaRPr lang="en-US" altLang="ja-JP" sz="2400" dirty="0" smtClean="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等</a:t>
            </a:r>
            <a:r>
              <a:rPr lang="ja-JP" altLang="en-US" sz="2400" dirty="0" smtClean="0">
                <a:latin typeface="Meiryo UI" panose="020B0604030504040204" pitchFamily="50" charset="-128"/>
                <a:ea typeface="Meiryo UI" panose="020B0604030504040204" pitchFamily="50" charset="-128"/>
              </a:rPr>
              <a:t>を</a:t>
            </a:r>
            <a:r>
              <a:rPr lang="ja-JP" altLang="en-US" sz="2400" dirty="0" smtClean="0">
                <a:latin typeface="Meiryo UI" panose="020B0604030504040204" pitchFamily="50" charset="-128"/>
                <a:ea typeface="Meiryo UI" panose="020B0604030504040204" pitchFamily="50" charset="-128"/>
              </a:rPr>
              <a:t>記帳する</a:t>
            </a:r>
            <a:r>
              <a:rPr lang="ja-JP" altLang="en-US" sz="2400" dirty="0" smtClean="0">
                <a:latin typeface="Meiryo UI" panose="020B0604030504040204" pitchFamily="50" charset="-128"/>
                <a:ea typeface="Meiryo UI" panose="020B0604030504040204" pitchFamily="50" charset="-128"/>
              </a:rPr>
              <a:t>ように努める。</a:t>
            </a:r>
            <a:endParaRPr lang="en-US" altLang="ja-JP" sz="2400" dirty="0" smtClean="0">
              <a:latin typeface="Meiryo UI" panose="020B0604030504040204" pitchFamily="50" charset="-128"/>
              <a:ea typeface="Meiryo UI" panose="020B0604030504040204" pitchFamily="50" charset="-128"/>
            </a:endParaRPr>
          </a:p>
        </p:txBody>
      </p:sp>
      <p:sp>
        <p:nvSpPr>
          <p:cNvPr id="9" name="タイトル 1"/>
          <p:cNvSpPr txBox="1">
            <a:spLocks/>
          </p:cNvSpPr>
          <p:nvPr/>
        </p:nvSpPr>
        <p:spPr>
          <a:xfrm>
            <a:off x="0" y="17821"/>
            <a:ext cx="12192000" cy="900000"/>
          </a:xfrm>
          <a:prstGeom prst="rect">
            <a:avLst/>
          </a:prstGeom>
          <a:solidFill>
            <a:schemeClr val="accent1"/>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latin typeface="Meiryo UI" panose="020B0604030504040204" pitchFamily="50" charset="-128"/>
                <a:ea typeface="Meiryo UI" panose="020B0604030504040204" pitchFamily="50" charset="-128"/>
              </a:rPr>
              <a:t>９</a:t>
            </a:r>
            <a:r>
              <a:rPr lang="ja-JP" altLang="en-US" sz="3200" dirty="0" smtClean="0">
                <a:solidFill>
                  <a:schemeClr val="bg1"/>
                </a:solidFill>
                <a:latin typeface="Meiryo UI" panose="020B0604030504040204" pitchFamily="50" charset="-128"/>
                <a:ea typeface="Meiryo UI" panose="020B0604030504040204" pitchFamily="50" charset="-128"/>
              </a:rPr>
              <a:t>．農薬使用者の遵守すべき事項</a:t>
            </a:r>
            <a:endParaRPr lang="zh-TW" altLang="en-US" sz="1050" dirty="0">
              <a:solidFill>
                <a:schemeClr val="bg1"/>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978791" y="5948539"/>
            <a:ext cx="10172978" cy="461665"/>
          </a:xfrm>
          <a:prstGeom prst="rect">
            <a:avLst/>
          </a:prstGeom>
          <a:noFill/>
        </p:spPr>
        <p:txBody>
          <a:bodyPr wrap="none" rtlCol="0">
            <a:spAutoFit/>
          </a:bodyPr>
          <a:lstStyle/>
          <a:p>
            <a:r>
              <a:rPr kumimoji="1" lang="ja-JP" altLang="en-US" sz="2400" b="1" u="sng" dirty="0" smtClean="0">
                <a:latin typeface="Meiryo UI" panose="020B0604030504040204" pitchFamily="50" charset="-128"/>
                <a:ea typeface="Meiryo UI" panose="020B0604030504040204" pitchFamily="50" charset="-128"/>
              </a:rPr>
              <a:t>農薬はラベル記載事項を遵守すること、散布履歴を記帳し残しておくことが重要。</a:t>
            </a:r>
            <a:endParaRPr kumimoji="1" lang="ja-JP" altLang="en-US" sz="2400" b="1"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3233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タイトル 1"/>
          <p:cNvSpPr>
            <a:spLocks noGrp="1"/>
          </p:cNvSpPr>
          <p:nvPr>
            <p:ph type="title"/>
          </p:nvPr>
        </p:nvSpPr>
        <p:spPr>
          <a:xfrm>
            <a:off x="0" y="-25486"/>
            <a:ext cx="12192000" cy="900000"/>
          </a:xfrm>
          <a:solidFill>
            <a:schemeClr val="accent1"/>
          </a:solidFill>
        </p:spPr>
        <p:txBody>
          <a:bodyPr>
            <a:normAutofit/>
          </a:bodyPr>
          <a:lstStyle/>
          <a:p>
            <a:r>
              <a:rPr kumimoji="1" lang="ja-JP" altLang="en-US" sz="3200" dirty="0" smtClean="0">
                <a:solidFill>
                  <a:schemeClr val="bg1"/>
                </a:solidFill>
                <a:latin typeface="Meiryo UI" panose="020B0604030504040204" pitchFamily="50" charset="-128"/>
                <a:ea typeface="Meiryo UI" panose="020B0604030504040204" pitchFamily="50" charset="-128"/>
              </a:rPr>
              <a:t>１</a:t>
            </a:r>
            <a:r>
              <a:rPr lang="ja-JP" altLang="en-US" sz="3200" dirty="0">
                <a:solidFill>
                  <a:schemeClr val="bg1"/>
                </a:solidFill>
                <a:latin typeface="Meiryo UI" panose="020B0604030504040204" pitchFamily="50" charset="-128"/>
                <a:ea typeface="Meiryo UI" panose="020B0604030504040204" pitchFamily="50" charset="-128"/>
              </a:rPr>
              <a:t>．農薬に対するイメージ</a:t>
            </a:r>
          </a:p>
        </p:txBody>
      </p:sp>
      <p:pic>
        <p:nvPicPr>
          <p:cNvPr id="8" name="図 7"/>
          <p:cNvPicPr>
            <a:picLocks noChangeAspect="1"/>
          </p:cNvPicPr>
          <p:nvPr/>
        </p:nvPicPr>
        <p:blipFill>
          <a:blip r:embed="rId2">
            <a:extLst>
              <a:ext uri="{BEBA8EAE-BF5A-486C-A8C5-ECC9F3942E4B}">
                <a14:imgProps xmlns:a14="http://schemas.microsoft.com/office/drawing/2010/main">
                  <a14:imgLayer r:embed="rId3">
                    <a14:imgEffect>
                      <a14:backgroundRemoval t="0" b="100000" l="0" r="100000"/>
                    </a14:imgEffect>
                  </a14:imgLayer>
                </a14:imgProps>
              </a:ext>
            </a:extLst>
          </a:blip>
          <a:stretch>
            <a:fillRect/>
          </a:stretch>
        </p:blipFill>
        <p:spPr>
          <a:xfrm>
            <a:off x="4735382" y="2645517"/>
            <a:ext cx="3092456" cy="3721931"/>
          </a:xfrm>
          <a:prstGeom prst="rect">
            <a:avLst/>
          </a:prstGeom>
        </p:spPr>
      </p:pic>
      <p:grpSp>
        <p:nvGrpSpPr>
          <p:cNvPr id="23" name="グループ化 22"/>
          <p:cNvGrpSpPr/>
          <p:nvPr/>
        </p:nvGrpSpPr>
        <p:grpSpPr>
          <a:xfrm>
            <a:off x="2735319" y="1290668"/>
            <a:ext cx="3014615" cy="1984400"/>
            <a:chOff x="102863" y="4307563"/>
            <a:chExt cx="2473080" cy="1622046"/>
          </a:xfrm>
        </p:grpSpPr>
        <p:sp>
          <p:nvSpPr>
            <p:cNvPr id="14" name="円形吹き出し 13"/>
            <p:cNvSpPr/>
            <p:nvPr/>
          </p:nvSpPr>
          <p:spPr>
            <a:xfrm>
              <a:off x="102863" y="4307563"/>
              <a:ext cx="2473080" cy="1622046"/>
            </a:xfrm>
            <a:prstGeom prst="wedgeEllipseCallout">
              <a:avLst>
                <a:gd name="adj1" fmla="val 56373"/>
                <a:gd name="adj2" fmla="val 36868"/>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591626" y="4856976"/>
              <a:ext cx="1828800" cy="427679"/>
            </a:xfrm>
            <a:prstGeom prst="rect">
              <a:avLst/>
            </a:prstGeom>
            <a:noFill/>
          </p:spPr>
          <p:txBody>
            <a:bodyPr wrap="square" rtlCol="0">
              <a:spAutoFit/>
            </a:bodyPr>
            <a:lstStyle/>
            <a:p>
              <a:r>
                <a:rPr kumimoji="1" lang="ja-JP" altLang="en-US" sz="2800" dirty="0">
                  <a:solidFill>
                    <a:schemeClr val="bg1"/>
                  </a:solidFill>
                  <a:latin typeface="Meiryo UI" panose="020B0604030504040204" pitchFamily="50" charset="-128"/>
                  <a:ea typeface="Meiryo UI" panose="020B0604030504040204" pitchFamily="50" charset="-128"/>
                </a:rPr>
                <a:t>体に悪い</a:t>
              </a:r>
            </a:p>
          </p:txBody>
        </p:sp>
      </p:grpSp>
      <p:sp>
        <p:nvSpPr>
          <p:cNvPr id="19" name="円形吹き出し 18"/>
          <p:cNvSpPr/>
          <p:nvPr/>
        </p:nvSpPr>
        <p:spPr>
          <a:xfrm>
            <a:off x="2706470" y="4499458"/>
            <a:ext cx="2912917" cy="1680930"/>
          </a:xfrm>
          <a:prstGeom prst="wedgeEllipseCallout">
            <a:avLst>
              <a:gd name="adj1" fmla="val 61035"/>
              <a:gd name="adj2" fmla="val -24559"/>
            </a:avLst>
          </a:prstGeom>
          <a:solidFill>
            <a:srgbClr val="FFFF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latin typeface="Meiryo UI" panose="020B0604030504040204" pitchFamily="50" charset="-128"/>
              <a:ea typeface="Meiryo UI" panose="020B0604030504040204" pitchFamily="50" charset="-128"/>
            </a:endParaRPr>
          </a:p>
        </p:txBody>
      </p:sp>
      <p:grpSp>
        <p:nvGrpSpPr>
          <p:cNvPr id="24" name="グループ化 23"/>
          <p:cNvGrpSpPr/>
          <p:nvPr/>
        </p:nvGrpSpPr>
        <p:grpSpPr>
          <a:xfrm>
            <a:off x="2353059" y="2781647"/>
            <a:ext cx="2809971" cy="1947845"/>
            <a:chOff x="8624801" y="2500551"/>
            <a:chExt cx="2473080" cy="1622046"/>
          </a:xfrm>
        </p:grpSpPr>
        <p:sp>
          <p:nvSpPr>
            <p:cNvPr id="16" name="円形吹き出し 15"/>
            <p:cNvSpPr/>
            <p:nvPr/>
          </p:nvSpPr>
          <p:spPr>
            <a:xfrm>
              <a:off x="8624801" y="2500551"/>
              <a:ext cx="2473080" cy="1622046"/>
            </a:xfrm>
            <a:prstGeom prst="wedgeEllipseCallout">
              <a:avLst>
                <a:gd name="adj1" fmla="val 75633"/>
                <a:gd name="adj2" fmla="val -10761"/>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9102239" y="3060275"/>
              <a:ext cx="1828800" cy="435706"/>
            </a:xfrm>
            <a:prstGeom prst="rect">
              <a:avLst/>
            </a:prstGeom>
            <a:noFill/>
          </p:spPr>
          <p:txBody>
            <a:bodyPr wrap="square" rtlCol="0">
              <a:spAutoFit/>
            </a:bodyPr>
            <a:lstStyle/>
            <a:p>
              <a:r>
                <a:rPr kumimoji="1" lang="ja-JP" altLang="en-US" sz="2800" dirty="0">
                  <a:solidFill>
                    <a:schemeClr val="bg1"/>
                  </a:solidFill>
                  <a:latin typeface="Meiryo UI" panose="020B0604030504040204" pitchFamily="50" charset="-128"/>
                  <a:ea typeface="Meiryo UI" panose="020B0604030504040204" pitchFamily="50" charset="-128"/>
                </a:rPr>
                <a:t>環境に悪い</a:t>
              </a:r>
            </a:p>
          </p:txBody>
        </p:sp>
      </p:grpSp>
      <p:grpSp>
        <p:nvGrpSpPr>
          <p:cNvPr id="26" name="グループ化 25"/>
          <p:cNvGrpSpPr/>
          <p:nvPr/>
        </p:nvGrpSpPr>
        <p:grpSpPr>
          <a:xfrm>
            <a:off x="7535106" y="952458"/>
            <a:ext cx="3393489" cy="2509330"/>
            <a:chOff x="6957111" y="3386137"/>
            <a:chExt cx="2687115" cy="1622046"/>
          </a:xfrm>
        </p:grpSpPr>
        <p:sp>
          <p:nvSpPr>
            <p:cNvPr id="15" name="円形吹き出し 14"/>
            <p:cNvSpPr/>
            <p:nvPr/>
          </p:nvSpPr>
          <p:spPr>
            <a:xfrm>
              <a:off x="6957111" y="3386137"/>
              <a:ext cx="2473080" cy="1622046"/>
            </a:xfrm>
            <a:prstGeom prst="wedgeEllipseCallout">
              <a:avLst>
                <a:gd name="adj1" fmla="val -39210"/>
                <a:gd name="adj2" fmla="val 54076"/>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7005210" y="3801401"/>
              <a:ext cx="2639016" cy="616741"/>
            </a:xfrm>
            <a:prstGeom prst="rect">
              <a:avLst/>
            </a:prstGeom>
            <a:noFill/>
          </p:spPr>
          <p:txBody>
            <a:bodyPr wrap="square" rtlCol="0">
              <a:spAutoFit/>
            </a:bodyPr>
            <a:lstStyle/>
            <a:p>
              <a:pPr algn="ctr"/>
              <a:r>
                <a:rPr kumimoji="1" lang="ja-JP" altLang="en-US" sz="2800" dirty="0">
                  <a:solidFill>
                    <a:schemeClr val="bg1"/>
                  </a:solidFill>
                  <a:latin typeface="Meiryo UI" panose="020B0604030504040204" pitchFamily="50" charset="-128"/>
                  <a:ea typeface="Meiryo UI" panose="020B0604030504040204" pitchFamily="50" charset="-128"/>
                </a:rPr>
                <a:t>よくわからないが</a:t>
              </a:r>
              <a:endParaRPr kumimoji="1" lang="en-US" altLang="ja-JP" sz="2800" dirty="0">
                <a:solidFill>
                  <a:schemeClr val="bg1"/>
                </a:solidFill>
                <a:latin typeface="Meiryo UI" panose="020B0604030504040204" pitchFamily="50" charset="-128"/>
                <a:ea typeface="Meiryo UI" panose="020B0604030504040204" pitchFamily="50" charset="-128"/>
              </a:endParaRPr>
            </a:p>
            <a:p>
              <a:pPr algn="ctr"/>
              <a:r>
                <a:rPr kumimoji="1" lang="ja-JP" altLang="en-US" sz="2800" dirty="0">
                  <a:solidFill>
                    <a:schemeClr val="bg1"/>
                  </a:solidFill>
                  <a:latin typeface="Meiryo UI" panose="020B0604030504040204" pitchFamily="50" charset="-128"/>
                  <a:ea typeface="Meiryo UI" panose="020B0604030504040204" pitchFamily="50" charset="-128"/>
                </a:rPr>
                <a:t>良くないもの</a:t>
              </a:r>
            </a:p>
          </p:txBody>
        </p:sp>
      </p:grpSp>
      <p:grpSp>
        <p:nvGrpSpPr>
          <p:cNvPr id="27" name="グループ化 26"/>
          <p:cNvGrpSpPr/>
          <p:nvPr/>
        </p:nvGrpSpPr>
        <p:grpSpPr>
          <a:xfrm>
            <a:off x="6846274" y="2536694"/>
            <a:ext cx="2473080" cy="1622046"/>
            <a:chOff x="7825884" y="3228242"/>
            <a:chExt cx="2473080" cy="1622046"/>
          </a:xfrm>
        </p:grpSpPr>
        <p:sp>
          <p:nvSpPr>
            <p:cNvPr id="17" name="円形吹き出し 16"/>
            <p:cNvSpPr/>
            <p:nvPr/>
          </p:nvSpPr>
          <p:spPr>
            <a:xfrm>
              <a:off x="7825884" y="3228242"/>
              <a:ext cx="2473080" cy="1622046"/>
            </a:xfrm>
            <a:prstGeom prst="wedgeEllipseCallout">
              <a:avLst>
                <a:gd name="adj1" fmla="val -46763"/>
                <a:gd name="adj2" fmla="val 42930"/>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bg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8677883" y="3777655"/>
              <a:ext cx="1183614" cy="523220"/>
            </a:xfrm>
            <a:prstGeom prst="rect">
              <a:avLst/>
            </a:prstGeom>
            <a:noFill/>
          </p:spPr>
          <p:txBody>
            <a:bodyPr wrap="square" rtlCol="0">
              <a:spAutoFit/>
            </a:bodyPr>
            <a:lstStyle/>
            <a:p>
              <a:r>
                <a:rPr kumimoji="1" lang="ja-JP" altLang="en-US" sz="2800" dirty="0">
                  <a:solidFill>
                    <a:schemeClr val="bg1"/>
                  </a:solidFill>
                  <a:latin typeface="Meiryo UI" panose="020B0604030504040204" pitchFamily="50" charset="-128"/>
                  <a:ea typeface="Meiryo UI" panose="020B0604030504040204" pitchFamily="50" charset="-128"/>
                </a:rPr>
                <a:t>毒</a:t>
              </a:r>
            </a:p>
          </p:txBody>
        </p:sp>
      </p:grpSp>
      <p:grpSp>
        <p:nvGrpSpPr>
          <p:cNvPr id="25" name="グループ化 24"/>
          <p:cNvGrpSpPr/>
          <p:nvPr/>
        </p:nvGrpSpPr>
        <p:grpSpPr>
          <a:xfrm>
            <a:off x="4841716" y="497734"/>
            <a:ext cx="3186457" cy="2148287"/>
            <a:chOff x="7768312" y="3964961"/>
            <a:chExt cx="2473080" cy="1622046"/>
          </a:xfrm>
        </p:grpSpPr>
        <p:sp>
          <p:nvSpPr>
            <p:cNvPr id="22" name="円形吹き出し 21"/>
            <p:cNvSpPr/>
            <p:nvPr/>
          </p:nvSpPr>
          <p:spPr>
            <a:xfrm>
              <a:off x="7768312" y="3964961"/>
              <a:ext cx="2473080" cy="1622046"/>
            </a:xfrm>
            <a:prstGeom prst="wedgeEllipseCallout">
              <a:avLst>
                <a:gd name="adj1" fmla="val 5895"/>
                <a:gd name="adj2" fmla="val 62832"/>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bg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8617310" y="4587625"/>
              <a:ext cx="1185762" cy="395053"/>
            </a:xfrm>
            <a:prstGeom prst="rect">
              <a:avLst/>
            </a:prstGeom>
            <a:noFill/>
          </p:spPr>
          <p:txBody>
            <a:bodyPr wrap="square" rtlCol="0">
              <a:spAutoFit/>
            </a:bodyPr>
            <a:lstStyle/>
            <a:p>
              <a:r>
                <a:rPr kumimoji="1" lang="ja-JP" altLang="en-US" sz="2800" dirty="0">
                  <a:solidFill>
                    <a:schemeClr val="bg1"/>
                  </a:solidFill>
                  <a:latin typeface="Meiryo UI" panose="020B0604030504040204" pitchFamily="50" charset="-128"/>
                  <a:ea typeface="Meiryo UI" panose="020B0604030504040204" pitchFamily="50" charset="-128"/>
                </a:rPr>
                <a:t>危険</a:t>
              </a:r>
            </a:p>
          </p:txBody>
        </p:sp>
      </p:grpSp>
      <p:sp>
        <p:nvSpPr>
          <p:cNvPr id="29" name="テキスト ボックス 28"/>
          <p:cNvSpPr txBox="1"/>
          <p:nvPr/>
        </p:nvSpPr>
        <p:spPr>
          <a:xfrm>
            <a:off x="2955704" y="5058334"/>
            <a:ext cx="2573842" cy="523220"/>
          </a:xfrm>
          <a:prstGeom prst="rect">
            <a:avLst/>
          </a:prstGeom>
          <a:noFill/>
        </p:spPr>
        <p:txBody>
          <a:bodyPr wrap="square" rtlCol="0">
            <a:spAutoFit/>
          </a:bodyPr>
          <a:lstStyle/>
          <a:p>
            <a:r>
              <a:rPr kumimoji="1" lang="ja-JP" altLang="en-US" sz="2800" dirty="0">
                <a:latin typeface="Meiryo UI" panose="020B0604030504040204" pitchFamily="50" charset="-128"/>
                <a:ea typeface="Meiryo UI" panose="020B0604030504040204" pitchFamily="50" charset="-128"/>
              </a:rPr>
              <a:t>散布が重労働</a:t>
            </a:r>
          </a:p>
        </p:txBody>
      </p:sp>
      <p:grpSp>
        <p:nvGrpSpPr>
          <p:cNvPr id="32" name="グループ化 31"/>
          <p:cNvGrpSpPr/>
          <p:nvPr/>
        </p:nvGrpSpPr>
        <p:grpSpPr>
          <a:xfrm>
            <a:off x="7279069" y="4607508"/>
            <a:ext cx="2906410" cy="1622046"/>
            <a:chOff x="6171575" y="4285327"/>
            <a:chExt cx="2906410" cy="1622046"/>
          </a:xfrm>
        </p:grpSpPr>
        <p:sp>
          <p:nvSpPr>
            <p:cNvPr id="21" name="円形吹き出し 20"/>
            <p:cNvSpPr/>
            <p:nvPr/>
          </p:nvSpPr>
          <p:spPr>
            <a:xfrm>
              <a:off x="6171575" y="4285327"/>
              <a:ext cx="2473080" cy="1622046"/>
            </a:xfrm>
            <a:prstGeom prst="wedgeEllipseCallout">
              <a:avLst>
                <a:gd name="adj1" fmla="val -66552"/>
                <a:gd name="adj2" fmla="val -21383"/>
              </a:avLst>
            </a:prstGeom>
            <a:solidFill>
              <a:srgbClr val="FFFF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6848729" y="4834740"/>
              <a:ext cx="2229256" cy="523220"/>
            </a:xfrm>
            <a:prstGeom prst="rect">
              <a:avLst/>
            </a:prstGeom>
            <a:noFill/>
          </p:spPr>
          <p:txBody>
            <a:bodyPr wrap="square" rtlCol="0">
              <a:spAutoFit/>
            </a:bodyPr>
            <a:lstStyle/>
            <a:p>
              <a:r>
                <a:rPr kumimoji="1" lang="ja-JP" altLang="en-US" sz="2800" dirty="0">
                  <a:latin typeface="Meiryo UI" panose="020B0604030504040204" pitchFamily="50" charset="-128"/>
                  <a:ea typeface="Meiryo UI" panose="020B0604030504040204" pitchFamily="50" charset="-128"/>
                </a:rPr>
                <a:t>被ばく</a:t>
              </a:r>
            </a:p>
          </p:txBody>
        </p:sp>
      </p:grpSp>
      <p:grpSp>
        <p:nvGrpSpPr>
          <p:cNvPr id="33" name="グループ化 32"/>
          <p:cNvGrpSpPr/>
          <p:nvPr/>
        </p:nvGrpSpPr>
        <p:grpSpPr>
          <a:xfrm>
            <a:off x="8067776" y="3686172"/>
            <a:ext cx="2558306" cy="1622046"/>
            <a:chOff x="6911336" y="3173045"/>
            <a:chExt cx="2558306" cy="1622046"/>
          </a:xfrm>
        </p:grpSpPr>
        <p:sp>
          <p:nvSpPr>
            <p:cNvPr id="18" name="円形吹き出し 17"/>
            <p:cNvSpPr/>
            <p:nvPr/>
          </p:nvSpPr>
          <p:spPr>
            <a:xfrm>
              <a:off x="6911336" y="3173045"/>
              <a:ext cx="2473080" cy="1622046"/>
            </a:xfrm>
            <a:prstGeom prst="wedgeEllipseCallout">
              <a:avLst>
                <a:gd name="adj1" fmla="val -64469"/>
                <a:gd name="adj2" fmla="val 2436"/>
              </a:avLst>
            </a:prstGeom>
            <a:solidFill>
              <a:srgbClr val="FFFF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7240386" y="3701536"/>
              <a:ext cx="2229256" cy="523220"/>
            </a:xfrm>
            <a:prstGeom prst="rect">
              <a:avLst/>
            </a:prstGeom>
            <a:noFill/>
          </p:spPr>
          <p:txBody>
            <a:bodyPr wrap="square" rtlCol="0">
              <a:spAutoFit/>
            </a:bodyPr>
            <a:lstStyle/>
            <a:p>
              <a:r>
                <a:rPr kumimoji="1" lang="ja-JP" altLang="en-US" sz="2800" dirty="0">
                  <a:latin typeface="Meiryo UI" panose="020B0604030504040204" pitchFamily="50" charset="-128"/>
                  <a:ea typeface="Meiryo UI" panose="020B0604030504040204" pitchFamily="50" charset="-128"/>
                </a:rPr>
                <a:t>価格が高い</a:t>
              </a:r>
            </a:p>
          </p:txBody>
        </p:sp>
      </p:grpSp>
      <p:sp>
        <p:nvSpPr>
          <p:cNvPr id="31" name="テキスト ボックス 30"/>
          <p:cNvSpPr txBox="1"/>
          <p:nvPr/>
        </p:nvSpPr>
        <p:spPr>
          <a:xfrm flipH="1">
            <a:off x="1524000" y="6229554"/>
            <a:ext cx="9102083" cy="523220"/>
          </a:xfrm>
          <a:prstGeom prst="rect">
            <a:avLst/>
          </a:prstGeom>
          <a:noFill/>
        </p:spPr>
        <p:txBody>
          <a:bodyPr wrap="square" rtlCol="0">
            <a:spAutoFit/>
          </a:bodyPr>
          <a:lstStyle/>
          <a:p>
            <a:pPr algn="ctr"/>
            <a:r>
              <a:rPr kumimoji="1" lang="ja-JP" altLang="en-US" sz="2800" b="1" dirty="0">
                <a:latin typeface="Meiryo UI" panose="020B0604030504040204" pitchFamily="50" charset="-128"/>
                <a:ea typeface="Meiryo UI" panose="020B0604030504040204" pitchFamily="50" charset="-128"/>
              </a:rPr>
              <a:t>悪いイメージをもっている人が多い</a:t>
            </a:r>
          </a:p>
        </p:txBody>
      </p:sp>
    </p:spTree>
    <p:extLst>
      <p:ext uri="{BB962C8B-B14F-4D97-AF65-F5344CB8AC3E}">
        <p14:creationId xmlns:p14="http://schemas.microsoft.com/office/powerpoint/2010/main" val="2113733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440892" y="1045815"/>
            <a:ext cx="5527475" cy="2787256"/>
          </a:xfrm>
          <a:prstGeom prst="roundRect">
            <a:avLst>
              <a:gd name="adj" fmla="val 6933"/>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5" name="テキスト ボックス 4"/>
          <p:cNvSpPr txBox="1"/>
          <p:nvPr/>
        </p:nvSpPr>
        <p:spPr>
          <a:xfrm>
            <a:off x="440892" y="1329766"/>
            <a:ext cx="5527475" cy="1015663"/>
          </a:xfrm>
          <a:prstGeom prst="rect">
            <a:avLst/>
          </a:prstGeom>
          <a:noFill/>
        </p:spPr>
        <p:txBody>
          <a:bodyPr wrap="none" rtlCol="0">
            <a:spAutoFit/>
          </a:bodyPr>
          <a:lstStyle/>
          <a:p>
            <a:r>
              <a:rPr kumimoji="1" lang="ja-JP" altLang="en-US" sz="2000" b="1" dirty="0">
                <a:latin typeface="Meiryo UI" panose="020B0604030504040204" pitchFamily="50" charset="-128"/>
                <a:ea typeface="Meiryo UI" panose="020B0604030504040204" pitchFamily="50" charset="-128"/>
              </a:rPr>
              <a:t>〇田畑は自然ではなく人口的に作られた空間</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⇒作物（人）にとって快適な空間である</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その一方、</a:t>
            </a:r>
            <a:r>
              <a:rPr kumimoji="1" lang="ja-JP" altLang="en-US" sz="2000" u="sng" dirty="0">
                <a:latin typeface="Meiryo UI" panose="020B0604030504040204" pitchFamily="50" charset="-128"/>
                <a:ea typeface="Meiryo UI" panose="020B0604030504040204" pitchFamily="50" charset="-128"/>
              </a:rPr>
              <a:t>病害虫・雑草に</a:t>
            </a:r>
            <a:r>
              <a:rPr kumimoji="1" lang="ja-JP" altLang="en-US" sz="2000" u="sng" dirty="0" smtClean="0">
                <a:latin typeface="Meiryo UI" panose="020B0604030504040204" pitchFamily="50" charset="-128"/>
                <a:ea typeface="Meiryo UI" panose="020B0604030504040204" pitchFamily="50" charset="-128"/>
              </a:rPr>
              <a:t>とって快適</a:t>
            </a:r>
            <a:r>
              <a:rPr kumimoji="1" lang="ja-JP" altLang="en-US" sz="2000" u="sng" dirty="0">
                <a:latin typeface="Meiryo UI" panose="020B0604030504040204" pitchFamily="50" charset="-128"/>
                <a:ea typeface="Meiryo UI" panose="020B0604030504040204" pitchFamily="50" charset="-128"/>
              </a:rPr>
              <a:t>な空間</a:t>
            </a:r>
            <a:r>
              <a:rPr kumimoji="1" lang="ja-JP" altLang="en-US" sz="2000" dirty="0">
                <a:latin typeface="Meiryo UI" panose="020B0604030504040204" pitchFamily="50" charset="-128"/>
                <a:ea typeface="Meiryo UI" panose="020B0604030504040204" pitchFamily="50" charset="-128"/>
              </a:rPr>
              <a:t>。</a:t>
            </a:r>
          </a:p>
        </p:txBody>
      </p:sp>
      <p:sp>
        <p:nvSpPr>
          <p:cNvPr id="6" name="テキスト ボックス 5"/>
          <p:cNvSpPr txBox="1"/>
          <p:nvPr/>
        </p:nvSpPr>
        <p:spPr>
          <a:xfrm>
            <a:off x="440892" y="2581418"/>
            <a:ext cx="5216493" cy="1015663"/>
          </a:xfrm>
          <a:prstGeom prst="rect">
            <a:avLst/>
          </a:prstGeom>
          <a:noFill/>
        </p:spPr>
        <p:txBody>
          <a:bodyPr wrap="none" rtlCol="0">
            <a:spAutoFit/>
          </a:bodyPr>
          <a:lstStyle/>
          <a:p>
            <a:r>
              <a:rPr kumimoji="1" lang="ja-JP" altLang="en-US" sz="2000" b="1" dirty="0">
                <a:latin typeface="Meiryo UI" panose="020B0604030504040204" pitchFamily="50" charset="-128"/>
                <a:ea typeface="Meiryo UI" panose="020B0604030504040204" pitchFamily="50" charset="-128"/>
              </a:rPr>
              <a:t>〇農作物は野生種とは違う</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⇒人に都合のいいように育種・</a:t>
            </a:r>
            <a:r>
              <a:rPr kumimoji="1" lang="ja-JP" altLang="en-US" sz="2000" dirty="0" smtClean="0">
                <a:latin typeface="Meiryo UI" panose="020B0604030504040204" pitchFamily="50" charset="-128"/>
                <a:ea typeface="Meiryo UI" panose="020B0604030504040204" pitchFamily="50" charset="-128"/>
              </a:rPr>
              <a:t>選抜された</a:t>
            </a:r>
            <a:r>
              <a:rPr kumimoji="1" lang="ja-JP" altLang="en-US" sz="2000" dirty="0">
                <a:latin typeface="Meiryo UI" panose="020B0604030504040204" pitchFamily="50" charset="-128"/>
                <a:ea typeface="Meiryo UI" panose="020B0604030504040204" pitchFamily="50" charset="-128"/>
              </a:rPr>
              <a:t>結果、</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a:t>
            </a:r>
            <a:r>
              <a:rPr kumimoji="1" lang="ja-JP" altLang="en-US" sz="2000" u="sng" dirty="0">
                <a:latin typeface="Meiryo UI" panose="020B0604030504040204" pitchFamily="50" charset="-128"/>
                <a:ea typeface="Meiryo UI" panose="020B0604030504040204" pitchFamily="50" charset="-128"/>
              </a:rPr>
              <a:t>病害虫・雑草に</a:t>
            </a:r>
            <a:r>
              <a:rPr kumimoji="1" lang="ja-JP" altLang="en-US" sz="2000" u="sng" dirty="0" smtClean="0">
                <a:latin typeface="Meiryo UI" panose="020B0604030504040204" pitchFamily="50" charset="-128"/>
                <a:ea typeface="Meiryo UI" panose="020B0604030504040204" pitchFamily="50" charset="-128"/>
              </a:rPr>
              <a:t>弱い。</a:t>
            </a:r>
            <a:endParaRPr kumimoji="1" lang="ja-JP" altLang="en-US" sz="2000" u="sng"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773498" y="1406018"/>
            <a:ext cx="4044697" cy="707886"/>
          </a:xfrm>
          <a:prstGeom prst="rect">
            <a:avLst/>
          </a:prstGeom>
          <a:solidFill>
            <a:srgbClr val="FFFF00"/>
          </a:solidFill>
        </p:spPr>
        <p:txBody>
          <a:bodyPr wrap="none" rtlCol="0">
            <a:spAutoFit/>
          </a:bodyPr>
          <a:lstStyle/>
          <a:p>
            <a:pPr algn="ctr"/>
            <a:r>
              <a:rPr kumimoji="1" lang="ja-JP" altLang="en-US" sz="2000" dirty="0">
                <a:latin typeface="Meiryo UI" panose="020B0604030504040204" pitchFamily="50" charset="-128"/>
                <a:ea typeface="Meiryo UI" panose="020B0604030504040204" pitchFamily="50" charset="-128"/>
              </a:rPr>
              <a:t>食糧生産・生産者の生活のためには</a:t>
            </a:r>
            <a:r>
              <a:rPr kumimoji="1" lang="ja-JP" altLang="en-US" sz="2000" dirty="0" smtClean="0">
                <a:latin typeface="Meiryo UI" panose="020B0604030504040204" pitchFamily="50" charset="-128"/>
                <a:ea typeface="Meiryo UI" panose="020B0604030504040204" pitchFamily="50" charset="-128"/>
              </a:rPr>
              <a:t>、</a:t>
            </a:r>
            <a:endParaRPr kumimoji="1" lang="en-US" altLang="ja-JP" sz="2000" dirty="0" smtClean="0">
              <a:latin typeface="Meiryo UI" panose="020B0604030504040204" pitchFamily="50" charset="-128"/>
              <a:ea typeface="Meiryo UI" panose="020B0604030504040204" pitchFamily="50" charset="-128"/>
            </a:endParaRPr>
          </a:p>
          <a:p>
            <a:pPr algn="ctr"/>
            <a:r>
              <a:rPr kumimoji="1" lang="ja-JP" altLang="en-US" sz="2000" dirty="0" smtClean="0">
                <a:latin typeface="Meiryo UI" panose="020B0604030504040204" pitchFamily="50" charset="-128"/>
                <a:ea typeface="Meiryo UI" panose="020B0604030504040204" pitchFamily="50" charset="-128"/>
              </a:rPr>
              <a:t>作物</a:t>
            </a:r>
            <a:r>
              <a:rPr kumimoji="1" lang="ja-JP" altLang="en-US" sz="2000" dirty="0">
                <a:latin typeface="Meiryo UI" panose="020B0604030504040204" pitchFamily="50" charset="-128"/>
                <a:ea typeface="Meiryo UI" panose="020B0604030504040204" pitchFamily="50" charset="-128"/>
              </a:rPr>
              <a:t>を守らなければならない！！</a:t>
            </a:r>
          </a:p>
        </p:txBody>
      </p:sp>
      <p:sp>
        <p:nvSpPr>
          <p:cNvPr id="8" name="テキスト ボックス 7"/>
          <p:cNvSpPr txBox="1"/>
          <p:nvPr/>
        </p:nvSpPr>
        <p:spPr>
          <a:xfrm flipH="1">
            <a:off x="6307923" y="2234419"/>
            <a:ext cx="5105801" cy="707886"/>
          </a:xfrm>
          <a:prstGeom prst="rect">
            <a:avLst/>
          </a:prstGeom>
          <a:noFill/>
        </p:spPr>
        <p:txBody>
          <a:bodyPr wrap="square" rtlCol="0">
            <a:spAutoFit/>
          </a:bodyPr>
          <a:lstStyle/>
          <a:p>
            <a:pPr algn="ctr"/>
            <a:r>
              <a:rPr kumimoji="1" lang="ja-JP" altLang="en-US" sz="2000" dirty="0">
                <a:latin typeface="Meiryo UI" panose="020B0604030504040204" pitchFamily="50" charset="-128"/>
                <a:ea typeface="Meiryo UI" panose="020B0604030504040204" pitchFamily="50" charset="-128"/>
              </a:rPr>
              <a:t>守るための</a:t>
            </a:r>
            <a:r>
              <a:rPr kumimoji="1" lang="ja-JP" altLang="en-US" sz="2000" dirty="0" smtClean="0">
                <a:latin typeface="Meiryo UI" panose="020B0604030504040204" pitchFamily="50" charset="-128"/>
                <a:ea typeface="Meiryo UI" panose="020B0604030504040204" pitchFamily="50" charset="-128"/>
              </a:rPr>
              <a:t>道具と</a:t>
            </a:r>
            <a:r>
              <a:rPr kumimoji="1" lang="ja-JP" altLang="en-US" sz="2000" dirty="0">
                <a:latin typeface="Meiryo UI" panose="020B0604030504040204" pitchFamily="50" charset="-128"/>
                <a:ea typeface="Meiryo UI" panose="020B0604030504040204" pitchFamily="50" charset="-128"/>
              </a:rPr>
              <a:t>して</a:t>
            </a:r>
            <a:endParaRPr kumimoji="1" lang="en-US" altLang="ja-JP" sz="2000" dirty="0">
              <a:latin typeface="Meiryo UI" panose="020B0604030504040204" pitchFamily="50" charset="-128"/>
              <a:ea typeface="Meiryo UI" panose="020B0604030504040204" pitchFamily="50" charset="-128"/>
            </a:endParaRPr>
          </a:p>
          <a:p>
            <a:pPr algn="ctr"/>
            <a:r>
              <a:rPr kumimoji="1" lang="en-US" altLang="ja-JP" sz="2000" b="1" dirty="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農薬</a:t>
            </a:r>
            <a:r>
              <a:rPr kumimoji="1" lang="en-US" altLang="ja-JP" sz="2000" b="1" dirty="0">
                <a:latin typeface="Meiryo UI" panose="020B0604030504040204" pitchFamily="50" charset="-128"/>
                <a:ea typeface="Meiryo UI" panose="020B0604030504040204" pitchFamily="50" charset="-128"/>
              </a:rPr>
              <a:t>』</a:t>
            </a:r>
            <a:endParaRPr kumimoji="1" lang="ja-JP" altLang="en-US" sz="2000" b="1"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6724251" y="2980282"/>
            <a:ext cx="4220464" cy="584775"/>
          </a:xfrm>
          <a:prstGeom prst="rect">
            <a:avLst/>
          </a:prstGeom>
          <a:noFill/>
        </p:spPr>
        <p:txBody>
          <a:bodyPr wrap="square" rtlCol="0">
            <a:spAutoFit/>
          </a:bodyPr>
          <a:lstStyle/>
          <a:p>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ぶどう</a:t>
            </a:r>
            <a:r>
              <a:rPr kumimoji="1" lang="ja-JP" altLang="en-US" sz="1600" dirty="0">
                <a:latin typeface="Meiryo UI" panose="020B0604030504040204" pitchFamily="50" charset="-128"/>
                <a:ea typeface="Meiryo UI" panose="020B0604030504040204" pitchFamily="50" charset="-128"/>
              </a:rPr>
              <a:t>の無核化など商品価値向上や生産</a:t>
            </a:r>
            <a:r>
              <a:rPr kumimoji="1" lang="ja-JP" altLang="en-US" sz="1600" dirty="0" smtClean="0">
                <a:latin typeface="Meiryo UI" panose="020B0604030504040204" pitchFamily="50" charset="-128"/>
                <a:ea typeface="Meiryo UI" panose="020B0604030504040204" pitchFamily="50" charset="-128"/>
              </a:rPr>
              <a:t>効率</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向上</a:t>
            </a:r>
            <a:r>
              <a:rPr kumimoji="1" lang="ja-JP" altLang="en-US" sz="1600" dirty="0">
                <a:latin typeface="Meiryo UI" panose="020B0604030504040204" pitchFamily="50" charset="-128"/>
                <a:ea typeface="Meiryo UI" panose="020B0604030504040204" pitchFamily="50" charset="-128"/>
              </a:rPr>
              <a:t>のために使用する場合も</a:t>
            </a:r>
          </a:p>
        </p:txBody>
      </p:sp>
      <p:sp>
        <p:nvSpPr>
          <p:cNvPr id="12" name="二等辺三角形 11"/>
          <p:cNvSpPr/>
          <p:nvPr/>
        </p:nvSpPr>
        <p:spPr>
          <a:xfrm rot="5400000">
            <a:off x="4872933" y="2236145"/>
            <a:ext cx="2761246" cy="43260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3" name="タイトル 1"/>
          <p:cNvSpPr>
            <a:spLocks noGrp="1"/>
          </p:cNvSpPr>
          <p:nvPr>
            <p:ph type="title"/>
          </p:nvPr>
        </p:nvSpPr>
        <p:spPr>
          <a:xfrm>
            <a:off x="3006" y="0"/>
            <a:ext cx="12192000" cy="900000"/>
          </a:xfrm>
          <a:solidFill>
            <a:schemeClr val="accent1"/>
          </a:solidFill>
        </p:spPr>
        <p:txBody>
          <a:bodyPr>
            <a:normAutofit/>
          </a:bodyPr>
          <a:lstStyle/>
          <a:p>
            <a:r>
              <a:rPr lang="ja-JP" altLang="en-US" sz="3200" dirty="0" smtClean="0">
                <a:solidFill>
                  <a:schemeClr val="bg1"/>
                </a:solidFill>
                <a:latin typeface="Meiryo UI" panose="020B0604030504040204" pitchFamily="50" charset="-128"/>
                <a:ea typeface="Meiryo UI" panose="020B0604030504040204" pitchFamily="50" charset="-128"/>
              </a:rPr>
              <a:t>２．</a:t>
            </a:r>
            <a:r>
              <a:rPr lang="ja-JP" altLang="en-US" sz="3200" dirty="0">
                <a:solidFill>
                  <a:schemeClr val="bg1"/>
                </a:solidFill>
                <a:latin typeface="Meiryo UI" panose="020B0604030504040204" pitchFamily="50" charset="-128"/>
                <a:ea typeface="Meiryo UI" panose="020B0604030504040204" pitchFamily="50" charset="-128"/>
              </a:rPr>
              <a:t>なぜ農薬を使用するの</a:t>
            </a:r>
            <a:r>
              <a:rPr lang="ja-JP" altLang="en-US" sz="3200" dirty="0" smtClean="0">
                <a:solidFill>
                  <a:schemeClr val="bg1"/>
                </a:solidFill>
                <a:latin typeface="Meiryo UI" panose="020B0604030504040204" pitchFamily="50" charset="-128"/>
                <a:ea typeface="Meiryo UI" panose="020B0604030504040204" pitchFamily="50" charset="-128"/>
              </a:rPr>
              <a:t>か</a:t>
            </a:r>
            <a:endParaRPr lang="ja-JP" altLang="en-US" sz="3200" dirty="0">
              <a:solidFill>
                <a:schemeClr val="bg1"/>
              </a:solidFill>
              <a:latin typeface="Meiryo UI" panose="020B0604030504040204" pitchFamily="50" charset="-128"/>
              <a:ea typeface="Meiryo UI" panose="020B0604030504040204" pitchFamily="50" charset="-128"/>
            </a:endParaRPr>
          </a:p>
        </p:txBody>
      </p:sp>
      <p:sp>
        <p:nvSpPr>
          <p:cNvPr id="15" name="角丸四角形 14"/>
          <p:cNvSpPr/>
          <p:nvPr/>
        </p:nvSpPr>
        <p:spPr>
          <a:xfrm>
            <a:off x="440892" y="4391544"/>
            <a:ext cx="11417526" cy="1795767"/>
          </a:xfrm>
          <a:prstGeom prst="roundRect">
            <a:avLst>
              <a:gd name="adj" fmla="val 6933"/>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851261" y="4732571"/>
            <a:ext cx="5117106" cy="1200329"/>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〇農作物を病害虫や雑草などから守る</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〇生産者の労働力の軽減</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〇ぶどうの無核化などの商品価値の向上</a:t>
            </a:r>
          </a:p>
        </p:txBody>
      </p:sp>
      <p:sp>
        <p:nvSpPr>
          <p:cNvPr id="17" name="テキスト ボックス 16"/>
          <p:cNvSpPr txBox="1"/>
          <p:nvPr/>
        </p:nvSpPr>
        <p:spPr>
          <a:xfrm>
            <a:off x="4566037" y="6268638"/>
            <a:ext cx="7292381"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高品質な農作物を安定して供給するために、必要不可欠</a:t>
            </a:r>
          </a:p>
        </p:txBody>
      </p:sp>
      <p:sp>
        <p:nvSpPr>
          <p:cNvPr id="2" name="テキスト ボックス 1"/>
          <p:cNvSpPr txBox="1"/>
          <p:nvPr/>
        </p:nvSpPr>
        <p:spPr>
          <a:xfrm>
            <a:off x="231819" y="4012204"/>
            <a:ext cx="3462807" cy="369332"/>
          </a:xfrm>
          <a:prstGeom prst="rect">
            <a:avLst/>
          </a:prstGeom>
          <a:noFill/>
        </p:spPr>
        <p:txBody>
          <a:bodyPr wrap="none" rtlCol="0">
            <a:spAutoFit/>
          </a:bodyPr>
          <a:lstStyle/>
          <a:p>
            <a:r>
              <a:rPr kumimoji="1" lang="ja-JP" altLang="en-US" dirty="0" smtClean="0">
                <a:latin typeface="Meiryo UI" panose="020B0604030504040204" pitchFamily="50" charset="-128"/>
                <a:ea typeface="Meiryo UI" panose="020B0604030504040204" pitchFamily="50" charset="-128"/>
              </a:rPr>
              <a:t>つまり、農薬を使用する理由としては</a:t>
            </a:r>
            <a:endParaRPr kumimoji="1" lang="ja-JP" altLang="en-US"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7748757" y="4594072"/>
            <a:ext cx="3873176" cy="1477328"/>
          </a:xfrm>
          <a:prstGeom prst="rect">
            <a:avLst/>
          </a:prstGeom>
          <a:solidFill>
            <a:schemeClr val="bg1"/>
          </a:solid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特に日本は</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◆高温多湿による様々な病害虫の発生</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◆生産者の高齢化</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◆狭い面積で効率的な生産が必要</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などの理由により、農薬の必要性が高い</a:t>
            </a:r>
          </a:p>
        </p:txBody>
      </p:sp>
    </p:spTree>
    <p:extLst>
      <p:ext uri="{BB962C8B-B14F-4D97-AF65-F5344CB8AC3E}">
        <p14:creationId xmlns:p14="http://schemas.microsoft.com/office/powerpoint/2010/main" val="1227729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57577" y="1482021"/>
            <a:ext cx="11797047" cy="707886"/>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　農薬</a:t>
            </a:r>
            <a:r>
              <a:rPr kumimoji="1" lang="ja-JP" altLang="en-US" sz="2000" dirty="0">
                <a:latin typeface="Meiryo UI" panose="020B0604030504040204" pitchFamily="50" charset="-128"/>
                <a:ea typeface="Meiryo UI" panose="020B0604030504040204" pitchFamily="50" charset="-128"/>
              </a:rPr>
              <a:t>の品質、安全性及び適正使用の確保を図り、安定した農業生産や国民の健康保護に資することにより、国民の生活環境の保全に寄与することを目的として、農薬登録制度や使用・販売の規制をするもの</a:t>
            </a:r>
          </a:p>
        </p:txBody>
      </p:sp>
      <p:sp>
        <p:nvSpPr>
          <p:cNvPr id="6" name="テキスト ボックス 5"/>
          <p:cNvSpPr txBox="1"/>
          <p:nvPr/>
        </p:nvSpPr>
        <p:spPr>
          <a:xfrm>
            <a:off x="257577" y="2718497"/>
            <a:ext cx="3775393" cy="461665"/>
          </a:xfrm>
          <a:prstGeom prst="rect">
            <a:avLst/>
          </a:prstGeom>
          <a:noFill/>
          <a:ln>
            <a:solidFill>
              <a:schemeClr val="tx1"/>
            </a:solidFill>
          </a:ln>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農薬取締法における農薬とは</a:t>
            </a:r>
          </a:p>
        </p:txBody>
      </p:sp>
      <p:sp>
        <p:nvSpPr>
          <p:cNvPr id="7" name="テキスト ボックス 6"/>
          <p:cNvSpPr txBox="1"/>
          <p:nvPr/>
        </p:nvSpPr>
        <p:spPr>
          <a:xfrm>
            <a:off x="257576" y="3174275"/>
            <a:ext cx="11797047" cy="2246769"/>
          </a:xfrm>
          <a:prstGeom prst="rect">
            <a:avLst/>
          </a:prstGeom>
          <a:noFill/>
        </p:spPr>
        <p:txBody>
          <a:bodyPr wrap="square" rtlCol="0">
            <a:spAutoFit/>
          </a:bodyPr>
          <a:lstStyle/>
          <a:p>
            <a:r>
              <a:rPr lang="ja-JP" altLang="en-US" sz="2000" dirty="0">
                <a:latin typeface="Meiryo UI" panose="020B0604030504040204" pitchFamily="50" charset="-128"/>
                <a:ea typeface="Meiryo UI" panose="020B0604030504040204" pitchFamily="50" charset="-128"/>
              </a:rPr>
              <a:t>第二条　この法律において「農薬」とは、農作物（樹木及び農林産物を含む。</a:t>
            </a:r>
            <a:r>
              <a:rPr lang="ja-JP" altLang="en-US" sz="2000" dirty="0" smtClean="0">
                <a:latin typeface="Meiryo UI" panose="020B0604030504040204" pitchFamily="50" charset="-128"/>
                <a:ea typeface="Meiryo UI" panose="020B0604030504040204" pitchFamily="50" charset="-128"/>
              </a:rPr>
              <a:t>以下「</a:t>
            </a:r>
            <a:r>
              <a:rPr lang="ja-JP" altLang="en-US" sz="2000" dirty="0">
                <a:latin typeface="Meiryo UI" panose="020B0604030504040204" pitchFamily="50" charset="-128"/>
                <a:ea typeface="Meiryo UI" panose="020B0604030504040204" pitchFamily="50" charset="-128"/>
              </a:rPr>
              <a:t>農作物等」という。）を害する菌</a:t>
            </a:r>
            <a:r>
              <a:rPr lang="ja-JP" altLang="en-US" sz="2000" dirty="0" smtClean="0">
                <a:latin typeface="Meiryo UI" panose="020B0604030504040204" pitchFamily="50" charset="-128"/>
                <a:ea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　　　　線虫</a:t>
            </a:r>
            <a:r>
              <a:rPr lang="ja-JP" altLang="en-US" sz="2000" dirty="0">
                <a:latin typeface="Meiryo UI" panose="020B0604030504040204" pitchFamily="50" charset="-128"/>
                <a:ea typeface="Meiryo UI" panose="020B0604030504040204" pitchFamily="50" charset="-128"/>
              </a:rPr>
              <a:t>、だに、昆虫、ねずみ、草その他の</a:t>
            </a:r>
            <a:r>
              <a:rPr lang="ja-JP" altLang="en-US" sz="2000" dirty="0" smtClean="0">
                <a:latin typeface="Meiryo UI" panose="020B0604030504040204" pitchFamily="50" charset="-128"/>
                <a:ea typeface="Meiryo UI" panose="020B0604030504040204" pitchFamily="50" charset="-128"/>
              </a:rPr>
              <a:t>動植物又</a:t>
            </a:r>
            <a:r>
              <a:rPr lang="ja-JP" altLang="en-US" sz="2000" dirty="0">
                <a:latin typeface="Meiryo UI" panose="020B0604030504040204" pitchFamily="50" charset="-128"/>
                <a:ea typeface="Meiryo UI" panose="020B0604030504040204" pitchFamily="50" charset="-128"/>
              </a:rPr>
              <a:t>はウイルス（以下「病害虫」と総称する。）の防除に</a:t>
            </a:r>
            <a:r>
              <a:rPr lang="ja-JP" altLang="en-US" sz="2000" dirty="0" smtClean="0">
                <a:latin typeface="Meiryo UI" panose="020B0604030504040204" pitchFamily="50" charset="-128"/>
                <a:ea typeface="Meiryo UI" panose="020B0604030504040204" pitchFamily="50" charset="-128"/>
              </a:rPr>
              <a:t>用いられ</a:t>
            </a:r>
            <a:endParaRPr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a:t>
            </a:r>
            <a:r>
              <a:rPr lang="ja-JP" altLang="en-US" sz="2000" dirty="0" err="1" smtClean="0">
                <a:latin typeface="Meiryo UI" panose="020B0604030504040204" pitchFamily="50" charset="-128"/>
                <a:ea typeface="Meiryo UI" panose="020B0604030504040204" pitchFamily="50" charset="-128"/>
              </a:rPr>
              <a:t>る</a:t>
            </a:r>
            <a:r>
              <a:rPr lang="ja-JP" altLang="en-US" sz="2000" dirty="0">
                <a:latin typeface="Meiryo UI" panose="020B0604030504040204" pitchFamily="50" charset="-128"/>
                <a:ea typeface="Meiryo UI" panose="020B0604030504040204" pitchFamily="50" charset="-128"/>
              </a:rPr>
              <a:t>殺菌剤、</a:t>
            </a:r>
            <a:r>
              <a:rPr lang="ja-JP" altLang="en-US" sz="2000" dirty="0" smtClean="0">
                <a:latin typeface="Meiryo UI" panose="020B0604030504040204" pitchFamily="50" charset="-128"/>
                <a:ea typeface="Meiryo UI" panose="020B0604030504040204" pitchFamily="50" charset="-128"/>
              </a:rPr>
              <a:t>殺虫剤、</a:t>
            </a:r>
            <a:r>
              <a:rPr lang="ja-JP" altLang="en-US" sz="2000" dirty="0">
                <a:latin typeface="Meiryo UI" panose="020B0604030504040204" pitchFamily="50" charset="-128"/>
                <a:ea typeface="Meiryo UI" panose="020B0604030504040204" pitchFamily="50" charset="-128"/>
              </a:rPr>
              <a:t>除草剤その他の薬剤（その薬剤を原料又は材料として使用した資材で当該</a:t>
            </a:r>
            <a:r>
              <a:rPr lang="ja-JP" altLang="en-US" sz="2000" dirty="0" smtClean="0">
                <a:latin typeface="Meiryo UI" panose="020B0604030504040204" pitchFamily="50" charset="-128"/>
                <a:ea typeface="Meiryo UI" panose="020B0604030504040204" pitchFamily="50" charset="-128"/>
              </a:rPr>
              <a:t>防除</a:t>
            </a:r>
            <a:r>
              <a:rPr lang="ja-JP" altLang="en-US" sz="2000" dirty="0">
                <a:latin typeface="Meiryo UI" panose="020B0604030504040204" pitchFamily="50" charset="-128"/>
                <a:ea typeface="Meiryo UI" panose="020B0604030504040204" pitchFamily="50" charset="-128"/>
              </a:rPr>
              <a:t>に</a:t>
            </a:r>
            <a:r>
              <a:rPr lang="ja-JP" altLang="en-US" sz="2000" dirty="0" smtClean="0">
                <a:latin typeface="Meiryo UI" panose="020B0604030504040204" pitchFamily="50" charset="-128"/>
                <a:ea typeface="Meiryo UI" panose="020B0604030504040204" pitchFamily="50" charset="-128"/>
              </a:rPr>
              <a:t>用い</a:t>
            </a:r>
            <a:endParaRPr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ら</a:t>
            </a:r>
            <a:r>
              <a:rPr lang="ja-JP" altLang="en-US" sz="2000" dirty="0" err="1" smtClean="0">
                <a:latin typeface="Meiryo UI" panose="020B0604030504040204" pitchFamily="50" charset="-128"/>
                <a:ea typeface="Meiryo UI" panose="020B0604030504040204" pitchFamily="50" charset="-128"/>
              </a:rPr>
              <a:t>れる</a:t>
            </a:r>
            <a:r>
              <a:rPr lang="ja-JP" altLang="en-US" sz="2000" dirty="0">
                <a:latin typeface="Meiryo UI" panose="020B0604030504040204" pitchFamily="50" charset="-128"/>
                <a:ea typeface="Meiryo UI" panose="020B0604030504040204" pitchFamily="50" charset="-128"/>
              </a:rPr>
              <a:t>もののうち政令で定めるものを含む。）及び農作物等の生理機能</a:t>
            </a:r>
            <a:r>
              <a:rPr lang="ja-JP" altLang="en-US" sz="2000" dirty="0" smtClean="0">
                <a:latin typeface="Meiryo UI" panose="020B0604030504040204" pitchFamily="50" charset="-128"/>
                <a:ea typeface="Meiryo UI" panose="020B0604030504040204" pitchFamily="50" charset="-128"/>
              </a:rPr>
              <a:t>の増進</a:t>
            </a:r>
            <a:r>
              <a:rPr lang="ja-JP" altLang="en-US" sz="2000" dirty="0">
                <a:latin typeface="Meiryo UI" panose="020B0604030504040204" pitchFamily="50" charset="-128"/>
                <a:ea typeface="Meiryo UI" panose="020B0604030504040204" pitchFamily="50" charset="-128"/>
              </a:rPr>
              <a:t>又は抑制に用いられる</a:t>
            </a:r>
            <a:r>
              <a:rPr lang="ja-JP" altLang="en-US" sz="2000" dirty="0" smtClean="0">
                <a:latin typeface="Meiryo UI" panose="020B0604030504040204" pitchFamily="50" charset="-128"/>
                <a:ea typeface="Meiryo UI" panose="020B0604030504040204" pitchFamily="50" charset="-128"/>
              </a:rPr>
              <a:t>成長促</a:t>
            </a:r>
            <a:endParaRPr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進剤</a:t>
            </a:r>
            <a:r>
              <a:rPr lang="ja-JP" altLang="en-US" sz="2000" dirty="0">
                <a:latin typeface="Meiryo UI" panose="020B0604030504040204" pitchFamily="50" charset="-128"/>
                <a:ea typeface="Meiryo UI" panose="020B0604030504040204" pitchFamily="50" charset="-128"/>
              </a:rPr>
              <a:t>、発芽抑制剤その他の薬剤（肥料取締法（昭和二十五年法律第百二十七号）第二条第一項に</a:t>
            </a:r>
            <a:r>
              <a:rPr lang="ja-JP" altLang="en-US" sz="2000" dirty="0" smtClean="0">
                <a:latin typeface="Meiryo UI" panose="020B0604030504040204" pitchFamily="50" charset="-128"/>
                <a:ea typeface="Meiryo UI" panose="020B0604030504040204" pitchFamily="50" charset="-128"/>
              </a:rPr>
              <a:t>規</a:t>
            </a:r>
            <a:endParaRPr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a:t>
            </a:r>
            <a:r>
              <a:rPr lang="ja-JP" altLang="en-US" sz="2000" dirty="0" err="1" smtClean="0">
                <a:latin typeface="Meiryo UI" panose="020B0604030504040204" pitchFamily="50" charset="-128"/>
                <a:ea typeface="Meiryo UI" panose="020B0604030504040204" pitchFamily="50" charset="-128"/>
              </a:rPr>
              <a:t>定</a:t>
            </a:r>
            <a:r>
              <a:rPr lang="ja-JP" altLang="en-US" sz="2000" dirty="0" err="1">
                <a:latin typeface="Meiryo UI" panose="020B0604030504040204" pitchFamily="50" charset="-128"/>
                <a:ea typeface="Meiryo UI" panose="020B0604030504040204" pitchFamily="50" charset="-128"/>
              </a:rPr>
              <a:t>する</a:t>
            </a:r>
            <a:r>
              <a:rPr lang="ja-JP" altLang="en-US" sz="2000" dirty="0">
                <a:latin typeface="Meiryo UI" panose="020B0604030504040204" pitchFamily="50" charset="-128"/>
                <a:ea typeface="Meiryo UI" panose="020B0604030504040204" pitchFamily="50" charset="-128"/>
              </a:rPr>
              <a:t>肥料を除く。</a:t>
            </a:r>
            <a:r>
              <a:rPr lang="ja-JP" altLang="en-US" sz="2000" dirty="0" smtClean="0">
                <a:latin typeface="Meiryo UI" panose="020B0604030504040204" pitchFamily="50" charset="-128"/>
                <a:ea typeface="Meiryo UI" panose="020B0604030504040204" pitchFamily="50" charset="-128"/>
              </a:rPr>
              <a:t>）を</a:t>
            </a:r>
            <a:r>
              <a:rPr lang="ja-JP" altLang="en-US" sz="2000" dirty="0">
                <a:latin typeface="Meiryo UI" panose="020B0604030504040204" pitchFamily="50" charset="-128"/>
                <a:ea typeface="Meiryo UI" panose="020B0604030504040204" pitchFamily="50" charset="-128"/>
              </a:rPr>
              <a:t>いう。 </a:t>
            </a:r>
            <a:endParaRPr lang="en-US" altLang="ja-JP" sz="2000" dirty="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　　　２ </a:t>
            </a:r>
            <a:r>
              <a:rPr lang="ja-JP" altLang="en-US" sz="2000" dirty="0">
                <a:latin typeface="Meiryo UI" panose="020B0604030504040204" pitchFamily="50" charset="-128"/>
                <a:ea typeface="Meiryo UI" panose="020B0604030504040204" pitchFamily="50" charset="-128"/>
              </a:rPr>
              <a:t>前項の防除のために利用される天敵は、この法律の適用については、これを農薬</a:t>
            </a:r>
            <a:r>
              <a:rPr lang="ja-JP" altLang="en-US" sz="2000" dirty="0" smtClean="0">
                <a:latin typeface="Meiryo UI" panose="020B0604030504040204" pitchFamily="50" charset="-128"/>
                <a:ea typeface="Meiryo UI" panose="020B0604030504040204" pitchFamily="50" charset="-128"/>
              </a:rPr>
              <a:t>とみなす</a:t>
            </a:r>
            <a:r>
              <a:rPr lang="ja-JP" altLang="en-US" sz="2000" dirty="0">
                <a:latin typeface="Meiryo UI" panose="020B0604030504040204" pitchFamily="50" charset="-128"/>
                <a:ea typeface="Meiryo UI" panose="020B0604030504040204" pitchFamily="50" charset="-128"/>
              </a:rPr>
              <a:t>。 </a:t>
            </a:r>
            <a:endParaRPr kumimoji="1" lang="ja-JP" altLang="en-US" sz="2000" dirty="0">
              <a:latin typeface="Meiryo UI" panose="020B0604030504040204" pitchFamily="50" charset="-128"/>
              <a:ea typeface="Meiryo UI" panose="020B0604030504040204" pitchFamily="50" charset="-128"/>
            </a:endParaRPr>
          </a:p>
        </p:txBody>
      </p:sp>
      <p:sp>
        <p:nvSpPr>
          <p:cNvPr id="9" name="角丸四角形 8"/>
          <p:cNvSpPr/>
          <p:nvPr/>
        </p:nvSpPr>
        <p:spPr>
          <a:xfrm>
            <a:off x="154545" y="1250903"/>
            <a:ext cx="11900079" cy="1170122"/>
          </a:xfrm>
          <a:prstGeom prst="roundRect">
            <a:avLst/>
          </a:prstGeom>
          <a:noFill/>
          <a:ln w="476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765528" y="5876822"/>
            <a:ext cx="8781142" cy="461665"/>
          </a:xfrm>
          <a:prstGeom prst="rect">
            <a:avLst/>
          </a:prstGeom>
          <a:solidFill>
            <a:srgbClr val="002060"/>
          </a:solidFill>
        </p:spPr>
        <p:txBody>
          <a:bodyPr wrap="square" rtlCol="0">
            <a:spAutoFit/>
          </a:bodyPr>
          <a:lstStyle/>
          <a:p>
            <a:pPr algn="ctr"/>
            <a:r>
              <a:rPr kumimoji="1" lang="ja-JP" altLang="en-US" sz="2400" dirty="0">
                <a:solidFill>
                  <a:schemeClr val="bg1"/>
                </a:solidFill>
                <a:latin typeface="Meiryo UI" panose="020B0604030504040204" pitchFamily="50" charset="-128"/>
                <a:ea typeface="Meiryo UI" panose="020B0604030504040204" pitchFamily="50" charset="-128"/>
              </a:rPr>
              <a:t>農作物の病害虫防除に用いられる資材＝農薬</a:t>
            </a:r>
          </a:p>
        </p:txBody>
      </p:sp>
      <p:sp>
        <p:nvSpPr>
          <p:cNvPr id="11" name="タイトル 1"/>
          <p:cNvSpPr>
            <a:spLocks noGrp="1"/>
          </p:cNvSpPr>
          <p:nvPr>
            <p:ph type="title"/>
          </p:nvPr>
        </p:nvSpPr>
        <p:spPr>
          <a:xfrm>
            <a:off x="0" y="-19422"/>
            <a:ext cx="12192000" cy="900000"/>
          </a:xfrm>
          <a:solidFill>
            <a:schemeClr val="accent1"/>
          </a:solidFill>
        </p:spPr>
        <p:txBody>
          <a:bodyPr>
            <a:normAutofit/>
          </a:bodyPr>
          <a:lstStyle/>
          <a:p>
            <a:r>
              <a:rPr lang="ja-JP" altLang="en-US" sz="3200" dirty="0">
                <a:solidFill>
                  <a:schemeClr val="bg1"/>
                </a:solidFill>
                <a:latin typeface="Meiryo UI" panose="020B0604030504040204" pitchFamily="50" charset="-128"/>
                <a:ea typeface="Meiryo UI" panose="020B0604030504040204" pitchFamily="50" charset="-128"/>
              </a:rPr>
              <a:t>３</a:t>
            </a:r>
            <a:r>
              <a:rPr lang="ja-JP" altLang="en-US" sz="3200" dirty="0" smtClean="0">
                <a:solidFill>
                  <a:schemeClr val="bg1"/>
                </a:solidFill>
                <a:latin typeface="Meiryo UI" panose="020B0604030504040204" pitchFamily="50" charset="-128"/>
                <a:ea typeface="Meiryo UI" panose="020B0604030504040204" pitchFamily="50" charset="-128"/>
              </a:rPr>
              <a:t>．</a:t>
            </a:r>
            <a:r>
              <a:rPr lang="zh-TW" altLang="en-US" sz="3200" dirty="0">
                <a:solidFill>
                  <a:schemeClr val="bg1"/>
                </a:solidFill>
                <a:latin typeface="Meiryo UI" panose="020B0604030504040204" pitchFamily="50" charset="-128"/>
                <a:ea typeface="Meiryo UI" panose="020B0604030504040204" pitchFamily="50" charset="-128"/>
              </a:rPr>
              <a:t>農薬取締法　</a:t>
            </a:r>
            <a:r>
              <a:rPr lang="zh-TW" altLang="en-US" sz="1800" dirty="0">
                <a:solidFill>
                  <a:schemeClr val="bg1"/>
                </a:solidFill>
                <a:latin typeface="Meiryo UI" panose="020B0604030504040204" pitchFamily="50" charset="-128"/>
                <a:ea typeface="Meiryo UI" panose="020B0604030504040204" pitchFamily="50" charset="-128"/>
              </a:rPr>
              <a:t>昭和二十三年法律第八十二号</a:t>
            </a:r>
          </a:p>
        </p:txBody>
      </p:sp>
    </p:spTree>
    <p:extLst>
      <p:ext uri="{BB962C8B-B14F-4D97-AF65-F5344CB8AC3E}">
        <p14:creationId xmlns:p14="http://schemas.microsoft.com/office/powerpoint/2010/main" val="1220430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650555" y="2980786"/>
            <a:ext cx="8905002" cy="288032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5087394" y="2980788"/>
            <a:ext cx="2031325" cy="830997"/>
          </a:xfrm>
          <a:prstGeom prst="rect">
            <a:avLst/>
          </a:prstGeom>
          <a:noFill/>
        </p:spPr>
        <p:txBody>
          <a:bodyPr wrap="none" rtlCol="0">
            <a:spAutoFit/>
          </a:bodyPr>
          <a:lstStyle/>
          <a:p>
            <a:r>
              <a:rPr kumimoji="1" lang="ja-JP" altLang="en-US" sz="4800" b="1" dirty="0">
                <a:latin typeface="Meiryo UI" panose="020B0604030504040204" pitchFamily="50" charset="-128"/>
                <a:ea typeface="Meiryo UI" panose="020B0604030504040204" pitchFamily="50" charset="-128"/>
              </a:rPr>
              <a:t>農作物</a:t>
            </a:r>
          </a:p>
        </p:txBody>
      </p:sp>
      <p:sp>
        <p:nvSpPr>
          <p:cNvPr id="11" name="テキスト ボックス 10"/>
          <p:cNvSpPr txBox="1"/>
          <p:nvPr/>
        </p:nvSpPr>
        <p:spPr>
          <a:xfrm>
            <a:off x="115910" y="1072146"/>
            <a:ext cx="11887199" cy="1569660"/>
          </a:xfrm>
          <a:prstGeom prst="rect">
            <a:avLst/>
          </a:prstGeom>
          <a:noFill/>
        </p:spPr>
        <p:txBody>
          <a:bodyPr wrap="square" rtlCol="0">
            <a:spAutoFit/>
          </a:bodyPr>
          <a:lstStyle/>
          <a:p>
            <a:r>
              <a:rPr lang="ja-JP" altLang="en-US" sz="2400" dirty="0">
                <a:latin typeface="Meiryo UI" panose="020B0604030504040204" pitchFamily="50" charset="-128"/>
                <a:ea typeface="Meiryo UI" panose="020B0604030504040204" pitchFamily="50" charset="-128"/>
              </a:rPr>
              <a:t>〇</a:t>
            </a:r>
            <a:r>
              <a:rPr lang="ja-JP" altLang="ja-JP" sz="2400" dirty="0">
                <a:latin typeface="Meiryo UI" panose="020B0604030504040204" pitchFamily="50" charset="-128"/>
                <a:ea typeface="Meiryo UI" panose="020B0604030504040204" pitchFamily="50" charset="-128"/>
              </a:rPr>
              <a:t>人が栽培している植物の総称</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ja-JP" sz="2400" dirty="0">
                <a:latin typeface="Meiryo UI" panose="020B0604030504040204" pitchFamily="50" charset="-128"/>
                <a:ea typeface="Meiryo UI" panose="020B0604030504040204" pitchFamily="50" charset="-128"/>
              </a:rPr>
              <a:t>その栽培目的、肥培管理状況は問わない</a:t>
            </a:r>
            <a:r>
              <a:rPr lang="ja-JP" altLang="en-US" sz="2400" dirty="0">
                <a:latin typeface="Meiryo UI" panose="020B0604030504040204" pitchFamily="50" charset="-128"/>
                <a:ea typeface="Meiryo UI" panose="020B0604030504040204" pitchFamily="50" charset="-128"/>
              </a:rPr>
              <a:t>）</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〇</a:t>
            </a:r>
            <a:r>
              <a:rPr lang="ja-JP" altLang="ja-JP" sz="2400" dirty="0">
                <a:latin typeface="Meiryo UI" panose="020B0604030504040204" pitchFamily="50" charset="-128"/>
                <a:ea typeface="Meiryo UI" panose="020B0604030504040204" pitchFamily="50" charset="-128"/>
              </a:rPr>
              <a:t>稲、野菜、果樹</a:t>
            </a:r>
            <a:r>
              <a:rPr lang="ja-JP" altLang="en-US" sz="2400" dirty="0">
                <a:latin typeface="Meiryo UI" panose="020B0604030504040204" pitchFamily="50" charset="-128"/>
                <a:ea typeface="Meiryo UI" panose="020B0604030504040204" pitchFamily="50" charset="-128"/>
              </a:rPr>
              <a:t>だけでなく、</a:t>
            </a:r>
            <a:r>
              <a:rPr lang="ja-JP" altLang="ja-JP" sz="2400" dirty="0">
                <a:latin typeface="Meiryo UI" panose="020B0604030504040204" pitchFamily="50" charset="-128"/>
                <a:ea typeface="Meiryo UI" panose="020B0604030504040204" pitchFamily="50" charset="-128"/>
              </a:rPr>
              <a:t>鑑賞目的で栽培している樹木、盆栽</a:t>
            </a:r>
            <a:r>
              <a:rPr lang="ja-JP" altLang="ja-JP" sz="2400" dirty="0" smtClean="0">
                <a:latin typeface="Meiryo UI" panose="020B0604030504040204" pitchFamily="50" charset="-128"/>
                <a:ea typeface="Meiryo UI" panose="020B0604030504040204" pitchFamily="50" charset="-128"/>
              </a:rPr>
              <a:t>、草花</a:t>
            </a:r>
            <a:r>
              <a:rPr lang="ja-JP" altLang="ja-JP" sz="2400" dirty="0">
                <a:latin typeface="Meiryo UI" panose="020B0604030504040204" pitchFamily="50" charset="-128"/>
                <a:ea typeface="Meiryo UI" panose="020B0604030504040204" pitchFamily="50" charset="-128"/>
              </a:rPr>
              <a:t>、ゴルフ場や公園</a:t>
            </a:r>
            <a:r>
              <a:rPr lang="ja-JP" altLang="ja-JP" sz="2400" dirty="0" smtClean="0">
                <a:latin typeface="Meiryo UI" panose="020B0604030504040204" pitchFamily="50" charset="-128"/>
                <a:ea typeface="Meiryo UI" panose="020B0604030504040204" pitchFamily="50" charset="-128"/>
              </a:rPr>
              <a:t>の</a:t>
            </a:r>
            <a:endParaRPr lang="en-US" altLang="ja-JP" sz="2400" dirty="0" smtClean="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ja-JP" sz="2400" dirty="0" smtClean="0">
                <a:latin typeface="Meiryo UI" panose="020B0604030504040204" pitchFamily="50" charset="-128"/>
                <a:ea typeface="Meiryo UI" panose="020B0604030504040204" pitchFamily="50" charset="-128"/>
              </a:rPr>
              <a:t>芝生</a:t>
            </a:r>
            <a:r>
              <a:rPr lang="ja-JP" altLang="ja-JP" sz="2400" dirty="0">
                <a:latin typeface="Meiryo UI" panose="020B0604030504040204" pitchFamily="50" charset="-128"/>
                <a:ea typeface="Meiryo UI" panose="020B0604030504040204" pitchFamily="50" charset="-128"/>
              </a:rPr>
              <a:t>、街路樹、肥培管理がほ</a:t>
            </a:r>
            <a:r>
              <a:rPr lang="ja-JP" altLang="en-US" sz="2400" dirty="0">
                <a:latin typeface="Meiryo UI" panose="020B0604030504040204" pitchFamily="50" charset="-128"/>
                <a:ea typeface="Meiryo UI" panose="020B0604030504040204" pitchFamily="50" charset="-128"/>
              </a:rPr>
              <a:t>と</a:t>
            </a:r>
            <a:r>
              <a:rPr lang="ja-JP" altLang="ja-JP" sz="2400" dirty="0">
                <a:latin typeface="Meiryo UI" panose="020B0604030504040204" pitchFamily="50" charset="-128"/>
                <a:ea typeface="Meiryo UI" panose="020B0604030504040204" pitchFamily="50" charset="-128"/>
              </a:rPr>
              <a:t>んど</a:t>
            </a:r>
            <a:r>
              <a:rPr lang="ja-JP" altLang="ja-JP" sz="2400" dirty="0" smtClean="0">
                <a:latin typeface="Meiryo UI" panose="020B0604030504040204" pitchFamily="50" charset="-128"/>
                <a:ea typeface="Meiryo UI" panose="020B0604030504040204" pitchFamily="50" charset="-128"/>
              </a:rPr>
              <a:t>行われて</a:t>
            </a:r>
            <a:r>
              <a:rPr lang="ja-JP" altLang="ja-JP" sz="2400" dirty="0">
                <a:latin typeface="Meiryo UI" panose="020B0604030504040204" pitchFamily="50" charset="-128"/>
                <a:ea typeface="Meiryo UI" panose="020B0604030504040204" pitchFamily="50" charset="-128"/>
              </a:rPr>
              <a:t>いない山林樹木も該当する</a:t>
            </a:r>
            <a:r>
              <a:rPr lang="ja-JP" altLang="en-US" sz="2400" dirty="0">
                <a:latin typeface="Meiryo UI" panose="020B0604030504040204" pitchFamily="50" charset="-128"/>
                <a:ea typeface="Meiryo UI" panose="020B0604030504040204" pitchFamily="50" charset="-128"/>
              </a:rPr>
              <a:t>。</a:t>
            </a:r>
            <a:endParaRPr lang="en-US" altLang="ja-JP" sz="24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0" y="6026207"/>
            <a:ext cx="12191999" cy="461665"/>
          </a:xfrm>
          <a:prstGeom prst="rect">
            <a:avLst/>
          </a:prstGeom>
          <a:noFill/>
        </p:spPr>
        <p:txBody>
          <a:bodyPr wrap="square" rtlCol="0">
            <a:spAutoFit/>
          </a:bodyPr>
          <a:lstStyle/>
          <a:p>
            <a:pPr algn="ctr"/>
            <a:r>
              <a:rPr lang="ja-JP" altLang="en-US" sz="2400" dirty="0">
                <a:latin typeface="Meiryo UI" panose="020B0604030504040204" pitchFamily="50" charset="-128"/>
                <a:ea typeface="Meiryo UI" panose="020B0604030504040204" pitchFamily="50" charset="-128"/>
              </a:rPr>
              <a:t>食用ではない芝生や街路樹に農薬を使用する際</a:t>
            </a:r>
            <a:r>
              <a:rPr lang="ja-JP" altLang="en-US" sz="2400" dirty="0" smtClean="0">
                <a:latin typeface="Meiryo UI" panose="020B0604030504040204" pitchFamily="50" charset="-128"/>
                <a:ea typeface="Meiryo UI" panose="020B0604030504040204" pitchFamily="50" charset="-128"/>
              </a:rPr>
              <a:t>も農薬</a:t>
            </a:r>
            <a:r>
              <a:rPr lang="ja-JP" altLang="en-US" sz="2400" dirty="0">
                <a:latin typeface="Meiryo UI" panose="020B0604030504040204" pitchFamily="50" charset="-128"/>
                <a:ea typeface="Meiryo UI" panose="020B0604030504040204" pitchFamily="50" charset="-128"/>
              </a:rPr>
              <a:t>の登録内容を守らなければならない</a:t>
            </a:r>
            <a:endParaRPr kumimoji="1" lang="ja-JP" altLang="en-US" sz="2400" dirty="0">
              <a:latin typeface="Meiryo UI" panose="020B0604030504040204" pitchFamily="50" charset="-128"/>
              <a:ea typeface="Meiryo UI" panose="020B0604030504040204" pitchFamily="50" charset="-128"/>
            </a:endParaRPr>
          </a:p>
        </p:txBody>
      </p:sp>
      <p:sp>
        <p:nvSpPr>
          <p:cNvPr id="14" name="角丸四角形 13"/>
          <p:cNvSpPr/>
          <p:nvPr/>
        </p:nvSpPr>
        <p:spPr>
          <a:xfrm>
            <a:off x="1948467" y="4024503"/>
            <a:ext cx="2031005" cy="1685954"/>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水稲・野菜</a:t>
            </a:r>
            <a:r>
              <a:rPr kumimoji="1" lang="ja-JP" altLang="en-US" sz="2400" b="1" dirty="0">
                <a:latin typeface="Meiryo UI" panose="020B0604030504040204" pitchFamily="50" charset="-128"/>
                <a:ea typeface="Meiryo UI" panose="020B0604030504040204" pitchFamily="50" charset="-128"/>
              </a:rPr>
              <a:t>・</a:t>
            </a:r>
            <a:endParaRPr kumimoji="1" lang="en-US" altLang="ja-JP" sz="2400" b="1" dirty="0">
              <a:latin typeface="Meiryo UI" panose="020B0604030504040204" pitchFamily="50" charset="-128"/>
              <a:ea typeface="Meiryo UI" panose="020B0604030504040204" pitchFamily="50" charset="-128"/>
            </a:endParaRPr>
          </a:p>
          <a:p>
            <a:pPr algn="ctr"/>
            <a:r>
              <a:rPr kumimoji="1" lang="ja-JP" altLang="en-US" sz="2400" b="1" dirty="0" smtClean="0">
                <a:latin typeface="Meiryo UI" panose="020B0604030504040204" pitchFamily="50" charset="-128"/>
                <a:ea typeface="Meiryo UI" panose="020B0604030504040204" pitchFamily="50" charset="-128"/>
              </a:rPr>
              <a:t>果樹・花き</a:t>
            </a:r>
            <a:endParaRPr kumimoji="1" lang="en-US" altLang="ja-JP" sz="2400" b="1" dirty="0" smtClean="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田畑</a:t>
            </a:r>
          </a:p>
        </p:txBody>
      </p:sp>
      <p:sp>
        <p:nvSpPr>
          <p:cNvPr id="15" name="角丸四角形 14"/>
          <p:cNvSpPr/>
          <p:nvPr/>
        </p:nvSpPr>
        <p:spPr>
          <a:xfrm>
            <a:off x="4096877" y="4024503"/>
            <a:ext cx="2031005" cy="1685954"/>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2400" b="1" dirty="0">
                <a:solidFill>
                  <a:prstClr val="white"/>
                </a:solidFill>
                <a:latin typeface="Meiryo UI" panose="020B0604030504040204" pitchFamily="50" charset="-128"/>
                <a:ea typeface="Meiryo UI" panose="020B0604030504040204" pitchFamily="50" charset="-128"/>
              </a:rPr>
              <a:t>芝生</a:t>
            </a:r>
            <a:endParaRPr kumimoji="1" lang="en-US" altLang="ja-JP" sz="2400" b="1" dirty="0">
              <a:solidFill>
                <a:prstClr val="white"/>
              </a:solidFill>
              <a:latin typeface="Meiryo UI" panose="020B0604030504040204" pitchFamily="50" charset="-128"/>
              <a:ea typeface="Meiryo UI" panose="020B0604030504040204" pitchFamily="50" charset="-128"/>
            </a:endParaRPr>
          </a:p>
          <a:p>
            <a:pPr lvl="0" algn="ctr"/>
            <a:r>
              <a:rPr kumimoji="1" lang="ja-JP" altLang="en-US" dirty="0" smtClean="0">
                <a:solidFill>
                  <a:prstClr val="white"/>
                </a:solidFill>
                <a:latin typeface="Meiryo UI" panose="020B0604030504040204" pitchFamily="50" charset="-128"/>
                <a:ea typeface="Meiryo UI" panose="020B0604030504040204" pitchFamily="50" charset="-128"/>
              </a:rPr>
              <a:t>公園</a:t>
            </a:r>
            <a:r>
              <a:rPr kumimoji="1" lang="ja-JP" altLang="en-US" dirty="0">
                <a:solidFill>
                  <a:prstClr val="white"/>
                </a:solidFill>
                <a:latin typeface="Meiryo UI" panose="020B0604030504040204" pitchFamily="50" charset="-128"/>
                <a:ea typeface="Meiryo UI" panose="020B0604030504040204" pitchFamily="50" charset="-128"/>
              </a:rPr>
              <a:t>・</a:t>
            </a:r>
            <a:r>
              <a:rPr kumimoji="1" lang="ja-JP" altLang="en-US" dirty="0" smtClean="0">
                <a:solidFill>
                  <a:prstClr val="white"/>
                </a:solidFill>
                <a:latin typeface="Meiryo UI" panose="020B0604030504040204" pitchFamily="50" charset="-128"/>
                <a:ea typeface="Meiryo UI" panose="020B0604030504040204" pitchFamily="50" charset="-128"/>
              </a:rPr>
              <a:t>庭</a:t>
            </a:r>
            <a:r>
              <a:rPr kumimoji="1" lang="ja-JP" altLang="en-US" dirty="0">
                <a:solidFill>
                  <a:prstClr val="white"/>
                </a:solidFill>
                <a:latin typeface="Meiryo UI" panose="020B0604030504040204" pitchFamily="50" charset="-128"/>
                <a:ea typeface="Meiryo UI" panose="020B0604030504040204" pitchFamily="50" charset="-128"/>
              </a:rPr>
              <a:t>・</a:t>
            </a:r>
            <a:endParaRPr kumimoji="1" lang="en-US" altLang="ja-JP" dirty="0">
              <a:solidFill>
                <a:prstClr val="white"/>
              </a:solidFill>
              <a:latin typeface="Meiryo UI" panose="020B0604030504040204" pitchFamily="50" charset="-128"/>
              <a:ea typeface="Meiryo UI" panose="020B0604030504040204" pitchFamily="50" charset="-128"/>
            </a:endParaRPr>
          </a:p>
          <a:p>
            <a:pPr lvl="0" algn="ctr"/>
            <a:r>
              <a:rPr kumimoji="1" lang="ja-JP" altLang="en-US" dirty="0">
                <a:solidFill>
                  <a:prstClr val="white"/>
                </a:solidFill>
                <a:latin typeface="Meiryo UI" panose="020B0604030504040204" pitchFamily="50" charset="-128"/>
                <a:ea typeface="Meiryo UI" panose="020B0604030504040204" pitchFamily="50" charset="-128"/>
              </a:rPr>
              <a:t>　</a:t>
            </a:r>
            <a:r>
              <a:rPr kumimoji="1" lang="ja-JP" altLang="en-US" dirty="0" smtClean="0">
                <a:solidFill>
                  <a:prstClr val="white"/>
                </a:solidFill>
                <a:latin typeface="Meiryo UI" panose="020B0604030504040204" pitchFamily="50" charset="-128"/>
                <a:ea typeface="Meiryo UI" panose="020B0604030504040204" pitchFamily="50" charset="-128"/>
              </a:rPr>
              <a:t>ゴルフ場</a:t>
            </a:r>
            <a:endParaRPr kumimoji="1" lang="ja-JP" altLang="en-US" dirty="0">
              <a:solidFill>
                <a:prstClr val="white"/>
              </a:solidFill>
              <a:latin typeface="Meiryo UI" panose="020B0604030504040204" pitchFamily="50" charset="-128"/>
              <a:ea typeface="Meiryo UI" panose="020B0604030504040204" pitchFamily="50" charset="-128"/>
            </a:endParaRPr>
          </a:p>
        </p:txBody>
      </p:sp>
      <p:sp>
        <p:nvSpPr>
          <p:cNvPr id="16" name="角丸四角形 15"/>
          <p:cNvSpPr/>
          <p:nvPr/>
        </p:nvSpPr>
        <p:spPr>
          <a:xfrm>
            <a:off x="6244040" y="4024503"/>
            <a:ext cx="2031005" cy="1685954"/>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盆栽、</a:t>
            </a:r>
            <a:endParaRPr kumimoji="1" lang="en-US" altLang="ja-JP" sz="2400" b="1" dirty="0">
              <a:latin typeface="Meiryo UI" panose="020B0604030504040204" pitchFamily="50" charset="-128"/>
              <a:ea typeface="Meiryo UI" panose="020B0604030504040204" pitchFamily="50" charset="-128"/>
            </a:endParaRPr>
          </a:p>
          <a:p>
            <a:pPr algn="ctr"/>
            <a:r>
              <a:rPr kumimoji="1" lang="ja-JP" altLang="en-US" sz="2400" b="1" dirty="0" smtClean="0">
                <a:latin typeface="Meiryo UI" panose="020B0604030504040204" pitchFamily="50" charset="-128"/>
                <a:ea typeface="Meiryo UI" panose="020B0604030504040204" pitchFamily="50" charset="-128"/>
              </a:rPr>
              <a:t>観葉植物</a:t>
            </a:r>
            <a:endParaRPr kumimoji="1" lang="ja-JP" altLang="en-US" sz="2400" dirty="0">
              <a:latin typeface="Meiryo UI" panose="020B0604030504040204" pitchFamily="50" charset="-128"/>
              <a:ea typeface="Meiryo UI" panose="020B0604030504040204" pitchFamily="50" charset="-128"/>
            </a:endParaRPr>
          </a:p>
        </p:txBody>
      </p:sp>
      <p:sp>
        <p:nvSpPr>
          <p:cNvPr id="17" name="角丸四角形 16"/>
          <p:cNvSpPr/>
          <p:nvPr/>
        </p:nvSpPr>
        <p:spPr>
          <a:xfrm>
            <a:off x="8389345" y="4024503"/>
            <a:ext cx="2031005" cy="1685954"/>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樹木</a:t>
            </a:r>
            <a:endParaRPr kumimoji="1" lang="en-US" altLang="ja-JP" sz="2400" b="1" dirty="0">
              <a:latin typeface="Meiryo UI" panose="020B0604030504040204" pitchFamily="50" charset="-128"/>
              <a:ea typeface="Meiryo UI" panose="020B0604030504040204" pitchFamily="50" charset="-128"/>
            </a:endParaRPr>
          </a:p>
          <a:p>
            <a:pPr algn="ctr"/>
            <a:r>
              <a:rPr kumimoji="1" lang="ja-JP" altLang="en-US" dirty="0" smtClean="0">
                <a:latin typeface="Meiryo UI" panose="020B0604030504040204" pitchFamily="50" charset="-128"/>
                <a:ea typeface="Meiryo UI" panose="020B0604030504040204" pitchFamily="50" charset="-128"/>
              </a:rPr>
              <a:t>街路樹・</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smtClean="0">
                <a:latin typeface="Meiryo UI" panose="020B0604030504040204" pitchFamily="50" charset="-128"/>
                <a:ea typeface="Meiryo UI" panose="020B0604030504040204" pitchFamily="50" charset="-128"/>
              </a:rPr>
              <a:t>山林・公園</a:t>
            </a: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smtClean="0">
                <a:latin typeface="Meiryo UI" panose="020B0604030504040204" pitchFamily="50" charset="-128"/>
                <a:ea typeface="Meiryo UI" panose="020B0604030504040204" pitchFamily="50" charset="-128"/>
              </a:rPr>
              <a:t>庭木など</a:t>
            </a:r>
            <a:endParaRPr kumimoji="1" lang="ja-JP" altLang="en-US" dirty="0">
              <a:latin typeface="Meiryo UI" panose="020B0604030504040204" pitchFamily="50" charset="-128"/>
              <a:ea typeface="Meiryo UI" panose="020B0604030504040204" pitchFamily="50" charset="-128"/>
            </a:endParaRPr>
          </a:p>
        </p:txBody>
      </p:sp>
      <p:sp>
        <p:nvSpPr>
          <p:cNvPr id="18" name="タイトル 1"/>
          <p:cNvSpPr txBox="1">
            <a:spLocks/>
          </p:cNvSpPr>
          <p:nvPr/>
        </p:nvSpPr>
        <p:spPr>
          <a:xfrm>
            <a:off x="0" y="-2816"/>
            <a:ext cx="12192000" cy="900000"/>
          </a:xfrm>
          <a:prstGeom prst="rect">
            <a:avLst/>
          </a:prstGeom>
          <a:solidFill>
            <a:schemeClr val="accent1"/>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latin typeface="Meiryo UI" panose="020B0604030504040204" pitchFamily="50" charset="-128"/>
                <a:ea typeface="Meiryo UI" panose="020B0604030504040204" pitchFamily="50" charset="-128"/>
              </a:rPr>
              <a:t>４</a:t>
            </a:r>
            <a:r>
              <a:rPr lang="ja-JP" altLang="en-US" sz="3200" dirty="0" smtClean="0">
                <a:solidFill>
                  <a:schemeClr val="bg1"/>
                </a:solidFill>
                <a:latin typeface="Meiryo UI" panose="020B0604030504040204" pitchFamily="50" charset="-128"/>
                <a:ea typeface="Meiryo UI" panose="020B0604030504040204" pitchFamily="50" charset="-128"/>
              </a:rPr>
              <a:t>．</a:t>
            </a:r>
            <a:r>
              <a:rPr lang="zh-TW" altLang="en-US" sz="3200" dirty="0">
                <a:solidFill>
                  <a:schemeClr val="bg1"/>
                </a:solidFill>
                <a:latin typeface="Meiryo UI" panose="020B0604030504040204" pitchFamily="50" charset="-128"/>
                <a:ea typeface="Meiryo UI" panose="020B0604030504040204" pitchFamily="50" charset="-128"/>
              </a:rPr>
              <a:t>農作物</a:t>
            </a:r>
            <a:r>
              <a:rPr lang="ja-JP" altLang="en-US" sz="3200" dirty="0">
                <a:solidFill>
                  <a:schemeClr val="bg1"/>
                </a:solidFill>
                <a:latin typeface="Meiryo UI" panose="020B0604030504040204" pitchFamily="50" charset="-128"/>
                <a:ea typeface="Meiryo UI" panose="020B0604030504040204" pitchFamily="50" charset="-128"/>
              </a:rPr>
              <a:t>とは</a:t>
            </a:r>
            <a:endParaRPr lang="zh-TW" altLang="en-US" sz="18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88844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 2"/>
          <p:cNvSpPr>
            <a:spLocks noGrp="1"/>
          </p:cNvSpPr>
          <p:nvPr>
            <p:ph idx="1"/>
          </p:nvPr>
        </p:nvSpPr>
        <p:spPr>
          <a:xfrm>
            <a:off x="631065" y="1077755"/>
            <a:ext cx="11372045" cy="1555139"/>
          </a:xfrm>
          <a:solidFill>
            <a:schemeClr val="accent5">
              <a:lumMod val="20000"/>
              <a:lumOff val="80000"/>
            </a:schemeClr>
          </a:solidFill>
        </p:spPr>
        <p:txBody>
          <a:bodyPr anchor="ctr">
            <a:normAutofit/>
          </a:bodyPr>
          <a:lstStyle/>
          <a:p>
            <a:pPr eaLnBrk="1" hangingPunct="1">
              <a:buFont typeface="Wingdings" pitchFamily="2" charset="2"/>
              <a:buNone/>
              <a:defRPr/>
            </a:pPr>
            <a:r>
              <a:rPr lang="ja-JP" altLang="en-US" sz="2000" b="1" dirty="0">
                <a:latin typeface="Meiryo UI" panose="020B0604030504040204" pitchFamily="50" charset="-128"/>
                <a:ea typeface="Meiryo UI" panose="020B0604030504040204" pitchFamily="50" charset="-128"/>
              </a:rPr>
              <a:t>農薬の使用（農薬取締法第</a:t>
            </a:r>
            <a:r>
              <a:rPr lang="en-US" altLang="ja-JP" sz="2000" b="1" dirty="0">
                <a:latin typeface="Meiryo UI" panose="020B0604030504040204" pitchFamily="50" charset="-128"/>
                <a:ea typeface="Meiryo UI" panose="020B0604030504040204" pitchFamily="50" charset="-128"/>
              </a:rPr>
              <a:t>24</a:t>
            </a:r>
            <a:r>
              <a:rPr lang="ja-JP" altLang="en-US" sz="2000" b="1" dirty="0">
                <a:latin typeface="Meiryo UI" panose="020B0604030504040204" pitchFamily="50" charset="-128"/>
                <a:ea typeface="Meiryo UI" panose="020B0604030504040204" pitchFamily="50" charset="-128"/>
              </a:rPr>
              <a:t>条） </a:t>
            </a:r>
            <a:endParaRPr lang="en-US" altLang="ja-JP" sz="2000" b="1" dirty="0">
              <a:latin typeface="Meiryo UI" panose="020B0604030504040204" pitchFamily="50" charset="-128"/>
              <a:ea typeface="Meiryo UI" panose="020B0604030504040204" pitchFamily="50" charset="-128"/>
            </a:endParaRPr>
          </a:p>
          <a:p>
            <a:pPr eaLnBrk="1" hangingPunct="1">
              <a:buFont typeface="Wingdings" pitchFamily="2" charset="2"/>
              <a:buNone/>
              <a:defRPr/>
            </a:pPr>
            <a:r>
              <a:rPr lang="ja-JP" altLang="en-US" sz="2000" dirty="0">
                <a:latin typeface="Meiryo UI" panose="020B0604030504040204" pitchFamily="50" charset="-128"/>
                <a:ea typeface="Meiryo UI" panose="020B0604030504040204" pitchFamily="50" charset="-128"/>
              </a:rPr>
              <a:t>　　使用する農薬は、農薬取締法に基づき</a:t>
            </a:r>
            <a:r>
              <a:rPr lang="ja-JP" altLang="en-US" sz="2000" u="sng" dirty="0">
                <a:latin typeface="Meiryo UI" panose="020B0604030504040204" pitchFamily="50" charset="-128"/>
                <a:ea typeface="Meiryo UI" panose="020B0604030504040204" pitchFamily="50" charset="-128"/>
              </a:rPr>
              <a:t>登録され</a:t>
            </a:r>
            <a:r>
              <a:rPr lang="ja-JP" altLang="en-US" sz="2000" dirty="0">
                <a:latin typeface="Meiryo UI" panose="020B0604030504040204" pitchFamily="50" charset="-128"/>
                <a:ea typeface="Meiryo UI" panose="020B0604030504040204" pitchFamily="50" charset="-128"/>
              </a:rPr>
              <a:t>、容器や包装に、登録番号等の表示が</a:t>
            </a:r>
            <a:r>
              <a:rPr lang="ja-JP" altLang="en-US" sz="2000" dirty="0" smtClean="0">
                <a:latin typeface="Meiryo UI" panose="020B0604030504040204" pitchFamily="50" charset="-128"/>
                <a:ea typeface="Meiryo UI" panose="020B0604030504040204" pitchFamily="50" charset="-128"/>
              </a:rPr>
              <a:t>ある</a:t>
            </a:r>
            <a:endParaRPr lang="en-US" altLang="ja-JP" sz="2000" dirty="0" smtClean="0">
              <a:latin typeface="Meiryo UI" panose="020B0604030504040204" pitchFamily="50" charset="-128"/>
              <a:ea typeface="Meiryo UI" panose="020B0604030504040204" pitchFamily="50" charset="-128"/>
            </a:endParaRPr>
          </a:p>
          <a:p>
            <a:pPr eaLnBrk="1" hangingPunct="1">
              <a:buFont typeface="Wingdings" pitchFamily="2" charset="2"/>
              <a:buNone/>
              <a:defRPr/>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もの</a:t>
            </a:r>
            <a:r>
              <a:rPr lang="ja-JP" altLang="en-US" sz="2000" dirty="0">
                <a:latin typeface="Meiryo UI" panose="020B0604030504040204" pitchFamily="50" charset="-128"/>
                <a:ea typeface="Meiryo UI" panose="020B0604030504040204" pitchFamily="50" charset="-128"/>
              </a:rPr>
              <a:t>（登録農薬）、もしくは特定農薬に指定されたものでなければならない</a:t>
            </a:r>
          </a:p>
        </p:txBody>
      </p:sp>
      <p:sp>
        <p:nvSpPr>
          <p:cNvPr id="7" name="テキスト ボックス 6"/>
          <p:cNvSpPr txBox="1">
            <a:spLocks noChangeArrowheads="1"/>
          </p:cNvSpPr>
          <p:nvPr/>
        </p:nvSpPr>
        <p:spPr bwMode="auto">
          <a:xfrm>
            <a:off x="631065" y="2916071"/>
            <a:ext cx="11372045" cy="1323439"/>
          </a:xfrm>
          <a:prstGeom prst="rect">
            <a:avLst/>
          </a:prstGeom>
          <a:solidFill>
            <a:schemeClr val="accent5">
              <a:lumMod val="20000"/>
              <a:lumOff val="80000"/>
            </a:schemeClr>
          </a:solidFill>
          <a:ln>
            <a:noFill/>
          </a:ln>
        </p:spPr>
        <p:txBody>
          <a:bodyPr wrap="square" anchor="ct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buFont typeface="Wingdings" pitchFamily="2" charset="2"/>
              <a:buNone/>
              <a:defRPr/>
            </a:pPr>
            <a:r>
              <a:rPr lang="ja-JP" altLang="en-US" sz="2000" b="1" dirty="0">
                <a:latin typeface="Meiryo UI" panose="020B0604030504040204" pitchFamily="50" charset="-128"/>
                <a:ea typeface="Meiryo UI" panose="020B0604030504040204" pitchFamily="50" charset="-128"/>
              </a:rPr>
              <a:t>特定農薬（特定防除資材）</a:t>
            </a:r>
            <a:endParaRPr lang="en-US" altLang="ja-JP" sz="2000" b="1" dirty="0">
              <a:latin typeface="Meiryo UI" panose="020B0604030504040204" pitchFamily="50" charset="-128"/>
              <a:ea typeface="Meiryo UI" panose="020B0604030504040204" pitchFamily="50" charset="-128"/>
            </a:endParaRPr>
          </a:p>
          <a:p>
            <a:pPr eaLnBrk="1" hangingPunct="1">
              <a:buFont typeface="Wingdings" pitchFamily="2" charset="2"/>
              <a:buNone/>
              <a:defRPr/>
            </a:pPr>
            <a:r>
              <a:rPr lang="ja-JP" altLang="en-US" sz="2000" dirty="0">
                <a:latin typeface="Meiryo UI" panose="020B0604030504040204" pitchFamily="50" charset="-128"/>
                <a:ea typeface="Meiryo UI" panose="020B0604030504040204" pitchFamily="50" charset="-128"/>
              </a:rPr>
              <a:t>　　その原材料から農作物や人畜に害を及ぼす恐れがないことが明らかで</a:t>
            </a:r>
            <a:r>
              <a:rPr lang="ja-JP" altLang="en-US" sz="2000" dirty="0" smtClean="0">
                <a:latin typeface="Meiryo UI" panose="020B0604030504040204" pitchFamily="50" charset="-128"/>
                <a:ea typeface="Meiryo UI" panose="020B0604030504040204" pitchFamily="50" charset="-128"/>
              </a:rPr>
              <a:t>、農林</a:t>
            </a:r>
            <a:r>
              <a:rPr lang="ja-JP" altLang="en-US" sz="2000" dirty="0">
                <a:latin typeface="Meiryo UI" panose="020B0604030504040204" pitchFamily="50" charset="-128"/>
                <a:ea typeface="Meiryo UI" panose="020B0604030504040204" pitchFamily="50" charset="-128"/>
              </a:rPr>
              <a:t>水産大臣等が指定する農薬。</a:t>
            </a:r>
            <a:endParaRPr lang="en-US" altLang="ja-JP" sz="2000" dirty="0">
              <a:latin typeface="Meiryo UI" panose="020B0604030504040204" pitchFamily="50" charset="-128"/>
              <a:ea typeface="Meiryo UI" panose="020B0604030504040204" pitchFamily="50" charset="-128"/>
            </a:endParaRPr>
          </a:p>
          <a:p>
            <a:pPr eaLnBrk="1" hangingPunct="1">
              <a:buFont typeface="Wingdings" pitchFamily="2" charset="2"/>
              <a:buNone/>
              <a:defRPr/>
            </a:pPr>
            <a:r>
              <a:rPr lang="ja-JP" altLang="en-US" sz="2000" dirty="0">
                <a:latin typeface="Meiryo UI" panose="020B0604030504040204" pitchFamily="50" charset="-128"/>
                <a:ea typeface="Meiryo UI" panose="020B0604030504040204" pitchFamily="50" charset="-128"/>
              </a:rPr>
              <a:t>　　重曹、食酢、天敵（昆虫やクモなど）、エチレン、次亜塩素酸水（</a:t>
            </a:r>
            <a:r>
              <a:rPr lang="ja-JP" altLang="en-US" sz="2000" dirty="0" smtClean="0">
                <a:latin typeface="Meiryo UI" panose="020B0604030504040204" pitchFamily="50" charset="-128"/>
                <a:ea typeface="Meiryo UI" panose="020B0604030504040204" pitchFamily="50" charset="-128"/>
              </a:rPr>
              <a:t>塩酸</a:t>
            </a:r>
            <a:r>
              <a:rPr lang="ja-JP" altLang="en-US" sz="2000" dirty="0">
                <a:latin typeface="Meiryo UI" panose="020B0604030504040204" pitchFamily="50" charset="-128"/>
                <a:ea typeface="Meiryo UI" panose="020B0604030504040204" pitchFamily="50" charset="-128"/>
              </a:rPr>
              <a:t>又は塩化カリウム水溶液を</a:t>
            </a:r>
            <a:r>
              <a:rPr lang="ja-JP" altLang="en-US" sz="2000" dirty="0" smtClean="0">
                <a:latin typeface="Meiryo UI" panose="020B0604030504040204" pitchFamily="50" charset="-128"/>
                <a:ea typeface="Meiryo UI" panose="020B0604030504040204" pitchFamily="50" charset="-128"/>
              </a:rPr>
              <a:t>電気分</a:t>
            </a:r>
            <a:endParaRPr lang="en-US" altLang="ja-JP" sz="2000" dirty="0" smtClean="0">
              <a:latin typeface="Meiryo UI" panose="020B0604030504040204" pitchFamily="50" charset="-128"/>
              <a:ea typeface="Meiryo UI" panose="020B0604030504040204" pitchFamily="50" charset="-128"/>
            </a:endParaRPr>
          </a:p>
          <a:p>
            <a:pPr eaLnBrk="1" hangingPunct="1">
              <a:buFont typeface="Wingdings" pitchFamily="2" charset="2"/>
              <a:buNone/>
              <a:defRPr/>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解して</a:t>
            </a:r>
            <a:r>
              <a:rPr lang="ja-JP" altLang="en-US" sz="2000" dirty="0">
                <a:latin typeface="Meiryo UI" panose="020B0604030504040204" pitchFamily="50" charset="-128"/>
                <a:ea typeface="Meiryo UI" panose="020B0604030504040204" pitchFamily="50" charset="-128"/>
              </a:rPr>
              <a:t>得られるものに限る。）</a:t>
            </a:r>
            <a:endParaRPr lang="en-US" altLang="ja-JP" sz="20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071856" y="4579497"/>
            <a:ext cx="5841663" cy="830997"/>
          </a:xfrm>
          <a:prstGeom prst="rect">
            <a:avLst/>
          </a:prstGeom>
          <a:solidFill>
            <a:srgbClr val="FFFF00"/>
          </a:solidFill>
        </p:spPr>
        <p:txBody>
          <a:bodyPr wrap="none" rtlCol="0">
            <a:spAutoFit/>
          </a:bodyPr>
          <a:lstStyle/>
          <a:p>
            <a:pPr algn="ctr"/>
            <a:r>
              <a:rPr lang="ja-JP" altLang="en-US" sz="24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農薬は登録されたもの以外使用してはならない</a:t>
            </a:r>
            <a:endParaRPr lang="en-US" altLang="ja-JP" sz="24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lang="ja-JP" altLang="en-US" sz="24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（特定農薬は除く）</a:t>
            </a:r>
            <a:endParaRPr kumimoji="1" lang="ja-JP" altLang="en-US" sz="24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668702" y="5596591"/>
            <a:ext cx="6856299" cy="1200329"/>
          </a:xfrm>
          <a:prstGeom prst="rect">
            <a:avLst/>
          </a:prstGeom>
          <a:noFill/>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〇効果がない農薬の流通を防ぐ</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〇使用者・消費者・環境に対する安全の確保</a:t>
            </a:r>
            <a:endParaRPr kumimoji="1" lang="en-US" altLang="ja-JP" sz="2400" dirty="0">
              <a:latin typeface="Meiryo UI" panose="020B0604030504040204" pitchFamily="50" charset="-128"/>
              <a:ea typeface="Meiryo UI" panose="020B0604030504040204" pitchFamily="50" charset="-128"/>
            </a:endParaRPr>
          </a:p>
          <a:p>
            <a:pPr algn="r"/>
            <a:r>
              <a:rPr kumimoji="1" lang="ja-JP" altLang="en-US" sz="2400" dirty="0">
                <a:latin typeface="Meiryo UI" panose="020B0604030504040204" pitchFamily="50" charset="-128"/>
                <a:ea typeface="Meiryo UI" panose="020B0604030504040204" pitchFamily="50" charset="-128"/>
              </a:rPr>
              <a:t>のための登録制度</a:t>
            </a:r>
          </a:p>
        </p:txBody>
      </p:sp>
      <p:sp>
        <p:nvSpPr>
          <p:cNvPr id="9" name="タイトル 1"/>
          <p:cNvSpPr txBox="1">
            <a:spLocks/>
          </p:cNvSpPr>
          <p:nvPr/>
        </p:nvSpPr>
        <p:spPr>
          <a:xfrm>
            <a:off x="0" y="10065"/>
            <a:ext cx="12192000" cy="900000"/>
          </a:xfrm>
          <a:prstGeom prst="rect">
            <a:avLst/>
          </a:prstGeom>
          <a:solidFill>
            <a:schemeClr val="accent1"/>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smtClean="0">
                <a:solidFill>
                  <a:schemeClr val="bg1"/>
                </a:solidFill>
                <a:latin typeface="Meiryo UI" panose="020B0604030504040204" pitchFamily="50" charset="-128"/>
                <a:ea typeface="Meiryo UI" panose="020B0604030504040204" pitchFamily="50" charset="-128"/>
              </a:rPr>
              <a:t>５．</a:t>
            </a:r>
            <a:r>
              <a:rPr lang="ja-JP" altLang="en-US" sz="3200" dirty="0">
                <a:solidFill>
                  <a:schemeClr val="bg1"/>
                </a:solidFill>
                <a:latin typeface="Meiryo UI" panose="020B0604030504040204" pitchFamily="50" charset="-128"/>
                <a:ea typeface="Meiryo UI" panose="020B0604030504040204" pitchFamily="50" charset="-128"/>
              </a:rPr>
              <a:t>農薬の登録について</a:t>
            </a:r>
            <a:endParaRPr lang="zh-TW" altLang="en-US" sz="18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18401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a:xfrm>
            <a:off x="528033" y="1243004"/>
            <a:ext cx="11230377" cy="1870509"/>
          </a:xfrm>
        </p:spPr>
        <p:txBody>
          <a:bodyPr>
            <a:normAutofit/>
          </a:bodyPr>
          <a:lstStyle/>
          <a:p>
            <a:pPr marL="0" indent="354013">
              <a:spcBef>
                <a:spcPct val="0"/>
              </a:spcBef>
              <a:buNone/>
            </a:pPr>
            <a:r>
              <a:rPr lang="ja-JP" altLang="en-US" sz="2400" u="sng" dirty="0">
                <a:latin typeface="Meiryo UI" panose="020B0604030504040204" pitchFamily="50" charset="-128"/>
                <a:ea typeface="Meiryo UI" panose="020B0604030504040204" pitchFamily="50" charset="-128"/>
              </a:rPr>
              <a:t>農薬登録を受けることなく</a:t>
            </a:r>
            <a:r>
              <a:rPr lang="ja-JP" altLang="en-US" sz="2400" dirty="0">
                <a:latin typeface="Meiryo UI" panose="020B0604030504040204" pitchFamily="50" charset="-128"/>
                <a:ea typeface="Meiryo UI" panose="020B0604030504040204" pitchFamily="50" charset="-128"/>
              </a:rPr>
              <a:t>、何らかの形で農作物への使用が推奨され、かつ、農薬としての効能、効果をうたっているもの。もしくは、成分からみて農薬に該当しうるもの。</a:t>
            </a:r>
            <a:endParaRPr lang="en-US" altLang="ja-JP" sz="2400" dirty="0">
              <a:latin typeface="Meiryo UI" panose="020B0604030504040204" pitchFamily="50" charset="-128"/>
              <a:ea typeface="Meiryo UI" panose="020B0604030504040204" pitchFamily="50" charset="-128"/>
            </a:endParaRPr>
          </a:p>
          <a:p>
            <a:pPr marL="0" indent="354013">
              <a:spcBef>
                <a:spcPct val="0"/>
              </a:spcBef>
              <a:buNone/>
            </a:pPr>
            <a:r>
              <a:rPr lang="ja-JP" altLang="en-US" sz="2400" dirty="0">
                <a:latin typeface="Meiryo UI" panose="020B0604030504040204" pitchFamily="50" charset="-128"/>
                <a:ea typeface="Meiryo UI" panose="020B0604030504040204" pitchFamily="50" charset="-128"/>
              </a:rPr>
              <a:t>過去に、こうした疑義資材から農薬成分が検出され、「無登録農薬」と見なし自主回収等を命じられた事例あり。</a:t>
            </a:r>
          </a:p>
        </p:txBody>
      </p:sp>
      <p:sp>
        <p:nvSpPr>
          <p:cNvPr id="8" name="四角形: 角を丸くする 1">
            <a:extLst>
              <a:ext uri="{FF2B5EF4-FFF2-40B4-BE49-F238E27FC236}">
                <a16:creationId xmlns:a16="http://schemas.microsoft.com/office/drawing/2014/main" id="{ED088FF9-39E6-4293-97C7-32298FA59CAE}"/>
              </a:ext>
            </a:extLst>
          </p:cNvPr>
          <p:cNvSpPr/>
          <p:nvPr/>
        </p:nvSpPr>
        <p:spPr>
          <a:xfrm>
            <a:off x="708339" y="3089328"/>
            <a:ext cx="10612190" cy="340499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a:solidFill>
                  <a:schemeClr val="tx1"/>
                </a:solidFill>
                <a:latin typeface="Meiryo UI" panose="020B0604030504040204" pitchFamily="50" charset="-128"/>
                <a:ea typeface="Meiryo UI" panose="020B0604030504040204" pitchFamily="50" charset="-128"/>
              </a:rPr>
              <a:t>農薬登録</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番号</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がないのに、ラベルに「害虫にはよく効きます」「虫が寄りつかない」「病気によく効きます」「害虫によく効く○○を原料としています」などと書いてある</a:t>
            </a:r>
            <a:endParaRPr kumimoji="1" lang="en-US" altLang="ja-JP" sz="2400" dirty="0">
              <a:solidFill>
                <a:schemeClr val="tx1"/>
              </a:solidFill>
              <a:latin typeface="Meiryo UI" panose="020B0604030504040204" pitchFamily="50" charset="-128"/>
              <a:ea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2400" dirty="0">
                <a:solidFill>
                  <a:srgbClr val="FF0000"/>
                </a:solidFill>
                <a:latin typeface="Meiryo UI" panose="020B0604030504040204" pitchFamily="50" charset="-128"/>
                <a:ea typeface="Meiryo UI" panose="020B0604030504040204" pitchFamily="50" charset="-128"/>
              </a:rPr>
              <a:t>無登録農薬の疑い！農林水産省に連絡を！</a:t>
            </a:r>
            <a:endParaRPr kumimoji="1" lang="en-US" altLang="ja-JP" sz="2400" dirty="0">
              <a:solidFill>
                <a:srgbClr val="FF0000"/>
              </a:solidFill>
              <a:latin typeface="Meiryo UI" panose="020B0604030504040204" pitchFamily="50" charset="-128"/>
              <a:ea typeface="Meiryo UI" panose="020B0604030504040204" pitchFamily="50" charset="-128"/>
            </a:endParaRPr>
          </a:p>
          <a:p>
            <a:pPr algn="ctr"/>
            <a:r>
              <a:rPr lang="ja-JP" altLang="en-US" sz="2800" dirty="0">
                <a:solidFill>
                  <a:srgbClr val="FF0000"/>
                </a:solidFill>
                <a:latin typeface="Meiryo UI" panose="020B0604030504040204" pitchFamily="50" charset="-128"/>
                <a:ea typeface="Meiryo UI" panose="020B0604030504040204" pitchFamily="50" charset="-128"/>
              </a:rPr>
              <a:t>「農薬目安箱」で検索！</a:t>
            </a:r>
            <a:endParaRPr kumimoji="1" lang="ja-JP" altLang="en-US" sz="2800" dirty="0">
              <a:solidFill>
                <a:srgbClr val="FF0000"/>
              </a:solidFill>
              <a:latin typeface="Meiryo UI" panose="020B0604030504040204" pitchFamily="50" charset="-128"/>
              <a:ea typeface="Meiryo UI" panose="020B0604030504040204" pitchFamily="50" charset="-128"/>
            </a:endParaRPr>
          </a:p>
        </p:txBody>
      </p:sp>
      <p:sp>
        <p:nvSpPr>
          <p:cNvPr id="9" name="矢印: 下 6">
            <a:extLst>
              <a:ext uri="{FF2B5EF4-FFF2-40B4-BE49-F238E27FC236}">
                <a16:creationId xmlns:a16="http://schemas.microsoft.com/office/drawing/2014/main" id="{6704E32D-B1B9-4D94-905E-13F67F91132D}"/>
              </a:ext>
            </a:extLst>
          </p:cNvPr>
          <p:cNvSpPr/>
          <p:nvPr/>
        </p:nvSpPr>
        <p:spPr>
          <a:xfrm>
            <a:off x="5565869" y="4194758"/>
            <a:ext cx="936104" cy="89858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0" name="タイトル 1"/>
          <p:cNvSpPr txBox="1">
            <a:spLocks/>
          </p:cNvSpPr>
          <p:nvPr/>
        </p:nvSpPr>
        <p:spPr>
          <a:xfrm>
            <a:off x="0" y="4945"/>
            <a:ext cx="12192000" cy="900000"/>
          </a:xfrm>
          <a:prstGeom prst="rect">
            <a:avLst/>
          </a:prstGeom>
          <a:solidFill>
            <a:schemeClr val="accent1"/>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smtClean="0">
                <a:solidFill>
                  <a:schemeClr val="bg1"/>
                </a:solidFill>
                <a:latin typeface="Meiryo UI" panose="020B0604030504040204" pitchFamily="50" charset="-128"/>
                <a:ea typeface="Meiryo UI" panose="020B0604030504040204" pitchFamily="50" charset="-128"/>
              </a:rPr>
              <a:t>６．</a:t>
            </a:r>
            <a:r>
              <a:rPr lang="ja-JP" altLang="en-US" sz="3200" dirty="0">
                <a:solidFill>
                  <a:schemeClr val="bg1"/>
                </a:solidFill>
                <a:latin typeface="Meiryo UI" panose="020B0604030504040204" pitchFamily="50" charset="-128"/>
                <a:ea typeface="Meiryo UI" panose="020B0604030504040204" pitchFamily="50" charset="-128"/>
              </a:rPr>
              <a:t>疑義資材</a:t>
            </a:r>
            <a:endParaRPr lang="zh-TW" altLang="en-US" sz="18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54301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489397" y="913495"/>
            <a:ext cx="11114468" cy="16011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a:latin typeface="Meiryo UI" panose="020B0604030504040204" pitchFamily="50" charset="-128"/>
                <a:ea typeface="Meiryo UI" panose="020B0604030504040204" pitchFamily="50" charset="-128"/>
              </a:rPr>
              <a:t>〇登録申請された農薬は、厚生労働省により残留評価を受ける。</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厚生労働省は食品安全委員会へ諮問。</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食品安全委員会は、食品健康影響評価を行い</a:t>
            </a:r>
            <a:r>
              <a:rPr lang="ja-JP" altLang="en-US" sz="2400" dirty="0" smtClean="0">
                <a:latin typeface="Meiryo UI" panose="020B0604030504040204" pitchFamily="50" charset="-128"/>
                <a:ea typeface="Meiryo UI" panose="020B0604030504040204" pitchFamily="50" charset="-128"/>
              </a:rPr>
              <a:t>、</a:t>
            </a:r>
            <a:r>
              <a:rPr lang="en-US" altLang="ja-JP" sz="2400" dirty="0" smtClean="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ADI』</a:t>
            </a:r>
            <a:r>
              <a:rPr lang="ja-JP" altLang="en-US" sz="2400" dirty="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a:t>
            </a:r>
            <a:r>
              <a:rPr lang="en-US" altLang="ja-JP" sz="2400" dirty="0" err="1">
                <a:latin typeface="Meiryo UI" panose="020B0604030504040204" pitchFamily="50" charset="-128"/>
                <a:ea typeface="Meiryo UI" panose="020B0604030504040204" pitchFamily="50" charset="-128"/>
              </a:rPr>
              <a:t>ARfD</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を設定する。</a:t>
            </a:r>
          </a:p>
        </p:txBody>
      </p:sp>
      <p:sp>
        <p:nvSpPr>
          <p:cNvPr id="9" name="タイトル 1"/>
          <p:cNvSpPr txBox="1">
            <a:spLocks/>
          </p:cNvSpPr>
          <p:nvPr/>
        </p:nvSpPr>
        <p:spPr>
          <a:xfrm>
            <a:off x="489397" y="4770670"/>
            <a:ext cx="11114468" cy="11536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a:latin typeface="Meiryo UI" panose="020B0604030504040204" pitchFamily="50" charset="-128"/>
                <a:ea typeface="Meiryo UI" panose="020B0604030504040204" pitchFamily="50" charset="-128"/>
              </a:rPr>
              <a:t>〇厚生労働省は試験結果および食品健康影響評価を基に</a:t>
            </a:r>
            <a:r>
              <a:rPr lang="ja-JP" altLang="en-US" sz="2400" dirty="0" smtClean="0">
                <a:latin typeface="Meiryo UI" panose="020B0604030504040204" pitchFamily="50" charset="-128"/>
                <a:ea typeface="Meiryo UI" panose="020B0604030504040204" pitchFamily="50" charset="-128"/>
              </a:rPr>
              <a:t>、</a:t>
            </a:r>
            <a:r>
              <a:rPr lang="ja-JP" altLang="en-US" sz="2400" b="1" u="sng" dirty="0" smtClean="0">
                <a:latin typeface="Meiryo UI" panose="020B0604030504040204" pitchFamily="50" charset="-128"/>
                <a:ea typeface="Meiryo UI" panose="020B0604030504040204" pitchFamily="50" charset="-128"/>
              </a:rPr>
              <a:t>残留基</a:t>
            </a:r>
            <a:r>
              <a:rPr lang="ja-JP" altLang="en-US" sz="2400" b="1" u="sng" dirty="0">
                <a:latin typeface="Meiryo UI" panose="020B0604030504040204" pitchFamily="50" charset="-128"/>
                <a:ea typeface="Meiryo UI" panose="020B0604030504040204" pitchFamily="50" charset="-128"/>
              </a:rPr>
              <a:t>準値</a:t>
            </a:r>
            <a:r>
              <a:rPr lang="ja-JP" altLang="en-US" sz="2400" dirty="0">
                <a:latin typeface="Meiryo UI" panose="020B0604030504040204" pitchFamily="50" charset="-128"/>
                <a:ea typeface="Meiryo UI" panose="020B0604030504040204" pitchFamily="50" charset="-128"/>
              </a:rPr>
              <a:t>を設定する。</a:t>
            </a:r>
          </a:p>
        </p:txBody>
      </p:sp>
      <p:sp>
        <p:nvSpPr>
          <p:cNvPr id="11" name="角丸四角形 10"/>
          <p:cNvSpPr/>
          <p:nvPr/>
        </p:nvSpPr>
        <p:spPr>
          <a:xfrm>
            <a:off x="1680483" y="2504881"/>
            <a:ext cx="8854167" cy="1193354"/>
          </a:xfrm>
          <a:prstGeom prst="roundRect">
            <a:avLst/>
          </a:prstGeom>
          <a:solidFill>
            <a:schemeClr val="bg1"/>
          </a:solidFill>
          <a:ln>
            <a:noFill/>
          </a:ln>
          <a:scene3d>
            <a:camera prst="orthographicFront"/>
            <a:lightRig rig="threePt" dir="t"/>
          </a:scene3d>
          <a:sp3d>
            <a:bevelT w="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724026" y="2566806"/>
            <a:ext cx="8810623" cy="923330"/>
          </a:xfrm>
          <a:prstGeom prst="rect">
            <a:avLst/>
          </a:prstGeom>
        </p:spPr>
        <p:txBody>
          <a:bodyPr wrap="square">
            <a:spAutoFit/>
          </a:bodyPr>
          <a:lstStyle/>
          <a:p>
            <a:r>
              <a:rPr kumimoji="1" lang="en-US" altLang="ja-JP" b="1" u="sng" dirty="0">
                <a:latin typeface="Meiryo UI" panose="020B0604030504040204" pitchFamily="50" charset="-128"/>
                <a:ea typeface="Meiryo UI" panose="020B0604030504040204" pitchFamily="50" charset="-128"/>
              </a:rPr>
              <a:t>ADI</a:t>
            </a:r>
            <a:r>
              <a:rPr kumimoji="1" lang="ja-JP" altLang="en-US" b="1" u="sng" dirty="0">
                <a:latin typeface="Meiryo UI" panose="020B0604030504040204" pitchFamily="50" charset="-128"/>
                <a:ea typeface="Meiryo UI" panose="020B0604030504040204" pitchFamily="50" charset="-128"/>
              </a:rPr>
              <a:t>（許容一日摂取量）</a:t>
            </a:r>
            <a:endParaRPr kumimoji="1" lang="en-US" altLang="ja-JP" b="1" u="sng"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その物質を毎日・一生涯に渡り摂取し続けた場合においても、健康への悪影響がないと推定される一日あたりの許容される摂取量。</a:t>
            </a:r>
            <a:endParaRPr kumimoji="1" lang="en-US" altLang="ja-JP" dirty="0">
              <a:latin typeface="Meiryo UI" panose="020B0604030504040204" pitchFamily="50" charset="-128"/>
              <a:ea typeface="Meiryo UI" panose="020B0604030504040204" pitchFamily="50" charset="-128"/>
            </a:endParaRPr>
          </a:p>
        </p:txBody>
      </p:sp>
      <p:sp>
        <p:nvSpPr>
          <p:cNvPr id="13" name="角丸四角形 12"/>
          <p:cNvSpPr/>
          <p:nvPr/>
        </p:nvSpPr>
        <p:spPr>
          <a:xfrm>
            <a:off x="1699533" y="3762181"/>
            <a:ext cx="8854167" cy="1193354"/>
          </a:xfrm>
          <a:prstGeom prst="roundRect">
            <a:avLst/>
          </a:prstGeom>
          <a:solidFill>
            <a:schemeClr val="bg1"/>
          </a:solidFill>
          <a:ln>
            <a:noFill/>
          </a:ln>
          <a:scene3d>
            <a:camera prst="orthographicFront"/>
            <a:lightRig rig="threePt" dir="t"/>
          </a:scene3d>
          <a:sp3d>
            <a:bevelT w="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752600" y="3817311"/>
            <a:ext cx="8477250" cy="923330"/>
          </a:xfrm>
          <a:prstGeom prst="rect">
            <a:avLst/>
          </a:prstGeom>
          <a:noFill/>
        </p:spPr>
        <p:txBody>
          <a:bodyPr wrap="square" rtlCol="0">
            <a:spAutoFit/>
          </a:bodyPr>
          <a:lstStyle/>
          <a:p>
            <a:r>
              <a:rPr kumimoji="1" lang="en-US" altLang="ja-JP" b="1" u="sng" dirty="0" err="1">
                <a:latin typeface="Meiryo UI" panose="020B0604030504040204" pitchFamily="50" charset="-128"/>
                <a:ea typeface="Meiryo UI" panose="020B0604030504040204" pitchFamily="50" charset="-128"/>
              </a:rPr>
              <a:t>ARfD</a:t>
            </a:r>
            <a:r>
              <a:rPr kumimoji="1" lang="ja-JP" altLang="en-US" b="1" u="sng" dirty="0">
                <a:latin typeface="Meiryo UI" panose="020B0604030504040204" pitchFamily="50" charset="-128"/>
                <a:ea typeface="Meiryo UI" panose="020B0604030504040204" pitchFamily="50" charset="-128"/>
              </a:rPr>
              <a:t>（急性参照用量）</a:t>
            </a:r>
            <a:endParaRPr kumimoji="1" lang="en-US" altLang="ja-JP" b="1" u="sng"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その物質を</a:t>
            </a:r>
            <a:r>
              <a:rPr kumimoji="1" lang="en-US" altLang="ja-JP" dirty="0">
                <a:latin typeface="Meiryo UI" panose="020B0604030504040204" pitchFamily="50" charset="-128"/>
                <a:ea typeface="Meiryo UI" panose="020B0604030504040204" pitchFamily="50" charset="-128"/>
              </a:rPr>
              <a:t>24</a:t>
            </a:r>
            <a:r>
              <a:rPr kumimoji="1" lang="ja-JP" altLang="en-US" dirty="0">
                <a:latin typeface="Meiryo UI" panose="020B0604030504040204" pitchFamily="50" charset="-128"/>
                <a:ea typeface="Meiryo UI" panose="020B0604030504040204" pitchFamily="50" charset="-128"/>
              </a:rPr>
              <a:t>時間（又はそれより短い時間）に摂取した場合でも、健康に悪影響を示さないと推定される摂取量</a:t>
            </a:r>
            <a:endParaRPr kumimoji="1" lang="en-US" altLang="ja-JP"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172641" y="5771963"/>
            <a:ext cx="7920507" cy="923330"/>
          </a:xfrm>
          <a:prstGeom prst="rect">
            <a:avLst/>
          </a:prstGeom>
          <a:noFill/>
          <a:ln w="28575">
            <a:solidFill>
              <a:schemeClr val="tx1"/>
            </a:solidFill>
            <a:prstDash val="sysDash"/>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残留基準値を超える場合は食品としての流通ができない。</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農薬の登録は、収穫物が残留基準値を超過しないように設定されている。</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b="1" dirty="0">
                <a:latin typeface="Meiryo UI" panose="020B0604030504040204" pitchFamily="50" charset="-128"/>
                <a:ea typeface="Meiryo UI" panose="020B0604030504040204" pitchFamily="50" charset="-128"/>
              </a:rPr>
              <a:t>⇒登録内容を遵守することが重要</a:t>
            </a:r>
          </a:p>
        </p:txBody>
      </p:sp>
      <p:sp>
        <p:nvSpPr>
          <p:cNvPr id="14" name="タイトル 1"/>
          <p:cNvSpPr txBox="1">
            <a:spLocks/>
          </p:cNvSpPr>
          <p:nvPr/>
        </p:nvSpPr>
        <p:spPr>
          <a:xfrm>
            <a:off x="0" y="4942"/>
            <a:ext cx="12192000" cy="900000"/>
          </a:xfrm>
          <a:prstGeom prst="rect">
            <a:avLst/>
          </a:prstGeom>
          <a:solidFill>
            <a:schemeClr val="accent1"/>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smtClean="0">
                <a:solidFill>
                  <a:schemeClr val="bg1"/>
                </a:solidFill>
                <a:latin typeface="Meiryo UI" panose="020B0604030504040204" pitchFamily="50" charset="-128"/>
                <a:ea typeface="Meiryo UI" panose="020B0604030504040204" pitchFamily="50" charset="-128"/>
              </a:rPr>
              <a:t>７．</a:t>
            </a:r>
            <a:r>
              <a:rPr lang="ja-JP" altLang="en-US" sz="3200" dirty="0">
                <a:solidFill>
                  <a:schemeClr val="bg1"/>
                </a:solidFill>
                <a:latin typeface="Meiryo UI" panose="020B0604030504040204" pitchFamily="50" charset="-128"/>
                <a:ea typeface="Meiryo UI" panose="020B0604030504040204" pitchFamily="50" charset="-128"/>
              </a:rPr>
              <a:t>農薬の安全性審査　　</a:t>
            </a:r>
            <a:r>
              <a:rPr lang="ja-JP" altLang="en-US" sz="1600" dirty="0">
                <a:solidFill>
                  <a:schemeClr val="bg1"/>
                </a:solidFill>
                <a:latin typeface="Meiryo UI" panose="020B0604030504040204" pitchFamily="50" charset="-128"/>
                <a:ea typeface="Meiryo UI" panose="020B0604030504040204" pitchFamily="50" charset="-128"/>
              </a:rPr>
              <a:t>根拠法令：食品衛生法、食品安全基本法</a:t>
            </a:r>
            <a:endParaRPr lang="zh-TW" altLang="en-US" sz="105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89658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762322455"/>
              </p:ext>
            </p:extLst>
          </p:nvPr>
        </p:nvGraphicFramePr>
        <p:xfrm>
          <a:off x="1699814" y="2854310"/>
          <a:ext cx="8299477" cy="2097524"/>
        </p:xfrm>
        <a:graphic>
          <a:graphicData uri="http://schemas.openxmlformats.org/drawingml/2006/table">
            <a:tbl>
              <a:tblPr firstRow="1" bandRow="1">
                <a:tableStyleId>{5940675A-B579-460E-94D1-54222C63F5DA}</a:tableStyleId>
              </a:tblPr>
              <a:tblGrid>
                <a:gridCol w="1314701">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008112">
                  <a:extLst>
                    <a:ext uri="{9D8B030D-6E8A-4147-A177-3AD203B41FA5}">
                      <a16:colId xmlns:a16="http://schemas.microsoft.com/office/drawing/2014/main" val="20004"/>
                    </a:ext>
                  </a:extLst>
                </a:gridCol>
                <a:gridCol w="792088">
                  <a:extLst>
                    <a:ext uri="{9D8B030D-6E8A-4147-A177-3AD203B41FA5}">
                      <a16:colId xmlns:a16="http://schemas.microsoft.com/office/drawing/2014/main" val="20006"/>
                    </a:ext>
                  </a:extLst>
                </a:gridCol>
                <a:gridCol w="557507">
                  <a:extLst>
                    <a:ext uri="{9D8B030D-6E8A-4147-A177-3AD203B41FA5}">
                      <a16:colId xmlns:a16="http://schemas.microsoft.com/office/drawing/2014/main" val="20007"/>
                    </a:ext>
                  </a:extLst>
                </a:gridCol>
                <a:gridCol w="1314701">
                  <a:extLst>
                    <a:ext uri="{9D8B030D-6E8A-4147-A177-3AD203B41FA5}">
                      <a16:colId xmlns:a16="http://schemas.microsoft.com/office/drawing/2014/main" val="20008"/>
                    </a:ext>
                  </a:extLst>
                </a:gridCol>
              </a:tblGrid>
              <a:tr h="667111">
                <a:tc>
                  <a:txBody>
                    <a:bodyPr/>
                    <a:lstStyle/>
                    <a:p>
                      <a:pPr algn="ctr"/>
                      <a:r>
                        <a:rPr kumimoji="1" lang="ja-JP" altLang="en-US" sz="1200" dirty="0">
                          <a:latin typeface="メイリオ" panose="020B0604030504040204" pitchFamily="50" charset="-128"/>
                          <a:ea typeface="メイリオ" panose="020B0604030504040204" pitchFamily="50" charset="-128"/>
                        </a:rPr>
                        <a:t>作物名</a:t>
                      </a:r>
                    </a:p>
                  </a:txBody>
                  <a:tcPr marT="45744" marB="45744"/>
                </a:tc>
                <a:tc>
                  <a:txBody>
                    <a:bodyPr/>
                    <a:lstStyle/>
                    <a:p>
                      <a:pPr algn="ctr"/>
                      <a:r>
                        <a:rPr kumimoji="1" lang="ja-JP" altLang="en-US" sz="1200" dirty="0">
                          <a:latin typeface="メイリオ" panose="020B0604030504040204" pitchFamily="50" charset="-128"/>
                          <a:ea typeface="メイリオ" panose="020B0604030504040204" pitchFamily="50" charset="-128"/>
                        </a:rPr>
                        <a:t>適用</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病害虫名</a:t>
                      </a:r>
                    </a:p>
                  </a:txBody>
                  <a:tcPr marT="45744" marB="45744"/>
                </a:tc>
                <a:tc>
                  <a:txBody>
                    <a:bodyPr/>
                    <a:lstStyle/>
                    <a:p>
                      <a:pPr algn="ctr"/>
                      <a:r>
                        <a:rPr kumimoji="1" lang="ja-JP" altLang="en-US" sz="1200" dirty="0">
                          <a:latin typeface="メイリオ" panose="020B0604030504040204" pitchFamily="50" charset="-128"/>
                          <a:ea typeface="メイリオ" panose="020B0604030504040204" pitchFamily="50" charset="-128"/>
                        </a:rPr>
                        <a:t>希釈倍数（倍）</a:t>
                      </a:r>
                    </a:p>
                  </a:txBody>
                  <a:tcPr marT="45744" marB="45744"/>
                </a:tc>
                <a:tc>
                  <a:txBody>
                    <a:bodyPr/>
                    <a:lstStyle/>
                    <a:p>
                      <a:pPr algn="ctr"/>
                      <a:r>
                        <a:rPr kumimoji="1" lang="en-US" altLang="ja-JP" sz="1200" dirty="0">
                          <a:latin typeface="メイリオ" panose="020B0604030504040204" pitchFamily="50" charset="-128"/>
                          <a:ea typeface="メイリオ" panose="020B0604030504040204" pitchFamily="50" charset="-128"/>
                        </a:rPr>
                        <a:t>10a</a:t>
                      </a:r>
                      <a:r>
                        <a:rPr kumimoji="1" lang="ja-JP" altLang="en-US" sz="1200" dirty="0">
                          <a:latin typeface="メイリオ" panose="020B0604030504040204" pitchFamily="50" charset="-128"/>
                          <a:ea typeface="メイリオ" panose="020B0604030504040204" pitchFamily="50" charset="-128"/>
                        </a:rPr>
                        <a:t>あたりの使用</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液量</a:t>
                      </a:r>
                      <a:r>
                        <a:rPr kumimoji="1" lang="en-US" altLang="ja-JP" sz="1200" dirty="0">
                          <a:latin typeface="メイリオ" panose="020B0604030504040204" pitchFamily="50" charset="-128"/>
                          <a:ea typeface="メイリオ" panose="020B0604030504040204" pitchFamily="50" charset="-128"/>
                        </a:rPr>
                        <a:t>(L)</a:t>
                      </a:r>
                      <a:endParaRPr kumimoji="1" lang="ja-JP" altLang="en-US" sz="1200" dirty="0">
                        <a:latin typeface="メイリオ" panose="020B0604030504040204" pitchFamily="50" charset="-128"/>
                        <a:ea typeface="メイリオ" panose="020B0604030504040204" pitchFamily="50" charset="-128"/>
                      </a:endParaRPr>
                    </a:p>
                  </a:txBody>
                  <a:tcPr marT="45744" marB="45744"/>
                </a:tc>
                <a:tc>
                  <a:txBody>
                    <a:bodyPr/>
                    <a:lstStyle/>
                    <a:p>
                      <a:pPr algn="ctr"/>
                      <a:r>
                        <a:rPr kumimoji="1" lang="ja-JP" altLang="en-US" sz="1200" dirty="0">
                          <a:latin typeface="メイリオ" panose="020B0604030504040204" pitchFamily="50" charset="-128"/>
                          <a:ea typeface="メイリオ" panose="020B0604030504040204" pitchFamily="50" charset="-128"/>
                        </a:rPr>
                        <a:t>使用時期</a:t>
                      </a:r>
                    </a:p>
                  </a:txBody>
                  <a:tcPr marT="45744" marB="45744"/>
                </a:tc>
                <a:tc>
                  <a:txBody>
                    <a:bodyPr/>
                    <a:lstStyle/>
                    <a:p>
                      <a:pPr algn="ctr"/>
                      <a:r>
                        <a:rPr kumimoji="1" lang="ja-JP" altLang="en-US" sz="1200" dirty="0">
                          <a:latin typeface="メイリオ" panose="020B0604030504040204" pitchFamily="50" charset="-128"/>
                          <a:ea typeface="メイリオ" panose="020B0604030504040204" pitchFamily="50" charset="-128"/>
                        </a:rPr>
                        <a:t>本剤の</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使用回数</a:t>
                      </a:r>
                    </a:p>
                  </a:txBody>
                  <a:tcPr marT="45744" marB="45744"/>
                </a:tc>
                <a:tc>
                  <a:txBody>
                    <a:bodyPr/>
                    <a:lstStyle/>
                    <a:p>
                      <a:pPr algn="ctr"/>
                      <a:r>
                        <a:rPr kumimoji="1" lang="ja-JP" altLang="en-US" sz="1200" dirty="0">
                          <a:latin typeface="メイリオ" panose="020B0604030504040204" pitchFamily="50" charset="-128"/>
                          <a:ea typeface="メイリオ" panose="020B0604030504040204" pitchFamily="50" charset="-128"/>
                        </a:rPr>
                        <a:t>使用</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方法</a:t>
                      </a:r>
                    </a:p>
                  </a:txBody>
                  <a:tcPr marT="45744" marB="45744"/>
                </a:tc>
                <a:tc>
                  <a:txBody>
                    <a:bodyPr/>
                    <a:lstStyle/>
                    <a:p>
                      <a:pPr algn="ctr"/>
                      <a:r>
                        <a:rPr kumimoji="1" lang="ja-JP" altLang="en-US" sz="1200" dirty="0">
                          <a:latin typeface="メイリオ" panose="020B0604030504040204" pitchFamily="50" charset="-128"/>
                          <a:ea typeface="メイリオ" panose="020B0604030504040204" pitchFamily="50" charset="-128"/>
                        </a:rPr>
                        <a:t>△△△△を</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含む農薬の</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総使用回数</a:t>
                      </a:r>
                    </a:p>
                  </a:txBody>
                  <a:tcPr marT="45744" marB="45744"/>
                </a:tc>
                <a:extLst>
                  <a:ext uri="{0D108BD9-81ED-4DB2-BD59-A6C34878D82A}">
                    <a16:rowId xmlns:a16="http://schemas.microsoft.com/office/drawing/2014/main" val="10000"/>
                  </a:ext>
                </a:extLst>
              </a:tr>
              <a:tr h="492568">
                <a:tc>
                  <a:txBody>
                    <a:bodyPr/>
                    <a:lstStyle/>
                    <a:p>
                      <a:pPr algn="ctr"/>
                      <a:r>
                        <a:rPr kumimoji="1" lang="ja-JP" altLang="en-US" sz="1200" dirty="0">
                          <a:latin typeface="メイリオ" panose="020B0604030504040204" pitchFamily="50" charset="-128"/>
                          <a:ea typeface="メイリオ" panose="020B0604030504040204" pitchFamily="50" charset="-128"/>
                        </a:rPr>
                        <a:t>なす</a:t>
                      </a:r>
                      <a:endParaRPr kumimoji="1" lang="en-US" altLang="ja-JP" sz="1200" dirty="0">
                        <a:latin typeface="メイリオ" panose="020B0604030504040204" pitchFamily="50" charset="-128"/>
                        <a:ea typeface="メイリオ" panose="020B0604030504040204" pitchFamily="50" charset="-128"/>
                      </a:endParaRPr>
                    </a:p>
                  </a:txBody>
                  <a:tcPr marT="45744" marB="45744"/>
                </a:tc>
                <a:tc>
                  <a:txBody>
                    <a:bodyPr/>
                    <a:lstStyle/>
                    <a:p>
                      <a:pPr algn="ctr"/>
                      <a:r>
                        <a:rPr kumimoji="1" lang="ja-JP" altLang="en-US" sz="1200" dirty="0">
                          <a:latin typeface="メイリオ" panose="020B0604030504040204" pitchFamily="50" charset="-128"/>
                          <a:ea typeface="メイリオ" panose="020B0604030504040204" pitchFamily="50" charset="-128"/>
                        </a:rPr>
                        <a:t>ハスモンヨトウ</a:t>
                      </a:r>
                    </a:p>
                  </a:txBody>
                  <a:tcPr marT="45744" marB="45744"/>
                </a:tc>
                <a:tc>
                  <a:txBody>
                    <a:bodyPr/>
                    <a:lstStyle/>
                    <a:p>
                      <a:pPr algn="ctr"/>
                      <a:r>
                        <a:rPr kumimoji="1" lang="en-US" altLang="ja-JP" sz="1200" dirty="0">
                          <a:latin typeface="メイリオ" panose="020B0604030504040204" pitchFamily="50" charset="-128"/>
                          <a:ea typeface="メイリオ" panose="020B0604030504040204" pitchFamily="50" charset="-128"/>
                        </a:rPr>
                        <a:t>2000</a:t>
                      </a:r>
                      <a:r>
                        <a:rPr kumimoji="1" lang="ja-JP" altLang="en-US" sz="1200" dirty="0">
                          <a:latin typeface="メイリオ" panose="020B0604030504040204" pitchFamily="50" charset="-128"/>
                          <a:ea typeface="メイリオ" panose="020B0604030504040204" pitchFamily="50" charset="-128"/>
                        </a:rPr>
                        <a:t>倍</a:t>
                      </a:r>
                    </a:p>
                  </a:txBody>
                  <a:tcPr marT="45744" marB="4574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メイリオ" panose="020B0604030504040204" pitchFamily="50" charset="-128"/>
                          <a:ea typeface="メイリオ" panose="020B0604030504040204" pitchFamily="50" charset="-128"/>
                        </a:rPr>
                        <a:t>100</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300L</a:t>
                      </a:r>
                    </a:p>
                  </a:txBody>
                  <a:tcPr marT="45744" marB="45744"/>
                </a:tc>
                <a:tc>
                  <a:txBody>
                    <a:bodyPr/>
                    <a:lstStyle/>
                    <a:p>
                      <a:pPr algn="ctr"/>
                      <a:r>
                        <a:rPr kumimoji="1" lang="ja-JP" altLang="en-US" sz="1200" dirty="0">
                          <a:latin typeface="メイリオ" panose="020B0604030504040204" pitchFamily="50" charset="-128"/>
                          <a:ea typeface="メイリオ" panose="020B0604030504040204" pitchFamily="50" charset="-128"/>
                        </a:rPr>
                        <a:t>収穫前日</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まで</a:t>
                      </a:r>
                    </a:p>
                  </a:txBody>
                  <a:tcPr marT="45744" marB="45744"/>
                </a:tc>
                <a:tc>
                  <a:txBody>
                    <a:bodyPr/>
                    <a:lstStyle/>
                    <a:p>
                      <a:pPr algn="ctr"/>
                      <a:r>
                        <a:rPr kumimoji="1" lang="en-US" altLang="ja-JP" sz="1200" dirty="0">
                          <a:latin typeface="メイリオ" panose="020B0604030504040204" pitchFamily="50" charset="-128"/>
                          <a:ea typeface="メイリオ" panose="020B0604030504040204" pitchFamily="50" charset="-128"/>
                        </a:rPr>
                        <a:t>2</a:t>
                      </a:r>
                      <a:r>
                        <a:rPr kumimoji="1" lang="ja-JP" altLang="en-US" sz="1200" dirty="0">
                          <a:latin typeface="メイリオ" panose="020B0604030504040204" pitchFamily="50" charset="-128"/>
                          <a:ea typeface="メイリオ" panose="020B0604030504040204" pitchFamily="50" charset="-128"/>
                        </a:rPr>
                        <a:t>回以内</a:t>
                      </a:r>
                    </a:p>
                  </a:txBody>
                  <a:tcPr marT="45744" marB="45744"/>
                </a:tc>
                <a:tc>
                  <a:txBody>
                    <a:bodyPr/>
                    <a:lstStyle/>
                    <a:p>
                      <a:pPr algn="ctr"/>
                      <a:r>
                        <a:rPr kumimoji="1" lang="ja-JP" altLang="en-US" sz="1200" dirty="0">
                          <a:latin typeface="メイリオ" panose="020B0604030504040204" pitchFamily="50" charset="-128"/>
                          <a:ea typeface="メイリオ" panose="020B0604030504040204" pitchFamily="50" charset="-128"/>
                        </a:rPr>
                        <a:t>散布</a:t>
                      </a:r>
                    </a:p>
                  </a:txBody>
                  <a:tcPr marT="45744" marB="45744"/>
                </a:tc>
                <a:tc>
                  <a:txBody>
                    <a:bodyPr/>
                    <a:lstStyle/>
                    <a:p>
                      <a:pPr algn="ctr"/>
                      <a:r>
                        <a:rPr kumimoji="1" lang="en-US" altLang="ja-JP" sz="1200" dirty="0">
                          <a:latin typeface="メイリオ" panose="020B0604030504040204" pitchFamily="50" charset="-128"/>
                          <a:ea typeface="メイリオ" panose="020B0604030504040204" pitchFamily="50" charset="-128"/>
                        </a:rPr>
                        <a:t>3</a:t>
                      </a:r>
                      <a:r>
                        <a:rPr kumimoji="1" lang="ja-JP" altLang="en-US" sz="1200" dirty="0">
                          <a:latin typeface="メイリオ" panose="020B0604030504040204" pitchFamily="50" charset="-128"/>
                          <a:ea typeface="メイリオ" panose="020B0604030504040204" pitchFamily="50" charset="-128"/>
                        </a:rPr>
                        <a:t>回以内</a:t>
                      </a:r>
                    </a:p>
                  </a:txBody>
                  <a:tcPr marT="45744" marB="45744"/>
                </a:tc>
                <a:extLst>
                  <a:ext uri="{0D108BD9-81ED-4DB2-BD59-A6C34878D82A}">
                    <a16:rowId xmlns:a16="http://schemas.microsoft.com/office/drawing/2014/main" val="10001"/>
                  </a:ext>
                </a:extLst>
              </a:tr>
              <a:tr h="478416">
                <a:tc>
                  <a:txBody>
                    <a:bodyPr/>
                    <a:lstStyle/>
                    <a:p>
                      <a:pPr algn="ctr"/>
                      <a:r>
                        <a:rPr kumimoji="1" lang="ja-JP" altLang="en-US" sz="1200" dirty="0">
                          <a:latin typeface="メイリオ" panose="020B0604030504040204" pitchFamily="50" charset="-128"/>
                          <a:ea typeface="メイリオ" panose="020B0604030504040204" pitchFamily="50" charset="-128"/>
                        </a:rPr>
                        <a:t>キャベツ</a:t>
                      </a:r>
                    </a:p>
                  </a:txBody>
                  <a:tcPr marT="45744" marB="45744"/>
                </a:tc>
                <a:tc>
                  <a:txBody>
                    <a:bodyPr/>
                    <a:lstStyle/>
                    <a:p>
                      <a:pPr algn="ctr"/>
                      <a:r>
                        <a:rPr kumimoji="1" lang="ja-JP" altLang="en-US" sz="1200" dirty="0">
                          <a:latin typeface="メイリオ" panose="020B0604030504040204" pitchFamily="50" charset="-128"/>
                          <a:ea typeface="メイリオ" panose="020B0604030504040204" pitchFamily="50" charset="-128"/>
                        </a:rPr>
                        <a:t>アオムシ</a:t>
                      </a:r>
                    </a:p>
                  </a:txBody>
                  <a:tcPr marT="45744" marB="45744"/>
                </a:tc>
                <a:tc>
                  <a:txBody>
                    <a:bodyPr/>
                    <a:lstStyle/>
                    <a:p>
                      <a:pPr algn="ctr"/>
                      <a:r>
                        <a:rPr kumimoji="1" lang="en-US" altLang="ja-JP" sz="1200" dirty="0">
                          <a:latin typeface="メイリオ" panose="020B0604030504040204" pitchFamily="50" charset="-128"/>
                          <a:ea typeface="メイリオ" panose="020B0604030504040204" pitchFamily="50" charset="-128"/>
                        </a:rPr>
                        <a:t>1000</a:t>
                      </a:r>
                      <a:r>
                        <a:rPr kumimoji="1" lang="ja-JP" altLang="en-US" sz="1200" dirty="0">
                          <a:latin typeface="メイリオ" panose="020B0604030504040204" pitchFamily="50" charset="-128"/>
                          <a:ea typeface="メイリオ" panose="020B0604030504040204" pitchFamily="50" charset="-128"/>
                        </a:rPr>
                        <a:t>倍</a:t>
                      </a:r>
                    </a:p>
                  </a:txBody>
                  <a:tcPr marT="45744" marB="4574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メイリオ" panose="020B0604030504040204" pitchFamily="50" charset="-128"/>
                          <a:ea typeface="メイリオ" panose="020B0604030504040204" pitchFamily="50" charset="-128"/>
                        </a:rPr>
                        <a:t>100</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300L</a:t>
                      </a:r>
                    </a:p>
                  </a:txBody>
                  <a:tcPr marT="45744" marB="45744"/>
                </a:tc>
                <a:tc>
                  <a:txBody>
                    <a:bodyPr/>
                    <a:lstStyle/>
                    <a:p>
                      <a:pPr algn="ctr"/>
                      <a:r>
                        <a:rPr kumimoji="1" lang="ja-JP" altLang="en-US" sz="1200" dirty="0">
                          <a:latin typeface="メイリオ" panose="020B0604030504040204" pitchFamily="50" charset="-128"/>
                          <a:ea typeface="メイリオ" panose="020B0604030504040204" pitchFamily="50" charset="-128"/>
                        </a:rPr>
                        <a:t>収穫</a:t>
                      </a:r>
                      <a:r>
                        <a:rPr kumimoji="1" lang="en-US" altLang="ja-JP" sz="1200" dirty="0">
                          <a:latin typeface="メイリオ" panose="020B0604030504040204" pitchFamily="50" charset="-128"/>
                          <a:ea typeface="メイリオ" panose="020B0604030504040204" pitchFamily="50" charset="-128"/>
                        </a:rPr>
                        <a:t>7</a:t>
                      </a:r>
                      <a:r>
                        <a:rPr kumimoji="1" lang="ja-JP" altLang="en-US" sz="1200" dirty="0">
                          <a:latin typeface="メイリオ" panose="020B0604030504040204" pitchFamily="50" charset="-128"/>
                          <a:ea typeface="メイリオ" panose="020B0604030504040204" pitchFamily="50" charset="-128"/>
                        </a:rPr>
                        <a:t>日前まで</a:t>
                      </a:r>
                    </a:p>
                  </a:txBody>
                  <a:tcPr marT="45744" marB="45744"/>
                </a:tc>
                <a:tc>
                  <a:txBody>
                    <a:bodyPr/>
                    <a:lstStyle/>
                    <a:p>
                      <a:pPr algn="ctr"/>
                      <a:r>
                        <a:rPr kumimoji="1" lang="en-US" altLang="ja-JP" sz="1200" dirty="0">
                          <a:latin typeface="メイリオ" panose="020B0604030504040204" pitchFamily="50" charset="-128"/>
                          <a:ea typeface="メイリオ" panose="020B0604030504040204" pitchFamily="50" charset="-128"/>
                        </a:rPr>
                        <a:t>2</a:t>
                      </a:r>
                      <a:r>
                        <a:rPr kumimoji="1" lang="ja-JP" altLang="en-US" sz="1200" dirty="0">
                          <a:latin typeface="メイリオ" panose="020B0604030504040204" pitchFamily="50" charset="-128"/>
                          <a:ea typeface="メイリオ" panose="020B0604030504040204" pitchFamily="50" charset="-128"/>
                        </a:rPr>
                        <a:t>回以内</a:t>
                      </a:r>
                    </a:p>
                  </a:txBody>
                  <a:tcPr marT="45744" marB="45744"/>
                </a:tc>
                <a:tc>
                  <a:txBody>
                    <a:bodyPr/>
                    <a:lstStyle/>
                    <a:p>
                      <a:pPr algn="ctr"/>
                      <a:r>
                        <a:rPr kumimoji="1" lang="ja-JP" altLang="en-US" sz="1200" dirty="0">
                          <a:latin typeface="メイリオ" panose="020B0604030504040204" pitchFamily="50" charset="-128"/>
                          <a:ea typeface="メイリオ" panose="020B0604030504040204" pitchFamily="50" charset="-128"/>
                        </a:rPr>
                        <a:t>散布</a:t>
                      </a:r>
                    </a:p>
                  </a:txBody>
                  <a:tcPr marT="45744" marB="45744"/>
                </a:tc>
                <a:tc>
                  <a:txBody>
                    <a:bodyPr/>
                    <a:lstStyle/>
                    <a:p>
                      <a:pPr algn="ctr"/>
                      <a:r>
                        <a:rPr kumimoji="1" lang="en-US" altLang="ja-JP" sz="1200" dirty="0">
                          <a:latin typeface="メイリオ" panose="020B0604030504040204" pitchFamily="50" charset="-128"/>
                          <a:ea typeface="メイリオ" panose="020B0604030504040204" pitchFamily="50" charset="-128"/>
                        </a:rPr>
                        <a:t>3</a:t>
                      </a:r>
                      <a:r>
                        <a:rPr kumimoji="1" lang="ja-JP" altLang="en-US" sz="1200" dirty="0">
                          <a:latin typeface="メイリオ" panose="020B0604030504040204" pitchFamily="50" charset="-128"/>
                          <a:ea typeface="メイリオ" panose="020B0604030504040204" pitchFamily="50" charset="-128"/>
                        </a:rPr>
                        <a:t>回以内</a:t>
                      </a:r>
                    </a:p>
                  </a:txBody>
                  <a:tcPr marT="45744" marB="45744"/>
                </a:tc>
                <a:extLst>
                  <a:ext uri="{0D108BD9-81ED-4DB2-BD59-A6C34878D82A}">
                    <a16:rowId xmlns:a16="http://schemas.microsoft.com/office/drawing/2014/main" val="10002"/>
                  </a:ext>
                </a:extLst>
              </a:tr>
              <a:tr h="459429">
                <a:tc>
                  <a:txBody>
                    <a:bodyPr/>
                    <a:lstStyle/>
                    <a:p>
                      <a:pPr algn="ctr"/>
                      <a:r>
                        <a:rPr kumimoji="1" lang="ja-JP" altLang="en-US" sz="1200" dirty="0">
                          <a:latin typeface="メイリオ" panose="020B0604030504040204" pitchFamily="50" charset="-128"/>
                          <a:ea typeface="メイリオ" panose="020B0604030504040204" pitchFamily="50" charset="-128"/>
                        </a:rPr>
                        <a:t>非結球</a:t>
                      </a:r>
                      <a:r>
                        <a:rPr kumimoji="1" lang="ja-JP" altLang="en-US" sz="1200" dirty="0" err="1">
                          <a:latin typeface="メイリオ" panose="020B0604030504040204" pitchFamily="50" charset="-128"/>
                          <a:ea typeface="メイリオ" panose="020B0604030504040204" pitchFamily="50" charset="-128"/>
                        </a:rPr>
                        <a:t>あぶらな</a:t>
                      </a:r>
                      <a:r>
                        <a:rPr kumimoji="1" lang="ja-JP" altLang="en-US" sz="1200" dirty="0">
                          <a:latin typeface="メイリオ" panose="020B0604030504040204" pitchFamily="50" charset="-128"/>
                          <a:ea typeface="メイリオ" panose="020B0604030504040204" pitchFamily="50" charset="-128"/>
                        </a:rPr>
                        <a:t>科葉菜類</a:t>
                      </a:r>
                    </a:p>
                  </a:txBody>
                  <a:tcPr marT="45744" marB="45744"/>
                </a:tc>
                <a:tc>
                  <a:txBody>
                    <a:bodyPr/>
                    <a:lstStyle/>
                    <a:p>
                      <a:pPr algn="ctr"/>
                      <a:r>
                        <a:rPr kumimoji="1" lang="ja-JP" altLang="en-US" sz="1200" dirty="0">
                          <a:latin typeface="メイリオ" panose="020B0604030504040204" pitchFamily="50" charset="-128"/>
                          <a:ea typeface="メイリオ" panose="020B0604030504040204" pitchFamily="50" charset="-128"/>
                        </a:rPr>
                        <a:t>コナガ</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ヨトウムシ</a:t>
                      </a:r>
                    </a:p>
                  </a:txBody>
                  <a:tcPr marT="45744" marB="45744"/>
                </a:tc>
                <a:tc>
                  <a:txBody>
                    <a:bodyPr/>
                    <a:lstStyle/>
                    <a:p>
                      <a:pPr algn="ctr"/>
                      <a:r>
                        <a:rPr kumimoji="1" lang="en-US" altLang="ja-JP" sz="1200" dirty="0">
                          <a:latin typeface="メイリオ" panose="020B0604030504040204" pitchFamily="50" charset="-128"/>
                          <a:ea typeface="メイリオ" panose="020B0604030504040204" pitchFamily="50" charset="-128"/>
                        </a:rPr>
                        <a:t>1000</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2000</a:t>
                      </a:r>
                      <a:r>
                        <a:rPr kumimoji="1" lang="ja-JP" altLang="en-US" sz="1200" dirty="0">
                          <a:latin typeface="メイリオ" panose="020B0604030504040204" pitchFamily="50" charset="-128"/>
                          <a:ea typeface="メイリオ" panose="020B0604030504040204" pitchFamily="50" charset="-128"/>
                        </a:rPr>
                        <a:t>倍</a:t>
                      </a:r>
                    </a:p>
                  </a:txBody>
                  <a:tcPr marT="45744" marB="4574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メイリオ" panose="020B0604030504040204" pitchFamily="50" charset="-128"/>
                          <a:ea typeface="メイリオ" panose="020B0604030504040204" pitchFamily="50" charset="-128"/>
                        </a:rPr>
                        <a:t>100</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300L</a:t>
                      </a:r>
                    </a:p>
                  </a:txBody>
                  <a:tcPr marT="45744" marB="45744"/>
                </a:tc>
                <a:tc>
                  <a:txBody>
                    <a:bodyPr/>
                    <a:lstStyle/>
                    <a:p>
                      <a:pPr algn="ctr"/>
                      <a:r>
                        <a:rPr kumimoji="1" lang="ja-JP" altLang="en-US" sz="1200" dirty="0">
                          <a:latin typeface="メイリオ" panose="020B0604030504040204" pitchFamily="50" charset="-128"/>
                          <a:ea typeface="メイリオ" panose="020B0604030504040204" pitchFamily="50" charset="-128"/>
                        </a:rPr>
                        <a:t>収穫</a:t>
                      </a:r>
                      <a:r>
                        <a:rPr kumimoji="1" lang="en-US" altLang="ja-JP" sz="1200" dirty="0">
                          <a:latin typeface="メイリオ" panose="020B0604030504040204" pitchFamily="50" charset="-128"/>
                          <a:ea typeface="メイリオ" panose="020B0604030504040204" pitchFamily="50" charset="-128"/>
                        </a:rPr>
                        <a:t>14</a:t>
                      </a:r>
                      <a:r>
                        <a:rPr kumimoji="1" lang="ja-JP" altLang="en-US" sz="1200" dirty="0">
                          <a:latin typeface="メイリオ" panose="020B0604030504040204" pitchFamily="50" charset="-128"/>
                          <a:ea typeface="メイリオ" panose="020B0604030504040204" pitchFamily="50" charset="-128"/>
                        </a:rPr>
                        <a:t>日前まで</a:t>
                      </a:r>
                    </a:p>
                  </a:txBody>
                  <a:tcPr marT="45744" marB="45744"/>
                </a:tc>
                <a:tc>
                  <a:txBody>
                    <a:bodyPr/>
                    <a:lstStyle/>
                    <a:p>
                      <a:pPr algn="ctr"/>
                      <a:r>
                        <a:rPr kumimoji="1" lang="en-US" altLang="ja-JP" sz="1200" dirty="0">
                          <a:latin typeface="メイリオ" panose="020B0604030504040204" pitchFamily="50" charset="-128"/>
                          <a:ea typeface="メイリオ" panose="020B0604030504040204" pitchFamily="50" charset="-128"/>
                        </a:rPr>
                        <a:t>1</a:t>
                      </a:r>
                      <a:r>
                        <a:rPr kumimoji="1" lang="ja-JP" altLang="en-US" sz="1200" dirty="0">
                          <a:latin typeface="メイリオ" panose="020B0604030504040204" pitchFamily="50" charset="-128"/>
                          <a:ea typeface="メイリオ" panose="020B0604030504040204" pitchFamily="50" charset="-128"/>
                        </a:rPr>
                        <a:t>回以内</a:t>
                      </a:r>
                    </a:p>
                  </a:txBody>
                  <a:tcPr marT="45744" marB="45744"/>
                </a:tc>
                <a:tc>
                  <a:txBody>
                    <a:bodyPr/>
                    <a:lstStyle/>
                    <a:p>
                      <a:pPr algn="ctr"/>
                      <a:r>
                        <a:rPr kumimoji="1" lang="ja-JP" altLang="en-US" sz="1200" dirty="0">
                          <a:latin typeface="メイリオ" panose="020B0604030504040204" pitchFamily="50" charset="-128"/>
                          <a:ea typeface="メイリオ" panose="020B0604030504040204" pitchFamily="50" charset="-128"/>
                        </a:rPr>
                        <a:t>散布</a:t>
                      </a:r>
                    </a:p>
                  </a:txBody>
                  <a:tcPr marT="45744" marB="45744"/>
                </a:tc>
                <a:tc>
                  <a:txBody>
                    <a:bodyPr/>
                    <a:lstStyle/>
                    <a:p>
                      <a:pPr algn="ctr"/>
                      <a:r>
                        <a:rPr kumimoji="1" lang="en-US" altLang="ja-JP" sz="1200" dirty="0">
                          <a:latin typeface="メイリオ" panose="020B0604030504040204" pitchFamily="50" charset="-128"/>
                          <a:ea typeface="メイリオ" panose="020B0604030504040204" pitchFamily="50" charset="-128"/>
                        </a:rPr>
                        <a:t>1</a:t>
                      </a:r>
                      <a:r>
                        <a:rPr kumimoji="1" lang="ja-JP" altLang="en-US" sz="1200" dirty="0">
                          <a:latin typeface="メイリオ" panose="020B0604030504040204" pitchFamily="50" charset="-128"/>
                          <a:ea typeface="メイリオ" panose="020B0604030504040204" pitchFamily="50" charset="-128"/>
                        </a:rPr>
                        <a:t>回以内</a:t>
                      </a:r>
                    </a:p>
                  </a:txBody>
                  <a:tcPr marT="45744" marB="45744"/>
                </a:tc>
                <a:extLst>
                  <a:ext uri="{0D108BD9-81ED-4DB2-BD59-A6C34878D82A}">
                    <a16:rowId xmlns:a16="http://schemas.microsoft.com/office/drawing/2014/main" val="10003"/>
                  </a:ext>
                </a:extLst>
              </a:tr>
            </a:tbl>
          </a:graphicData>
        </a:graphic>
      </p:graphicFrame>
      <p:sp>
        <p:nvSpPr>
          <p:cNvPr id="6" name="テキスト ボックス 6"/>
          <p:cNvSpPr txBox="1">
            <a:spLocks noChangeArrowheads="1"/>
          </p:cNvSpPr>
          <p:nvPr/>
        </p:nvSpPr>
        <p:spPr bwMode="auto">
          <a:xfrm>
            <a:off x="5246404" y="1252543"/>
            <a:ext cx="233910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charset="0"/>
                <a:ea typeface="ＭＳ Ｐゴシック" charset="-128"/>
              </a:defRPr>
            </a:lvl1pPr>
            <a:lvl2pPr marL="742950" indent="-285750" eaLnBrk="0" hangingPunct="0">
              <a:defRPr kumimoji="1" sz="2400">
                <a:solidFill>
                  <a:schemeClr val="tx1"/>
                </a:solidFill>
                <a:latin typeface="Times New Roman" charset="0"/>
                <a:ea typeface="ＭＳ Ｐゴシック" charset="-128"/>
              </a:defRPr>
            </a:lvl2pPr>
            <a:lvl3pPr marL="1143000" indent="-228600" eaLnBrk="0" hangingPunct="0">
              <a:defRPr kumimoji="1" sz="2400">
                <a:solidFill>
                  <a:schemeClr val="tx1"/>
                </a:solidFill>
                <a:latin typeface="Times New Roman" charset="0"/>
                <a:ea typeface="ＭＳ Ｐゴシック" charset="-128"/>
              </a:defRPr>
            </a:lvl3pPr>
            <a:lvl4pPr marL="1600200" indent="-228600" eaLnBrk="0" hangingPunct="0">
              <a:defRPr kumimoji="1" sz="2400">
                <a:solidFill>
                  <a:schemeClr val="tx1"/>
                </a:solidFill>
                <a:latin typeface="Times New Roman" charset="0"/>
                <a:ea typeface="ＭＳ Ｐゴシック" charset="-128"/>
              </a:defRPr>
            </a:lvl4pPr>
            <a:lvl5pPr marL="2057400" indent="-228600" eaLnBrk="0" hangingPunct="0">
              <a:defRPr kumimoji="1"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128"/>
              </a:defRPr>
            </a:lvl9pPr>
          </a:lstStyle>
          <a:p>
            <a:pPr eaLnBrk="1" hangingPunct="1"/>
            <a:r>
              <a:rPr lang="ja-JP" altLang="en-US" sz="2800" dirty="0">
                <a:latin typeface="Meiryo UI" panose="020B0604030504040204" pitchFamily="50" charset="-128"/>
                <a:ea typeface="Meiryo UI" panose="020B0604030504040204" pitchFamily="50" charset="-128"/>
              </a:rPr>
              <a:t>○○○○乳剤</a:t>
            </a:r>
            <a:endParaRPr lang="en-US" altLang="ja-JP" sz="2800" dirty="0">
              <a:latin typeface="Meiryo UI" panose="020B0604030504040204" pitchFamily="50" charset="-128"/>
              <a:ea typeface="Meiryo UI" panose="020B0604030504040204" pitchFamily="50" charset="-128"/>
            </a:endParaRPr>
          </a:p>
          <a:p>
            <a:pPr algn="ctr" eaLnBrk="1" hangingPunct="1"/>
            <a:r>
              <a:rPr lang="ja-JP" altLang="en-US" sz="1400" dirty="0">
                <a:latin typeface="Meiryo UI" panose="020B0604030504040204" pitchFamily="50" charset="-128"/>
                <a:ea typeface="Meiryo UI" panose="020B0604030504040204" pitchFamily="50" charset="-128"/>
              </a:rPr>
              <a:t>［△△△△乳剤］</a:t>
            </a:r>
          </a:p>
        </p:txBody>
      </p:sp>
      <p:sp>
        <p:nvSpPr>
          <p:cNvPr id="7" name="テキスト ボックス 7"/>
          <p:cNvSpPr txBox="1">
            <a:spLocks noChangeArrowheads="1"/>
          </p:cNvSpPr>
          <p:nvPr/>
        </p:nvSpPr>
        <p:spPr bwMode="auto">
          <a:xfrm>
            <a:off x="8702854" y="982991"/>
            <a:ext cx="180049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charset="0"/>
                <a:ea typeface="ＭＳ Ｐゴシック" charset="-128"/>
              </a:defRPr>
            </a:lvl1pPr>
            <a:lvl2pPr marL="742950" indent="-285750" eaLnBrk="0" hangingPunct="0">
              <a:defRPr kumimoji="1" sz="2400">
                <a:solidFill>
                  <a:schemeClr val="tx1"/>
                </a:solidFill>
                <a:latin typeface="Times New Roman" charset="0"/>
                <a:ea typeface="ＭＳ Ｐゴシック" charset="-128"/>
              </a:defRPr>
            </a:lvl2pPr>
            <a:lvl3pPr marL="1143000" indent="-228600" eaLnBrk="0" hangingPunct="0">
              <a:defRPr kumimoji="1" sz="2400">
                <a:solidFill>
                  <a:schemeClr val="tx1"/>
                </a:solidFill>
                <a:latin typeface="Times New Roman" charset="0"/>
                <a:ea typeface="ＭＳ Ｐゴシック" charset="-128"/>
              </a:defRPr>
            </a:lvl3pPr>
            <a:lvl4pPr marL="1600200" indent="-228600" eaLnBrk="0" hangingPunct="0">
              <a:defRPr kumimoji="1" sz="2400">
                <a:solidFill>
                  <a:schemeClr val="tx1"/>
                </a:solidFill>
                <a:latin typeface="Times New Roman" charset="0"/>
                <a:ea typeface="ＭＳ Ｐゴシック" charset="-128"/>
              </a:defRPr>
            </a:lvl4pPr>
            <a:lvl5pPr marL="2057400" indent="-228600" eaLnBrk="0" hangingPunct="0">
              <a:defRPr kumimoji="1"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128"/>
              </a:defRPr>
            </a:lvl9pPr>
          </a:lstStyle>
          <a:p>
            <a:pPr algn="r" eaLnBrk="1" hangingPunct="1"/>
            <a:r>
              <a:rPr lang="ja-JP" altLang="en-US" sz="1800" dirty="0">
                <a:latin typeface="Meiryo UI" panose="020B0604030504040204" pitchFamily="50" charset="-128"/>
                <a:ea typeface="Meiryo UI" panose="020B0604030504040204" pitchFamily="50" charset="-128"/>
              </a:rPr>
              <a:t>農林水産省登録</a:t>
            </a:r>
            <a:endParaRPr lang="en-US" altLang="ja-JP" sz="1800" dirty="0">
              <a:latin typeface="Meiryo UI" panose="020B0604030504040204" pitchFamily="50" charset="-128"/>
              <a:ea typeface="Meiryo UI" panose="020B0604030504040204" pitchFamily="50" charset="-128"/>
            </a:endParaRPr>
          </a:p>
          <a:p>
            <a:pPr algn="r" eaLnBrk="1" hangingPunct="1"/>
            <a:r>
              <a:rPr lang="ja-JP" altLang="en-US" sz="1800" dirty="0">
                <a:latin typeface="Meiryo UI" panose="020B0604030504040204" pitchFamily="50" charset="-128"/>
                <a:ea typeface="Meiryo UI" panose="020B0604030504040204" pitchFamily="50" charset="-128"/>
              </a:rPr>
              <a:t>第○○○○○号</a:t>
            </a:r>
          </a:p>
        </p:txBody>
      </p:sp>
      <p:sp>
        <p:nvSpPr>
          <p:cNvPr id="8" name="テキスト ボックス 7"/>
          <p:cNvSpPr txBox="1"/>
          <p:nvPr/>
        </p:nvSpPr>
        <p:spPr>
          <a:xfrm>
            <a:off x="5977376" y="972810"/>
            <a:ext cx="877163"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殺虫剤</a:t>
            </a:r>
          </a:p>
        </p:txBody>
      </p:sp>
      <p:sp>
        <p:nvSpPr>
          <p:cNvPr id="9" name="テキスト ボックス 8"/>
          <p:cNvSpPr txBox="1"/>
          <p:nvPr/>
        </p:nvSpPr>
        <p:spPr>
          <a:xfrm>
            <a:off x="1516050" y="1692890"/>
            <a:ext cx="3097323" cy="738664"/>
          </a:xfrm>
          <a:prstGeom prst="rect">
            <a:avLst/>
          </a:prstGeom>
          <a:noFill/>
        </p:spPr>
        <p:txBody>
          <a:bodyPr wrap="non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成分</a:t>
            </a:r>
            <a:r>
              <a:rPr kumimoji="1"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………………15.0</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一　般　名　　　）</a:t>
            </a:r>
            <a:endParaRPr lang="en-US" altLang="ja-JP" sz="140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性状</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黄色澄明可乳化油状液体</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442820" y="2484978"/>
            <a:ext cx="2795831"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適用害虫と使用方法</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720979" y="4992682"/>
            <a:ext cx="2678938" cy="738664"/>
          </a:xfrm>
          <a:prstGeom prst="rect">
            <a:avLst/>
          </a:prstGeom>
          <a:noFill/>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●効果・薬害等に関する注意事項</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●安全使用上の注意事項</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●水生動植物に対する注意事項</a:t>
            </a:r>
          </a:p>
        </p:txBody>
      </p:sp>
      <p:sp>
        <p:nvSpPr>
          <p:cNvPr id="12" name="テキスト ボックス 11"/>
          <p:cNvSpPr txBox="1"/>
          <p:nvPr/>
        </p:nvSpPr>
        <p:spPr>
          <a:xfrm>
            <a:off x="1718370" y="5722962"/>
            <a:ext cx="2374368" cy="369332"/>
          </a:xfrm>
          <a:prstGeom prst="rect">
            <a:avLst/>
          </a:prstGeom>
          <a:noFill/>
          <a:ln>
            <a:solidFill>
              <a:schemeClr val="tx1"/>
            </a:solidFill>
          </a:ln>
        </p:spPr>
        <p:txBody>
          <a:bodyPr wrap="none" rtlCol="0">
            <a:spAutoFit/>
          </a:bodyPr>
          <a:lstStyle/>
          <a:p>
            <a:r>
              <a:rPr kumimoji="1" lang="ja-JP" altLang="en-US" dirty="0">
                <a:latin typeface="Meiryo UI" panose="020B0604030504040204" pitchFamily="50" charset="-128"/>
                <a:ea typeface="Meiryo UI" panose="020B0604030504040204" pitchFamily="50" charset="-128"/>
              </a:rPr>
              <a:t>最終有効年限　</a:t>
            </a:r>
            <a:r>
              <a:rPr lang="en-US" altLang="ja-JP" dirty="0">
                <a:latin typeface="Meiryo UI" panose="020B0604030504040204" pitchFamily="50" charset="-128"/>
                <a:ea typeface="Meiryo UI" panose="020B0604030504040204" pitchFamily="50" charset="-128"/>
              </a:rPr>
              <a:t>21</a:t>
            </a:r>
            <a:r>
              <a:rPr kumimoji="1" lang="en-US" altLang="ja-JP" dirty="0" smtClean="0">
                <a:latin typeface="Meiryo UI" panose="020B0604030504040204" pitchFamily="50" charset="-128"/>
                <a:ea typeface="Meiryo UI" panose="020B0604030504040204" pitchFamily="50" charset="-128"/>
              </a:rPr>
              <a:t>.10</a:t>
            </a:r>
            <a:endParaRPr kumimoji="1" lang="ja-JP" altLang="en-US"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7840717" y="5208706"/>
            <a:ext cx="2518638" cy="738664"/>
          </a:xfrm>
          <a:prstGeom prst="rect">
            <a:avLst/>
          </a:prstGeom>
          <a:noFill/>
          <a:ln>
            <a:solidFill>
              <a:schemeClr val="tx1"/>
            </a:solidFill>
          </a:ln>
        </p:spPr>
        <p:txBody>
          <a:bodyPr wrap="none" rtlCol="0">
            <a:spAutoFit/>
          </a:bodyPr>
          <a:lstStyle/>
          <a:p>
            <a:r>
              <a:rPr kumimoji="1" lang="ja-JP" altLang="en-US" sz="1400" dirty="0">
                <a:latin typeface="Meiryo UI" panose="020B0604030504040204" pitchFamily="50" charset="-128"/>
                <a:ea typeface="Meiryo UI" panose="020B0604030504040204" pitchFamily="50" charset="-128"/>
              </a:rPr>
              <a:t>製造者　　　　○○株式会社</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本　社　　大阪府大阪市○○</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大阪工場　大阪府大阪市○○</a:t>
            </a:r>
          </a:p>
        </p:txBody>
      </p:sp>
      <p:sp>
        <p:nvSpPr>
          <p:cNvPr id="16" name="テキスト ボックス 15"/>
          <p:cNvSpPr txBox="1"/>
          <p:nvPr/>
        </p:nvSpPr>
        <p:spPr>
          <a:xfrm>
            <a:off x="2388622" y="6186730"/>
            <a:ext cx="7730001" cy="646331"/>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　農薬は登録されている使い方の通りに使用しなければならない（農薬取締法）</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使用にあたっては、ラベルをよく読み、用法用量を守りましょう！！</a:t>
            </a:r>
          </a:p>
        </p:txBody>
      </p:sp>
      <p:sp>
        <p:nvSpPr>
          <p:cNvPr id="14" name="タイトル 1"/>
          <p:cNvSpPr txBox="1">
            <a:spLocks/>
          </p:cNvSpPr>
          <p:nvPr/>
        </p:nvSpPr>
        <p:spPr>
          <a:xfrm>
            <a:off x="0" y="17821"/>
            <a:ext cx="12192000" cy="900000"/>
          </a:xfrm>
          <a:prstGeom prst="rect">
            <a:avLst/>
          </a:prstGeom>
          <a:solidFill>
            <a:schemeClr val="accent1"/>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smtClean="0">
                <a:solidFill>
                  <a:schemeClr val="bg1"/>
                </a:solidFill>
                <a:latin typeface="Meiryo UI" panose="020B0604030504040204" pitchFamily="50" charset="-128"/>
                <a:ea typeface="Meiryo UI" panose="020B0604030504040204" pitchFamily="50" charset="-128"/>
              </a:rPr>
              <a:t>８．</a:t>
            </a:r>
            <a:r>
              <a:rPr lang="ja-JP" altLang="en-US" sz="3200" dirty="0">
                <a:solidFill>
                  <a:schemeClr val="bg1"/>
                </a:solidFill>
                <a:latin typeface="Meiryo UI" panose="020B0604030504040204" pitchFamily="50" charset="-128"/>
                <a:ea typeface="Meiryo UI" panose="020B0604030504040204" pitchFamily="50" charset="-128"/>
              </a:rPr>
              <a:t>農薬の登録内容（ラベル）例</a:t>
            </a:r>
            <a:endParaRPr lang="zh-TW" altLang="en-US" sz="105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28210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573</TotalTime>
  <Words>1580</Words>
  <Application>Microsoft Office PowerPoint</Application>
  <PresentationFormat>ワイド画面</PresentationFormat>
  <Paragraphs>176</Paragraphs>
  <Slides>10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Meiryo UI</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１．農薬に対するイメージ</vt:lpstr>
      <vt:lpstr>２．なぜ農薬を使用するのか</vt:lpstr>
      <vt:lpstr>３．農薬取締法　昭和二十三年法律第八十二号</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古本　拓也</dc:creator>
  <cp:lastModifiedBy>古本　拓也</cp:lastModifiedBy>
  <cp:revision>54</cp:revision>
  <cp:lastPrinted>2020-08-04T12:22:35Z</cp:lastPrinted>
  <dcterms:created xsi:type="dcterms:W3CDTF">2020-08-04T04:19:09Z</dcterms:created>
  <dcterms:modified xsi:type="dcterms:W3CDTF">2020-09-16T08:20:10Z</dcterms:modified>
</cp:coreProperties>
</file>