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FF66CC"/>
    <a:srgbClr val="FFCBCB"/>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29" d="100"/>
          <a:sy n="29" d="100"/>
        </p:scale>
        <p:origin x="20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3918107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3625715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473465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355595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123269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75927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65564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1030708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2291534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1211225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C6A4BBE-C22A-4167-A74A-53132E75F000}" type="datetimeFigureOut">
              <a:rPr kumimoji="1" lang="ja-JP" altLang="en-US" smtClean="0"/>
              <a:t>2024/6/18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3841464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FC6A4BBE-C22A-4167-A74A-53132E75F000}" type="datetimeFigureOut">
              <a:rPr kumimoji="1" lang="ja-JP" altLang="en-US" smtClean="0"/>
              <a:t>2024/6/18</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7727DC32-BE02-4DAE-9C62-41F7797F772C}" type="slidenum">
              <a:rPr kumimoji="1" lang="ja-JP" altLang="en-US" smtClean="0"/>
              <a:t>‹#›</a:t>
            </a:fld>
            <a:endParaRPr kumimoji="1" lang="ja-JP" altLang="en-US"/>
          </a:p>
        </p:txBody>
      </p:sp>
    </p:spTree>
    <p:extLst>
      <p:ext uri="{BB962C8B-B14F-4D97-AF65-F5344CB8AC3E}">
        <p14:creationId xmlns:p14="http://schemas.microsoft.com/office/powerpoint/2010/main" val="42072745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C9938DEA-DC90-4364-BFC5-7124FE269006}"/>
              </a:ext>
            </a:extLst>
          </p:cNvPr>
          <p:cNvSpPr/>
          <p:nvPr/>
        </p:nvSpPr>
        <p:spPr>
          <a:xfrm>
            <a:off x="0" y="0"/>
            <a:ext cx="12192000" cy="16255999"/>
          </a:xfrm>
          <a:prstGeom prst="rect">
            <a:avLst/>
          </a:prstGeom>
          <a:gradFill>
            <a:gsLst>
              <a:gs pos="0">
                <a:srgbClr val="92D050"/>
              </a:gs>
              <a:gs pos="100000">
                <a:schemeClr val="accent6">
                  <a:lumMod val="40000"/>
                  <a:lumOff val="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pPr>
            <a:endParaRPr lang="en-US" altLang="ja-JP" sz="1800" dirty="0">
              <a:solidFill>
                <a:schemeClr val="tx1"/>
              </a:solidFill>
              <a:latin typeface="BIZ UDPゴシック" panose="020B0400000000000000" pitchFamily="50" charset="-128"/>
              <a:ea typeface="BIZ UDPゴシック" panose="020B0400000000000000" pitchFamily="50" charset="-128"/>
            </a:endParaRPr>
          </a:p>
        </p:txBody>
      </p:sp>
      <p:sp>
        <p:nvSpPr>
          <p:cNvPr id="15" name="四角形: 角を丸くする 14">
            <a:extLst>
              <a:ext uri="{FF2B5EF4-FFF2-40B4-BE49-F238E27FC236}">
                <a16:creationId xmlns:a16="http://schemas.microsoft.com/office/drawing/2014/main" id="{0347D685-6E48-4E8B-84A7-4B20D25E75FA}"/>
              </a:ext>
            </a:extLst>
          </p:cNvPr>
          <p:cNvSpPr/>
          <p:nvPr/>
        </p:nvSpPr>
        <p:spPr>
          <a:xfrm>
            <a:off x="439072" y="390411"/>
            <a:ext cx="11309017" cy="2414970"/>
          </a:xfrm>
          <a:prstGeom prst="roundRect">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a:solidFill>
                  <a:schemeClr val="tx1"/>
                </a:solidFill>
                <a:latin typeface="HGS創英角ﾎﾟｯﾌﾟ体" panose="040B0A00000000000000" pitchFamily="50" charset="-128"/>
                <a:ea typeface="HGS創英角ﾎﾟｯﾌﾟ体" panose="040B0A00000000000000" pitchFamily="50" charset="-128"/>
              </a:rPr>
              <a:t>～大阪エコ農産物認証制度改正について～</a:t>
            </a:r>
            <a:endParaRPr kumimoji="1" lang="en-US" altLang="ja-JP" sz="4400" dirty="0">
              <a:solidFill>
                <a:schemeClr val="tx1"/>
              </a:solidFill>
              <a:latin typeface="HGS創英角ﾎﾟｯﾌﾟ体" panose="040B0A00000000000000" pitchFamily="50" charset="-128"/>
              <a:ea typeface="HGS創英角ﾎﾟｯﾌﾟ体" panose="040B0A00000000000000" pitchFamily="50" charset="-128"/>
            </a:endParaRPr>
          </a:p>
          <a:p>
            <a:pPr algn="ctr"/>
            <a:endParaRPr kumimoji="1" lang="en-US" altLang="ja-JP" sz="1400" dirty="0">
              <a:solidFill>
                <a:schemeClr val="tx1"/>
              </a:solidFill>
              <a:latin typeface="HGS創英角ﾎﾟｯﾌﾟ体" panose="040B0A00000000000000" pitchFamily="50" charset="-128"/>
              <a:ea typeface="HGS創英角ﾎﾟｯﾌﾟ体" panose="040B0A00000000000000" pitchFamily="50" charset="-128"/>
            </a:endParaRPr>
          </a:p>
          <a:p>
            <a:pPr algn="ctr"/>
            <a:r>
              <a:rPr kumimoji="1" lang="ja-JP" altLang="en-US" sz="3600" dirty="0">
                <a:solidFill>
                  <a:schemeClr val="tx1"/>
                </a:solidFill>
                <a:latin typeface="HGS創英角ﾎﾟｯﾌﾟ体" panose="040B0A00000000000000" pitchFamily="50" charset="-128"/>
                <a:ea typeface="HGS創英角ﾎﾟｯﾌﾟ体" panose="040B0A00000000000000" pitchFamily="50" charset="-128"/>
              </a:rPr>
              <a:t>Ｒ</a:t>
            </a:r>
            <a:r>
              <a:rPr kumimoji="1" lang="en-US" altLang="ja-JP" sz="3600" dirty="0">
                <a:solidFill>
                  <a:schemeClr val="tx1"/>
                </a:solidFill>
                <a:latin typeface="HGS創英角ﾎﾟｯﾌﾟ体" panose="040B0A00000000000000" pitchFamily="50" charset="-128"/>
                <a:ea typeface="HGS創英角ﾎﾟｯﾌﾟ体" panose="040B0A00000000000000" pitchFamily="50" charset="-128"/>
              </a:rPr>
              <a:t>6.7</a:t>
            </a:r>
            <a:r>
              <a:rPr kumimoji="1" lang="ja-JP" altLang="en-US" sz="3600" dirty="0">
                <a:solidFill>
                  <a:schemeClr val="tx1"/>
                </a:solidFill>
                <a:latin typeface="HGS創英角ﾎﾟｯﾌﾟ体" panose="040B0A00000000000000" pitchFamily="50" charset="-128"/>
                <a:ea typeface="HGS創英角ﾎﾟｯﾌﾟ体" panose="040B0A00000000000000" pitchFamily="50" charset="-128"/>
              </a:rPr>
              <a:t>月申請から以下の点が改正されましたので</a:t>
            </a:r>
            <a:endParaRPr kumimoji="1" lang="en-US" altLang="ja-JP" sz="3600" dirty="0">
              <a:solidFill>
                <a:schemeClr val="tx1"/>
              </a:solidFill>
              <a:latin typeface="HGS創英角ﾎﾟｯﾌﾟ体" panose="040B0A00000000000000" pitchFamily="50" charset="-128"/>
              <a:ea typeface="HGS創英角ﾎﾟｯﾌﾟ体" panose="040B0A00000000000000" pitchFamily="50" charset="-128"/>
            </a:endParaRPr>
          </a:p>
          <a:p>
            <a:pPr algn="ctr"/>
            <a:r>
              <a:rPr kumimoji="1" lang="ja-JP" altLang="en-US" sz="3600" dirty="0">
                <a:solidFill>
                  <a:schemeClr val="tx1"/>
                </a:solidFill>
                <a:latin typeface="HGS創英角ﾎﾟｯﾌﾟ体" panose="040B0A00000000000000" pitchFamily="50" charset="-128"/>
                <a:ea typeface="HGS創英角ﾎﾟｯﾌﾟ体" panose="040B0A00000000000000" pitchFamily="50" charset="-128"/>
              </a:rPr>
              <a:t>お知らせします</a:t>
            </a:r>
            <a:r>
              <a:rPr kumimoji="1" lang="ja-JP" altLang="en-US" sz="4000" dirty="0">
                <a:solidFill>
                  <a:schemeClr val="tx1"/>
                </a:solidFill>
                <a:latin typeface="HGS創英角ﾎﾟｯﾌﾟ体" panose="040B0A00000000000000" pitchFamily="50" charset="-128"/>
                <a:ea typeface="HGS創英角ﾎﾟｯﾌﾟ体" panose="040B0A00000000000000" pitchFamily="50" charset="-128"/>
              </a:rPr>
              <a:t>。</a:t>
            </a:r>
          </a:p>
        </p:txBody>
      </p:sp>
      <p:pic>
        <p:nvPicPr>
          <p:cNvPr id="18" name="図 17">
            <a:extLst>
              <a:ext uri="{FF2B5EF4-FFF2-40B4-BE49-F238E27FC236}">
                <a16:creationId xmlns:a16="http://schemas.microsoft.com/office/drawing/2014/main" id="{283E51C2-B3C8-4A2D-97B4-C0707EB8B4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1772" y="3105537"/>
            <a:ext cx="11219127" cy="617052"/>
          </a:xfrm>
          <a:prstGeom prst="rect">
            <a:avLst/>
          </a:prstGeom>
        </p:spPr>
      </p:pic>
      <p:grpSp>
        <p:nvGrpSpPr>
          <p:cNvPr id="44" name="グループ化 43">
            <a:extLst>
              <a:ext uri="{FF2B5EF4-FFF2-40B4-BE49-F238E27FC236}">
                <a16:creationId xmlns:a16="http://schemas.microsoft.com/office/drawing/2014/main" id="{E514329E-E6D7-44CF-9DED-9535DE20BC58}"/>
              </a:ext>
            </a:extLst>
          </p:cNvPr>
          <p:cNvGrpSpPr/>
          <p:nvPr/>
        </p:nvGrpSpPr>
        <p:grpSpPr>
          <a:xfrm>
            <a:off x="451772" y="3999781"/>
            <a:ext cx="11435027" cy="2721167"/>
            <a:chOff x="451772" y="3999781"/>
            <a:chExt cx="11435027" cy="2721167"/>
          </a:xfrm>
        </p:grpSpPr>
        <p:sp>
          <p:nvSpPr>
            <p:cNvPr id="23" name="四角形: 角を丸くする 22">
              <a:extLst>
                <a:ext uri="{FF2B5EF4-FFF2-40B4-BE49-F238E27FC236}">
                  <a16:creationId xmlns:a16="http://schemas.microsoft.com/office/drawing/2014/main" id="{81672BE1-628C-4DAF-BF8F-95E4173FAC1A}"/>
                </a:ext>
              </a:extLst>
            </p:cNvPr>
            <p:cNvSpPr/>
            <p:nvPr/>
          </p:nvSpPr>
          <p:spPr>
            <a:xfrm>
              <a:off x="667672" y="4402661"/>
              <a:ext cx="11219127" cy="2318287"/>
            </a:xfrm>
            <a:prstGeom prst="roundRect">
              <a:avLst>
                <a:gd name="adj" fmla="val 7948"/>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　従来、農薬・化学肥料（チッソ）の栽培基準のある作物（</a:t>
              </a:r>
              <a:r>
                <a:rPr lang="en-US" altLang="ja-JP" sz="2000" dirty="0">
                  <a:solidFill>
                    <a:schemeClr val="tx1"/>
                  </a:solidFill>
                  <a:latin typeface="BIZ UDPゴシック" panose="020B0400000000000000" pitchFamily="50" charset="-128"/>
                  <a:ea typeface="BIZ UDPゴシック" panose="020B0400000000000000" pitchFamily="50" charset="-128"/>
                </a:rPr>
                <a:t>R6.6</a:t>
              </a:r>
              <a:r>
                <a:rPr lang="ja-JP" altLang="en-US" sz="2000" dirty="0">
                  <a:solidFill>
                    <a:schemeClr val="tx1"/>
                  </a:solidFill>
                  <a:latin typeface="BIZ UDPゴシック" panose="020B0400000000000000" pitchFamily="50" charset="-128"/>
                  <a:ea typeface="BIZ UDPゴシック" panose="020B0400000000000000" pitchFamily="50" charset="-128"/>
                </a:rPr>
                <a:t>月現在、水稲・野菜・果樹等で</a:t>
              </a:r>
              <a:r>
                <a:rPr lang="en-US" altLang="ja-JP" sz="2000" dirty="0">
                  <a:solidFill>
                    <a:schemeClr val="tx1"/>
                  </a:solidFill>
                  <a:latin typeface="BIZ UDPゴシック" panose="020B0400000000000000" pitchFamily="50" charset="-128"/>
                  <a:ea typeface="BIZ UDPゴシック" panose="020B0400000000000000" pitchFamily="50" charset="-128"/>
                </a:rPr>
                <a:t>81</a:t>
              </a:r>
              <a:r>
                <a:rPr lang="ja-JP" altLang="en-US" sz="2000" dirty="0">
                  <a:solidFill>
                    <a:schemeClr val="tx1"/>
                  </a:solidFill>
                  <a:latin typeface="BIZ UDPゴシック" panose="020B0400000000000000" pitchFamily="50" charset="-128"/>
                  <a:ea typeface="BIZ UDPゴシック" panose="020B0400000000000000" pitchFamily="50" charset="-128"/>
                </a:rPr>
                <a:t>品目）のみをエコの対象としてきましたが、今回新設する「その他作物」については、栽培計画において</a:t>
              </a:r>
              <a:r>
                <a:rPr lang="ja-JP" altLang="en-US" sz="2000" b="1" u="sng" dirty="0">
                  <a:solidFill>
                    <a:srgbClr val="FF0000"/>
                  </a:solidFill>
                  <a:latin typeface="BIZ UDPゴシック" panose="020B0400000000000000" pitchFamily="50" charset="-128"/>
                  <a:ea typeface="BIZ UDPゴシック" panose="020B0400000000000000" pitchFamily="50" charset="-128"/>
                </a:rPr>
                <a:t>農薬・資材の使用が「無し」又は「不使用認証で使用できるもののみ」</a:t>
              </a:r>
              <a:r>
                <a:rPr lang="ja-JP" altLang="en-US" sz="2000" dirty="0">
                  <a:solidFill>
                    <a:schemeClr val="tx1"/>
                  </a:solidFill>
                  <a:latin typeface="BIZ UDPゴシック" panose="020B0400000000000000" pitchFamily="50" charset="-128"/>
                  <a:ea typeface="BIZ UDPゴシック" panose="020B0400000000000000" pitchFamily="50" charset="-128"/>
                </a:rPr>
                <a:t>を満たした場合、栽培基準がなくても「不使用」として認証を行います。</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
          <p:nvSpPr>
            <p:cNvPr id="21" name="四角形: 角を丸くする 20">
              <a:extLst>
                <a:ext uri="{FF2B5EF4-FFF2-40B4-BE49-F238E27FC236}">
                  <a16:creationId xmlns:a16="http://schemas.microsoft.com/office/drawing/2014/main" id="{A47DBC18-2CB8-448C-950A-D5BD34819602}"/>
                </a:ext>
              </a:extLst>
            </p:cNvPr>
            <p:cNvSpPr/>
            <p:nvPr/>
          </p:nvSpPr>
          <p:spPr>
            <a:xfrm>
              <a:off x="451772" y="3999781"/>
              <a:ext cx="4539328" cy="617052"/>
            </a:xfrm>
            <a:prstGeom prst="roundRect">
              <a:avLst/>
            </a:prstGeom>
            <a:solidFill>
              <a:srgbClr val="FFFF00"/>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１．その他作物の創設</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5" name="テキスト ボックス 24">
              <a:extLst>
                <a:ext uri="{FF2B5EF4-FFF2-40B4-BE49-F238E27FC236}">
                  <a16:creationId xmlns:a16="http://schemas.microsoft.com/office/drawing/2014/main" id="{CC2337A1-5303-4898-9057-A35DAF0698A1}"/>
                </a:ext>
              </a:extLst>
            </p:cNvPr>
            <p:cNvSpPr txBox="1"/>
            <p:nvPr/>
          </p:nvSpPr>
          <p:spPr>
            <a:xfrm>
              <a:off x="947366" y="6155880"/>
              <a:ext cx="6278934" cy="400110"/>
            </a:xfrm>
            <a:prstGeom prst="rect">
              <a:avLst/>
            </a:prstGeom>
            <a:solidFill>
              <a:schemeClr val="bg2"/>
            </a:solidFill>
            <a:ln w="76200">
              <a:solidFill>
                <a:schemeClr val="bg1">
                  <a:lumMod val="75000"/>
                </a:schemeClr>
              </a:solidFill>
            </a:ln>
          </p:spPr>
          <p:txBody>
            <a:bodyPr wrap="square">
              <a:spAutoFit/>
            </a:bodyPr>
            <a:lstStyle/>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例：その他作物（しょうが）、その他作物（たけのこ）など</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41" name="グループ化 40">
            <a:extLst>
              <a:ext uri="{FF2B5EF4-FFF2-40B4-BE49-F238E27FC236}">
                <a16:creationId xmlns:a16="http://schemas.microsoft.com/office/drawing/2014/main" id="{DD611AC3-2FA3-4845-8998-7FA002ADA973}"/>
              </a:ext>
            </a:extLst>
          </p:cNvPr>
          <p:cNvGrpSpPr/>
          <p:nvPr/>
        </p:nvGrpSpPr>
        <p:grpSpPr>
          <a:xfrm>
            <a:off x="451772" y="7211446"/>
            <a:ext cx="11444291" cy="3889566"/>
            <a:chOff x="451772" y="6482188"/>
            <a:chExt cx="11444291" cy="3889566"/>
          </a:xfrm>
        </p:grpSpPr>
        <p:sp>
          <p:nvSpPr>
            <p:cNvPr id="33" name="四角形: 角を丸くする 32">
              <a:extLst>
                <a:ext uri="{FF2B5EF4-FFF2-40B4-BE49-F238E27FC236}">
                  <a16:creationId xmlns:a16="http://schemas.microsoft.com/office/drawing/2014/main" id="{51496934-EBA7-48D8-AFCA-A421219C7414}"/>
                </a:ext>
              </a:extLst>
            </p:cNvPr>
            <p:cNvSpPr/>
            <p:nvPr/>
          </p:nvSpPr>
          <p:spPr>
            <a:xfrm>
              <a:off x="676936" y="6770563"/>
              <a:ext cx="11219127" cy="3601191"/>
            </a:xfrm>
            <a:prstGeom prst="roundRect">
              <a:avLst>
                <a:gd name="adj" fmla="val 7045"/>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　一部例外を除き、変更・中止届の提出を省略します。ただし、変更・中止の事実については、実績報告時に提出する別紙</a:t>
              </a:r>
              <a:r>
                <a:rPr lang="en-US" altLang="ja-JP" sz="2000" dirty="0">
                  <a:solidFill>
                    <a:schemeClr val="tx1"/>
                  </a:solidFill>
                  <a:latin typeface="BIZ UDPゴシック" panose="020B0400000000000000" pitchFamily="50" charset="-128"/>
                  <a:ea typeface="BIZ UDPゴシック" panose="020B0400000000000000" pitchFamily="50" charset="-128"/>
                </a:rPr>
                <a:t>1</a:t>
              </a:r>
              <a:r>
                <a:rPr lang="ja-JP" altLang="en-US" sz="2000" dirty="0">
                  <a:solidFill>
                    <a:schemeClr val="tx1"/>
                  </a:solidFill>
                  <a:latin typeface="BIZ UDPゴシック" panose="020B0400000000000000" pitchFamily="50" charset="-128"/>
                  <a:ea typeface="BIZ UDPゴシック" panose="020B0400000000000000" pitchFamily="50" charset="-128"/>
                </a:rPr>
                <a:t>－</a:t>
              </a:r>
              <a:r>
                <a:rPr lang="en-US" altLang="ja-JP" sz="2000" dirty="0">
                  <a:solidFill>
                    <a:schemeClr val="tx1"/>
                  </a:solidFill>
                  <a:latin typeface="BIZ UDPゴシック" panose="020B0400000000000000" pitchFamily="50" charset="-128"/>
                  <a:ea typeface="BIZ UDPゴシック" panose="020B0400000000000000" pitchFamily="50" charset="-128"/>
                </a:rPr>
                <a:t>1</a:t>
              </a:r>
              <a:r>
                <a:rPr lang="ja-JP" altLang="en-US" sz="2000" dirty="0">
                  <a:solidFill>
                    <a:schemeClr val="tx1"/>
                  </a:solidFill>
                  <a:latin typeface="BIZ UDPゴシック" panose="020B0400000000000000" pitchFamily="50" charset="-128"/>
                  <a:ea typeface="BIZ UDPゴシック" panose="020B0400000000000000" pitchFamily="50" charset="-128"/>
                </a:rPr>
                <a:t>にその旨記入してください。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
          <p:nvSpPr>
            <p:cNvPr id="34" name="四角形: 角を丸くする 33">
              <a:extLst>
                <a:ext uri="{FF2B5EF4-FFF2-40B4-BE49-F238E27FC236}">
                  <a16:creationId xmlns:a16="http://schemas.microsoft.com/office/drawing/2014/main" id="{F6DB9593-83FD-48B4-85C0-24B57B1E1B6D}"/>
                </a:ext>
              </a:extLst>
            </p:cNvPr>
            <p:cNvSpPr/>
            <p:nvPr/>
          </p:nvSpPr>
          <p:spPr>
            <a:xfrm>
              <a:off x="451772" y="6482188"/>
              <a:ext cx="5834728" cy="617052"/>
            </a:xfrm>
            <a:prstGeom prst="roundRect">
              <a:avLst/>
            </a:prstGeom>
            <a:solidFill>
              <a:srgbClr val="FFFF00"/>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２．変更、中止届の提出省略</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5" name="テキスト ボックス 34">
              <a:extLst>
                <a:ext uri="{FF2B5EF4-FFF2-40B4-BE49-F238E27FC236}">
                  <a16:creationId xmlns:a16="http://schemas.microsoft.com/office/drawing/2014/main" id="{3F1C736F-8D6D-452A-826F-6D2D1790C72E}"/>
                </a:ext>
              </a:extLst>
            </p:cNvPr>
            <p:cNvSpPr txBox="1"/>
            <p:nvPr/>
          </p:nvSpPr>
          <p:spPr>
            <a:xfrm>
              <a:off x="1175966" y="7992293"/>
              <a:ext cx="10215934" cy="2092881"/>
            </a:xfrm>
            <a:prstGeom prst="rect">
              <a:avLst/>
            </a:prstGeom>
            <a:solidFill>
              <a:schemeClr val="bg2"/>
            </a:solidFill>
            <a:ln w="76200">
              <a:solidFill>
                <a:schemeClr val="bg1">
                  <a:lumMod val="75000"/>
                </a:schemeClr>
              </a:solidFill>
            </a:ln>
          </p:spPr>
          <p:txBody>
            <a:bodyPr wrap="square">
              <a:spAutoFit/>
            </a:bodyPr>
            <a:lstStyle/>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例外１：</a:t>
              </a:r>
              <a:r>
                <a:rPr lang="ja-JP" altLang="en-US" sz="2000" dirty="0">
                  <a:latin typeface="BIZ UDPゴシック" panose="020B0400000000000000" pitchFamily="50" charset="-128"/>
                  <a:ea typeface="BIZ UDPゴシック" panose="020B0400000000000000" pitchFamily="50" charset="-128"/>
                </a:rPr>
                <a:t>中止届の提出が必要な場合</a:t>
              </a:r>
              <a:endParaRPr lang="en-US" altLang="ja-JP" sz="2000" dirty="0">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rgbClr val="FF0000"/>
                  </a:solidFill>
                  <a:latin typeface="BIZ UDPゴシック" panose="020B0400000000000000" pitchFamily="50" charset="-128"/>
                  <a:ea typeface="BIZ UDPゴシック" panose="020B0400000000000000" pitchFamily="50" charset="-128"/>
                </a:rPr>
                <a:t>　</a:t>
              </a:r>
              <a:r>
                <a:rPr lang="ja-JP" altLang="en-US" sz="2000" b="1" u="sng" dirty="0">
                  <a:solidFill>
                    <a:srgbClr val="FF0000"/>
                  </a:solidFill>
                  <a:latin typeface="BIZ UDPゴシック" panose="020B0400000000000000" pitchFamily="50" charset="-128"/>
                  <a:ea typeface="BIZ UDPゴシック" panose="020B0400000000000000" pitchFamily="50" charset="-128"/>
                </a:rPr>
                <a:t>申請作物が全件中止となった場合</a:t>
              </a:r>
              <a:r>
                <a:rPr lang="ja-JP" altLang="en-US" sz="2000" dirty="0">
                  <a:latin typeface="BIZ UDPゴシック" panose="020B0400000000000000" pitchFamily="50" charset="-128"/>
                  <a:ea typeface="BIZ UDPゴシック" panose="020B0400000000000000" pitchFamily="50" charset="-128"/>
                </a:rPr>
                <a:t>は、中止届を提出してください。</a:t>
              </a:r>
              <a:endParaRPr lang="en-US" altLang="ja-JP" sz="2000" dirty="0">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例外２：</a:t>
              </a:r>
              <a:r>
                <a:rPr lang="ja-JP" altLang="en-US" sz="2000" dirty="0">
                  <a:latin typeface="BIZ UDPゴシック" panose="020B0400000000000000" pitchFamily="50" charset="-128"/>
                  <a:ea typeface="BIZ UDPゴシック" panose="020B0400000000000000" pitchFamily="50" charset="-128"/>
                </a:rPr>
                <a:t>変更届の提出が必要な場合</a:t>
              </a:r>
              <a:endParaRPr lang="en-US" altLang="ja-JP" sz="2000" dirty="0">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a:t>
              </a:r>
              <a:r>
                <a:rPr lang="en-US" altLang="ja-JP" sz="2000" dirty="0">
                  <a:solidFill>
                    <a:schemeClr val="tx1"/>
                  </a:solidFill>
                  <a:latin typeface="BIZ UDPゴシック" panose="020B0400000000000000" pitchFamily="50" charset="-128"/>
                  <a:ea typeface="BIZ UDPゴシック" panose="020B0400000000000000" pitchFamily="50" charset="-128"/>
                </a:rPr>
                <a:t>5</a:t>
              </a:r>
              <a:r>
                <a:rPr lang="ja-JP" altLang="en-US" sz="2000" dirty="0">
                  <a:solidFill>
                    <a:schemeClr val="tx1"/>
                  </a:solidFill>
                  <a:latin typeface="BIZ UDPゴシック" panose="020B0400000000000000" pitchFamily="50" charset="-128"/>
                  <a:ea typeface="BIZ UDPゴシック" panose="020B0400000000000000" pitchFamily="50" charset="-128"/>
                </a:rPr>
                <a:t>割減」又は「不使用（チッソ）」で認証を受けたのち、</a:t>
              </a:r>
              <a:r>
                <a:rPr lang="ja-JP" altLang="en-US" sz="2000" b="1" u="sng" dirty="0">
                  <a:solidFill>
                    <a:srgbClr val="FF0000"/>
                  </a:solidFill>
                  <a:latin typeface="BIZ UDPゴシック" panose="020B0400000000000000" pitchFamily="50" charset="-128"/>
                  <a:ea typeface="BIZ UDPゴシック" panose="020B0400000000000000" pitchFamily="50" charset="-128"/>
                </a:rPr>
                <a:t>「不使用」にアップグレードしたい場合</a:t>
              </a:r>
              <a:r>
                <a:rPr lang="ja-JP" altLang="en-US" sz="2000" dirty="0">
                  <a:solidFill>
                    <a:schemeClr val="tx1"/>
                  </a:solidFill>
                  <a:latin typeface="BIZ UDPゴシック" panose="020B0400000000000000" pitchFamily="50" charset="-128"/>
                  <a:ea typeface="BIZ UDPゴシック" panose="020B0400000000000000" pitchFamily="50" charset="-128"/>
                </a:rPr>
                <a:t>は、変更届を「申請者→市町村協議会→農と緑の総合事務所→病害虫防除</a:t>
              </a:r>
              <a:r>
                <a:rPr lang="en-US" altLang="ja-JP" sz="2000" dirty="0">
                  <a:solidFill>
                    <a:schemeClr val="tx1"/>
                  </a:solidFill>
                  <a:latin typeface="BIZ UDPゴシック" panose="020B0400000000000000" pitchFamily="50" charset="-128"/>
                  <a:ea typeface="BIZ UDPゴシック" panose="020B0400000000000000" pitchFamily="50" charset="-128"/>
                </a:rPr>
                <a:t>G</a:t>
              </a:r>
              <a:r>
                <a:rPr lang="ja-JP" altLang="en-US" sz="2000" dirty="0">
                  <a:solidFill>
                    <a:schemeClr val="tx1"/>
                  </a:solidFill>
                  <a:latin typeface="BIZ UDPゴシック" panose="020B0400000000000000" pitchFamily="50" charset="-128"/>
                  <a:ea typeface="BIZ UDPゴシック" panose="020B0400000000000000" pitchFamily="50" charset="-128"/>
                </a:rPr>
                <a:t>」の経路で直ちに提出して病害虫防除</a:t>
              </a:r>
              <a:r>
                <a:rPr lang="en-US" altLang="ja-JP" sz="2000" dirty="0">
                  <a:solidFill>
                    <a:schemeClr val="tx1"/>
                  </a:solidFill>
                  <a:latin typeface="BIZ UDPゴシック" panose="020B0400000000000000" pitchFamily="50" charset="-128"/>
                  <a:ea typeface="BIZ UDPゴシック" panose="020B0400000000000000" pitchFamily="50" charset="-128"/>
                </a:rPr>
                <a:t>G</a:t>
              </a:r>
              <a:r>
                <a:rPr lang="ja-JP" altLang="en-US" sz="2000" dirty="0">
                  <a:solidFill>
                    <a:schemeClr val="tx1"/>
                  </a:solidFill>
                  <a:latin typeface="BIZ UDPゴシック" panose="020B0400000000000000" pitchFamily="50" charset="-128"/>
                  <a:ea typeface="BIZ UDPゴシック" panose="020B0400000000000000" pitchFamily="50" charset="-128"/>
                </a:rPr>
                <a:t>の確認を受けてください（従来通り）。</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grpSp>
      <p:grpSp>
        <p:nvGrpSpPr>
          <p:cNvPr id="42" name="グループ化 41">
            <a:extLst>
              <a:ext uri="{FF2B5EF4-FFF2-40B4-BE49-F238E27FC236}">
                <a16:creationId xmlns:a16="http://schemas.microsoft.com/office/drawing/2014/main" id="{D5F46CE6-39AC-4038-9C4F-D82B6402AF11}"/>
              </a:ext>
            </a:extLst>
          </p:cNvPr>
          <p:cNvGrpSpPr/>
          <p:nvPr/>
        </p:nvGrpSpPr>
        <p:grpSpPr>
          <a:xfrm>
            <a:off x="451772" y="11592987"/>
            <a:ext cx="11435028" cy="2184644"/>
            <a:chOff x="451772" y="10690207"/>
            <a:chExt cx="11435028" cy="2184644"/>
          </a:xfrm>
        </p:grpSpPr>
        <p:sp>
          <p:nvSpPr>
            <p:cNvPr id="36" name="四角形: 角を丸くする 35">
              <a:extLst>
                <a:ext uri="{FF2B5EF4-FFF2-40B4-BE49-F238E27FC236}">
                  <a16:creationId xmlns:a16="http://schemas.microsoft.com/office/drawing/2014/main" id="{9D837856-8966-472D-AFCB-9E2F85DC2298}"/>
                </a:ext>
              </a:extLst>
            </p:cNvPr>
            <p:cNvSpPr/>
            <p:nvPr/>
          </p:nvSpPr>
          <p:spPr>
            <a:xfrm>
              <a:off x="667673" y="11156382"/>
              <a:ext cx="11219127" cy="1718469"/>
            </a:xfrm>
            <a:prstGeom prst="round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　従来、申請・実績報告時に提出していた</a:t>
              </a:r>
              <a:r>
                <a:rPr lang="ja-JP" altLang="en-US" sz="2000" b="1" u="sng" dirty="0">
                  <a:solidFill>
                    <a:srgbClr val="FF0000"/>
                  </a:solidFill>
                  <a:latin typeface="BIZ UDPゴシック" panose="020B0400000000000000" pitchFamily="50" charset="-128"/>
                  <a:ea typeface="BIZ UDPゴシック" panose="020B0400000000000000" pitchFamily="50" charset="-128"/>
                </a:rPr>
                <a:t>自己点検シート（様式第</a:t>
              </a:r>
              <a:r>
                <a:rPr lang="en-US" altLang="ja-JP" sz="2000" b="1" u="sng" dirty="0">
                  <a:solidFill>
                    <a:srgbClr val="FF0000"/>
                  </a:solidFill>
                  <a:latin typeface="BIZ UDPゴシック" panose="020B0400000000000000" pitchFamily="50" charset="-128"/>
                  <a:ea typeface="BIZ UDPゴシック" panose="020B0400000000000000" pitchFamily="50" charset="-128"/>
                </a:rPr>
                <a:t>7</a:t>
              </a:r>
              <a:r>
                <a:rPr lang="ja-JP" altLang="en-US" sz="2000" b="1" u="sng" dirty="0">
                  <a:solidFill>
                    <a:srgbClr val="FF0000"/>
                  </a:solidFill>
                  <a:latin typeface="BIZ UDPゴシック" panose="020B0400000000000000" pitchFamily="50" charset="-128"/>
                  <a:ea typeface="BIZ UDPゴシック" panose="020B0400000000000000" pitchFamily="50" charset="-128"/>
                </a:rPr>
                <a:t>号）は、今後提出不要</a:t>
              </a:r>
              <a:r>
                <a:rPr lang="ja-JP" altLang="en-US" sz="2000" dirty="0">
                  <a:solidFill>
                    <a:schemeClr val="tx1"/>
                  </a:solidFill>
                  <a:latin typeface="BIZ UDPゴシック" panose="020B0400000000000000" pitchFamily="50" charset="-128"/>
                  <a:ea typeface="BIZ UDPゴシック" panose="020B0400000000000000" pitchFamily="50" charset="-128"/>
                </a:rPr>
                <a:t>とします。なお、申請前の点検、栽培終了後の振り返りのチェック欄については計画申請書（様式第</a:t>
              </a:r>
              <a:r>
                <a:rPr lang="en-US" altLang="ja-JP" sz="2000" dirty="0">
                  <a:solidFill>
                    <a:schemeClr val="tx1"/>
                  </a:solidFill>
                  <a:latin typeface="BIZ UDPゴシック" panose="020B0400000000000000" pitchFamily="50" charset="-128"/>
                  <a:ea typeface="BIZ UDPゴシック" panose="020B0400000000000000" pitchFamily="50" charset="-128"/>
                </a:rPr>
                <a:t>1</a:t>
              </a:r>
              <a:r>
                <a:rPr lang="ja-JP" altLang="en-US" sz="2000" dirty="0">
                  <a:solidFill>
                    <a:schemeClr val="tx1"/>
                  </a:solidFill>
                  <a:latin typeface="BIZ UDPゴシック" panose="020B0400000000000000" pitchFamily="50" charset="-128"/>
                  <a:ea typeface="BIZ UDPゴシック" panose="020B0400000000000000" pitchFamily="50" charset="-128"/>
                </a:rPr>
                <a:t>号）、実績報告書（様式第</a:t>
              </a:r>
              <a:r>
                <a:rPr lang="en-US" altLang="ja-JP" sz="2000" dirty="0">
                  <a:solidFill>
                    <a:schemeClr val="tx1"/>
                  </a:solidFill>
                  <a:latin typeface="BIZ UDPゴシック" panose="020B0400000000000000" pitchFamily="50" charset="-128"/>
                  <a:ea typeface="BIZ UDPゴシック" panose="020B0400000000000000" pitchFamily="50" charset="-128"/>
                </a:rPr>
                <a:t>2</a:t>
              </a:r>
              <a:r>
                <a:rPr lang="ja-JP" altLang="en-US" sz="2000" dirty="0">
                  <a:solidFill>
                    <a:schemeClr val="tx1"/>
                  </a:solidFill>
                  <a:latin typeface="BIZ UDPゴシック" panose="020B0400000000000000" pitchFamily="50" charset="-128"/>
                  <a:ea typeface="BIZ UDPゴシック" panose="020B0400000000000000" pitchFamily="50" charset="-128"/>
                </a:rPr>
                <a:t>号）に掲載しましたので、そちらにチェックを行ってください。なお、自己点検シートについては、申請書、報告書に</a:t>
              </a:r>
              <a:r>
                <a:rPr lang="en-US" altLang="ja-JP" sz="2000" dirty="0">
                  <a:solidFill>
                    <a:schemeClr val="tx1"/>
                  </a:solidFill>
                  <a:latin typeface="BIZ UDPゴシック" panose="020B0400000000000000" pitchFamily="50" charset="-128"/>
                  <a:ea typeface="BIZ UDPゴシック" panose="020B0400000000000000" pitchFamily="50" charset="-128"/>
                </a:rPr>
                <a:t>QR</a:t>
              </a:r>
              <a:r>
                <a:rPr lang="ja-JP" altLang="en-US" sz="2000" dirty="0">
                  <a:solidFill>
                    <a:schemeClr val="tx1"/>
                  </a:solidFill>
                  <a:latin typeface="BIZ UDPゴシック" panose="020B0400000000000000" pitchFamily="50" charset="-128"/>
                  <a:ea typeface="BIZ UDPゴシック" panose="020B0400000000000000" pitchFamily="50" charset="-128"/>
                </a:rPr>
                <a:t>コード掲載していますので、そちらを参照してください。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
          <p:nvSpPr>
            <p:cNvPr id="37" name="四角形: 角を丸くする 36">
              <a:extLst>
                <a:ext uri="{FF2B5EF4-FFF2-40B4-BE49-F238E27FC236}">
                  <a16:creationId xmlns:a16="http://schemas.microsoft.com/office/drawing/2014/main" id="{F90F3FD9-A0F0-4F0E-AEE8-9B33799ECA18}"/>
                </a:ext>
              </a:extLst>
            </p:cNvPr>
            <p:cNvSpPr/>
            <p:nvPr/>
          </p:nvSpPr>
          <p:spPr>
            <a:xfrm>
              <a:off x="451772" y="10690207"/>
              <a:ext cx="6584028" cy="617052"/>
            </a:xfrm>
            <a:prstGeom prst="roundRect">
              <a:avLst/>
            </a:prstGeom>
            <a:solidFill>
              <a:srgbClr val="FFFF00"/>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３．自己点検シートの記入簡略化</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grpSp>
      <p:grpSp>
        <p:nvGrpSpPr>
          <p:cNvPr id="43" name="グループ化 42">
            <a:extLst>
              <a:ext uri="{FF2B5EF4-FFF2-40B4-BE49-F238E27FC236}">
                <a16:creationId xmlns:a16="http://schemas.microsoft.com/office/drawing/2014/main" id="{668933B0-5CD7-4576-9964-9E28201F4588}"/>
              </a:ext>
            </a:extLst>
          </p:cNvPr>
          <p:cNvGrpSpPr/>
          <p:nvPr/>
        </p:nvGrpSpPr>
        <p:grpSpPr>
          <a:xfrm>
            <a:off x="451772" y="14295007"/>
            <a:ext cx="11435028" cy="1567592"/>
            <a:chOff x="451772" y="13842700"/>
            <a:chExt cx="11435028" cy="1567592"/>
          </a:xfrm>
        </p:grpSpPr>
        <p:sp>
          <p:nvSpPr>
            <p:cNvPr id="38" name="四角形: 角を丸くする 37">
              <a:extLst>
                <a:ext uri="{FF2B5EF4-FFF2-40B4-BE49-F238E27FC236}">
                  <a16:creationId xmlns:a16="http://schemas.microsoft.com/office/drawing/2014/main" id="{B82BC7C2-CEC2-45E7-B52C-10925B2C459C}"/>
                </a:ext>
              </a:extLst>
            </p:cNvPr>
            <p:cNvSpPr/>
            <p:nvPr/>
          </p:nvSpPr>
          <p:spPr>
            <a:xfrm>
              <a:off x="667673" y="14258076"/>
              <a:ext cx="11219127" cy="1152216"/>
            </a:xfrm>
            <a:prstGeom prst="round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　従来、「なばな類」の申請時には、具体的な作物名の記入は必須ではなかったですが、今後は備考欄に併記するようにしてください（非結球レタス等と同様の扱い）。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
          <p:nvSpPr>
            <p:cNvPr id="39" name="四角形: 角を丸くする 38">
              <a:extLst>
                <a:ext uri="{FF2B5EF4-FFF2-40B4-BE49-F238E27FC236}">
                  <a16:creationId xmlns:a16="http://schemas.microsoft.com/office/drawing/2014/main" id="{FC779267-AFAA-4745-BFAA-2CB03771D112}"/>
                </a:ext>
              </a:extLst>
            </p:cNvPr>
            <p:cNvSpPr/>
            <p:nvPr/>
          </p:nvSpPr>
          <p:spPr>
            <a:xfrm>
              <a:off x="451772" y="13842700"/>
              <a:ext cx="10013028" cy="617052"/>
            </a:xfrm>
            <a:prstGeom prst="roundRect">
              <a:avLst/>
            </a:prstGeom>
            <a:solidFill>
              <a:srgbClr val="FFFF00"/>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４．エコ申請時の「なばな類」の記載方法について</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grpSp>
    </p:spTree>
    <p:extLst>
      <p:ext uri="{BB962C8B-B14F-4D97-AF65-F5344CB8AC3E}">
        <p14:creationId xmlns:p14="http://schemas.microsoft.com/office/powerpoint/2010/main" val="657988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365BF4B2-9994-45AB-B03F-9FF48B364B10}"/>
              </a:ext>
            </a:extLst>
          </p:cNvPr>
          <p:cNvSpPr/>
          <p:nvPr/>
        </p:nvSpPr>
        <p:spPr>
          <a:xfrm>
            <a:off x="0" y="0"/>
            <a:ext cx="12192000" cy="16255999"/>
          </a:xfrm>
          <a:prstGeom prst="rect">
            <a:avLst/>
          </a:prstGeom>
          <a:gradFill>
            <a:gsLst>
              <a:gs pos="0">
                <a:srgbClr val="92D050"/>
              </a:gs>
              <a:gs pos="100000">
                <a:schemeClr val="accent6">
                  <a:lumMod val="20000"/>
                  <a:lumOff val="8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pPr>
            <a:endParaRPr lang="en-US" altLang="ja-JP" sz="1800" dirty="0">
              <a:solidFill>
                <a:schemeClr val="tx1"/>
              </a:solidFill>
              <a:latin typeface="BIZ UDPゴシック" panose="020B0400000000000000" pitchFamily="50" charset="-128"/>
              <a:ea typeface="BIZ UDPゴシック" panose="020B0400000000000000" pitchFamily="50" charset="-128"/>
            </a:endParaRPr>
          </a:p>
        </p:txBody>
      </p:sp>
      <p:pic>
        <p:nvPicPr>
          <p:cNvPr id="8" name="図 7">
            <a:extLst>
              <a:ext uri="{FF2B5EF4-FFF2-40B4-BE49-F238E27FC236}">
                <a16:creationId xmlns:a16="http://schemas.microsoft.com/office/drawing/2014/main" id="{FFDFF14A-3C5F-43C9-85AB-EEEC483593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210" y="13952319"/>
            <a:ext cx="3442957" cy="1888073"/>
          </a:xfrm>
          <a:prstGeom prst="rect">
            <a:avLst/>
          </a:prstGeom>
          <a:ln>
            <a:solidFill>
              <a:schemeClr val="tx1"/>
            </a:solidFill>
          </a:ln>
        </p:spPr>
      </p:pic>
      <p:sp>
        <p:nvSpPr>
          <p:cNvPr id="11" name="テキスト ボックス 10">
            <a:extLst>
              <a:ext uri="{FF2B5EF4-FFF2-40B4-BE49-F238E27FC236}">
                <a16:creationId xmlns:a16="http://schemas.microsoft.com/office/drawing/2014/main" id="{A5886C03-99BB-402B-AEE4-3457A9CDEEF0}"/>
              </a:ext>
            </a:extLst>
          </p:cNvPr>
          <p:cNvSpPr txBox="1"/>
          <p:nvPr/>
        </p:nvSpPr>
        <p:spPr>
          <a:xfrm>
            <a:off x="4305377" y="13952319"/>
            <a:ext cx="7455413" cy="1569660"/>
          </a:xfrm>
          <a:prstGeom prst="rect">
            <a:avLst/>
          </a:prstGeom>
          <a:solidFill>
            <a:schemeClr val="bg1"/>
          </a:solidFill>
          <a:ln w="76200">
            <a:solidFill>
              <a:srgbClr val="E6E6E6"/>
            </a:solidFill>
          </a:ln>
        </p:spPr>
        <p:txBody>
          <a:bodyPr wrap="square" rtlCol="0">
            <a:spAutoFit/>
          </a:bodyPr>
          <a:lstStyle/>
          <a:p>
            <a:r>
              <a:rPr kumimoji="1" lang="ja-JP" altLang="en-US" sz="2400" dirty="0">
                <a:latin typeface="BIZ UDゴシック" panose="020B0400000000000000" pitchFamily="49" charset="-128"/>
                <a:ea typeface="BIZ UDゴシック" panose="020B0400000000000000" pitchFamily="49" charset="-128"/>
              </a:rPr>
              <a:t>作成：大阪府環境農林部農政室推進課</a:t>
            </a:r>
            <a:endParaRPr kumimoji="1" lang="en-US" altLang="ja-JP" sz="2400" dirty="0">
              <a:latin typeface="BIZ UDゴシック" panose="020B0400000000000000" pitchFamily="49" charset="-128"/>
              <a:ea typeface="BIZ UDゴシック" panose="020B0400000000000000" pitchFamily="49" charset="-128"/>
            </a:endParaRPr>
          </a:p>
          <a:p>
            <a:r>
              <a:rPr kumimoji="1" lang="ja-JP" altLang="en-US" sz="2400" dirty="0">
                <a:latin typeface="BIZ UDゴシック" panose="020B0400000000000000" pitchFamily="49" charset="-128"/>
                <a:ea typeface="BIZ UDゴシック" panose="020B0400000000000000" pitchFamily="49" charset="-128"/>
              </a:rPr>
              <a:t>　　　病害虫防除グループ</a:t>
            </a:r>
            <a:endParaRPr kumimoji="1" lang="en-US" altLang="ja-JP" sz="2400" dirty="0">
              <a:latin typeface="BIZ UDゴシック" panose="020B0400000000000000" pitchFamily="49" charset="-128"/>
              <a:ea typeface="BIZ UDゴシック" panose="020B0400000000000000" pitchFamily="49" charset="-128"/>
            </a:endParaRPr>
          </a:p>
          <a:p>
            <a:r>
              <a:rPr kumimoji="1" lang="ja-JP" altLang="en-US" sz="2400" dirty="0">
                <a:latin typeface="BIZ UDゴシック" panose="020B0400000000000000" pitchFamily="49" charset="-128"/>
                <a:ea typeface="BIZ UDゴシック" panose="020B0400000000000000" pitchFamily="49" charset="-128"/>
              </a:rPr>
              <a:t>　　　</a:t>
            </a:r>
            <a:r>
              <a:rPr kumimoji="1" lang="en-US" altLang="ja-JP" sz="2400" dirty="0">
                <a:latin typeface="BIZ UDゴシック" panose="020B0400000000000000" pitchFamily="49" charset="-128"/>
                <a:ea typeface="BIZ UDゴシック" panose="020B0400000000000000" pitchFamily="49" charset="-128"/>
              </a:rPr>
              <a:t>TEL</a:t>
            </a:r>
            <a:r>
              <a:rPr kumimoji="1" lang="ja-JP" altLang="en-US" sz="2400" dirty="0">
                <a:latin typeface="BIZ UDゴシック" panose="020B0400000000000000" pitchFamily="49" charset="-128"/>
                <a:ea typeface="BIZ UDゴシック" panose="020B0400000000000000" pitchFamily="49" charset="-128"/>
              </a:rPr>
              <a:t>：</a:t>
            </a:r>
            <a:r>
              <a:rPr kumimoji="1" lang="en-US" altLang="ja-JP" sz="2400" dirty="0">
                <a:latin typeface="BIZ UDゴシック" panose="020B0400000000000000" pitchFamily="49" charset="-128"/>
                <a:ea typeface="BIZ UDゴシック" panose="020B0400000000000000" pitchFamily="49" charset="-128"/>
              </a:rPr>
              <a:t>072-957-0520</a:t>
            </a:r>
          </a:p>
          <a:p>
            <a:r>
              <a:rPr kumimoji="1" lang="ja-JP" altLang="en-US" sz="2400" dirty="0">
                <a:latin typeface="BIZ UDゴシック" panose="020B0400000000000000" pitchFamily="49" charset="-128"/>
                <a:ea typeface="BIZ UDゴシック" panose="020B0400000000000000" pitchFamily="49" charset="-128"/>
              </a:rPr>
              <a:t>　　　</a:t>
            </a:r>
            <a:r>
              <a:rPr kumimoji="1" lang="en-US" altLang="ja-JP" sz="2400" dirty="0">
                <a:latin typeface="BIZ UDゴシック" panose="020B0400000000000000" pitchFamily="49" charset="-128"/>
                <a:ea typeface="BIZ UDゴシック" panose="020B0400000000000000" pitchFamily="49" charset="-128"/>
              </a:rPr>
              <a:t>e-mail</a:t>
            </a:r>
            <a:r>
              <a:rPr kumimoji="1" lang="ja-JP" altLang="en-US" sz="2400" dirty="0">
                <a:latin typeface="BIZ UDゴシック" panose="020B0400000000000000" pitchFamily="49" charset="-128"/>
                <a:ea typeface="BIZ UDゴシック" panose="020B0400000000000000" pitchFamily="49" charset="-128"/>
              </a:rPr>
              <a:t>：</a:t>
            </a:r>
            <a:r>
              <a:rPr kumimoji="1" lang="en-US" altLang="ja-JP" sz="2400" dirty="0">
                <a:latin typeface="BIZ UDゴシック" panose="020B0400000000000000" pitchFamily="49" charset="-128"/>
                <a:ea typeface="BIZ UDゴシック" panose="020B0400000000000000" pitchFamily="49" charset="-128"/>
              </a:rPr>
              <a:t>byogaichu@sbox.pref.osaka.lg.jp</a:t>
            </a:r>
            <a:endParaRPr kumimoji="1" lang="ja-JP" altLang="en-US" sz="2400" dirty="0">
              <a:latin typeface="BIZ UDゴシック" panose="020B0400000000000000" pitchFamily="49" charset="-128"/>
              <a:ea typeface="BIZ UDゴシック" panose="020B0400000000000000" pitchFamily="49" charset="-128"/>
            </a:endParaRPr>
          </a:p>
        </p:txBody>
      </p:sp>
      <p:grpSp>
        <p:nvGrpSpPr>
          <p:cNvPr id="2" name="グループ化 1">
            <a:extLst>
              <a:ext uri="{FF2B5EF4-FFF2-40B4-BE49-F238E27FC236}">
                <a16:creationId xmlns:a16="http://schemas.microsoft.com/office/drawing/2014/main" id="{62FC7D31-D5BC-4531-8191-5BD3A3F095FD}"/>
              </a:ext>
            </a:extLst>
          </p:cNvPr>
          <p:cNvGrpSpPr/>
          <p:nvPr/>
        </p:nvGrpSpPr>
        <p:grpSpPr>
          <a:xfrm>
            <a:off x="378486" y="517606"/>
            <a:ext cx="11435028" cy="5516964"/>
            <a:chOff x="451772" y="6360947"/>
            <a:chExt cx="11435028" cy="4988504"/>
          </a:xfrm>
        </p:grpSpPr>
        <p:sp>
          <p:nvSpPr>
            <p:cNvPr id="16" name="四角形: 角を丸くする 15">
              <a:extLst>
                <a:ext uri="{FF2B5EF4-FFF2-40B4-BE49-F238E27FC236}">
                  <a16:creationId xmlns:a16="http://schemas.microsoft.com/office/drawing/2014/main" id="{000F69EB-A952-4747-87CE-C1536AF4C6D8}"/>
                </a:ext>
              </a:extLst>
            </p:cNvPr>
            <p:cNvSpPr/>
            <p:nvPr/>
          </p:nvSpPr>
          <p:spPr>
            <a:xfrm>
              <a:off x="667674" y="6598523"/>
              <a:ext cx="11219126" cy="4750928"/>
            </a:xfrm>
            <a:prstGeom prst="roundRect">
              <a:avLst>
                <a:gd name="adj" fmla="val 9373"/>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　有機</a:t>
              </a:r>
              <a:r>
                <a:rPr lang="en-US" altLang="ja-JP" sz="2000" dirty="0">
                  <a:solidFill>
                    <a:schemeClr val="tx1"/>
                  </a:solidFill>
                  <a:latin typeface="BIZ UDPゴシック" panose="020B0400000000000000" pitchFamily="50" charset="-128"/>
                  <a:ea typeface="BIZ UDPゴシック" panose="020B0400000000000000" pitchFamily="50" charset="-128"/>
                </a:rPr>
                <a:t>JAS</a:t>
              </a:r>
              <a:r>
                <a:rPr lang="ja-JP" altLang="en-US" sz="2000" dirty="0">
                  <a:solidFill>
                    <a:schemeClr val="tx1"/>
                  </a:solidFill>
                  <a:latin typeface="BIZ UDPゴシック" panose="020B0400000000000000" pitchFamily="50" charset="-128"/>
                  <a:ea typeface="BIZ UDPゴシック" panose="020B0400000000000000" pitchFamily="50" charset="-128"/>
                </a:rPr>
                <a:t>認証取得者については、エコの申請書類の一部を</a:t>
              </a:r>
              <a:r>
                <a:rPr lang="en-US" altLang="ja-JP" sz="2000" dirty="0">
                  <a:solidFill>
                    <a:schemeClr val="tx1"/>
                  </a:solidFill>
                  <a:latin typeface="BIZ UDPゴシック" panose="020B0400000000000000" pitchFamily="50" charset="-128"/>
                  <a:ea typeface="BIZ UDPゴシック" panose="020B0400000000000000" pitchFamily="50" charset="-128"/>
                </a:rPr>
                <a:t>JAS</a:t>
              </a:r>
              <a:r>
                <a:rPr lang="ja-JP" altLang="en-US" sz="2000" dirty="0">
                  <a:solidFill>
                    <a:schemeClr val="tx1"/>
                  </a:solidFill>
                  <a:latin typeface="BIZ UDPゴシック" panose="020B0400000000000000" pitchFamily="50" charset="-128"/>
                  <a:ea typeface="BIZ UDPゴシック" panose="020B0400000000000000" pitchFamily="50" charset="-128"/>
                </a:rPr>
                <a:t>認証で使用した書類で代替可能とします。</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　なお、その際には</a:t>
              </a:r>
              <a:r>
                <a:rPr lang="ja-JP" altLang="en-US" sz="2000" dirty="0">
                  <a:solidFill>
                    <a:srgbClr val="FF0000"/>
                  </a:solidFill>
                  <a:latin typeface="BIZ UDPゴシック" panose="020B0400000000000000" pitchFamily="50" charset="-128"/>
                  <a:ea typeface="BIZ UDPゴシック" panose="020B0400000000000000" pitchFamily="50" charset="-128"/>
                </a:rPr>
                <a:t>①・②・③</a:t>
              </a:r>
              <a:r>
                <a:rPr lang="ja-JP" altLang="en-US" sz="2000" dirty="0">
                  <a:solidFill>
                    <a:schemeClr val="tx1"/>
                  </a:solidFill>
                  <a:latin typeface="BIZ UDPゴシック" panose="020B0400000000000000" pitchFamily="50" charset="-128"/>
                  <a:ea typeface="BIZ UDPゴシック" panose="020B0400000000000000" pitchFamily="50" charset="-128"/>
                </a:rPr>
                <a:t>を満たす有機</a:t>
              </a:r>
              <a:r>
                <a:rPr lang="en-US" altLang="ja-JP" sz="2000" dirty="0">
                  <a:solidFill>
                    <a:schemeClr val="tx1"/>
                  </a:solidFill>
                  <a:latin typeface="BIZ UDPゴシック" panose="020B0400000000000000" pitchFamily="50" charset="-128"/>
                  <a:ea typeface="BIZ UDPゴシック" panose="020B0400000000000000" pitchFamily="50" charset="-128"/>
                </a:rPr>
                <a:t>JAS</a:t>
              </a:r>
              <a:r>
                <a:rPr lang="ja-JP" altLang="en-US" sz="2000" dirty="0">
                  <a:solidFill>
                    <a:schemeClr val="tx1"/>
                  </a:solidFill>
                  <a:latin typeface="BIZ UDPゴシック" panose="020B0400000000000000" pitchFamily="50" charset="-128"/>
                  <a:ea typeface="BIZ UDPゴシック" panose="020B0400000000000000" pitchFamily="50" charset="-128"/>
                </a:rPr>
                <a:t>認証で使用した書類を提出するとともに、別紙１－１に</a:t>
              </a:r>
              <a:r>
                <a:rPr lang="ja-JP" altLang="en-US" sz="2000" dirty="0">
                  <a:solidFill>
                    <a:srgbClr val="0070C0"/>
                  </a:solidFill>
                  <a:latin typeface="BIZ UDPゴシック" panose="020B0400000000000000" pitchFamily="50" charset="-128"/>
                  <a:ea typeface="BIZ UDPゴシック" panose="020B0400000000000000" pitchFamily="50" charset="-128"/>
                </a:rPr>
                <a:t>必要事項（</a:t>
              </a:r>
              <a:r>
                <a:rPr lang="en-US" altLang="ja-JP" sz="2000" dirty="0">
                  <a:solidFill>
                    <a:srgbClr val="0070C0"/>
                  </a:solidFill>
                  <a:latin typeface="BIZ UDPゴシック" panose="020B0400000000000000" pitchFamily="50" charset="-128"/>
                  <a:ea typeface="BIZ UDPゴシック" panose="020B0400000000000000" pitchFamily="50" charset="-128"/>
                </a:rPr>
                <a:t>※</a:t>
              </a:r>
              <a:r>
                <a:rPr lang="ja-JP" altLang="en-US" sz="2000" dirty="0">
                  <a:solidFill>
                    <a:srgbClr val="0070C0"/>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を記入してください。</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sp>
          <p:nvSpPr>
            <p:cNvPr id="17" name="四角形: 角を丸くする 16">
              <a:extLst>
                <a:ext uri="{FF2B5EF4-FFF2-40B4-BE49-F238E27FC236}">
                  <a16:creationId xmlns:a16="http://schemas.microsoft.com/office/drawing/2014/main" id="{13C53CAA-7D07-4F14-BE30-0FC98A22668C}"/>
                </a:ext>
              </a:extLst>
            </p:cNvPr>
            <p:cNvSpPr/>
            <p:nvPr/>
          </p:nvSpPr>
          <p:spPr>
            <a:xfrm>
              <a:off x="451772" y="6360947"/>
              <a:ext cx="9835228" cy="617052"/>
            </a:xfrm>
            <a:prstGeom prst="roundRect">
              <a:avLst/>
            </a:prstGeom>
            <a:solidFill>
              <a:srgbClr val="FFFF00"/>
            </a:solid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tx1"/>
                  </a:solidFill>
                  <a:latin typeface="HG丸ｺﾞｼｯｸM-PRO" panose="020F0600000000000000" pitchFamily="50" charset="-128"/>
                  <a:ea typeface="HG丸ｺﾞｼｯｸM-PRO" panose="020F0600000000000000" pitchFamily="50" charset="-128"/>
                </a:rPr>
                <a:t>５．有機ＪＡＳ認証取得者の申請書類一部提出免除</a:t>
              </a:r>
              <a:endParaRPr kumimoji="1" lang="ja-JP" altLang="en-US" sz="2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8" name="テキスト ボックス 17">
              <a:extLst>
                <a:ext uri="{FF2B5EF4-FFF2-40B4-BE49-F238E27FC236}">
                  <a16:creationId xmlns:a16="http://schemas.microsoft.com/office/drawing/2014/main" id="{F5AC5FAF-0A19-4ECF-B911-94489DB194D8}"/>
                </a:ext>
              </a:extLst>
            </p:cNvPr>
            <p:cNvSpPr txBox="1"/>
            <p:nvPr/>
          </p:nvSpPr>
          <p:spPr>
            <a:xfrm>
              <a:off x="1159135" y="8566826"/>
              <a:ext cx="10320087" cy="1658034"/>
            </a:xfrm>
            <a:prstGeom prst="rect">
              <a:avLst/>
            </a:prstGeom>
            <a:solidFill>
              <a:schemeClr val="bg2"/>
            </a:solidFill>
            <a:ln w="76200">
              <a:solidFill>
                <a:srgbClr val="FF0000"/>
              </a:solidFill>
            </a:ln>
          </p:spPr>
          <p:txBody>
            <a:bodyPr wrap="square">
              <a:spAutoFit/>
            </a:bodyPr>
            <a:lstStyle/>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①申請者が認証を受けたことを証明する書類</a:t>
              </a:r>
              <a:r>
                <a:rPr lang="ja-JP" altLang="en-US" sz="2000" b="1" u="sng" dirty="0">
                  <a:solidFill>
                    <a:srgbClr val="FF0000"/>
                  </a:solidFill>
                  <a:latin typeface="BIZ UDPゴシック" panose="020B0400000000000000" pitchFamily="50" charset="-128"/>
                  <a:ea typeface="BIZ UDPゴシック" panose="020B0400000000000000" pitchFamily="50" charset="-128"/>
                </a:rPr>
                <a:t>（審査結果報告のコピー）</a:t>
              </a:r>
              <a:r>
                <a:rPr lang="ja-JP" altLang="en-US" sz="2000" dirty="0">
                  <a:solidFill>
                    <a:schemeClr val="tx1"/>
                  </a:solidFill>
                  <a:latin typeface="BIZ UDPゴシック" panose="020B0400000000000000" pitchFamily="50" charset="-128"/>
                  <a:ea typeface="BIZ UDPゴシック" panose="020B0400000000000000" pitchFamily="50" charset="-128"/>
                </a:rPr>
                <a:t>を添付する。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②認証を受けたほ場であることを証明する書類</a:t>
              </a:r>
              <a:r>
                <a:rPr lang="ja-JP" altLang="en-US" sz="2000" b="1" u="sng" dirty="0">
                  <a:solidFill>
                    <a:srgbClr val="FF0000"/>
                  </a:solidFill>
                  <a:latin typeface="BIZ UDPゴシック" panose="020B0400000000000000" pitchFamily="50" charset="-128"/>
                  <a:ea typeface="BIZ UDPゴシック" panose="020B0400000000000000" pitchFamily="50" charset="-128"/>
                </a:rPr>
                <a:t>（ほ場一覧コピー）</a:t>
              </a:r>
              <a:r>
                <a:rPr lang="ja-JP" altLang="en-US" sz="2000" dirty="0">
                  <a:solidFill>
                    <a:schemeClr val="tx1"/>
                  </a:solidFill>
                  <a:latin typeface="BIZ UDPゴシック" panose="020B0400000000000000" pitchFamily="50" charset="-128"/>
                  <a:ea typeface="BIZ UDPゴシック" panose="020B0400000000000000" pitchFamily="50" charset="-128"/>
                </a:rPr>
                <a:t>を添付する。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③</a:t>
              </a:r>
              <a:r>
                <a:rPr lang="ja-JP" altLang="en-US" sz="2000" dirty="0">
                  <a:latin typeface="BIZ UDPゴシック" panose="020B0400000000000000" pitchFamily="50" charset="-128"/>
                  <a:ea typeface="BIZ UDPゴシック" panose="020B0400000000000000" pitchFamily="50" charset="-128"/>
                </a:rPr>
                <a:t>別紙</a:t>
              </a:r>
              <a:r>
                <a:rPr lang="en-US" altLang="ja-JP" sz="2000" dirty="0">
                  <a:latin typeface="BIZ UDPゴシック" panose="020B0400000000000000" pitchFamily="50" charset="-128"/>
                  <a:ea typeface="BIZ UDPゴシック" panose="020B0400000000000000" pitchFamily="50" charset="-128"/>
                </a:rPr>
                <a:t>2</a:t>
              </a:r>
              <a:r>
                <a:rPr lang="ja-JP" altLang="en-US" sz="2000" dirty="0">
                  <a:latin typeface="BIZ UDPゴシック" panose="020B0400000000000000" pitchFamily="50" charset="-128"/>
                  <a:ea typeface="BIZ UDPゴシック" panose="020B0400000000000000" pitchFamily="50" charset="-128"/>
                </a:rPr>
                <a:t> （農薬及び肥料の使用計画及び実績）の代わりに</a:t>
              </a:r>
              <a:r>
                <a:rPr lang="ja-JP" altLang="en-US" sz="2000" b="1" u="sng" dirty="0">
                  <a:solidFill>
                    <a:srgbClr val="FF0000"/>
                  </a:solidFill>
                  <a:latin typeface="BIZ UDPゴシック" panose="020B0400000000000000" pitchFamily="50" charset="-128"/>
                  <a:ea typeface="BIZ UDPゴシック" panose="020B0400000000000000" pitchFamily="50" charset="-128"/>
                </a:rPr>
                <a:t>有機</a:t>
              </a:r>
              <a:r>
                <a:rPr lang="en-US" altLang="ja-JP" sz="2000" b="1" u="sng" dirty="0">
                  <a:solidFill>
                    <a:srgbClr val="FF0000"/>
                  </a:solidFill>
                  <a:latin typeface="BIZ UDPゴシック" panose="020B0400000000000000" pitchFamily="50" charset="-128"/>
                  <a:ea typeface="BIZ UDPゴシック" panose="020B0400000000000000" pitchFamily="50" charset="-128"/>
                </a:rPr>
                <a:t>JAS</a:t>
              </a:r>
              <a:r>
                <a:rPr lang="ja-JP" altLang="en-US" sz="2000" b="1" u="sng" dirty="0">
                  <a:solidFill>
                    <a:srgbClr val="FF0000"/>
                  </a:solidFill>
                  <a:latin typeface="BIZ UDPゴシック" panose="020B0400000000000000" pitchFamily="50" charset="-128"/>
                  <a:ea typeface="BIZ UDPゴシック" panose="020B0400000000000000" pitchFamily="50" charset="-128"/>
                </a:rPr>
                <a:t>認証で使用した農薬・肥料使用計画（コピー）</a:t>
              </a:r>
              <a:r>
                <a:rPr lang="ja-JP" altLang="en-US" sz="2000" dirty="0">
                  <a:solidFill>
                    <a:schemeClr val="tx1"/>
                  </a:solidFill>
                  <a:latin typeface="BIZ UDPゴシック" panose="020B0400000000000000" pitchFamily="50" charset="-128"/>
                  <a:ea typeface="BIZ UDPゴシック" panose="020B0400000000000000" pitchFamily="50" charset="-128"/>
                </a:rPr>
                <a:t>を提出する。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solidFill>
                    <a:schemeClr val="tx1"/>
                  </a:solidFill>
                  <a:latin typeface="BIZ UDPゴシック" panose="020B0400000000000000" pitchFamily="50" charset="-128"/>
                  <a:ea typeface="BIZ UDPゴシック" panose="020B0400000000000000" pitchFamily="50" charset="-128"/>
                </a:rPr>
                <a:t>　その際、計画に記載されている資材の有機資材証明書については提出不要とする。</a:t>
              </a:r>
              <a:endParaRPr lang="en-US" altLang="ja-JP" sz="2000" dirty="0">
                <a:solidFill>
                  <a:schemeClr val="tx1"/>
                </a:solidFill>
                <a:latin typeface="BIZ UDPゴシック" panose="020B0400000000000000" pitchFamily="50" charset="-128"/>
                <a:ea typeface="BIZ UDPゴシック" panose="020B0400000000000000" pitchFamily="50" charset="-128"/>
              </a:endParaRPr>
            </a:p>
          </p:txBody>
        </p:sp>
      </p:grpSp>
      <p:pic>
        <p:nvPicPr>
          <p:cNvPr id="4" name="図 3">
            <a:extLst>
              <a:ext uri="{FF2B5EF4-FFF2-40B4-BE49-F238E27FC236}">
                <a16:creationId xmlns:a16="http://schemas.microsoft.com/office/drawing/2014/main" id="{11639E8D-100C-4DD5-8AB5-269DC2BFC9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6898" y="8801286"/>
            <a:ext cx="6134294" cy="4577717"/>
          </a:xfrm>
          <a:prstGeom prst="rect">
            <a:avLst/>
          </a:prstGeom>
        </p:spPr>
      </p:pic>
      <p:pic>
        <p:nvPicPr>
          <p:cNvPr id="19" name="図 18">
            <a:extLst>
              <a:ext uri="{FF2B5EF4-FFF2-40B4-BE49-F238E27FC236}">
                <a16:creationId xmlns:a16="http://schemas.microsoft.com/office/drawing/2014/main" id="{64653EB8-C5B1-4BA8-87C4-A9F3146354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860" y="8812679"/>
            <a:ext cx="5692738" cy="3576053"/>
          </a:xfrm>
          <a:prstGeom prst="rect">
            <a:avLst/>
          </a:prstGeom>
        </p:spPr>
      </p:pic>
      <p:sp>
        <p:nvSpPr>
          <p:cNvPr id="21" name="テキスト ボックス 20">
            <a:extLst>
              <a:ext uri="{FF2B5EF4-FFF2-40B4-BE49-F238E27FC236}">
                <a16:creationId xmlns:a16="http://schemas.microsoft.com/office/drawing/2014/main" id="{5E1597C2-790F-4909-A981-DD47709F38D6}"/>
              </a:ext>
            </a:extLst>
          </p:cNvPr>
          <p:cNvSpPr txBox="1"/>
          <p:nvPr/>
        </p:nvSpPr>
        <p:spPr>
          <a:xfrm>
            <a:off x="6027251" y="8339621"/>
            <a:ext cx="3915648" cy="463036"/>
          </a:xfrm>
          <a:prstGeom prst="rect">
            <a:avLst/>
          </a:prstGeom>
          <a:noFill/>
        </p:spPr>
        <p:txBody>
          <a:bodyPr wrap="square">
            <a:spAutoFit/>
          </a:bodyPr>
          <a:lstStyle/>
          <a:p>
            <a:r>
              <a:rPr lang="ja-JP" altLang="en-US" sz="2400" b="1" dirty="0">
                <a:latin typeface="BIZ UDPゴシック" panose="020B0400000000000000" pitchFamily="50" charset="-128"/>
                <a:ea typeface="BIZ UDPゴシック" panose="020B0400000000000000" pitchFamily="50" charset="-128"/>
              </a:rPr>
              <a:t>③農薬・肥料使用計画の例</a:t>
            </a:r>
            <a:endParaRPr lang="ja-JP" altLang="en-US" sz="2400" dirty="0">
              <a:latin typeface="BIZ UDPゴシック" panose="020B0400000000000000" pitchFamily="50" charset="-128"/>
              <a:ea typeface="BIZ UDPゴシック" panose="020B0400000000000000" pitchFamily="50" charset="-128"/>
            </a:endParaRPr>
          </a:p>
        </p:txBody>
      </p:sp>
      <p:sp>
        <p:nvSpPr>
          <p:cNvPr id="23" name="テキスト ボックス 22">
            <a:extLst>
              <a:ext uri="{FF2B5EF4-FFF2-40B4-BE49-F238E27FC236}">
                <a16:creationId xmlns:a16="http://schemas.microsoft.com/office/drawing/2014/main" id="{FAC3FF45-2336-4913-9A05-A0675729C8B0}"/>
              </a:ext>
            </a:extLst>
          </p:cNvPr>
          <p:cNvSpPr txBox="1"/>
          <p:nvPr/>
        </p:nvSpPr>
        <p:spPr>
          <a:xfrm>
            <a:off x="124441" y="8377721"/>
            <a:ext cx="2541757" cy="461665"/>
          </a:xfrm>
          <a:prstGeom prst="rect">
            <a:avLst/>
          </a:prstGeom>
          <a:noFill/>
        </p:spPr>
        <p:txBody>
          <a:bodyPr wrap="square">
            <a:spAutoFit/>
          </a:bodyPr>
          <a:lstStyle/>
          <a:p>
            <a:r>
              <a:rPr lang="ja-JP" altLang="en-US" sz="2400" b="1" dirty="0">
                <a:latin typeface="BIZ UDPゴシック" panose="020B0400000000000000" pitchFamily="50" charset="-128"/>
                <a:ea typeface="BIZ UDPゴシック" panose="020B0400000000000000" pitchFamily="50" charset="-128"/>
              </a:rPr>
              <a:t>②ほ場一覧の例</a:t>
            </a:r>
            <a:endParaRPr lang="ja-JP" altLang="en-US" sz="2400" dirty="0">
              <a:latin typeface="BIZ UDPゴシック" panose="020B0400000000000000" pitchFamily="50" charset="-128"/>
              <a:ea typeface="BIZ UDPゴシック" panose="020B0400000000000000" pitchFamily="50" charset="-128"/>
            </a:endParaRPr>
          </a:p>
        </p:txBody>
      </p:sp>
      <p:sp>
        <p:nvSpPr>
          <p:cNvPr id="26" name="テキスト ボックス 25">
            <a:extLst>
              <a:ext uri="{FF2B5EF4-FFF2-40B4-BE49-F238E27FC236}">
                <a16:creationId xmlns:a16="http://schemas.microsoft.com/office/drawing/2014/main" id="{E3B1960A-8916-4C9B-A6BD-7D237B720451}"/>
              </a:ext>
            </a:extLst>
          </p:cNvPr>
          <p:cNvSpPr txBox="1"/>
          <p:nvPr/>
        </p:nvSpPr>
        <p:spPr>
          <a:xfrm>
            <a:off x="1419554" y="6704913"/>
            <a:ext cx="9206320" cy="1426031"/>
          </a:xfrm>
          <a:prstGeom prst="rect">
            <a:avLst/>
          </a:prstGeom>
          <a:solidFill>
            <a:schemeClr val="bg2"/>
          </a:solidFill>
          <a:ln w="57150">
            <a:solidFill>
              <a:schemeClr val="bg1">
                <a:lumMod val="75000"/>
              </a:schemeClr>
            </a:solidFill>
          </a:ln>
        </p:spPr>
        <p:txBody>
          <a:bodyPr wrap="square" rtlCol="0">
            <a:spAutoFit/>
          </a:bodyPr>
          <a:lstStyle/>
          <a:p>
            <a:pPr>
              <a:spcBef>
                <a:spcPts val="200"/>
              </a:spcBef>
              <a:spcAft>
                <a:spcPts val="200"/>
              </a:spcAft>
            </a:pPr>
            <a:r>
              <a:rPr lang="ja-JP" altLang="en-US" sz="2000" dirty="0">
                <a:latin typeface="BIZ UDPゴシック" panose="020B0400000000000000" pitchFamily="50" charset="-128"/>
                <a:ea typeface="BIZ UDPゴシック" panose="020B0400000000000000" pitchFamily="50" charset="-128"/>
              </a:rPr>
              <a:t>例：</a:t>
            </a:r>
            <a:r>
              <a:rPr lang="ja-JP" altLang="en-US" sz="2000" b="1" u="sng" dirty="0">
                <a:solidFill>
                  <a:srgbClr val="FF0000"/>
                </a:solidFill>
                <a:latin typeface="BIZ UDPゴシック" panose="020B0400000000000000" pitchFamily="50" charset="-128"/>
                <a:ea typeface="BIZ UDPゴシック" panose="020B0400000000000000" pitchFamily="50" charset="-128"/>
              </a:rPr>
              <a:t>審査結果報告のお知らせ</a:t>
            </a:r>
            <a:endParaRPr lang="en-US" altLang="ja-JP" sz="2000" b="1" u="sng" dirty="0">
              <a:solidFill>
                <a:srgbClr val="FF0000"/>
              </a:solidFill>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latin typeface="BIZ UDPゴシック" panose="020B0400000000000000" pitchFamily="50" charset="-128"/>
                <a:ea typeface="BIZ UDPゴシック" panose="020B0400000000000000" pitchFamily="50" charset="-128"/>
              </a:rPr>
              <a:t>　○年○月、有機農産物の生産工程管理者として適合していると判明しましたので、お知らせします。</a:t>
            </a:r>
            <a:endParaRPr lang="en-US" altLang="ja-JP" sz="2000" dirty="0">
              <a:latin typeface="BIZ UDPゴシック" panose="020B0400000000000000" pitchFamily="50" charset="-128"/>
              <a:ea typeface="BIZ UDPゴシック" panose="020B0400000000000000" pitchFamily="50" charset="-128"/>
            </a:endParaRPr>
          </a:p>
          <a:p>
            <a:pPr>
              <a:spcBef>
                <a:spcPts val="200"/>
              </a:spcBef>
              <a:spcAft>
                <a:spcPts val="200"/>
              </a:spcAft>
            </a:pPr>
            <a:r>
              <a:rPr lang="ja-JP" altLang="en-US" sz="2000" dirty="0">
                <a:latin typeface="BIZ UDPゴシック" panose="020B0400000000000000" pitchFamily="50" charset="-128"/>
                <a:ea typeface="BIZ UDPゴシック" panose="020B0400000000000000" pitchFamily="50" charset="-128"/>
              </a:rPr>
              <a:t>　事業者名、住所、認証日、調査日、認証番号　云々等</a:t>
            </a:r>
            <a:endParaRPr lang="en-US" altLang="ja-JP" sz="2000" dirty="0">
              <a:latin typeface="BIZ UDPゴシック" panose="020B0400000000000000" pitchFamily="50" charset="-128"/>
              <a:ea typeface="BIZ UDPゴシック" panose="020B0400000000000000" pitchFamily="50" charset="-128"/>
            </a:endParaRPr>
          </a:p>
        </p:txBody>
      </p:sp>
      <p:sp>
        <p:nvSpPr>
          <p:cNvPr id="27" name="テキスト ボックス 26">
            <a:extLst>
              <a:ext uri="{FF2B5EF4-FFF2-40B4-BE49-F238E27FC236}">
                <a16:creationId xmlns:a16="http://schemas.microsoft.com/office/drawing/2014/main" id="{CA1837FD-95E1-42DD-8F77-85AFD8542882}"/>
              </a:ext>
            </a:extLst>
          </p:cNvPr>
          <p:cNvSpPr txBox="1"/>
          <p:nvPr/>
        </p:nvSpPr>
        <p:spPr>
          <a:xfrm>
            <a:off x="1419554" y="6198112"/>
            <a:ext cx="6163899" cy="461665"/>
          </a:xfrm>
          <a:prstGeom prst="rect">
            <a:avLst/>
          </a:prstGeom>
          <a:noFill/>
        </p:spPr>
        <p:txBody>
          <a:bodyPr wrap="square">
            <a:spAutoFit/>
          </a:bodyPr>
          <a:lstStyle/>
          <a:p>
            <a:r>
              <a:rPr lang="ja-JP" altLang="en-US" sz="2400" b="1" dirty="0">
                <a:latin typeface="BIZ UDPゴシック" panose="020B0400000000000000" pitchFamily="50" charset="-128"/>
                <a:ea typeface="BIZ UDPゴシック" panose="020B0400000000000000" pitchFamily="50" charset="-128"/>
              </a:rPr>
              <a:t>①審査結果報告の例</a:t>
            </a:r>
          </a:p>
        </p:txBody>
      </p:sp>
      <p:sp>
        <p:nvSpPr>
          <p:cNvPr id="28" name="テキスト ボックス 27">
            <a:extLst>
              <a:ext uri="{FF2B5EF4-FFF2-40B4-BE49-F238E27FC236}">
                <a16:creationId xmlns:a16="http://schemas.microsoft.com/office/drawing/2014/main" id="{C2A6E797-FF49-4527-8113-70FDADE715A9}"/>
              </a:ext>
            </a:extLst>
          </p:cNvPr>
          <p:cNvSpPr txBox="1"/>
          <p:nvPr/>
        </p:nvSpPr>
        <p:spPr>
          <a:xfrm>
            <a:off x="9436767" y="15586978"/>
            <a:ext cx="2324023" cy="461665"/>
          </a:xfrm>
          <a:prstGeom prst="rect">
            <a:avLst/>
          </a:prstGeom>
          <a:noFill/>
        </p:spPr>
        <p:txBody>
          <a:bodyPr wrap="square" rtlCol="0">
            <a:spAutoFit/>
          </a:bodyPr>
          <a:lstStyle/>
          <a:p>
            <a:r>
              <a:rPr kumimoji="1" lang="en-US" altLang="ja-JP" sz="2400" dirty="0">
                <a:latin typeface="BIZ UDゴシック" panose="020B0400000000000000" pitchFamily="49" charset="-128"/>
                <a:ea typeface="BIZ UDゴシック" panose="020B0400000000000000" pitchFamily="49" charset="-128"/>
              </a:rPr>
              <a:t>R6.6.17</a:t>
            </a:r>
            <a:r>
              <a:rPr kumimoji="1" lang="ja-JP" altLang="en-US" sz="2400" dirty="0">
                <a:latin typeface="BIZ UDゴシック" panose="020B0400000000000000" pitchFamily="49" charset="-128"/>
                <a:ea typeface="BIZ UDゴシック" panose="020B0400000000000000" pitchFamily="49" charset="-128"/>
              </a:rPr>
              <a:t>作成</a:t>
            </a:r>
          </a:p>
        </p:txBody>
      </p:sp>
      <p:sp>
        <p:nvSpPr>
          <p:cNvPr id="31" name="テキスト ボックス 30">
            <a:extLst>
              <a:ext uri="{FF2B5EF4-FFF2-40B4-BE49-F238E27FC236}">
                <a16:creationId xmlns:a16="http://schemas.microsoft.com/office/drawing/2014/main" id="{335B0966-2065-4668-AEE3-2A6BA4E3146C}"/>
              </a:ext>
            </a:extLst>
          </p:cNvPr>
          <p:cNvSpPr txBox="1"/>
          <p:nvPr/>
        </p:nvSpPr>
        <p:spPr>
          <a:xfrm>
            <a:off x="6242399" y="10458455"/>
            <a:ext cx="2731090" cy="345900"/>
          </a:xfrm>
          <a:prstGeom prst="rect">
            <a:avLst/>
          </a:prstGeom>
          <a:noFill/>
          <a:ln w="28575">
            <a:solidFill>
              <a:srgbClr val="FF0000"/>
            </a:solidFill>
          </a:ln>
        </p:spPr>
        <p:txBody>
          <a:bodyPr wrap="square" rtlCol="0">
            <a:spAutoFit/>
          </a:bodyPr>
          <a:lstStyle/>
          <a:p>
            <a:pPr>
              <a:spcBef>
                <a:spcPts val="200"/>
              </a:spcBef>
              <a:spcAft>
                <a:spcPts val="200"/>
              </a:spcAft>
            </a:pPr>
            <a:endParaRPr lang="en-US" altLang="ja-JP" dirty="0">
              <a:latin typeface="BIZ UDPゴシック" panose="020B0400000000000000" pitchFamily="50" charset="-128"/>
              <a:ea typeface="BIZ UDPゴシック" panose="020B0400000000000000" pitchFamily="50" charset="-128"/>
            </a:endParaRPr>
          </a:p>
        </p:txBody>
      </p:sp>
      <p:sp>
        <p:nvSpPr>
          <p:cNvPr id="30" name="吹き出し: 角を丸めた四角形 29">
            <a:extLst>
              <a:ext uri="{FF2B5EF4-FFF2-40B4-BE49-F238E27FC236}">
                <a16:creationId xmlns:a16="http://schemas.microsoft.com/office/drawing/2014/main" id="{48FF65AB-D4F3-4E62-937A-8BD7D57325D5}"/>
              </a:ext>
            </a:extLst>
          </p:cNvPr>
          <p:cNvSpPr/>
          <p:nvPr/>
        </p:nvSpPr>
        <p:spPr>
          <a:xfrm>
            <a:off x="9768842" y="10628407"/>
            <a:ext cx="1909747" cy="823647"/>
          </a:xfrm>
          <a:prstGeom prst="wedgeRoundRectCallout">
            <a:avLst>
              <a:gd name="adj1" fmla="val -96793"/>
              <a:gd name="adj2" fmla="val -47784"/>
              <a:gd name="adj3" fmla="val 16667"/>
            </a:avLst>
          </a:prstGeom>
          <a:solidFill>
            <a:schemeClr val="bg1">
              <a:lumMod val="95000"/>
            </a:schemeClr>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使用する資材が書かれている</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32" name="吹き出し: 角を丸めた四角形 31">
            <a:extLst>
              <a:ext uri="{FF2B5EF4-FFF2-40B4-BE49-F238E27FC236}">
                <a16:creationId xmlns:a16="http://schemas.microsoft.com/office/drawing/2014/main" id="{B8E15663-B9CB-437D-932E-7413198A52DD}"/>
              </a:ext>
            </a:extLst>
          </p:cNvPr>
          <p:cNvSpPr/>
          <p:nvPr/>
        </p:nvSpPr>
        <p:spPr>
          <a:xfrm>
            <a:off x="875982" y="12427155"/>
            <a:ext cx="2659325" cy="823647"/>
          </a:xfrm>
          <a:prstGeom prst="wedgeRoundRectCallout">
            <a:avLst>
              <a:gd name="adj1" fmla="val -40267"/>
              <a:gd name="adj2" fmla="val -101751"/>
              <a:gd name="adj3" fmla="val 16667"/>
            </a:avLst>
          </a:prstGeom>
          <a:solidFill>
            <a:schemeClr val="bg1">
              <a:lumMod val="95000"/>
            </a:schemeClr>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BIZ UDPゴシック" panose="020B0400000000000000" pitchFamily="50" charset="-128"/>
                <a:ea typeface="BIZ UDPゴシック" panose="020B0400000000000000" pitchFamily="50" charset="-128"/>
              </a:rPr>
              <a:t>認証されているほ場の一覧が書かれている</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33" name="テキスト ボックス 32">
            <a:extLst>
              <a:ext uri="{FF2B5EF4-FFF2-40B4-BE49-F238E27FC236}">
                <a16:creationId xmlns:a16="http://schemas.microsoft.com/office/drawing/2014/main" id="{B6D88D12-423C-43D1-9D71-A33F0DE3DEEB}"/>
              </a:ext>
            </a:extLst>
          </p:cNvPr>
          <p:cNvSpPr txBox="1"/>
          <p:nvPr/>
        </p:nvSpPr>
        <p:spPr>
          <a:xfrm>
            <a:off x="309583" y="10905179"/>
            <a:ext cx="3225724" cy="1042127"/>
          </a:xfrm>
          <a:prstGeom prst="rect">
            <a:avLst/>
          </a:prstGeom>
          <a:noFill/>
          <a:ln w="28575">
            <a:solidFill>
              <a:srgbClr val="FF0000"/>
            </a:solidFill>
          </a:ln>
        </p:spPr>
        <p:txBody>
          <a:bodyPr wrap="square" rtlCol="0">
            <a:spAutoFit/>
          </a:bodyPr>
          <a:lstStyle/>
          <a:p>
            <a:pPr>
              <a:spcBef>
                <a:spcPts val="200"/>
              </a:spcBef>
              <a:spcAft>
                <a:spcPts val="200"/>
              </a:spcAft>
            </a:pPr>
            <a:endParaRPr lang="en-US" altLang="ja-JP" dirty="0">
              <a:latin typeface="BIZ UDPゴシック" panose="020B0400000000000000" pitchFamily="50" charset="-128"/>
              <a:ea typeface="BIZ UDPゴシック" panose="020B0400000000000000" pitchFamily="50" charset="-128"/>
            </a:endParaRPr>
          </a:p>
        </p:txBody>
      </p:sp>
      <p:pic>
        <p:nvPicPr>
          <p:cNvPr id="35" name="図 34">
            <a:extLst>
              <a:ext uri="{FF2B5EF4-FFF2-40B4-BE49-F238E27FC236}">
                <a16:creationId xmlns:a16="http://schemas.microsoft.com/office/drawing/2014/main" id="{1F165E3F-03F1-4112-A51B-ABDFA7BB9D6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68542" y="12448064"/>
            <a:ext cx="1779764" cy="2289085"/>
          </a:xfrm>
          <a:prstGeom prst="rect">
            <a:avLst/>
          </a:prstGeom>
        </p:spPr>
      </p:pic>
      <p:sp>
        <p:nvSpPr>
          <p:cNvPr id="22" name="テキスト ボックス 21">
            <a:extLst>
              <a:ext uri="{FF2B5EF4-FFF2-40B4-BE49-F238E27FC236}">
                <a16:creationId xmlns:a16="http://schemas.microsoft.com/office/drawing/2014/main" id="{B9766EB6-DFB1-4F6E-8C7E-E13602128E03}"/>
              </a:ext>
            </a:extLst>
          </p:cNvPr>
          <p:cNvSpPr txBox="1"/>
          <p:nvPr/>
        </p:nvSpPr>
        <p:spPr>
          <a:xfrm>
            <a:off x="1105100" y="5047157"/>
            <a:ext cx="10300836" cy="707886"/>
          </a:xfrm>
          <a:prstGeom prst="rect">
            <a:avLst/>
          </a:prstGeom>
          <a:solidFill>
            <a:schemeClr val="bg2"/>
          </a:solidFill>
          <a:ln w="76200">
            <a:solidFill>
              <a:srgbClr val="0070C0"/>
            </a:solidFill>
          </a:ln>
        </p:spPr>
        <p:txBody>
          <a:bodyPr wrap="square">
            <a:spAutoFit/>
          </a:bodyPr>
          <a:lstStyle/>
          <a:p>
            <a:pPr>
              <a:spcBef>
                <a:spcPts val="200"/>
              </a:spcBef>
              <a:spcAft>
                <a:spcPts val="200"/>
              </a:spcAft>
            </a:pPr>
            <a:r>
              <a:rPr lang="en-US" altLang="ja-JP" sz="2000" dirty="0">
                <a:solidFill>
                  <a:schemeClr val="tx1"/>
                </a:solidFill>
                <a:latin typeface="BIZ UDPゴシック" panose="020B0400000000000000" pitchFamily="50" charset="-128"/>
                <a:ea typeface="BIZ UDPゴシック" panose="020B0400000000000000" pitchFamily="50" charset="-128"/>
              </a:rPr>
              <a:t>※</a:t>
            </a:r>
            <a:r>
              <a:rPr lang="ja-JP" altLang="en-US" sz="2000" dirty="0">
                <a:solidFill>
                  <a:schemeClr val="tx1"/>
                </a:solidFill>
                <a:latin typeface="BIZ UDPゴシック" panose="020B0400000000000000" pitchFamily="50" charset="-128"/>
                <a:ea typeface="BIZ UDPゴシック" panose="020B0400000000000000" pitchFamily="50" charset="-128"/>
              </a:rPr>
              <a:t>別紙１－１の</a:t>
            </a:r>
            <a:r>
              <a:rPr lang="ja-JP" altLang="en-US" sz="2000" b="1" u="sng" dirty="0">
                <a:solidFill>
                  <a:srgbClr val="FF0000"/>
                </a:solidFill>
                <a:latin typeface="BIZ UDPゴシック" panose="020B0400000000000000" pitchFamily="50" charset="-128"/>
                <a:ea typeface="BIZ UDPゴシック" panose="020B0400000000000000" pitchFamily="50" charset="-128"/>
              </a:rPr>
              <a:t>「農薬・化学肥料不使用認証の希望」の欄に印</a:t>
            </a:r>
            <a:r>
              <a:rPr lang="ja-JP" altLang="en-US" sz="2000" dirty="0">
                <a:solidFill>
                  <a:schemeClr val="tx1"/>
                </a:solidFill>
                <a:latin typeface="BIZ UDPゴシック" panose="020B0400000000000000" pitchFamily="50" charset="-128"/>
                <a:ea typeface="BIZ UDPゴシック" panose="020B0400000000000000" pitchFamily="50" charset="-128"/>
              </a:rPr>
              <a:t>を入れるとともに、</a:t>
            </a:r>
            <a:r>
              <a:rPr lang="ja-JP" altLang="en-US" sz="2000" b="1" u="sng" dirty="0">
                <a:solidFill>
                  <a:srgbClr val="FF0000"/>
                </a:solidFill>
                <a:latin typeface="BIZ UDPゴシック" panose="020B0400000000000000" pitchFamily="50" charset="-128"/>
                <a:ea typeface="BIZ UDPゴシック" panose="020B0400000000000000" pitchFamily="50" charset="-128"/>
              </a:rPr>
              <a:t>備考欄に「有機</a:t>
            </a:r>
            <a:r>
              <a:rPr lang="en-US" altLang="ja-JP" sz="2000" b="1" u="sng" dirty="0">
                <a:solidFill>
                  <a:srgbClr val="FF0000"/>
                </a:solidFill>
                <a:latin typeface="BIZ UDPゴシック" panose="020B0400000000000000" pitchFamily="50" charset="-128"/>
                <a:ea typeface="BIZ UDPゴシック" panose="020B0400000000000000" pitchFamily="50" charset="-128"/>
              </a:rPr>
              <a:t>JAS</a:t>
            </a:r>
            <a:r>
              <a:rPr lang="ja-JP" altLang="en-US" sz="2000" b="1" u="sng" dirty="0">
                <a:solidFill>
                  <a:srgbClr val="FF0000"/>
                </a:solidFill>
                <a:latin typeface="BIZ UDPゴシック" panose="020B0400000000000000" pitchFamily="50" charset="-128"/>
                <a:ea typeface="BIZ UDPゴシック" panose="020B0400000000000000" pitchFamily="50" charset="-128"/>
              </a:rPr>
              <a:t>認証」と記述</a:t>
            </a:r>
            <a:r>
              <a:rPr lang="ja-JP" altLang="en-US" sz="2000" dirty="0">
                <a:solidFill>
                  <a:schemeClr val="tx1"/>
                </a:solidFill>
                <a:latin typeface="BIZ UDPゴシック" panose="020B0400000000000000" pitchFamily="50" charset="-128"/>
                <a:ea typeface="BIZ UDPゴシック" panose="020B0400000000000000" pitchFamily="50" charset="-128"/>
              </a:rPr>
              <a:t>する。</a:t>
            </a:r>
          </a:p>
        </p:txBody>
      </p:sp>
    </p:spTree>
    <p:extLst>
      <p:ext uri="{BB962C8B-B14F-4D97-AF65-F5344CB8AC3E}">
        <p14:creationId xmlns:p14="http://schemas.microsoft.com/office/powerpoint/2010/main" val="9892361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TotalTime>
  <Words>799</Words>
  <Application>Microsoft Office PowerPoint</Application>
  <PresentationFormat>ユーザー設定</PresentationFormat>
  <Paragraphs>54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BIZ UDゴシック</vt:lpstr>
      <vt:lpstr>HGS創英角ﾎﾟｯﾌﾟ体</vt:lpstr>
      <vt:lpstr>HG丸ｺﾞｼｯｸM-PRO</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辻野　護</dc:creator>
  <cp:lastModifiedBy>辻野　護</cp:lastModifiedBy>
  <cp:revision>101</cp:revision>
  <dcterms:created xsi:type="dcterms:W3CDTF">2024-06-06T05:32:33Z</dcterms:created>
  <dcterms:modified xsi:type="dcterms:W3CDTF">2024-06-18T04:28:53Z</dcterms:modified>
</cp:coreProperties>
</file>