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83"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3399"/>
    <a:srgbClr val="FF6600"/>
    <a:srgbClr val="FF9966"/>
    <a:srgbClr val="C5E0B4"/>
    <a:srgbClr val="990099"/>
    <a:srgbClr val="CC0099"/>
    <a:srgbClr val="336699"/>
    <a:srgbClr val="FF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576"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4" tIns="45713" rIns="91424"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4" tIns="45713" rIns="91424" bIns="45713" rtlCol="0"/>
          <a:lstStyle>
            <a:lvl1pPr algn="r">
              <a:defRPr sz="1200"/>
            </a:lvl1pPr>
          </a:lstStyle>
          <a:p>
            <a:fld id="{0B6AA491-0712-4B24-BC6C-1BA70DE31521}" type="datetimeFigureOut">
              <a:rPr kumimoji="1" lang="ja-JP" altLang="en-US" smtClean="0"/>
              <a:t>2023/1/16</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24" tIns="45713" rIns="91424" bIns="45713"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4" tIns="45713" rIns="91424"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4" tIns="45713" rIns="91424"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4" tIns="45713" rIns="91424" bIns="45713" rtlCol="0" anchor="b"/>
          <a:lstStyle>
            <a:lvl1pPr algn="r">
              <a:defRPr sz="1200"/>
            </a:lvl1pPr>
          </a:lstStyle>
          <a:p>
            <a:fld id="{88E99D10-92F2-4FE9-B862-97EB411ECCE5}" type="slidenum">
              <a:rPr kumimoji="1" lang="ja-JP" altLang="en-US" smtClean="0"/>
              <a:t>‹#›</a:t>
            </a:fld>
            <a:endParaRPr kumimoji="1" lang="ja-JP" altLang="en-US"/>
          </a:p>
        </p:txBody>
      </p:sp>
    </p:spTree>
    <p:extLst>
      <p:ext uri="{BB962C8B-B14F-4D97-AF65-F5344CB8AC3E}">
        <p14:creationId xmlns:p14="http://schemas.microsoft.com/office/powerpoint/2010/main" val="42471643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E99D10-92F2-4FE9-B862-97EB411ECCE5}" type="slidenum">
              <a:rPr kumimoji="1" lang="ja-JP" altLang="en-US" smtClean="0"/>
              <a:t>1</a:t>
            </a:fld>
            <a:endParaRPr kumimoji="1" lang="ja-JP" altLang="en-US"/>
          </a:p>
        </p:txBody>
      </p:sp>
    </p:spTree>
    <p:extLst>
      <p:ext uri="{BB962C8B-B14F-4D97-AF65-F5344CB8AC3E}">
        <p14:creationId xmlns:p14="http://schemas.microsoft.com/office/powerpoint/2010/main" val="128591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316450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178154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295150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346481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88787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418393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155870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428688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167623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153515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45262C-1EDB-4D8C-AFC5-5B2C41BE38B3}"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61834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5262C-1EDB-4D8C-AFC5-5B2C41BE38B3}" type="datetimeFigureOut">
              <a:rPr kumimoji="1" lang="ja-JP" altLang="en-US" smtClean="0"/>
              <a:t>2023/1/16</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6FBD0-4C3D-486F-B777-C1717747ADFE}" type="slidenum">
              <a:rPr kumimoji="1" lang="ja-JP" altLang="en-US" smtClean="0"/>
              <a:t>‹#›</a:t>
            </a:fld>
            <a:endParaRPr kumimoji="1" lang="ja-JP" altLang="en-US"/>
          </a:p>
        </p:txBody>
      </p:sp>
    </p:spTree>
    <p:extLst>
      <p:ext uri="{BB962C8B-B14F-4D97-AF65-F5344CB8AC3E}">
        <p14:creationId xmlns:p14="http://schemas.microsoft.com/office/powerpoint/2010/main" val="1913782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data.jma.go.jp/svd/eqev/data/choshuki/choshuki_eq1.html"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42"/>
          <p:cNvSpPr/>
          <p:nvPr/>
        </p:nvSpPr>
        <p:spPr>
          <a:xfrm>
            <a:off x="119336" y="4840405"/>
            <a:ext cx="12002242" cy="1470243"/>
          </a:xfrm>
          <a:prstGeom prst="roundRect">
            <a:avLst>
              <a:gd name="adj" fmla="val 649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19335" y="1306407"/>
            <a:ext cx="12002243" cy="3416535"/>
          </a:xfrm>
          <a:prstGeom prst="roundRect">
            <a:avLst>
              <a:gd name="adj" fmla="val 649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0" y="-10026"/>
            <a:ext cx="12192000" cy="5723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3200" b="1" dirty="0" smtClean="0">
                <a:latin typeface="UD デジタル 教科書体 NK-B" panose="02020700000000000000" pitchFamily="18" charset="-128"/>
                <a:ea typeface="UD デジタル 教科書体 NK-B" panose="02020700000000000000" pitchFamily="18" charset="-128"/>
              </a:rPr>
              <a:t>地震、その時に　～マンション</a:t>
            </a:r>
            <a:r>
              <a:rPr lang="ja-JP" altLang="en-US" sz="3200" b="1" dirty="0">
                <a:latin typeface="UD デジタル 教科書体 NK-B" panose="02020700000000000000" pitchFamily="18" charset="-128"/>
                <a:ea typeface="UD デジタル 教科書体 NK-B" panose="02020700000000000000" pitchFamily="18" charset="-128"/>
              </a:rPr>
              <a:t>等集合</a:t>
            </a:r>
            <a:r>
              <a:rPr lang="ja-JP" altLang="en-US" sz="3200" b="1" dirty="0" smtClean="0">
                <a:latin typeface="UD デジタル 教科書体 NK-B" panose="02020700000000000000" pitchFamily="18" charset="-128"/>
                <a:ea typeface="UD デジタル 教科書体 NK-B" panose="02020700000000000000" pitchFamily="18" charset="-128"/>
              </a:rPr>
              <a:t>住宅編～</a:t>
            </a:r>
            <a:endParaRPr lang="zh-TW" altLang="en-US" sz="3200" b="1" dirty="0">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0" y="546661"/>
            <a:ext cx="12192000" cy="65094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タワーマンションなどは</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地震に強い構造を有していますが、マンション特有の課題も発生します</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長周期地震動により離れた場所で発生した地震や震度の小さな場合でも建物に大きな揺れが発生する事があります</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1" name="角丸四角形 50"/>
          <p:cNvSpPr/>
          <p:nvPr/>
        </p:nvSpPr>
        <p:spPr>
          <a:xfrm>
            <a:off x="186791" y="1499993"/>
            <a:ext cx="5283045" cy="3145526"/>
          </a:xfrm>
          <a:prstGeom prst="roundRect">
            <a:avLst>
              <a:gd name="adj" fmla="val 11989"/>
            </a:avLst>
          </a:prstGeom>
          <a:solidFill>
            <a:schemeClr val="bg1"/>
          </a:solidFill>
          <a:ln w="222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2"/>
          <p:cNvSpPr txBox="1">
            <a:spLocks noChangeArrowheads="1"/>
          </p:cNvSpPr>
          <p:nvPr/>
        </p:nvSpPr>
        <p:spPr bwMode="auto">
          <a:xfrm>
            <a:off x="363759" y="1842834"/>
            <a:ext cx="4960212" cy="738664"/>
          </a:xfrm>
          <a:prstGeom prst="rect">
            <a:avLst/>
          </a:prstGeom>
          <a:noFill/>
          <a:ln w="381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pPr algn="just" defTabSz="914400" fontAlgn="base">
              <a:spcBef>
                <a:spcPct val="0"/>
              </a:spcBef>
              <a:spcAft>
                <a:spcPct val="0"/>
              </a:spcAft>
            </a:pPr>
            <a:r>
              <a:rPr lang="ja-JP" altLang="en-US" sz="1400" dirty="0" smtClean="0">
                <a:latin typeface="UD デジタル 教科書体 NK-R" panose="02020400000000000000" pitchFamily="18" charset="-128"/>
                <a:ea typeface="UD デジタル 教科書体 NK-R" panose="02020400000000000000" pitchFamily="18" charset="-128"/>
              </a:rPr>
              <a:t>・冷暖房や調理器具、夜間照明の</a:t>
            </a:r>
            <a:r>
              <a:rPr lang="ja-JP" altLang="en-US" sz="1400" dirty="0">
                <a:latin typeface="UD デジタル 教科書体 NK-R" panose="02020400000000000000" pitchFamily="18" charset="-128"/>
                <a:ea typeface="UD デジタル 教科書体 NK-R" panose="02020400000000000000" pitchFamily="18" charset="-128"/>
              </a:rPr>
              <a:t>使用</a:t>
            </a:r>
            <a:r>
              <a:rPr lang="ja-JP" altLang="en-US" sz="1400" dirty="0" smtClean="0">
                <a:latin typeface="UD デジタル 教科書体 NK-R" panose="02020400000000000000" pitchFamily="18" charset="-128"/>
                <a:ea typeface="UD デジタル 教科書体 NK-R" panose="02020400000000000000" pitchFamily="18" charset="-128"/>
              </a:rPr>
              <a:t>が困難に</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algn="just" defTabSz="914400" fontAlgn="base">
              <a:spcBef>
                <a:spcPct val="0"/>
              </a:spcBef>
              <a:spcAft>
                <a:spcPct val="0"/>
              </a:spcAft>
            </a:pPr>
            <a:r>
              <a:rPr lang="ja-JP" altLang="en-US" sz="1400" dirty="0" smtClean="0">
                <a:latin typeface="UD デジタル 教科書体 NK-R" panose="02020400000000000000" pitchFamily="18" charset="-128"/>
                <a:ea typeface="UD デジタル 教科書体 NK-R" panose="02020400000000000000" pitchFamily="18" charset="-128"/>
              </a:rPr>
              <a:t>・テレビやパソコンが使えず、携帯電話やスマートフォンの充電が</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algn="just" defTabSz="914400" fontAlgn="base">
              <a:spcBef>
                <a:spcPct val="0"/>
              </a:spcBef>
              <a:spcAft>
                <a:spcPct val="0"/>
              </a:spcAft>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出来なくなるため外部との情報通信が困難に</a:t>
            </a:r>
            <a:endParaRPr kumimoji="1"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53" name="テキスト ボックス 2"/>
          <p:cNvSpPr txBox="1">
            <a:spLocks noChangeArrowheads="1"/>
          </p:cNvSpPr>
          <p:nvPr/>
        </p:nvSpPr>
        <p:spPr bwMode="auto">
          <a:xfrm>
            <a:off x="363759" y="2933668"/>
            <a:ext cx="4960212" cy="738664"/>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p>
            <a:pPr algn="just" defTabSz="914400" fontAlgn="base">
              <a:spcBef>
                <a:spcPct val="0"/>
              </a:spcBef>
              <a:spcAft>
                <a:spcPct val="0"/>
              </a:spcAft>
            </a:pPr>
            <a:r>
              <a:rPr kumimoji="1"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・受水槽や高架水槽が破損し、断水</a:t>
            </a:r>
            <a:r>
              <a:rPr kumimoji="1"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が発生</a:t>
            </a:r>
            <a:endParaRPr kumimoji="1"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algn="just" defTabSz="914400" fontAlgn="base">
              <a:spcBef>
                <a:spcPct val="0"/>
              </a:spcBef>
              <a:spcAft>
                <a:spcPct val="0"/>
              </a:spcAft>
            </a:pPr>
            <a:r>
              <a:rPr kumimoji="1"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・排水管が破損した状態でトイレ</a:t>
            </a:r>
            <a:r>
              <a:rPr kumimoji="1"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の</a:t>
            </a:r>
            <a:r>
              <a:rPr kumimoji="1"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水を流すと、階下で汚水が</a:t>
            </a:r>
            <a:endParaRPr kumimoji="1"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algn="just" defTabSz="914400" fontAlgn="base">
              <a:spcBef>
                <a:spcPct val="0"/>
              </a:spcBef>
              <a:spcAft>
                <a:spcPct val="0"/>
              </a:spcAft>
            </a:pPr>
            <a:r>
              <a:rPr kumimoji="1"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漏れる可能性あり</a:t>
            </a:r>
            <a:endParaRPr kumimoji="1"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37" name="楕円 36"/>
          <p:cNvSpPr/>
          <p:nvPr/>
        </p:nvSpPr>
        <p:spPr>
          <a:xfrm flipH="1">
            <a:off x="1619558" y="1567137"/>
            <a:ext cx="2579625" cy="283111"/>
          </a:xfrm>
          <a:prstGeom prst="ellipse">
            <a:avLst/>
          </a:prstGeom>
          <a:solidFill>
            <a:srgbClr val="C5E0B4"/>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停電の発生</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8" name="楕円 37"/>
          <p:cNvSpPr/>
          <p:nvPr/>
        </p:nvSpPr>
        <p:spPr>
          <a:xfrm flipH="1">
            <a:off x="1619559" y="2642253"/>
            <a:ext cx="2579624" cy="307764"/>
          </a:xfrm>
          <a:prstGeom prst="ellipse">
            <a:avLst/>
          </a:prstGeom>
          <a:solidFill>
            <a:schemeClr val="accent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給排水設備の破損</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8" name="テキスト ボックス 2"/>
          <p:cNvSpPr txBox="1">
            <a:spLocks noChangeArrowheads="1"/>
          </p:cNvSpPr>
          <p:nvPr/>
        </p:nvSpPr>
        <p:spPr bwMode="auto">
          <a:xfrm>
            <a:off x="363759" y="3958131"/>
            <a:ext cx="4960213" cy="523220"/>
          </a:xfrm>
          <a:prstGeom prst="rect">
            <a:avLst/>
          </a:prstGeom>
          <a:noFill/>
          <a:ln w="38100">
            <a:solidFill>
              <a:srgbClr val="003399"/>
            </a:solidFill>
          </a:ln>
          <a:extLst/>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・エレベーターが停止し、復旧に時間がかかる場合も</a:t>
            </a:r>
            <a:endParaRPr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algn="just" defTabSz="914400" fontAlgn="base">
              <a:spcBef>
                <a:spcPct val="0"/>
              </a:spcBef>
              <a:spcAft>
                <a:spcPct val="0"/>
              </a:spcAft>
            </a:pPr>
            <a:r>
              <a:rPr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・高層階からの移動やけが人</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の</a:t>
            </a:r>
            <a:r>
              <a:rPr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搬出・搬送</a:t>
            </a:r>
            <a:r>
              <a:rPr lang="ja-JP" altLang="en-US" sz="1400" dirty="0">
                <a:latin typeface="UD デジタル 教科書体 NK-R" panose="02020400000000000000" pitchFamily="18" charset="-128"/>
                <a:ea typeface="UD デジタル 教科書体 NK-R" panose="02020400000000000000" pitchFamily="18" charset="-128"/>
                <a:cs typeface="ＭＳ Ｐゴシック" pitchFamily="50" charset="-128"/>
              </a:rPr>
              <a:t>が困難</a:t>
            </a:r>
            <a:r>
              <a:rPr lang="ja-JP" altLang="en-US"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rPr>
              <a:t>に</a:t>
            </a:r>
            <a:endParaRPr lang="en-US" altLang="ja-JP" sz="1400" dirty="0" smtClean="0">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55" name="楕円 54"/>
          <p:cNvSpPr/>
          <p:nvPr/>
        </p:nvSpPr>
        <p:spPr>
          <a:xfrm flipH="1">
            <a:off x="1521707" y="3706192"/>
            <a:ext cx="2690621" cy="291378"/>
          </a:xfrm>
          <a:prstGeom prst="ellipse">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エレベーターの停止</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186792" y="1280996"/>
            <a:ext cx="1948423" cy="35692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発災時の被害</a:t>
            </a:r>
            <a:endPar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9" name="角丸四角形 38"/>
          <p:cNvSpPr/>
          <p:nvPr/>
        </p:nvSpPr>
        <p:spPr>
          <a:xfrm>
            <a:off x="5645094" y="1499993"/>
            <a:ext cx="6355562" cy="3146826"/>
          </a:xfrm>
          <a:prstGeom prst="roundRect">
            <a:avLst>
              <a:gd name="adj" fmla="val 6624"/>
            </a:avLst>
          </a:prstGeom>
          <a:solidFill>
            <a:schemeClr val="bg1"/>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5837736" y="1649569"/>
            <a:ext cx="5946896" cy="889241"/>
          </a:xfrm>
          <a:prstGeom prst="rect">
            <a:avLst/>
          </a:prstGeom>
          <a:solidFill>
            <a:schemeClr val="accent6">
              <a:lumMod val="20000"/>
              <a:lumOff val="80000"/>
            </a:schemeClr>
          </a:solidFill>
          <a:ln w="57150">
            <a:solidFill>
              <a:schemeClr val="accent6">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・ライフラインが停止した場合に備えて、懐中電灯やカセット</a:t>
            </a:r>
            <a:endParaRPr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コンロ・ガスボンベ、携帯やスマホの予備バッテリー等の</a:t>
            </a:r>
            <a:endParaRPr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防災用品を備蓄しましょう。</a:t>
            </a:r>
            <a:endParaRPr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0" name="正方形/長方形 89"/>
          <p:cNvSpPr/>
          <p:nvPr/>
        </p:nvSpPr>
        <p:spPr>
          <a:xfrm>
            <a:off x="5837737" y="2639412"/>
            <a:ext cx="5946895" cy="1109104"/>
          </a:xfrm>
          <a:prstGeom prst="rect">
            <a:avLst/>
          </a:prstGeom>
          <a:solidFill>
            <a:schemeClr val="accent2">
              <a:lumMod val="20000"/>
              <a:lumOff val="80000"/>
            </a:schemeClr>
          </a:solidFill>
          <a:ln w="57150">
            <a:solidFill>
              <a:srgbClr val="FF66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・飲料水は一人１日当たり３リットル必要です。</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最低３日分、　できれば１週間分確保しましょう。</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排水管の状況が確認できる</a:t>
            </a: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まで、水</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を流さないよう</a:t>
            </a: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にしましょう</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・トイレが使えない場合に備え携帯トイレを備蓄しましょう。</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2" name="正方形/長方形 41"/>
          <p:cNvSpPr/>
          <p:nvPr/>
        </p:nvSpPr>
        <p:spPr>
          <a:xfrm>
            <a:off x="5837736" y="3856749"/>
            <a:ext cx="5946896" cy="664861"/>
          </a:xfrm>
          <a:prstGeom prst="rect">
            <a:avLst/>
          </a:prstGeom>
          <a:solidFill>
            <a:schemeClr val="accent5">
              <a:lumMod val="20000"/>
              <a:lumOff val="80000"/>
            </a:schemeClr>
          </a:solidFill>
          <a:ln w="57150">
            <a:solidFill>
              <a:srgbClr val="0070C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特に高層階にお住まいの</a:t>
            </a:r>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方は、けが人</a:t>
            </a: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の救出や</a:t>
            </a:r>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搬送方法、</a:t>
            </a:r>
            <a:endParaRPr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エレベーター内の備蓄について事前に確認しましょう。</a:t>
            </a:r>
            <a:endParaRPr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2" name="正方形/長方形 51"/>
          <p:cNvSpPr/>
          <p:nvPr/>
        </p:nvSpPr>
        <p:spPr>
          <a:xfrm>
            <a:off x="0" y="6423370"/>
            <a:ext cx="12192000" cy="43237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個人が災害に備える「</a:t>
            </a:r>
            <a:r>
              <a:rPr lang="ja-JP" altLang="en-US" b="1" dirty="0">
                <a:solidFill>
                  <a:schemeClr val="tx1"/>
                </a:solidFill>
                <a:latin typeface="UD デジタル 教科書体 NK-B" panose="02020700000000000000" pitchFamily="18" charset="-128"/>
                <a:ea typeface="UD デジタル 教科書体 NK-B" panose="02020700000000000000" pitchFamily="18" charset="-128"/>
              </a:rPr>
              <a:t>自助」とともに、</a:t>
            </a:r>
            <a:r>
              <a:rPr lang="ja-JP" altLang="en-US" b="1" u="sng" dirty="0">
                <a:solidFill>
                  <a:schemeClr val="tx1"/>
                </a:solidFill>
                <a:latin typeface="UD デジタル 教科書体 NK-B" panose="02020700000000000000" pitchFamily="18" charset="-128"/>
                <a:ea typeface="UD デジタル 教科書体 NK-B" panose="02020700000000000000" pitchFamily="18" charset="-128"/>
              </a:rPr>
              <a:t>マンション住民同士が協力して防災対策にあたる「共助」の取組み</a:t>
            </a:r>
            <a:r>
              <a:rPr lang="ja-JP" altLang="en-US" b="1" u="sng" dirty="0" smtClean="0">
                <a:solidFill>
                  <a:schemeClr val="tx1"/>
                </a:solidFill>
                <a:latin typeface="UD デジタル 教科書体 NK-B" panose="02020700000000000000" pitchFamily="18" charset="-128"/>
                <a:ea typeface="UD デジタル 教科書体 NK-B" panose="02020700000000000000" pitchFamily="18" charset="-128"/>
              </a:rPr>
              <a:t>も重要</a:t>
            </a:r>
            <a:r>
              <a:rPr lang="ja-JP" altLang="en-US" b="1" dirty="0" smtClean="0">
                <a:solidFill>
                  <a:schemeClr val="tx1"/>
                </a:solidFill>
                <a:latin typeface="UD デジタル 教科書体 NK-B" panose="02020700000000000000" pitchFamily="18" charset="-128"/>
                <a:ea typeface="UD デジタル 教科書体 NK-B" panose="02020700000000000000" pitchFamily="18" charset="-128"/>
              </a:rPr>
              <a:t>です。</a:t>
            </a:r>
            <a:endParaRPr lang="en-US" altLang="ja-JP"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60" name="角丸四角形 59"/>
          <p:cNvSpPr/>
          <p:nvPr/>
        </p:nvSpPr>
        <p:spPr>
          <a:xfrm>
            <a:off x="251493" y="5130053"/>
            <a:ext cx="5525532" cy="1139901"/>
          </a:xfrm>
          <a:prstGeom prst="roundRect">
            <a:avLst/>
          </a:prstGeom>
          <a:solidFill>
            <a:schemeClr val="bg1"/>
          </a:solidFill>
          <a:ln w="222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5</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2</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月から長周期地</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震動</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に</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よる被害の可能性がある場合も</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lvl="0" algn="just" defTabSz="914400" fontAlgn="base">
              <a:spcBef>
                <a:spcPct val="0"/>
              </a:spcBef>
              <a:spcAft>
                <a:spcPct val="0"/>
              </a:spcAft>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緊急</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地震速報が発表されます。</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lvl="0" algn="just" defTabSz="914400" fontAlgn="base">
              <a:spcBef>
                <a:spcPct val="0"/>
              </a:spcBef>
              <a:spcAft>
                <a:spcPct val="0"/>
              </a:spcAft>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・高層ビルが大きく長く揺れることで</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、タンス</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冷蔵庫</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など</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lvl="0" algn="just" defTabSz="914400" fontAlgn="base">
              <a:spcBef>
                <a:spcPct val="0"/>
              </a:spcBef>
              <a:spcAft>
                <a:spcPct val="0"/>
              </a:spcAft>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　大きな</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家具や家電が移動したり倒れると、負傷するだけでなく</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lvl="0" algn="just" defTabSz="914400" fontAlgn="base">
              <a:spcBef>
                <a:spcPct val="0"/>
              </a:spcBef>
              <a:spcAft>
                <a:spcPct val="0"/>
              </a:spcAft>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　避難</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路がふさがれてしまうこともあります</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44" name="正方形/長方形 43"/>
          <p:cNvSpPr/>
          <p:nvPr/>
        </p:nvSpPr>
        <p:spPr>
          <a:xfrm>
            <a:off x="186792" y="4784417"/>
            <a:ext cx="2793876" cy="35692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rPr>
              <a:t>長周期地</a:t>
            </a: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震動による揺れ</a:t>
            </a:r>
            <a:endPar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右矢印 4"/>
          <p:cNvSpPr/>
          <p:nvPr/>
        </p:nvSpPr>
        <p:spPr>
          <a:xfrm>
            <a:off x="5323971" y="1952424"/>
            <a:ext cx="608492" cy="579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右矢印 65"/>
          <p:cNvSpPr/>
          <p:nvPr/>
        </p:nvSpPr>
        <p:spPr>
          <a:xfrm>
            <a:off x="5323971" y="2966443"/>
            <a:ext cx="608492" cy="579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323971" y="3868575"/>
            <a:ext cx="617242" cy="579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6247359" y="4947648"/>
            <a:ext cx="5369683" cy="947773"/>
          </a:xfrm>
          <a:prstGeom prst="rect">
            <a:avLst/>
          </a:prstGeom>
          <a:solidFill>
            <a:schemeClr val="bg1"/>
          </a:solidFill>
          <a:ln w="5715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・家具の転倒防止対策をしましょう。</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・家具の下敷き</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にならないよう家具の配置に工夫しましょう。</a:t>
            </a:r>
            <a:endParaRPr lang="en-US" altLang="ja-JP" sz="1600" strike="sngStrike"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・出入口や通路には家具を置かないようにしましょう</a:t>
            </a: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sz="1600" strike="sngStrike"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73" name="右矢印 72"/>
          <p:cNvSpPr/>
          <p:nvPr/>
        </p:nvSpPr>
        <p:spPr>
          <a:xfrm>
            <a:off x="5777025" y="5354759"/>
            <a:ext cx="534831" cy="579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a:stretch>
            <a:fillRect/>
          </a:stretch>
        </p:blipFill>
        <p:spPr>
          <a:xfrm>
            <a:off x="4800531" y="5356946"/>
            <a:ext cx="1037205" cy="1071165"/>
          </a:xfrm>
          <a:prstGeom prst="rect">
            <a:avLst/>
          </a:prstGeom>
        </p:spPr>
      </p:pic>
      <p:pic>
        <p:nvPicPr>
          <p:cNvPr id="11" name="図 10"/>
          <p:cNvPicPr>
            <a:picLocks noChangeAspect="1"/>
          </p:cNvPicPr>
          <p:nvPr/>
        </p:nvPicPr>
        <p:blipFill>
          <a:blip r:embed="rId4"/>
          <a:stretch>
            <a:fillRect/>
          </a:stretch>
        </p:blipFill>
        <p:spPr>
          <a:xfrm>
            <a:off x="10991038" y="4434228"/>
            <a:ext cx="1000687" cy="996518"/>
          </a:xfrm>
          <a:prstGeom prst="rect">
            <a:avLst/>
          </a:prstGeom>
        </p:spPr>
      </p:pic>
      <p:sp>
        <p:nvSpPr>
          <p:cNvPr id="74" name="正方形/長方形 73"/>
          <p:cNvSpPr/>
          <p:nvPr/>
        </p:nvSpPr>
        <p:spPr>
          <a:xfrm>
            <a:off x="5645441" y="1280822"/>
            <a:ext cx="1962727" cy="35692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備えと行動</a:t>
            </a:r>
            <a:endPar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76" name="角丸四角形 75">
            <a:hlinkClick r:id="rId5"/>
          </p:cNvPr>
          <p:cNvSpPr/>
          <p:nvPr/>
        </p:nvSpPr>
        <p:spPr>
          <a:xfrm>
            <a:off x="6247359" y="5934504"/>
            <a:ext cx="5759818" cy="367835"/>
          </a:xfrm>
          <a:prstGeom prst="roundRect">
            <a:avLst/>
          </a:prstGeom>
          <a:solidFill>
            <a:schemeClr val="bg1"/>
          </a:solidFill>
          <a:ln w="222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詳細については気象庁</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HP</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を参照。</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lvl="0" algn="just" defTabSz="914400" fontAlgn="base">
              <a:spcBef>
                <a:spcPct val="0"/>
              </a:spcBef>
              <a:spcAft>
                <a:spcPct val="0"/>
              </a:spcAft>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URL</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rPr>
              <a:t>：</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hlinkClick r:id="rId5"/>
              </a:rPr>
              <a:t>https://www.data.jma.go.jp/svd/eqev/data/choshuki/choshuki_eq1.html</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pic>
        <p:nvPicPr>
          <p:cNvPr id="2" name="図 1"/>
          <p:cNvPicPr>
            <a:picLocks noChangeAspect="1"/>
          </p:cNvPicPr>
          <p:nvPr/>
        </p:nvPicPr>
        <p:blipFill>
          <a:blip r:embed="rId6"/>
          <a:stretch>
            <a:fillRect/>
          </a:stretch>
        </p:blipFill>
        <p:spPr>
          <a:xfrm>
            <a:off x="10430048" y="2253739"/>
            <a:ext cx="862550" cy="862550"/>
          </a:xfrm>
          <a:prstGeom prst="rect">
            <a:avLst/>
          </a:prstGeom>
        </p:spPr>
      </p:pic>
    </p:spTree>
    <p:extLst>
      <p:ext uri="{BB962C8B-B14F-4D97-AF65-F5344CB8AC3E}">
        <p14:creationId xmlns:p14="http://schemas.microsoft.com/office/powerpoint/2010/main" val="4287359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0" ma:contentTypeDescription="新しいドキュメントを作成します。" ma:contentTypeScope="" ma:versionID="7874e566a78f1ee381fd0a6c9aeca62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F0F196-19C6-491D-9D93-2665368497BA}">
  <ds:schemaRefs>
    <ds:schemaRef ds:uri="http://schemas.microsoft.com/sharepoint/v3/contenttype/forms"/>
  </ds:schemaRefs>
</ds:datastoreItem>
</file>

<file path=customXml/itemProps2.xml><?xml version="1.0" encoding="utf-8"?>
<ds:datastoreItem xmlns:ds="http://schemas.openxmlformats.org/officeDocument/2006/customXml" ds:itemID="{47B51CD0-1748-4499-A515-95AE296E15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35ED8F6-61C1-4589-97AD-A0286749FCEE}">
  <ds:schemaRefs>
    <ds:schemaRef ds:uri="http://schemas.microsoft.com/office/infopath/2007/PartnerControls"/>
    <ds:schemaRef ds:uri="http://purl.org/dc/dcmitype/"/>
    <ds:schemaRef ds:uri="http://schemas.microsoft.com/office/2006/documentManagement/types"/>
    <ds:schemaRef ds:uri="http://purl.org/dc/terms/"/>
    <ds:schemaRef ds:uri="http://www.w3.org/XML/1998/namespace"/>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8013</TotalTime>
  <Words>453</Words>
  <Application>Microsoft Office PowerPoint</Application>
  <PresentationFormat>ワイド画面</PresentationFormat>
  <Paragraphs>38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Company>opp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opp</dc:creator>
  <cp:lastModifiedBy>春名　保典</cp:lastModifiedBy>
  <cp:revision>823</cp:revision>
  <cp:lastPrinted>2023-01-16T05:50:24Z</cp:lastPrinted>
  <dcterms:created xsi:type="dcterms:W3CDTF">2019-05-08T01:51:09Z</dcterms:created>
  <dcterms:modified xsi:type="dcterms:W3CDTF">2023-01-16T06:18:46Z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