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6"/>
  </p:notesMasterIdLst>
  <p:sldIdLst>
    <p:sldId id="264" r:id="rId2"/>
    <p:sldId id="257" r:id="rId3"/>
    <p:sldId id="258" r:id="rId4"/>
    <p:sldId id="261" r:id="rId5"/>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78"/>
    <a:srgbClr val="EB6E32"/>
    <a:srgbClr val="EA6522"/>
    <a:srgbClr val="00000A"/>
    <a:srgbClr val="000000"/>
    <a:srgbClr val="F08C46"/>
    <a:srgbClr val="F285EF"/>
    <a:srgbClr val="FAC800"/>
    <a:srgbClr val="FEF4CC"/>
    <a:srgbClr val="E5F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96B8C-CB97-4CE0-A4EF-A0A758C68D46}" v="4" dt="2024-03-08T03:38:20.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8"/>
    <p:restoredTop sz="94706"/>
  </p:normalViewPr>
  <p:slideViewPr>
    <p:cSldViewPr snapToGrid="0">
      <p:cViewPr varScale="1">
        <p:scale>
          <a:sx n="61" d="100"/>
          <a:sy n="61" d="100"/>
        </p:scale>
        <p:origin x="240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C12A53-E34C-B24C-A622-24AFE9A80417}"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446DC1-D204-7844-BD9E-D758781831DD}" type="slidenum">
              <a:rPr kumimoji="1" lang="ja-JP" altLang="en-US" smtClean="0"/>
              <a:t>‹#›</a:t>
            </a:fld>
            <a:endParaRPr kumimoji="1" lang="ja-JP" altLang="en-US"/>
          </a:p>
        </p:txBody>
      </p:sp>
    </p:spTree>
    <p:extLst>
      <p:ext uri="{BB962C8B-B14F-4D97-AF65-F5344CB8AC3E}">
        <p14:creationId xmlns:p14="http://schemas.microsoft.com/office/powerpoint/2010/main" val="37912349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3446DC1-D204-7844-BD9E-D758781831DD}" type="slidenum">
              <a:rPr kumimoji="1" lang="ja-JP" altLang="en-US" smtClean="0"/>
              <a:t>2</a:t>
            </a:fld>
            <a:endParaRPr kumimoji="1" lang="ja-JP" altLang="en-US"/>
          </a:p>
        </p:txBody>
      </p:sp>
    </p:spTree>
    <p:extLst>
      <p:ext uri="{BB962C8B-B14F-4D97-AF65-F5344CB8AC3E}">
        <p14:creationId xmlns:p14="http://schemas.microsoft.com/office/powerpoint/2010/main" val="92086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345231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16121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159493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275163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145090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272565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205089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295789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378837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89592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C9FE86-A3A9-A240-9E14-0463D778C731}" type="datetimeFigureOut">
              <a:rPr kumimoji="1" lang="ja-JP" altLang="en-US" smtClean="0"/>
              <a:t>2024/4/12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49666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8C9FE86-A3A9-A240-9E14-0463D778C731}" type="datetimeFigureOut">
              <a:rPr kumimoji="1" lang="ja-JP" altLang="en-US" smtClean="0"/>
              <a:t>2024/4/12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50213C9-5771-EB4E-8746-D95248352828}" type="slidenum">
              <a:rPr kumimoji="1" lang="ja-JP" altLang="en-US" smtClean="0"/>
              <a:t>‹#›</a:t>
            </a:fld>
            <a:endParaRPr kumimoji="1" lang="ja-JP" altLang="en-US"/>
          </a:p>
        </p:txBody>
      </p:sp>
    </p:spTree>
    <p:extLst>
      <p:ext uri="{BB962C8B-B14F-4D97-AF65-F5344CB8AC3E}">
        <p14:creationId xmlns:p14="http://schemas.microsoft.com/office/powerpoint/2010/main" val="1526497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emf"/><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png"/><Relationship Id="rId23" Type="http://schemas.openxmlformats.org/officeDocument/2006/relationships/image" Target="../media/image27.emf"/><Relationship Id="rId10" Type="http://schemas.openxmlformats.org/officeDocument/2006/relationships/image" Target="../media/image14.emf"/><Relationship Id="rId19" Type="http://schemas.openxmlformats.org/officeDocument/2006/relationships/image" Target="../media/image23.png"/><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5.emf"/><Relationship Id="rId18" Type="http://schemas.openxmlformats.org/officeDocument/2006/relationships/image" Target="../media/image40.png"/><Relationship Id="rId3" Type="http://schemas.openxmlformats.org/officeDocument/2006/relationships/image" Target="../media/image8.emf"/><Relationship Id="rId7" Type="http://schemas.openxmlformats.org/officeDocument/2006/relationships/image" Target="../media/image30.emf"/><Relationship Id="rId12" Type="http://schemas.openxmlformats.org/officeDocument/2006/relationships/image" Target="../media/image34.emf"/><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20"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29.emf"/><Relationship Id="rId11" Type="http://schemas.openxmlformats.org/officeDocument/2006/relationships/image" Target="../media/image33.emf"/><Relationship Id="rId5" Type="http://schemas.openxmlformats.org/officeDocument/2006/relationships/image" Target="../media/image28.emf"/><Relationship Id="rId15" Type="http://schemas.openxmlformats.org/officeDocument/2006/relationships/image" Target="../media/image37.png"/><Relationship Id="rId10" Type="http://schemas.openxmlformats.org/officeDocument/2006/relationships/image" Target="../media/image32.emf"/><Relationship Id="rId19" Type="http://schemas.openxmlformats.org/officeDocument/2006/relationships/image" Target="../media/image41.png"/><Relationship Id="rId4" Type="http://schemas.openxmlformats.org/officeDocument/2006/relationships/image" Target="../media/image16.png"/><Relationship Id="rId9" Type="http://schemas.openxmlformats.org/officeDocument/2006/relationships/image" Target="../media/image31.emf"/><Relationship Id="rId14" Type="http://schemas.openxmlformats.org/officeDocument/2006/relationships/image" Target="../media/image36.emf"/></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8.emf"/><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27.emf"/><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16.png"/><Relationship Id="rId9" Type="http://schemas.openxmlformats.org/officeDocument/2006/relationships/image" Target="../media/image46.pn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A958B9-7CC2-22DF-56C4-03AE98A2F633}"/>
              </a:ext>
            </a:extLst>
          </p:cNvPr>
          <p:cNvPicPr>
            <a:picLocks noChangeAspect="1"/>
          </p:cNvPicPr>
          <p:nvPr/>
        </p:nvPicPr>
        <p:blipFill>
          <a:blip r:embed="rId2"/>
          <a:stretch>
            <a:fillRect/>
          </a:stretch>
        </p:blipFill>
        <p:spPr>
          <a:xfrm>
            <a:off x="10261" y="0"/>
            <a:ext cx="7539152" cy="10691813"/>
          </a:xfrm>
          <a:prstGeom prst="rect">
            <a:avLst/>
          </a:prstGeom>
        </p:spPr>
      </p:pic>
      <p:sp>
        <p:nvSpPr>
          <p:cNvPr id="6" name="正方形/長方形 5">
            <a:extLst>
              <a:ext uri="{FF2B5EF4-FFF2-40B4-BE49-F238E27FC236}">
                <a16:creationId xmlns:a16="http://schemas.microsoft.com/office/drawing/2014/main" id="{B5F264CE-B6B1-705B-850E-0AB71D1CF65A}"/>
              </a:ext>
            </a:extLst>
          </p:cNvPr>
          <p:cNvSpPr/>
          <p:nvPr/>
        </p:nvSpPr>
        <p:spPr>
          <a:xfrm>
            <a:off x="470538" y="502920"/>
            <a:ext cx="6623999" cy="576000"/>
          </a:xfrm>
          <a:prstGeom prst="rect">
            <a:avLst/>
          </a:prstGeom>
          <a:solidFill>
            <a:srgbClr val="FAC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0D7E65F-F240-4F13-053E-AF95C1B5BD2C}"/>
              </a:ext>
            </a:extLst>
          </p:cNvPr>
          <p:cNvSpPr txBox="1"/>
          <p:nvPr/>
        </p:nvSpPr>
        <p:spPr>
          <a:xfrm>
            <a:off x="1338421" y="1245346"/>
            <a:ext cx="4882831" cy="597921"/>
          </a:xfrm>
          <a:prstGeom prst="rect">
            <a:avLst/>
          </a:prstGeom>
          <a:noFill/>
        </p:spPr>
        <p:txBody>
          <a:bodyPr wrap="square" lIns="0" tIns="0" rIns="0" bIns="0" rtlCol="0">
            <a:spAutoFit/>
          </a:bodyPr>
          <a:lstStyle/>
          <a:p>
            <a:pPr algn="ctr">
              <a:lnSpc>
                <a:spcPct val="120000"/>
              </a:lnSpc>
            </a:pPr>
            <a:r>
              <a:rPr kumimoji="1" lang="ja-JP" altLang="en-US" sz="1100" b="1" dirty="0">
                <a:latin typeface="Yu Gothic" panose="020B0400000000000000" pitchFamily="34" charset="-128"/>
                <a:ea typeface="Yu Gothic" panose="020B0400000000000000" pitchFamily="34" charset="-128"/>
              </a:rPr>
              <a:t>若い世代の方の将来展望を描けない状況や、</a:t>
            </a:r>
          </a:p>
          <a:p>
            <a:pPr algn="ctr">
              <a:lnSpc>
                <a:spcPct val="120000"/>
              </a:lnSpc>
            </a:pPr>
            <a:r>
              <a:rPr kumimoji="1" lang="ja-JP" altLang="en-US" sz="1100" b="1" dirty="0">
                <a:latin typeface="Yu Gothic" panose="020B0400000000000000" pitchFamily="34" charset="-128"/>
                <a:ea typeface="Yu Gothic" panose="020B0400000000000000" pitchFamily="34" charset="-128"/>
              </a:rPr>
              <a:t>子育てをされている方の生活や子育ての悩みを受け止めて、</a:t>
            </a:r>
          </a:p>
          <a:p>
            <a:pPr algn="ctr">
              <a:lnSpc>
                <a:spcPct val="120000"/>
              </a:lnSpc>
            </a:pPr>
            <a:r>
              <a:rPr kumimoji="1" lang="ja-JP" altLang="en-US" sz="1100" b="1" dirty="0">
                <a:solidFill>
                  <a:srgbClr val="EA6522"/>
                </a:solidFill>
                <a:latin typeface="Yu Gothic" panose="020B0400000000000000" pitchFamily="34" charset="-128"/>
                <a:ea typeface="Yu Gothic" panose="020B0400000000000000" pitchFamily="34" charset="-128"/>
              </a:rPr>
              <a:t>「こども未来戦略」</a:t>
            </a:r>
            <a:r>
              <a:rPr kumimoji="1" lang="ja-JP" altLang="en-US" sz="1100" b="1" dirty="0">
                <a:latin typeface="Yu Gothic" panose="020B0400000000000000" pitchFamily="34" charset="-128"/>
                <a:ea typeface="Yu Gothic" panose="020B0400000000000000" pitchFamily="34" charset="-128"/>
              </a:rPr>
              <a:t>は策定されました。（総額</a:t>
            </a:r>
            <a:r>
              <a:rPr kumimoji="1" lang="ja-JP" altLang="en-US" sz="1100" b="1" dirty="0">
                <a:solidFill>
                  <a:srgbClr val="EB6E32"/>
                </a:solidFill>
                <a:latin typeface="Yu Gothic" panose="020B0400000000000000" pitchFamily="34" charset="-128"/>
                <a:ea typeface="Yu Gothic" panose="020B0400000000000000" pitchFamily="34" charset="-128"/>
              </a:rPr>
              <a:t>３．６兆</a:t>
            </a:r>
            <a:r>
              <a:rPr kumimoji="1" lang="ja-JP" altLang="en-US" sz="1100" b="1" dirty="0">
                <a:latin typeface="Yu Gothic" panose="020B0400000000000000" pitchFamily="34" charset="-128"/>
                <a:ea typeface="Yu Gothic" panose="020B0400000000000000" pitchFamily="34" charset="-128"/>
              </a:rPr>
              <a:t>円）</a:t>
            </a:r>
          </a:p>
        </p:txBody>
      </p:sp>
      <p:pic>
        <p:nvPicPr>
          <p:cNvPr id="8" name="図 7">
            <a:extLst>
              <a:ext uri="{FF2B5EF4-FFF2-40B4-BE49-F238E27FC236}">
                <a16:creationId xmlns:a16="http://schemas.microsoft.com/office/drawing/2014/main" id="{5AB06E2D-006E-2D4A-F221-50EBC8975767}"/>
              </a:ext>
            </a:extLst>
          </p:cNvPr>
          <p:cNvPicPr>
            <a:picLocks noChangeAspect="1"/>
          </p:cNvPicPr>
          <p:nvPr/>
        </p:nvPicPr>
        <p:blipFill>
          <a:blip r:embed="rId3"/>
          <a:stretch>
            <a:fillRect/>
          </a:stretch>
        </p:blipFill>
        <p:spPr>
          <a:xfrm>
            <a:off x="742950" y="1975604"/>
            <a:ext cx="6093787" cy="920160"/>
          </a:xfrm>
          <a:prstGeom prst="rect">
            <a:avLst/>
          </a:prstGeom>
        </p:spPr>
      </p:pic>
      <p:sp>
        <p:nvSpPr>
          <p:cNvPr id="9" name="テキスト ボックス 8">
            <a:extLst>
              <a:ext uri="{FF2B5EF4-FFF2-40B4-BE49-F238E27FC236}">
                <a16:creationId xmlns:a16="http://schemas.microsoft.com/office/drawing/2014/main" id="{10E01EF8-2949-EBE8-4C1E-312DAF28E65F}"/>
              </a:ext>
            </a:extLst>
          </p:cNvPr>
          <p:cNvSpPr txBox="1"/>
          <p:nvPr/>
        </p:nvSpPr>
        <p:spPr>
          <a:xfrm>
            <a:off x="1172137" y="2146661"/>
            <a:ext cx="5657851" cy="597921"/>
          </a:xfrm>
          <a:prstGeom prst="rect">
            <a:avLst/>
          </a:prstGeom>
          <a:noFill/>
        </p:spPr>
        <p:txBody>
          <a:bodyPr wrap="square" lIns="0" tIns="0" rIns="0" bIns="0" rtlCol="0">
            <a:spAutoFit/>
          </a:bodyPr>
          <a:lstStyle/>
          <a:p>
            <a:pPr>
              <a:lnSpc>
                <a:spcPct val="120000"/>
              </a:lnSpc>
            </a:pPr>
            <a:r>
              <a:rPr kumimoji="1" lang="ja-JP" altLang="en-US" sz="1100" b="1" dirty="0">
                <a:solidFill>
                  <a:srgbClr val="00A078"/>
                </a:solidFill>
                <a:latin typeface="Yu Gothic" panose="020B0400000000000000" pitchFamily="34" charset="-128"/>
                <a:ea typeface="Yu Gothic" panose="020B0400000000000000" pitchFamily="34" charset="-128"/>
              </a:rPr>
              <a:t>●</a:t>
            </a:r>
            <a:r>
              <a:rPr kumimoji="1" lang="ja-JP" altLang="en-US" sz="1100" b="1" dirty="0">
                <a:latin typeface="Yu Gothic" panose="020B0400000000000000" pitchFamily="34" charset="-128"/>
                <a:ea typeface="Yu Gothic" panose="020B0400000000000000" pitchFamily="34" charset="-128"/>
              </a:rPr>
              <a:t>若者・子育て世代の所得を増やす　</a:t>
            </a:r>
          </a:p>
          <a:p>
            <a:pPr>
              <a:lnSpc>
                <a:spcPct val="120000"/>
              </a:lnSpc>
            </a:pPr>
            <a:r>
              <a:rPr kumimoji="1" lang="ja-JP" altLang="en-US" sz="1100" b="1" dirty="0">
                <a:solidFill>
                  <a:srgbClr val="00A078"/>
                </a:solidFill>
                <a:latin typeface="Yu Gothic" panose="020B0400000000000000" pitchFamily="34" charset="-128"/>
                <a:ea typeface="Yu Gothic" panose="020B0400000000000000" pitchFamily="34" charset="-128"/>
              </a:rPr>
              <a:t>●</a:t>
            </a:r>
            <a:r>
              <a:rPr kumimoji="1" lang="ja-JP" altLang="en-US" sz="1100" b="1" dirty="0">
                <a:latin typeface="Yu Gothic" panose="020B0400000000000000" pitchFamily="34" charset="-128"/>
                <a:ea typeface="Yu Gothic" panose="020B0400000000000000" pitchFamily="34" charset="-128"/>
              </a:rPr>
              <a:t>社会全体の構造や意識を変える</a:t>
            </a:r>
          </a:p>
          <a:p>
            <a:pPr>
              <a:lnSpc>
                <a:spcPct val="120000"/>
              </a:lnSpc>
            </a:pPr>
            <a:r>
              <a:rPr kumimoji="1" lang="ja-JP" altLang="en-US" sz="1100" b="1" dirty="0">
                <a:solidFill>
                  <a:srgbClr val="00A078"/>
                </a:solidFill>
                <a:latin typeface="Yu Gothic" panose="020B0400000000000000" pitchFamily="34" charset="-128"/>
                <a:ea typeface="Yu Gothic" panose="020B0400000000000000" pitchFamily="34" charset="-128"/>
              </a:rPr>
              <a:t>●</a:t>
            </a:r>
            <a:r>
              <a:rPr kumimoji="1" lang="ja-JP" altLang="en-US" sz="1100" b="1" dirty="0">
                <a:latin typeface="Yu Gothic" panose="020B0400000000000000" pitchFamily="34" charset="-128"/>
                <a:ea typeface="Yu Gothic" panose="020B0400000000000000" pitchFamily="34" charset="-128"/>
              </a:rPr>
              <a:t>すべてのこどもと子育て世帯をライフステージに応じて切れ目なく支援していく</a:t>
            </a:r>
          </a:p>
        </p:txBody>
      </p:sp>
      <p:sp>
        <p:nvSpPr>
          <p:cNvPr id="10" name="テキスト ボックス 9">
            <a:extLst>
              <a:ext uri="{FF2B5EF4-FFF2-40B4-BE49-F238E27FC236}">
                <a16:creationId xmlns:a16="http://schemas.microsoft.com/office/drawing/2014/main" id="{93D76B16-0AF6-1025-C3F7-91FAB5D464D5}"/>
              </a:ext>
            </a:extLst>
          </p:cNvPr>
          <p:cNvSpPr txBox="1"/>
          <p:nvPr/>
        </p:nvSpPr>
        <p:spPr>
          <a:xfrm>
            <a:off x="647700" y="3018639"/>
            <a:ext cx="6343650" cy="597921"/>
          </a:xfrm>
          <a:prstGeom prst="rect">
            <a:avLst/>
          </a:prstGeom>
          <a:noFill/>
        </p:spPr>
        <p:txBody>
          <a:bodyPr wrap="square" lIns="0" tIns="0" rIns="0" bIns="0" rtlCol="0">
            <a:spAutoFit/>
          </a:bodyPr>
          <a:lstStyle/>
          <a:p>
            <a:pPr algn="ctr">
              <a:lnSpc>
                <a:spcPct val="120000"/>
              </a:lnSpc>
            </a:pPr>
            <a:r>
              <a:rPr kumimoji="1" lang="ja-JP" altLang="en-US" sz="1100" b="1" dirty="0">
                <a:solidFill>
                  <a:srgbClr val="EA6522"/>
                </a:solidFill>
                <a:latin typeface="Yu Gothic" panose="020B0400000000000000" pitchFamily="34" charset="-128"/>
                <a:ea typeface="Yu Gothic" panose="020B0400000000000000" pitchFamily="34" charset="-128"/>
              </a:rPr>
              <a:t>「こども未来戦略」</a:t>
            </a:r>
            <a:r>
              <a:rPr kumimoji="1" lang="ja-JP" altLang="en-US" sz="1100" b="1" dirty="0">
                <a:latin typeface="Yu Gothic" panose="020B0400000000000000" pitchFamily="34" charset="-128"/>
                <a:ea typeface="Yu Gothic" panose="020B0400000000000000" pitchFamily="34" charset="-128"/>
              </a:rPr>
              <a:t>ではこれらを戦略の基本理念として掲げ、</a:t>
            </a:r>
          </a:p>
          <a:p>
            <a:pPr algn="ctr">
              <a:lnSpc>
                <a:spcPct val="120000"/>
              </a:lnSpc>
            </a:pPr>
            <a:r>
              <a:rPr kumimoji="1" lang="ja-JP" altLang="en-US" sz="1100" b="1" dirty="0">
                <a:latin typeface="Yu Gothic" panose="020B0400000000000000" pitchFamily="34" charset="-128"/>
                <a:ea typeface="Yu Gothic" panose="020B0400000000000000" pitchFamily="34" charset="-128"/>
              </a:rPr>
              <a:t>若い世代が希望どおり結婚し、希望する誰もがこどもを持ち、安心して子育てできる社会、</a:t>
            </a:r>
            <a:endParaRPr kumimoji="1" lang="en-US" altLang="ja-JP" sz="1100" b="1" dirty="0">
              <a:latin typeface="Yu Gothic" panose="020B0400000000000000" pitchFamily="34" charset="-128"/>
              <a:ea typeface="Yu Gothic" panose="020B0400000000000000" pitchFamily="34" charset="-128"/>
            </a:endParaRPr>
          </a:p>
          <a:p>
            <a:pPr algn="ctr">
              <a:lnSpc>
                <a:spcPct val="120000"/>
              </a:lnSpc>
            </a:pPr>
            <a:r>
              <a:rPr kumimoji="1" lang="ja-JP" altLang="en-US" sz="1100" b="1" dirty="0">
                <a:solidFill>
                  <a:srgbClr val="000000"/>
                </a:solidFill>
                <a:latin typeface="Yu Gothic" panose="020B0400000000000000" pitchFamily="34" charset="-128"/>
                <a:ea typeface="Yu Gothic" panose="020B0400000000000000" pitchFamily="34" charset="-128"/>
              </a:rPr>
              <a:t>こどもたちが笑顔で暮らせる社会の実現を目指しています</a:t>
            </a:r>
            <a:r>
              <a:rPr kumimoji="1" lang="ja-JP" altLang="en-US" sz="1100" b="1" dirty="0">
                <a:latin typeface="Yu Gothic" panose="020B0400000000000000" pitchFamily="34" charset="-128"/>
                <a:ea typeface="Yu Gothic" panose="020B0400000000000000" pitchFamily="34" charset="-128"/>
              </a:rPr>
              <a:t>。</a:t>
            </a:r>
          </a:p>
        </p:txBody>
      </p:sp>
      <p:sp>
        <p:nvSpPr>
          <p:cNvPr id="11" name="テキスト ボックス 10">
            <a:extLst>
              <a:ext uri="{FF2B5EF4-FFF2-40B4-BE49-F238E27FC236}">
                <a16:creationId xmlns:a16="http://schemas.microsoft.com/office/drawing/2014/main" id="{0310257E-822F-9C50-72A7-24266DD25FEC}"/>
              </a:ext>
            </a:extLst>
          </p:cNvPr>
          <p:cNvSpPr txBox="1"/>
          <p:nvPr/>
        </p:nvSpPr>
        <p:spPr>
          <a:xfrm>
            <a:off x="2962888" y="603559"/>
            <a:ext cx="3258364" cy="461665"/>
          </a:xfrm>
          <a:prstGeom prst="rect">
            <a:avLst/>
          </a:prstGeom>
          <a:noFill/>
        </p:spPr>
        <p:txBody>
          <a:bodyPr wrap="square" rtlCol="0">
            <a:spAutoFit/>
          </a:bodyPr>
          <a:lstStyle/>
          <a:p>
            <a:r>
              <a:rPr kumimoji="1" lang="ja-JP" altLang="en-US" sz="2400" b="1">
                <a:solidFill>
                  <a:schemeClr val="tx1">
                    <a:lumMod val="65000"/>
                    <a:lumOff val="35000"/>
                  </a:schemeClr>
                </a:solidFill>
                <a:latin typeface="Meiryo" panose="020B0604030504040204" pitchFamily="34" charset="-128"/>
                <a:ea typeface="Meiryo" panose="020B0604030504040204" pitchFamily="34" charset="-128"/>
              </a:rPr>
              <a:t>こども未来戦略</a:t>
            </a:r>
            <a:r>
              <a:rPr kumimoji="1" lang="ja-JP" altLang="en-US" sz="2000" b="1">
                <a:solidFill>
                  <a:schemeClr val="tx1">
                    <a:lumMod val="65000"/>
                    <a:lumOff val="35000"/>
                  </a:schemeClr>
                </a:solidFill>
                <a:latin typeface="Meiryo" panose="020B0604030504040204" pitchFamily="34" charset="-128"/>
                <a:ea typeface="Meiryo" panose="020B0604030504040204" pitchFamily="34" charset="-128"/>
              </a:rPr>
              <a:t>とは？</a:t>
            </a:r>
          </a:p>
        </p:txBody>
      </p:sp>
      <p:sp>
        <p:nvSpPr>
          <p:cNvPr id="12" name="角丸四角形 12">
            <a:extLst>
              <a:ext uri="{FF2B5EF4-FFF2-40B4-BE49-F238E27FC236}">
                <a16:creationId xmlns:a16="http://schemas.microsoft.com/office/drawing/2014/main" id="{63714129-7D2D-3609-2FD0-BD18584ECEBF}"/>
              </a:ext>
            </a:extLst>
          </p:cNvPr>
          <p:cNvSpPr/>
          <p:nvPr/>
        </p:nvSpPr>
        <p:spPr>
          <a:xfrm>
            <a:off x="1540189" y="628920"/>
            <a:ext cx="1440000" cy="324000"/>
          </a:xfrm>
          <a:prstGeom prst="roundRect">
            <a:avLst>
              <a:gd name="adj" fmla="val 50000"/>
            </a:avLst>
          </a:prstGeom>
          <a:solidFill>
            <a:srgbClr val="EB6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078"/>
              </a:solidFill>
            </a:endParaRPr>
          </a:p>
        </p:txBody>
      </p:sp>
      <p:sp>
        <p:nvSpPr>
          <p:cNvPr id="13" name="テキスト ボックス 12">
            <a:extLst>
              <a:ext uri="{FF2B5EF4-FFF2-40B4-BE49-F238E27FC236}">
                <a16:creationId xmlns:a16="http://schemas.microsoft.com/office/drawing/2014/main" id="{16B6EB64-AA52-D03D-BFDB-42BE3B87CB3B}"/>
              </a:ext>
            </a:extLst>
          </p:cNvPr>
          <p:cNvSpPr txBox="1"/>
          <p:nvPr/>
        </p:nvSpPr>
        <p:spPr>
          <a:xfrm>
            <a:off x="1612189" y="704414"/>
            <a:ext cx="1296000" cy="215444"/>
          </a:xfrm>
          <a:prstGeom prst="rect">
            <a:avLst/>
          </a:prstGeom>
          <a:noFill/>
        </p:spPr>
        <p:txBody>
          <a:bodyPr vert="horz" wrap="square" lIns="0" tIns="0" rIns="0" bIns="0" rtlCol="0">
            <a:spAutoFit/>
          </a:bodyPr>
          <a:lstStyle/>
          <a:p>
            <a:pPr algn="ctr"/>
            <a:r>
              <a:rPr kumimoji="1" lang="en-US" altLang="ja-JP" sz="1400" b="1" dirty="0">
                <a:solidFill>
                  <a:schemeClr val="bg1"/>
                </a:solidFill>
                <a:latin typeface="Meiryo" panose="020B0604030504040204" pitchFamily="34" charset="-128"/>
                <a:ea typeface="Meiryo" panose="020B0604030504040204" pitchFamily="34" charset="-128"/>
              </a:rPr>
              <a:t>23</a:t>
            </a:r>
            <a:r>
              <a:rPr kumimoji="1" lang="ja-JP" altLang="en-US" sz="1400" b="1">
                <a:solidFill>
                  <a:schemeClr val="bg1"/>
                </a:solidFill>
                <a:latin typeface="Meiryo" panose="020B0604030504040204" pitchFamily="34" charset="-128"/>
                <a:ea typeface="Meiryo" panose="020B0604030504040204" pitchFamily="34" charset="-128"/>
              </a:rPr>
              <a:t>年</a:t>
            </a:r>
            <a:r>
              <a:rPr kumimoji="1" lang="en-US" altLang="ja-JP" sz="1400" b="1" dirty="0">
                <a:solidFill>
                  <a:schemeClr val="bg1"/>
                </a:solidFill>
                <a:latin typeface="Meiryo" panose="020B0604030504040204" pitchFamily="34" charset="-128"/>
                <a:ea typeface="Meiryo" panose="020B0604030504040204" pitchFamily="34" charset="-128"/>
              </a:rPr>
              <a:t>12</a:t>
            </a:r>
            <a:r>
              <a:rPr kumimoji="1" lang="ja-JP" altLang="en-US" sz="1400" b="1">
                <a:solidFill>
                  <a:schemeClr val="bg1"/>
                </a:solidFill>
                <a:latin typeface="Meiryo" panose="020B0604030504040204" pitchFamily="34" charset="-128"/>
                <a:ea typeface="Meiryo" panose="020B0604030504040204" pitchFamily="34" charset="-128"/>
              </a:rPr>
              <a:t>月決定</a:t>
            </a:r>
          </a:p>
        </p:txBody>
      </p:sp>
      <p:sp>
        <p:nvSpPr>
          <p:cNvPr id="14" name="テキスト ボックス 13">
            <a:extLst>
              <a:ext uri="{FF2B5EF4-FFF2-40B4-BE49-F238E27FC236}">
                <a16:creationId xmlns:a16="http://schemas.microsoft.com/office/drawing/2014/main" id="{9734D847-7F5E-0A81-16FB-4F0D3683F50A}"/>
              </a:ext>
            </a:extLst>
          </p:cNvPr>
          <p:cNvSpPr txBox="1"/>
          <p:nvPr/>
        </p:nvSpPr>
        <p:spPr>
          <a:xfrm>
            <a:off x="452210" y="8654924"/>
            <a:ext cx="553998" cy="1484334"/>
          </a:xfrm>
          <a:prstGeom prst="rect">
            <a:avLst/>
          </a:prstGeom>
          <a:noFill/>
        </p:spPr>
        <p:txBody>
          <a:bodyPr vert="vert270" wrap="square" lIns="0" tIns="0" rIns="0" bIns="0" rtlCol="0">
            <a:spAutoFit/>
          </a:bodyPr>
          <a:lstStyle/>
          <a:p>
            <a:r>
              <a:rPr kumimoji="1" lang="en-US" altLang="ja-JP" sz="3600" b="1" dirty="0">
                <a:solidFill>
                  <a:srgbClr val="00A078"/>
                </a:solidFill>
                <a:latin typeface="Yu Gothic" panose="020B0400000000000000" pitchFamily="34" charset="-128"/>
                <a:ea typeface="Yu Gothic" panose="020B0400000000000000" pitchFamily="34" charset="-128"/>
              </a:rPr>
              <a:t>INDEX</a:t>
            </a:r>
            <a:endParaRPr kumimoji="1" lang="ja-JP" altLang="en-US" sz="3600" b="1">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B0DCC772-BC42-E7BA-12FB-D7F80FC878D1}"/>
              </a:ext>
            </a:extLst>
          </p:cNvPr>
          <p:cNvCxnSpPr/>
          <p:nvPr/>
        </p:nvCxnSpPr>
        <p:spPr>
          <a:xfrm>
            <a:off x="1200150" y="8697826"/>
            <a:ext cx="5894387" cy="0"/>
          </a:xfrm>
          <a:prstGeom prst="line">
            <a:avLst/>
          </a:prstGeom>
          <a:ln w="19050" cap="flat" cmpd="sng" algn="ctr">
            <a:solidFill>
              <a:srgbClr val="00A07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直線コネクタ 15">
            <a:extLst>
              <a:ext uri="{FF2B5EF4-FFF2-40B4-BE49-F238E27FC236}">
                <a16:creationId xmlns:a16="http://schemas.microsoft.com/office/drawing/2014/main" id="{90C82445-9F78-BB7A-E89F-8D0CA7EB4933}"/>
              </a:ext>
            </a:extLst>
          </p:cNvPr>
          <p:cNvCxnSpPr/>
          <p:nvPr/>
        </p:nvCxnSpPr>
        <p:spPr>
          <a:xfrm>
            <a:off x="1200150" y="9152162"/>
            <a:ext cx="5894387" cy="0"/>
          </a:xfrm>
          <a:prstGeom prst="line">
            <a:avLst/>
          </a:prstGeom>
          <a:ln w="19050" cap="flat" cmpd="sng" algn="ctr">
            <a:solidFill>
              <a:srgbClr val="00A07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直線コネクタ 16">
            <a:extLst>
              <a:ext uri="{FF2B5EF4-FFF2-40B4-BE49-F238E27FC236}">
                <a16:creationId xmlns:a16="http://schemas.microsoft.com/office/drawing/2014/main" id="{524804BD-DA59-C22F-CABE-BEF638444E39}"/>
              </a:ext>
            </a:extLst>
          </p:cNvPr>
          <p:cNvCxnSpPr/>
          <p:nvPr/>
        </p:nvCxnSpPr>
        <p:spPr>
          <a:xfrm>
            <a:off x="1200150" y="9617528"/>
            <a:ext cx="5894387" cy="0"/>
          </a:xfrm>
          <a:prstGeom prst="line">
            <a:avLst/>
          </a:prstGeom>
          <a:ln w="19050" cap="flat" cmpd="sng" algn="ctr">
            <a:solidFill>
              <a:srgbClr val="00A07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直線コネクタ 17">
            <a:extLst>
              <a:ext uri="{FF2B5EF4-FFF2-40B4-BE49-F238E27FC236}">
                <a16:creationId xmlns:a16="http://schemas.microsoft.com/office/drawing/2014/main" id="{9862C9F7-0120-6CAA-BC7B-68A8607EA518}"/>
              </a:ext>
            </a:extLst>
          </p:cNvPr>
          <p:cNvCxnSpPr/>
          <p:nvPr/>
        </p:nvCxnSpPr>
        <p:spPr>
          <a:xfrm>
            <a:off x="1200150" y="10074727"/>
            <a:ext cx="5894387" cy="0"/>
          </a:xfrm>
          <a:prstGeom prst="line">
            <a:avLst/>
          </a:prstGeom>
          <a:ln w="19050" cap="flat" cmpd="sng" algn="ctr">
            <a:solidFill>
              <a:srgbClr val="00A07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テキスト ボックス 18">
            <a:extLst>
              <a:ext uri="{FF2B5EF4-FFF2-40B4-BE49-F238E27FC236}">
                <a16:creationId xmlns:a16="http://schemas.microsoft.com/office/drawing/2014/main" id="{5D2B85F2-BCFA-5621-22FB-D5F1DF9BA2BD}"/>
              </a:ext>
            </a:extLst>
          </p:cNvPr>
          <p:cNvSpPr txBox="1"/>
          <p:nvPr/>
        </p:nvSpPr>
        <p:spPr>
          <a:xfrm>
            <a:off x="3686175" y="8766465"/>
            <a:ext cx="3408362" cy="323165"/>
          </a:xfrm>
          <a:prstGeom prst="rect">
            <a:avLst/>
          </a:prstGeom>
          <a:noFill/>
        </p:spPr>
        <p:txBody>
          <a:bodyPr wrap="square" lIns="0" tIns="0" rIns="0" bIns="0" rtlCol="0">
            <a:spAutoFit/>
          </a:bodyPr>
          <a:lstStyle/>
          <a:p>
            <a:r>
              <a:rPr kumimoji="1" lang="ja-JP" altLang="en-US" sz="700">
                <a:latin typeface="Yu Gothic" panose="020B0400000000000000" pitchFamily="34" charset="-128"/>
                <a:ea typeface="Yu Gothic" panose="020B0400000000000000" pitchFamily="34" charset="-128"/>
              </a:rPr>
              <a:t>出産育児一時金、児童手当拡充、児童扶養手当拡充、</a:t>
            </a:r>
          </a:p>
          <a:p>
            <a:r>
              <a:rPr kumimoji="1" lang="ja-JP" altLang="en-US" sz="700">
                <a:latin typeface="Yu Gothic" panose="020B0400000000000000" pitchFamily="34" charset="-128"/>
                <a:ea typeface="Yu Gothic" panose="020B0400000000000000" pitchFamily="34" charset="-128"/>
              </a:rPr>
              <a:t>自営業・フリーランスの育児期間の年金保険料免除、住宅支援、医療費等負担軽減、</a:t>
            </a:r>
          </a:p>
          <a:p>
            <a:r>
              <a:rPr kumimoji="1" lang="ja-JP" altLang="en-US" sz="700">
                <a:latin typeface="Yu Gothic" panose="020B0400000000000000" pitchFamily="34" charset="-128"/>
                <a:ea typeface="Yu Gothic" panose="020B0400000000000000" pitchFamily="34" charset="-128"/>
              </a:rPr>
              <a:t>大学等の授業料等減免支援拡大、授業料後払い制度など</a:t>
            </a:r>
          </a:p>
        </p:txBody>
      </p:sp>
      <p:sp>
        <p:nvSpPr>
          <p:cNvPr id="20" name="テキスト ボックス 19">
            <a:extLst>
              <a:ext uri="{FF2B5EF4-FFF2-40B4-BE49-F238E27FC236}">
                <a16:creationId xmlns:a16="http://schemas.microsoft.com/office/drawing/2014/main" id="{98DEF6DB-5745-C595-26E1-277A146FE913}"/>
              </a:ext>
            </a:extLst>
          </p:cNvPr>
          <p:cNvSpPr txBox="1"/>
          <p:nvPr/>
        </p:nvSpPr>
        <p:spPr>
          <a:xfrm>
            <a:off x="3686175" y="9231829"/>
            <a:ext cx="3408362" cy="323165"/>
          </a:xfrm>
          <a:prstGeom prst="rect">
            <a:avLst/>
          </a:prstGeom>
          <a:noFill/>
        </p:spPr>
        <p:txBody>
          <a:bodyPr wrap="square" lIns="0" tIns="0" rIns="0" bIns="0" rtlCol="0">
            <a:spAutoFit/>
          </a:bodyPr>
          <a:lstStyle/>
          <a:p>
            <a:r>
              <a:rPr kumimoji="1" lang="ja-JP" altLang="en-US" sz="700">
                <a:latin typeface="Yu Gothic" panose="020B0400000000000000" pitchFamily="34" charset="-128"/>
                <a:ea typeface="Yu Gothic" panose="020B0400000000000000" pitchFamily="34" charset="-128"/>
              </a:rPr>
              <a:t>伴走型相談支援、産後ケア、こども誰でも通園制度、障害児等の地域での支援強化、</a:t>
            </a:r>
          </a:p>
          <a:p>
            <a:r>
              <a:rPr kumimoji="1" lang="ja-JP" altLang="en-US" sz="700">
                <a:latin typeface="Yu Gothic" panose="020B0400000000000000" pitchFamily="34" charset="-128"/>
                <a:ea typeface="Yu Gothic" panose="020B0400000000000000" pitchFamily="34" charset="-128"/>
              </a:rPr>
              <a:t>放課後児童クラブ拡充、こども・若者の安全・安心ない居場所づくり、</a:t>
            </a:r>
          </a:p>
          <a:p>
            <a:r>
              <a:rPr kumimoji="1" lang="ja-JP" altLang="en-US" sz="700">
                <a:latin typeface="Yu Gothic" panose="020B0400000000000000" pitchFamily="34" charset="-128"/>
                <a:ea typeface="Yu Gothic" panose="020B0400000000000000" pitchFamily="34" charset="-128"/>
              </a:rPr>
              <a:t>ひとり親等のこどもへの学習支援など</a:t>
            </a:r>
          </a:p>
        </p:txBody>
      </p:sp>
      <p:sp>
        <p:nvSpPr>
          <p:cNvPr id="21" name="テキスト ボックス 20">
            <a:extLst>
              <a:ext uri="{FF2B5EF4-FFF2-40B4-BE49-F238E27FC236}">
                <a16:creationId xmlns:a16="http://schemas.microsoft.com/office/drawing/2014/main" id="{46101743-BF73-D2BC-C5B2-6A204D14F4A8}"/>
              </a:ext>
            </a:extLst>
          </p:cNvPr>
          <p:cNvSpPr txBox="1"/>
          <p:nvPr/>
        </p:nvSpPr>
        <p:spPr>
          <a:xfrm>
            <a:off x="3686175" y="9797651"/>
            <a:ext cx="3408362" cy="107722"/>
          </a:xfrm>
          <a:prstGeom prst="rect">
            <a:avLst/>
          </a:prstGeom>
          <a:noFill/>
        </p:spPr>
        <p:txBody>
          <a:bodyPr wrap="square" lIns="0" tIns="0" rIns="0" bIns="0" rtlCol="0">
            <a:spAutoFit/>
          </a:bodyPr>
          <a:lstStyle/>
          <a:p>
            <a:r>
              <a:rPr kumimoji="1" lang="ja-JP" altLang="en-US" sz="700">
                <a:latin typeface="Yu Gothic" panose="020B0400000000000000" pitchFamily="34" charset="-128"/>
                <a:ea typeface="Yu Gothic" panose="020B0400000000000000" pitchFamily="34" charset="-128"/>
              </a:rPr>
              <a:t>男性育休取得推進、時短給付、看護休暇など</a:t>
            </a:r>
          </a:p>
        </p:txBody>
      </p:sp>
      <p:sp>
        <p:nvSpPr>
          <p:cNvPr id="22" name="テキスト ボックス 21">
            <a:extLst>
              <a:ext uri="{FF2B5EF4-FFF2-40B4-BE49-F238E27FC236}">
                <a16:creationId xmlns:a16="http://schemas.microsoft.com/office/drawing/2014/main" id="{75949E95-18D5-71AB-E8DA-419366B7209A}"/>
              </a:ext>
            </a:extLst>
          </p:cNvPr>
          <p:cNvSpPr txBox="1"/>
          <p:nvPr/>
        </p:nvSpPr>
        <p:spPr>
          <a:xfrm>
            <a:off x="1648147" y="8857505"/>
            <a:ext cx="1535405" cy="153888"/>
          </a:xfrm>
          <a:prstGeom prst="rect">
            <a:avLst/>
          </a:prstGeom>
          <a:noFill/>
        </p:spPr>
        <p:txBody>
          <a:bodyPr wrap="square" lIns="0" tIns="0" rIns="0" bIns="0" rtlCol="0">
            <a:spAutoFit/>
          </a:bodyPr>
          <a:lstStyle/>
          <a:p>
            <a:r>
              <a:rPr kumimoji="1" lang="ja-JP" altLang="en-US" sz="1000" b="1">
                <a:solidFill>
                  <a:srgbClr val="00A078"/>
                </a:solidFill>
                <a:latin typeface="Yu Gothic" panose="020B0400000000000000" pitchFamily="34" charset="-128"/>
                <a:ea typeface="Yu Gothic" panose="020B0400000000000000" pitchFamily="34" charset="-128"/>
              </a:rPr>
              <a:t>子育て世帯の家計を応援</a:t>
            </a:r>
          </a:p>
        </p:txBody>
      </p:sp>
      <p:sp>
        <p:nvSpPr>
          <p:cNvPr id="23" name="テキスト ボックス 22">
            <a:extLst>
              <a:ext uri="{FF2B5EF4-FFF2-40B4-BE49-F238E27FC236}">
                <a16:creationId xmlns:a16="http://schemas.microsoft.com/office/drawing/2014/main" id="{3044D873-5877-6803-8BD8-579917526752}"/>
              </a:ext>
            </a:extLst>
          </p:cNvPr>
          <p:cNvSpPr txBox="1"/>
          <p:nvPr/>
        </p:nvSpPr>
        <p:spPr>
          <a:xfrm>
            <a:off x="1648147" y="9316936"/>
            <a:ext cx="1910962" cy="153888"/>
          </a:xfrm>
          <a:prstGeom prst="rect">
            <a:avLst/>
          </a:prstGeom>
          <a:noFill/>
        </p:spPr>
        <p:txBody>
          <a:bodyPr wrap="square" lIns="0" tIns="0" rIns="0" bIns="0" rtlCol="0">
            <a:spAutoFit/>
          </a:bodyPr>
          <a:lstStyle/>
          <a:p>
            <a:r>
              <a:rPr kumimoji="1" lang="ja-JP" altLang="en-US" sz="1000" b="1">
                <a:solidFill>
                  <a:srgbClr val="00A078"/>
                </a:solidFill>
                <a:latin typeface="Yu Gothic" panose="020B0400000000000000" pitchFamily="34" charset="-128"/>
                <a:ea typeface="Yu Gothic" panose="020B0400000000000000" pitchFamily="34" charset="-128"/>
              </a:rPr>
              <a:t>すべてのこどもと子育てを応援	</a:t>
            </a:r>
          </a:p>
        </p:txBody>
      </p:sp>
      <p:sp>
        <p:nvSpPr>
          <p:cNvPr id="24" name="テキスト ボックス 23">
            <a:extLst>
              <a:ext uri="{FF2B5EF4-FFF2-40B4-BE49-F238E27FC236}">
                <a16:creationId xmlns:a16="http://schemas.microsoft.com/office/drawing/2014/main" id="{B944359C-BAC0-1DC5-3972-BC63C0232C9A}"/>
              </a:ext>
            </a:extLst>
          </p:cNvPr>
          <p:cNvSpPr txBox="1"/>
          <p:nvPr/>
        </p:nvSpPr>
        <p:spPr>
          <a:xfrm>
            <a:off x="1648147" y="9782300"/>
            <a:ext cx="1535405" cy="153888"/>
          </a:xfrm>
          <a:prstGeom prst="rect">
            <a:avLst/>
          </a:prstGeom>
          <a:noFill/>
        </p:spPr>
        <p:txBody>
          <a:bodyPr wrap="square" lIns="0" tIns="0" rIns="0" bIns="0" rtlCol="0">
            <a:spAutoFit/>
          </a:bodyPr>
          <a:lstStyle/>
          <a:p>
            <a:r>
              <a:rPr kumimoji="1" lang="ja-JP" altLang="en-US" sz="1000" b="1">
                <a:solidFill>
                  <a:srgbClr val="00A078"/>
                </a:solidFill>
                <a:latin typeface="Yu Gothic" panose="020B0400000000000000" pitchFamily="34" charset="-128"/>
                <a:ea typeface="Yu Gothic" panose="020B0400000000000000" pitchFamily="34" charset="-128"/>
              </a:rPr>
              <a:t>共働き・共育てを応援</a:t>
            </a:r>
          </a:p>
        </p:txBody>
      </p:sp>
      <p:pic>
        <p:nvPicPr>
          <p:cNvPr id="25" name="図 24">
            <a:extLst>
              <a:ext uri="{FF2B5EF4-FFF2-40B4-BE49-F238E27FC236}">
                <a16:creationId xmlns:a16="http://schemas.microsoft.com/office/drawing/2014/main" id="{A9FE00C3-93AC-DB2F-C1D2-AC3006A9B75F}"/>
              </a:ext>
            </a:extLst>
          </p:cNvPr>
          <p:cNvPicPr>
            <a:picLocks noChangeAspect="1"/>
          </p:cNvPicPr>
          <p:nvPr/>
        </p:nvPicPr>
        <p:blipFill>
          <a:blip r:embed="rId4"/>
          <a:stretch>
            <a:fillRect/>
          </a:stretch>
        </p:blipFill>
        <p:spPr>
          <a:xfrm>
            <a:off x="1250786" y="8766957"/>
            <a:ext cx="292100" cy="292100"/>
          </a:xfrm>
          <a:prstGeom prst="rect">
            <a:avLst/>
          </a:prstGeom>
        </p:spPr>
      </p:pic>
      <p:pic>
        <p:nvPicPr>
          <p:cNvPr id="26" name="図 25">
            <a:extLst>
              <a:ext uri="{FF2B5EF4-FFF2-40B4-BE49-F238E27FC236}">
                <a16:creationId xmlns:a16="http://schemas.microsoft.com/office/drawing/2014/main" id="{394668F0-3FFD-B3F0-0E64-D55E6ABF3F47}"/>
              </a:ext>
            </a:extLst>
          </p:cNvPr>
          <p:cNvPicPr>
            <a:picLocks noChangeAspect="1"/>
          </p:cNvPicPr>
          <p:nvPr/>
        </p:nvPicPr>
        <p:blipFill>
          <a:blip r:embed="rId5"/>
          <a:stretch>
            <a:fillRect/>
          </a:stretch>
        </p:blipFill>
        <p:spPr>
          <a:xfrm>
            <a:off x="1250786" y="9232322"/>
            <a:ext cx="292100" cy="292100"/>
          </a:xfrm>
          <a:prstGeom prst="rect">
            <a:avLst/>
          </a:prstGeom>
        </p:spPr>
      </p:pic>
      <p:pic>
        <p:nvPicPr>
          <p:cNvPr id="27" name="図 26">
            <a:extLst>
              <a:ext uri="{FF2B5EF4-FFF2-40B4-BE49-F238E27FC236}">
                <a16:creationId xmlns:a16="http://schemas.microsoft.com/office/drawing/2014/main" id="{D1E5B37C-923E-ACC3-B7DA-CEE9531735EC}"/>
              </a:ext>
            </a:extLst>
          </p:cNvPr>
          <p:cNvPicPr>
            <a:picLocks noChangeAspect="1"/>
          </p:cNvPicPr>
          <p:nvPr/>
        </p:nvPicPr>
        <p:blipFill>
          <a:blip r:embed="rId6"/>
          <a:stretch>
            <a:fillRect/>
          </a:stretch>
        </p:blipFill>
        <p:spPr>
          <a:xfrm>
            <a:off x="1248089" y="9697950"/>
            <a:ext cx="292100" cy="292100"/>
          </a:xfrm>
          <a:prstGeom prst="rect">
            <a:avLst/>
          </a:prstGeom>
        </p:spPr>
      </p:pic>
      <p:pic>
        <p:nvPicPr>
          <p:cNvPr id="29" name="図 28">
            <a:extLst>
              <a:ext uri="{FF2B5EF4-FFF2-40B4-BE49-F238E27FC236}">
                <a16:creationId xmlns:a16="http://schemas.microsoft.com/office/drawing/2014/main" id="{9D79845A-3BF6-8955-278B-115ACBC3B882}"/>
              </a:ext>
            </a:extLst>
          </p:cNvPr>
          <p:cNvPicPr>
            <a:picLocks noChangeAspect="1"/>
          </p:cNvPicPr>
          <p:nvPr/>
        </p:nvPicPr>
        <p:blipFill>
          <a:blip r:embed="rId7"/>
          <a:stretch>
            <a:fillRect/>
          </a:stretch>
        </p:blipFill>
        <p:spPr>
          <a:xfrm>
            <a:off x="633412" y="3926407"/>
            <a:ext cx="6332427" cy="4477264"/>
          </a:xfrm>
          <a:prstGeom prst="rect">
            <a:avLst/>
          </a:prstGeom>
          <a:ln w="28575">
            <a:solidFill>
              <a:srgbClr val="00A078"/>
            </a:solidFill>
          </a:ln>
        </p:spPr>
      </p:pic>
      <p:sp>
        <p:nvSpPr>
          <p:cNvPr id="2" name="正方形/長方形 1">
            <a:extLst>
              <a:ext uri="{FF2B5EF4-FFF2-40B4-BE49-F238E27FC236}">
                <a16:creationId xmlns:a16="http://schemas.microsoft.com/office/drawing/2014/main" id="{131C139E-9357-452B-702C-DAA28A1A72DB}"/>
              </a:ext>
            </a:extLst>
          </p:cNvPr>
          <p:cNvSpPr/>
          <p:nvPr/>
        </p:nvSpPr>
        <p:spPr>
          <a:xfrm>
            <a:off x="7049037" y="10134594"/>
            <a:ext cx="500376" cy="557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１</a:t>
            </a:r>
          </a:p>
        </p:txBody>
      </p:sp>
      <p:sp>
        <p:nvSpPr>
          <p:cNvPr id="28" name="正方形/長方形 27">
            <a:extLst>
              <a:ext uri="{FF2B5EF4-FFF2-40B4-BE49-F238E27FC236}">
                <a16:creationId xmlns:a16="http://schemas.microsoft.com/office/drawing/2014/main" id="{D7146F34-B34B-46EB-8F42-AEA9F5F06D71}"/>
              </a:ext>
            </a:extLst>
          </p:cNvPr>
          <p:cNvSpPr/>
          <p:nvPr/>
        </p:nvSpPr>
        <p:spPr>
          <a:xfrm>
            <a:off x="5892596" y="216636"/>
            <a:ext cx="1440000" cy="431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a:solidFill>
                  <a:schemeClr val="tx1"/>
                </a:solidFill>
              </a:rPr>
              <a:t>参考資料４</a:t>
            </a:r>
            <a:endParaRPr lang="ja-JP" altLang="en-US" b="1" dirty="0">
              <a:solidFill>
                <a:schemeClr val="tx1"/>
              </a:solidFill>
            </a:endParaRPr>
          </a:p>
        </p:txBody>
      </p:sp>
    </p:spTree>
    <p:extLst>
      <p:ext uri="{BB962C8B-B14F-4D97-AF65-F5344CB8AC3E}">
        <p14:creationId xmlns:p14="http://schemas.microsoft.com/office/powerpoint/2010/main" val="172612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263FCDAE-FC51-1CAC-BC52-3E12193729E9}"/>
              </a:ext>
            </a:extLst>
          </p:cNvPr>
          <p:cNvGrpSpPr/>
          <p:nvPr/>
        </p:nvGrpSpPr>
        <p:grpSpPr>
          <a:xfrm>
            <a:off x="-2" y="0"/>
            <a:ext cx="7559676" cy="10691813"/>
            <a:chOff x="-2" y="0"/>
            <a:chExt cx="7559676" cy="10691813"/>
          </a:xfrm>
        </p:grpSpPr>
        <p:pic>
          <p:nvPicPr>
            <p:cNvPr id="5" name="図 4">
              <a:extLst>
                <a:ext uri="{FF2B5EF4-FFF2-40B4-BE49-F238E27FC236}">
                  <a16:creationId xmlns:a16="http://schemas.microsoft.com/office/drawing/2014/main" id="{F9D0DC48-3D17-D3FD-E64E-B3F18B5BB2B8}"/>
                </a:ext>
              </a:extLst>
            </p:cNvPr>
            <p:cNvPicPr>
              <a:picLocks noChangeAspect="1"/>
            </p:cNvPicPr>
            <p:nvPr/>
          </p:nvPicPr>
          <p:blipFill>
            <a:blip r:embed="rId3"/>
            <a:stretch>
              <a:fillRect/>
            </a:stretch>
          </p:blipFill>
          <p:spPr>
            <a:xfrm>
              <a:off x="-1" y="0"/>
              <a:ext cx="7559675" cy="9968395"/>
            </a:xfrm>
            <a:prstGeom prst="rect">
              <a:avLst/>
            </a:prstGeom>
          </p:spPr>
        </p:pic>
        <p:pic>
          <p:nvPicPr>
            <p:cNvPr id="6" name="図 5">
              <a:extLst>
                <a:ext uri="{FF2B5EF4-FFF2-40B4-BE49-F238E27FC236}">
                  <a16:creationId xmlns:a16="http://schemas.microsoft.com/office/drawing/2014/main" id="{FFD03507-34FE-396B-C601-119E73E559E2}"/>
                </a:ext>
              </a:extLst>
            </p:cNvPr>
            <p:cNvPicPr>
              <a:picLocks noChangeAspect="1"/>
            </p:cNvPicPr>
            <p:nvPr/>
          </p:nvPicPr>
          <p:blipFill rotWithShape="1">
            <a:blip r:embed="rId3"/>
            <a:srcRect t="73575"/>
            <a:stretch/>
          </p:blipFill>
          <p:spPr>
            <a:xfrm>
              <a:off x="-2" y="8057668"/>
              <a:ext cx="7559675" cy="2634145"/>
            </a:xfrm>
            <a:prstGeom prst="rect">
              <a:avLst/>
            </a:prstGeom>
          </p:spPr>
        </p:pic>
      </p:grpSp>
      <p:pic>
        <p:nvPicPr>
          <p:cNvPr id="2" name="図 1">
            <a:extLst>
              <a:ext uri="{FF2B5EF4-FFF2-40B4-BE49-F238E27FC236}">
                <a16:creationId xmlns:a16="http://schemas.microsoft.com/office/drawing/2014/main" id="{59CBCA6D-D9A7-6A5F-2BC0-3E1CE64113FA}"/>
              </a:ext>
            </a:extLst>
          </p:cNvPr>
          <p:cNvPicPr>
            <a:picLocks noChangeAspect="1"/>
          </p:cNvPicPr>
          <p:nvPr/>
        </p:nvPicPr>
        <p:blipFill>
          <a:blip r:embed="rId4"/>
          <a:stretch>
            <a:fillRect/>
          </a:stretch>
        </p:blipFill>
        <p:spPr>
          <a:xfrm>
            <a:off x="352909" y="100333"/>
            <a:ext cx="1244600" cy="317500"/>
          </a:xfrm>
          <a:prstGeom prst="rect">
            <a:avLst/>
          </a:prstGeom>
        </p:spPr>
      </p:pic>
      <p:sp>
        <p:nvSpPr>
          <p:cNvPr id="3" name="テキスト ボックス 2">
            <a:extLst>
              <a:ext uri="{FF2B5EF4-FFF2-40B4-BE49-F238E27FC236}">
                <a16:creationId xmlns:a16="http://schemas.microsoft.com/office/drawing/2014/main" id="{143388EF-9A97-93BB-D54C-75FDD4662D4E}"/>
              </a:ext>
            </a:extLst>
          </p:cNvPr>
          <p:cNvSpPr txBox="1"/>
          <p:nvPr/>
        </p:nvSpPr>
        <p:spPr>
          <a:xfrm>
            <a:off x="778807" y="306674"/>
            <a:ext cx="6002059" cy="369332"/>
          </a:xfrm>
          <a:prstGeom prst="rect">
            <a:avLst/>
          </a:prstGeom>
          <a:noFill/>
        </p:spPr>
        <p:txBody>
          <a:bodyPr wrap="square" lIns="0" tIns="0" rIns="0" bIns="0" rtlCol="0">
            <a:spAutoFit/>
          </a:bodyPr>
          <a:lstStyle/>
          <a:p>
            <a:pPr algn="ctr"/>
            <a:r>
              <a:rPr kumimoji="1" lang="ja-JP" altLang="en-US" sz="2400" b="1">
                <a:solidFill>
                  <a:srgbClr val="EB6E32"/>
                </a:solidFill>
                <a:latin typeface="Meiryo" panose="020B0604030504040204" pitchFamily="34" charset="-128"/>
                <a:ea typeface="Meiryo" panose="020B0604030504040204" pitchFamily="34" charset="-128"/>
              </a:rPr>
              <a:t>子育て世帯の家計を応援します</a:t>
            </a:r>
          </a:p>
        </p:txBody>
      </p:sp>
      <p:grpSp>
        <p:nvGrpSpPr>
          <p:cNvPr id="4" name="グループ化 3">
            <a:extLst>
              <a:ext uri="{FF2B5EF4-FFF2-40B4-BE49-F238E27FC236}">
                <a16:creationId xmlns:a16="http://schemas.microsoft.com/office/drawing/2014/main" id="{2023547C-3B92-8981-E778-3827737968D4}"/>
              </a:ext>
            </a:extLst>
          </p:cNvPr>
          <p:cNvGrpSpPr/>
          <p:nvPr/>
        </p:nvGrpSpPr>
        <p:grpSpPr>
          <a:xfrm>
            <a:off x="273116" y="1202167"/>
            <a:ext cx="3420001" cy="2664000"/>
            <a:chOff x="255587" y="1879170"/>
            <a:chExt cx="3420001" cy="2664000"/>
          </a:xfrm>
        </p:grpSpPr>
        <p:sp>
          <p:nvSpPr>
            <p:cNvPr id="8" name="角丸四角形 8">
              <a:extLst>
                <a:ext uri="{FF2B5EF4-FFF2-40B4-BE49-F238E27FC236}">
                  <a16:creationId xmlns:a16="http://schemas.microsoft.com/office/drawing/2014/main" id="{0E4BF807-3593-5F72-F44B-A7CA03B75129}"/>
                </a:ext>
              </a:extLst>
            </p:cNvPr>
            <p:cNvSpPr/>
            <p:nvPr/>
          </p:nvSpPr>
          <p:spPr>
            <a:xfrm>
              <a:off x="255588" y="1879170"/>
              <a:ext cx="3420000" cy="2664000"/>
            </a:xfrm>
            <a:prstGeom prst="roundRect">
              <a:avLst>
                <a:gd name="adj" fmla="val 4753"/>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9" name="片側の 2 つの角を丸めた四角形 11">
              <a:extLst>
                <a:ext uri="{FF2B5EF4-FFF2-40B4-BE49-F238E27FC236}">
                  <a16:creationId xmlns:a16="http://schemas.microsoft.com/office/drawing/2014/main" id="{76AE8724-E1B7-6C97-255F-6DE5AB0AB38F}"/>
                </a:ext>
              </a:extLst>
            </p:cNvPr>
            <p:cNvSpPr/>
            <p:nvPr/>
          </p:nvSpPr>
          <p:spPr>
            <a:xfrm>
              <a:off x="255587" y="1879170"/>
              <a:ext cx="3419999" cy="432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片側の 2 つの角を丸めた四角形 20">
            <a:extLst>
              <a:ext uri="{FF2B5EF4-FFF2-40B4-BE49-F238E27FC236}">
                <a16:creationId xmlns:a16="http://schemas.microsoft.com/office/drawing/2014/main" id="{40B008AC-F7F8-9779-AACE-010794E0CC7A}"/>
              </a:ext>
            </a:extLst>
          </p:cNvPr>
          <p:cNvSpPr/>
          <p:nvPr/>
        </p:nvSpPr>
        <p:spPr>
          <a:xfrm rot="5400000">
            <a:off x="1511725" y="531368"/>
            <a:ext cx="864000" cy="3311999"/>
          </a:xfrm>
          <a:prstGeom prst="round2SameRect">
            <a:avLst>
              <a:gd name="adj1" fmla="val 14991"/>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1BFF05E-C8F3-B4E8-34D8-120547168AD4}"/>
              </a:ext>
            </a:extLst>
          </p:cNvPr>
          <p:cNvSpPr txBox="1"/>
          <p:nvPr/>
        </p:nvSpPr>
        <p:spPr>
          <a:xfrm>
            <a:off x="370161" y="1784353"/>
            <a:ext cx="3358473" cy="862472"/>
          </a:xfrm>
          <a:prstGeom prst="rect">
            <a:avLst/>
          </a:prstGeom>
          <a:noFill/>
        </p:spPr>
        <p:txBody>
          <a:bodyPr wrap="square" lIns="0" tIns="0" rIns="0" bIns="0" rtlCol="0">
            <a:noAutofit/>
          </a:bodyPr>
          <a:lstStyle/>
          <a:p>
            <a:pPr>
              <a:lnSpc>
                <a:spcPct val="120000"/>
              </a:lnSpc>
            </a:pPr>
            <a:r>
              <a:rPr kumimoji="1" lang="ja-JP" altLang="en-US" sz="900" b="1" dirty="0">
                <a:solidFill>
                  <a:srgbClr val="00A078"/>
                </a:solidFill>
                <a:latin typeface="Yu Gothic" panose="020B0400000000000000" pitchFamily="34" charset="-128"/>
                <a:ea typeface="Yu Gothic" panose="020B0400000000000000" pitchFamily="34" charset="-128"/>
              </a:rPr>
              <a:t>●所得によらず、支給の対象</a:t>
            </a:r>
            <a:r>
              <a:rPr kumimoji="1" lang="ja-JP" altLang="en-US" sz="900" b="1" dirty="0">
                <a:latin typeface="Yu Gothic" panose="020B0400000000000000" pitchFamily="34" charset="-128"/>
                <a:ea typeface="Yu Gothic" panose="020B0400000000000000" pitchFamily="34" charset="-128"/>
              </a:rPr>
              <a:t>となります。</a:t>
            </a:r>
          </a:p>
          <a:p>
            <a:pPr>
              <a:lnSpc>
                <a:spcPct val="120000"/>
              </a:lnSpc>
            </a:pPr>
            <a:r>
              <a:rPr kumimoji="1" lang="ja-JP" altLang="en-US" sz="900" b="1" dirty="0">
                <a:solidFill>
                  <a:srgbClr val="00A078"/>
                </a:solidFill>
                <a:latin typeface="Yu Gothic" panose="020B0400000000000000" pitchFamily="34" charset="-128"/>
                <a:ea typeface="Yu Gothic" panose="020B0400000000000000" pitchFamily="34" charset="-128"/>
              </a:rPr>
              <a:t>●</a:t>
            </a:r>
            <a:r>
              <a:rPr kumimoji="1" lang="ja-JP" altLang="en-US" sz="900" b="1" dirty="0">
                <a:latin typeface="Yu Gothic" panose="020B0400000000000000" pitchFamily="34" charset="-128"/>
                <a:ea typeface="Yu Gothic" panose="020B0400000000000000" pitchFamily="34" charset="-128"/>
              </a:rPr>
              <a:t>支給期間を</a:t>
            </a:r>
            <a:r>
              <a:rPr kumimoji="1" lang="ja-JP" altLang="en-US" sz="900" b="1" dirty="0">
                <a:solidFill>
                  <a:srgbClr val="00A078"/>
                </a:solidFill>
                <a:latin typeface="Yu Gothic" panose="020B0400000000000000" pitchFamily="34" charset="-128"/>
                <a:ea typeface="Yu Gothic" panose="020B0400000000000000" pitchFamily="34" charset="-128"/>
              </a:rPr>
              <a:t>高校生年代</a:t>
            </a:r>
            <a:r>
              <a:rPr kumimoji="1" lang="ja-JP" altLang="en-US" sz="900" b="1" dirty="0">
                <a:latin typeface="Yu Gothic" panose="020B0400000000000000" pitchFamily="34" charset="-128"/>
                <a:ea typeface="Yu Gothic" panose="020B0400000000000000" pitchFamily="34" charset="-128"/>
              </a:rPr>
              <a:t>まで延長します。</a:t>
            </a:r>
            <a:br>
              <a:rPr kumimoji="1" lang="ja-JP" altLang="en-US" sz="900" b="1" dirty="0">
                <a:latin typeface="Yu Gothic" panose="020B0400000000000000" pitchFamily="34" charset="-128"/>
                <a:ea typeface="Yu Gothic" panose="020B0400000000000000" pitchFamily="34" charset="-128"/>
              </a:rPr>
            </a:br>
            <a:r>
              <a:rPr kumimoji="1" lang="ja-JP" altLang="en-US" sz="900" b="1" spc="-60" dirty="0">
                <a:solidFill>
                  <a:srgbClr val="00A078"/>
                </a:solidFill>
                <a:latin typeface="Yu Gothic" panose="020B0400000000000000" pitchFamily="34" charset="-128"/>
                <a:ea typeface="Yu Gothic" panose="020B0400000000000000" pitchFamily="34" charset="-128"/>
              </a:rPr>
              <a:t>●</a:t>
            </a:r>
            <a:r>
              <a:rPr kumimoji="1" lang="ja-JP" altLang="en-US" sz="900" b="1" spc="-60" dirty="0">
                <a:latin typeface="Yu Gothic" panose="020B0400000000000000" pitchFamily="34" charset="-128"/>
                <a:ea typeface="Yu Gothic" panose="020B0400000000000000" pitchFamily="34" charset="-128"/>
              </a:rPr>
              <a:t>第</a:t>
            </a:r>
            <a:r>
              <a:rPr kumimoji="1" lang="en-US" altLang="ja-JP" sz="900" b="1" spc="-60" dirty="0">
                <a:latin typeface="Yu Gothic" panose="020B0400000000000000" pitchFamily="34" charset="-128"/>
                <a:ea typeface="Yu Gothic" panose="020B0400000000000000" pitchFamily="34" charset="-128"/>
              </a:rPr>
              <a:t>3</a:t>
            </a:r>
            <a:r>
              <a:rPr kumimoji="1" lang="ja-JP" altLang="en-US" sz="900" b="1" spc="-60" dirty="0">
                <a:latin typeface="Yu Gothic" panose="020B0400000000000000" pitchFamily="34" charset="-128"/>
                <a:ea typeface="Yu Gothic" panose="020B0400000000000000" pitchFamily="34" charset="-128"/>
              </a:rPr>
              <a:t>子以降はより手厚く、一人当たり</a:t>
            </a:r>
            <a:r>
              <a:rPr kumimoji="1" lang="ja-JP" altLang="en-US" sz="900" b="1" spc="-60" dirty="0">
                <a:solidFill>
                  <a:srgbClr val="00A078"/>
                </a:solidFill>
                <a:latin typeface="Yu Gothic" panose="020B0400000000000000" pitchFamily="34" charset="-128"/>
                <a:ea typeface="Yu Gothic" panose="020B0400000000000000" pitchFamily="34" charset="-128"/>
              </a:rPr>
              <a:t>月</a:t>
            </a:r>
            <a:r>
              <a:rPr kumimoji="1" lang="en-US" altLang="ja-JP" sz="900" b="1" spc="-60" dirty="0">
                <a:solidFill>
                  <a:srgbClr val="00A078"/>
                </a:solidFill>
                <a:latin typeface="Yu Gothic" panose="020B0400000000000000" pitchFamily="34" charset="-128"/>
                <a:ea typeface="Yu Gothic" panose="020B0400000000000000" pitchFamily="34" charset="-128"/>
              </a:rPr>
              <a:t>3</a:t>
            </a:r>
            <a:r>
              <a:rPr kumimoji="1" lang="ja-JP" altLang="en-US" sz="900" b="1" spc="-60" dirty="0">
                <a:solidFill>
                  <a:srgbClr val="00A078"/>
                </a:solidFill>
                <a:latin typeface="Yu Gothic" panose="020B0400000000000000" pitchFamily="34" charset="-128"/>
                <a:ea typeface="Yu Gothic" panose="020B0400000000000000" pitchFamily="34" charset="-128"/>
              </a:rPr>
              <a:t>万円に大幅増額</a:t>
            </a:r>
            <a:r>
              <a:rPr kumimoji="1" lang="ja-JP" altLang="en-US" sz="900" b="1" spc="-60" dirty="0">
                <a:latin typeface="Yu Gothic" panose="020B0400000000000000" pitchFamily="34" charset="-128"/>
                <a:ea typeface="Yu Gothic" panose="020B0400000000000000" pitchFamily="34" charset="-128"/>
              </a:rPr>
              <a:t>します。</a:t>
            </a:r>
            <a:br>
              <a:rPr kumimoji="1" lang="ja-JP" altLang="en-US" sz="900" b="1" spc="-60" dirty="0">
                <a:latin typeface="Yu Gothic" panose="020B0400000000000000" pitchFamily="34" charset="-128"/>
                <a:ea typeface="Yu Gothic" panose="020B0400000000000000" pitchFamily="34" charset="-128"/>
              </a:rPr>
            </a:br>
            <a:r>
              <a:rPr kumimoji="1" lang="ja-JP" altLang="en-US" sz="900" b="1" dirty="0">
                <a:solidFill>
                  <a:srgbClr val="00A078"/>
                </a:solidFill>
                <a:latin typeface="Yu Gothic" panose="020B0400000000000000" pitchFamily="34" charset="-128"/>
                <a:ea typeface="Yu Gothic" panose="020B0400000000000000" pitchFamily="34" charset="-128"/>
              </a:rPr>
              <a:t>●</a:t>
            </a:r>
            <a:r>
              <a:rPr kumimoji="1" lang="en-US" altLang="ja-JP" sz="900" b="1" dirty="0">
                <a:latin typeface="Yu Gothic" panose="020B0400000000000000" pitchFamily="34" charset="-128"/>
                <a:ea typeface="Yu Gothic" panose="020B0400000000000000" pitchFamily="34" charset="-128"/>
              </a:rPr>
              <a:t>4</a:t>
            </a:r>
            <a:r>
              <a:rPr kumimoji="1" lang="ja-JP" altLang="en-US" sz="900" b="1" dirty="0">
                <a:latin typeface="Yu Gothic" panose="020B0400000000000000" pitchFamily="34" charset="-128"/>
                <a:ea typeface="Yu Gothic" panose="020B0400000000000000" pitchFamily="34" charset="-128"/>
              </a:rPr>
              <a:t>か月に</a:t>
            </a:r>
            <a:r>
              <a:rPr kumimoji="1" lang="en-US" altLang="ja-JP" sz="900" b="1" dirty="0">
                <a:latin typeface="Yu Gothic" panose="020B0400000000000000" pitchFamily="34" charset="-128"/>
                <a:ea typeface="Yu Gothic" panose="020B0400000000000000" pitchFamily="34" charset="-128"/>
              </a:rPr>
              <a:t>1</a:t>
            </a:r>
            <a:r>
              <a:rPr kumimoji="1" lang="ja-JP" altLang="en-US" sz="900" b="1" dirty="0">
                <a:latin typeface="Yu Gothic" panose="020B0400000000000000" pitchFamily="34" charset="-128"/>
                <a:ea typeface="Yu Gothic" panose="020B0400000000000000" pitchFamily="34" charset="-128"/>
              </a:rPr>
              <a:t>回から、</a:t>
            </a:r>
            <a:r>
              <a:rPr kumimoji="1" lang="en-US" altLang="ja-JP" sz="900" b="1" dirty="0">
                <a:solidFill>
                  <a:srgbClr val="00A078"/>
                </a:solidFill>
                <a:latin typeface="Yu Gothic" panose="020B0400000000000000" pitchFamily="34" charset="-128"/>
                <a:ea typeface="Yu Gothic" panose="020B0400000000000000" pitchFamily="34" charset="-128"/>
              </a:rPr>
              <a:t>2</a:t>
            </a:r>
            <a:r>
              <a:rPr kumimoji="1" lang="ja-JP" altLang="en-US" sz="900" b="1" dirty="0">
                <a:solidFill>
                  <a:srgbClr val="00A078"/>
                </a:solidFill>
                <a:latin typeface="Yu Gothic" panose="020B0400000000000000" pitchFamily="34" charset="-128"/>
                <a:ea typeface="Yu Gothic" panose="020B0400000000000000" pitchFamily="34" charset="-128"/>
              </a:rPr>
              <a:t>か月に</a:t>
            </a:r>
            <a:r>
              <a:rPr kumimoji="1" lang="en-US" altLang="ja-JP" sz="900" b="1" dirty="0">
                <a:solidFill>
                  <a:srgbClr val="00A078"/>
                </a:solidFill>
                <a:latin typeface="Yu Gothic" panose="020B0400000000000000" pitchFamily="34" charset="-128"/>
                <a:ea typeface="Yu Gothic" panose="020B0400000000000000" pitchFamily="34" charset="-128"/>
              </a:rPr>
              <a:t>1</a:t>
            </a:r>
            <a:r>
              <a:rPr kumimoji="1" lang="ja-JP" altLang="en-US" sz="900" b="1" dirty="0">
                <a:solidFill>
                  <a:srgbClr val="00A078"/>
                </a:solidFill>
                <a:latin typeface="Yu Gothic" panose="020B0400000000000000" pitchFamily="34" charset="-128"/>
                <a:ea typeface="Yu Gothic" panose="020B0400000000000000" pitchFamily="34" charset="-128"/>
              </a:rPr>
              <a:t>回の支給</a:t>
            </a:r>
            <a:r>
              <a:rPr kumimoji="1" lang="ja-JP" altLang="en-US" sz="900" b="1" dirty="0">
                <a:latin typeface="Yu Gothic" panose="020B0400000000000000" pitchFamily="34" charset="-128"/>
                <a:ea typeface="Yu Gothic" panose="020B0400000000000000" pitchFamily="34" charset="-128"/>
              </a:rPr>
              <a:t>になります。</a:t>
            </a:r>
            <a:endParaRPr kumimoji="1" lang="ja-JP" altLang="en-US" sz="500" dirty="0">
              <a:latin typeface="Yu Gothic" panose="020B0400000000000000" pitchFamily="34" charset="-128"/>
              <a:ea typeface="Yu Gothic" panose="020B0400000000000000" pitchFamily="34" charset="-128"/>
            </a:endParaRPr>
          </a:p>
          <a:p>
            <a:pPr>
              <a:lnSpc>
                <a:spcPct val="120000"/>
              </a:lnSpc>
              <a:spcBef>
                <a:spcPts val="200"/>
              </a:spcBef>
            </a:pPr>
            <a:r>
              <a:rPr kumimoji="1" lang="ja-JP" altLang="en-US" sz="700" dirty="0">
                <a:latin typeface="Yu Gothic" panose="020B0400000000000000" pitchFamily="34" charset="-128"/>
                <a:ea typeface="Yu Gothic" panose="020B0400000000000000" pitchFamily="34" charset="-128"/>
              </a:rPr>
              <a:t>（</a:t>
            </a:r>
            <a:r>
              <a:rPr kumimoji="1" lang="en-US" altLang="ja-JP" sz="700" dirty="0">
                <a:latin typeface="Yu Gothic" panose="020B0400000000000000" pitchFamily="34" charset="-128"/>
                <a:ea typeface="Yu Gothic" panose="020B0400000000000000" pitchFamily="34" charset="-128"/>
              </a:rPr>
              <a:t>24</a:t>
            </a:r>
            <a:r>
              <a:rPr kumimoji="1" lang="ja-JP" altLang="en-US" sz="700" dirty="0">
                <a:latin typeface="Yu Gothic" panose="020B0400000000000000" pitchFamily="34" charset="-128"/>
                <a:ea typeface="Yu Gothic" panose="020B0400000000000000" pitchFamily="34" charset="-128"/>
              </a:rPr>
              <a:t>年</a:t>
            </a:r>
            <a:r>
              <a:rPr kumimoji="1" lang="en-US" altLang="ja-JP" sz="700" dirty="0">
                <a:latin typeface="Yu Gothic" panose="020B0400000000000000" pitchFamily="34" charset="-128"/>
                <a:ea typeface="Yu Gothic" panose="020B0400000000000000" pitchFamily="34" charset="-128"/>
              </a:rPr>
              <a:t>10</a:t>
            </a:r>
            <a:r>
              <a:rPr kumimoji="1" lang="ja-JP" altLang="en-US" sz="700" dirty="0">
                <a:latin typeface="Yu Gothic" panose="020B0400000000000000" pitchFamily="34" charset="-128"/>
                <a:ea typeface="Yu Gothic" panose="020B0400000000000000" pitchFamily="34" charset="-128"/>
              </a:rPr>
              <a:t>月から）</a:t>
            </a:r>
          </a:p>
        </p:txBody>
      </p:sp>
      <p:sp>
        <p:nvSpPr>
          <p:cNvPr id="12" name="テキスト ボックス 11">
            <a:extLst>
              <a:ext uri="{FF2B5EF4-FFF2-40B4-BE49-F238E27FC236}">
                <a16:creationId xmlns:a16="http://schemas.microsoft.com/office/drawing/2014/main" id="{A4E57A57-8C35-E998-AC8F-76BCB41E368A}"/>
              </a:ext>
            </a:extLst>
          </p:cNvPr>
          <p:cNvSpPr txBox="1"/>
          <p:nvPr/>
        </p:nvSpPr>
        <p:spPr>
          <a:xfrm>
            <a:off x="273114" y="1325436"/>
            <a:ext cx="3385204"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児童手当が拡充します</a:t>
            </a:r>
          </a:p>
        </p:txBody>
      </p:sp>
      <p:grpSp>
        <p:nvGrpSpPr>
          <p:cNvPr id="13" name="グループ化 12">
            <a:extLst>
              <a:ext uri="{FF2B5EF4-FFF2-40B4-BE49-F238E27FC236}">
                <a16:creationId xmlns:a16="http://schemas.microsoft.com/office/drawing/2014/main" id="{25606D2E-9CAB-8224-732C-0BF380A4DE34}"/>
              </a:ext>
            </a:extLst>
          </p:cNvPr>
          <p:cNvGrpSpPr/>
          <p:nvPr/>
        </p:nvGrpSpPr>
        <p:grpSpPr>
          <a:xfrm>
            <a:off x="3835359" y="1202167"/>
            <a:ext cx="3420001" cy="2664000"/>
            <a:chOff x="255587" y="1879170"/>
            <a:chExt cx="3420001" cy="2664000"/>
          </a:xfrm>
        </p:grpSpPr>
        <p:sp>
          <p:nvSpPr>
            <p:cNvPr id="14" name="角丸四角形 30">
              <a:extLst>
                <a:ext uri="{FF2B5EF4-FFF2-40B4-BE49-F238E27FC236}">
                  <a16:creationId xmlns:a16="http://schemas.microsoft.com/office/drawing/2014/main" id="{0110FF31-BA2B-A3C6-CCE7-801F67E87933}"/>
                </a:ext>
              </a:extLst>
            </p:cNvPr>
            <p:cNvSpPr/>
            <p:nvPr/>
          </p:nvSpPr>
          <p:spPr>
            <a:xfrm>
              <a:off x="255588" y="1879170"/>
              <a:ext cx="3420000" cy="2664000"/>
            </a:xfrm>
            <a:prstGeom prst="roundRect">
              <a:avLst>
                <a:gd name="adj" fmla="val 4753"/>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15" name="片側の 2 つの角を丸めた四角形 31">
              <a:extLst>
                <a:ext uri="{FF2B5EF4-FFF2-40B4-BE49-F238E27FC236}">
                  <a16:creationId xmlns:a16="http://schemas.microsoft.com/office/drawing/2014/main" id="{68D170B2-6C61-9F87-6466-5600DA5D0F1D}"/>
                </a:ext>
              </a:extLst>
            </p:cNvPr>
            <p:cNvSpPr/>
            <p:nvPr/>
          </p:nvSpPr>
          <p:spPr>
            <a:xfrm>
              <a:off x="255587" y="1879170"/>
              <a:ext cx="3419999" cy="432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角丸四角形 32">
            <a:extLst>
              <a:ext uri="{FF2B5EF4-FFF2-40B4-BE49-F238E27FC236}">
                <a16:creationId xmlns:a16="http://schemas.microsoft.com/office/drawing/2014/main" id="{670674A5-4D61-9C0B-98B8-8B645386EC8E}"/>
              </a:ext>
            </a:extLst>
          </p:cNvPr>
          <p:cNvSpPr/>
          <p:nvPr/>
        </p:nvSpPr>
        <p:spPr>
          <a:xfrm>
            <a:off x="396140" y="2740568"/>
            <a:ext cx="360000" cy="1007999"/>
          </a:xfrm>
          <a:prstGeom prst="roundRect">
            <a:avLst/>
          </a:prstGeom>
          <a:solidFill>
            <a:srgbClr val="00A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078"/>
              </a:solidFill>
            </a:endParaRPr>
          </a:p>
        </p:txBody>
      </p:sp>
      <p:sp>
        <p:nvSpPr>
          <p:cNvPr id="17" name="テキスト ボックス 16">
            <a:extLst>
              <a:ext uri="{FF2B5EF4-FFF2-40B4-BE49-F238E27FC236}">
                <a16:creationId xmlns:a16="http://schemas.microsoft.com/office/drawing/2014/main" id="{E7147706-E89A-9CBF-8E53-55F0AD0F14B0}"/>
              </a:ext>
            </a:extLst>
          </p:cNvPr>
          <p:cNvSpPr txBox="1"/>
          <p:nvPr/>
        </p:nvSpPr>
        <p:spPr>
          <a:xfrm>
            <a:off x="493075" y="2813071"/>
            <a:ext cx="153888" cy="866222"/>
          </a:xfrm>
          <a:prstGeom prst="rect">
            <a:avLst/>
          </a:prstGeom>
          <a:noFill/>
        </p:spPr>
        <p:txBody>
          <a:bodyPr vert="eaVert" wrap="square" lIns="0" tIns="0" rIns="0" bIns="0" rtlCol="0">
            <a:spAutoFit/>
          </a:bodyPr>
          <a:lstStyle/>
          <a:p>
            <a:pPr algn="ctr"/>
            <a:r>
              <a:rPr kumimoji="1" lang="ja-JP" altLang="en-US" sz="1000" b="1">
                <a:solidFill>
                  <a:schemeClr val="bg1"/>
                </a:solidFill>
                <a:latin typeface="Yu Gothic" panose="020B0400000000000000" pitchFamily="34" charset="-128"/>
                <a:ea typeface="Yu Gothic" panose="020B0400000000000000" pitchFamily="34" charset="-128"/>
              </a:rPr>
              <a:t>所得制限なし</a:t>
            </a:r>
          </a:p>
        </p:txBody>
      </p:sp>
      <p:sp>
        <p:nvSpPr>
          <p:cNvPr id="18" name="テキスト ボックス 17">
            <a:extLst>
              <a:ext uri="{FF2B5EF4-FFF2-40B4-BE49-F238E27FC236}">
                <a16:creationId xmlns:a16="http://schemas.microsoft.com/office/drawing/2014/main" id="{4E6C3AB5-06BA-B2BB-D031-93676E689891}"/>
              </a:ext>
            </a:extLst>
          </p:cNvPr>
          <p:cNvSpPr txBox="1"/>
          <p:nvPr/>
        </p:nvSpPr>
        <p:spPr>
          <a:xfrm>
            <a:off x="3835360" y="1325436"/>
            <a:ext cx="3419998"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出産等での経済的負担を軽減します</a:t>
            </a:r>
          </a:p>
        </p:txBody>
      </p:sp>
      <p:sp>
        <p:nvSpPr>
          <p:cNvPr id="19" name="片側の 2 つの角を丸めた四角形 35">
            <a:extLst>
              <a:ext uri="{FF2B5EF4-FFF2-40B4-BE49-F238E27FC236}">
                <a16:creationId xmlns:a16="http://schemas.microsoft.com/office/drawing/2014/main" id="{072A5169-5D8A-F519-5549-B6D5B2F19E7E}"/>
              </a:ext>
            </a:extLst>
          </p:cNvPr>
          <p:cNvSpPr/>
          <p:nvPr/>
        </p:nvSpPr>
        <p:spPr>
          <a:xfrm rot="5400000">
            <a:off x="5347997" y="509543"/>
            <a:ext cx="288000" cy="3294000"/>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6D04799-7D42-1C8F-A747-3F979DACA98D}"/>
              </a:ext>
            </a:extLst>
          </p:cNvPr>
          <p:cNvSpPr txBox="1"/>
          <p:nvPr/>
        </p:nvSpPr>
        <p:spPr>
          <a:xfrm>
            <a:off x="3953402" y="2071943"/>
            <a:ext cx="461339" cy="169277"/>
          </a:xfrm>
          <a:prstGeom prst="rect">
            <a:avLst/>
          </a:prstGeom>
          <a:noFill/>
        </p:spPr>
        <p:txBody>
          <a:bodyPr wrap="square" lIns="0" tIns="0" rIns="0" bIns="0" rtlCol="0">
            <a:spAutoFit/>
          </a:bodyPr>
          <a:lstStyle/>
          <a:p>
            <a:r>
              <a:rPr kumimoji="1" lang="en" altLang="ja-JP" sz="1100" b="1" dirty="0">
                <a:solidFill>
                  <a:srgbClr val="00A078"/>
                </a:solidFill>
                <a:latin typeface="Yu Gothic" panose="020B0400000000000000" pitchFamily="34" charset="-128"/>
                <a:ea typeface="Yu Gothic" panose="020B0400000000000000" pitchFamily="34" charset="-128"/>
              </a:rPr>
              <a:t>Step.1</a:t>
            </a:r>
            <a:endParaRPr kumimoji="1" lang="ja-JP" altLang="en-US" sz="1100" b="1">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2A2B6A8D-B660-4F29-6F82-07DBF4EB6F0C}"/>
              </a:ext>
            </a:extLst>
          </p:cNvPr>
          <p:cNvSpPr txBox="1"/>
          <p:nvPr/>
        </p:nvSpPr>
        <p:spPr>
          <a:xfrm>
            <a:off x="4467276" y="2071943"/>
            <a:ext cx="2638800" cy="169200"/>
          </a:xfrm>
          <a:prstGeom prst="rect">
            <a:avLst/>
          </a:prstGeom>
          <a:noFill/>
        </p:spPr>
        <p:txBody>
          <a:bodyPr wrap="square" lIns="0" tIns="0" rIns="0" bIns="0" rtlCol="0">
            <a:spAutoFit/>
          </a:bodyPr>
          <a:lstStyle/>
          <a:p>
            <a:r>
              <a:rPr kumimoji="1" lang="ja-JP" altLang="en-US" sz="1100" b="1">
                <a:solidFill>
                  <a:srgbClr val="00000A"/>
                </a:solidFill>
                <a:latin typeface="Yu Gothic" panose="020B0400000000000000" pitchFamily="34" charset="-128"/>
                <a:ea typeface="Yu Gothic" panose="020B0400000000000000" pitchFamily="34" charset="-128"/>
              </a:rPr>
              <a:t>出産育児一時金の増額</a:t>
            </a:r>
          </a:p>
        </p:txBody>
      </p:sp>
      <p:sp>
        <p:nvSpPr>
          <p:cNvPr id="22" name="片側の 2 つの角を丸めた四角形 40">
            <a:extLst>
              <a:ext uri="{FF2B5EF4-FFF2-40B4-BE49-F238E27FC236}">
                <a16:creationId xmlns:a16="http://schemas.microsoft.com/office/drawing/2014/main" id="{F162BED5-86BE-4615-3A63-9F3476B19F27}"/>
              </a:ext>
            </a:extLst>
          </p:cNvPr>
          <p:cNvSpPr/>
          <p:nvPr/>
        </p:nvSpPr>
        <p:spPr>
          <a:xfrm rot="5400000">
            <a:off x="5275997" y="1816604"/>
            <a:ext cx="432000" cy="3294000"/>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8CE5B0-782B-5BFF-1225-188F577A9A91}"/>
              </a:ext>
            </a:extLst>
          </p:cNvPr>
          <p:cNvSpPr txBox="1"/>
          <p:nvPr/>
        </p:nvSpPr>
        <p:spPr>
          <a:xfrm>
            <a:off x="3953402" y="3378965"/>
            <a:ext cx="461339" cy="169277"/>
          </a:xfrm>
          <a:prstGeom prst="rect">
            <a:avLst/>
          </a:prstGeom>
          <a:noFill/>
        </p:spPr>
        <p:txBody>
          <a:bodyPr wrap="square" lIns="0" tIns="0" rIns="0" bIns="0" rtlCol="0">
            <a:spAutoFit/>
          </a:bodyPr>
          <a:lstStyle/>
          <a:p>
            <a:r>
              <a:rPr kumimoji="1" lang="en" altLang="ja-JP" sz="1100" b="1" dirty="0">
                <a:solidFill>
                  <a:srgbClr val="00A078"/>
                </a:solidFill>
                <a:latin typeface="Yu Gothic" panose="020B0400000000000000" pitchFamily="34" charset="-128"/>
                <a:ea typeface="Yu Gothic" panose="020B0400000000000000" pitchFamily="34" charset="-128"/>
              </a:rPr>
              <a:t>Step.2</a:t>
            </a:r>
            <a:endParaRPr kumimoji="1" lang="ja-JP" altLang="en-US" sz="1100" b="1">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25ADE28A-C8CC-F51B-82E9-249D5FF52CF3}"/>
              </a:ext>
            </a:extLst>
          </p:cNvPr>
          <p:cNvSpPr txBox="1"/>
          <p:nvPr/>
        </p:nvSpPr>
        <p:spPr>
          <a:xfrm>
            <a:off x="4467275" y="3302263"/>
            <a:ext cx="2696259" cy="338554"/>
          </a:xfrm>
          <a:prstGeom prst="rect">
            <a:avLst/>
          </a:prstGeom>
          <a:noFill/>
        </p:spPr>
        <p:txBody>
          <a:bodyPr wrap="square" lIns="0" tIns="0" rIns="0" bIns="0" rtlCol="0">
            <a:spAutoFit/>
          </a:bodyPr>
          <a:lstStyle/>
          <a:p>
            <a:r>
              <a:rPr kumimoji="1" lang="ja-JP" altLang="en-US" sz="1100" b="1" dirty="0">
                <a:solidFill>
                  <a:srgbClr val="00000A"/>
                </a:solidFill>
                <a:latin typeface="Yu Gothic" panose="020B0400000000000000" pitchFamily="34" charset="-128"/>
                <a:ea typeface="Yu Gothic" panose="020B0400000000000000" pitchFamily="34" charset="-128"/>
              </a:rPr>
              <a:t>出産費用（正常分娩）の保険適用を含め、</a:t>
            </a:r>
          </a:p>
          <a:p>
            <a:r>
              <a:rPr kumimoji="1" lang="ja-JP" altLang="en-US" sz="1100" b="1" dirty="0">
                <a:solidFill>
                  <a:srgbClr val="00000A"/>
                </a:solidFill>
                <a:latin typeface="Yu Gothic" panose="020B0400000000000000" pitchFamily="34" charset="-128"/>
                <a:ea typeface="Yu Gothic" panose="020B0400000000000000" pitchFamily="34" charset="-128"/>
              </a:rPr>
              <a:t>出産に関する支援等の更なる強化の検討</a:t>
            </a:r>
          </a:p>
        </p:txBody>
      </p:sp>
      <p:pic>
        <p:nvPicPr>
          <p:cNvPr id="25" name="図 24">
            <a:extLst>
              <a:ext uri="{FF2B5EF4-FFF2-40B4-BE49-F238E27FC236}">
                <a16:creationId xmlns:a16="http://schemas.microsoft.com/office/drawing/2014/main" id="{C5854863-3B55-9393-1A60-2FE8071F3634}"/>
              </a:ext>
            </a:extLst>
          </p:cNvPr>
          <p:cNvPicPr>
            <a:picLocks noChangeAspect="1"/>
          </p:cNvPicPr>
          <p:nvPr/>
        </p:nvPicPr>
        <p:blipFill>
          <a:blip r:embed="rId5"/>
          <a:stretch>
            <a:fillRect/>
          </a:stretch>
        </p:blipFill>
        <p:spPr>
          <a:xfrm>
            <a:off x="6115805" y="1613405"/>
            <a:ext cx="825500" cy="1473200"/>
          </a:xfrm>
          <a:prstGeom prst="rect">
            <a:avLst/>
          </a:prstGeom>
        </p:spPr>
      </p:pic>
      <p:grpSp>
        <p:nvGrpSpPr>
          <p:cNvPr id="26" name="グループ化 25">
            <a:extLst>
              <a:ext uri="{FF2B5EF4-FFF2-40B4-BE49-F238E27FC236}">
                <a16:creationId xmlns:a16="http://schemas.microsoft.com/office/drawing/2014/main" id="{DD2981F1-8B64-43AA-07D2-9DDC422C20A1}"/>
              </a:ext>
            </a:extLst>
          </p:cNvPr>
          <p:cNvGrpSpPr/>
          <p:nvPr/>
        </p:nvGrpSpPr>
        <p:grpSpPr>
          <a:xfrm>
            <a:off x="277031" y="4004909"/>
            <a:ext cx="3420001" cy="5688000"/>
            <a:chOff x="255587" y="4674531"/>
            <a:chExt cx="3420001" cy="5688000"/>
          </a:xfrm>
        </p:grpSpPr>
        <p:sp>
          <p:nvSpPr>
            <p:cNvPr id="27" name="角丸四角形 50">
              <a:extLst>
                <a:ext uri="{FF2B5EF4-FFF2-40B4-BE49-F238E27FC236}">
                  <a16:creationId xmlns:a16="http://schemas.microsoft.com/office/drawing/2014/main" id="{02C5CD0E-A0C6-C29E-85BE-EA98EEE3A1BE}"/>
                </a:ext>
              </a:extLst>
            </p:cNvPr>
            <p:cNvSpPr/>
            <p:nvPr/>
          </p:nvSpPr>
          <p:spPr>
            <a:xfrm>
              <a:off x="255588" y="4674531"/>
              <a:ext cx="3420000" cy="5688000"/>
            </a:xfrm>
            <a:prstGeom prst="roundRect">
              <a:avLst>
                <a:gd name="adj" fmla="val 4753"/>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8" name="片側の 2 つの角を丸めた四角形 51">
              <a:extLst>
                <a:ext uri="{FF2B5EF4-FFF2-40B4-BE49-F238E27FC236}">
                  <a16:creationId xmlns:a16="http://schemas.microsoft.com/office/drawing/2014/main" id="{616A3FD8-EDED-3A0C-CAA3-68046662D927}"/>
                </a:ext>
              </a:extLst>
            </p:cNvPr>
            <p:cNvSpPr/>
            <p:nvPr/>
          </p:nvSpPr>
          <p:spPr>
            <a:xfrm>
              <a:off x="255587" y="4674531"/>
              <a:ext cx="3419999" cy="432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角丸四角形 53">
            <a:extLst>
              <a:ext uri="{FF2B5EF4-FFF2-40B4-BE49-F238E27FC236}">
                <a16:creationId xmlns:a16="http://schemas.microsoft.com/office/drawing/2014/main" id="{013CEEA5-8641-AD9C-E9C7-A9A728EC122F}"/>
              </a:ext>
            </a:extLst>
          </p:cNvPr>
          <p:cNvSpPr/>
          <p:nvPr/>
        </p:nvSpPr>
        <p:spPr>
          <a:xfrm>
            <a:off x="3835358" y="4004909"/>
            <a:ext cx="3420000" cy="1404000"/>
          </a:xfrm>
          <a:prstGeom prst="roundRect">
            <a:avLst>
              <a:gd name="adj" fmla="val 8860"/>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30" name="片側の 2 つの角を丸めた四角形 54">
            <a:extLst>
              <a:ext uri="{FF2B5EF4-FFF2-40B4-BE49-F238E27FC236}">
                <a16:creationId xmlns:a16="http://schemas.microsoft.com/office/drawing/2014/main" id="{0B181FA1-F51B-9870-52AB-8E9CDB4D690C}"/>
              </a:ext>
            </a:extLst>
          </p:cNvPr>
          <p:cNvSpPr/>
          <p:nvPr/>
        </p:nvSpPr>
        <p:spPr>
          <a:xfrm>
            <a:off x="3835357" y="4004909"/>
            <a:ext cx="3419999" cy="432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60DF6D2-B46F-3676-2C34-6D3DE4CF75BF}"/>
              </a:ext>
            </a:extLst>
          </p:cNvPr>
          <p:cNvSpPr txBox="1"/>
          <p:nvPr/>
        </p:nvSpPr>
        <p:spPr>
          <a:xfrm>
            <a:off x="277029" y="4115449"/>
            <a:ext cx="3385204" cy="246221"/>
          </a:xfrm>
          <a:prstGeom prst="rect">
            <a:avLst/>
          </a:prstGeom>
          <a:noFill/>
        </p:spPr>
        <p:txBody>
          <a:bodyPr wrap="square" lIns="0" tIns="0" rIns="0" bIns="0" rtlCol="0">
            <a:spAutoFit/>
          </a:bodyPr>
          <a:lstStyle/>
          <a:p>
            <a:pPr algn="ctr"/>
            <a:r>
              <a:rPr kumimoji="1" lang="ja-JP" altLang="en-US" sz="1600" b="1" spc="-150">
                <a:solidFill>
                  <a:schemeClr val="bg1"/>
                </a:solidFill>
                <a:latin typeface="Meiryo" panose="020B0604030504040204" pitchFamily="34" charset="-128"/>
                <a:ea typeface="Meiryo" panose="020B0604030504040204" pitchFamily="34" charset="-128"/>
              </a:rPr>
              <a:t>大学等にかかる教育費負担を軽減します</a:t>
            </a:r>
          </a:p>
        </p:txBody>
      </p:sp>
      <p:sp>
        <p:nvSpPr>
          <p:cNvPr id="34" name="テキスト ボックス 33">
            <a:extLst>
              <a:ext uri="{FF2B5EF4-FFF2-40B4-BE49-F238E27FC236}">
                <a16:creationId xmlns:a16="http://schemas.microsoft.com/office/drawing/2014/main" id="{2A3493BE-2184-2674-1A79-73763FF8663E}"/>
              </a:ext>
            </a:extLst>
          </p:cNvPr>
          <p:cNvSpPr txBox="1"/>
          <p:nvPr/>
        </p:nvSpPr>
        <p:spPr>
          <a:xfrm>
            <a:off x="3835356" y="4115449"/>
            <a:ext cx="3419998"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スキルアップを応援します</a:t>
            </a:r>
          </a:p>
        </p:txBody>
      </p:sp>
      <p:sp>
        <p:nvSpPr>
          <p:cNvPr id="35" name="角丸四角形 60">
            <a:extLst>
              <a:ext uri="{FF2B5EF4-FFF2-40B4-BE49-F238E27FC236}">
                <a16:creationId xmlns:a16="http://schemas.microsoft.com/office/drawing/2014/main" id="{D48AF386-0C24-D1EF-3C38-956A7B13D7C9}"/>
              </a:ext>
            </a:extLst>
          </p:cNvPr>
          <p:cNvSpPr/>
          <p:nvPr/>
        </p:nvSpPr>
        <p:spPr>
          <a:xfrm>
            <a:off x="3835358" y="5544408"/>
            <a:ext cx="3420000" cy="2628000"/>
          </a:xfrm>
          <a:prstGeom prst="roundRect">
            <a:avLst>
              <a:gd name="adj" fmla="val 4471"/>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36" name="片側の 2 つの角を丸めた四角形 61">
            <a:extLst>
              <a:ext uri="{FF2B5EF4-FFF2-40B4-BE49-F238E27FC236}">
                <a16:creationId xmlns:a16="http://schemas.microsoft.com/office/drawing/2014/main" id="{0A037F9B-312D-CAF4-EBB5-ADE49F2C36AB}"/>
              </a:ext>
            </a:extLst>
          </p:cNvPr>
          <p:cNvSpPr/>
          <p:nvPr/>
        </p:nvSpPr>
        <p:spPr>
          <a:xfrm>
            <a:off x="3835357" y="5544408"/>
            <a:ext cx="3419999" cy="432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62">
            <a:extLst>
              <a:ext uri="{FF2B5EF4-FFF2-40B4-BE49-F238E27FC236}">
                <a16:creationId xmlns:a16="http://schemas.microsoft.com/office/drawing/2014/main" id="{2965FB5A-35B5-51BF-08F6-2225E124663D}"/>
              </a:ext>
            </a:extLst>
          </p:cNvPr>
          <p:cNvSpPr/>
          <p:nvPr/>
        </p:nvSpPr>
        <p:spPr>
          <a:xfrm>
            <a:off x="3835358" y="8296823"/>
            <a:ext cx="3420000" cy="1404000"/>
          </a:xfrm>
          <a:prstGeom prst="roundRect">
            <a:avLst>
              <a:gd name="adj" fmla="val 8860"/>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38" name="片側の 2 つの角を丸めた四角形 63">
            <a:extLst>
              <a:ext uri="{FF2B5EF4-FFF2-40B4-BE49-F238E27FC236}">
                <a16:creationId xmlns:a16="http://schemas.microsoft.com/office/drawing/2014/main" id="{46A5B44B-D654-D819-725D-E72755351422}"/>
              </a:ext>
            </a:extLst>
          </p:cNvPr>
          <p:cNvSpPr/>
          <p:nvPr/>
        </p:nvSpPr>
        <p:spPr>
          <a:xfrm>
            <a:off x="3835357" y="8296823"/>
            <a:ext cx="3419999" cy="432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DC5645A-ED3A-2298-7B98-00E68E85E0CD}"/>
              </a:ext>
            </a:extLst>
          </p:cNvPr>
          <p:cNvSpPr txBox="1"/>
          <p:nvPr/>
        </p:nvSpPr>
        <p:spPr>
          <a:xfrm>
            <a:off x="3835356" y="8407363"/>
            <a:ext cx="3419998"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住まいの支援</a:t>
            </a:r>
          </a:p>
        </p:txBody>
      </p:sp>
      <p:sp>
        <p:nvSpPr>
          <p:cNvPr id="40" name="テキスト ボックス 39">
            <a:extLst>
              <a:ext uri="{FF2B5EF4-FFF2-40B4-BE49-F238E27FC236}">
                <a16:creationId xmlns:a16="http://schemas.microsoft.com/office/drawing/2014/main" id="{1708CD75-ADDA-4DDE-39BC-E0F49C12607F}"/>
              </a:ext>
            </a:extLst>
          </p:cNvPr>
          <p:cNvSpPr txBox="1"/>
          <p:nvPr/>
        </p:nvSpPr>
        <p:spPr>
          <a:xfrm>
            <a:off x="3835356" y="5664233"/>
            <a:ext cx="3419998"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年収の壁を意識せずに働きやすく</a:t>
            </a:r>
          </a:p>
        </p:txBody>
      </p:sp>
      <p:sp>
        <p:nvSpPr>
          <p:cNvPr id="41" name="片側の 2 つの角を丸めた四角形 1">
            <a:extLst>
              <a:ext uri="{FF2B5EF4-FFF2-40B4-BE49-F238E27FC236}">
                <a16:creationId xmlns:a16="http://schemas.microsoft.com/office/drawing/2014/main" id="{6131F7A3-CAEF-7813-917C-E6F685B39C6A}"/>
              </a:ext>
            </a:extLst>
          </p:cNvPr>
          <p:cNvSpPr/>
          <p:nvPr/>
        </p:nvSpPr>
        <p:spPr>
          <a:xfrm rot="5400000">
            <a:off x="1726640" y="3119167"/>
            <a:ext cx="432000" cy="3294000"/>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C361F08C-D095-D9EC-C22D-6DA00FED4E38}"/>
              </a:ext>
            </a:extLst>
          </p:cNvPr>
          <p:cNvSpPr txBox="1"/>
          <p:nvPr/>
        </p:nvSpPr>
        <p:spPr>
          <a:xfrm>
            <a:off x="379626" y="4602932"/>
            <a:ext cx="3169035" cy="292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defPPr>
              <a:defRPr lang="en-US"/>
            </a:defPPr>
            <a:lvl1pPr>
              <a:lnSpc>
                <a:spcPts val="1400"/>
              </a:lnSpc>
              <a:defRPr kumimoji="1" sz="950" b="1">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貸与型奨学金の減額返還制度を利用しやすく。</a:t>
            </a:r>
          </a:p>
          <a:p>
            <a:r>
              <a:rPr lang="ja-JP" altLang="en-US" dirty="0">
                <a:solidFill>
                  <a:srgbClr val="00A078"/>
                </a:solidFill>
              </a:rPr>
              <a:t>年収要件等を緩和</a:t>
            </a:r>
            <a:r>
              <a:rPr lang="ja-JP" altLang="en-US" dirty="0">
                <a:solidFill>
                  <a:schemeClr val="tx1"/>
                </a:solidFill>
              </a:rPr>
              <a:t>します。</a:t>
            </a:r>
            <a:r>
              <a:rPr lang="ja-JP" altLang="en-US" sz="700" b="0" dirty="0">
                <a:solidFill>
                  <a:schemeClr val="tx1"/>
                </a:solidFill>
              </a:rPr>
              <a:t>（</a:t>
            </a:r>
            <a:r>
              <a:rPr lang="en-US" altLang="ja-JP" sz="700" b="0" dirty="0">
                <a:solidFill>
                  <a:schemeClr val="tx1"/>
                </a:solidFill>
              </a:rPr>
              <a:t>24</a:t>
            </a:r>
            <a:r>
              <a:rPr lang="ja-JP" altLang="en-US" sz="700" b="0" dirty="0">
                <a:solidFill>
                  <a:schemeClr val="tx1"/>
                </a:solidFill>
              </a:rPr>
              <a:t>年度から）</a:t>
            </a:r>
            <a:endParaRPr lang="ja-JP" altLang="en-US" b="0" dirty="0">
              <a:solidFill>
                <a:schemeClr val="tx1"/>
              </a:solidFill>
            </a:endParaRPr>
          </a:p>
        </p:txBody>
      </p:sp>
      <p:pic>
        <p:nvPicPr>
          <p:cNvPr id="43" name="図 42">
            <a:extLst>
              <a:ext uri="{FF2B5EF4-FFF2-40B4-BE49-F238E27FC236}">
                <a16:creationId xmlns:a16="http://schemas.microsoft.com/office/drawing/2014/main" id="{F239F597-7F7C-53A7-8817-8312444624D1}"/>
              </a:ext>
            </a:extLst>
          </p:cNvPr>
          <p:cNvPicPr>
            <a:picLocks noChangeAspect="1"/>
          </p:cNvPicPr>
          <p:nvPr/>
        </p:nvPicPr>
        <p:blipFill>
          <a:blip r:embed="rId6"/>
          <a:stretch>
            <a:fillRect/>
          </a:stretch>
        </p:blipFill>
        <p:spPr>
          <a:xfrm>
            <a:off x="881158" y="2728550"/>
            <a:ext cx="2717800" cy="1041400"/>
          </a:xfrm>
          <a:prstGeom prst="rect">
            <a:avLst/>
          </a:prstGeom>
        </p:spPr>
      </p:pic>
      <p:grpSp>
        <p:nvGrpSpPr>
          <p:cNvPr id="44" name="グループ化 43">
            <a:extLst>
              <a:ext uri="{FF2B5EF4-FFF2-40B4-BE49-F238E27FC236}">
                <a16:creationId xmlns:a16="http://schemas.microsoft.com/office/drawing/2014/main" id="{1C567A4A-C226-556A-3A91-7EE74070D59F}"/>
              </a:ext>
            </a:extLst>
          </p:cNvPr>
          <p:cNvGrpSpPr/>
          <p:nvPr/>
        </p:nvGrpSpPr>
        <p:grpSpPr>
          <a:xfrm>
            <a:off x="374078" y="5176409"/>
            <a:ext cx="1296000" cy="216000"/>
            <a:chOff x="378611" y="5799934"/>
            <a:chExt cx="1296000" cy="216000"/>
          </a:xfrm>
        </p:grpSpPr>
        <p:sp>
          <p:nvSpPr>
            <p:cNvPr id="45" name="角丸四角形 28">
              <a:extLst>
                <a:ext uri="{FF2B5EF4-FFF2-40B4-BE49-F238E27FC236}">
                  <a16:creationId xmlns:a16="http://schemas.microsoft.com/office/drawing/2014/main" id="{1A213E79-2471-5BB2-37E1-A5604194C897}"/>
                </a:ext>
              </a:extLst>
            </p:cNvPr>
            <p:cNvSpPr/>
            <p:nvPr/>
          </p:nvSpPr>
          <p:spPr>
            <a:xfrm>
              <a:off x="378611" y="5799934"/>
              <a:ext cx="1296000" cy="216000"/>
            </a:xfrm>
            <a:prstGeom prst="roundRect">
              <a:avLst>
                <a:gd name="adj" fmla="val 50000"/>
              </a:avLst>
            </a:prstGeom>
            <a:solidFill>
              <a:srgbClr val="00A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078"/>
                </a:solidFill>
              </a:endParaRPr>
            </a:p>
          </p:txBody>
        </p:sp>
        <p:sp>
          <p:nvSpPr>
            <p:cNvPr id="46" name="テキスト ボックス 45">
              <a:extLst>
                <a:ext uri="{FF2B5EF4-FFF2-40B4-BE49-F238E27FC236}">
                  <a16:creationId xmlns:a16="http://schemas.microsoft.com/office/drawing/2014/main" id="{4EBF74F2-5784-B357-5DDE-8B6A0110A36A}"/>
                </a:ext>
              </a:extLst>
            </p:cNvPr>
            <p:cNvSpPr txBox="1"/>
            <p:nvPr/>
          </p:nvSpPr>
          <p:spPr>
            <a:xfrm>
              <a:off x="378611" y="5834913"/>
              <a:ext cx="1296000" cy="153888"/>
            </a:xfrm>
            <a:prstGeom prst="rect">
              <a:avLst/>
            </a:prstGeom>
            <a:noFill/>
          </p:spPr>
          <p:txBody>
            <a:bodyPr vert="horz" wrap="square" lIns="0" tIns="0" rIns="0" bIns="0" rtlCol="0">
              <a:spAutoFit/>
            </a:bodyPr>
            <a:lstStyle/>
            <a:p>
              <a:pPr algn="ctr"/>
              <a:r>
                <a:rPr kumimoji="1" lang="ja-JP" altLang="en-US" sz="1000" b="1">
                  <a:solidFill>
                    <a:schemeClr val="bg1"/>
                  </a:solidFill>
                  <a:latin typeface="Yu Gothic" panose="020B0400000000000000" pitchFamily="34" charset="-128"/>
                  <a:ea typeface="Yu Gothic" panose="020B0400000000000000" pitchFamily="34" charset="-128"/>
                </a:rPr>
                <a:t>年収上限引き上げ</a:t>
              </a:r>
            </a:p>
          </p:txBody>
        </p:sp>
      </p:grpSp>
      <p:sp>
        <p:nvSpPr>
          <p:cNvPr id="47" name="テキスト ボックス 46">
            <a:extLst>
              <a:ext uri="{FF2B5EF4-FFF2-40B4-BE49-F238E27FC236}">
                <a16:creationId xmlns:a16="http://schemas.microsoft.com/office/drawing/2014/main" id="{0D412358-0621-E7B1-546D-0B16DD4387FF}"/>
              </a:ext>
            </a:extLst>
          </p:cNvPr>
          <p:cNvSpPr txBox="1"/>
          <p:nvPr/>
        </p:nvSpPr>
        <p:spPr>
          <a:xfrm>
            <a:off x="371590" y="6165869"/>
            <a:ext cx="3205222" cy="233525"/>
          </a:xfrm>
          <a:prstGeom prst="rect">
            <a:avLst/>
          </a:prstGeom>
          <a:noFill/>
        </p:spPr>
        <p:txBody>
          <a:bodyPr wrap="square" lIns="0" tIns="0" rIns="0" bIns="0" rtlCol="0">
            <a:spAutoFit/>
          </a:bodyPr>
          <a:lstStyle/>
          <a:p>
            <a:pPr>
              <a:lnSpc>
                <a:spcPct val="120000"/>
              </a:lnSpc>
            </a:pPr>
            <a:r>
              <a:rPr kumimoji="1" lang="ja-JP" altLang="en-US" sz="650" dirty="0">
                <a:solidFill>
                  <a:srgbClr val="00000A"/>
                </a:solidFill>
                <a:latin typeface="Yu Gothic" panose="020B0400000000000000" pitchFamily="34" charset="-128"/>
                <a:ea typeface="Yu Gothic" panose="020B0400000000000000" pitchFamily="34" charset="-128"/>
              </a:rPr>
              <a:t>また、所得連動返還方式を利用している人については、返還額算定のための所得計算の際、こども１人につき</a:t>
            </a:r>
            <a:r>
              <a:rPr kumimoji="1" lang="en-US" altLang="ja-JP" sz="650" dirty="0">
                <a:solidFill>
                  <a:srgbClr val="00000A"/>
                </a:solidFill>
                <a:latin typeface="Yu Gothic" panose="020B0400000000000000" pitchFamily="34" charset="-128"/>
                <a:ea typeface="Yu Gothic" panose="020B0400000000000000" pitchFamily="34" charset="-128"/>
              </a:rPr>
              <a:t>33</a:t>
            </a:r>
            <a:r>
              <a:rPr kumimoji="1" lang="ja-JP" altLang="en-US" sz="650" dirty="0">
                <a:solidFill>
                  <a:srgbClr val="00000A"/>
                </a:solidFill>
                <a:latin typeface="Yu Gothic" panose="020B0400000000000000" pitchFamily="34" charset="-128"/>
                <a:ea typeface="Yu Gothic" panose="020B0400000000000000" pitchFamily="34" charset="-128"/>
              </a:rPr>
              <a:t>万円を控除します。（</a:t>
            </a:r>
            <a:r>
              <a:rPr kumimoji="1" lang="en-US" altLang="ja-JP" sz="650" dirty="0">
                <a:solidFill>
                  <a:srgbClr val="00000A"/>
                </a:solidFill>
                <a:latin typeface="Yu Gothic" panose="020B0400000000000000" pitchFamily="34" charset="-128"/>
                <a:ea typeface="Yu Gothic" panose="020B0400000000000000" pitchFamily="34" charset="-128"/>
              </a:rPr>
              <a:t>24</a:t>
            </a:r>
            <a:r>
              <a:rPr kumimoji="1" lang="ja-JP" altLang="en-US" sz="650" dirty="0">
                <a:solidFill>
                  <a:srgbClr val="00000A"/>
                </a:solidFill>
                <a:latin typeface="Yu Gothic" panose="020B0400000000000000" pitchFamily="34" charset="-128"/>
                <a:ea typeface="Yu Gothic" panose="020B0400000000000000" pitchFamily="34" charset="-128"/>
              </a:rPr>
              <a:t>年の所得から適用）</a:t>
            </a:r>
          </a:p>
        </p:txBody>
      </p:sp>
      <p:sp>
        <p:nvSpPr>
          <p:cNvPr id="48" name="角丸四角形 68">
            <a:extLst>
              <a:ext uri="{FF2B5EF4-FFF2-40B4-BE49-F238E27FC236}">
                <a16:creationId xmlns:a16="http://schemas.microsoft.com/office/drawing/2014/main" id="{A8362299-3EAF-C4B5-8611-D53583E17E63}"/>
              </a:ext>
            </a:extLst>
          </p:cNvPr>
          <p:cNvSpPr/>
          <p:nvPr/>
        </p:nvSpPr>
        <p:spPr>
          <a:xfrm>
            <a:off x="3039592" y="5446696"/>
            <a:ext cx="540000" cy="648000"/>
          </a:xfrm>
          <a:prstGeom prst="roundRect">
            <a:avLst>
              <a:gd name="adj" fmla="val 5790"/>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08C46"/>
              </a:solidFill>
            </a:endParaRPr>
          </a:p>
        </p:txBody>
      </p:sp>
      <p:sp>
        <p:nvSpPr>
          <p:cNvPr id="49" name="テキスト ボックス 48">
            <a:extLst>
              <a:ext uri="{FF2B5EF4-FFF2-40B4-BE49-F238E27FC236}">
                <a16:creationId xmlns:a16="http://schemas.microsoft.com/office/drawing/2014/main" id="{2985E35E-7F0C-C02E-D31F-CBCEAD18EFC8}"/>
              </a:ext>
            </a:extLst>
          </p:cNvPr>
          <p:cNvSpPr txBox="1"/>
          <p:nvPr/>
        </p:nvSpPr>
        <p:spPr>
          <a:xfrm>
            <a:off x="3039590" y="5498968"/>
            <a:ext cx="540000" cy="76944"/>
          </a:xfrm>
          <a:prstGeom prst="rect">
            <a:avLst/>
          </a:prstGeom>
          <a:noFill/>
        </p:spPr>
        <p:txBody>
          <a:bodyPr wrap="square" lIns="0" tIns="0" rIns="0" bIns="0" rtlCol="0">
            <a:spAutoFit/>
          </a:bodyPr>
          <a:lstStyle/>
          <a:p>
            <a:pPr algn="ctr"/>
            <a:r>
              <a:rPr kumimoji="1" lang="ja-JP" altLang="en-US" sz="500" b="1" dirty="0">
                <a:solidFill>
                  <a:srgbClr val="F08C46"/>
                </a:solidFill>
                <a:latin typeface="Yu Gothic" panose="020B0400000000000000" pitchFamily="34" charset="-128"/>
                <a:ea typeface="Yu Gothic" panose="020B0400000000000000" pitchFamily="34" charset="-128"/>
              </a:rPr>
              <a:t>詳しくはこちら</a:t>
            </a:r>
          </a:p>
        </p:txBody>
      </p:sp>
      <p:sp>
        <p:nvSpPr>
          <p:cNvPr id="50" name="テキスト ボックス 49">
            <a:extLst>
              <a:ext uri="{FF2B5EF4-FFF2-40B4-BE49-F238E27FC236}">
                <a16:creationId xmlns:a16="http://schemas.microsoft.com/office/drawing/2014/main" id="{0E8A2366-4FC2-81AF-E001-848F2ADA2494}"/>
              </a:ext>
            </a:extLst>
          </p:cNvPr>
          <p:cNvSpPr txBox="1"/>
          <p:nvPr/>
        </p:nvSpPr>
        <p:spPr>
          <a:xfrm>
            <a:off x="374077" y="7043922"/>
            <a:ext cx="3202735" cy="233525"/>
          </a:xfrm>
          <a:prstGeom prst="rect">
            <a:avLst/>
          </a:prstGeom>
          <a:noFill/>
        </p:spPr>
        <p:txBody>
          <a:bodyPr wrap="square" lIns="0" tIns="0" rIns="0" bIns="0" rtlCol="0">
            <a:spAutoFit/>
          </a:bodyPr>
          <a:lstStyle>
            <a:defPPr>
              <a:defRPr lang="en-US"/>
            </a:defPPr>
            <a:lvl1pPr>
              <a:lnSpc>
                <a:spcPct val="120000"/>
              </a:lnSpc>
              <a:defRPr kumimoji="1" sz="700">
                <a:solidFill>
                  <a:srgbClr val="00000A"/>
                </a:solidFill>
                <a:latin typeface="Yu Gothic" panose="020B0400000000000000" pitchFamily="34" charset="-128"/>
                <a:ea typeface="Yu Gothic" panose="020B0400000000000000" pitchFamily="34" charset="-128"/>
              </a:defRPr>
            </a:lvl1pPr>
          </a:lstStyle>
          <a:p>
            <a:r>
              <a:rPr lang="ja-JP" altLang="en-US" sz="650" dirty="0"/>
              <a:t>扶養するこどもが３人以上の多子世帯や、理学・工学・農学の私立大学等に進学する学生を対象に、世帯年収</a:t>
            </a:r>
            <a:r>
              <a:rPr lang="en-US" altLang="ja-JP" sz="650" dirty="0"/>
              <a:t>600</a:t>
            </a:r>
            <a:r>
              <a:rPr lang="ja-JP" altLang="en-US" sz="650" dirty="0"/>
              <a:t>万円程度（目安）まで対象を拡大します。（</a:t>
            </a:r>
            <a:r>
              <a:rPr lang="en-US" altLang="ja-JP" sz="650" dirty="0"/>
              <a:t>24</a:t>
            </a:r>
            <a:r>
              <a:rPr lang="ja-JP" altLang="en-US" sz="650" dirty="0"/>
              <a:t>年度から）</a:t>
            </a:r>
          </a:p>
        </p:txBody>
      </p:sp>
      <p:sp>
        <p:nvSpPr>
          <p:cNvPr id="51" name="角丸四角形 77">
            <a:extLst>
              <a:ext uri="{FF2B5EF4-FFF2-40B4-BE49-F238E27FC236}">
                <a16:creationId xmlns:a16="http://schemas.microsoft.com/office/drawing/2014/main" id="{ECC78053-0F0E-8345-2029-34ED5AB495F6}"/>
              </a:ext>
            </a:extLst>
          </p:cNvPr>
          <p:cNvSpPr/>
          <p:nvPr/>
        </p:nvSpPr>
        <p:spPr>
          <a:xfrm>
            <a:off x="3040734" y="7572225"/>
            <a:ext cx="540000" cy="648000"/>
          </a:xfrm>
          <a:prstGeom prst="roundRect">
            <a:avLst>
              <a:gd name="adj" fmla="val 5790"/>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60660662-75F4-6DCB-BC9E-8DBFD64CDAB9}"/>
              </a:ext>
            </a:extLst>
          </p:cNvPr>
          <p:cNvSpPr txBox="1"/>
          <p:nvPr/>
        </p:nvSpPr>
        <p:spPr>
          <a:xfrm>
            <a:off x="3040732" y="7624497"/>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sp>
        <p:nvSpPr>
          <p:cNvPr id="53" name="テキスト ボックス 52">
            <a:extLst>
              <a:ext uri="{FF2B5EF4-FFF2-40B4-BE49-F238E27FC236}">
                <a16:creationId xmlns:a16="http://schemas.microsoft.com/office/drawing/2014/main" id="{43512DE9-9245-9108-26A6-EF84136D7CF9}"/>
              </a:ext>
            </a:extLst>
          </p:cNvPr>
          <p:cNvSpPr txBox="1"/>
          <p:nvPr/>
        </p:nvSpPr>
        <p:spPr>
          <a:xfrm>
            <a:off x="352909" y="8379198"/>
            <a:ext cx="3119773" cy="233525"/>
          </a:xfrm>
          <a:prstGeom prst="rect">
            <a:avLst/>
          </a:prstGeom>
          <a:noFill/>
        </p:spPr>
        <p:txBody>
          <a:bodyPr wrap="square" lIns="0" tIns="0" rIns="0" bIns="0" rtlCol="0">
            <a:spAutoFit/>
          </a:bodyPr>
          <a:lstStyle/>
          <a:p>
            <a:pPr>
              <a:lnSpc>
                <a:spcPct val="120000"/>
              </a:lnSpc>
            </a:pPr>
            <a:r>
              <a:rPr kumimoji="1" lang="ja-JP" altLang="en-US" sz="650" dirty="0">
                <a:solidFill>
                  <a:srgbClr val="00000A"/>
                </a:solidFill>
                <a:latin typeface="Yu Gothic" panose="020B0400000000000000" pitchFamily="34" charset="-128"/>
                <a:ea typeface="Yu Gothic" panose="020B0400000000000000" pitchFamily="34" charset="-128"/>
              </a:rPr>
              <a:t>こどもを３人以上扶養している場合については、所得制限なく、</a:t>
            </a:r>
            <a:endParaRPr kumimoji="1" lang="en-US" altLang="ja-JP" sz="650" dirty="0">
              <a:solidFill>
                <a:srgbClr val="00000A"/>
              </a:solidFill>
              <a:latin typeface="Yu Gothic" panose="020B0400000000000000" pitchFamily="34" charset="-128"/>
              <a:ea typeface="Yu Gothic" panose="020B0400000000000000" pitchFamily="34" charset="-128"/>
            </a:endParaRPr>
          </a:p>
          <a:p>
            <a:pPr>
              <a:lnSpc>
                <a:spcPct val="120000"/>
              </a:lnSpc>
            </a:pPr>
            <a:r>
              <a:rPr kumimoji="1" lang="ja-JP" altLang="en-US" sz="650" dirty="0">
                <a:solidFill>
                  <a:srgbClr val="00000A"/>
                </a:solidFill>
                <a:latin typeface="Yu Gothic" panose="020B0400000000000000" pitchFamily="34" charset="-128"/>
                <a:ea typeface="Yu Gothic" panose="020B0400000000000000" pitchFamily="34" charset="-128"/>
              </a:rPr>
              <a:t>家庭の負担する大学授業料等が２人分以下となります。（</a:t>
            </a:r>
            <a:r>
              <a:rPr kumimoji="1" lang="en-US" altLang="ja-JP" sz="650" dirty="0">
                <a:solidFill>
                  <a:srgbClr val="00000A"/>
                </a:solidFill>
                <a:latin typeface="Yu Gothic" panose="020B0400000000000000" pitchFamily="34" charset="-128"/>
                <a:ea typeface="Yu Gothic" panose="020B0400000000000000" pitchFamily="34" charset="-128"/>
              </a:rPr>
              <a:t>25</a:t>
            </a:r>
            <a:r>
              <a:rPr kumimoji="1" lang="ja-JP" altLang="en-US" sz="650" dirty="0">
                <a:solidFill>
                  <a:srgbClr val="00000A"/>
                </a:solidFill>
                <a:latin typeface="Yu Gothic" panose="020B0400000000000000" pitchFamily="34" charset="-128"/>
                <a:ea typeface="Yu Gothic" panose="020B0400000000000000" pitchFamily="34" charset="-128"/>
              </a:rPr>
              <a:t>年度開始）</a:t>
            </a:r>
          </a:p>
        </p:txBody>
      </p:sp>
      <p:sp>
        <p:nvSpPr>
          <p:cNvPr id="54" name="テキスト ボックス 53">
            <a:extLst>
              <a:ext uri="{FF2B5EF4-FFF2-40B4-BE49-F238E27FC236}">
                <a16:creationId xmlns:a16="http://schemas.microsoft.com/office/drawing/2014/main" id="{D09D85B5-C38D-1049-C971-FE06F38135CC}"/>
              </a:ext>
            </a:extLst>
          </p:cNvPr>
          <p:cNvSpPr txBox="1"/>
          <p:nvPr/>
        </p:nvSpPr>
        <p:spPr>
          <a:xfrm>
            <a:off x="374079" y="9296210"/>
            <a:ext cx="2964134" cy="233525"/>
          </a:xfrm>
          <a:prstGeom prst="rect">
            <a:avLst/>
          </a:prstGeom>
          <a:noFill/>
        </p:spPr>
        <p:txBody>
          <a:bodyPr wrap="square" lIns="0" tIns="0" rIns="0" bIns="0" rtlCol="0">
            <a:spAutoFit/>
          </a:bodyPr>
          <a:lstStyle/>
          <a:p>
            <a:pPr>
              <a:lnSpc>
                <a:spcPct val="120000"/>
              </a:lnSpc>
            </a:pPr>
            <a:r>
              <a:rPr kumimoji="1" lang="ja-JP" altLang="en-US" sz="650" dirty="0">
                <a:solidFill>
                  <a:srgbClr val="00000A"/>
                </a:solidFill>
                <a:latin typeface="Yu Gothic" panose="020B0400000000000000" pitchFamily="34" charset="-128"/>
                <a:ea typeface="Yu Gothic" panose="020B0400000000000000" pitchFamily="34" charset="-128"/>
              </a:rPr>
              <a:t>「授業料後払い制度」は、在学中は授業料を納付せず、卒業後の年収に応じて納付ができる制度です。（</a:t>
            </a:r>
            <a:r>
              <a:rPr kumimoji="1" lang="en-US" altLang="ja-JP" sz="650" dirty="0">
                <a:solidFill>
                  <a:srgbClr val="00000A"/>
                </a:solidFill>
                <a:latin typeface="Yu Gothic" panose="020B0400000000000000" pitchFamily="34" charset="-128"/>
                <a:ea typeface="Yu Gothic" panose="020B0400000000000000" pitchFamily="34" charset="-128"/>
              </a:rPr>
              <a:t>24</a:t>
            </a:r>
            <a:r>
              <a:rPr kumimoji="1" lang="ja-JP" altLang="en-US" sz="650" dirty="0">
                <a:solidFill>
                  <a:srgbClr val="00000A"/>
                </a:solidFill>
                <a:latin typeface="Yu Gothic" panose="020B0400000000000000" pitchFamily="34" charset="-128"/>
                <a:ea typeface="Yu Gothic" panose="020B0400000000000000" pitchFamily="34" charset="-128"/>
              </a:rPr>
              <a:t>年度から）</a:t>
            </a:r>
          </a:p>
        </p:txBody>
      </p:sp>
      <p:sp>
        <p:nvSpPr>
          <p:cNvPr id="55" name="テキスト ボックス 54">
            <a:extLst>
              <a:ext uri="{FF2B5EF4-FFF2-40B4-BE49-F238E27FC236}">
                <a16:creationId xmlns:a16="http://schemas.microsoft.com/office/drawing/2014/main" id="{726A8CF1-ABAB-ED64-4F4D-BC3CE1A0C659}"/>
              </a:ext>
            </a:extLst>
          </p:cNvPr>
          <p:cNvSpPr txBox="1"/>
          <p:nvPr/>
        </p:nvSpPr>
        <p:spPr>
          <a:xfrm>
            <a:off x="3951013" y="4539912"/>
            <a:ext cx="2443792" cy="288412"/>
          </a:xfrm>
          <a:prstGeom prst="rect">
            <a:avLst/>
          </a:prstGeom>
          <a:noFill/>
        </p:spPr>
        <p:txBody>
          <a:bodyPr wrap="square" lIns="0" tIns="0" rIns="0" bIns="0" rtlCol="0">
            <a:spAutoFit/>
          </a:bodyPr>
          <a:lstStyle/>
          <a:p>
            <a:pPr>
              <a:lnSpc>
                <a:spcPct val="120000"/>
              </a:lnSpc>
            </a:pPr>
            <a:r>
              <a:rPr kumimoji="1" lang="ja-JP" altLang="en-US" sz="900" b="1" dirty="0">
                <a:solidFill>
                  <a:srgbClr val="00000A"/>
                </a:solidFill>
                <a:latin typeface="Yu Gothic" panose="020B0400000000000000" pitchFamily="34" charset="-128"/>
                <a:ea typeface="Yu Gothic" panose="020B0400000000000000" pitchFamily="34" charset="-128"/>
              </a:rPr>
              <a:t>教育訓練給付について、</a:t>
            </a:r>
            <a:r>
              <a:rPr kumimoji="1" lang="ja-JP" altLang="en-US" sz="900" b="1" dirty="0">
                <a:solidFill>
                  <a:srgbClr val="00A078"/>
                </a:solidFill>
                <a:latin typeface="Yu Gothic" panose="020B0400000000000000" pitchFamily="34" charset="-128"/>
                <a:ea typeface="Yu Gothic" panose="020B0400000000000000" pitchFamily="34" charset="-128"/>
              </a:rPr>
              <a:t>給付率を拡充</a:t>
            </a:r>
            <a:r>
              <a:rPr kumimoji="1" lang="ja-JP" altLang="en-US" sz="900" b="1" dirty="0">
                <a:solidFill>
                  <a:srgbClr val="00000A"/>
                </a:solidFill>
                <a:latin typeface="Yu Gothic" panose="020B0400000000000000" pitchFamily="34" charset="-128"/>
                <a:ea typeface="Yu Gothic" panose="020B0400000000000000" pitchFamily="34" charset="-128"/>
              </a:rPr>
              <a:t>します。</a:t>
            </a:r>
          </a:p>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 </a:t>
            </a:r>
            <a:r>
              <a:rPr kumimoji="1" lang="en-US" altLang="ja-JP" sz="700" dirty="0">
                <a:solidFill>
                  <a:srgbClr val="00000A"/>
                </a:solidFill>
                <a:latin typeface="Yu Gothic" panose="020B0400000000000000" pitchFamily="34" charset="-128"/>
                <a:ea typeface="Yu Gothic" panose="020B0400000000000000" pitchFamily="34" charset="-128"/>
              </a:rPr>
              <a:t>24</a:t>
            </a:r>
            <a:r>
              <a:rPr kumimoji="1" lang="ja-JP" altLang="en-US" sz="700" dirty="0">
                <a:solidFill>
                  <a:srgbClr val="00000A"/>
                </a:solidFill>
                <a:latin typeface="Yu Gothic" panose="020B0400000000000000" pitchFamily="34" charset="-128"/>
                <a:ea typeface="Yu Gothic" panose="020B0400000000000000" pitchFamily="34" charset="-128"/>
              </a:rPr>
              <a:t>年度から）</a:t>
            </a:r>
          </a:p>
        </p:txBody>
      </p:sp>
      <p:sp>
        <p:nvSpPr>
          <p:cNvPr id="56" name="テキスト ボックス 55">
            <a:extLst>
              <a:ext uri="{FF2B5EF4-FFF2-40B4-BE49-F238E27FC236}">
                <a16:creationId xmlns:a16="http://schemas.microsoft.com/office/drawing/2014/main" id="{048BF8DC-7673-C55C-68B5-EA50DDF5003B}"/>
              </a:ext>
            </a:extLst>
          </p:cNvPr>
          <p:cNvSpPr txBox="1"/>
          <p:nvPr/>
        </p:nvSpPr>
        <p:spPr>
          <a:xfrm>
            <a:off x="3951013" y="4883670"/>
            <a:ext cx="2443792" cy="454676"/>
          </a:xfrm>
          <a:prstGeom prst="rect">
            <a:avLst/>
          </a:prstGeom>
          <a:noFill/>
        </p:spPr>
        <p:txBody>
          <a:bodyPr wrap="square" lIns="0" tIns="0" rIns="0" bIns="0" rtlCol="0">
            <a:spAutoFit/>
          </a:bodyPr>
          <a:lstStyle/>
          <a:p>
            <a:pPr>
              <a:lnSpc>
                <a:spcPct val="120000"/>
              </a:lnSpc>
            </a:pPr>
            <a:r>
              <a:rPr kumimoji="1" lang="ja-JP" altLang="en-US" sz="900" b="1" dirty="0">
                <a:solidFill>
                  <a:srgbClr val="00000A"/>
                </a:solidFill>
                <a:latin typeface="Yu Gothic" panose="020B0400000000000000" pitchFamily="34" charset="-128"/>
                <a:ea typeface="Yu Gothic" panose="020B0400000000000000" pitchFamily="34" charset="-128"/>
              </a:rPr>
              <a:t>さらに、訓練期間中の生活を支えるための</a:t>
            </a:r>
          </a:p>
          <a:p>
            <a:pPr>
              <a:lnSpc>
                <a:spcPct val="120000"/>
              </a:lnSpc>
            </a:pPr>
            <a:r>
              <a:rPr kumimoji="1" lang="ja-JP" altLang="en-US" sz="900" b="1" dirty="0">
                <a:solidFill>
                  <a:srgbClr val="00A078"/>
                </a:solidFill>
                <a:latin typeface="Yu Gothic" panose="020B0400000000000000" pitchFamily="34" charset="-128"/>
                <a:ea typeface="Yu Gothic" panose="020B0400000000000000" pitchFamily="34" charset="-128"/>
              </a:rPr>
              <a:t>新たな給付や融資制度を創設</a:t>
            </a:r>
            <a:r>
              <a:rPr kumimoji="1" lang="ja-JP" altLang="en-US" sz="900" b="1" dirty="0">
                <a:solidFill>
                  <a:srgbClr val="00000A"/>
                </a:solidFill>
                <a:latin typeface="Yu Gothic" panose="020B0400000000000000" pitchFamily="34" charset="-128"/>
                <a:ea typeface="Yu Gothic" panose="020B0400000000000000" pitchFamily="34" charset="-128"/>
              </a:rPr>
              <a:t>します。</a:t>
            </a:r>
          </a:p>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 </a:t>
            </a:r>
            <a:r>
              <a:rPr kumimoji="1" lang="en-US" altLang="ja-JP" sz="700" dirty="0">
                <a:solidFill>
                  <a:srgbClr val="00000A"/>
                </a:solidFill>
                <a:latin typeface="Yu Gothic" panose="020B0400000000000000" pitchFamily="34" charset="-128"/>
                <a:ea typeface="Yu Gothic" panose="020B0400000000000000" pitchFamily="34" charset="-128"/>
              </a:rPr>
              <a:t>25</a:t>
            </a:r>
            <a:r>
              <a:rPr kumimoji="1" lang="ja-JP" altLang="en-US" sz="700" dirty="0">
                <a:solidFill>
                  <a:srgbClr val="00000A"/>
                </a:solidFill>
                <a:latin typeface="Yu Gothic" panose="020B0400000000000000" pitchFamily="34" charset="-128"/>
                <a:ea typeface="Yu Gothic" panose="020B0400000000000000" pitchFamily="34" charset="-128"/>
              </a:rPr>
              <a:t>年度中開始へ）</a:t>
            </a:r>
          </a:p>
        </p:txBody>
      </p:sp>
      <p:sp>
        <p:nvSpPr>
          <p:cNvPr id="57" name="角丸四角形 85">
            <a:extLst>
              <a:ext uri="{FF2B5EF4-FFF2-40B4-BE49-F238E27FC236}">
                <a16:creationId xmlns:a16="http://schemas.microsoft.com/office/drawing/2014/main" id="{F37717DF-3B33-8951-3DD3-43EC1CBCA991}"/>
              </a:ext>
            </a:extLst>
          </p:cNvPr>
          <p:cNvSpPr/>
          <p:nvPr/>
        </p:nvSpPr>
        <p:spPr>
          <a:xfrm>
            <a:off x="6587071" y="4550660"/>
            <a:ext cx="540000" cy="648000"/>
          </a:xfrm>
          <a:prstGeom prst="roundRect">
            <a:avLst>
              <a:gd name="adj" fmla="val 6502"/>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EA46DB51-3BC8-D0D8-A051-7A55FFACBDBD}"/>
              </a:ext>
            </a:extLst>
          </p:cNvPr>
          <p:cNvSpPr txBox="1"/>
          <p:nvPr/>
        </p:nvSpPr>
        <p:spPr>
          <a:xfrm>
            <a:off x="6587069" y="4602932"/>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pic>
        <p:nvPicPr>
          <p:cNvPr id="59" name="図 58">
            <a:extLst>
              <a:ext uri="{FF2B5EF4-FFF2-40B4-BE49-F238E27FC236}">
                <a16:creationId xmlns:a16="http://schemas.microsoft.com/office/drawing/2014/main" id="{4448FC11-29C8-9557-BD64-D5140AB11CEB}"/>
              </a:ext>
            </a:extLst>
          </p:cNvPr>
          <p:cNvPicPr>
            <a:picLocks noChangeAspect="1"/>
          </p:cNvPicPr>
          <p:nvPr/>
        </p:nvPicPr>
        <p:blipFill>
          <a:blip r:embed="rId7"/>
          <a:stretch>
            <a:fillRect/>
          </a:stretch>
        </p:blipFill>
        <p:spPr>
          <a:xfrm>
            <a:off x="5837663" y="4811577"/>
            <a:ext cx="838200" cy="838200"/>
          </a:xfrm>
          <a:prstGeom prst="rect">
            <a:avLst/>
          </a:prstGeom>
        </p:spPr>
      </p:pic>
      <p:sp>
        <p:nvSpPr>
          <p:cNvPr id="60" name="テキスト ボックス 59">
            <a:extLst>
              <a:ext uri="{FF2B5EF4-FFF2-40B4-BE49-F238E27FC236}">
                <a16:creationId xmlns:a16="http://schemas.microsoft.com/office/drawing/2014/main" id="{378A7AA4-E6EE-96B2-7E11-FCAFA520A6DC}"/>
              </a:ext>
            </a:extLst>
          </p:cNvPr>
          <p:cNvSpPr txBox="1"/>
          <p:nvPr/>
        </p:nvSpPr>
        <p:spPr>
          <a:xfrm>
            <a:off x="3949727" y="6084369"/>
            <a:ext cx="3288155" cy="251479"/>
          </a:xfrm>
          <a:prstGeom prst="rect">
            <a:avLst/>
          </a:prstGeom>
          <a:noFill/>
        </p:spPr>
        <p:txBody>
          <a:bodyPr wrap="square" lIns="0" tIns="0" rIns="0" bIns="0" rtlCol="0">
            <a:spAutoFit/>
          </a:bodyPr>
          <a:lstStyle/>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社会保険（厚生年金・健康保険）の適用対象がさらに広がり、</a:t>
            </a:r>
            <a:endParaRPr kumimoji="1" lang="en-US" altLang="ja-JP" sz="700" dirty="0">
              <a:solidFill>
                <a:srgbClr val="00000A"/>
              </a:solidFill>
              <a:latin typeface="Yu Gothic" panose="020B0400000000000000" pitchFamily="34" charset="-128"/>
              <a:ea typeface="Yu Gothic" panose="020B0400000000000000" pitchFamily="34" charset="-128"/>
            </a:endParaRPr>
          </a:p>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出産手当金の支給や、老齢年金の充実などメリットが受けられる方が増えます。</a:t>
            </a:r>
          </a:p>
        </p:txBody>
      </p:sp>
      <p:sp>
        <p:nvSpPr>
          <p:cNvPr id="61" name="テキスト ボックス 60">
            <a:extLst>
              <a:ext uri="{FF2B5EF4-FFF2-40B4-BE49-F238E27FC236}">
                <a16:creationId xmlns:a16="http://schemas.microsoft.com/office/drawing/2014/main" id="{7EE8077D-52FF-CEED-7C4A-381093804D08}"/>
              </a:ext>
            </a:extLst>
          </p:cNvPr>
          <p:cNvSpPr txBox="1"/>
          <p:nvPr/>
        </p:nvSpPr>
        <p:spPr>
          <a:xfrm>
            <a:off x="3951013" y="8846976"/>
            <a:ext cx="2348136" cy="287386"/>
          </a:xfrm>
          <a:prstGeom prst="rect">
            <a:avLst/>
          </a:prstGeom>
          <a:noFill/>
        </p:spPr>
        <p:txBody>
          <a:bodyPr wrap="square" lIns="0" tIns="0" rIns="0" bIns="0" rtlCol="0">
            <a:spAutoFit/>
          </a:bodyPr>
          <a:lstStyle/>
          <a:p>
            <a:pPr>
              <a:lnSpc>
                <a:spcPct val="120000"/>
              </a:lnSpc>
            </a:pPr>
            <a:r>
              <a:rPr kumimoji="1" lang="ja-JP" altLang="en-US" sz="800" b="1">
                <a:solidFill>
                  <a:srgbClr val="00000A"/>
                </a:solidFill>
                <a:latin typeface="Yu Gothic" panose="020B0400000000000000" pitchFamily="34" charset="-128"/>
                <a:ea typeface="Yu Gothic" panose="020B0400000000000000" pitchFamily="34" charset="-128"/>
              </a:rPr>
              <a:t>子育て環境の優れた公営住宅への優先入居のほか、</a:t>
            </a:r>
          </a:p>
          <a:p>
            <a:pPr>
              <a:lnSpc>
                <a:spcPct val="120000"/>
              </a:lnSpc>
            </a:pPr>
            <a:r>
              <a:rPr kumimoji="1" lang="ja-JP" altLang="en-US" sz="800" b="1">
                <a:solidFill>
                  <a:srgbClr val="00000A"/>
                </a:solidFill>
                <a:latin typeface="Yu Gothic" panose="020B0400000000000000" pitchFamily="34" charset="-128"/>
                <a:ea typeface="Yu Gothic" panose="020B0400000000000000" pitchFamily="34" charset="-128"/>
              </a:rPr>
              <a:t>空き家の改修、サブリースの促進等によって、</a:t>
            </a:r>
            <a:endParaRPr kumimoji="1" lang="ja-JP" altLang="en-US" sz="800">
              <a:solidFill>
                <a:srgbClr val="00000A"/>
              </a:solidFill>
              <a:latin typeface="Yu Gothic" panose="020B0400000000000000" pitchFamily="34" charset="-128"/>
              <a:ea typeface="Yu Gothic" panose="020B0400000000000000" pitchFamily="34" charset="-128"/>
            </a:endParaRPr>
          </a:p>
        </p:txBody>
      </p:sp>
      <p:sp>
        <p:nvSpPr>
          <p:cNvPr id="62" name="テキスト ボックス 61">
            <a:extLst>
              <a:ext uri="{FF2B5EF4-FFF2-40B4-BE49-F238E27FC236}">
                <a16:creationId xmlns:a16="http://schemas.microsoft.com/office/drawing/2014/main" id="{D8DD4FDB-2F03-75B0-17B0-383C9948507B}"/>
              </a:ext>
            </a:extLst>
          </p:cNvPr>
          <p:cNvSpPr txBox="1"/>
          <p:nvPr/>
        </p:nvSpPr>
        <p:spPr>
          <a:xfrm>
            <a:off x="3951013" y="9187155"/>
            <a:ext cx="1886650" cy="395108"/>
          </a:xfrm>
          <a:prstGeom prst="rect">
            <a:avLst/>
          </a:prstGeom>
          <a:noFill/>
        </p:spPr>
        <p:txBody>
          <a:bodyPr wrap="square" lIns="0" tIns="0" rIns="0" bIns="0" rtlCol="0">
            <a:spAutoFit/>
          </a:bodyPr>
          <a:lstStyle/>
          <a:p>
            <a:pPr>
              <a:lnSpc>
                <a:spcPct val="120000"/>
              </a:lnSpc>
            </a:pPr>
            <a:r>
              <a:rPr kumimoji="1" lang="ja-JP" altLang="en-US" sz="1100" b="1">
                <a:solidFill>
                  <a:srgbClr val="00A078"/>
                </a:solidFill>
                <a:latin typeface="Yu Gothic" panose="020B0400000000000000" pitchFamily="34" charset="-128"/>
                <a:ea typeface="Yu Gothic" panose="020B0400000000000000" pitchFamily="34" charset="-128"/>
              </a:rPr>
              <a:t>子育て世帯に適した住宅を、</a:t>
            </a:r>
          </a:p>
          <a:p>
            <a:pPr>
              <a:lnSpc>
                <a:spcPct val="120000"/>
              </a:lnSpc>
            </a:pPr>
            <a:r>
              <a:rPr kumimoji="1" lang="ja-JP" altLang="en-US" sz="1100" b="1">
                <a:solidFill>
                  <a:srgbClr val="00A078"/>
                </a:solidFill>
                <a:latin typeface="Yu Gothic" panose="020B0400000000000000" pitchFamily="34" charset="-128"/>
                <a:ea typeface="Yu Gothic" panose="020B0400000000000000" pitchFamily="34" charset="-128"/>
              </a:rPr>
              <a:t>今後</a:t>
            </a:r>
            <a:r>
              <a:rPr kumimoji="1" lang="en-US" altLang="ja-JP" sz="1100" b="1" dirty="0">
                <a:solidFill>
                  <a:srgbClr val="00A078"/>
                </a:solidFill>
                <a:latin typeface="Yu Gothic" panose="020B0400000000000000" pitchFamily="34" charset="-128"/>
                <a:ea typeface="Yu Gothic" panose="020B0400000000000000" pitchFamily="34" charset="-128"/>
              </a:rPr>
              <a:t>10</a:t>
            </a:r>
            <a:r>
              <a:rPr kumimoji="1" lang="ja-JP" altLang="en-US" sz="1100" b="1">
                <a:solidFill>
                  <a:srgbClr val="00A078"/>
                </a:solidFill>
                <a:latin typeface="Yu Gothic" panose="020B0400000000000000" pitchFamily="34" charset="-128"/>
                <a:ea typeface="Yu Gothic" panose="020B0400000000000000" pitchFamily="34" charset="-128"/>
              </a:rPr>
              <a:t>年間で</a:t>
            </a:r>
            <a:r>
              <a:rPr kumimoji="1" lang="en-US" altLang="ja-JP" sz="1100" b="1" dirty="0">
                <a:solidFill>
                  <a:srgbClr val="00A078"/>
                </a:solidFill>
                <a:latin typeface="Yu Gothic" panose="020B0400000000000000" pitchFamily="34" charset="-128"/>
                <a:ea typeface="Yu Gothic" panose="020B0400000000000000" pitchFamily="34" charset="-128"/>
              </a:rPr>
              <a:t>30</a:t>
            </a:r>
            <a:r>
              <a:rPr kumimoji="1" lang="ja-JP" altLang="en-US" sz="1100" b="1">
                <a:solidFill>
                  <a:srgbClr val="00A078"/>
                </a:solidFill>
                <a:latin typeface="Yu Gothic" panose="020B0400000000000000" pitchFamily="34" charset="-128"/>
                <a:ea typeface="Yu Gothic" panose="020B0400000000000000" pitchFamily="34" charset="-128"/>
              </a:rPr>
              <a:t>万戸確保。</a:t>
            </a:r>
            <a:endParaRPr kumimoji="1" lang="ja-JP" altLang="en-US" sz="1100">
              <a:solidFill>
                <a:srgbClr val="00A078"/>
              </a:solidFill>
              <a:latin typeface="Yu Gothic" panose="020B0400000000000000" pitchFamily="34" charset="-128"/>
              <a:ea typeface="Yu Gothic" panose="020B0400000000000000" pitchFamily="34" charset="-128"/>
            </a:endParaRPr>
          </a:p>
        </p:txBody>
      </p:sp>
      <p:pic>
        <p:nvPicPr>
          <p:cNvPr id="63" name="図 62">
            <a:extLst>
              <a:ext uri="{FF2B5EF4-FFF2-40B4-BE49-F238E27FC236}">
                <a16:creationId xmlns:a16="http://schemas.microsoft.com/office/drawing/2014/main" id="{B5CED2B3-A8CA-005F-37D5-FC18FC5FC90B}"/>
              </a:ext>
            </a:extLst>
          </p:cNvPr>
          <p:cNvPicPr>
            <a:picLocks noChangeAspect="1"/>
          </p:cNvPicPr>
          <p:nvPr/>
        </p:nvPicPr>
        <p:blipFill>
          <a:blip r:embed="rId8"/>
          <a:stretch>
            <a:fillRect/>
          </a:stretch>
        </p:blipFill>
        <p:spPr>
          <a:xfrm>
            <a:off x="5717627" y="9187816"/>
            <a:ext cx="457200" cy="419100"/>
          </a:xfrm>
          <a:prstGeom prst="rect">
            <a:avLst/>
          </a:prstGeom>
        </p:spPr>
      </p:pic>
      <p:sp>
        <p:nvSpPr>
          <p:cNvPr id="64" name="角丸四角形 97">
            <a:extLst>
              <a:ext uri="{FF2B5EF4-FFF2-40B4-BE49-F238E27FC236}">
                <a16:creationId xmlns:a16="http://schemas.microsoft.com/office/drawing/2014/main" id="{5761BE2E-BC17-2E48-AEEA-CC4DEA487654}"/>
              </a:ext>
            </a:extLst>
          </p:cNvPr>
          <p:cNvSpPr/>
          <p:nvPr/>
        </p:nvSpPr>
        <p:spPr>
          <a:xfrm>
            <a:off x="6589146" y="6492194"/>
            <a:ext cx="540000" cy="648000"/>
          </a:xfrm>
          <a:prstGeom prst="roundRect">
            <a:avLst>
              <a:gd name="adj" fmla="val 5790"/>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597A5A4B-2F15-C865-EC13-BD3F39508808}"/>
              </a:ext>
            </a:extLst>
          </p:cNvPr>
          <p:cNvSpPr txBox="1"/>
          <p:nvPr/>
        </p:nvSpPr>
        <p:spPr>
          <a:xfrm>
            <a:off x="6589144" y="6544466"/>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sp>
        <p:nvSpPr>
          <p:cNvPr id="66" name="角丸四角形 101">
            <a:extLst>
              <a:ext uri="{FF2B5EF4-FFF2-40B4-BE49-F238E27FC236}">
                <a16:creationId xmlns:a16="http://schemas.microsoft.com/office/drawing/2014/main" id="{62A84640-184B-11B1-2E55-31A25C5E4AB5}"/>
              </a:ext>
            </a:extLst>
          </p:cNvPr>
          <p:cNvSpPr/>
          <p:nvPr/>
        </p:nvSpPr>
        <p:spPr>
          <a:xfrm>
            <a:off x="3961354" y="7236174"/>
            <a:ext cx="3168000" cy="792000"/>
          </a:xfrm>
          <a:prstGeom prst="roundRect">
            <a:avLst>
              <a:gd name="adj" fmla="val 7634"/>
            </a:avLst>
          </a:prstGeom>
          <a:solidFill>
            <a:srgbClr val="FEF4CC"/>
          </a:solidFill>
          <a:ln>
            <a:no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67" name="片側の 2 つの角を丸めた四角形 104">
            <a:extLst>
              <a:ext uri="{FF2B5EF4-FFF2-40B4-BE49-F238E27FC236}">
                <a16:creationId xmlns:a16="http://schemas.microsoft.com/office/drawing/2014/main" id="{C8A6DE5B-34EF-BBFA-FCC0-EF3477F7F030}"/>
              </a:ext>
            </a:extLst>
          </p:cNvPr>
          <p:cNvSpPr/>
          <p:nvPr/>
        </p:nvSpPr>
        <p:spPr>
          <a:xfrm>
            <a:off x="3959069" y="7239994"/>
            <a:ext cx="3168000" cy="251999"/>
          </a:xfrm>
          <a:prstGeom prst="round2SameRect">
            <a:avLst>
              <a:gd name="adj1" fmla="val 22010"/>
              <a:gd name="adj2" fmla="val 0"/>
            </a:avLst>
          </a:prstGeom>
          <a:solidFill>
            <a:srgbClr val="F08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2B4BD9F9-ABA2-44CD-1158-EF66AED7847F}"/>
              </a:ext>
            </a:extLst>
          </p:cNvPr>
          <p:cNvSpPr txBox="1"/>
          <p:nvPr/>
        </p:nvSpPr>
        <p:spPr>
          <a:xfrm>
            <a:off x="3982511" y="7309797"/>
            <a:ext cx="2087746" cy="138499"/>
          </a:xfrm>
          <a:prstGeom prst="rect">
            <a:avLst/>
          </a:prstGeom>
          <a:noFill/>
        </p:spPr>
        <p:txBody>
          <a:bodyPr wrap="square" lIns="0" tIns="0" rIns="0" bIns="0" rtlCol="0">
            <a:spAutoFit/>
          </a:bodyPr>
          <a:lstStyle/>
          <a:p>
            <a:r>
              <a:rPr kumimoji="1" lang="ja-JP" altLang="en-US" sz="900" b="1" spc="-50">
                <a:solidFill>
                  <a:schemeClr val="bg1"/>
                </a:solidFill>
                <a:latin typeface="Yu Gothic" panose="020B0400000000000000" pitchFamily="34" charset="-128"/>
                <a:ea typeface="Yu Gothic" panose="020B0400000000000000" pitchFamily="34" charset="-128"/>
              </a:rPr>
              <a:t>「年収の壁・支援強化パッケージ」実施中</a:t>
            </a:r>
            <a:endParaRPr kumimoji="1" lang="ja-JP" altLang="en-US" sz="700" spc="-50">
              <a:solidFill>
                <a:schemeClr val="bg1"/>
              </a:solidFill>
              <a:latin typeface="Yu Gothic" panose="020B0400000000000000" pitchFamily="34" charset="-128"/>
              <a:ea typeface="Yu Gothic" panose="020B0400000000000000" pitchFamily="34" charset="-128"/>
            </a:endParaRPr>
          </a:p>
        </p:txBody>
      </p:sp>
      <p:sp>
        <p:nvSpPr>
          <p:cNvPr id="69" name="テキスト ボックス 68">
            <a:extLst>
              <a:ext uri="{FF2B5EF4-FFF2-40B4-BE49-F238E27FC236}">
                <a16:creationId xmlns:a16="http://schemas.microsoft.com/office/drawing/2014/main" id="{FB1A98B5-2C3A-E36B-7741-F32445390131}"/>
              </a:ext>
            </a:extLst>
          </p:cNvPr>
          <p:cNvSpPr txBox="1"/>
          <p:nvPr/>
        </p:nvSpPr>
        <p:spPr>
          <a:xfrm>
            <a:off x="4050887" y="7566831"/>
            <a:ext cx="2464478" cy="380810"/>
          </a:xfrm>
          <a:prstGeom prst="rect">
            <a:avLst/>
          </a:prstGeom>
          <a:noFill/>
        </p:spPr>
        <p:txBody>
          <a:bodyPr wrap="square" lIns="0" tIns="0" rIns="0" bIns="0" rtlCol="0">
            <a:spAutoFit/>
          </a:bodyPr>
          <a:lstStyle/>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パート・アルバイトの方がいわゆる</a:t>
            </a:r>
            <a:r>
              <a:rPr kumimoji="1" lang="en-US" altLang="ja-JP" sz="700" dirty="0">
                <a:solidFill>
                  <a:srgbClr val="00000A"/>
                </a:solidFill>
                <a:latin typeface="Yu Gothic" panose="020B0400000000000000" pitchFamily="34" charset="-128"/>
                <a:ea typeface="Yu Gothic" panose="020B0400000000000000" pitchFamily="34" charset="-128"/>
              </a:rPr>
              <a:t>106</a:t>
            </a:r>
            <a:r>
              <a:rPr kumimoji="1" lang="ja-JP" altLang="en-US" sz="700" dirty="0">
                <a:solidFill>
                  <a:srgbClr val="00000A"/>
                </a:solidFill>
                <a:latin typeface="Yu Gothic" panose="020B0400000000000000" pitchFamily="34" charset="-128"/>
                <a:ea typeface="Yu Gothic" panose="020B0400000000000000" pitchFamily="34" charset="-128"/>
              </a:rPr>
              <a:t>万円・</a:t>
            </a:r>
            <a:r>
              <a:rPr kumimoji="1" lang="en-US" altLang="ja-JP" sz="700" dirty="0">
                <a:solidFill>
                  <a:srgbClr val="00000A"/>
                </a:solidFill>
                <a:latin typeface="Yu Gothic" panose="020B0400000000000000" pitchFamily="34" charset="-128"/>
                <a:ea typeface="Yu Gothic" panose="020B0400000000000000" pitchFamily="34" charset="-128"/>
              </a:rPr>
              <a:t>130</a:t>
            </a:r>
            <a:r>
              <a:rPr kumimoji="1" lang="ja-JP" altLang="en-US" sz="700" dirty="0">
                <a:solidFill>
                  <a:srgbClr val="00000A"/>
                </a:solidFill>
                <a:latin typeface="Yu Gothic" panose="020B0400000000000000" pitchFamily="34" charset="-128"/>
                <a:ea typeface="Yu Gothic" panose="020B0400000000000000" pitchFamily="34" charset="-128"/>
              </a:rPr>
              <a:t>万円の壁を意識せずに希望通り働くことのできる環境づくりを後押ししています。</a:t>
            </a:r>
          </a:p>
        </p:txBody>
      </p:sp>
      <p:sp>
        <p:nvSpPr>
          <p:cNvPr id="70" name="角丸四角形 107">
            <a:extLst>
              <a:ext uri="{FF2B5EF4-FFF2-40B4-BE49-F238E27FC236}">
                <a16:creationId xmlns:a16="http://schemas.microsoft.com/office/drawing/2014/main" id="{02B4BB17-15E4-69DF-AF96-B5E99FE89481}"/>
              </a:ext>
            </a:extLst>
          </p:cNvPr>
          <p:cNvSpPr/>
          <p:nvPr/>
        </p:nvSpPr>
        <p:spPr>
          <a:xfrm>
            <a:off x="6531282" y="7316686"/>
            <a:ext cx="540000" cy="648000"/>
          </a:xfrm>
          <a:prstGeom prst="roundRect">
            <a:avLst>
              <a:gd name="adj" fmla="val 6502"/>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DF5D4FE7-31B5-D182-6537-2441474498F6}"/>
              </a:ext>
            </a:extLst>
          </p:cNvPr>
          <p:cNvSpPr txBox="1"/>
          <p:nvPr/>
        </p:nvSpPr>
        <p:spPr>
          <a:xfrm>
            <a:off x="6531280" y="7368958"/>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sp>
        <p:nvSpPr>
          <p:cNvPr id="72" name="角丸四角形 111">
            <a:extLst>
              <a:ext uri="{FF2B5EF4-FFF2-40B4-BE49-F238E27FC236}">
                <a16:creationId xmlns:a16="http://schemas.microsoft.com/office/drawing/2014/main" id="{66DAA48C-74EE-D607-4342-5B66C0326E4A}"/>
              </a:ext>
            </a:extLst>
          </p:cNvPr>
          <p:cNvSpPr/>
          <p:nvPr/>
        </p:nvSpPr>
        <p:spPr>
          <a:xfrm>
            <a:off x="6270653" y="8846976"/>
            <a:ext cx="864000" cy="720000"/>
          </a:xfrm>
          <a:prstGeom prst="roundRect">
            <a:avLst>
              <a:gd name="adj" fmla="val 7634"/>
            </a:avLst>
          </a:prstGeom>
          <a:solidFill>
            <a:srgbClr val="FEF4CC"/>
          </a:solidFill>
          <a:ln>
            <a:no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73" name="角丸四角形 112">
            <a:extLst>
              <a:ext uri="{FF2B5EF4-FFF2-40B4-BE49-F238E27FC236}">
                <a16:creationId xmlns:a16="http://schemas.microsoft.com/office/drawing/2014/main" id="{8F95629D-D5AB-98CA-0C81-2EF87BD4C0B4}"/>
              </a:ext>
            </a:extLst>
          </p:cNvPr>
          <p:cNvSpPr/>
          <p:nvPr/>
        </p:nvSpPr>
        <p:spPr>
          <a:xfrm>
            <a:off x="6552173" y="8887404"/>
            <a:ext cx="540000" cy="648000"/>
          </a:xfrm>
          <a:prstGeom prst="roundRect">
            <a:avLst>
              <a:gd name="adj" fmla="val 5079"/>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34ED814-987D-3827-F8A9-BB12D185190A}"/>
              </a:ext>
            </a:extLst>
          </p:cNvPr>
          <p:cNvSpPr txBox="1"/>
          <p:nvPr/>
        </p:nvSpPr>
        <p:spPr>
          <a:xfrm>
            <a:off x="6558361" y="8939676"/>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sp>
        <p:nvSpPr>
          <p:cNvPr id="75" name="テキスト ボックス 74">
            <a:extLst>
              <a:ext uri="{FF2B5EF4-FFF2-40B4-BE49-F238E27FC236}">
                <a16:creationId xmlns:a16="http://schemas.microsoft.com/office/drawing/2014/main" id="{417BBFF2-158C-1336-D1F8-1EA96BBD1D2D}"/>
              </a:ext>
            </a:extLst>
          </p:cNvPr>
          <p:cNvSpPr txBox="1"/>
          <p:nvPr/>
        </p:nvSpPr>
        <p:spPr>
          <a:xfrm>
            <a:off x="6298587" y="8921531"/>
            <a:ext cx="223266" cy="656539"/>
          </a:xfrm>
          <a:prstGeom prst="rect">
            <a:avLst/>
          </a:prstGeom>
          <a:noFill/>
        </p:spPr>
        <p:txBody>
          <a:bodyPr vert="eaVert" wrap="square" lIns="0" tIns="0" rIns="0" bIns="0" rtlCol="0">
            <a:spAutoFit/>
          </a:bodyPr>
          <a:lstStyle/>
          <a:p>
            <a:r>
              <a:rPr kumimoji="1" lang="ja-JP" altLang="en-US" sz="700" b="1">
                <a:solidFill>
                  <a:srgbClr val="F08C46"/>
                </a:solidFill>
                <a:latin typeface="Yu Gothic" panose="020B0400000000000000" pitchFamily="34" charset="-128"/>
                <a:ea typeface="Yu Gothic" panose="020B0400000000000000" pitchFamily="34" charset="-128"/>
              </a:rPr>
              <a:t>フラット</a:t>
            </a:r>
            <a:r>
              <a:rPr kumimoji="1" lang="en-US" altLang="ja-JP" sz="700" b="1" dirty="0">
                <a:solidFill>
                  <a:srgbClr val="F08C46"/>
                </a:solidFill>
                <a:latin typeface="Yu Gothic" panose="020B0400000000000000" pitchFamily="34" charset="-128"/>
                <a:ea typeface="Yu Gothic" panose="020B0400000000000000" pitchFamily="34" charset="-128"/>
              </a:rPr>
              <a:t>35</a:t>
            </a:r>
            <a:r>
              <a:rPr kumimoji="1" lang="ja-JP" altLang="en-US" sz="700" b="1">
                <a:solidFill>
                  <a:srgbClr val="F08C46"/>
                </a:solidFill>
                <a:latin typeface="Yu Gothic" panose="020B0400000000000000" pitchFamily="34" charset="-128"/>
                <a:ea typeface="Yu Gothic" panose="020B0400000000000000" pitchFamily="34" charset="-128"/>
              </a:rPr>
              <a:t>の</a:t>
            </a:r>
          </a:p>
          <a:p>
            <a:r>
              <a:rPr kumimoji="1" lang="ja-JP" altLang="en-US" sz="700" b="1">
                <a:solidFill>
                  <a:srgbClr val="F08C46"/>
                </a:solidFill>
                <a:latin typeface="Yu Gothic" panose="020B0400000000000000" pitchFamily="34" charset="-128"/>
                <a:ea typeface="Yu Gothic" panose="020B0400000000000000" pitchFamily="34" charset="-128"/>
              </a:rPr>
              <a:t>金利負担軽減</a:t>
            </a:r>
          </a:p>
        </p:txBody>
      </p:sp>
      <p:grpSp>
        <p:nvGrpSpPr>
          <p:cNvPr id="76" name="グループ化 75">
            <a:extLst>
              <a:ext uri="{FF2B5EF4-FFF2-40B4-BE49-F238E27FC236}">
                <a16:creationId xmlns:a16="http://schemas.microsoft.com/office/drawing/2014/main" id="{DA5F36BD-04F1-959A-9CEF-BA131E85C645}"/>
              </a:ext>
            </a:extLst>
          </p:cNvPr>
          <p:cNvGrpSpPr/>
          <p:nvPr/>
        </p:nvGrpSpPr>
        <p:grpSpPr>
          <a:xfrm>
            <a:off x="6054753" y="7217389"/>
            <a:ext cx="431800" cy="228600"/>
            <a:chOff x="6095471" y="7916784"/>
            <a:chExt cx="431800" cy="228600"/>
          </a:xfrm>
        </p:grpSpPr>
        <p:pic>
          <p:nvPicPr>
            <p:cNvPr id="77" name="図 76">
              <a:extLst>
                <a:ext uri="{FF2B5EF4-FFF2-40B4-BE49-F238E27FC236}">
                  <a16:creationId xmlns:a16="http://schemas.microsoft.com/office/drawing/2014/main" id="{9E0220F7-08A5-AD73-7E0A-984447BDA014}"/>
                </a:ext>
              </a:extLst>
            </p:cNvPr>
            <p:cNvPicPr>
              <a:picLocks noChangeAspect="1"/>
            </p:cNvPicPr>
            <p:nvPr/>
          </p:nvPicPr>
          <p:blipFill>
            <a:blip r:embed="rId9"/>
            <a:stretch>
              <a:fillRect/>
            </a:stretch>
          </p:blipFill>
          <p:spPr>
            <a:xfrm>
              <a:off x="6095471" y="7916784"/>
              <a:ext cx="431800" cy="228600"/>
            </a:xfrm>
            <a:prstGeom prst="rect">
              <a:avLst/>
            </a:prstGeom>
          </p:spPr>
        </p:pic>
        <p:sp>
          <p:nvSpPr>
            <p:cNvPr id="78" name="テキスト ボックス 77">
              <a:extLst>
                <a:ext uri="{FF2B5EF4-FFF2-40B4-BE49-F238E27FC236}">
                  <a16:creationId xmlns:a16="http://schemas.microsoft.com/office/drawing/2014/main" id="{37D1E935-AE5A-DD1A-965E-3DA974C38DAE}"/>
                </a:ext>
              </a:extLst>
            </p:cNvPr>
            <p:cNvSpPr txBox="1"/>
            <p:nvPr/>
          </p:nvSpPr>
          <p:spPr>
            <a:xfrm>
              <a:off x="6155702" y="7938751"/>
              <a:ext cx="358224" cy="184666"/>
            </a:xfrm>
            <a:prstGeom prst="rect">
              <a:avLst/>
            </a:prstGeom>
            <a:noFill/>
          </p:spPr>
          <p:txBody>
            <a:bodyPr wrap="square" lIns="0" tIns="0" rIns="0" bIns="0" rtlCol="0">
              <a:spAutoFit/>
            </a:bodyPr>
            <a:lstStyle/>
            <a:p>
              <a:pPr algn="ctr"/>
              <a:r>
                <a:rPr kumimoji="1" lang="en-US" altLang="ja-JP" sz="600" b="1" dirty="0">
                  <a:solidFill>
                    <a:srgbClr val="00A078"/>
                  </a:solidFill>
                  <a:latin typeface="Yu Gothic" panose="020B0400000000000000" pitchFamily="34" charset="-128"/>
                  <a:ea typeface="Yu Gothic" panose="020B0400000000000000" pitchFamily="34" charset="-128"/>
                </a:rPr>
                <a:t>23</a:t>
              </a:r>
              <a:r>
                <a:rPr kumimoji="1" lang="ja-JP" altLang="en-US" sz="600" b="1">
                  <a:solidFill>
                    <a:srgbClr val="00A078"/>
                  </a:solidFill>
                  <a:latin typeface="Yu Gothic" panose="020B0400000000000000" pitchFamily="34" charset="-128"/>
                  <a:ea typeface="Yu Gothic" panose="020B0400000000000000" pitchFamily="34" charset="-128"/>
                </a:rPr>
                <a:t>年</a:t>
              </a:r>
            </a:p>
            <a:p>
              <a:pPr algn="ctr"/>
              <a:r>
                <a:rPr kumimoji="1" lang="en-US" altLang="ja-JP" sz="600" b="1" dirty="0">
                  <a:solidFill>
                    <a:srgbClr val="00A078"/>
                  </a:solidFill>
                  <a:latin typeface="Yu Gothic" panose="020B0400000000000000" pitchFamily="34" charset="-128"/>
                  <a:ea typeface="Yu Gothic" panose="020B0400000000000000" pitchFamily="34" charset="-128"/>
                </a:rPr>
                <a:t>10</a:t>
              </a:r>
              <a:r>
                <a:rPr kumimoji="1" lang="ja-JP" altLang="en-US" sz="600" b="1">
                  <a:solidFill>
                    <a:srgbClr val="00A078"/>
                  </a:solidFill>
                  <a:latin typeface="Yu Gothic" panose="020B0400000000000000" pitchFamily="34" charset="-128"/>
                  <a:ea typeface="Yu Gothic" panose="020B0400000000000000" pitchFamily="34" charset="-128"/>
                </a:rPr>
                <a:t>月から</a:t>
              </a:r>
            </a:p>
          </p:txBody>
        </p:sp>
      </p:grpSp>
      <p:pic>
        <p:nvPicPr>
          <p:cNvPr id="79" name="図 78">
            <a:extLst>
              <a:ext uri="{FF2B5EF4-FFF2-40B4-BE49-F238E27FC236}">
                <a16:creationId xmlns:a16="http://schemas.microsoft.com/office/drawing/2014/main" id="{9E60D1BA-99EE-E622-7A10-6330E1019D69}"/>
              </a:ext>
            </a:extLst>
          </p:cNvPr>
          <p:cNvPicPr>
            <a:picLocks noChangeAspect="1"/>
          </p:cNvPicPr>
          <p:nvPr/>
        </p:nvPicPr>
        <p:blipFill>
          <a:blip r:embed="rId10"/>
          <a:stretch>
            <a:fillRect/>
          </a:stretch>
        </p:blipFill>
        <p:spPr>
          <a:xfrm>
            <a:off x="4051338" y="2412690"/>
            <a:ext cx="2921000" cy="584200"/>
          </a:xfrm>
          <a:prstGeom prst="rect">
            <a:avLst/>
          </a:prstGeom>
        </p:spPr>
      </p:pic>
      <p:sp>
        <p:nvSpPr>
          <p:cNvPr id="80" name="テキスト ボックス 79">
            <a:extLst>
              <a:ext uri="{FF2B5EF4-FFF2-40B4-BE49-F238E27FC236}">
                <a16:creationId xmlns:a16="http://schemas.microsoft.com/office/drawing/2014/main" id="{9E37D0BA-036D-B7EC-C0EA-B8AC2FDF85FF}"/>
              </a:ext>
            </a:extLst>
          </p:cNvPr>
          <p:cNvSpPr txBox="1"/>
          <p:nvPr/>
        </p:nvSpPr>
        <p:spPr>
          <a:xfrm>
            <a:off x="4155705" y="2760167"/>
            <a:ext cx="945399" cy="215444"/>
          </a:xfrm>
          <a:prstGeom prst="rect">
            <a:avLst/>
          </a:prstGeom>
          <a:noFill/>
        </p:spPr>
        <p:txBody>
          <a:bodyPr wrap="square" lIns="0" tIns="0" rIns="0" bIns="0" rtlCol="0">
            <a:spAutoFit/>
          </a:bodyPr>
          <a:lstStyle/>
          <a:p>
            <a:r>
              <a:rPr kumimoji="1" lang="en-US" altLang="ja-JP" sz="800" b="1" dirty="0">
                <a:solidFill>
                  <a:schemeClr val="tx1">
                    <a:lumMod val="75000"/>
                    <a:lumOff val="25000"/>
                  </a:schemeClr>
                </a:solidFill>
                <a:latin typeface="Yu Gothic" panose="020B0400000000000000" pitchFamily="34" charset="-128"/>
                <a:ea typeface="Yu Gothic" panose="020B0400000000000000" pitchFamily="34" charset="-128"/>
              </a:rPr>
              <a:t>1</a:t>
            </a:r>
            <a:r>
              <a:rPr kumimoji="1" lang="ja-JP" altLang="en-US" sz="800" b="1">
                <a:solidFill>
                  <a:schemeClr val="tx1">
                    <a:lumMod val="75000"/>
                    <a:lumOff val="25000"/>
                  </a:schemeClr>
                </a:solidFill>
                <a:latin typeface="Yu Gothic" panose="020B0400000000000000" pitchFamily="34" charset="-128"/>
                <a:ea typeface="Yu Gothic" panose="020B0400000000000000" pitchFamily="34" charset="-128"/>
              </a:rPr>
              <a:t>児につき</a:t>
            </a:r>
            <a:r>
              <a:rPr kumimoji="1" lang="en-US" altLang="ja-JP" sz="1400" b="1" dirty="0">
                <a:solidFill>
                  <a:srgbClr val="F08C46"/>
                </a:solidFill>
                <a:latin typeface="Yu Gothic" panose="020B0400000000000000" pitchFamily="34" charset="-128"/>
                <a:ea typeface="Yu Gothic" panose="020B0400000000000000" pitchFamily="34" charset="-128"/>
              </a:rPr>
              <a:t>42</a:t>
            </a:r>
            <a:r>
              <a:rPr kumimoji="1" lang="ja-JP" altLang="en-US" sz="1000" b="1">
                <a:solidFill>
                  <a:srgbClr val="F08C46"/>
                </a:solidFill>
                <a:latin typeface="Yu Gothic" panose="020B0400000000000000" pitchFamily="34" charset="-128"/>
                <a:ea typeface="Yu Gothic" panose="020B0400000000000000" pitchFamily="34" charset="-128"/>
              </a:rPr>
              <a:t>万円</a:t>
            </a:r>
          </a:p>
        </p:txBody>
      </p:sp>
      <p:sp>
        <p:nvSpPr>
          <p:cNvPr id="81" name="テキスト ボックス 80">
            <a:extLst>
              <a:ext uri="{FF2B5EF4-FFF2-40B4-BE49-F238E27FC236}">
                <a16:creationId xmlns:a16="http://schemas.microsoft.com/office/drawing/2014/main" id="{7CD212A0-24CE-0156-960F-CB9AB5BEE199}"/>
              </a:ext>
            </a:extLst>
          </p:cNvPr>
          <p:cNvSpPr txBox="1"/>
          <p:nvPr/>
        </p:nvSpPr>
        <p:spPr>
          <a:xfrm>
            <a:off x="5653575" y="2656530"/>
            <a:ext cx="1239073" cy="307777"/>
          </a:xfrm>
          <a:prstGeom prst="rect">
            <a:avLst/>
          </a:prstGeom>
          <a:noFill/>
        </p:spPr>
        <p:txBody>
          <a:bodyPr wrap="square" lIns="0" tIns="0" rIns="0" bIns="0" rtlCol="0">
            <a:spAutoFit/>
          </a:bodyPr>
          <a:lstStyle/>
          <a:p>
            <a:r>
              <a:rPr kumimoji="1" lang="en-US" altLang="ja-JP" sz="1000" b="1" dirty="0">
                <a:solidFill>
                  <a:schemeClr val="bg1"/>
                </a:solidFill>
                <a:latin typeface="Yu Gothic" panose="020B0400000000000000" pitchFamily="34" charset="-128"/>
                <a:ea typeface="Yu Gothic" panose="020B0400000000000000" pitchFamily="34" charset="-128"/>
              </a:rPr>
              <a:t>1</a:t>
            </a:r>
            <a:r>
              <a:rPr kumimoji="1" lang="ja-JP" altLang="en-US" sz="1000" b="1">
                <a:solidFill>
                  <a:schemeClr val="bg1"/>
                </a:solidFill>
                <a:latin typeface="Yu Gothic" panose="020B0400000000000000" pitchFamily="34" charset="-128"/>
                <a:ea typeface="Yu Gothic" panose="020B0400000000000000" pitchFamily="34" charset="-128"/>
              </a:rPr>
              <a:t>児につき</a:t>
            </a:r>
            <a:r>
              <a:rPr kumimoji="1" lang="en-US" altLang="ja-JP" sz="2000" b="1" dirty="0">
                <a:solidFill>
                  <a:srgbClr val="FFFF00"/>
                </a:solidFill>
                <a:latin typeface="Yu Gothic" panose="020B0400000000000000" pitchFamily="34" charset="-128"/>
                <a:ea typeface="Yu Gothic" panose="020B0400000000000000" pitchFamily="34" charset="-128"/>
              </a:rPr>
              <a:t>50</a:t>
            </a:r>
            <a:r>
              <a:rPr kumimoji="1" lang="ja-JP" altLang="en-US" sz="1200" b="1">
                <a:solidFill>
                  <a:srgbClr val="FFFF00"/>
                </a:solidFill>
                <a:latin typeface="Yu Gothic" panose="020B0400000000000000" pitchFamily="34" charset="-128"/>
                <a:ea typeface="Yu Gothic" panose="020B0400000000000000" pitchFamily="34" charset="-128"/>
              </a:rPr>
              <a:t>万円</a:t>
            </a:r>
          </a:p>
        </p:txBody>
      </p:sp>
      <p:pic>
        <p:nvPicPr>
          <p:cNvPr id="82" name="図 81">
            <a:extLst>
              <a:ext uri="{FF2B5EF4-FFF2-40B4-BE49-F238E27FC236}">
                <a16:creationId xmlns:a16="http://schemas.microsoft.com/office/drawing/2014/main" id="{8813766A-799D-D80C-AF51-AC09A93F26C5}"/>
              </a:ext>
            </a:extLst>
          </p:cNvPr>
          <p:cNvPicPr>
            <a:picLocks noChangeAspect="1"/>
          </p:cNvPicPr>
          <p:nvPr/>
        </p:nvPicPr>
        <p:blipFill>
          <a:blip r:embed="rId11"/>
          <a:stretch>
            <a:fillRect/>
          </a:stretch>
        </p:blipFill>
        <p:spPr>
          <a:xfrm>
            <a:off x="3949727" y="6486716"/>
            <a:ext cx="2527300" cy="660400"/>
          </a:xfrm>
          <a:prstGeom prst="rect">
            <a:avLst/>
          </a:prstGeom>
        </p:spPr>
      </p:pic>
      <p:sp>
        <p:nvSpPr>
          <p:cNvPr id="83" name="テキスト ボックス 82">
            <a:extLst>
              <a:ext uri="{FF2B5EF4-FFF2-40B4-BE49-F238E27FC236}">
                <a16:creationId xmlns:a16="http://schemas.microsoft.com/office/drawing/2014/main" id="{17C98B97-A0FD-7030-E8E3-E3756724A302}"/>
              </a:ext>
            </a:extLst>
          </p:cNvPr>
          <p:cNvSpPr txBox="1"/>
          <p:nvPr/>
        </p:nvSpPr>
        <p:spPr>
          <a:xfrm>
            <a:off x="4027080" y="6768483"/>
            <a:ext cx="817949" cy="338554"/>
          </a:xfrm>
          <a:prstGeom prst="rect">
            <a:avLst/>
          </a:prstGeom>
          <a:noFill/>
        </p:spPr>
        <p:txBody>
          <a:bodyPr wrap="square" lIns="0" tIns="0" rIns="0" bIns="0" rtlCol="0">
            <a:spAutoFit/>
          </a:bodyPr>
          <a:lstStyle/>
          <a:p>
            <a:pPr algn="ctr"/>
            <a:r>
              <a:rPr kumimoji="1" lang="ja-JP" altLang="en-US" sz="800" b="1">
                <a:solidFill>
                  <a:schemeClr val="tx1">
                    <a:lumMod val="75000"/>
                    <a:lumOff val="25000"/>
                  </a:schemeClr>
                </a:solidFill>
                <a:latin typeface="Yu Gothic" panose="020B0400000000000000" pitchFamily="34" charset="-128"/>
                <a:ea typeface="Yu Gothic" panose="020B0400000000000000" pitchFamily="34" charset="-128"/>
              </a:rPr>
              <a:t>従業員</a:t>
            </a:r>
            <a:r>
              <a:rPr kumimoji="1" lang="en-US" altLang="ja-JP" sz="1400" b="1" dirty="0">
                <a:solidFill>
                  <a:srgbClr val="F08C46"/>
                </a:solidFill>
                <a:latin typeface="Yu Gothic" panose="020B0400000000000000" pitchFamily="34" charset="-128"/>
                <a:ea typeface="Yu Gothic" panose="020B0400000000000000" pitchFamily="34" charset="-128"/>
              </a:rPr>
              <a:t>101</a:t>
            </a:r>
            <a:r>
              <a:rPr kumimoji="1" lang="ja-JP" altLang="en-US" sz="1000" b="1">
                <a:solidFill>
                  <a:srgbClr val="F08C46"/>
                </a:solidFill>
                <a:latin typeface="Yu Gothic" panose="020B0400000000000000" pitchFamily="34" charset="-128"/>
                <a:ea typeface="Yu Gothic" panose="020B0400000000000000" pitchFamily="34" charset="-128"/>
              </a:rPr>
              <a:t>人</a:t>
            </a:r>
            <a:endParaRPr kumimoji="1" lang="en-US" altLang="ja-JP" sz="1000" b="1" dirty="0">
              <a:solidFill>
                <a:srgbClr val="F08C46"/>
              </a:solidFill>
              <a:latin typeface="Yu Gothic" panose="020B0400000000000000" pitchFamily="34" charset="-128"/>
              <a:ea typeface="Yu Gothic" panose="020B0400000000000000" pitchFamily="34" charset="-128"/>
            </a:endParaRPr>
          </a:p>
          <a:p>
            <a:pPr algn="ctr"/>
            <a:r>
              <a:rPr kumimoji="1" lang="ja-JP" altLang="en-US" sz="800" b="1">
                <a:solidFill>
                  <a:schemeClr val="tx1">
                    <a:lumMod val="75000"/>
                    <a:lumOff val="25000"/>
                  </a:schemeClr>
                </a:solidFill>
                <a:latin typeface="Yu Gothic" panose="020B0400000000000000" pitchFamily="34" charset="-128"/>
                <a:ea typeface="Yu Gothic" panose="020B0400000000000000" pitchFamily="34" charset="-128"/>
              </a:rPr>
              <a:t>以上の勤め先</a:t>
            </a:r>
            <a:endParaRPr kumimoji="1" lang="ja-JP" altLang="en-US" sz="800" b="1">
              <a:solidFill>
                <a:srgbClr val="F08C46"/>
              </a:solidFill>
              <a:latin typeface="Yu Gothic" panose="020B0400000000000000" pitchFamily="34" charset="-128"/>
              <a:ea typeface="Yu Gothic" panose="020B0400000000000000" pitchFamily="34" charset="-128"/>
            </a:endParaRPr>
          </a:p>
        </p:txBody>
      </p:sp>
      <p:sp>
        <p:nvSpPr>
          <p:cNvPr id="84" name="テキスト ボックス 83">
            <a:extLst>
              <a:ext uri="{FF2B5EF4-FFF2-40B4-BE49-F238E27FC236}">
                <a16:creationId xmlns:a16="http://schemas.microsoft.com/office/drawing/2014/main" id="{7D4653E8-B7EC-394A-3B0F-292C4196C98E}"/>
              </a:ext>
            </a:extLst>
          </p:cNvPr>
          <p:cNvSpPr txBox="1"/>
          <p:nvPr/>
        </p:nvSpPr>
        <p:spPr>
          <a:xfrm>
            <a:off x="5253498" y="6700686"/>
            <a:ext cx="1141306" cy="307777"/>
          </a:xfrm>
          <a:prstGeom prst="rect">
            <a:avLst/>
          </a:prstGeom>
          <a:noFill/>
        </p:spPr>
        <p:txBody>
          <a:bodyPr wrap="square" lIns="0" tIns="0" rIns="0" bIns="0" rtlCol="0">
            <a:spAutoFit/>
          </a:bodyPr>
          <a:lstStyle/>
          <a:p>
            <a:pPr algn="ctr"/>
            <a:r>
              <a:rPr kumimoji="1" lang="ja-JP" altLang="en-US" sz="1000" b="1">
                <a:solidFill>
                  <a:schemeClr val="bg1"/>
                </a:solidFill>
                <a:latin typeface="Yu Gothic" panose="020B0400000000000000" pitchFamily="34" charset="-128"/>
                <a:ea typeface="Yu Gothic" panose="020B0400000000000000" pitchFamily="34" charset="-128"/>
              </a:rPr>
              <a:t>従業員</a:t>
            </a:r>
            <a:r>
              <a:rPr kumimoji="1" lang="en-US" altLang="ja-JP" sz="2000" b="1" dirty="0">
                <a:solidFill>
                  <a:srgbClr val="FFFF00"/>
                </a:solidFill>
                <a:latin typeface="Yu Gothic" panose="020B0400000000000000" pitchFamily="34" charset="-128"/>
                <a:ea typeface="Yu Gothic" panose="020B0400000000000000" pitchFamily="34" charset="-128"/>
              </a:rPr>
              <a:t>51</a:t>
            </a:r>
            <a:r>
              <a:rPr kumimoji="1" lang="ja-JP" altLang="en-US" sz="1200" b="1">
                <a:solidFill>
                  <a:srgbClr val="FFFF00"/>
                </a:solidFill>
                <a:latin typeface="Yu Gothic" panose="020B0400000000000000" pitchFamily="34" charset="-128"/>
                <a:ea typeface="Yu Gothic" panose="020B0400000000000000" pitchFamily="34" charset="-128"/>
              </a:rPr>
              <a:t>人</a:t>
            </a:r>
            <a:endParaRPr kumimoji="1" lang="en-US" altLang="ja-JP" sz="1200" b="1" dirty="0">
              <a:solidFill>
                <a:srgbClr val="FFFF00"/>
              </a:solidFill>
              <a:latin typeface="Yu Gothic" panose="020B0400000000000000" pitchFamily="34" charset="-128"/>
              <a:ea typeface="Yu Gothic" panose="020B0400000000000000" pitchFamily="34" charset="-128"/>
            </a:endParaRPr>
          </a:p>
        </p:txBody>
      </p:sp>
      <p:pic>
        <p:nvPicPr>
          <p:cNvPr id="85" name="図 84" descr="QR コード&#10;&#10;自動的に生成された説明">
            <a:extLst>
              <a:ext uri="{FF2B5EF4-FFF2-40B4-BE49-F238E27FC236}">
                <a16:creationId xmlns:a16="http://schemas.microsoft.com/office/drawing/2014/main" id="{8C3DABA0-A690-6F29-7819-A4ED859D8B69}"/>
              </a:ext>
            </a:extLst>
          </p:cNvPr>
          <p:cNvPicPr>
            <a:picLocks noChangeAspect="1"/>
          </p:cNvPicPr>
          <p:nvPr/>
        </p:nvPicPr>
        <p:blipFill>
          <a:blip r:embed="rId12"/>
          <a:stretch>
            <a:fillRect/>
          </a:stretch>
        </p:blipFill>
        <p:spPr>
          <a:xfrm>
            <a:off x="2065337" y="2917008"/>
            <a:ext cx="0" cy="0"/>
          </a:xfrm>
          <a:prstGeom prst="rect">
            <a:avLst/>
          </a:prstGeom>
        </p:spPr>
      </p:pic>
      <p:pic>
        <p:nvPicPr>
          <p:cNvPr id="86" name="図 85" descr="QR コード&#10;&#10;自動的に生成された説明">
            <a:extLst>
              <a:ext uri="{FF2B5EF4-FFF2-40B4-BE49-F238E27FC236}">
                <a16:creationId xmlns:a16="http://schemas.microsoft.com/office/drawing/2014/main" id="{8BCE7C97-3630-27B1-FD4A-F5BA0A91EAC8}"/>
              </a:ext>
            </a:extLst>
          </p:cNvPr>
          <p:cNvPicPr>
            <a:picLocks noChangeAspect="1"/>
          </p:cNvPicPr>
          <p:nvPr/>
        </p:nvPicPr>
        <p:blipFill>
          <a:blip r:embed="rId13"/>
          <a:stretch>
            <a:fillRect/>
          </a:stretch>
        </p:blipFill>
        <p:spPr>
          <a:xfrm>
            <a:off x="3093590" y="7735076"/>
            <a:ext cx="432000" cy="432000"/>
          </a:xfrm>
          <a:prstGeom prst="rect">
            <a:avLst/>
          </a:prstGeom>
        </p:spPr>
      </p:pic>
      <p:pic>
        <p:nvPicPr>
          <p:cNvPr id="87" name="図 86" descr="QR コード&#10;&#10;自動的に生成された説明">
            <a:extLst>
              <a:ext uri="{FF2B5EF4-FFF2-40B4-BE49-F238E27FC236}">
                <a16:creationId xmlns:a16="http://schemas.microsoft.com/office/drawing/2014/main" id="{59B37FC9-7FD0-3D5D-3EA8-6557B40CCC24}"/>
              </a:ext>
            </a:extLst>
          </p:cNvPr>
          <p:cNvPicPr>
            <a:picLocks noChangeAspect="1"/>
          </p:cNvPicPr>
          <p:nvPr/>
        </p:nvPicPr>
        <p:blipFill>
          <a:blip r:embed="rId12"/>
          <a:stretch>
            <a:fillRect/>
          </a:stretch>
        </p:blipFill>
        <p:spPr>
          <a:xfrm>
            <a:off x="6641214" y="4722322"/>
            <a:ext cx="432000" cy="432000"/>
          </a:xfrm>
          <a:prstGeom prst="rect">
            <a:avLst/>
          </a:prstGeom>
        </p:spPr>
      </p:pic>
      <p:pic>
        <p:nvPicPr>
          <p:cNvPr id="88" name="図 87" descr="QR コード&#10;&#10;自動的に生成された説明">
            <a:extLst>
              <a:ext uri="{FF2B5EF4-FFF2-40B4-BE49-F238E27FC236}">
                <a16:creationId xmlns:a16="http://schemas.microsoft.com/office/drawing/2014/main" id="{3C87E845-0BF0-4207-F27C-EA10C8988871}"/>
              </a:ext>
            </a:extLst>
          </p:cNvPr>
          <p:cNvPicPr>
            <a:picLocks noChangeAspect="1"/>
          </p:cNvPicPr>
          <p:nvPr/>
        </p:nvPicPr>
        <p:blipFill>
          <a:blip r:embed="rId14"/>
          <a:stretch>
            <a:fillRect/>
          </a:stretch>
        </p:blipFill>
        <p:spPr>
          <a:xfrm>
            <a:off x="6650192" y="6651724"/>
            <a:ext cx="432000" cy="432000"/>
          </a:xfrm>
          <a:prstGeom prst="rect">
            <a:avLst/>
          </a:prstGeom>
        </p:spPr>
      </p:pic>
      <p:pic>
        <p:nvPicPr>
          <p:cNvPr id="89" name="図 88" descr="QR コード&#10;&#10;自動的に生成された説明">
            <a:extLst>
              <a:ext uri="{FF2B5EF4-FFF2-40B4-BE49-F238E27FC236}">
                <a16:creationId xmlns:a16="http://schemas.microsoft.com/office/drawing/2014/main" id="{15AEADF3-46C1-1D2E-FCB8-58E7887C9ABD}"/>
              </a:ext>
            </a:extLst>
          </p:cNvPr>
          <p:cNvPicPr>
            <a:picLocks noChangeAspect="1"/>
          </p:cNvPicPr>
          <p:nvPr/>
        </p:nvPicPr>
        <p:blipFill>
          <a:blip r:embed="rId15"/>
          <a:stretch>
            <a:fillRect/>
          </a:stretch>
        </p:blipFill>
        <p:spPr>
          <a:xfrm>
            <a:off x="6585295" y="7479569"/>
            <a:ext cx="432000" cy="432000"/>
          </a:xfrm>
          <a:prstGeom prst="rect">
            <a:avLst/>
          </a:prstGeom>
        </p:spPr>
      </p:pic>
      <p:pic>
        <p:nvPicPr>
          <p:cNvPr id="90" name="図 89" descr="QR コード&#10;&#10;自動的に生成された説明">
            <a:extLst>
              <a:ext uri="{FF2B5EF4-FFF2-40B4-BE49-F238E27FC236}">
                <a16:creationId xmlns:a16="http://schemas.microsoft.com/office/drawing/2014/main" id="{9DAD2529-66FD-45D3-1BC0-9676ABEC52D5}"/>
              </a:ext>
            </a:extLst>
          </p:cNvPr>
          <p:cNvPicPr>
            <a:picLocks noChangeAspect="1"/>
          </p:cNvPicPr>
          <p:nvPr/>
        </p:nvPicPr>
        <p:blipFill>
          <a:blip r:embed="rId16"/>
          <a:stretch>
            <a:fillRect/>
          </a:stretch>
        </p:blipFill>
        <p:spPr>
          <a:xfrm>
            <a:off x="6606173" y="9053974"/>
            <a:ext cx="432000" cy="432000"/>
          </a:xfrm>
          <a:prstGeom prst="rect">
            <a:avLst/>
          </a:prstGeom>
        </p:spPr>
      </p:pic>
      <p:pic>
        <p:nvPicPr>
          <p:cNvPr id="91" name="図 90" descr="QR コード&#10;&#10;自動的に生成された説明">
            <a:extLst>
              <a:ext uri="{FF2B5EF4-FFF2-40B4-BE49-F238E27FC236}">
                <a16:creationId xmlns:a16="http://schemas.microsoft.com/office/drawing/2014/main" id="{9B55974C-07D2-E068-2A52-7A4F3A5A4CFD}"/>
              </a:ext>
            </a:extLst>
          </p:cNvPr>
          <p:cNvPicPr>
            <a:picLocks noChangeAspect="1"/>
          </p:cNvPicPr>
          <p:nvPr/>
        </p:nvPicPr>
        <p:blipFill>
          <a:blip r:embed="rId17"/>
          <a:stretch>
            <a:fillRect/>
          </a:stretch>
        </p:blipFill>
        <p:spPr>
          <a:xfrm>
            <a:off x="3102642" y="5621939"/>
            <a:ext cx="432000" cy="432000"/>
          </a:xfrm>
          <a:prstGeom prst="rect">
            <a:avLst/>
          </a:prstGeom>
        </p:spPr>
      </p:pic>
      <p:sp>
        <p:nvSpPr>
          <p:cNvPr id="92" name="テキスト ボックス 91">
            <a:extLst>
              <a:ext uri="{FF2B5EF4-FFF2-40B4-BE49-F238E27FC236}">
                <a16:creationId xmlns:a16="http://schemas.microsoft.com/office/drawing/2014/main" id="{F7D6FF63-6FFE-26FD-CF61-02371F3B52A2}"/>
              </a:ext>
            </a:extLst>
          </p:cNvPr>
          <p:cNvSpPr txBox="1"/>
          <p:nvPr/>
        </p:nvSpPr>
        <p:spPr>
          <a:xfrm>
            <a:off x="5253498" y="6962085"/>
            <a:ext cx="1141306" cy="153888"/>
          </a:xfrm>
          <a:prstGeom prst="rect">
            <a:avLst/>
          </a:prstGeom>
          <a:noFill/>
        </p:spPr>
        <p:txBody>
          <a:bodyPr wrap="square" lIns="0" tIns="0" rIns="0" bIns="0" rtlCol="0">
            <a:spAutoFit/>
          </a:bodyPr>
          <a:lstStyle/>
          <a:p>
            <a:pPr algn="ctr"/>
            <a:r>
              <a:rPr kumimoji="1" lang="ja-JP" altLang="en-US" sz="1000" b="1">
                <a:solidFill>
                  <a:schemeClr val="bg1"/>
                </a:solidFill>
                <a:latin typeface="Yu Gothic" panose="020B0400000000000000" pitchFamily="34" charset="-128"/>
                <a:ea typeface="Yu Gothic" panose="020B0400000000000000" pitchFamily="34" charset="-128"/>
              </a:rPr>
              <a:t>以上の勤め先</a:t>
            </a:r>
            <a:endParaRPr kumimoji="1" lang="ja-JP" altLang="en-US" sz="1000" b="1">
              <a:solidFill>
                <a:srgbClr val="FFFF00"/>
              </a:solidFill>
              <a:latin typeface="Yu Gothic" panose="020B0400000000000000" pitchFamily="34" charset="-128"/>
              <a:ea typeface="Yu Gothic" panose="020B0400000000000000" pitchFamily="34" charset="-128"/>
            </a:endParaRPr>
          </a:p>
        </p:txBody>
      </p:sp>
      <p:sp>
        <p:nvSpPr>
          <p:cNvPr id="93" name="正方形/長方形 92">
            <a:extLst>
              <a:ext uri="{FF2B5EF4-FFF2-40B4-BE49-F238E27FC236}">
                <a16:creationId xmlns:a16="http://schemas.microsoft.com/office/drawing/2014/main" id="{6A529ED6-8429-7FC2-7C69-DC5D7070E684}"/>
              </a:ext>
            </a:extLst>
          </p:cNvPr>
          <p:cNvSpPr/>
          <p:nvPr/>
        </p:nvSpPr>
        <p:spPr>
          <a:xfrm>
            <a:off x="2981876" y="3528532"/>
            <a:ext cx="486000" cy="201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lnSpc>
                <a:spcPts val="500"/>
              </a:lnSpc>
            </a:pPr>
            <a:r>
              <a:rPr kumimoji="1" lang="en-US" altLang="ja-JP" sz="500" dirty="0">
                <a:solidFill>
                  <a:schemeClr val="tx1"/>
                </a:solidFill>
                <a:latin typeface="游ゴシック" panose="020B0400000000000000" pitchFamily="50" charset="-128"/>
                <a:ea typeface="游ゴシック" panose="020B0400000000000000" pitchFamily="50" charset="-128"/>
              </a:rPr>
              <a:t>※</a:t>
            </a:r>
            <a:r>
              <a:rPr kumimoji="1" lang="ja-JP" altLang="en-US" sz="500" dirty="0">
                <a:solidFill>
                  <a:schemeClr val="tx1"/>
                </a:solidFill>
                <a:latin typeface="游ゴシック" panose="020B0400000000000000" pitchFamily="50" charset="-128"/>
                <a:ea typeface="游ゴシック" panose="020B0400000000000000" pitchFamily="50" charset="-128"/>
              </a:rPr>
              <a:t>多子加算の</a:t>
            </a:r>
            <a:endParaRPr kumimoji="1" lang="en-US" altLang="ja-JP" sz="500" dirty="0">
              <a:solidFill>
                <a:schemeClr val="tx1"/>
              </a:solidFill>
              <a:latin typeface="游ゴシック" panose="020B0400000000000000" pitchFamily="50" charset="-128"/>
              <a:ea typeface="游ゴシック" panose="020B0400000000000000" pitchFamily="50" charset="-128"/>
            </a:endParaRPr>
          </a:p>
          <a:p>
            <a:pPr algn="ctr">
              <a:lnSpc>
                <a:spcPts val="500"/>
              </a:lnSpc>
            </a:pPr>
            <a:r>
              <a:rPr kumimoji="1" lang="ja-JP" altLang="en-US" sz="500" dirty="0">
                <a:solidFill>
                  <a:srgbClr val="00986C"/>
                </a:solidFill>
                <a:latin typeface="游ゴシック" panose="020B0400000000000000" pitchFamily="50" charset="-128"/>
                <a:ea typeface="游ゴシック" panose="020B0400000000000000" pitchFamily="50" charset="-128"/>
              </a:rPr>
              <a:t>カウント方法を</a:t>
            </a:r>
            <a:endParaRPr kumimoji="1" lang="en-US" altLang="ja-JP" sz="500" dirty="0">
              <a:solidFill>
                <a:srgbClr val="00986C"/>
              </a:solidFill>
              <a:latin typeface="游ゴシック" panose="020B0400000000000000" pitchFamily="50" charset="-128"/>
              <a:ea typeface="游ゴシック" panose="020B0400000000000000" pitchFamily="50" charset="-128"/>
            </a:endParaRPr>
          </a:p>
          <a:p>
            <a:pPr algn="ctr">
              <a:lnSpc>
                <a:spcPts val="500"/>
              </a:lnSpc>
            </a:pPr>
            <a:r>
              <a:rPr kumimoji="1" lang="ja-JP" altLang="en-US" sz="500" dirty="0">
                <a:solidFill>
                  <a:srgbClr val="00986C"/>
                </a:solidFill>
                <a:latin typeface="游ゴシック" panose="020B0400000000000000" pitchFamily="50" charset="-128"/>
                <a:ea typeface="游ゴシック" panose="020B0400000000000000" pitchFamily="50" charset="-128"/>
              </a:rPr>
              <a:t>見直し</a:t>
            </a:r>
          </a:p>
        </p:txBody>
      </p:sp>
      <p:pic>
        <p:nvPicPr>
          <p:cNvPr id="94" name="図 93">
            <a:extLst>
              <a:ext uri="{FF2B5EF4-FFF2-40B4-BE49-F238E27FC236}">
                <a16:creationId xmlns:a16="http://schemas.microsoft.com/office/drawing/2014/main" id="{04760C96-FC0F-EDD8-68F5-E91D7674D1A7}"/>
              </a:ext>
            </a:extLst>
          </p:cNvPr>
          <p:cNvPicPr>
            <a:picLocks noChangeAspect="1"/>
          </p:cNvPicPr>
          <p:nvPr/>
        </p:nvPicPr>
        <p:blipFill>
          <a:blip r:embed="rId18"/>
          <a:stretch>
            <a:fillRect/>
          </a:stretch>
        </p:blipFill>
        <p:spPr>
          <a:xfrm>
            <a:off x="578331" y="5767804"/>
            <a:ext cx="388142" cy="194071"/>
          </a:xfrm>
          <a:prstGeom prst="rect">
            <a:avLst/>
          </a:prstGeom>
        </p:spPr>
      </p:pic>
      <p:pic>
        <p:nvPicPr>
          <p:cNvPr id="95" name="図 94">
            <a:extLst>
              <a:ext uri="{FF2B5EF4-FFF2-40B4-BE49-F238E27FC236}">
                <a16:creationId xmlns:a16="http://schemas.microsoft.com/office/drawing/2014/main" id="{2423BDB0-48B0-EE16-E93E-33FDC3CDAC0C}"/>
              </a:ext>
            </a:extLst>
          </p:cNvPr>
          <p:cNvPicPr>
            <a:picLocks noChangeAspect="1"/>
          </p:cNvPicPr>
          <p:nvPr/>
        </p:nvPicPr>
        <p:blipFill>
          <a:blip r:embed="rId19"/>
          <a:stretch>
            <a:fillRect/>
          </a:stretch>
        </p:blipFill>
        <p:spPr>
          <a:xfrm>
            <a:off x="573797" y="5630825"/>
            <a:ext cx="343215" cy="103556"/>
          </a:xfrm>
          <a:prstGeom prst="rect">
            <a:avLst/>
          </a:prstGeom>
        </p:spPr>
      </p:pic>
      <p:pic>
        <p:nvPicPr>
          <p:cNvPr id="96" name="図 95">
            <a:extLst>
              <a:ext uri="{FF2B5EF4-FFF2-40B4-BE49-F238E27FC236}">
                <a16:creationId xmlns:a16="http://schemas.microsoft.com/office/drawing/2014/main" id="{9BA1FDF1-C274-F401-6BB8-0DD97F986CD3}"/>
              </a:ext>
            </a:extLst>
          </p:cNvPr>
          <p:cNvPicPr>
            <a:picLocks noChangeAspect="1"/>
          </p:cNvPicPr>
          <p:nvPr/>
        </p:nvPicPr>
        <p:blipFill>
          <a:blip r:embed="rId20"/>
          <a:stretch>
            <a:fillRect/>
          </a:stretch>
        </p:blipFill>
        <p:spPr>
          <a:xfrm>
            <a:off x="941075" y="5679348"/>
            <a:ext cx="233787" cy="239489"/>
          </a:xfrm>
          <a:prstGeom prst="rect">
            <a:avLst/>
          </a:prstGeom>
        </p:spPr>
      </p:pic>
      <p:sp>
        <p:nvSpPr>
          <p:cNvPr id="97" name="正方形/長方形 96">
            <a:extLst>
              <a:ext uri="{FF2B5EF4-FFF2-40B4-BE49-F238E27FC236}">
                <a16:creationId xmlns:a16="http://schemas.microsoft.com/office/drawing/2014/main" id="{0DD3730E-261D-5B67-D946-93C597EDE920}"/>
              </a:ext>
            </a:extLst>
          </p:cNvPr>
          <p:cNvSpPr/>
          <p:nvPr/>
        </p:nvSpPr>
        <p:spPr>
          <a:xfrm>
            <a:off x="1215680" y="5591476"/>
            <a:ext cx="517088" cy="392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400" dirty="0">
                <a:solidFill>
                  <a:schemeClr val="tx1"/>
                </a:solidFill>
                <a:latin typeface="+mn-ea"/>
              </a:rPr>
              <a:t>本人年収目安</a:t>
            </a:r>
            <a:endParaRPr kumimoji="1" lang="en-US" altLang="ja-JP" sz="400" dirty="0">
              <a:solidFill>
                <a:schemeClr val="tx1"/>
              </a:solidFill>
              <a:latin typeface="+mn-ea"/>
            </a:endParaRPr>
          </a:p>
          <a:p>
            <a:pPr algn="ctr"/>
            <a:r>
              <a:rPr kumimoji="1" lang="en-US" altLang="ja-JP" sz="800" b="1" dirty="0">
                <a:solidFill>
                  <a:srgbClr val="F08C46"/>
                </a:solidFill>
                <a:latin typeface="+mn-ea"/>
              </a:rPr>
              <a:t>400</a:t>
            </a:r>
            <a:r>
              <a:rPr kumimoji="1" lang="ja-JP" altLang="en-US" sz="600" b="1" dirty="0">
                <a:solidFill>
                  <a:srgbClr val="F08C46"/>
                </a:solidFill>
                <a:latin typeface="+mn-ea"/>
              </a:rPr>
              <a:t>万円以下</a:t>
            </a:r>
            <a:endParaRPr kumimoji="1" lang="en-US" altLang="ja-JP" sz="600" b="1" dirty="0">
              <a:solidFill>
                <a:srgbClr val="F08C46"/>
              </a:solidFill>
              <a:latin typeface="+mn-ea"/>
            </a:endParaRPr>
          </a:p>
          <a:p>
            <a:pPr algn="ctr"/>
            <a:r>
              <a:rPr kumimoji="1" lang="ja-JP" altLang="en-US" sz="600" dirty="0">
                <a:solidFill>
                  <a:schemeClr val="tx1"/>
                </a:solidFill>
                <a:latin typeface="+mn-ea"/>
              </a:rPr>
              <a:t>であれば</a:t>
            </a:r>
          </a:p>
          <a:p>
            <a:pPr algn="ctr"/>
            <a:r>
              <a:rPr kumimoji="1" lang="ja-JP" altLang="en-US" sz="600" dirty="0">
                <a:solidFill>
                  <a:schemeClr val="tx1"/>
                </a:solidFill>
                <a:latin typeface="+mn-ea"/>
              </a:rPr>
              <a:t>利用可能に</a:t>
            </a:r>
            <a:endParaRPr kumimoji="1" lang="en-US" altLang="ja-JP" sz="600" dirty="0">
              <a:solidFill>
                <a:schemeClr val="tx1"/>
              </a:solidFill>
              <a:latin typeface="+mn-ea"/>
            </a:endParaRPr>
          </a:p>
        </p:txBody>
      </p:sp>
      <p:sp>
        <p:nvSpPr>
          <p:cNvPr id="98" name="片側の 2 つの角を丸めた四角形 1">
            <a:extLst>
              <a:ext uri="{FF2B5EF4-FFF2-40B4-BE49-F238E27FC236}">
                <a16:creationId xmlns:a16="http://schemas.microsoft.com/office/drawing/2014/main" id="{EE7A30D3-79B2-E65F-D9DD-9EB4520A1AD3}"/>
              </a:ext>
            </a:extLst>
          </p:cNvPr>
          <p:cNvSpPr/>
          <p:nvPr/>
        </p:nvSpPr>
        <p:spPr>
          <a:xfrm rot="5400000">
            <a:off x="1723966" y="5074371"/>
            <a:ext cx="432000" cy="3294000"/>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FEB8A8CB-CB29-8A3C-80A9-166AB0838446}"/>
              </a:ext>
            </a:extLst>
          </p:cNvPr>
          <p:cNvSpPr/>
          <p:nvPr/>
        </p:nvSpPr>
        <p:spPr>
          <a:xfrm>
            <a:off x="367976" y="6565552"/>
            <a:ext cx="2604203" cy="3267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400"/>
              </a:lnSpc>
            </a:pPr>
            <a:r>
              <a:rPr kumimoji="1" lang="ja-JP" altLang="en-US" sz="950" b="1" dirty="0">
                <a:solidFill>
                  <a:schemeClr val="tx1"/>
                </a:solidFill>
                <a:latin typeface="+mn-ea"/>
              </a:rPr>
              <a:t>授業料等減免・給付型奨学金（返還不要）の</a:t>
            </a:r>
            <a:endParaRPr kumimoji="1" lang="en-US" altLang="ja-JP" sz="950" b="1" dirty="0">
              <a:solidFill>
                <a:schemeClr val="tx1"/>
              </a:solidFill>
              <a:latin typeface="+mn-ea"/>
            </a:endParaRPr>
          </a:p>
          <a:p>
            <a:pPr>
              <a:lnSpc>
                <a:spcPts val="1400"/>
              </a:lnSpc>
            </a:pPr>
            <a:r>
              <a:rPr kumimoji="1" lang="ja-JP" altLang="en-US" sz="950" b="1" dirty="0">
                <a:solidFill>
                  <a:schemeClr val="tx1"/>
                </a:solidFill>
                <a:latin typeface="+mn-ea"/>
              </a:rPr>
              <a:t>対象を拡大します。</a:t>
            </a:r>
          </a:p>
        </p:txBody>
      </p:sp>
      <p:pic>
        <p:nvPicPr>
          <p:cNvPr id="100" name="図 99">
            <a:extLst>
              <a:ext uri="{FF2B5EF4-FFF2-40B4-BE49-F238E27FC236}">
                <a16:creationId xmlns:a16="http://schemas.microsoft.com/office/drawing/2014/main" id="{E46588E3-B4A9-E0FF-E7EB-D4E6D7F260C0}"/>
              </a:ext>
            </a:extLst>
          </p:cNvPr>
          <p:cNvPicPr>
            <a:picLocks noChangeAspect="1"/>
          </p:cNvPicPr>
          <p:nvPr/>
        </p:nvPicPr>
        <p:blipFill>
          <a:blip r:embed="rId21"/>
          <a:stretch>
            <a:fillRect/>
          </a:stretch>
        </p:blipFill>
        <p:spPr>
          <a:xfrm>
            <a:off x="830752" y="7328804"/>
            <a:ext cx="1675145" cy="923039"/>
          </a:xfrm>
          <a:prstGeom prst="rect">
            <a:avLst/>
          </a:prstGeom>
        </p:spPr>
      </p:pic>
      <p:grpSp>
        <p:nvGrpSpPr>
          <p:cNvPr id="101" name="グループ化 100">
            <a:extLst>
              <a:ext uri="{FF2B5EF4-FFF2-40B4-BE49-F238E27FC236}">
                <a16:creationId xmlns:a16="http://schemas.microsoft.com/office/drawing/2014/main" id="{4BDBFFF8-4631-9C52-6533-6063D608A011}"/>
              </a:ext>
            </a:extLst>
          </p:cNvPr>
          <p:cNvGrpSpPr/>
          <p:nvPr/>
        </p:nvGrpSpPr>
        <p:grpSpPr>
          <a:xfrm>
            <a:off x="1896742" y="5575477"/>
            <a:ext cx="978876" cy="423006"/>
            <a:chOff x="1743158" y="5160334"/>
            <a:chExt cx="978876" cy="423006"/>
          </a:xfrm>
        </p:grpSpPr>
        <p:pic>
          <p:nvPicPr>
            <p:cNvPr id="102" name="図 101">
              <a:extLst>
                <a:ext uri="{FF2B5EF4-FFF2-40B4-BE49-F238E27FC236}">
                  <a16:creationId xmlns:a16="http://schemas.microsoft.com/office/drawing/2014/main" id="{D59E0CB6-6D37-2D1E-E18A-C19925D7210E}"/>
                </a:ext>
              </a:extLst>
            </p:cNvPr>
            <p:cNvPicPr>
              <a:picLocks noChangeAspect="1"/>
            </p:cNvPicPr>
            <p:nvPr/>
          </p:nvPicPr>
          <p:blipFill>
            <a:blip r:embed="rId22"/>
            <a:stretch>
              <a:fillRect/>
            </a:stretch>
          </p:blipFill>
          <p:spPr>
            <a:xfrm>
              <a:off x="1750013" y="5212941"/>
              <a:ext cx="970859" cy="370399"/>
            </a:xfrm>
            <a:prstGeom prst="rect">
              <a:avLst/>
            </a:prstGeom>
          </p:spPr>
        </p:pic>
        <p:sp>
          <p:nvSpPr>
            <p:cNvPr id="103" name="正方形/長方形 102">
              <a:extLst>
                <a:ext uri="{FF2B5EF4-FFF2-40B4-BE49-F238E27FC236}">
                  <a16:creationId xmlns:a16="http://schemas.microsoft.com/office/drawing/2014/main" id="{E372FC7A-9F46-97C9-45A9-968AA814E7DD}"/>
                </a:ext>
              </a:extLst>
            </p:cNvPr>
            <p:cNvSpPr/>
            <p:nvPr/>
          </p:nvSpPr>
          <p:spPr>
            <a:xfrm>
              <a:off x="1743158" y="5160853"/>
              <a:ext cx="486000" cy="116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400" b="1" dirty="0">
                  <a:solidFill>
                    <a:srgbClr val="706E6E"/>
                  </a:solidFill>
                  <a:latin typeface="+mn-ea"/>
                </a:rPr>
                <a:t>こども２人世帯</a:t>
              </a:r>
            </a:p>
          </p:txBody>
        </p:sp>
        <p:sp>
          <p:nvSpPr>
            <p:cNvPr id="104" name="正方形/長方形 103">
              <a:extLst>
                <a:ext uri="{FF2B5EF4-FFF2-40B4-BE49-F238E27FC236}">
                  <a16:creationId xmlns:a16="http://schemas.microsoft.com/office/drawing/2014/main" id="{204507DC-679C-B936-023F-F002A1CFC19F}"/>
                </a:ext>
              </a:extLst>
            </p:cNvPr>
            <p:cNvSpPr/>
            <p:nvPr/>
          </p:nvSpPr>
          <p:spPr>
            <a:xfrm>
              <a:off x="2236034" y="5160334"/>
              <a:ext cx="486000" cy="116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400" b="1" dirty="0">
                  <a:solidFill>
                    <a:srgbClr val="706E6E"/>
                  </a:solidFill>
                  <a:latin typeface="+mn-ea"/>
                </a:rPr>
                <a:t>こども３人以上世帯</a:t>
              </a:r>
            </a:p>
          </p:txBody>
        </p:sp>
      </p:grpSp>
      <p:sp>
        <p:nvSpPr>
          <p:cNvPr id="105" name="片側の 2 つの角を丸めた四角形 1">
            <a:extLst>
              <a:ext uri="{FF2B5EF4-FFF2-40B4-BE49-F238E27FC236}">
                <a16:creationId xmlns:a16="http://schemas.microsoft.com/office/drawing/2014/main" id="{38121057-1719-3F9D-560A-AB068EC08BA2}"/>
              </a:ext>
            </a:extLst>
          </p:cNvPr>
          <p:cNvSpPr/>
          <p:nvPr/>
        </p:nvSpPr>
        <p:spPr>
          <a:xfrm rot="5400000">
            <a:off x="1723860" y="7363839"/>
            <a:ext cx="432000" cy="3294000"/>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2DC03226-4361-4958-5155-EFAE351C39C1}"/>
              </a:ext>
            </a:extLst>
          </p:cNvPr>
          <p:cNvSpPr/>
          <p:nvPr/>
        </p:nvSpPr>
        <p:spPr>
          <a:xfrm>
            <a:off x="367870" y="8855020"/>
            <a:ext cx="2604203" cy="3267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400"/>
              </a:lnSpc>
            </a:pPr>
            <a:r>
              <a:rPr kumimoji="1" lang="ja-JP" altLang="en-US" sz="950" b="1" dirty="0">
                <a:solidFill>
                  <a:srgbClr val="00A078"/>
                </a:solidFill>
                <a:latin typeface="+mn-ea"/>
              </a:rPr>
              <a:t>「授業料後払い制度」</a:t>
            </a:r>
            <a:r>
              <a:rPr kumimoji="1" lang="ja-JP" altLang="en-US" sz="950" b="1" dirty="0">
                <a:solidFill>
                  <a:schemeClr val="tx1"/>
                </a:solidFill>
                <a:latin typeface="+mn-ea"/>
              </a:rPr>
              <a:t>を</a:t>
            </a:r>
            <a:endParaRPr kumimoji="1" lang="en-US" altLang="ja-JP" sz="950" b="1" dirty="0">
              <a:solidFill>
                <a:schemeClr val="tx1"/>
              </a:solidFill>
              <a:latin typeface="+mn-ea"/>
            </a:endParaRPr>
          </a:p>
          <a:p>
            <a:pPr>
              <a:lnSpc>
                <a:spcPts val="1400"/>
              </a:lnSpc>
            </a:pPr>
            <a:r>
              <a:rPr kumimoji="1" lang="ja-JP" altLang="en-US" sz="950" b="1" dirty="0">
                <a:solidFill>
                  <a:schemeClr val="tx1"/>
                </a:solidFill>
                <a:latin typeface="+mn-ea"/>
              </a:rPr>
              <a:t>大学院生（修士段階）を対象に導入します。</a:t>
            </a:r>
          </a:p>
        </p:txBody>
      </p:sp>
      <p:pic>
        <p:nvPicPr>
          <p:cNvPr id="107" name="図 106">
            <a:extLst>
              <a:ext uri="{FF2B5EF4-FFF2-40B4-BE49-F238E27FC236}">
                <a16:creationId xmlns:a16="http://schemas.microsoft.com/office/drawing/2014/main" id="{9DAD2FBB-399A-8127-A7F8-C893669004E1}"/>
              </a:ext>
            </a:extLst>
          </p:cNvPr>
          <p:cNvPicPr>
            <a:picLocks noChangeAspect="1"/>
          </p:cNvPicPr>
          <p:nvPr/>
        </p:nvPicPr>
        <p:blipFill>
          <a:blip r:embed="rId23"/>
          <a:stretch>
            <a:fillRect/>
          </a:stretch>
        </p:blipFill>
        <p:spPr>
          <a:xfrm>
            <a:off x="3303209" y="1831509"/>
            <a:ext cx="165100" cy="152400"/>
          </a:xfrm>
          <a:prstGeom prst="rect">
            <a:avLst/>
          </a:prstGeom>
        </p:spPr>
      </p:pic>
      <p:sp>
        <p:nvSpPr>
          <p:cNvPr id="117" name="正方形/長方形 116">
            <a:extLst>
              <a:ext uri="{FF2B5EF4-FFF2-40B4-BE49-F238E27FC236}">
                <a16:creationId xmlns:a16="http://schemas.microsoft.com/office/drawing/2014/main" id="{364BFE36-4FE2-2483-B97A-E3D5200CD2B7}"/>
              </a:ext>
            </a:extLst>
          </p:cNvPr>
          <p:cNvSpPr/>
          <p:nvPr/>
        </p:nvSpPr>
        <p:spPr>
          <a:xfrm>
            <a:off x="580607" y="9811860"/>
            <a:ext cx="5366835" cy="590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400"/>
              </a:lnSpc>
              <a:spcAft>
                <a:spcPts val="300"/>
              </a:spcAft>
            </a:pPr>
            <a:r>
              <a:rPr kumimoji="1" lang="ja-JP" altLang="en-US" sz="900" b="1" dirty="0">
                <a:solidFill>
                  <a:schemeClr val="tx1"/>
                </a:solidFill>
                <a:latin typeface="+mn-ea"/>
              </a:rPr>
              <a:t>は、企業や全世代が応援して拠出する「子ども・子育て支援金」を充てて実施する施策です。</a:t>
            </a:r>
            <a:endParaRPr kumimoji="1" lang="en-US" altLang="ja-JP" sz="900" b="1" dirty="0">
              <a:solidFill>
                <a:schemeClr val="tx1"/>
              </a:solidFill>
              <a:latin typeface="+mn-ea"/>
            </a:endParaRPr>
          </a:p>
          <a:p>
            <a:pPr>
              <a:lnSpc>
                <a:spcPts val="1000"/>
              </a:lnSpc>
            </a:pPr>
            <a:r>
              <a:rPr kumimoji="1" lang="ja-JP" altLang="en-US" sz="700" dirty="0">
                <a:solidFill>
                  <a:schemeClr val="tx1"/>
                </a:solidFill>
                <a:latin typeface="+mn-ea"/>
              </a:rPr>
              <a:t>支援金制度は、少子化対策に受益を有する全世代・全経済主体が子育て世帯を支える連帯の仕組みです。</a:t>
            </a:r>
            <a:endParaRPr kumimoji="1" lang="en-US" altLang="ja-JP" sz="700" dirty="0">
              <a:solidFill>
                <a:schemeClr val="tx1"/>
              </a:solidFill>
              <a:latin typeface="+mn-ea"/>
            </a:endParaRPr>
          </a:p>
          <a:p>
            <a:pPr>
              <a:lnSpc>
                <a:spcPts val="1000"/>
              </a:lnSpc>
            </a:pPr>
            <a:r>
              <a:rPr kumimoji="1" lang="en-US" altLang="ja-JP" sz="700" dirty="0">
                <a:solidFill>
                  <a:schemeClr val="tx1"/>
                </a:solidFill>
                <a:latin typeface="+mn-ea"/>
              </a:rPr>
              <a:t>2026</a:t>
            </a:r>
            <a:r>
              <a:rPr kumimoji="1" lang="ja-JP" altLang="en-US" sz="700" dirty="0">
                <a:solidFill>
                  <a:schemeClr val="tx1"/>
                </a:solidFill>
                <a:latin typeface="+mn-ea"/>
              </a:rPr>
              <a:t>年度に創設し、</a:t>
            </a:r>
            <a:r>
              <a:rPr kumimoji="1" lang="en-US" altLang="ja-JP" sz="700" dirty="0">
                <a:solidFill>
                  <a:schemeClr val="tx1"/>
                </a:solidFill>
                <a:latin typeface="+mn-ea"/>
              </a:rPr>
              <a:t>2028</a:t>
            </a:r>
            <a:r>
              <a:rPr kumimoji="1" lang="ja-JP" altLang="en-US" sz="700" dirty="0">
                <a:solidFill>
                  <a:schemeClr val="tx1"/>
                </a:solidFill>
                <a:latin typeface="+mn-ea"/>
              </a:rPr>
              <a:t>年度までに段階的に導入します。医療保険料とあわせて拠出いただきます。</a:t>
            </a:r>
            <a:endParaRPr kumimoji="1" lang="en-US" altLang="ja-JP" sz="700" dirty="0">
              <a:solidFill>
                <a:schemeClr val="tx1"/>
              </a:solidFill>
              <a:latin typeface="+mn-ea"/>
            </a:endParaRPr>
          </a:p>
          <a:p>
            <a:pPr>
              <a:lnSpc>
                <a:spcPts val="1000"/>
              </a:lnSpc>
            </a:pPr>
            <a:r>
              <a:rPr kumimoji="1" lang="ja-JP" altLang="en-US" sz="700" dirty="0">
                <a:solidFill>
                  <a:schemeClr val="tx1"/>
                </a:solidFill>
                <a:latin typeface="+mn-ea"/>
              </a:rPr>
              <a:t>歳出改革と賃上げによって実質的な社会保険負担軽減の効果を生じさせ、その範囲内で構築します。</a:t>
            </a:r>
            <a:endParaRPr kumimoji="1" lang="ja-JP" altLang="en-US" sz="950" dirty="0">
              <a:solidFill>
                <a:schemeClr val="tx1"/>
              </a:solidFill>
              <a:latin typeface="+mn-ea"/>
            </a:endParaRPr>
          </a:p>
        </p:txBody>
      </p:sp>
      <p:sp>
        <p:nvSpPr>
          <p:cNvPr id="120" name="正方形/長方形 119">
            <a:extLst>
              <a:ext uri="{FF2B5EF4-FFF2-40B4-BE49-F238E27FC236}">
                <a16:creationId xmlns:a16="http://schemas.microsoft.com/office/drawing/2014/main" id="{E7A0BDE2-D94A-FDFA-C942-3AFCC8DAE94B}"/>
              </a:ext>
            </a:extLst>
          </p:cNvPr>
          <p:cNvSpPr/>
          <p:nvPr/>
        </p:nvSpPr>
        <p:spPr>
          <a:xfrm>
            <a:off x="471413" y="9974108"/>
            <a:ext cx="4418151" cy="4729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endParaRPr kumimoji="1" lang="ja-JP" altLang="en-US" sz="500" b="1" dirty="0">
              <a:solidFill>
                <a:schemeClr val="tx1"/>
              </a:solidFill>
              <a:latin typeface="+mn-ea"/>
            </a:endParaRPr>
          </a:p>
        </p:txBody>
      </p:sp>
      <p:pic>
        <p:nvPicPr>
          <p:cNvPr id="123" name="図 122">
            <a:extLst>
              <a:ext uri="{FF2B5EF4-FFF2-40B4-BE49-F238E27FC236}">
                <a16:creationId xmlns:a16="http://schemas.microsoft.com/office/drawing/2014/main" id="{DEF9B626-4223-F9C1-D1B9-3B3D54C693A8}"/>
              </a:ext>
            </a:extLst>
          </p:cNvPr>
          <p:cNvPicPr>
            <a:picLocks noChangeAspect="1"/>
          </p:cNvPicPr>
          <p:nvPr/>
        </p:nvPicPr>
        <p:blipFill>
          <a:blip r:embed="rId23"/>
          <a:stretch>
            <a:fillRect/>
          </a:stretch>
        </p:blipFill>
        <p:spPr>
          <a:xfrm>
            <a:off x="410525" y="9821382"/>
            <a:ext cx="165100" cy="152400"/>
          </a:xfrm>
          <a:prstGeom prst="rect">
            <a:avLst/>
          </a:prstGeom>
        </p:spPr>
      </p:pic>
      <p:sp>
        <p:nvSpPr>
          <p:cNvPr id="124" name="正方形/長方形 123">
            <a:extLst>
              <a:ext uri="{FF2B5EF4-FFF2-40B4-BE49-F238E27FC236}">
                <a16:creationId xmlns:a16="http://schemas.microsoft.com/office/drawing/2014/main" id="{27B97D90-EE23-1AD2-D933-10F7BA114A6D}"/>
              </a:ext>
            </a:extLst>
          </p:cNvPr>
          <p:cNvSpPr/>
          <p:nvPr/>
        </p:nvSpPr>
        <p:spPr>
          <a:xfrm>
            <a:off x="464419" y="10442106"/>
            <a:ext cx="5366835" cy="191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000"/>
              </a:lnSpc>
            </a:pPr>
            <a:r>
              <a:rPr kumimoji="1" lang="ja-JP" altLang="en-US" sz="600" dirty="0">
                <a:solidFill>
                  <a:schemeClr val="tx1"/>
                </a:solidFill>
                <a:latin typeface="游ゴシック" panose="020B0400000000000000" pitchFamily="50" charset="-128"/>
                <a:ea typeface="游ゴシック" panose="020B0400000000000000" pitchFamily="50" charset="-128"/>
              </a:rPr>
              <a:t>◇ は、記載の時期での制度開始を目指して所要の法案を提出する予定の施策です。本資料は</a:t>
            </a:r>
            <a:r>
              <a:rPr kumimoji="1" lang="en-US" altLang="ja-JP" sz="600" dirty="0">
                <a:solidFill>
                  <a:schemeClr val="tx1"/>
                </a:solidFill>
                <a:latin typeface="游ゴシック" panose="020B0400000000000000" pitchFamily="50" charset="-128"/>
                <a:ea typeface="游ゴシック" panose="020B0400000000000000" pitchFamily="50" charset="-128"/>
              </a:rPr>
              <a:t>2024</a:t>
            </a:r>
            <a:r>
              <a:rPr kumimoji="1" lang="ja-JP" altLang="en-US" sz="600" dirty="0">
                <a:solidFill>
                  <a:schemeClr val="tx1"/>
                </a:solidFill>
                <a:latin typeface="游ゴシック" panose="020B0400000000000000" pitchFamily="50" charset="-128"/>
                <a:ea typeface="游ゴシック" panose="020B0400000000000000" pitchFamily="50" charset="-128"/>
              </a:rPr>
              <a:t>年２月１日時点の情報により作成しています。</a:t>
            </a:r>
          </a:p>
        </p:txBody>
      </p:sp>
      <p:sp>
        <p:nvSpPr>
          <p:cNvPr id="31" name="正方形/長方形 30">
            <a:extLst>
              <a:ext uri="{FF2B5EF4-FFF2-40B4-BE49-F238E27FC236}">
                <a16:creationId xmlns:a16="http://schemas.microsoft.com/office/drawing/2014/main" id="{5D9BCFC7-E8EA-E0DC-EE22-01598A36BBE1}"/>
              </a:ext>
            </a:extLst>
          </p:cNvPr>
          <p:cNvSpPr/>
          <p:nvPr/>
        </p:nvSpPr>
        <p:spPr>
          <a:xfrm>
            <a:off x="3831" y="10130340"/>
            <a:ext cx="500376" cy="557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２</a:t>
            </a:r>
          </a:p>
        </p:txBody>
      </p:sp>
    </p:spTree>
    <p:extLst>
      <p:ext uri="{BB962C8B-B14F-4D97-AF65-F5344CB8AC3E}">
        <p14:creationId xmlns:p14="http://schemas.microsoft.com/office/powerpoint/2010/main" val="207776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263FCDAE-FC51-1CAC-BC52-3E12193729E9}"/>
              </a:ext>
            </a:extLst>
          </p:cNvPr>
          <p:cNvGrpSpPr/>
          <p:nvPr/>
        </p:nvGrpSpPr>
        <p:grpSpPr>
          <a:xfrm>
            <a:off x="-2" y="0"/>
            <a:ext cx="7559676" cy="10691813"/>
            <a:chOff x="-2" y="0"/>
            <a:chExt cx="7559676" cy="10691813"/>
          </a:xfrm>
        </p:grpSpPr>
        <p:pic>
          <p:nvPicPr>
            <p:cNvPr id="5" name="図 4">
              <a:extLst>
                <a:ext uri="{FF2B5EF4-FFF2-40B4-BE49-F238E27FC236}">
                  <a16:creationId xmlns:a16="http://schemas.microsoft.com/office/drawing/2014/main" id="{F9D0DC48-3D17-D3FD-E64E-B3F18B5BB2B8}"/>
                </a:ext>
              </a:extLst>
            </p:cNvPr>
            <p:cNvPicPr>
              <a:picLocks noChangeAspect="1"/>
            </p:cNvPicPr>
            <p:nvPr/>
          </p:nvPicPr>
          <p:blipFill>
            <a:blip r:embed="rId2"/>
            <a:stretch>
              <a:fillRect/>
            </a:stretch>
          </p:blipFill>
          <p:spPr>
            <a:xfrm>
              <a:off x="-1" y="0"/>
              <a:ext cx="7559675" cy="9968395"/>
            </a:xfrm>
            <a:prstGeom prst="rect">
              <a:avLst/>
            </a:prstGeom>
          </p:spPr>
        </p:pic>
        <p:pic>
          <p:nvPicPr>
            <p:cNvPr id="6" name="図 5">
              <a:extLst>
                <a:ext uri="{FF2B5EF4-FFF2-40B4-BE49-F238E27FC236}">
                  <a16:creationId xmlns:a16="http://schemas.microsoft.com/office/drawing/2014/main" id="{FFD03507-34FE-396B-C601-119E73E559E2}"/>
                </a:ext>
              </a:extLst>
            </p:cNvPr>
            <p:cNvPicPr>
              <a:picLocks noChangeAspect="1"/>
            </p:cNvPicPr>
            <p:nvPr/>
          </p:nvPicPr>
          <p:blipFill rotWithShape="1">
            <a:blip r:embed="rId2"/>
            <a:srcRect t="73575"/>
            <a:stretch/>
          </p:blipFill>
          <p:spPr>
            <a:xfrm>
              <a:off x="-2" y="8057668"/>
              <a:ext cx="7559675" cy="2634145"/>
            </a:xfrm>
            <a:prstGeom prst="rect">
              <a:avLst/>
            </a:prstGeom>
          </p:spPr>
        </p:pic>
      </p:grpSp>
      <p:pic>
        <p:nvPicPr>
          <p:cNvPr id="194" name="図 193">
            <a:extLst>
              <a:ext uri="{FF2B5EF4-FFF2-40B4-BE49-F238E27FC236}">
                <a16:creationId xmlns:a16="http://schemas.microsoft.com/office/drawing/2014/main" id="{9716E514-A3EE-B573-1F33-04D3EF767779}"/>
              </a:ext>
            </a:extLst>
          </p:cNvPr>
          <p:cNvPicPr>
            <a:picLocks noChangeAspect="1"/>
          </p:cNvPicPr>
          <p:nvPr/>
        </p:nvPicPr>
        <p:blipFill>
          <a:blip r:embed="rId3"/>
          <a:stretch>
            <a:fillRect/>
          </a:stretch>
        </p:blipFill>
        <p:spPr>
          <a:xfrm>
            <a:off x="42864" y="56553"/>
            <a:ext cx="1152000" cy="293877"/>
          </a:xfrm>
          <a:prstGeom prst="rect">
            <a:avLst/>
          </a:prstGeom>
        </p:spPr>
      </p:pic>
      <p:sp>
        <p:nvSpPr>
          <p:cNvPr id="195" name="テキスト ボックス 194">
            <a:extLst>
              <a:ext uri="{FF2B5EF4-FFF2-40B4-BE49-F238E27FC236}">
                <a16:creationId xmlns:a16="http://schemas.microsoft.com/office/drawing/2014/main" id="{758D125D-B15C-E0E6-B39F-1FE442056C88}"/>
              </a:ext>
            </a:extLst>
          </p:cNvPr>
          <p:cNvSpPr txBox="1"/>
          <p:nvPr/>
        </p:nvSpPr>
        <p:spPr>
          <a:xfrm>
            <a:off x="778807" y="320973"/>
            <a:ext cx="6002059" cy="369332"/>
          </a:xfrm>
          <a:prstGeom prst="rect">
            <a:avLst/>
          </a:prstGeom>
          <a:noFill/>
        </p:spPr>
        <p:txBody>
          <a:bodyPr wrap="square" lIns="0" tIns="0" rIns="0" bIns="0" rtlCol="0">
            <a:spAutoFit/>
          </a:bodyPr>
          <a:lstStyle/>
          <a:p>
            <a:pPr algn="ctr"/>
            <a:r>
              <a:rPr kumimoji="1" lang="ja-JP" altLang="en-US" sz="2400" b="1">
                <a:solidFill>
                  <a:srgbClr val="EB6E32"/>
                </a:solidFill>
                <a:latin typeface="Meiryo" panose="020B0604030504040204" pitchFamily="34" charset="-128"/>
                <a:ea typeface="Meiryo" panose="020B0604030504040204" pitchFamily="34" charset="-128"/>
              </a:rPr>
              <a:t>すべてのこどもと子育てを応援します</a:t>
            </a:r>
          </a:p>
        </p:txBody>
      </p:sp>
      <p:sp>
        <p:nvSpPr>
          <p:cNvPr id="196" name="角丸四角形 8">
            <a:extLst>
              <a:ext uri="{FF2B5EF4-FFF2-40B4-BE49-F238E27FC236}">
                <a16:creationId xmlns:a16="http://schemas.microsoft.com/office/drawing/2014/main" id="{DA22A4A0-BFE1-846D-A776-CE847B72DD55}"/>
              </a:ext>
            </a:extLst>
          </p:cNvPr>
          <p:cNvSpPr/>
          <p:nvPr/>
        </p:nvSpPr>
        <p:spPr>
          <a:xfrm>
            <a:off x="273117" y="1216466"/>
            <a:ext cx="4392000" cy="2390400"/>
          </a:xfrm>
          <a:prstGeom prst="roundRect">
            <a:avLst>
              <a:gd name="adj" fmla="val 4753"/>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197" name="片側の 2 つの角を丸めた四角形 11">
            <a:extLst>
              <a:ext uri="{FF2B5EF4-FFF2-40B4-BE49-F238E27FC236}">
                <a16:creationId xmlns:a16="http://schemas.microsoft.com/office/drawing/2014/main" id="{DD4720CC-69E3-8270-AFE9-A7121534EC22}"/>
              </a:ext>
            </a:extLst>
          </p:cNvPr>
          <p:cNvSpPr/>
          <p:nvPr/>
        </p:nvSpPr>
        <p:spPr>
          <a:xfrm>
            <a:off x="273115" y="1216466"/>
            <a:ext cx="4392000" cy="288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30">
            <a:extLst>
              <a:ext uri="{FF2B5EF4-FFF2-40B4-BE49-F238E27FC236}">
                <a16:creationId xmlns:a16="http://schemas.microsoft.com/office/drawing/2014/main" id="{89391E12-E70A-DDB1-429C-69529503F6BC}"/>
              </a:ext>
            </a:extLst>
          </p:cNvPr>
          <p:cNvSpPr/>
          <p:nvPr/>
        </p:nvSpPr>
        <p:spPr>
          <a:xfrm>
            <a:off x="4807354" y="1207758"/>
            <a:ext cx="2448000" cy="2390400"/>
          </a:xfrm>
          <a:prstGeom prst="roundRect">
            <a:avLst>
              <a:gd name="adj" fmla="val 4753"/>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199" name="片側の 2 つの角を丸めた四角形 31">
            <a:extLst>
              <a:ext uri="{FF2B5EF4-FFF2-40B4-BE49-F238E27FC236}">
                <a16:creationId xmlns:a16="http://schemas.microsoft.com/office/drawing/2014/main" id="{07A590F6-C234-5BE1-496C-A2D6F09C3132}"/>
              </a:ext>
            </a:extLst>
          </p:cNvPr>
          <p:cNvSpPr/>
          <p:nvPr/>
        </p:nvSpPr>
        <p:spPr>
          <a:xfrm>
            <a:off x="4807354" y="1207758"/>
            <a:ext cx="2448000" cy="288000"/>
          </a:xfrm>
          <a:prstGeom prst="round2SameRect">
            <a:avLst>
              <a:gd name="adj1" fmla="val 29569"/>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53">
            <a:extLst>
              <a:ext uri="{FF2B5EF4-FFF2-40B4-BE49-F238E27FC236}">
                <a16:creationId xmlns:a16="http://schemas.microsoft.com/office/drawing/2014/main" id="{80754F3B-8399-4E91-B513-0B8A80CF03B0}"/>
              </a:ext>
            </a:extLst>
          </p:cNvPr>
          <p:cNvSpPr/>
          <p:nvPr/>
        </p:nvSpPr>
        <p:spPr>
          <a:xfrm>
            <a:off x="3835358" y="3747559"/>
            <a:ext cx="3420000" cy="2037600"/>
          </a:xfrm>
          <a:prstGeom prst="roundRect">
            <a:avLst>
              <a:gd name="adj" fmla="val 4969"/>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01" name="片側の 2 つの角を丸めた四角形 54">
            <a:extLst>
              <a:ext uri="{FF2B5EF4-FFF2-40B4-BE49-F238E27FC236}">
                <a16:creationId xmlns:a16="http://schemas.microsoft.com/office/drawing/2014/main" id="{9D5A5C17-75CF-4607-4A46-58CAC6D1836E}"/>
              </a:ext>
            </a:extLst>
          </p:cNvPr>
          <p:cNvSpPr/>
          <p:nvPr/>
        </p:nvSpPr>
        <p:spPr>
          <a:xfrm>
            <a:off x="3835357" y="3747559"/>
            <a:ext cx="3419999" cy="503999"/>
          </a:xfrm>
          <a:prstGeom prst="round2SameRect">
            <a:avLst>
              <a:gd name="adj1" fmla="val 22227"/>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テキスト ボックス 203">
            <a:extLst>
              <a:ext uri="{FF2B5EF4-FFF2-40B4-BE49-F238E27FC236}">
                <a16:creationId xmlns:a16="http://schemas.microsoft.com/office/drawing/2014/main" id="{D67F3FE7-F46B-94D7-033F-51B33C7B3C30}"/>
              </a:ext>
            </a:extLst>
          </p:cNvPr>
          <p:cNvSpPr txBox="1"/>
          <p:nvPr/>
        </p:nvSpPr>
        <p:spPr>
          <a:xfrm>
            <a:off x="3835356" y="3816239"/>
            <a:ext cx="3419998" cy="400110"/>
          </a:xfrm>
          <a:prstGeom prst="rect">
            <a:avLst/>
          </a:prstGeom>
          <a:noFill/>
        </p:spPr>
        <p:txBody>
          <a:bodyPr wrap="square" lIns="0" tIns="0" rIns="0" bIns="0" rtlCol="0">
            <a:spAutoFit/>
          </a:bodyPr>
          <a:lstStyle/>
          <a:p>
            <a:pPr algn="ctr"/>
            <a:r>
              <a:rPr kumimoji="1" lang="ja-JP" altLang="en-US" sz="1300" b="1">
                <a:solidFill>
                  <a:schemeClr val="bg1"/>
                </a:solidFill>
                <a:latin typeface="Meiryo" panose="020B0604030504040204" pitchFamily="34" charset="-128"/>
                <a:ea typeface="Meiryo" panose="020B0604030504040204" pitchFamily="34" charset="-128"/>
              </a:rPr>
              <a:t>全てのこどもの育ちを応援するとともに、</a:t>
            </a:r>
          </a:p>
          <a:p>
            <a:pPr algn="ctr"/>
            <a:r>
              <a:rPr kumimoji="1" lang="ja-JP" altLang="en-US" sz="1300" b="1">
                <a:solidFill>
                  <a:schemeClr val="bg1"/>
                </a:solidFill>
                <a:latin typeface="Meiryo" panose="020B0604030504040204" pitchFamily="34" charset="-128"/>
                <a:ea typeface="Meiryo" panose="020B0604030504040204" pitchFamily="34" charset="-128"/>
              </a:rPr>
              <a:t>  全ての子育て家庭への支援を強化</a:t>
            </a:r>
          </a:p>
        </p:txBody>
      </p:sp>
      <p:sp>
        <p:nvSpPr>
          <p:cNvPr id="205" name="角丸四角形 62">
            <a:extLst>
              <a:ext uri="{FF2B5EF4-FFF2-40B4-BE49-F238E27FC236}">
                <a16:creationId xmlns:a16="http://schemas.microsoft.com/office/drawing/2014/main" id="{B2B66A46-FEC5-1A33-33A9-5A825BF5C56E}"/>
              </a:ext>
            </a:extLst>
          </p:cNvPr>
          <p:cNvSpPr/>
          <p:nvPr/>
        </p:nvSpPr>
        <p:spPr>
          <a:xfrm>
            <a:off x="3835358" y="8420273"/>
            <a:ext cx="3420000" cy="1296000"/>
          </a:xfrm>
          <a:prstGeom prst="roundRect">
            <a:avLst>
              <a:gd name="adj" fmla="val 8860"/>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grpSp>
        <p:nvGrpSpPr>
          <p:cNvPr id="206" name="グループ化 205">
            <a:extLst>
              <a:ext uri="{FF2B5EF4-FFF2-40B4-BE49-F238E27FC236}">
                <a16:creationId xmlns:a16="http://schemas.microsoft.com/office/drawing/2014/main" id="{A531EB2D-5517-218A-4E4E-674181F83626}"/>
              </a:ext>
            </a:extLst>
          </p:cNvPr>
          <p:cNvGrpSpPr/>
          <p:nvPr/>
        </p:nvGrpSpPr>
        <p:grpSpPr>
          <a:xfrm>
            <a:off x="1626642" y="1580027"/>
            <a:ext cx="2951999" cy="151200"/>
            <a:chOff x="2401030" y="2280126"/>
            <a:chExt cx="2951999" cy="151200"/>
          </a:xfrm>
        </p:grpSpPr>
        <p:sp>
          <p:nvSpPr>
            <p:cNvPr id="207" name="角丸四角形 28">
              <a:extLst>
                <a:ext uri="{FF2B5EF4-FFF2-40B4-BE49-F238E27FC236}">
                  <a16:creationId xmlns:a16="http://schemas.microsoft.com/office/drawing/2014/main" id="{4926AD6F-1FEE-4141-B385-237A243C647B}"/>
                </a:ext>
              </a:extLst>
            </p:cNvPr>
            <p:cNvSpPr/>
            <p:nvPr/>
          </p:nvSpPr>
          <p:spPr>
            <a:xfrm>
              <a:off x="2401030" y="2280126"/>
              <a:ext cx="2951999" cy="151200"/>
            </a:xfrm>
            <a:prstGeom prst="roundRect">
              <a:avLst>
                <a:gd name="adj" fmla="val 50000"/>
              </a:avLst>
            </a:prstGeom>
            <a:solidFill>
              <a:srgbClr val="EB6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08C46"/>
                </a:solidFill>
              </a:endParaRPr>
            </a:p>
          </p:txBody>
        </p:sp>
        <p:sp>
          <p:nvSpPr>
            <p:cNvPr id="208" name="テキスト ボックス 207">
              <a:extLst>
                <a:ext uri="{FF2B5EF4-FFF2-40B4-BE49-F238E27FC236}">
                  <a16:creationId xmlns:a16="http://schemas.microsoft.com/office/drawing/2014/main" id="{C28F4443-F6F9-D263-1942-672D05FAD31C}"/>
                </a:ext>
              </a:extLst>
            </p:cNvPr>
            <p:cNvSpPr txBox="1"/>
            <p:nvPr/>
          </p:nvSpPr>
          <p:spPr>
            <a:xfrm>
              <a:off x="2401030" y="2305727"/>
              <a:ext cx="2951998" cy="111012"/>
            </a:xfrm>
            <a:prstGeom prst="rect">
              <a:avLst/>
            </a:prstGeom>
            <a:noFill/>
          </p:spPr>
          <p:txBody>
            <a:bodyPr vert="horz" wrap="square" lIns="0" tIns="0" rIns="0" bIns="0" rtlCol="0">
              <a:spAutoFit/>
            </a:bodyPr>
            <a:lstStyle/>
            <a:p>
              <a:pPr algn="ctr"/>
              <a:r>
                <a:rPr kumimoji="1" lang="ja-JP" altLang="en-US" sz="700" b="1">
                  <a:solidFill>
                    <a:schemeClr val="bg1"/>
                  </a:solidFill>
                  <a:latin typeface="Yu Gothic" panose="020B0400000000000000" pitchFamily="34" charset="-128"/>
                  <a:ea typeface="Yu Gothic" panose="020B0400000000000000" pitchFamily="34" charset="-128"/>
                </a:rPr>
                <a:t>出産・子育て応援交付金</a:t>
              </a:r>
            </a:p>
          </p:txBody>
        </p:sp>
      </p:grpSp>
      <p:sp>
        <p:nvSpPr>
          <p:cNvPr id="209" name="角丸四角形 85">
            <a:extLst>
              <a:ext uri="{FF2B5EF4-FFF2-40B4-BE49-F238E27FC236}">
                <a16:creationId xmlns:a16="http://schemas.microsoft.com/office/drawing/2014/main" id="{12326BD5-25AD-39C2-90A5-0785866C5B47}"/>
              </a:ext>
            </a:extLst>
          </p:cNvPr>
          <p:cNvSpPr/>
          <p:nvPr/>
        </p:nvSpPr>
        <p:spPr>
          <a:xfrm>
            <a:off x="6587071" y="5017952"/>
            <a:ext cx="540000" cy="648000"/>
          </a:xfrm>
          <a:prstGeom prst="roundRect">
            <a:avLst>
              <a:gd name="adj" fmla="val 6502"/>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テキスト ボックス 209">
            <a:extLst>
              <a:ext uri="{FF2B5EF4-FFF2-40B4-BE49-F238E27FC236}">
                <a16:creationId xmlns:a16="http://schemas.microsoft.com/office/drawing/2014/main" id="{308D80BA-805D-AAD2-9C0D-2DB8332E73C5}"/>
              </a:ext>
            </a:extLst>
          </p:cNvPr>
          <p:cNvSpPr txBox="1"/>
          <p:nvPr/>
        </p:nvSpPr>
        <p:spPr>
          <a:xfrm>
            <a:off x="6587069" y="5070224"/>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pic>
        <p:nvPicPr>
          <p:cNvPr id="211" name="図 210" descr="QR コード&#10;&#10;自動的に生成された説明">
            <a:extLst>
              <a:ext uri="{FF2B5EF4-FFF2-40B4-BE49-F238E27FC236}">
                <a16:creationId xmlns:a16="http://schemas.microsoft.com/office/drawing/2014/main" id="{201C8D1F-AA10-75BC-9D6E-D26EA1B6E4A1}"/>
              </a:ext>
            </a:extLst>
          </p:cNvPr>
          <p:cNvPicPr>
            <a:picLocks noChangeAspect="1"/>
          </p:cNvPicPr>
          <p:nvPr/>
        </p:nvPicPr>
        <p:blipFill>
          <a:blip r:embed="rId4"/>
          <a:stretch>
            <a:fillRect/>
          </a:stretch>
        </p:blipFill>
        <p:spPr>
          <a:xfrm>
            <a:off x="2065337" y="2931307"/>
            <a:ext cx="0" cy="0"/>
          </a:xfrm>
          <a:prstGeom prst="rect">
            <a:avLst/>
          </a:prstGeom>
        </p:spPr>
      </p:pic>
      <p:sp>
        <p:nvSpPr>
          <p:cNvPr id="212" name="テキスト ボックス 211">
            <a:extLst>
              <a:ext uri="{FF2B5EF4-FFF2-40B4-BE49-F238E27FC236}">
                <a16:creationId xmlns:a16="http://schemas.microsoft.com/office/drawing/2014/main" id="{0BCCC45E-4189-7C8C-2F79-518F646E8F08}"/>
              </a:ext>
            </a:extLst>
          </p:cNvPr>
          <p:cNvSpPr txBox="1"/>
          <p:nvPr/>
        </p:nvSpPr>
        <p:spPr>
          <a:xfrm>
            <a:off x="4908096" y="1579805"/>
            <a:ext cx="2226558" cy="415370"/>
          </a:xfrm>
          <a:prstGeom prst="rect">
            <a:avLst/>
          </a:prstGeom>
          <a:noFill/>
        </p:spPr>
        <p:txBody>
          <a:bodyPr wrap="square" lIns="0" tIns="0" rIns="0" bIns="0" rtlCol="0">
            <a:spAutoFit/>
          </a:bodyPr>
          <a:lstStyle/>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産後は、出産や育児の疲れから体調が良くない場合や</a:t>
            </a:r>
          </a:p>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授乳や育児のことで悩みを抱えやすい時期です。</a:t>
            </a:r>
          </a:p>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そんな時には</a:t>
            </a:r>
            <a:r>
              <a:rPr kumimoji="1" lang="ja-JP" altLang="en-US" sz="900" b="1" dirty="0">
                <a:solidFill>
                  <a:srgbClr val="00A078"/>
                </a:solidFill>
                <a:latin typeface="Yu Gothic" panose="020B0400000000000000" pitchFamily="34" charset="-128"/>
                <a:ea typeface="Yu Gothic" panose="020B0400000000000000" pitchFamily="34" charset="-128"/>
              </a:rPr>
              <a:t>「産後ケア」</a:t>
            </a:r>
            <a:r>
              <a:rPr kumimoji="1" lang="ja-JP" altLang="en-US" sz="700" dirty="0">
                <a:solidFill>
                  <a:srgbClr val="00000A"/>
                </a:solidFill>
                <a:latin typeface="Yu Gothic" panose="020B0400000000000000" pitchFamily="34" charset="-128"/>
                <a:ea typeface="Yu Gothic" panose="020B0400000000000000" pitchFamily="34" charset="-128"/>
              </a:rPr>
              <a:t>を利用してみませんか。 </a:t>
            </a:r>
          </a:p>
        </p:txBody>
      </p:sp>
      <p:sp>
        <p:nvSpPr>
          <p:cNvPr id="213" name="テキスト ボックス 212">
            <a:extLst>
              <a:ext uri="{FF2B5EF4-FFF2-40B4-BE49-F238E27FC236}">
                <a16:creationId xmlns:a16="http://schemas.microsoft.com/office/drawing/2014/main" id="{E775DAFC-9383-E5E4-C9C3-5FD3EC8103CE}"/>
              </a:ext>
            </a:extLst>
          </p:cNvPr>
          <p:cNvSpPr txBox="1"/>
          <p:nvPr/>
        </p:nvSpPr>
        <p:spPr>
          <a:xfrm>
            <a:off x="4806956" y="1270639"/>
            <a:ext cx="2448001" cy="200055"/>
          </a:xfrm>
          <a:prstGeom prst="rect">
            <a:avLst/>
          </a:prstGeom>
          <a:noFill/>
        </p:spPr>
        <p:txBody>
          <a:bodyPr wrap="square" lIns="0" tIns="0" rIns="0" bIns="0" rtlCol="0">
            <a:spAutoFit/>
          </a:bodyPr>
          <a:lstStyle/>
          <a:p>
            <a:pPr algn="ctr"/>
            <a:r>
              <a:rPr kumimoji="1" lang="ja-JP" altLang="en-US" sz="1300" b="1">
                <a:solidFill>
                  <a:schemeClr val="bg1"/>
                </a:solidFill>
                <a:latin typeface="Meiryo" panose="020B0604030504040204" pitchFamily="34" charset="-128"/>
                <a:ea typeface="Meiryo" panose="020B0604030504040204" pitchFamily="34" charset="-128"/>
              </a:rPr>
              <a:t>産後の体調はいかがですか</a:t>
            </a:r>
          </a:p>
        </p:txBody>
      </p:sp>
      <p:sp>
        <p:nvSpPr>
          <p:cNvPr id="214" name="テキスト ボックス 213">
            <a:extLst>
              <a:ext uri="{FF2B5EF4-FFF2-40B4-BE49-F238E27FC236}">
                <a16:creationId xmlns:a16="http://schemas.microsoft.com/office/drawing/2014/main" id="{34C1D125-48AB-3A0A-BEC9-92EFC7B5ED45}"/>
              </a:ext>
            </a:extLst>
          </p:cNvPr>
          <p:cNvSpPr txBox="1"/>
          <p:nvPr/>
        </p:nvSpPr>
        <p:spPr>
          <a:xfrm>
            <a:off x="272720" y="1270639"/>
            <a:ext cx="4392395" cy="200055"/>
          </a:xfrm>
          <a:prstGeom prst="rect">
            <a:avLst/>
          </a:prstGeom>
          <a:noFill/>
        </p:spPr>
        <p:txBody>
          <a:bodyPr wrap="square" lIns="0" tIns="0" rIns="0" bIns="0" rtlCol="0">
            <a:spAutoFit/>
          </a:bodyPr>
          <a:lstStyle/>
          <a:p>
            <a:pPr algn="ctr"/>
            <a:r>
              <a:rPr kumimoji="1" lang="ja-JP" altLang="en-US" sz="1300" b="1">
                <a:solidFill>
                  <a:schemeClr val="bg1"/>
                </a:solidFill>
                <a:latin typeface="Meiryo" panose="020B0604030504040204" pitchFamily="34" charset="-128"/>
                <a:ea typeface="Meiryo" panose="020B0604030504040204" pitchFamily="34" charset="-128"/>
              </a:rPr>
              <a:t>妊娠・出産、子育ての不安、ありませんか</a:t>
            </a:r>
          </a:p>
        </p:txBody>
      </p:sp>
      <p:sp>
        <p:nvSpPr>
          <p:cNvPr id="215" name="テキスト ボックス 214">
            <a:extLst>
              <a:ext uri="{FF2B5EF4-FFF2-40B4-BE49-F238E27FC236}">
                <a16:creationId xmlns:a16="http://schemas.microsoft.com/office/drawing/2014/main" id="{B0FE782B-2450-8897-7A1B-9F6A785E1CCA}"/>
              </a:ext>
            </a:extLst>
          </p:cNvPr>
          <p:cNvSpPr txBox="1"/>
          <p:nvPr/>
        </p:nvSpPr>
        <p:spPr>
          <a:xfrm>
            <a:off x="360303" y="1778593"/>
            <a:ext cx="1292251" cy="1396473"/>
          </a:xfrm>
          <a:prstGeom prst="rect">
            <a:avLst/>
          </a:prstGeom>
          <a:noFill/>
        </p:spPr>
        <p:txBody>
          <a:bodyPr wrap="square" lIns="0" tIns="0" rIns="0" bIns="0" rtlCol="0">
            <a:spAutoFit/>
          </a:bodyPr>
          <a:lstStyle/>
          <a:p>
            <a:pPr>
              <a:lnSpc>
                <a:spcPct val="120000"/>
              </a:lnSpc>
            </a:pPr>
            <a:r>
              <a:rPr kumimoji="1" lang="ja-JP" altLang="en-US" sz="900" b="1" dirty="0">
                <a:solidFill>
                  <a:srgbClr val="00A078"/>
                </a:solidFill>
                <a:latin typeface="Yu Gothic" panose="020B0400000000000000" pitchFamily="34" charset="-128"/>
                <a:ea typeface="Yu Gothic" panose="020B0400000000000000" pitchFamily="34" charset="-128"/>
              </a:rPr>
              <a:t>「伴走型相談支援」</a:t>
            </a:r>
            <a:r>
              <a:rPr kumimoji="1" lang="ja-JP" altLang="en-US" sz="700" dirty="0">
                <a:solidFill>
                  <a:srgbClr val="00000A"/>
                </a:solidFill>
                <a:latin typeface="Yu Gothic" panose="020B0400000000000000" pitchFamily="34" charset="-128"/>
                <a:ea typeface="Yu Gothic" panose="020B0400000000000000" pitchFamily="34" charset="-128"/>
              </a:rPr>
              <a:t>では妊娠期から出産・子育てまで、身近な場所で相談に応じ、</a:t>
            </a:r>
            <a:endParaRPr kumimoji="1" lang="en-US" altLang="ja-JP" sz="700" dirty="0">
              <a:solidFill>
                <a:srgbClr val="00000A"/>
              </a:solidFill>
              <a:latin typeface="Yu Gothic" panose="020B0400000000000000" pitchFamily="34" charset="-128"/>
              <a:ea typeface="Yu Gothic" panose="020B0400000000000000" pitchFamily="34" charset="-128"/>
            </a:endParaRPr>
          </a:p>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多様なニーズに応じた支援に</a:t>
            </a:r>
            <a:endParaRPr kumimoji="1" lang="en-US" altLang="ja-JP" sz="700" dirty="0">
              <a:solidFill>
                <a:srgbClr val="00000A"/>
              </a:solidFill>
              <a:latin typeface="Yu Gothic" panose="020B0400000000000000" pitchFamily="34" charset="-128"/>
              <a:ea typeface="Yu Gothic" panose="020B0400000000000000" pitchFamily="34" charset="-128"/>
            </a:endParaRPr>
          </a:p>
          <a:p>
            <a:pPr>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つなぎます。</a:t>
            </a:r>
          </a:p>
          <a:p>
            <a:pPr>
              <a:lnSpc>
                <a:spcPct val="120000"/>
              </a:lnSpc>
            </a:pPr>
            <a:endParaRPr kumimoji="1" lang="ja-JP" altLang="en-US" sz="700" dirty="0">
              <a:solidFill>
                <a:srgbClr val="00000A"/>
              </a:solidFill>
              <a:latin typeface="Yu Gothic" panose="020B0400000000000000" pitchFamily="34" charset="-128"/>
              <a:ea typeface="Yu Gothic" panose="020B0400000000000000" pitchFamily="34" charset="-128"/>
            </a:endParaRPr>
          </a:p>
          <a:p>
            <a:pPr indent="180975">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合わせて、</a:t>
            </a:r>
          </a:p>
          <a:p>
            <a:pPr indent="180975">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妊娠届出時に</a:t>
            </a:r>
            <a:r>
              <a:rPr kumimoji="1" lang="en-US" altLang="ja-JP" sz="900" b="1" dirty="0">
                <a:solidFill>
                  <a:srgbClr val="EA6522"/>
                </a:solidFill>
                <a:latin typeface="Yu Gothic" panose="020B0400000000000000" pitchFamily="34" charset="-128"/>
                <a:ea typeface="Yu Gothic" panose="020B0400000000000000" pitchFamily="34" charset="-128"/>
              </a:rPr>
              <a:t>5</a:t>
            </a:r>
            <a:r>
              <a:rPr kumimoji="1" lang="ja-JP" altLang="en-US" sz="900" b="1" dirty="0">
                <a:solidFill>
                  <a:srgbClr val="EA6522"/>
                </a:solidFill>
                <a:latin typeface="Yu Gothic" panose="020B0400000000000000" pitchFamily="34" charset="-128"/>
                <a:ea typeface="Yu Gothic" panose="020B0400000000000000" pitchFamily="34" charset="-128"/>
              </a:rPr>
              <a:t>万円</a:t>
            </a:r>
          </a:p>
          <a:p>
            <a:pPr indent="180975">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出産届出時に</a:t>
            </a:r>
            <a:r>
              <a:rPr kumimoji="1" lang="en-US" altLang="ja-JP" sz="900" b="1" dirty="0">
                <a:solidFill>
                  <a:srgbClr val="EA6522"/>
                </a:solidFill>
                <a:latin typeface="Yu Gothic" panose="020B0400000000000000" pitchFamily="34" charset="-128"/>
                <a:ea typeface="Yu Gothic" panose="020B0400000000000000" pitchFamily="34" charset="-128"/>
              </a:rPr>
              <a:t>5</a:t>
            </a:r>
            <a:r>
              <a:rPr kumimoji="1" lang="ja-JP" altLang="en-US" sz="900" b="1" dirty="0">
                <a:solidFill>
                  <a:srgbClr val="EA6522"/>
                </a:solidFill>
                <a:latin typeface="Yu Gothic" panose="020B0400000000000000" pitchFamily="34" charset="-128"/>
                <a:ea typeface="Yu Gothic" panose="020B0400000000000000" pitchFamily="34" charset="-128"/>
              </a:rPr>
              <a:t>万円</a:t>
            </a:r>
            <a:endParaRPr kumimoji="1" lang="ja-JP" altLang="en-US" sz="900" dirty="0">
              <a:solidFill>
                <a:srgbClr val="EA6522"/>
              </a:solidFill>
              <a:latin typeface="Yu Gothic" panose="020B0400000000000000" pitchFamily="34" charset="-128"/>
              <a:ea typeface="Yu Gothic" panose="020B0400000000000000" pitchFamily="34" charset="-128"/>
            </a:endParaRPr>
          </a:p>
          <a:p>
            <a:pPr indent="180975">
              <a:lnSpc>
                <a:spcPct val="120000"/>
              </a:lnSpc>
            </a:pPr>
            <a:r>
              <a:rPr kumimoji="1" lang="ja-JP" altLang="en-US" sz="700" dirty="0">
                <a:solidFill>
                  <a:srgbClr val="00000A"/>
                </a:solidFill>
                <a:latin typeface="Yu Gothic" panose="020B0400000000000000" pitchFamily="34" charset="-128"/>
                <a:ea typeface="Yu Gothic" panose="020B0400000000000000" pitchFamily="34" charset="-128"/>
              </a:rPr>
              <a:t>相当を支給します。</a:t>
            </a:r>
          </a:p>
        </p:txBody>
      </p:sp>
      <p:sp>
        <p:nvSpPr>
          <p:cNvPr id="216" name="角丸四角形 78">
            <a:extLst>
              <a:ext uri="{FF2B5EF4-FFF2-40B4-BE49-F238E27FC236}">
                <a16:creationId xmlns:a16="http://schemas.microsoft.com/office/drawing/2014/main" id="{F9DC26C9-E09A-CD05-048D-201BE6DC6824}"/>
              </a:ext>
            </a:extLst>
          </p:cNvPr>
          <p:cNvSpPr/>
          <p:nvPr/>
        </p:nvSpPr>
        <p:spPr>
          <a:xfrm>
            <a:off x="4033342" y="2847049"/>
            <a:ext cx="540000" cy="648000"/>
          </a:xfrm>
          <a:prstGeom prst="roundRect">
            <a:avLst>
              <a:gd name="adj" fmla="val 5790"/>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08C46"/>
              </a:solidFill>
            </a:endParaRPr>
          </a:p>
        </p:txBody>
      </p:sp>
      <p:sp>
        <p:nvSpPr>
          <p:cNvPr id="217" name="テキスト ボックス 216">
            <a:extLst>
              <a:ext uri="{FF2B5EF4-FFF2-40B4-BE49-F238E27FC236}">
                <a16:creationId xmlns:a16="http://schemas.microsoft.com/office/drawing/2014/main" id="{60DEEECE-A865-1E03-C59B-F8BBA667A36E}"/>
              </a:ext>
            </a:extLst>
          </p:cNvPr>
          <p:cNvSpPr txBox="1"/>
          <p:nvPr/>
        </p:nvSpPr>
        <p:spPr>
          <a:xfrm>
            <a:off x="4033340" y="2899321"/>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sp>
        <p:nvSpPr>
          <p:cNvPr id="218" name="角丸四角形 88">
            <a:extLst>
              <a:ext uri="{FF2B5EF4-FFF2-40B4-BE49-F238E27FC236}">
                <a16:creationId xmlns:a16="http://schemas.microsoft.com/office/drawing/2014/main" id="{E2F2B662-93E1-8030-CAA2-94D59B6FC160}"/>
              </a:ext>
            </a:extLst>
          </p:cNvPr>
          <p:cNvSpPr/>
          <p:nvPr/>
        </p:nvSpPr>
        <p:spPr>
          <a:xfrm>
            <a:off x="4908477" y="2159937"/>
            <a:ext cx="1584000" cy="1332000"/>
          </a:xfrm>
          <a:prstGeom prst="roundRect">
            <a:avLst>
              <a:gd name="adj" fmla="val 7634"/>
            </a:avLst>
          </a:prstGeom>
          <a:solidFill>
            <a:srgbClr val="FEF4CC"/>
          </a:solidFill>
          <a:ln>
            <a:no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19" name="角丸四角形 91">
            <a:extLst>
              <a:ext uri="{FF2B5EF4-FFF2-40B4-BE49-F238E27FC236}">
                <a16:creationId xmlns:a16="http://schemas.microsoft.com/office/drawing/2014/main" id="{E7E4F2DA-A425-827C-6490-3B2BD362C5EA}"/>
              </a:ext>
            </a:extLst>
          </p:cNvPr>
          <p:cNvSpPr/>
          <p:nvPr/>
        </p:nvSpPr>
        <p:spPr>
          <a:xfrm>
            <a:off x="6598351" y="2847049"/>
            <a:ext cx="540000" cy="648000"/>
          </a:xfrm>
          <a:prstGeom prst="roundRect">
            <a:avLst>
              <a:gd name="adj" fmla="val 5790"/>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08C46"/>
              </a:solidFill>
            </a:endParaRPr>
          </a:p>
        </p:txBody>
      </p:sp>
      <p:sp>
        <p:nvSpPr>
          <p:cNvPr id="220" name="テキスト ボックス 219">
            <a:extLst>
              <a:ext uri="{FF2B5EF4-FFF2-40B4-BE49-F238E27FC236}">
                <a16:creationId xmlns:a16="http://schemas.microsoft.com/office/drawing/2014/main" id="{59EAF652-6728-F1EC-5904-01594AF486C4}"/>
              </a:ext>
            </a:extLst>
          </p:cNvPr>
          <p:cNvSpPr txBox="1"/>
          <p:nvPr/>
        </p:nvSpPr>
        <p:spPr>
          <a:xfrm>
            <a:off x="6598349" y="2899321"/>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sp>
        <p:nvSpPr>
          <p:cNvPr id="221" name="テキスト ボックス 220">
            <a:extLst>
              <a:ext uri="{FF2B5EF4-FFF2-40B4-BE49-F238E27FC236}">
                <a16:creationId xmlns:a16="http://schemas.microsoft.com/office/drawing/2014/main" id="{C9AB03D1-0DCA-B839-C965-B77F46D9814F}"/>
              </a:ext>
            </a:extLst>
          </p:cNvPr>
          <p:cNvSpPr txBox="1"/>
          <p:nvPr/>
        </p:nvSpPr>
        <p:spPr>
          <a:xfrm>
            <a:off x="4997191" y="2255969"/>
            <a:ext cx="1397613" cy="470770"/>
          </a:xfrm>
          <a:prstGeom prst="rect">
            <a:avLst/>
          </a:prstGeom>
          <a:noFill/>
        </p:spPr>
        <p:txBody>
          <a:bodyPr wrap="square" lIns="0" tIns="0" rIns="0" bIns="0" rtlCol="0">
            <a:spAutoFit/>
          </a:bodyPr>
          <a:lstStyle/>
          <a:p>
            <a:pPr>
              <a:lnSpc>
                <a:spcPct val="120000"/>
              </a:lnSpc>
            </a:pPr>
            <a:r>
              <a:rPr kumimoji="1" lang="ja-JP" altLang="en-US" sz="800" dirty="0">
                <a:solidFill>
                  <a:srgbClr val="00000A"/>
                </a:solidFill>
                <a:latin typeface="Yu Gothic" panose="020B0400000000000000" pitchFamily="34" charset="-128"/>
                <a:ea typeface="Yu Gothic" panose="020B0400000000000000" pitchFamily="34" charset="-128"/>
              </a:rPr>
              <a:t>産後</a:t>
            </a:r>
            <a:r>
              <a:rPr kumimoji="1" lang="en-US" altLang="ja-JP" sz="800" dirty="0">
                <a:solidFill>
                  <a:srgbClr val="00000A"/>
                </a:solidFill>
                <a:latin typeface="Yu Gothic" panose="020B0400000000000000" pitchFamily="34" charset="-128"/>
                <a:ea typeface="Yu Gothic" panose="020B0400000000000000" pitchFamily="34" charset="-128"/>
              </a:rPr>
              <a:t>1</a:t>
            </a:r>
            <a:r>
              <a:rPr kumimoji="1" lang="ja-JP" altLang="en-US" sz="800" dirty="0">
                <a:solidFill>
                  <a:srgbClr val="00000A"/>
                </a:solidFill>
                <a:latin typeface="Yu Gothic" panose="020B0400000000000000" pitchFamily="34" charset="-128"/>
                <a:ea typeface="Yu Gothic" panose="020B0400000000000000" pitchFamily="34" charset="-128"/>
              </a:rPr>
              <a:t>年以内の方であれば、</a:t>
            </a:r>
          </a:p>
          <a:p>
            <a:pPr>
              <a:lnSpc>
                <a:spcPct val="120000"/>
              </a:lnSpc>
            </a:pPr>
            <a:r>
              <a:rPr kumimoji="1" lang="ja-JP" altLang="en-US" sz="900" b="1" dirty="0">
                <a:solidFill>
                  <a:srgbClr val="EA6522"/>
                </a:solidFill>
                <a:latin typeface="Yu Gothic" panose="020B0400000000000000" pitchFamily="34" charset="-128"/>
                <a:ea typeface="Yu Gothic" panose="020B0400000000000000" pitchFamily="34" charset="-128"/>
              </a:rPr>
              <a:t>希望者全員が利用できるよう環境を整備しています</a:t>
            </a:r>
            <a:r>
              <a:rPr kumimoji="1" lang="ja-JP" altLang="en-US" sz="900" b="1" dirty="0">
                <a:solidFill>
                  <a:srgbClr val="F08C46"/>
                </a:solidFill>
                <a:latin typeface="Yu Gothic" panose="020B0400000000000000" pitchFamily="34" charset="-128"/>
                <a:ea typeface="Yu Gothic" panose="020B0400000000000000" pitchFamily="34" charset="-128"/>
              </a:rPr>
              <a:t>。</a:t>
            </a:r>
          </a:p>
        </p:txBody>
      </p:sp>
      <p:pic>
        <p:nvPicPr>
          <p:cNvPr id="222" name="図 221">
            <a:extLst>
              <a:ext uri="{FF2B5EF4-FFF2-40B4-BE49-F238E27FC236}">
                <a16:creationId xmlns:a16="http://schemas.microsoft.com/office/drawing/2014/main" id="{452B0E60-F818-0C1D-211F-FE792A06F802}"/>
              </a:ext>
            </a:extLst>
          </p:cNvPr>
          <p:cNvPicPr>
            <a:picLocks noChangeAspect="1"/>
          </p:cNvPicPr>
          <p:nvPr/>
        </p:nvPicPr>
        <p:blipFill>
          <a:blip r:embed="rId5"/>
          <a:stretch>
            <a:fillRect/>
          </a:stretch>
        </p:blipFill>
        <p:spPr>
          <a:xfrm>
            <a:off x="5336627" y="2854838"/>
            <a:ext cx="762000" cy="1320800"/>
          </a:xfrm>
          <a:prstGeom prst="rect">
            <a:avLst/>
          </a:prstGeom>
        </p:spPr>
      </p:pic>
      <p:sp>
        <p:nvSpPr>
          <p:cNvPr id="223" name="角丸四角形 100">
            <a:extLst>
              <a:ext uri="{FF2B5EF4-FFF2-40B4-BE49-F238E27FC236}">
                <a16:creationId xmlns:a16="http://schemas.microsoft.com/office/drawing/2014/main" id="{D77E665B-5DAF-7CC1-7715-45862EA8FD48}"/>
              </a:ext>
            </a:extLst>
          </p:cNvPr>
          <p:cNvSpPr/>
          <p:nvPr/>
        </p:nvSpPr>
        <p:spPr>
          <a:xfrm>
            <a:off x="266376" y="3747559"/>
            <a:ext cx="3420000" cy="2037600"/>
          </a:xfrm>
          <a:prstGeom prst="roundRect">
            <a:avLst>
              <a:gd name="adj" fmla="val 5487"/>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24" name="片側の 2 つの角を丸めた四角形 102">
            <a:extLst>
              <a:ext uri="{FF2B5EF4-FFF2-40B4-BE49-F238E27FC236}">
                <a16:creationId xmlns:a16="http://schemas.microsoft.com/office/drawing/2014/main" id="{0DBC0304-ECD1-C0A7-C614-732773AF5D56}"/>
              </a:ext>
            </a:extLst>
          </p:cNvPr>
          <p:cNvSpPr/>
          <p:nvPr/>
        </p:nvSpPr>
        <p:spPr>
          <a:xfrm>
            <a:off x="266374" y="3747559"/>
            <a:ext cx="3420000" cy="288000"/>
          </a:xfrm>
          <a:prstGeom prst="round2SameRect">
            <a:avLst>
              <a:gd name="adj1" fmla="val 36910"/>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テキスト ボックス 224">
            <a:extLst>
              <a:ext uri="{FF2B5EF4-FFF2-40B4-BE49-F238E27FC236}">
                <a16:creationId xmlns:a16="http://schemas.microsoft.com/office/drawing/2014/main" id="{554AE138-F08E-31A7-3F12-3A07BF9C3E8D}"/>
              </a:ext>
            </a:extLst>
          </p:cNvPr>
          <p:cNvSpPr txBox="1"/>
          <p:nvPr/>
        </p:nvSpPr>
        <p:spPr>
          <a:xfrm>
            <a:off x="266374" y="3811560"/>
            <a:ext cx="3419998" cy="200055"/>
          </a:xfrm>
          <a:prstGeom prst="rect">
            <a:avLst/>
          </a:prstGeom>
          <a:noFill/>
        </p:spPr>
        <p:txBody>
          <a:bodyPr wrap="square" lIns="0" tIns="0" rIns="0" bIns="0" rtlCol="0">
            <a:spAutoFit/>
          </a:bodyPr>
          <a:lstStyle/>
          <a:p>
            <a:pPr algn="ctr"/>
            <a:r>
              <a:rPr kumimoji="1" lang="ja-JP" altLang="en-US" sz="1300" b="1" spc="-50">
                <a:solidFill>
                  <a:schemeClr val="bg1"/>
                </a:solidFill>
                <a:latin typeface="Meiryo" panose="020B0604030504040204" pitchFamily="34" charset="-128"/>
                <a:ea typeface="Meiryo" panose="020B0604030504040204" pitchFamily="34" charset="-128"/>
              </a:rPr>
              <a:t>もっと安心してこどもを預けられる保育環境へ</a:t>
            </a:r>
          </a:p>
        </p:txBody>
      </p:sp>
      <p:sp>
        <p:nvSpPr>
          <p:cNvPr id="226" name="片側の 2 つの角を丸めた四角形 114">
            <a:extLst>
              <a:ext uri="{FF2B5EF4-FFF2-40B4-BE49-F238E27FC236}">
                <a16:creationId xmlns:a16="http://schemas.microsoft.com/office/drawing/2014/main" id="{85D2EA92-57D1-9694-9C1D-7A59F768F93A}"/>
              </a:ext>
            </a:extLst>
          </p:cNvPr>
          <p:cNvSpPr/>
          <p:nvPr/>
        </p:nvSpPr>
        <p:spPr>
          <a:xfrm rot="5400000">
            <a:off x="1776899" y="2632524"/>
            <a:ext cx="288000" cy="3294000"/>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テキスト ボックス 226">
            <a:extLst>
              <a:ext uri="{FF2B5EF4-FFF2-40B4-BE49-F238E27FC236}">
                <a16:creationId xmlns:a16="http://schemas.microsoft.com/office/drawing/2014/main" id="{960B3278-7781-2992-9B72-80D33AED38A6}"/>
              </a:ext>
            </a:extLst>
          </p:cNvPr>
          <p:cNvSpPr txBox="1"/>
          <p:nvPr/>
        </p:nvSpPr>
        <p:spPr>
          <a:xfrm>
            <a:off x="354255" y="4210274"/>
            <a:ext cx="3180723" cy="138499"/>
          </a:xfrm>
          <a:prstGeom prst="rect">
            <a:avLst/>
          </a:prstGeom>
          <a:noFill/>
        </p:spPr>
        <p:txBody>
          <a:bodyPr wrap="square" lIns="0" tIns="0" rIns="0" bIns="0" rtlCol="0">
            <a:spAutoFit/>
          </a:bodyPr>
          <a:lstStyle/>
          <a:p>
            <a:r>
              <a:rPr kumimoji="1" lang="ja-JP" altLang="en-US" sz="900" b="1">
                <a:solidFill>
                  <a:srgbClr val="00000A"/>
                </a:solidFill>
                <a:latin typeface="Yu Gothic" panose="020B0400000000000000" pitchFamily="34" charset="-128"/>
                <a:ea typeface="Yu Gothic" panose="020B0400000000000000" pitchFamily="34" charset="-128"/>
              </a:rPr>
              <a:t>児童数に対する保育士の配置を手厚くします。</a:t>
            </a:r>
          </a:p>
        </p:txBody>
      </p:sp>
      <p:sp>
        <p:nvSpPr>
          <p:cNvPr id="228" name="片側の 2 つの角を丸めた四角形 125">
            <a:extLst>
              <a:ext uri="{FF2B5EF4-FFF2-40B4-BE49-F238E27FC236}">
                <a16:creationId xmlns:a16="http://schemas.microsoft.com/office/drawing/2014/main" id="{E0CB617E-94F5-823B-C9E4-EFA58E98AC81}"/>
              </a:ext>
            </a:extLst>
          </p:cNvPr>
          <p:cNvSpPr/>
          <p:nvPr/>
        </p:nvSpPr>
        <p:spPr>
          <a:xfrm rot="5400000">
            <a:off x="1447081" y="4210799"/>
            <a:ext cx="284071" cy="2630437"/>
          </a:xfrm>
          <a:prstGeom prst="round2SameRect">
            <a:avLst>
              <a:gd name="adj1" fmla="val 4633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テキスト ボックス 228">
            <a:extLst>
              <a:ext uri="{FF2B5EF4-FFF2-40B4-BE49-F238E27FC236}">
                <a16:creationId xmlns:a16="http://schemas.microsoft.com/office/drawing/2014/main" id="{1759F76B-A685-1DB6-CDB6-6C331D83A9B5}"/>
              </a:ext>
            </a:extLst>
          </p:cNvPr>
          <p:cNvSpPr txBox="1"/>
          <p:nvPr/>
        </p:nvSpPr>
        <p:spPr>
          <a:xfrm>
            <a:off x="354256" y="5458732"/>
            <a:ext cx="2351946" cy="138499"/>
          </a:xfrm>
          <a:prstGeom prst="rect">
            <a:avLst/>
          </a:prstGeom>
          <a:noFill/>
        </p:spPr>
        <p:txBody>
          <a:bodyPr wrap="square" lIns="0" tIns="0" rIns="0" bIns="0" rtlCol="0">
            <a:spAutoFit/>
          </a:bodyPr>
          <a:lstStyle/>
          <a:p>
            <a:r>
              <a:rPr kumimoji="1" lang="ja-JP" altLang="en-US" sz="900" b="1">
                <a:solidFill>
                  <a:srgbClr val="00000A"/>
                </a:solidFill>
                <a:latin typeface="Yu Gothic" panose="020B0400000000000000" pitchFamily="34" charset="-128"/>
                <a:ea typeface="Yu Gothic" panose="020B0400000000000000" pitchFamily="34" charset="-128"/>
              </a:rPr>
              <a:t>保育士等のさらなる処遇改善も進めます。</a:t>
            </a:r>
          </a:p>
        </p:txBody>
      </p:sp>
      <p:sp>
        <p:nvSpPr>
          <p:cNvPr id="230" name="角丸四角形 128">
            <a:extLst>
              <a:ext uri="{FF2B5EF4-FFF2-40B4-BE49-F238E27FC236}">
                <a16:creationId xmlns:a16="http://schemas.microsoft.com/office/drawing/2014/main" id="{8661E154-0725-D9F1-5AAA-6C0ED4D50D47}"/>
              </a:ext>
            </a:extLst>
          </p:cNvPr>
          <p:cNvSpPr/>
          <p:nvPr/>
        </p:nvSpPr>
        <p:spPr>
          <a:xfrm>
            <a:off x="3025356" y="5020053"/>
            <a:ext cx="540000" cy="648000"/>
          </a:xfrm>
          <a:prstGeom prst="roundRect">
            <a:avLst>
              <a:gd name="adj" fmla="val 6502"/>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テキスト ボックス 230">
            <a:extLst>
              <a:ext uri="{FF2B5EF4-FFF2-40B4-BE49-F238E27FC236}">
                <a16:creationId xmlns:a16="http://schemas.microsoft.com/office/drawing/2014/main" id="{F74E7E95-6B18-BF4D-930C-3E17E6205C83}"/>
              </a:ext>
            </a:extLst>
          </p:cNvPr>
          <p:cNvSpPr txBox="1"/>
          <p:nvPr/>
        </p:nvSpPr>
        <p:spPr>
          <a:xfrm>
            <a:off x="3025354" y="5072325"/>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pic>
        <p:nvPicPr>
          <p:cNvPr id="232" name="図 231">
            <a:extLst>
              <a:ext uri="{FF2B5EF4-FFF2-40B4-BE49-F238E27FC236}">
                <a16:creationId xmlns:a16="http://schemas.microsoft.com/office/drawing/2014/main" id="{33F32D3E-9B6D-CBF6-E7C1-D4E3D24EBB56}"/>
              </a:ext>
            </a:extLst>
          </p:cNvPr>
          <p:cNvPicPr>
            <a:picLocks noChangeAspect="1"/>
          </p:cNvPicPr>
          <p:nvPr/>
        </p:nvPicPr>
        <p:blipFill>
          <a:blip r:embed="rId6"/>
          <a:stretch>
            <a:fillRect/>
          </a:stretch>
        </p:blipFill>
        <p:spPr>
          <a:xfrm>
            <a:off x="354255" y="4558008"/>
            <a:ext cx="2451100" cy="685800"/>
          </a:xfrm>
          <a:prstGeom prst="rect">
            <a:avLst/>
          </a:prstGeom>
        </p:spPr>
      </p:pic>
      <p:pic>
        <p:nvPicPr>
          <p:cNvPr id="233" name="図 232">
            <a:extLst>
              <a:ext uri="{FF2B5EF4-FFF2-40B4-BE49-F238E27FC236}">
                <a16:creationId xmlns:a16="http://schemas.microsoft.com/office/drawing/2014/main" id="{6DE2765B-DC58-6278-73D9-45949B1B6774}"/>
              </a:ext>
            </a:extLst>
          </p:cNvPr>
          <p:cNvPicPr>
            <a:picLocks noChangeAspect="1"/>
          </p:cNvPicPr>
          <p:nvPr/>
        </p:nvPicPr>
        <p:blipFill>
          <a:blip r:embed="rId7"/>
          <a:stretch>
            <a:fillRect/>
          </a:stretch>
        </p:blipFill>
        <p:spPr>
          <a:xfrm>
            <a:off x="2923668" y="4135524"/>
            <a:ext cx="685800" cy="800100"/>
          </a:xfrm>
          <a:prstGeom prst="rect">
            <a:avLst/>
          </a:prstGeom>
        </p:spPr>
      </p:pic>
      <p:sp>
        <p:nvSpPr>
          <p:cNvPr id="234" name="角丸四角形 133">
            <a:extLst>
              <a:ext uri="{FF2B5EF4-FFF2-40B4-BE49-F238E27FC236}">
                <a16:creationId xmlns:a16="http://schemas.microsoft.com/office/drawing/2014/main" id="{A3385B68-B5D4-7F5A-8B37-5194DC730F33}"/>
              </a:ext>
            </a:extLst>
          </p:cNvPr>
          <p:cNvSpPr/>
          <p:nvPr/>
        </p:nvSpPr>
        <p:spPr>
          <a:xfrm>
            <a:off x="3966653" y="4348924"/>
            <a:ext cx="3168000" cy="576000"/>
          </a:xfrm>
          <a:prstGeom prst="roundRect">
            <a:avLst>
              <a:gd name="adj" fmla="val 7634"/>
            </a:avLst>
          </a:prstGeom>
          <a:solidFill>
            <a:srgbClr val="FEF4CC"/>
          </a:solidFill>
          <a:ln>
            <a:no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35" name="テキスト ボックス 234">
            <a:extLst>
              <a:ext uri="{FF2B5EF4-FFF2-40B4-BE49-F238E27FC236}">
                <a16:creationId xmlns:a16="http://schemas.microsoft.com/office/drawing/2014/main" id="{F7037EDF-3282-14DB-4C28-E940D9B48C18}"/>
              </a:ext>
            </a:extLst>
          </p:cNvPr>
          <p:cNvSpPr txBox="1"/>
          <p:nvPr/>
        </p:nvSpPr>
        <p:spPr>
          <a:xfrm>
            <a:off x="4057123" y="4418832"/>
            <a:ext cx="2981050" cy="453329"/>
          </a:xfrm>
          <a:prstGeom prst="rect">
            <a:avLst/>
          </a:prstGeom>
          <a:noFill/>
        </p:spPr>
        <p:txBody>
          <a:bodyPr wrap="square" lIns="0" tIns="0" rIns="0" bIns="0" rtlCol="0">
            <a:spAutoFit/>
          </a:bodyPr>
          <a:lstStyle/>
          <a:p>
            <a:pPr>
              <a:lnSpc>
                <a:spcPct val="120000"/>
              </a:lnSpc>
            </a:pPr>
            <a:r>
              <a:rPr kumimoji="1" lang="ja-JP" altLang="en-US" sz="900" b="1" dirty="0">
                <a:solidFill>
                  <a:srgbClr val="00A078"/>
                </a:solidFill>
                <a:latin typeface="Yu Gothic" panose="020B0400000000000000" pitchFamily="34" charset="-128"/>
                <a:ea typeface="Yu Gothic" panose="020B0400000000000000" pitchFamily="34" charset="-128"/>
              </a:rPr>
              <a:t>「こども誰でも通園制度」</a:t>
            </a:r>
            <a:r>
              <a:rPr kumimoji="1" lang="ja-JP" altLang="en-US" sz="800" dirty="0">
                <a:solidFill>
                  <a:srgbClr val="00000A"/>
                </a:solidFill>
                <a:latin typeface="Yu Gothic" panose="020B0400000000000000" pitchFamily="34" charset="-128"/>
                <a:ea typeface="Yu Gothic" panose="020B0400000000000000" pitchFamily="34" charset="-128"/>
              </a:rPr>
              <a:t>は、保育所等に通っていない</a:t>
            </a:r>
          </a:p>
          <a:p>
            <a:pPr>
              <a:lnSpc>
                <a:spcPct val="120000"/>
              </a:lnSpc>
            </a:pPr>
            <a:r>
              <a:rPr kumimoji="1" lang="ja-JP" altLang="en-US" sz="800" dirty="0">
                <a:solidFill>
                  <a:srgbClr val="00000A"/>
                </a:solidFill>
                <a:latin typeface="Yu Gothic" panose="020B0400000000000000" pitchFamily="34" charset="-128"/>
                <a:ea typeface="Yu Gothic" panose="020B0400000000000000" pitchFamily="34" charset="-128"/>
              </a:rPr>
              <a:t>満</a:t>
            </a:r>
            <a:r>
              <a:rPr kumimoji="1" lang="en-US" altLang="ja-JP" sz="800" dirty="0">
                <a:solidFill>
                  <a:srgbClr val="00000A"/>
                </a:solidFill>
                <a:latin typeface="Yu Gothic" panose="020B0400000000000000" pitchFamily="34" charset="-128"/>
                <a:ea typeface="Yu Gothic" panose="020B0400000000000000" pitchFamily="34" charset="-128"/>
              </a:rPr>
              <a:t>3</a:t>
            </a:r>
            <a:r>
              <a:rPr kumimoji="1" lang="ja-JP" altLang="en-US" sz="800" dirty="0">
                <a:solidFill>
                  <a:srgbClr val="00000A"/>
                </a:solidFill>
                <a:latin typeface="Yu Gothic" panose="020B0400000000000000" pitchFamily="34" charset="-128"/>
                <a:ea typeface="Yu Gothic" panose="020B0400000000000000" pitchFamily="34" charset="-128"/>
              </a:rPr>
              <a:t>歳未満のこどもが</a:t>
            </a:r>
            <a:r>
              <a:rPr kumimoji="1" lang="ja-JP" altLang="en-US" sz="800" b="1" dirty="0">
                <a:solidFill>
                  <a:srgbClr val="EA6522"/>
                </a:solidFill>
                <a:latin typeface="Yu Gothic" panose="020B0400000000000000" pitchFamily="34" charset="-128"/>
                <a:ea typeface="Yu Gothic" panose="020B0400000000000000" pitchFamily="34" charset="-128"/>
              </a:rPr>
              <a:t>時間単位等で柔軟に利用</a:t>
            </a:r>
            <a:r>
              <a:rPr kumimoji="1" lang="ja-JP" altLang="en-US" sz="800" dirty="0">
                <a:solidFill>
                  <a:srgbClr val="00000A"/>
                </a:solidFill>
                <a:latin typeface="Yu Gothic" panose="020B0400000000000000" pitchFamily="34" charset="-128"/>
                <a:ea typeface="Yu Gothic" panose="020B0400000000000000" pitchFamily="34" charset="-128"/>
              </a:rPr>
              <a:t>できます。</a:t>
            </a:r>
          </a:p>
          <a:p>
            <a:pPr>
              <a:lnSpc>
                <a:spcPct val="120000"/>
              </a:lnSpc>
            </a:pPr>
            <a:r>
              <a:rPr kumimoji="1" lang="ja-JP" altLang="en-US" sz="800" dirty="0">
                <a:solidFill>
                  <a:srgbClr val="00000A"/>
                </a:solidFill>
                <a:latin typeface="Yu Gothic" panose="020B0400000000000000" pitchFamily="34" charset="-128"/>
                <a:ea typeface="Yu Gothic" panose="020B0400000000000000" pitchFamily="34" charset="-128"/>
              </a:rPr>
              <a:t>子育ての悩みも話してみませんか。 </a:t>
            </a:r>
            <a:r>
              <a:rPr kumimoji="1" lang="en-US" altLang="ja-JP" sz="600" dirty="0">
                <a:solidFill>
                  <a:srgbClr val="00000A"/>
                </a:solidFill>
                <a:latin typeface="Yu Gothic" panose="020B0400000000000000" pitchFamily="34" charset="-128"/>
                <a:ea typeface="Yu Gothic" panose="020B0400000000000000" pitchFamily="34" charset="-128"/>
              </a:rPr>
              <a:t>(</a:t>
            </a:r>
            <a:r>
              <a:rPr kumimoji="1" lang="ja-JP" altLang="en-US" sz="600" dirty="0">
                <a:solidFill>
                  <a:srgbClr val="00000A"/>
                </a:solidFill>
                <a:latin typeface="Yu Gothic" panose="020B0400000000000000" pitchFamily="34" charset="-128"/>
                <a:ea typeface="Yu Gothic" panose="020B0400000000000000" pitchFamily="34" charset="-128"/>
              </a:rPr>
              <a:t>◇ </a:t>
            </a:r>
            <a:r>
              <a:rPr kumimoji="1" lang="en-US" altLang="ja-JP" sz="600" dirty="0">
                <a:solidFill>
                  <a:srgbClr val="00000A"/>
                </a:solidFill>
                <a:latin typeface="Yu Gothic" panose="020B0400000000000000" pitchFamily="34" charset="-128"/>
                <a:ea typeface="Yu Gothic" panose="020B0400000000000000" pitchFamily="34" charset="-128"/>
              </a:rPr>
              <a:t>26</a:t>
            </a:r>
            <a:r>
              <a:rPr kumimoji="1" lang="ja-JP" altLang="en-US" sz="600" dirty="0">
                <a:solidFill>
                  <a:srgbClr val="00000A"/>
                </a:solidFill>
                <a:latin typeface="Yu Gothic" panose="020B0400000000000000" pitchFamily="34" charset="-128"/>
                <a:ea typeface="Yu Gothic" panose="020B0400000000000000" pitchFamily="34" charset="-128"/>
              </a:rPr>
              <a:t>年度全国実施へ</a:t>
            </a:r>
            <a:r>
              <a:rPr kumimoji="1" lang="en-US" altLang="ja-JP" sz="600" dirty="0">
                <a:solidFill>
                  <a:srgbClr val="00000A"/>
                </a:solidFill>
                <a:latin typeface="Yu Gothic" panose="020B0400000000000000" pitchFamily="34" charset="-128"/>
                <a:ea typeface="Yu Gothic" panose="020B0400000000000000" pitchFamily="34" charset="-128"/>
              </a:rPr>
              <a:t>)</a:t>
            </a:r>
            <a:endParaRPr kumimoji="1" lang="ja-JP" altLang="en-US" sz="600" dirty="0">
              <a:solidFill>
                <a:srgbClr val="00000A"/>
              </a:solidFill>
              <a:latin typeface="Yu Gothic" panose="020B0400000000000000" pitchFamily="34" charset="-128"/>
              <a:ea typeface="Yu Gothic" panose="020B0400000000000000" pitchFamily="34" charset="-128"/>
            </a:endParaRPr>
          </a:p>
        </p:txBody>
      </p:sp>
      <p:pic>
        <p:nvPicPr>
          <p:cNvPr id="236" name="図 235">
            <a:extLst>
              <a:ext uri="{FF2B5EF4-FFF2-40B4-BE49-F238E27FC236}">
                <a16:creationId xmlns:a16="http://schemas.microsoft.com/office/drawing/2014/main" id="{41A66CD0-2004-B37F-C17A-072EDE3046EC}"/>
              </a:ext>
            </a:extLst>
          </p:cNvPr>
          <p:cNvPicPr>
            <a:picLocks noChangeAspect="1"/>
          </p:cNvPicPr>
          <p:nvPr/>
        </p:nvPicPr>
        <p:blipFill>
          <a:blip r:embed="rId8"/>
          <a:stretch>
            <a:fillRect/>
          </a:stretch>
        </p:blipFill>
        <p:spPr>
          <a:xfrm>
            <a:off x="6921313" y="4416723"/>
            <a:ext cx="165100" cy="152400"/>
          </a:xfrm>
          <a:prstGeom prst="rect">
            <a:avLst/>
          </a:prstGeom>
        </p:spPr>
      </p:pic>
      <p:pic>
        <p:nvPicPr>
          <p:cNvPr id="237" name="図 236">
            <a:extLst>
              <a:ext uri="{FF2B5EF4-FFF2-40B4-BE49-F238E27FC236}">
                <a16:creationId xmlns:a16="http://schemas.microsoft.com/office/drawing/2014/main" id="{0507D587-DF7B-7356-889C-DDF3E0D26D4B}"/>
              </a:ext>
            </a:extLst>
          </p:cNvPr>
          <p:cNvPicPr>
            <a:picLocks noChangeAspect="1"/>
          </p:cNvPicPr>
          <p:nvPr/>
        </p:nvPicPr>
        <p:blipFill>
          <a:blip r:embed="rId9"/>
          <a:stretch>
            <a:fillRect/>
          </a:stretch>
        </p:blipFill>
        <p:spPr>
          <a:xfrm>
            <a:off x="4478798" y="5011613"/>
            <a:ext cx="774700" cy="660400"/>
          </a:xfrm>
          <a:prstGeom prst="rect">
            <a:avLst/>
          </a:prstGeom>
        </p:spPr>
      </p:pic>
      <p:pic>
        <p:nvPicPr>
          <p:cNvPr id="238" name="図 237">
            <a:extLst>
              <a:ext uri="{FF2B5EF4-FFF2-40B4-BE49-F238E27FC236}">
                <a16:creationId xmlns:a16="http://schemas.microsoft.com/office/drawing/2014/main" id="{6BA287F6-68D7-AAE7-2AEF-EFEC00CF8F7F}"/>
              </a:ext>
            </a:extLst>
          </p:cNvPr>
          <p:cNvPicPr>
            <a:picLocks noChangeAspect="1"/>
          </p:cNvPicPr>
          <p:nvPr/>
        </p:nvPicPr>
        <p:blipFill>
          <a:blip r:embed="rId10"/>
          <a:stretch>
            <a:fillRect/>
          </a:stretch>
        </p:blipFill>
        <p:spPr>
          <a:xfrm>
            <a:off x="5654127" y="5063823"/>
            <a:ext cx="292100" cy="609600"/>
          </a:xfrm>
          <a:prstGeom prst="rect">
            <a:avLst/>
          </a:prstGeom>
        </p:spPr>
      </p:pic>
      <p:sp>
        <p:nvSpPr>
          <p:cNvPr id="239" name="角丸四角形 138">
            <a:extLst>
              <a:ext uri="{FF2B5EF4-FFF2-40B4-BE49-F238E27FC236}">
                <a16:creationId xmlns:a16="http://schemas.microsoft.com/office/drawing/2014/main" id="{27184C2F-B6E9-C75B-7F79-4CD82CF2A58D}"/>
              </a:ext>
            </a:extLst>
          </p:cNvPr>
          <p:cNvSpPr/>
          <p:nvPr/>
        </p:nvSpPr>
        <p:spPr>
          <a:xfrm>
            <a:off x="266376" y="5934444"/>
            <a:ext cx="3420000" cy="1116000"/>
          </a:xfrm>
          <a:prstGeom prst="roundRect">
            <a:avLst>
              <a:gd name="adj" fmla="val 8329"/>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40" name="片側の 2 つの角を丸めた四角形 139">
            <a:extLst>
              <a:ext uri="{FF2B5EF4-FFF2-40B4-BE49-F238E27FC236}">
                <a16:creationId xmlns:a16="http://schemas.microsoft.com/office/drawing/2014/main" id="{47359A9B-E47C-48C3-91D4-4BD50CF34EDF}"/>
              </a:ext>
            </a:extLst>
          </p:cNvPr>
          <p:cNvSpPr/>
          <p:nvPr/>
        </p:nvSpPr>
        <p:spPr>
          <a:xfrm>
            <a:off x="266374" y="5934444"/>
            <a:ext cx="3420000" cy="288000"/>
          </a:xfrm>
          <a:prstGeom prst="round2SameRect">
            <a:avLst>
              <a:gd name="adj1" fmla="val 36910"/>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テキスト ボックス 240">
            <a:extLst>
              <a:ext uri="{FF2B5EF4-FFF2-40B4-BE49-F238E27FC236}">
                <a16:creationId xmlns:a16="http://schemas.microsoft.com/office/drawing/2014/main" id="{6DF98385-83B7-EA3E-3D1F-0BA7A4DDCB53}"/>
              </a:ext>
            </a:extLst>
          </p:cNvPr>
          <p:cNvSpPr txBox="1"/>
          <p:nvPr/>
        </p:nvSpPr>
        <p:spPr>
          <a:xfrm>
            <a:off x="266374" y="5998445"/>
            <a:ext cx="3419998" cy="200055"/>
          </a:xfrm>
          <a:prstGeom prst="rect">
            <a:avLst/>
          </a:prstGeom>
          <a:noFill/>
        </p:spPr>
        <p:txBody>
          <a:bodyPr wrap="square" lIns="0" tIns="0" rIns="0" bIns="0" rtlCol="0">
            <a:spAutoFit/>
          </a:bodyPr>
          <a:lstStyle/>
          <a:p>
            <a:pPr algn="ctr"/>
            <a:r>
              <a:rPr kumimoji="1" lang="ja-JP" altLang="en-US" sz="1300" b="1">
                <a:solidFill>
                  <a:schemeClr val="bg1"/>
                </a:solidFill>
                <a:latin typeface="Meiryo" panose="020B0604030504040204" pitchFamily="34" charset="-128"/>
                <a:ea typeface="Meiryo" panose="020B0604030504040204" pitchFamily="34" charset="-128"/>
              </a:rPr>
              <a:t>放課後の居場所を充実</a:t>
            </a:r>
          </a:p>
        </p:txBody>
      </p:sp>
      <p:sp>
        <p:nvSpPr>
          <p:cNvPr id="242" name="角丸四角形 141">
            <a:extLst>
              <a:ext uri="{FF2B5EF4-FFF2-40B4-BE49-F238E27FC236}">
                <a16:creationId xmlns:a16="http://schemas.microsoft.com/office/drawing/2014/main" id="{8612C117-2A4A-555A-BE8B-0678E9A357D0}"/>
              </a:ext>
            </a:extLst>
          </p:cNvPr>
          <p:cNvSpPr/>
          <p:nvPr/>
        </p:nvSpPr>
        <p:spPr>
          <a:xfrm>
            <a:off x="3025356" y="6305961"/>
            <a:ext cx="540000" cy="648000"/>
          </a:xfrm>
          <a:prstGeom prst="roundRect">
            <a:avLst>
              <a:gd name="adj" fmla="val 6502"/>
            </a:avLst>
          </a:prstGeom>
          <a:solidFill>
            <a:schemeClr val="bg1"/>
          </a:solidFill>
          <a:ln>
            <a:solidFill>
              <a:srgbClr val="F08C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テキスト ボックス 242">
            <a:extLst>
              <a:ext uri="{FF2B5EF4-FFF2-40B4-BE49-F238E27FC236}">
                <a16:creationId xmlns:a16="http://schemas.microsoft.com/office/drawing/2014/main" id="{E70C5865-B863-D03C-F830-C9C3DAFEA939}"/>
              </a:ext>
            </a:extLst>
          </p:cNvPr>
          <p:cNvSpPr txBox="1"/>
          <p:nvPr/>
        </p:nvSpPr>
        <p:spPr>
          <a:xfrm>
            <a:off x="3025354" y="6358233"/>
            <a:ext cx="540000" cy="76944"/>
          </a:xfrm>
          <a:prstGeom prst="rect">
            <a:avLst/>
          </a:prstGeom>
          <a:noFill/>
        </p:spPr>
        <p:txBody>
          <a:bodyPr wrap="square" lIns="0" tIns="0" rIns="0" bIns="0" rtlCol="0">
            <a:spAutoFit/>
          </a:bodyPr>
          <a:lstStyle/>
          <a:p>
            <a:pPr algn="ctr"/>
            <a:r>
              <a:rPr kumimoji="1" lang="ja-JP" altLang="en-US" sz="500" b="1">
                <a:solidFill>
                  <a:srgbClr val="F08C46"/>
                </a:solidFill>
                <a:latin typeface="Yu Gothic" panose="020B0400000000000000" pitchFamily="34" charset="-128"/>
                <a:ea typeface="Yu Gothic" panose="020B0400000000000000" pitchFamily="34" charset="-128"/>
              </a:rPr>
              <a:t>詳しくはこちら</a:t>
            </a:r>
          </a:p>
        </p:txBody>
      </p:sp>
      <p:sp>
        <p:nvSpPr>
          <p:cNvPr id="244" name="片側の 2 つの角を丸めた四角形 143">
            <a:extLst>
              <a:ext uri="{FF2B5EF4-FFF2-40B4-BE49-F238E27FC236}">
                <a16:creationId xmlns:a16="http://schemas.microsoft.com/office/drawing/2014/main" id="{B817F429-5047-65E4-4B7E-CBE35EC33F1C}"/>
              </a:ext>
            </a:extLst>
          </p:cNvPr>
          <p:cNvSpPr/>
          <p:nvPr/>
        </p:nvSpPr>
        <p:spPr>
          <a:xfrm rot="5400000">
            <a:off x="830929" y="5742090"/>
            <a:ext cx="662050" cy="1777678"/>
          </a:xfrm>
          <a:prstGeom prst="round2SameRect">
            <a:avLst>
              <a:gd name="adj1" fmla="val 48368"/>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a:extLst>
              <a:ext uri="{FF2B5EF4-FFF2-40B4-BE49-F238E27FC236}">
                <a16:creationId xmlns:a16="http://schemas.microsoft.com/office/drawing/2014/main" id="{CF82B24F-B056-0DCA-AA3C-4A4C523F2C6C}"/>
              </a:ext>
            </a:extLst>
          </p:cNvPr>
          <p:cNvSpPr txBox="1"/>
          <p:nvPr/>
        </p:nvSpPr>
        <p:spPr>
          <a:xfrm>
            <a:off x="354256" y="6385148"/>
            <a:ext cx="1654253" cy="489236"/>
          </a:xfrm>
          <a:prstGeom prst="rect">
            <a:avLst/>
          </a:prstGeom>
          <a:noFill/>
        </p:spPr>
        <p:txBody>
          <a:bodyPr wrap="square" lIns="0" tIns="0" rIns="0" bIns="0" rtlCol="0">
            <a:spAutoFit/>
          </a:bodyPr>
          <a:lstStyle/>
          <a:p>
            <a:pPr>
              <a:lnSpc>
                <a:spcPct val="120000"/>
              </a:lnSpc>
            </a:pPr>
            <a:r>
              <a:rPr kumimoji="1" lang="ja-JP" altLang="en-US" sz="900" b="1" dirty="0">
                <a:solidFill>
                  <a:srgbClr val="00A078"/>
                </a:solidFill>
                <a:latin typeface="Yu Gothic" panose="020B0400000000000000" pitchFamily="34" charset="-128"/>
                <a:ea typeface="Yu Gothic" panose="020B0400000000000000" pitchFamily="34" charset="-128"/>
              </a:rPr>
              <a:t>放課後児童クラブ</a:t>
            </a:r>
            <a:r>
              <a:rPr kumimoji="1" lang="ja-JP" altLang="en-US" sz="900" dirty="0">
                <a:solidFill>
                  <a:srgbClr val="00000A"/>
                </a:solidFill>
                <a:latin typeface="Yu Gothic" panose="020B0400000000000000" pitchFamily="34" charset="-128"/>
                <a:ea typeface="Yu Gothic" panose="020B0400000000000000" pitchFamily="34" charset="-128"/>
              </a:rPr>
              <a:t>の職員配置のための支援を拡充しつつ 、 </a:t>
            </a:r>
          </a:p>
          <a:p>
            <a:pPr>
              <a:lnSpc>
                <a:spcPct val="120000"/>
              </a:lnSpc>
            </a:pPr>
            <a:r>
              <a:rPr kumimoji="1" lang="ja-JP" altLang="en-US" sz="900" b="1" dirty="0">
                <a:solidFill>
                  <a:srgbClr val="EA6522"/>
                </a:solidFill>
                <a:latin typeface="Yu Gothic" panose="020B0400000000000000" pitchFamily="34" charset="-128"/>
                <a:ea typeface="Yu Gothic" panose="020B0400000000000000" pitchFamily="34" charset="-128"/>
              </a:rPr>
              <a:t>受入児童数の拡大</a:t>
            </a:r>
            <a:r>
              <a:rPr kumimoji="1" lang="ja-JP" altLang="en-US" sz="900" dirty="0">
                <a:solidFill>
                  <a:srgbClr val="00000A"/>
                </a:solidFill>
                <a:latin typeface="Yu Gothic" panose="020B0400000000000000" pitchFamily="34" charset="-128"/>
                <a:ea typeface="Yu Gothic" panose="020B0400000000000000" pitchFamily="34" charset="-128"/>
              </a:rPr>
              <a:t>を進めます。</a:t>
            </a:r>
          </a:p>
        </p:txBody>
      </p:sp>
      <p:pic>
        <p:nvPicPr>
          <p:cNvPr id="246" name="図 245">
            <a:extLst>
              <a:ext uri="{FF2B5EF4-FFF2-40B4-BE49-F238E27FC236}">
                <a16:creationId xmlns:a16="http://schemas.microsoft.com/office/drawing/2014/main" id="{37A2BDE8-A8F3-7330-A82E-FA76436E9081}"/>
              </a:ext>
            </a:extLst>
          </p:cNvPr>
          <p:cNvPicPr>
            <a:picLocks noChangeAspect="1"/>
          </p:cNvPicPr>
          <p:nvPr/>
        </p:nvPicPr>
        <p:blipFill>
          <a:blip r:embed="rId11"/>
          <a:stretch>
            <a:fillRect/>
          </a:stretch>
        </p:blipFill>
        <p:spPr>
          <a:xfrm>
            <a:off x="2116081" y="6357044"/>
            <a:ext cx="850900" cy="558800"/>
          </a:xfrm>
          <a:prstGeom prst="rect">
            <a:avLst/>
          </a:prstGeom>
        </p:spPr>
      </p:pic>
      <p:sp>
        <p:nvSpPr>
          <p:cNvPr id="247" name="角丸四角形 146">
            <a:extLst>
              <a:ext uri="{FF2B5EF4-FFF2-40B4-BE49-F238E27FC236}">
                <a16:creationId xmlns:a16="http://schemas.microsoft.com/office/drawing/2014/main" id="{30B66AD0-FAFE-6143-C932-BAC0D4BE5126}"/>
              </a:ext>
            </a:extLst>
          </p:cNvPr>
          <p:cNvSpPr/>
          <p:nvPr/>
        </p:nvSpPr>
        <p:spPr>
          <a:xfrm>
            <a:off x="3835358" y="5930982"/>
            <a:ext cx="3420000" cy="1116000"/>
          </a:xfrm>
          <a:prstGeom prst="roundRect">
            <a:avLst>
              <a:gd name="adj" fmla="val 9705"/>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48" name="片側の 2 つの角を丸めた四角形 147">
            <a:extLst>
              <a:ext uri="{FF2B5EF4-FFF2-40B4-BE49-F238E27FC236}">
                <a16:creationId xmlns:a16="http://schemas.microsoft.com/office/drawing/2014/main" id="{7DC5500B-7C12-3547-1C34-00F67C105686}"/>
              </a:ext>
            </a:extLst>
          </p:cNvPr>
          <p:cNvSpPr/>
          <p:nvPr/>
        </p:nvSpPr>
        <p:spPr>
          <a:xfrm>
            <a:off x="3835357" y="5930982"/>
            <a:ext cx="3419999" cy="503999"/>
          </a:xfrm>
          <a:prstGeom prst="round2SameRect">
            <a:avLst>
              <a:gd name="adj1" fmla="val 22227"/>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テキスト ボックス 248">
            <a:extLst>
              <a:ext uri="{FF2B5EF4-FFF2-40B4-BE49-F238E27FC236}">
                <a16:creationId xmlns:a16="http://schemas.microsoft.com/office/drawing/2014/main" id="{9AC6F78C-94D7-E987-9462-EF9CE04B86B7}"/>
              </a:ext>
            </a:extLst>
          </p:cNvPr>
          <p:cNvSpPr txBox="1"/>
          <p:nvPr/>
        </p:nvSpPr>
        <p:spPr>
          <a:xfrm>
            <a:off x="3835356" y="6000691"/>
            <a:ext cx="3419998" cy="400110"/>
          </a:xfrm>
          <a:prstGeom prst="rect">
            <a:avLst/>
          </a:prstGeom>
          <a:noFill/>
        </p:spPr>
        <p:txBody>
          <a:bodyPr wrap="square" lIns="0" tIns="0" rIns="0" bIns="0" rtlCol="0">
            <a:spAutoFit/>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こどもや若者の</a:t>
            </a:r>
            <a:endParaRPr kumimoji="1" lang="en-US" altLang="ja-JP" sz="1300" b="1" dirty="0">
              <a:solidFill>
                <a:schemeClr val="bg1"/>
              </a:solidFill>
              <a:latin typeface="Meiryo" panose="020B0604030504040204" pitchFamily="34" charset="-128"/>
              <a:ea typeface="Meiryo" panose="020B0604030504040204" pitchFamily="34" charset="-128"/>
            </a:endParaRPr>
          </a:p>
          <a:p>
            <a:pPr algn="ctr"/>
            <a:r>
              <a:rPr kumimoji="1" lang="ja-JP" altLang="en-US" sz="1300" b="1" dirty="0">
                <a:solidFill>
                  <a:schemeClr val="bg1"/>
                </a:solidFill>
                <a:latin typeface="Meiryo" panose="020B0604030504040204" pitchFamily="34" charset="-128"/>
                <a:ea typeface="Meiryo" panose="020B0604030504040204" pitchFamily="34" charset="-128"/>
              </a:rPr>
              <a:t>安全・安心な居場所づくり</a:t>
            </a:r>
          </a:p>
        </p:txBody>
      </p:sp>
      <p:sp>
        <p:nvSpPr>
          <p:cNvPr id="250" name="角丸四角形 149">
            <a:extLst>
              <a:ext uri="{FF2B5EF4-FFF2-40B4-BE49-F238E27FC236}">
                <a16:creationId xmlns:a16="http://schemas.microsoft.com/office/drawing/2014/main" id="{C2F7DAF8-D948-7612-FA60-D7745DDBE8F8}"/>
              </a:ext>
            </a:extLst>
          </p:cNvPr>
          <p:cNvSpPr/>
          <p:nvPr/>
        </p:nvSpPr>
        <p:spPr>
          <a:xfrm>
            <a:off x="3966653" y="6496376"/>
            <a:ext cx="3168000" cy="456868"/>
          </a:xfrm>
          <a:prstGeom prst="roundRect">
            <a:avLst>
              <a:gd name="adj" fmla="val 7634"/>
            </a:avLst>
          </a:prstGeom>
          <a:solidFill>
            <a:srgbClr val="FEF4CC"/>
          </a:solidFill>
          <a:ln>
            <a:no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51" name="テキスト ボックス 250">
            <a:extLst>
              <a:ext uri="{FF2B5EF4-FFF2-40B4-BE49-F238E27FC236}">
                <a16:creationId xmlns:a16="http://schemas.microsoft.com/office/drawing/2014/main" id="{094BBE14-E470-E7DA-4D24-58214F815B33}"/>
              </a:ext>
            </a:extLst>
          </p:cNvPr>
          <p:cNvSpPr txBox="1"/>
          <p:nvPr/>
        </p:nvSpPr>
        <p:spPr>
          <a:xfrm>
            <a:off x="4057123" y="6575953"/>
            <a:ext cx="2981050" cy="304571"/>
          </a:xfrm>
          <a:prstGeom prst="rect">
            <a:avLst/>
          </a:prstGeom>
          <a:noFill/>
        </p:spPr>
        <p:txBody>
          <a:bodyPr wrap="square" lIns="0" tIns="0" rIns="0" bIns="0" rtlCol="0">
            <a:spAutoFit/>
          </a:bodyPr>
          <a:lstStyle/>
          <a:p>
            <a:pPr>
              <a:lnSpc>
                <a:spcPct val="120000"/>
              </a:lnSpc>
            </a:pPr>
            <a:r>
              <a:rPr kumimoji="1" lang="ja-JP" altLang="en-US" sz="800" dirty="0">
                <a:solidFill>
                  <a:srgbClr val="00000A"/>
                </a:solidFill>
                <a:latin typeface="Yu Gothic" panose="020B0400000000000000" pitchFamily="34" charset="-128"/>
                <a:ea typeface="Yu Gothic" panose="020B0400000000000000" pitchFamily="34" charset="-128"/>
              </a:rPr>
              <a:t>こどもや若者が安全で安心できる居場所を見つけられる</a:t>
            </a:r>
          </a:p>
          <a:p>
            <a:pPr>
              <a:lnSpc>
                <a:spcPct val="120000"/>
              </a:lnSpc>
            </a:pPr>
            <a:r>
              <a:rPr kumimoji="1" lang="ja-JP" altLang="en-US" sz="800" dirty="0">
                <a:solidFill>
                  <a:srgbClr val="00000A"/>
                </a:solidFill>
                <a:latin typeface="Yu Gothic" panose="020B0400000000000000" pitchFamily="34" charset="-128"/>
                <a:ea typeface="Yu Gothic" panose="020B0400000000000000" pitchFamily="34" charset="-128"/>
              </a:rPr>
              <a:t>ように、</a:t>
            </a:r>
            <a:r>
              <a:rPr kumimoji="1" lang="ja-JP" altLang="en-US" sz="900" b="1" dirty="0">
                <a:solidFill>
                  <a:srgbClr val="EA6522"/>
                </a:solidFill>
                <a:latin typeface="Yu Gothic" panose="020B0400000000000000" pitchFamily="34" charset="-128"/>
                <a:ea typeface="Yu Gothic" panose="020B0400000000000000" pitchFamily="34" charset="-128"/>
              </a:rPr>
              <a:t>多様な居場所づくり</a:t>
            </a:r>
            <a:r>
              <a:rPr kumimoji="1" lang="ja-JP" altLang="en-US" sz="800" dirty="0">
                <a:solidFill>
                  <a:srgbClr val="00000A"/>
                </a:solidFill>
                <a:latin typeface="Yu Gothic" panose="020B0400000000000000" pitchFamily="34" charset="-128"/>
                <a:ea typeface="Yu Gothic" panose="020B0400000000000000" pitchFamily="34" charset="-128"/>
              </a:rPr>
              <a:t>を進めます。</a:t>
            </a:r>
            <a:endParaRPr kumimoji="1" lang="ja-JP" altLang="en-US" sz="600" dirty="0">
              <a:solidFill>
                <a:srgbClr val="00000A"/>
              </a:solidFill>
              <a:latin typeface="Yu Gothic" panose="020B0400000000000000" pitchFamily="34" charset="-128"/>
              <a:ea typeface="Yu Gothic" panose="020B0400000000000000" pitchFamily="34" charset="-128"/>
            </a:endParaRPr>
          </a:p>
        </p:txBody>
      </p:sp>
      <p:pic>
        <p:nvPicPr>
          <p:cNvPr id="252" name="図 251">
            <a:extLst>
              <a:ext uri="{FF2B5EF4-FFF2-40B4-BE49-F238E27FC236}">
                <a16:creationId xmlns:a16="http://schemas.microsoft.com/office/drawing/2014/main" id="{3E4757A0-BC50-89C7-612B-16DCC3C032E9}"/>
              </a:ext>
            </a:extLst>
          </p:cNvPr>
          <p:cNvPicPr>
            <a:picLocks noChangeAspect="1"/>
          </p:cNvPicPr>
          <p:nvPr/>
        </p:nvPicPr>
        <p:blipFill>
          <a:blip r:embed="rId12"/>
          <a:stretch>
            <a:fillRect/>
          </a:stretch>
        </p:blipFill>
        <p:spPr>
          <a:xfrm>
            <a:off x="6554737" y="6429980"/>
            <a:ext cx="647700" cy="1295400"/>
          </a:xfrm>
          <a:prstGeom prst="rect">
            <a:avLst/>
          </a:prstGeom>
        </p:spPr>
      </p:pic>
      <p:sp>
        <p:nvSpPr>
          <p:cNvPr id="253" name="角丸四角形 152">
            <a:extLst>
              <a:ext uri="{FF2B5EF4-FFF2-40B4-BE49-F238E27FC236}">
                <a16:creationId xmlns:a16="http://schemas.microsoft.com/office/drawing/2014/main" id="{4AC9F09C-8FAC-4F6A-95E7-630548CEC563}"/>
              </a:ext>
            </a:extLst>
          </p:cNvPr>
          <p:cNvSpPr/>
          <p:nvPr/>
        </p:nvSpPr>
        <p:spPr>
          <a:xfrm>
            <a:off x="266376" y="7195122"/>
            <a:ext cx="3420000" cy="2520000"/>
          </a:xfrm>
          <a:prstGeom prst="roundRect">
            <a:avLst>
              <a:gd name="adj" fmla="val 4451"/>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54" name="片側の 2 つの角を丸めた四角形 153">
            <a:extLst>
              <a:ext uri="{FF2B5EF4-FFF2-40B4-BE49-F238E27FC236}">
                <a16:creationId xmlns:a16="http://schemas.microsoft.com/office/drawing/2014/main" id="{53291425-60F9-3E96-217F-67F7D2D29120}"/>
              </a:ext>
            </a:extLst>
          </p:cNvPr>
          <p:cNvSpPr/>
          <p:nvPr/>
        </p:nvSpPr>
        <p:spPr>
          <a:xfrm>
            <a:off x="266374" y="7195122"/>
            <a:ext cx="3420000" cy="720000"/>
          </a:xfrm>
          <a:prstGeom prst="round2SameRect">
            <a:avLst>
              <a:gd name="adj1" fmla="val 15582"/>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テキスト ボックス 254">
            <a:extLst>
              <a:ext uri="{FF2B5EF4-FFF2-40B4-BE49-F238E27FC236}">
                <a16:creationId xmlns:a16="http://schemas.microsoft.com/office/drawing/2014/main" id="{F023AD37-5C5D-78DD-764A-0297BFF8475D}"/>
              </a:ext>
            </a:extLst>
          </p:cNvPr>
          <p:cNvSpPr txBox="1"/>
          <p:nvPr/>
        </p:nvSpPr>
        <p:spPr>
          <a:xfrm>
            <a:off x="266374" y="7259123"/>
            <a:ext cx="3419998" cy="600164"/>
          </a:xfrm>
          <a:prstGeom prst="rect">
            <a:avLst/>
          </a:prstGeom>
          <a:noFill/>
        </p:spPr>
        <p:txBody>
          <a:bodyPr wrap="square" lIns="0" tIns="0" rIns="0" bIns="0" rtlCol="0">
            <a:spAutoFit/>
          </a:bodyPr>
          <a:lstStyle/>
          <a:p>
            <a:pPr algn="ctr"/>
            <a:r>
              <a:rPr kumimoji="1" lang="ja-JP" altLang="en-US" sz="1300" b="1">
                <a:solidFill>
                  <a:schemeClr val="bg1"/>
                </a:solidFill>
                <a:latin typeface="Meiryo" panose="020B0604030504040204" pitchFamily="34" charset="-128"/>
                <a:ea typeface="Meiryo" panose="020B0604030504040204" pitchFamily="34" charset="-128"/>
              </a:rPr>
              <a:t>学びも生活も。 経済的課題を抱える</a:t>
            </a:r>
          </a:p>
          <a:p>
            <a:pPr algn="ctr"/>
            <a:r>
              <a:rPr kumimoji="1" lang="ja-JP" altLang="en-US" sz="1300" b="1">
                <a:solidFill>
                  <a:schemeClr val="bg1"/>
                </a:solidFill>
                <a:latin typeface="Meiryo" panose="020B0604030504040204" pitchFamily="34" charset="-128"/>
                <a:ea typeface="Meiryo" panose="020B0604030504040204" pitchFamily="34" charset="-128"/>
              </a:rPr>
              <a:t>ひとり親家庭等のこどもたちが将来の</a:t>
            </a:r>
          </a:p>
          <a:p>
            <a:pPr algn="ctr"/>
            <a:r>
              <a:rPr kumimoji="1" lang="ja-JP" altLang="en-US" sz="1300" b="1">
                <a:solidFill>
                  <a:schemeClr val="bg1"/>
                </a:solidFill>
                <a:latin typeface="Meiryo" panose="020B0604030504040204" pitchFamily="34" charset="-128"/>
                <a:ea typeface="Meiryo" panose="020B0604030504040204" pitchFamily="34" charset="-128"/>
              </a:rPr>
              <a:t>夢を実現できるように</a:t>
            </a:r>
          </a:p>
        </p:txBody>
      </p:sp>
      <p:sp>
        <p:nvSpPr>
          <p:cNvPr id="256" name="角丸四角形 155">
            <a:extLst>
              <a:ext uri="{FF2B5EF4-FFF2-40B4-BE49-F238E27FC236}">
                <a16:creationId xmlns:a16="http://schemas.microsoft.com/office/drawing/2014/main" id="{28C8C1FC-0F33-BEDD-22AA-65E457D88998}"/>
              </a:ext>
            </a:extLst>
          </p:cNvPr>
          <p:cNvSpPr/>
          <p:nvPr/>
        </p:nvSpPr>
        <p:spPr>
          <a:xfrm>
            <a:off x="381987" y="7999936"/>
            <a:ext cx="3168000" cy="576000"/>
          </a:xfrm>
          <a:prstGeom prst="roundRect">
            <a:avLst>
              <a:gd name="adj" fmla="val 7634"/>
            </a:avLst>
          </a:prstGeom>
          <a:solidFill>
            <a:srgbClr val="FEF4CC"/>
          </a:solidFill>
          <a:ln>
            <a:no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57" name="テキスト ボックス 256">
            <a:extLst>
              <a:ext uri="{FF2B5EF4-FFF2-40B4-BE49-F238E27FC236}">
                <a16:creationId xmlns:a16="http://schemas.microsoft.com/office/drawing/2014/main" id="{3F1A4A84-BFF1-250F-7660-40941E97211B}"/>
              </a:ext>
            </a:extLst>
          </p:cNvPr>
          <p:cNvSpPr txBox="1"/>
          <p:nvPr/>
        </p:nvSpPr>
        <p:spPr>
          <a:xfrm>
            <a:off x="475462" y="8127944"/>
            <a:ext cx="2981050" cy="323037"/>
          </a:xfrm>
          <a:prstGeom prst="rect">
            <a:avLst/>
          </a:prstGeom>
          <a:noFill/>
        </p:spPr>
        <p:txBody>
          <a:bodyPr wrap="square" lIns="0" tIns="0" rIns="0" bIns="0" rtlCol="0">
            <a:spAutoFit/>
          </a:bodyPr>
          <a:lstStyle/>
          <a:p>
            <a:pPr>
              <a:lnSpc>
                <a:spcPct val="120000"/>
              </a:lnSpc>
            </a:pPr>
            <a:r>
              <a:rPr kumimoji="1" lang="ja-JP" altLang="en-US" sz="900" dirty="0">
                <a:solidFill>
                  <a:srgbClr val="00000A"/>
                </a:solidFill>
                <a:latin typeface="Yu Gothic" panose="020B0400000000000000" pitchFamily="34" charset="-128"/>
                <a:ea typeface="Yu Gothic" panose="020B0400000000000000" pitchFamily="34" charset="-128"/>
              </a:rPr>
              <a:t>経済的課題を抱えるひとり親家庭などのこどもたちの</a:t>
            </a:r>
          </a:p>
          <a:p>
            <a:pPr>
              <a:lnSpc>
                <a:spcPct val="120000"/>
              </a:lnSpc>
            </a:pPr>
            <a:r>
              <a:rPr kumimoji="1" lang="ja-JP" altLang="en-US" sz="900" b="1" dirty="0">
                <a:solidFill>
                  <a:srgbClr val="EA6522"/>
                </a:solidFill>
                <a:latin typeface="Yu Gothic" panose="020B0400000000000000" pitchFamily="34" charset="-128"/>
                <a:ea typeface="Yu Gothic" panose="020B0400000000000000" pitchFamily="34" charset="-128"/>
              </a:rPr>
              <a:t>学びへの支援</a:t>
            </a:r>
            <a:r>
              <a:rPr kumimoji="1" lang="ja-JP" altLang="en-US" sz="900" dirty="0">
                <a:solidFill>
                  <a:srgbClr val="00000A"/>
                </a:solidFill>
                <a:latin typeface="Yu Gothic" panose="020B0400000000000000" pitchFamily="34" charset="-128"/>
                <a:ea typeface="Yu Gothic" panose="020B0400000000000000" pitchFamily="34" charset="-128"/>
              </a:rPr>
              <a:t>をさらに充実させます。 </a:t>
            </a:r>
            <a:r>
              <a:rPr kumimoji="1" lang="en-US" altLang="ja-JP" sz="700" dirty="0">
                <a:solidFill>
                  <a:srgbClr val="00000A"/>
                </a:solidFill>
                <a:latin typeface="Yu Gothic" panose="020B0400000000000000" pitchFamily="34" charset="-128"/>
                <a:ea typeface="Yu Gothic" panose="020B0400000000000000" pitchFamily="34" charset="-128"/>
              </a:rPr>
              <a:t>(23</a:t>
            </a:r>
            <a:r>
              <a:rPr kumimoji="1" lang="ja-JP" altLang="en-US" sz="700" dirty="0">
                <a:solidFill>
                  <a:srgbClr val="00000A"/>
                </a:solidFill>
                <a:latin typeface="Yu Gothic" panose="020B0400000000000000" pitchFamily="34" charset="-128"/>
                <a:ea typeface="Yu Gothic" panose="020B0400000000000000" pitchFamily="34" charset="-128"/>
              </a:rPr>
              <a:t>年度から</a:t>
            </a:r>
            <a:r>
              <a:rPr kumimoji="1" lang="en-US" altLang="ja-JP" sz="700" dirty="0">
                <a:solidFill>
                  <a:srgbClr val="00000A"/>
                </a:solidFill>
                <a:latin typeface="Yu Gothic" panose="020B0400000000000000" pitchFamily="34" charset="-128"/>
                <a:ea typeface="Yu Gothic" panose="020B0400000000000000" pitchFamily="34" charset="-128"/>
              </a:rPr>
              <a:t>)</a:t>
            </a:r>
            <a:endParaRPr kumimoji="1" lang="ja-JP" altLang="en-US" sz="700" dirty="0">
              <a:solidFill>
                <a:srgbClr val="00000A"/>
              </a:solidFill>
              <a:latin typeface="Yu Gothic" panose="020B0400000000000000" pitchFamily="34" charset="-128"/>
              <a:ea typeface="Yu Gothic" panose="020B0400000000000000" pitchFamily="34" charset="-128"/>
            </a:endParaRPr>
          </a:p>
        </p:txBody>
      </p:sp>
      <p:sp>
        <p:nvSpPr>
          <p:cNvPr id="258" name="角丸四角形 157">
            <a:extLst>
              <a:ext uri="{FF2B5EF4-FFF2-40B4-BE49-F238E27FC236}">
                <a16:creationId xmlns:a16="http://schemas.microsoft.com/office/drawing/2014/main" id="{3CE54F18-5805-B01A-A718-686489E0DE05}"/>
              </a:ext>
            </a:extLst>
          </p:cNvPr>
          <p:cNvSpPr/>
          <p:nvPr/>
        </p:nvSpPr>
        <p:spPr>
          <a:xfrm>
            <a:off x="381987" y="8736203"/>
            <a:ext cx="3168000" cy="843251"/>
          </a:xfrm>
          <a:prstGeom prst="roundRect">
            <a:avLst>
              <a:gd name="adj" fmla="val 7634"/>
            </a:avLst>
          </a:prstGeom>
          <a:solidFill>
            <a:srgbClr val="FEF4CC"/>
          </a:solidFill>
          <a:ln>
            <a:no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59" name="テキスト ボックス 258">
            <a:extLst>
              <a:ext uri="{FF2B5EF4-FFF2-40B4-BE49-F238E27FC236}">
                <a16:creationId xmlns:a16="http://schemas.microsoft.com/office/drawing/2014/main" id="{A228C1AF-A238-D2BB-AD2E-D36D9F905E05}"/>
              </a:ext>
            </a:extLst>
          </p:cNvPr>
          <p:cNvSpPr txBox="1"/>
          <p:nvPr/>
        </p:nvSpPr>
        <p:spPr>
          <a:xfrm>
            <a:off x="475462" y="8828050"/>
            <a:ext cx="3154882" cy="655692"/>
          </a:xfrm>
          <a:prstGeom prst="rect">
            <a:avLst/>
          </a:prstGeom>
          <a:noFill/>
        </p:spPr>
        <p:txBody>
          <a:bodyPr wrap="square" lIns="0" tIns="0" rIns="0" bIns="0" rtlCol="0">
            <a:spAutoFit/>
          </a:bodyPr>
          <a:lstStyle/>
          <a:p>
            <a:pPr>
              <a:lnSpc>
                <a:spcPct val="120000"/>
              </a:lnSpc>
            </a:pPr>
            <a:r>
              <a:rPr kumimoji="1" lang="ja-JP" altLang="en-US" sz="900" dirty="0">
                <a:solidFill>
                  <a:srgbClr val="00000A"/>
                </a:solidFill>
                <a:latin typeface="Yu Gothic" panose="020B0400000000000000" pitchFamily="34" charset="-128"/>
                <a:ea typeface="Yu Gothic" panose="020B0400000000000000" pitchFamily="34" charset="-128"/>
              </a:rPr>
              <a:t>生活の安定に向けて</a:t>
            </a:r>
          </a:p>
          <a:p>
            <a:pPr>
              <a:lnSpc>
                <a:spcPct val="120000"/>
              </a:lnSpc>
            </a:pPr>
            <a:r>
              <a:rPr kumimoji="1" lang="ja-JP" altLang="en-US" sz="900" b="1" dirty="0">
                <a:solidFill>
                  <a:srgbClr val="EA6522"/>
                </a:solidFill>
                <a:latin typeface="Yu Gothic" panose="020B0400000000000000" pitchFamily="34" charset="-128"/>
                <a:ea typeface="Yu Gothic" panose="020B0400000000000000" pitchFamily="34" charset="-128"/>
              </a:rPr>
              <a:t>ひとり親の方のスキルアップと就業を多面的にサポート。</a:t>
            </a:r>
          </a:p>
          <a:p>
            <a:pPr>
              <a:lnSpc>
                <a:spcPct val="120000"/>
              </a:lnSpc>
            </a:pPr>
            <a:r>
              <a:rPr kumimoji="1" lang="ja-JP" altLang="en-US" sz="900" dirty="0">
                <a:solidFill>
                  <a:srgbClr val="00000A"/>
                </a:solidFill>
                <a:latin typeface="Yu Gothic" panose="020B0400000000000000" pitchFamily="34" charset="-128"/>
                <a:ea typeface="Yu Gothic" panose="020B0400000000000000" pitchFamily="34" charset="-128"/>
              </a:rPr>
              <a:t>ひとり親の方を雇い入れ、</a:t>
            </a:r>
          </a:p>
          <a:p>
            <a:pPr>
              <a:lnSpc>
                <a:spcPct val="120000"/>
              </a:lnSpc>
            </a:pPr>
            <a:r>
              <a:rPr kumimoji="1" lang="ja-JP" altLang="en-US" sz="900" dirty="0">
                <a:solidFill>
                  <a:srgbClr val="00000A"/>
                </a:solidFill>
                <a:latin typeface="Yu Gothic" panose="020B0400000000000000" pitchFamily="34" charset="-128"/>
                <a:ea typeface="Yu Gothic" panose="020B0400000000000000" pitchFamily="34" charset="-128"/>
              </a:rPr>
              <a:t>育成・賃上げに向けて取り組む企業への支援も強化します。</a:t>
            </a:r>
            <a:endParaRPr kumimoji="1" lang="ja-JP" altLang="en-US" sz="700" dirty="0">
              <a:solidFill>
                <a:srgbClr val="00000A"/>
              </a:solidFill>
              <a:latin typeface="Yu Gothic" panose="020B0400000000000000" pitchFamily="34" charset="-128"/>
              <a:ea typeface="Yu Gothic" panose="020B0400000000000000" pitchFamily="34" charset="-128"/>
            </a:endParaRPr>
          </a:p>
        </p:txBody>
      </p:sp>
      <p:pic>
        <p:nvPicPr>
          <p:cNvPr id="260" name="図 259">
            <a:extLst>
              <a:ext uri="{FF2B5EF4-FFF2-40B4-BE49-F238E27FC236}">
                <a16:creationId xmlns:a16="http://schemas.microsoft.com/office/drawing/2014/main" id="{1035C6CF-0664-8E3B-5C61-B96C30592FA7}"/>
              </a:ext>
            </a:extLst>
          </p:cNvPr>
          <p:cNvPicPr>
            <a:picLocks noChangeAspect="1"/>
          </p:cNvPicPr>
          <p:nvPr/>
        </p:nvPicPr>
        <p:blipFill>
          <a:blip r:embed="rId13"/>
          <a:stretch>
            <a:fillRect/>
          </a:stretch>
        </p:blipFill>
        <p:spPr>
          <a:xfrm>
            <a:off x="3005198" y="8135133"/>
            <a:ext cx="660400" cy="571500"/>
          </a:xfrm>
          <a:prstGeom prst="rect">
            <a:avLst/>
          </a:prstGeom>
        </p:spPr>
      </p:pic>
      <p:sp>
        <p:nvSpPr>
          <p:cNvPr id="261" name="角丸四角形 160">
            <a:extLst>
              <a:ext uri="{FF2B5EF4-FFF2-40B4-BE49-F238E27FC236}">
                <a16:creationId xmlns:a16="http://schemas.microsoft.com/office/drawing/2014/main" id="{71C44EC9-C65F-72D0-AE22-A8E1E5EF1B1A}"/>
              </a:ext>
            </a:extLst>
          </p:cNvPr>
          <p:cNvSpPr/>
          <p:nvPr/>
        </p:nvSpPr>
        <p:spPr>
          <a:xfrm>
            <a:off x="3835358" y="7194819"/>
            <a:ext cx="3420000" cy="1116000"/>
          </a:xfrm>
          <a:prstGeom prst="roundRect">
            <a:avLst>
              <a:gd name="adj" fmla="val 9705"/>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62" name="片側の 2 つの角を丸めた四角形 161">
            <a:extLst>
              <a:ext uri="{FF2B5EF4-FFF2-40B4-BE49-F238E27FC236}">
                <a16:creationId xmlns:a16="http://schemas.microsoft.com/office/drawing/2014/main" id="{410DBF00-22CC-58A6-6B46-D3FF2E756875}"/>
              </a:ext>
            </a:extLst>
          </p:cNvPr>
          <p:cNvSpPr/>
          <p:nvPr/>
        </p:nvSpPr>
        <p:spPr>
          <a:xfrm>
            <a:off x="3835357" y="7194819"/>
            <a:ext cx="3419999" cy="503999"/>
          </a:xfrm>
          <a:prstGeom prst="round2SameRect">
            <a:avLst>
              <a:gd name="adj1" fmla="val 22227"/>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テキスト ボックス 262">
            <a:extLst>
              <a:ext uri="{FF2B5EF4-FFF2-40B4-BE49-F238E27FC236}">
                <a16:creationId xmlns:a16="http://schemas.microsoft.com/office/drawing/2014/main" id="{815B19ED-A62C-8B77-D4D0-4980FE4B2FF8}"/>
              </a:ext>
            </a:extLst>
          </p:cNvPr>
          <p:cNvSpPr txBox="1"/>
          <p:nvPr/>
        </p:nvSpPr>
        <p:spPr>
          <a:xfrm>
            <a:off x="3835356" y="7264528"/>
            <a:ext cx="3419998" cy="400110"/>
          </a:xfrm>
          <a:prstGeom prst="rect">
            <a:avLst/>
          </a:prstGeom>
          <a:noFill/>
        </p:spPr>
        <p:txBody>
          <a:bodyPr wrap="square" lIns="0" tIns="0" rIns="0" bIns="0" rtlCol="0">
            <a:spAutoFit/>
          </a:bodyPr>
          <a:lstStyle/>
          <a:p>
            <a:pPr algn="ctr"/>
            <a:r>
              <a:rPr kumimoji="1" lang="ja-JP" altLang="en-US" sz="1300" b="1">
                <a:solidFill>
                  <a:schemeClr val="bg1"/>
                </a:solidFill>
                <a:latin typeface="Meiryo" panose="020B0604030504040204" pitchFamily="34" charset="-128"/>
                <a:ea typeface="Meiryo" panose="020B0604030504040204" pitchFamily="34" charset="-128"/>
              </a:rPr>
              <a:t>こどもの</a:t>
            </a:r>
            <a:r>
              <a:rPr kumimoji="1" lang="en" altLang="ja-JP" sz="1300" b="1" dirty="0">
                <a:solidFill>
                  <a:schemeClr val="bg1"/>
                </a:solidFill>
                <a:latin typeface="Meiryo" panose="020B0604030504040204" pitchFamily="34" charset="-128"/>
                <a:ea typeface="Meiryo" panose="020B0604030504040204" pitchFamily="34" charset="-128"/>
              </a:rPr>
              <a:t>SOS</a:t>
            </a:r>
            <a:r>
              <a:rPr kumimoji="1" lang="ja-JP" altLang="en-US" sz="1300" b="1">
                <a:solidFill>
                  <a:schemeClr val="bg1"/>
                </a:solidFill>
                <a:latin typeface="Meiryo" panose="020B0604030504040204" pitchFamily="34" charset="-128"/>
                <a:ea typeface="Meiryo" panose="020B0604030504040204" pitchFamily="34" charset="-128"/>
              </a:rPr>
              <a:t>を見逃さないように、</a:t>
            </a:r>
          </a:p>
          <a:p>
            <a:pPr algn="ctr"/>
            <a:r>
              <a:rPr kumimoji="1" lang="ja-JP" altLang="en-US" sz="1300" b="1">
                <a:solidFill>
                  <a:schemeClr val="bg1"/>
                </a:solidFill>
                <a:latin typeface="Meiryo" panose="020B0604030504040204" pitchFamily="34" charset="-128"/>
                <a:ea typeface="Meiryo" panose="020B0604030504040204" pitchFamily="34" charset="-128"/>
              </a:rPr>
              <a:t>必要な支援につなげられるように</a:t>
            </a:r>
          </a:p>
        </p:txBody>
      </p:sp>
      <p:sp>
        <p:nvSpPr>
          <p:cNvPr id="264" name="片側の 2 つの角を丸めた四角形 163">
            <a:extLst>
              <a:ext uri="{FF2B5EF4-FFF2-40B4-BE49-F238E27FC236}">
                <a16:creationId xmlns:a16="http://schemas.microsoft.com/office/drawing/2014/main" id="{C466B658-C1A9-B605-C981-48661B087832}"/>
              </a:ext>
            </a:extLst>
          </p:cNvPr>
          <p:cNvSpPr/>
          <p:nvPr/>
        </p:nvSpPr>
        <p:spPr>
          <a:xfrm>
            <a:off x="3835356" y="8416704"/>
            <a:ext cx="3420000" cy="288000"/>
          </a:xfrm>
          <a:prstGeom prst="round2SameRect">
            <a:avLst>
              <a:gd name="adj1" fmla="val 36910"/>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a:extLst>
              <a:ext uri="{FF2B5EF4-FFF2-40B4-BE49-F238E27FC236}">
                <a16:creationId xmlns:a16="http://schemas.microsoft.com/office/drawing/2014/main" id="{4FD974DF-4951-5528-6D62-9EFA846D7DA6}"/>
              </a:ext>
            </a:extLst>
          </p:cNvPr>
          <p:cNvSpPr txBox="1"/>
          <p:nvPr/>
        </p:nvSpPr>
        <p:spPr>
          <a:xfrm>
            <a:off x="3835356" y="8480705"/>
            <a:ext cx="3419998" cy="200055"/>
          </a:xfrm>
          <a:prstGeom prst="rect">
            <a:avLst/>
          </a:prstGeom>
          <a:noFill/>
        </p:spPr>
        <p:txBody>
          <a:bodyPr wrap="square" lIns="0" tIns="0" rIns="0" bIns="0" rtlCol="0">
            <a:spAutoFit/>
          </a:bodyPr>
          <a:lstStyle/>
          <a:p>
            <a:pPr algn="ctr"/>
            <a:r>
              <a:rPr kumimoji="1" lang="ja-JP" altLang="en-US" sz="1300" b="1">
                <a:solidFill>
                  <a:schemeClr val="bg1"/>
                </a:solidFill>
                <a:latin typeface="Meiryo" panose="020B0604030504040204" pitchFamily="34" charset="-128"/>
                <a:ea typeface="Meiryo" panose="020B0604030504040204" pitchFamily="34" charset="-128"/>
              </a:rPr>
              <a:t>障害児や医療的ケア児への支援を充実</a:t>
            </a:r>
          </a:p>
        </p:txBody>
      </p:sp>
      <p:sp>
        <p:nvSpPr>
          <p:cNvPr id="266" name="片側の 2 つの角を丸めた四角形 165">
            <a:extLst>
              <a:ext uri="{FF2B5EF4-FFF2-40B4-BE49-F238E27FC236}">
                <a16:creationId xmlns:a16="http://schemas.microsoft.com/office/drawing/2014/main" id="{8726A983-C1D7-67A1-B8AA-A9649B83919A}"/>
              </a:ext>
            </a:extLst>
          </p:cNvPr>
          <p:cNvSpPr/>
          <p:nvPr/>
        </p:nvSpPr>
        <p:spPr>
          <a:xfrm rot="5400000">
            <a:off x="5259930" y="6352936"/>
            <a:ext cx="455445" cy="3294000"/>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テキスト ボックス 266">
            <a:extLst>
              <a:ext uri="{FF2B5EF4-FFF2-40B4-BE49-F238E27FC236}">
                <a16:creationId xmlns:a16="http://schemas.microsoft.com/office/drawing/2014/main" id="{AEEE3F4B-ADAA-0C99-89B3-524F2DE0E607}"/>
              </a:ext>
            </a:extLst>
          </p:cNvPr>
          <p:cNvSpPr txBox="1"/>
          <p:nvPr/>
        </p:nvSpPr>
        <p:spPr>
          <a:xfrm>
            <a:off x="3921009" y="7833894"/>
            <a:ext cx="3180723" cy="323037"/>
          </a:xfrm>
          <a:prstGeom prst="rect">
            <a:avLst/>
          </a:prstGeom>
          <a:noFill/>
        </p:spPr>
        <p:txBody>
          <a:bodyPr wrap="square" lIns="0" tIns="0" rIns="0" bIns="0" rtlCol="0">
            <a:spAutoFit/>
          </a:bodyPr>
          <a:lstStyle/>
          <a:p>
            <a:pPr>
              <a:lnSpc>
                <a:spcPct val="120000"/>
              </a:lnSpc>
            </a:pPr>
            <a:r>
              <a:rPr kumimoji="1" lang="ja-JP" altLang="en-US" sz="900" dirty="0">
                <a:solidFill>
                  <a:srgbClr val="00000A"/>
                </a:solidFill>
                <a:latin typeface="Yu Gothic" panose="020B0400000000000000" pitchFamily="34" charset="-128"/>
                <a:ea typeface="Yu Gothic" panose="020B0400000000000000" pitchFamily="34" charset="-128"/>
              </a:rPr>
              <a:t>子育て世帯への訪問支援や食事提供など、</a:t>
            </a:r>
          </a:p>
          <a:p>
            <a:pPr>
              <a:lnSpc>
                <a:spcPct val="120000"/>
              </a:lnSpc>
            </a:pPr>
            <a:r>
              <a:rPr kumimoji="1" lang="ja-JP" altLang="en-US" sz="900" b="1" dirty="0">
                <a:solidFill>
                  <a:srgbClr val="EA6522"/>
                </a:solidFill>
                <a:latin typeface="Yu Gothic" panose="020B0400000000000000" pitchFamily="34" charset="-128"/>
                <a:ea typeface="Yu Gothic" panose="020B0400000000000000" pitchFamily="34" charset="-128"/>
              </a:rPr>
              <a:t>多様なアウトリーチ支援</a:t>
            </a:r>
            <a:r>
              <a:rPr kumimoji="1" lang="ja-JP" altLang="en-US" sz="900" dirty="0">
                <a:solidFill>
                  <a:srgbClr val="00000A"/>
                </a:solidFill>
                <a:latin typeface="Yu Gothic" panose="020B0400000000000000" pitchFamily="34" charset="-128"/>
                <a:ea typeface="Yu Gothic" panose="020B0400000000000000" pitchFamily="34" charset="-128"/>
              </a:rPr>
              <a:t>を充実します。</a:t>
            </a:r>
          </a:p>
        </p:txBody>
      </p:sp>
      <p:pic>
        <p:nvPicPr>
          <p:cNvPr id="268" name="図 267">
            <a:extLst>
              <a:ext uri="{FF2B5EF4-FFF2-40B4-BE49-F238E27FC236}">
                <a16:creationId xmlns:a16="http://schemas.microsoft.com/office/drawing/2014/main" id="{9AB1C695-612C-E550-4BDB-C26A2480F88A}"/>
              </a:ext>
            </a:extLst>
          </p:cNvPr>
          <p:cNvPicPr>
            <a:picLocks noChangeAspect="1"/>
          </p:cNvPicPr>
          <p:nvPr/>
        </p:nvPicPr>
        <p:blipFill>
          <a:blip r:embed="rId14"/>
          <a:stretch>
            <a:fillRect/>
          </a:stretch>
        </p:blipFill>
        <p:spPr>
          <a:xfrm>
            <a:off x="6445706" y="7732164"/>
            <a:ext cx="749300" cy="698500"/>
          </a:xfrm>
          <a:prstGeom prst="rect">
            <a:avLst/>
          </a:prstGeom>
        </p:spPr>
      </p:pic>
      <p:sp>
        <p:nvSpPr>
          <p:cNvPr id="269" name="片側の 2 つの角を丸めた四角形 168">
            <a:extLst>
              <a:ext uri="{FF2B5EF4-FFF2-40B4-BE49-F238E27FC236}">
                <a16:creationId xmlns:a16="http://schemas.microsoft.com/office/drawing/2014/main" id="{39CA7F6F-61C0-D9E9-12F7-EA2412D7C38D}"/>
              </a:ext>
            </a:extLst>
          </p:cNvPr>
          <p:cNvSpPr/>
          <p:nvPr/>
        </p:nvSpPr>
        <p:spPr>
          <a:xfrm rot="5400000">
            <a:off x="5100563" y="7545367"/>
            <a:ext cx="774179" cy="3294000"/>
          </a:xfrm>
          <a:prstGeom prst="round2SameRect">
            <a:avLst>
              <a:gd name="adj1" fmla="val 13033"/>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テキスト ボックス 269">
            <a:extLst>
              <a:ext uri="{FF2B5EF4-FFF2-40B4-BE49-F238E27FC236}">
                <a16:creationId xmlns:a16="http://schemas.microsoft.com/office/drawing/2014/main" id="{4501AB13-D28A-A102-CB60-BCDB34E7BED4}"/>
              </a:ext>
            </a:extLst>
          </p:cNvPr>
          <p:cNvSpPr txBox="1"/>
          <p:nvPr/>
        </p:nvSpPr>
        <p:spPr>
          <a:xfrm>
            <a:off x="3921009" y="8898519"/>
            <a:ext cx="3256679" cy="620876"/>
          </a:xfrm>
          <a:prstGeom prst="rect">
            <a:avLst/>
          </a:prstGeom>
          <a:noFill/>
        </p:spPr>
        <p:txBody>
          <a:bodyPr wrap="square" lIns="0" tIns="0" rIns="0" bIns="0" rtlCol="0">
            <a:spAutoFit/>
          </a:bodyPr>
          <a:lstStyle/>
          <a:p>
            <a:pPr>
              <a:lnSpc>
                <a:spcPct val="120000"/>
              </a:lnSpc>
            </a:pPr>
            <a:r>
              <a:rPr kumimoji="1" lang="ja-JP" altLang="en-US" sz="900" spc="-40" dirty="0">
                <a:solidFill>
                  <a:srgbClr val="00000A"/>
                </a:solidFill>
                <a:latin typeface="Yu Gothic" panose="020B0400000000000000" pitchFamily="34" charset="-128"/>
                <a:ea typeface="Yu Gothic" panose="020B0400000000000000" pitchFamily="34" charset="-128"/>
              </a:rPr>
              <a:t>障害児や医療的ケア児に対する</a:t>
            </a:r>
            <a:r>
              <a:rPr kumimoji="1" lang="ja-JP" altLang="en-US" sz="900" b="1" spc="-40" dirty="0">
                <a:solidFill>
                  <a:srgbClr val="EA6522"/>
                </a:solidFill>
                <a:latin typeface="Yu Gothic" panose="020B0400000000000000" pitchFamily="34" charset="-128"/>
                <a:ea typeface="Yu Gothic" panose="020B0400000000000000" pitchFamily="34" charset="-128"/>
              </a:rPr>
              <a:t>切れ目のない支援を充実します。</a:t>
            </a:r>
          </a:p>
          <a:p>
            <a:pPr>
              <a:lnSpc>
                <a:spcPct val="120000"/>
              </a:lnSpc>
            </a:pPr>
            <a:r>
              <a:rPr kumimoji="1" lang="ja-JP" altLang="en-US" sz="900" dirty="0">
                <a:solidFill>
                  <a:srgbClr val="00000A"/>
                </a:solidFill>
                <a:latin typeface="Yu Gothic" panose="020B0400000000000000" pitchFamily="34" charset="-128"/>
                <a:ea typeface="Yu Gothic" panose="020B0400000000000000" pitchFamily="34" charset="-128"/>
              </a:rPr>
              <a:t>障害児に関する補装具費支給制度について、</a:t>
            </a:r>
          </a:p>
          <a:p>
            <a:pPr>
              <a:lnSpc>
                <a:spcPct val="120000"/>
              </a:lnSpc>
            </a:pPr>
            <a:r>
              <a:rPr kumimoji="1" lang="ja-JP" altLang="en-US" sz="900" dirty="0">
                <a:solidFill>
                  <a:srgbClr val="00000A"/>
                </a:solidFill>
                <a:latin typeface="Yu Gothic" panose="020B0400000000000000" pitchFamily="34" charset="-128"/>
                <a:ea typeface="Yu Gothic" panose="020B0400000000000000" pitchFamily="34" charset="-128"/>
              </a:rPr>
              <a:t>所得にかかわらずご利用いただけるようになります。</a:t>
            </a:r>
          </a:p>
          <a:p>
            <a:pPr>
              <a:lnSpc>
                <a:spcPct val="120000"/>
              </a:lnSpc>
            </a:pPr>
            <a:r>
              <a:rPr kumimoji="1" lang="en-US" altLang="ja-JP" sz="700" dirty="0">
                <a:solidFill>
                  <a:srgbClr val="00000A"/>
                </a:solidFill>
                <a:latin typeface="Yu Gothic" panose="020B0400000000000000" pitchFamily="34" charset="-128"/>
                <a:ea typeface="Yu Gothic" panose="020B0400000000000000" pitchFamily="34" charset="-128"/>
              </a:rPr>
              <a:t>(</a:t>
            </a:r>
            <a:r>
              <a:rPr kumimoji="1" lang="ja-JP" altLang="en-US" sz="700" dirty="0">
                <a:solidFill>
                  <a:srgbClr val="00000A"/>
                </a:solidFill>
                <a:latin typeface="Yu Gothic" panose="020B0400000000000000" pitchFamily="34" charset="-128"/>
                <a:ea typeface="Yu Gothic" panose="020B0400000000000000" pitchFamily="34" charset="-128"/>
              </a:rPr>
              <a:t>◇ </a:t>
            </a:r>
            <a:r>
              <a:rPr kumimoji="1" lang="en-US" altLang="ja-JP" sz="700" dirty="0">
                <a:solidFill>
                  <a:srgbClr val="00000A"/>
                </a:solidFill>
                <a:latin typeface="Yu Gothic" panose="020B0400000000000000" pitchFamily="34" charset="-128"/>
                <a:ea typeface="Yu Gothic" panose="020B0400000000000000" pitchFamily="34" charset="-128"/>
              </a:rPr>
              <a:t>24</a:t>
            </a:r>
            <a:r>
              <a:rPr kumimoji="1" lang="ja-JP" altLang="en-US" sz="700" dirty="0">
                <a:solidFill>
                  <a:srgbClr val="00000A"/>
                </a:solidFill>
                <a:latin typeface="Yu Gothic" panose="020B0400000000000000" pitchFamily="34" charset="-128"/>
                <a:ea typeface="Yu Gothic" panose="020B0400000000000000" pitchFamily="34" charset="-128"/>
              </a:rPr>
              <a:t>年度開始へ</a:t>
            </a:r>
            <a:r>
              <a:rPr kumimoji="1" lang="en-US" altLang="ja-JP" sz="700" dirty="0">
                <a:solidFill>
                  <a:srgbClr val="00000A"/>
                </a:solidFill>
                <a:latin typeface="Yu Gothic" panose="020B0400000000000000" pitchFamily="34" charset="-128"/>
                <a:ea typeface="Yu Gothic" panose="020B0400000000000000" pitchFamily="34" charset="-128"/>
              </a:rPr>
              <a:t>)</a:t>
            </a:r>
            <a:endParaRPr kumimoji="1" lang="ja-JP" altLang="en-US" sz="700" dirty="0">
              <a:solidFill>
                <a:srgbClr val="00000A"/>
              </a:solidFill>
              <a:latin typeface="Yu Gothic" panose="020B0400000000000000" pitchFamily="34" charset="-128"/>
              <a:ea typeface="Yu Gothic" panose="020B0400000000000000" pitchFamily="34" charset="-128"/>
            </a:endParaRPr>
          </a:p>
        </p:txBody>
      </p:sp>
      <p:pic>
        <p:nvPicPr>
          <p:cNvPr id="271" name="図 270" descr="QR コード&#10;&#10;自動的に生成された説明">
            <a:extLst>
              <a:ext uri="{FF2B5EF4-FFF2-40B4-BE49-F238E27FC236}">
                <a16:creationId xmlns:a16="http://schemas.microsoft.com/office/drawing/2014/main" id="{F5BF0458-B480-8CC0-09FF-3B10E2371E5E}"/>
              </a:ext>
            </a:extLst>
          </p:cNvPr>
          <p:cNvPicPr>
            <a:picLocks noChangeAspect="1"/>
          </p:cNvPicPr>
          <p:nvPr/>
        </p:nvPicPr>
        <p:blipFill>
          <a:blip r:embed="rId15"/>
          <a:stretch>
            <a:fillRect/>
          </a:stretch>
        </p:blipFill>
        <p:spPr>
          <a:xfrm>
            <a:off x="4087340" y="3023483"/>
            <a:ext cx="432000" cy="432000"/>
          </a:xfrm>
          <a:prstGeom prst="rect">
            <a:avLst/>
          </a:prstGeom>
        </p:spPr>
      </p:pic>
      <p:pic>
        <p:nvPicPr>
          <p:cNvPr id="272" name="図 271" descr="QR コード&#10;&#10;自動的に生成された説明">
            <a:extLst>
              <a:ext uri="{FF2B5EF4-FFF2-40B4-BE49-F238E27FC236}">
                <a16:creationId xmlns:a16="http://schemas.microsoft.com/office/drawing/2014/main" id="{343D54DC-42FB-031E-7305-6950FEE8D623}"/>
              </a:ext>
            </a:extLst>
          </p:cNvPr>
          <p:cNvPicPr>
            <a:picLocks noChangeAspect="1"/>
          </p:cNvPicPr>
          <p:nvPr/>
        </p:nvPicPr>
        <p:blipFill>
          <a:blip r:embed="rId16"/>
          <a:stretch>
            <a:fillRect/>
          </a:stretch>
        </p:blipFill>
        <p:spPr>
          <a:xfrm>
            <a:off x="6653764" y="3023483"/>
            <a:ext cx="432000" cy="432000"/>
          </a:xfrm>
          <a:prstGeom prst="rect">
            <a:avLst/>
          </a:prstGeom>
        </p:spPr>
      </p:pic>
      <p:pic>
        <p:nvPicPr>
          <p:cNvPr id="273" name="図 272" descr="QR コード&#10;&#10;自動的に生成された説明">
            <a:extLst>
              <a:ext uri="{FF2B5EF4-FFF2-40B4-BE49-F238E27FC236}">
                <a16:creationId xmlns:a16="http://schemas.microsoft.com/office/drawing/2014/main" id="{50C53C5B-D720-908A-B341-FE3177627E13}"/>
              </a:ext>
            </a:extLst>
          </p:cNvPr>
          <p:cNvPicPr>
            <a:picLocks noChangeAspect="1"/>
          </p:cNvPicPr>
          <p:nvPr/>
        </p:nvPicPr>
        <p:blipFill>
          <a:blip r:embed="rId17"/>
          <a:stretch>
            <a:fillRect/>
          </a:stretch>
        </p:blipFill>
        <p:spPr>
          <a:xfrm>
            <a:off x="3085701" y="5179122"/>
            <a:ext cx="432000" cy="432000"/>
          </a:xfrm>
          <a:prstGeom prst="rect">
            <a:avLst/>
          </a:prstGeom>
        </p:spPr>
      </p:pic>
      <p:pic>
        <p:nvPicPr>
          <p:cNvPr id="274" name="図 273" descr="QR コード&#10;&#10;自動的に生成された説明">
            <a:extLst>
              <a:ext uri="{FF2B5EF4-FFF2-40B4-BE49-F238E27FC236}">
                <a16:creationId xmlns:a16="http://schemas.microsoft.com/office/drawing/2014/main" id="{ABF809E4-04D6-3E87-502E-34DB3B5E3ED4}"/>
              </a:ext>
            </a:extLst>
          </p:cNvPr>
          <p:cNvPicPr>
            <a:picLocks noChangeAspect="1"/>
          </p:cNvPicPr>
          <p:nvPr/>
        </p:nvPicPr>
        <p:blipFill>
          <a:blip r:embed="rId18"/>
          <a:stretch>
            <a:fillRect/>
          </a:stretch>
        </p:blipFill>
        <p:spPr>
          <a:xfrm>
            <a:off x="6641069" y="5201461"/>
            <a:ext cx="432000" cy="432000"/>
          </a:xfrm>
          <a:prstGeom prst="rect">
            <a:avLst/>
          </a:prstGeom>
        </p:spPr>
      </p:pic>
      <p:pic>
        <p:nvPicPr>
          <p:cNvPr id="275" name="図 274" descr="QR コード&#10;&#10;自動的に生成された説明">
            <a:extLst>
              <a:ext uri="{FF2B5EF4-FFF2-40B4-BE49-F238E27FC236}">
                <a16:creationId xmlns:a16="http://schemas.microsoft.com/office/drawing/2014/main" id="{B5C7963B-A76D-8A85-FFFD-A77A648A9940}"/>
              </a:ext>
            </a:extLst>
          </p:cNvPr>
          <p:cNvPicPr>
            <a:picLocks noChangeAspect="1"/>
          </p:cNvPicPr>
          <p:nvPr/>
        </p:nvPicPr>
        <p:blipFill>
          <a:blip r:embed="rId19"/>
          <a:stretch>
            <a:fillRect/>
          </a:stretch>
        </p:blipFill>
        <p:spPr>
          <a:xfrm>
            <a:off x="3085985" y="6473414"/>
            <a:ext cx="432000" cy="432000"/>
          </a:xfrm>
          <a:prstGeom prst="rect">
            <a:avLst/>
          </a:prstGeom>
        </p:spPr>
      </p:pic>
      <p:sp>
        <p:nvSpPr>
          <p:cNvPr id="276" name="円/楕円 1">
            <a:extLst>
              <a:ext uri="{FF2B5EF4-FFF2-40B4-BE49-F238E27FC236}">
                <a16:creationId xmlns:a16="http://schemas.microsoft.com/office/drawing/2014/main" id="{8CF9C338-948A-63BC-4CD1-1FC35AF037B2}"/>
              </a:ext>
            </a:extLst>
          </p:cNvPr>
          <p:cNvSpPr/>
          <p:nvPr/>
        </p:nvSpPr>
        <p:spPr>
          <a:xfrm>
            <a:off x="4106348" y="2219088"/>
            <a:ext cx="432000" cy="432000"/>
          </a:xfrm>
          <a:prstGeom prst="ellipse">
            <a:avLst/>
          </a:prstGeom>
          <a:solidFill>
            <a:schemeClr val="bg1"/>
          </a:solidFill>
          <a:ln>
            <a:solidFill>
              <a:srgbClr val="00A0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テキスト ボックス 276">
            <a:extLst>
              <a:ext uri="{FF2B5EF4-FFF2-40B4-BE49-F238E27FC236}">
                <a16:creationId xmlns:a16="http://schemas.microsoft.com/office/drawing/2014/main" id="{0C11BD54-0C8E-3453-56F9-C7CBD4247762}"/>
              </a:ext>
            </a:extLst>
          </p:cNvPr>
          <p:cNvSpPr txBox="1"/>
          <p:nvPr/>
        </p:nvSpPr>
        <p:spPr>
          <a:xfrm>
            <a:off x="4145280" y="2317353"/>
            <a:ext cx="365175" cy="276999"/>
          </a:xfrm>
          <a:prstGeom prst="rect">
            <a:avLst/>
          </a:prstGeom>
          <a:noFill/>
        </p:spPr>
        <p:txBody>
          <a:bodyPr vert="horz" wrap="square" lIns="0" tIns="0" rIns="0" bIns="0" rtlCol="0">
            <a:spAutoFit/>
          </a:bodyPr>
          <a:lstStyle/>
          <a:p>
            <a:pPr algn="ctr"/>
            <a:r>
              <a:rPr kumimoji="1" lang="ja-JP" altLang="en-US" sz="600" b="1">
                <a:solidFill>
                  <a:srgbClr val="00A078"/>
                </a:solidFill>
                <a:latin typeface="Yu Gothic" panose="020B0400000000000000" pitchFamily="34" charset="-128"/>
                <a:ea typeface="Yu Gothic" panose="020B0400000000000000" pitchFamily="34" charset="-128"/>
              </a:rPr>
              <a:t>その後も</a:t>
            </a:r>
            <a:endParaRPr kumimoji="1" lang="en-US" altLang="ja-JP" sz="600" b="1" dirty="0">
              <a:solidFill>
                <a:srgbClr val="00A078"/>
              </a:solidFill>
              <a:latin typeface="Yu Gothic" panose="020B0400000000000000" pitchFamily="34" charset="-128"/>
              <a:ea typeface="Yu Gothic" panose="020B0400000000000000" pitchFamily="34" charset="-128"/>
            </a:endParaRPr>
          </a:p>
          <a:p>
            <a:pPr algn="ctr"/>
            <a:r>
              <a:rPr kumimoji="1" lang="ja-JP" altLang="en-US" sz="600" b="1">
                <a:solidFill>
                  <a:srgbClr val="00A078"/>
                </a:solidFill>
                <a:latin typeface="Yu Gothic" panose="020B0400000000000000" pitchFamily="34" charset="-128"/>
                <a:ea typeface="Yu Gothic" panose="020B0400000000000000" pitchFamily="34" charset="-128"/>
              </a:rPr>
              <a:t>継続的に</a:t>
            </a:r>
            <a:endParaRPr kumimoji="1" lang="en-US" altLang="ja-JP" sz="600" b="1" dirty="0">
              <a:solidFill>
                <a:srgbClr val="00A078"/>
              </a:solidFill>
              <a:latin typeface="Yu Gothic" panose="020B0400000000000000" pitchFamily="34" charset="-128"/>
              <a:ea typeface="Yu Gothic" panose="020B0400000000000000" pitchFamily="34" charset="-128"/>
            </a:endParaRPr>
          </a:p>
          <a:p>
            <a:pPr algn="ctr"/>
            <a:r>
              <a:rPr kumimoji="1" lang="ja-JP" altLang="en-US" sz="600" b="1">
                <a:solidFill>
                  <a:srgbClr val="00A078"/>
                </a:solidFill>
                <a:latin typeface="Yu Gothic" panose="020B0400000000000000" pitchFamily="34" charset="-128"/>
                <a:ea typeface="Yu Gothic" panose="020B0400000000000000" pitchFamily="34" charset="-128"/>
              </a:rPr>
              <a:t>支援</a:t>
            </a:r>
            <a:endParaRPr kumimoji="1" lang="en-US" altLang="ja-JP" sz="600" b="1" dirty="0">
              <a:solidFill>
                <a:srgbClr val="00A078"/>
              </a:solidFill>
              <a:latin typeface="Yu Gothic" panose="020B0400000000000000" pitchFamily="34" charset="-128"/>
              <a:ea typeface="Yu Gothic" panose="020B0400000000000000" pitchFamily="34" charset="-128"/>
            </a:endParaRPr>
          </a:p>
        </p:txBody>
      </p:sp>
      <p:pic>
        <p:nvPicPr>
          <p:cNvPr id="278" name="図 277">
            <a:extLst>
              <a:ext uri="{FF2B5EF4-FFF2-40B4-BE49-F238E27FC236}">
                <a16:creationId xmlns:a16="http://schemas.microsoft.com/office/drawing/2014/main" id="{3337A527-0455-BBFD-30A6-DD8D0C0C324E}"/>
              </a:ext>
            </a:extLst>
          </p:cNvPr>
          <p:cNvPicPr>
            <a:picLocks noChangeAspect="1"/>
          </p:cNvPicPr>
          <p:nvPr/>
        </p:nvPicPr>
        <p:blipFill>
          <a:blip r:embed="rId20"/>
          <a:stretch>
            <a:fillRect/>
          </a:stretch>
        </p:blipFill>
        <p:spPr>
          <a:xfrm>
            <a:off x="1653901" y="1834250"/>
            <a:ext cx="2451100" cy="1638300"/>
          </a:xfrm>
          <a:prstGeom prst="rect">
            <a:avLst/>
          </a:prstGeom>
        </p:spPr>
      </p:pic>
      <p:pic>
        <p:nvPicPr>
          <p:cNvPr id="279" name="図 278">
            <a:extLst>
              <a:ext uri="{FF2B5EF4-FFF2-40B4-BE49-F238E27FC236}">
                <a16:creationId xmlns:a16="http://schemas.microsoft.com/office/drawing/2014/main" id="{F4768FAA-5EEF-03B1-28B6-A7E1CE6B50BA}"/>
              </a:ext>
            </a:extLst>
          </p:cNvPr>
          <p:cNvPicPr>
            <a:picLocks noChangeAspect="1"/>
          </p:cNvPicPr>
          <p:nvPr/>
        </p:nvPicPr>
        <p:blipFill>
          <a:blip r:embed="rId8"/>
          <a:stretch>
            <a:fillRect/>
          </a:stretch>
        </p:blipFill>
        <p:spPr>
          <a:xfrm>
            <a:off x="339106" y="2709972"/>
            <a:ext cx="165100" cy="152400"/>
          </a:xfrm>
          <a:prstGeom prst="rect">
            <a:avLst/>
          </a:prstGeom>
        </p:spPr>
      </p:pic>
      <p:sp>
        <p:nvSpPr>
          <p:cNvPr id="280" name="正方形/長方形 279">
            <a:extLst>
              <a:ext uri="{FF2B5EF4-FFF2-40B4-BE49-F238E27FC236}">
                <a16:creationId xmlns:a16="http://schemas.microsoft.com/office/drawing/2014/main" id="{45022915-8DF4-D7C5-9007-A844AD4B8173}"/>
              </a:ext>
            </a:extLst>
          </p:cNvPr>
          <p:cNvSpPr/>
          <p:nvPr/>
        </p:nvSpPr>
        <p:spPr>
          <a:xfrm>
            <a:off x="580607" y="9811860"/>
            <a:ext cx="5366835" cy="590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400"/>
              </a:lnSpc>
              <a:spcAft>
                <a:spcPts val="300"/>
              </a:spcAft>
            </a:pPr>
            <a:r>
              <a:rPr kumimoji="1" lang="ja-JP" altLang="en-US" sz="900" b="1" dirty="0">
                <a:solidFill>
                  <a:schemeClr val="tx1"/>
                </a:solidFill>
                <a:latin typeface="+mn-ea"/>
              </a:rPr>
              <a:t>は、企業や全世代が応援して拠出する「子ども・子育て支援金」を充てて実施する施策です。</a:t>
            </a:r>
            <a:endParaRPr kumimoji="1" lang="en-US" altLang="ja-JP" sz="900" b="1" dirty="0">
              <a:solidFill>
                <a:schemeClr val="tx1"/>
              </a:solidFill>
              <a:latin typeface="+mn-ea"/>
            </a:endParaRPr>
          </a:p>
          <a:p>
            <a:pPr>
              <a:lnSpc>
                <a:spcPts val="1000"/>
              </a:lnSpc>
            </a:pPr>
            <a:r>
              <a:rPr kumimoji="1" lang="ja-JP" altLang="en-US" sz="700" dirty="0">
                <a:solidFill>
                  <a:schemeClr val="tx1"/>
                </a:solidFill>
                <a:latin typeface="+mn-ea"/>
              </a:rPr>
              <a:t>支援金制度は、少子化対策に受益を有する全世代・全経済主体が子育て世帯を支える連帯の仕組みです。</a:t>
            </a:r>
            <a:endParaRPr kumimoji="1" lang="en-US" altLang="ja-JP" sz="700" dirty="0">
              <a:solidFill>
                <a:schemeClr val="tx1"/>
              </a:solidFill>
              <a:latin typeface="+mn-ea"/>
            </a:endParaRPr>
          </a:p>
          <a:p>
            <a:pPr>
              <a:lnSpc>
                <a:spcPts val="1000"/>
              </a:lnSpc>
            </a:pPr>
            <a:r>
              <a:rPr kumimoji="1" lang="en-US" altLang="ja-JP" sz="700" dirty="0">
                <a:solidFill>
                  <a:schemeClr val="tx1"/>
                </a:solidFill>
                <a:latin typeface="+mn-ea"/>
              </a:rPr>
              <a:t>2026</a:t>
            </a:r>
            <a:r>
              <a:rPr kumimoji="1" lang="ja-JP" altLang="en-US" sz="700" dirty="0">
                <a:solidFill>
                  <a:schemeClr val="tx1"/>
                </a:solidFill>
                <a:latin typeface="+mn-ea"/>
              </a:rPr>
              <a:t>年度に創設し、</a:t>
            </a:r>
            <a:r>
              <a:rPr kumimoji="1" lang="en-US" altLang="ja-JP" sz="700" dirty="0">
                <a:solidFill>
                  <a:schemeClr val="tx1"/>
                </a:solidFill>
                <a:latin typeface="+mn-ea"/>
              </a:rPr>
              <a:t>2028</a:t>
            </a:r>
            <a:r>
              <a:rPr kumimoji="1" lang="ja-JP" altLang="en-US" sz="700" dirty="0">
                <a:solidFill>
                  <a:schemeClr val="tx1"/>
                </a:solidFill>
                <a:latin typeface="+mn-ea"/>
              </a:rPr>
              <a:t>年度までに段階的に導入します。医療保険料とあわせて拠出いただきます。</a:t>
            </a:r>
            <a:endParaRPr kumimoji="1" lang="en-US" altLang="ja-JP" sz="700" dirty="0">
              <a:solidFill>
                <a:schemeClr val="tx1"/>
              </a:solidFill>
              <a:latin typeface="+mn-ea"/>
            </a:endParaRPr>
          </a:p>
          <a:p>
            <a:pPr>
              <a:lnSpc>
                <a:spcPts val="1000"/>
              </a:lnSpc>
            </a:pPr>
            <a:r>
              <a:rPr kumimoji="1" lang="ja-JP" altLang="en-US" sz="700" dirty="0">
                <a:solidFill>
                  <a:schemeClr val="tx1"/>
                </a:solidFill>
                <a:latin typeface="+mn-ea"/>
              </a:rPr>
              <a:t>歳出改革と賃上げによって実質的な社会保険負担軽減の効果を生じさせ、その範囲内で構築します。</a:t>
            </a:r>
            <a:endParaRPr kumimoji="1" lang="ja-JP" altLang="en-US" sz="950" dirty="0">
              <a:solidFill>
                <a:schemeClr val="tx1"/>
              </a:solidFill>
              <a:latin typeface="+mn-ea"/>
            </a:endParaRPr>
          </a:p>
        </p:txBody>
      </p:sp>
      <p:sp>
        <p:nvSpPr>
          <p:cNvPr id="281" name="正方形/長方形 280">
            <a:extLst>
              <a:ext uri="{FF2B5EF4-FFF2-40B4-BE49-F238E27FC236}">
                <a16:creationId xmlns:a16="http://schemas.microsoft.com/office/drawing/2014/main" id="{A0BB8C82-2EA4-03DD-327A-AFB8740657EA}"/>
              </a:ext>
            </a:extLst>
          </p:cNvPr>
          <p:cNvSpPr/>
          <p:nvPr/>
        </p:nvSpPr>
        <p:spPr>
          <a:xfrm>
            <a:off x="471413" y="9974108"/>
            <a:ext cx="4418151" cy="4729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endParaRPr kumimoji="1" lang="ja-JP" altLang="en-US" sz="500" b="1" dirty="0">
              <a:solidFill>
                <a:schemeClr val="tx1"/>
              </a:solidFill>
              <a:latin typeface="+mn-ea"/>
            </a:endParaRPr>
          </a:p>
        </p:txBody>
      </p:sp>
      <p:pic>
        <p:nvPicPr>
          <p:cNvPr id="282" name="図 281">
            <a:extLst>
              <a:ext uri="{FF2B5EF4-FFF2-40B4-BE49-F238E27FC236}">
                <a16:creationId xmlns:a16="http://schemas.microsoft.com/office/drawing/2014/main" id="{13E493AA-2AC9-A94B-85F5-28FA4DEC5E3A}"/>
              </a:ext>
            </a:extLst>
          </p:cNvPr>
          <p:cNvPicPr>
            <a:picLocks noChangeAspect="1"/>
          </p:cNvPicPr>
          <p:nvPr/>
        </p:nvPicPr>
        <p:blipFill>
          <a:blip r:embed="rId8"/>
          <a:stretch>
            <a:fillRect/>
          </a:stretch>
        </p:blipFill>
        <p:spPr>
          <a:xfrm>
            <a:off x="410525" y="9821382"/>
            <a:ext cx="165100" cy="152400"/>
          </a:xfrm>
          <a:prstGeom prst="rect">
            <a:avLst/>
          </a:prstGeom>
        </p:spPr>
      </p:pic>
      <p:sp>
        <p:nvSpPr>
          <p:cNvPr id="283" name="正方形/長方形 282">
            <a:extLst>
              <a:ext uri="{FF2B5EF4-FFF2-40B4-BE49-F238E27FC236}">
                <a16:creationId xmlns:a16="http://schemas.microsoft.com/office/drawing/2014/main" id="{E95A1F57-BDE7-B1FC-83E7-EB29FEDA7830}"/>
              </a:ext>
            </a:extLst>
          </p:cNvPr>
          <p:cNvSpPr/>
          <p:nvPr/>
        </p:nvSpPr>
        <p:spPr>
          <a:xfrm>
            <a:off x="464419" y="10442106"/>
            <a:ext cx="5366835" cy="191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000"/>
              </a:lnSpc>
            </a:pPr>
            <a:r>
              <a:rPr kumimoji="1" lang="ja-JP" altLang="en-US" sz="600" dirty="0">
                <a:solidFill>
                  <a:schemeClr val="tx1"/>
                </a:solidFill>
                <a:latin typeface="游ゴシック" panose="020B0400000000000000" pitchFamily="50" charset="-128"/>
                <a:ea typeface="游ゴシック" panose="020B0400000000000000" pitchFamily="50" charset="-128"/>
              </a:rPr>
              <a:t>◇ は、記載の時期での制度開始を目指して所要の法案を提出する予定の施策です。本資料は</a:t>
            </a:r>
            <a:r>
              <a:rPr kumimoji="1" lang="en-US" altLang="ja-JP" sz="600" dirty="0">
                <a:solidFill>
                  <a:schemeClr val="tx1"/>
                </a:solidFill>
                <a:latin typeface="游ゴシック" panose="020B0400000000000000" pitchFamily="50" charset="-128"/>
                <a:ea typeface="游ゴシック" panose="020B0400000000000000" pitchFamily="50" charset="-128"/>
              </a:rPr>
              <a:t>2024</a:t>
            </a:r>
            <a:r>
              <a:rPr kumimoji="1" lang="ja-JP" altLang="en-US" sz="600" dirty="0">
                <a:solidFill>
                  <a:schemeClr val="tx1"/>
                </a:solidFill>
                <a:latin typeface="游ゴシック" panose="020B0400000000000000" pitchFamily="50" charset="-128"/>
                <a:ea typeface="游ゴシック" panose="020B0400000000000000" pitchFamily="50" charset="-128"/>
              </a:rPr>
              <a:t>年２月１日時点の情報により作成しています。</a:t>
            </a:r>
          </a:p>
        </p:txBody>
      </p:sp>
      <p:sp>
        <p:nvSpPr>
          <p:cNvPr id="2" name="正方形/長方形 1">
            <a:extLst>
              <a:ext uri="{FF2B5EF4-FFF2-40B4-BE49-F238E27FC236}">
                <a16:creationId xmlns:a16="http://schemas.microsoft.com/office/drawing/2014/main" id="{744AE446-955A-EC57-056A-EC89968E4922}"/>
              </a:ext>
            </a:extLst>
          </p:cNvPr>
          <p:cNvSpPr/>
          <p:nvPr/>
        </p:nvSpPr>
        <p:spPr>
          <a:xfrm>
            <a:off x="7049037" y="10134594"/>
            <a:ext cx="500376" cy="557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３</a:t>
            </a:r>
          </a:p>
        </p:txBody>
      </p:sp>
    </p:spTree>
    <p:extLst>
      <p:ext uri="{BB962C8B-B14F-4D97-AF65-F5344CB8AC3E}">
        <p14:creationId xmlns:p14="http://schemas.microsoft.com/office/powerpoint/2010/main" val="376026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263FCDAE-FC51-1CAC-BC52-3E12193729E9}"/>
              </a:ext>
            </a:extLst>
          </p:cNvPr>
          <p:cNvGrpSpPr/>
          <p:nvPr/>
        </p:nvGrpSpPr>
        <p:grpSpPr>
          <a:xfrm>
            <a:off x="-2" y="0"/>
            <a:ext cx="7559676" cy="10691813"/>
            <a:chOff x="-2" y="0"/>
            <a:chExt cx="7559676" cy="10691813"/>
          </a:xfrm>
        </p:grpSpPr>
        <p:pic>
          <p:nvPicPr>
            <p:cNvPr id="5" name="図 4">
              <a:extLst>
                <a:ext uri="{FF2B5EF4-FFF2-40B4-BE49-F238E27FC236}">
                  <a16:creationId xmlns:a16="http://schemas.microsoft.com/office/drawing/2014/main" id="{F9D0DC48-3D17-D3FD-E64E-B3F18B5BB2B8}"/>
                </a:ext>
              </a:extLst>
            </p:cNvPr>
            <p:cNvPicPr>
              <a:picLocks noChangeAspect="1"/>
            </p:cNvPicPr>
            <p:nvPr/>
          </p:nvPicPr>
          <p:blipFill>
            <a:blip r:embed="rId2"/>
            <a:stretch>
              <a:fillRect/>
            </a:stretch>
          </p:blipFill>
          <p:spPr>
            <a:xfrm>
              <a:off x="-1" y="0"/>
              <a:ext cx="7559675" cy="9968395"/>
            </a:xfrm>
            <a:prstGeom prst="rect">
              <a:avLst/>
            </a:prstGeom>
          </p:spPr>
        </p:pic>
        <p:pic>
          <p:nvPicPr>
            <p:cNvPr id="6" name="図 5">
              <a:extLst>
                <a:ext uri="{FF2B5EF4-FFF2-40B4-BE49-F238E27FC236}">
                  <a16:creationId xmlns:a16="http://schemas.microsoft.com/office/drawing/2014/main" id="{FFD03507-34FE-396B-C601-119E73E559E2}"/>
                </a:ext>
              </a:extLst>
            </p:cNvPr>
            <p:cNvPicPr>
              <a:picLocks noChangeAspect="1"/>
            </p:cNvPicPr>
            <p:nvPr/>
          </p:nvPicPr>
          <p:blipFill rotWithShape="1">
            <a:blip r:embed="rId2"/>
            <a:srcRect t="73575"/>
            <a:stretch/>
          </p:blipFill>
          <p:spPr>
            <a:xfrm>
              <a:off x="-2" y="8057668"/>
              <a:ext cx="7559675" cy="2634145"/>
            </a:xfrm>
            <a:prstGeom prst="rect">
              <a:avLst/>
            </a:prstGeom>
          </p:spPr>
        </p:pic>
      </p:grpSp>
      <p:pic>
        <p:nvPicPr>
          <p:cNvPr id="2" name="図 1">
            <a:extLst>
              <a:ext uri="{FF2B5EF4-FFF2-40B4-BE49-F238E27FC236}">
                <a16:creationId xmlns:a16="http://schemas.microsoft.com/office/drawing/2014/main" id="{B0173F25-5BDE-98A4-E2EC-FF8B381B31AB}"/>
              </a:ext>
            </a:extLst>
          </p:cNvPr>
          <p:cNvPicPr>
            <a:picLocks noChangeAspect="1"/>
          </p:cNvPicPr>
          <p:nvPr/>
        </p:nvPicPr>
        <p:blipFill>
          <a:blip r:embed="rId3"/>
          <a:stretch>
            <a:fillRect/>
          </a:stretch>
        </p:blipFill>
        <p:spPr>
          <a:xfrm>
            <a:off x="313015" y="131719"/>
            <a:ext cx="1244600" cy="317500"/>
          </a:xfrm>
          <a:prstGeom prst="rect">
            <a:avLst/>
          </a:prstGeom>
        </p:spPr>
      </p:pic>
      <p:sp>
        <p:nvSpPr>
          <p:cNvPr id="3" name="テキスト ボックス 2">
            <a:extLst>
              <a:ext uri="{FF2B5EF4-FFF2-40B4-BE49-F238E27FC236}">
                <a16:creationId xmlns:a16="http://schemas.microsoft.com/office/drawing/2014/main" id="{19577FDB-7E0A-1750-991B-9F4E99EE1999}"/>
              </a:ext>
            </a:extLst>
          </p:cNvPr>
          <p:cNvSpPr txBox="1"/>
          <p:nvPr/>
        </p:nvSpPr>
        <p:spPr>
          <a:xfrm>
            <a:off x="778807" y="320965"/>
            <a:ext cx="6002059" cy="369332"/>
          </a:xfrm>
          <a:prstGeom prst="rect">
            <a:avLst/>
          </a:prstGeom>
          <a:noFill/>
        </p:spPr>
        <p:txBody>
          <a:bodyPr wrap="square" lIns="0" tIns="0" rIns="0" bIns="0" rtlCol="0">
            <a:spAutoFit/>
          </a:bodyPr>
          <a:lstStyle/>
          <a:p>
            <a:pPr algn="ctr"/>
            <a:r>
              <a:rPr kumimoji="1" lang="ja-JP" altLang="en-US" sz="2400" b="1">
                <a:solidFill>
                  <a:srgbClr val="EB6E32"/>
                </a:solidFill>
                <a:latin typeface="Meiryo" panose="020B0604030504040204" pitchFamily="34" charset="-128"/>
                <a:ea typeface="Meiryo" panose="020B0604030504040204" pitchFamily="34" charset="-128"/>
              </a:rPr>
              <a:t>共働き・共育てを応援します</a:t>
            </a:r>
          </a:p>
        </p:txBody>
      </p:sp>
      <p:pic>
        <p:nvPicPr>
          <p:cNvPr id="9" name="図 8" descr="QR コード&#10;&#10;自動的に生成された説明">
            <a:extLst>
              <a:ext uri="{FF2B5EF4-FFF2-40B4-BE49-F238E27FC236}">
                <a16:creationId xmlns:a16="http://schemas.microsoft.com/office/drawing/2014/main" id="{955DAC04-1CD3-4A27-9C60-201B72B8A9EB}"/>
              </a:ext>
            </a:extLst>
          </p:cNvPr>
          <p:cNvPicPr>
            <a:picLocks noChangeAspect="1"/>
          </p:cNvPicPr>
          <p:nvPr/>
        </p:nvPicPr>
        <p:blipFill>
          <a:blip r:embed="rId4"/>
          <a:stretch>
            <a:fillRect/>
          </a:stretch>
        </p:blipFill>
        <p:spPr>
          <a:xfrm>
            <a:off x="2065337" y="2931299"/>
            <a:ext cx="0" cy="0"/>
          </a:xfrm>
          <a:prstGeom prst="rect">
            <a:avLst/>
          </a:prstGeom>
        </p:spPr>
      </p:pic>
      <p:grpSp>
        <p:nvGrpSpPr>
          <p:cNvPr id="10" name="グループ化 9">
            <a:extLst>
              <a:ext uri="{FF2B5EF4-FFF2-40B4-BE49-F238E27FC236}">
                <a16:creationId xmlns:a16="http://schemas.microsoft.com/office/drawing/2014/main" id="{DDC04B10-210D-517B-CA94-F1B09C848830}"/>
              </a:ext>
            </a:extLst>
          </p:cNvPr>
          <p:cNvGrpSpPr/>
          <p:nvPr/>
        </p:nvGrpSpPr>
        <p:grpSpPr>
          <a:xfrm>
            <a:off x="3825947" y="1194445"/>
            <a:ext cx="3451201" cy="4694547"/>
            <a:chOff x="273114" y="1894552"/>
            <a:chExt cx="3451201" cy="4694547"/>
          </a:xfrm>
        </p:grpSpPr>
        <p:sp>
          <p:nvSpPr>
            <p:cNvPr id="11" name="角丸四角形 27">
              <a:extLst>
                <a:ext uri="{FF2B5EF4-FFF2-40B4-BE49-F238E27FC236}">
                  <a16:creationId xmlns:a16="http://schemas.microsoft.com/office/drawing/2014/main" id="{CE0C0914-D0B8-B7B6-B69E-35FF35A360FB}"/>
                </a:ext>
              </a:extLst>
            </p:cNvPr>
            <p:cNvSpPr/>
            <p:nvPr/>
          </p:nvSpPr>
          <p:spPr>
            <a:xfrm>
              <a:off x="282626" y="1894552"/>
              <a:ext cx="3436369" cy="4694547"/>
            </a:xfrm>
            <a:prstGeom prst="roundRect">
              <a:avLst>
                <a:gd name="adj" fmla="val 3416"/>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12" name="片側の 2 つの角を丸めた四角形 28">
              <a:extLst>
                <a:ext uri="{FF2B5EF4-FFF2-40B4-BE49-F238E27FC236}">
                  <a16:creationId xmlns:a16="http://schemas.microsoft.com/office/drawing/2014/main" id="{F07D1F7A-488E-BC4E-2CD2-EA4FE99E4813}"/>
                </a:ext>
              </a:extLst>
            </p:cNvPr>
            <p:cNvSpPr/>
            <p:nvPr/>
          </p:nvSpPr>
          <p:spPr>
            <a:xfrm>
              <a:off x="276894" y="1899081"/>
              <a:ext cx="3447421" cy="432000"/>
            </a:xfrm>
            <a:prstGeom prst="round2SameRect">
              <a:avLst>
                <a:gd name="adj1" fmla="val 26966"/>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9250A4C-C8DB-9389-C0AB-31E8D67AB034}"/>
                </a:ext>
              </a:extLst>
            </p:cNvPr>
            <p:cNvSpPr txBox="1"/>
            <p:nvPr/>
          </p:nvSpPr>
          <p:spPr>
            <a:xfrm>
              <a:off x="273114" y="2024842"/>
              <a:ext cx="3385204"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柔軟な働き方ができる環境へ</a:t>
              </a:r>
            </a:p>
          </p:txBody>
        </p:sp>
      </p:grpSp>
      <p:grpSp>
        <p:nvGrpSpPr>
          <p:cNvPr id="14" name="グループ化 13">
            <a:extLst>
              <a:ext uri="{FF2B5EF4-FFF2-40B4-BE49-F238E27FC236}">
                <a16:creationId xmlns:a16="http://schemas.microsoft.com/office/drawing/2014/main" id="{02CCB3DD-F276-C44C-AF4F-64B854AB2D96}"/>
              </a:ext>
            </a:extLst>
          </p:cNvPr>
          <p:cNvGrpSpPr/>
          <p:nvPr/>
        </p:nvGrpSpPr>
        <p:grpSpPr>
          <a:xfrm>
            <a:off x="273114" y="7371097"/>
            <a:ext cx="7013447" cy="2334221"/>
            <a:chOff x="273114" y="1894552"/>
            <a:chExt cx="3458475" cy="2330155"/>
          </a:xfrm>
        </p:grpSpPr>
        <p:sp>
          <p:nvSpPr>
            <p:cNvPr id="15" name="角丸四角形 73">
              <a:extLst>
                <a:ext uri="{FF2B5EF4-FFF2-40B4-BE49-F238E27FC236}">
                  <a16:creationId xmlns:a16="http://schemas.microsoft.com/office/drawing/2014/main" id="{AEF6182F-1D16-51C4-45A5-1C624F1A11EE}"/>
                </a:ext>
              </a:extLst>
            </p:cNvPr>
            <p:cNvSpPr/>
            <p:nvPr/>
          </p:nvSpPr>
          <p:spPr>
            <a:xfrm>
              <a:off x="273114" y="1894552"/>
              <a:ext cx="3454695" cy="2330155"/>
            </a:xfrm>
            <a:prstGeom prst="roundRect">
              <a:avLst>
                <a:gd name="adj" fmla="val 5020"/>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16" name="片側の 2 つの角を丸めた四角形 75">
              <a:extLst>
                <a:ext uri="{FF2B5EF4-FFF2-40B4-BE49-F238E27FC236}">
                  <a16:creationId xmlns:a16="http://schemas.microsoft.com/office/drawing/2014/main" id="{356EFEBC-B9D8-5172-50CE-6AB69911B218}"/>
                </a:ext>
              </a:extLst>
            </p:cNvPr>
            <p:cNvSpPr/>
            <p:nvPr/>
          </p:nvSpPr>
          <p:spPr>
            <a:xfrm>
              <a:off x="273114" y="1899081"/>
              <a:ext cx="3458475" cy="432000"/>
            </a:xfrm>
            <a:prstGeom prst="round2SameRect">
              <a:avLst>
                <a:gd name="adj1" fmla="val 22823"/>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CF4C04E-09D8-646C-7B30-D9973B08059B}"/>
                </a:ext>
              </a:extLst>
            </p:cNvPr>
            <p:cNvSpPr txBox="1"/>
            <p:nvPr/>
          </p:nvSpPr>
          <p:spPr>
            <a:xfrm>
              <a:off x="273114" y="2024842"/>
              <a:ext cx="3385204"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子の看護休暇がもっと使いやすく</a:t>
              </a:r>
            </a:p>
          </p:txBody>
        </p:sp>
      </p:grpSp>
      <p:sp>
        <p:nvSpPr>
          <p:cNvPr id="19" name="片側の 2 つの角を丸めた四角形 84">
            <a:extLst>
              <a:ext uri="{FF2B5EF4-FFF2-40B4-BE49-F238E27FC236}">
                <a16:creationId xmlns:a16="http://schemas.microsoft.com/office/drawing/2014/main" id="{335A5BAC-1914-6B44-1380-52CE530CD908}"/>
              </a:ext>
            </a:extLst>
          </p:cNvPr>
          <p:cNvSpPr/>
          <p:nvPr/>
        </p:nvSpPr>
        <p:spPr>
          <a:xfrm rot="5400000">
            <a:off x="4256942" y="1287522"/>
            <a:ext cx="1620000" cy="2436222"/>
          </a:xfrm>
          <a:prstGeom prst="round2SameRect">
            <a:avLst>
              <a:gd name="adj1" fmla="val 16176"/>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片側の 2 つの角を丸めた四角形 85">
            <a:extLst>
              <a:ext uri="{FF2B5EF4-FFF2-40B4-BE49-F238E27FC236}">
                <a16:creationId xmlns:a16="http://schemas.microsoft.com/office/drawing/2014/main" id="{38F443E8-6AA3-A395-39F0-9EDDAE5EA552}"/>
              </a:ext>
            </a:extLst>
          </p:cNvPr>
          <p:cNvSpPr/>
          <p:nvPr/>
        </p:nvSpPr>
        <p:spPr>
          <a:xfrm rot="5400000">
            <a:off x="4696883" y="2503213"/>
            <a:ext cx="1593524" cy="3289628"/>
          </a:xfrm>
          <a:prstGeom prst="round2SameRect">
            <a:avLst>
              <a:gd name="adj1" fmla="val 15411"/>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丸めた四角形 86">
            <a:extLst>
              <a:ext uri="{FF2B5EF4-FFF2-40B4-BE49-F238E27FC236}">
                <a16:creationId xmlns:a16="http://schemas.microsoft.com/office/drawing/2014/main" id="{ABFDE6F1-1355-6B3E-F190-AECD3B02D163}"/>
              </a:ext>
            </a:extLst>
          </p:cNvPr>
          <p:cNvSpPr/>
          <p:nvPr/>
        </p:nvSpPr>
        <p:spPr>
          <a:xfrm rot="5400000">
            <a:off x="5079645" y="3758888"/>
            <a:ext cx="828000" cy="3289628"/>
          </a:xfrm>
          <a:prstGeom prst="round2SameRect">
            <a:avLst>
              <a:gd name="adj1" fmla="val 31488"/>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片側の 2 つの角を丸めた四角形 87">
            <a:extLst>
              <a:ext uri="{FF2B5EF4-FFF2-40B4-BE49-F238E27FC236}">
                <a16:creationId xmlns:a16="http://schemas.microsoft.com/office/drawing/2014/main" id="{FD67D18C-0131-EE69-2041-8F672B3163DF}"/>
              </a:ext>
            </a:extLst>
          </p:cNvPr>
          <p:cNvSpPr/>
          <p:nvPr/>
        </p:nvSpPr>
        <p:spPr>
          <a:xfrm rot="5400000">
            <a:off x="1092913" y="7097341"/>
            <a:ext cx="1671452" cy="3295725"/>
          </a:xfrm>
          <a:prstGeom prst="round2SameRect">
            <a:avLst>
              <a:gd name="adj1" fmla="val 14773"/>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2D9A0573-091D-FEC7-ED39-0794C6F333E5}"/>
              </a:ext>
            </a:extLst>
          </p:cNvPr>
          <p:cNvGrpSpPr/>
          <p:nvPr/>
        </p:nvGrpSpPr>
        <p:grpSpPr>
          <a:xfrm>
            <a:off x="273114" y="6026391"/>
            <a:ext cx="7013447" cy="1217185"/>
            <a:chOff x="273114" y="1894552"/>
            <a:chExt cx="3458475" cy="1215065"/>
          </a:xfrm>
        </p:grpSpPr>
        <p:sp>
          <p:nvSpPr>
            <p:cNvPr id="24" name="角丸四角形 90">
              <a:extLst>
                <a:ext uri="{FF2B5EF4-FFF2-40B4-BE49-F238E27FC236}">
                  <a16:creationId xmlns:a16="http://schemas.microsoft.com/office/drawing/2014/main" id="{1F926083-FC63-2C92-0F1E-A4FB4CC36C16}"/>
                </a:ext>
              </a:extLst>
            </p:cNvPr>
            <p:cNvSpPr/>
            <p:nvPr/>
          </p:nvSpPr>
          <p:spPr>
            <a:xfrm>
              <a:off x="273114" y="1894552"/>
              <a:ext cx="3454695" cy="1215065"/>
            </a:xfrm>
            <a:prstGeom prst="roundRect">
              <a:avLst>
                <a:gd name="adj" fmla="val 10781"/>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5" name="片側の 2 つの角を丸めた四角形 91">
              <a:extLst>
                <a:ext uri="{FF2B5EF4-FFF2-40B4-BE49-F238E27FC236}">
                  <a16:creationId xmlns:a16="http://schemas.microsoft.com/office/drawing/2014/main" id="{6F3D8B6C-52D9-A5F8-3011-44D9CD92776D}"/>
                </a:ext>
              </a:extLst>
            </p:cNvPr>
            <p:cNvSpPr/>
            <p:nvPr/>
          </p:nvSpPr>
          <p:spPr>
            <a:xfrm>
              <a:off x="273114" y="1899081"/>
              <a:ext cx="3458475" cy="432000"/>
            </a:xfrm>
            <a:prstGeom prst="round2SameRect">
              <a:avLst>
                <a:gd name="adj1" fmla="val 26966"/>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F83B2CD-FC2B-1DF7-146D-93AC2530FFB0}"/>
                </a:ext>
              </a:extLst>
            </p:cNvPr>
            <p:cNvSpPr txBox="1"/>
            <p:nvPr/>
          </p:nvSpPr>
          <p:spPr>
            <a:xfrm>
              <a:off x="273114" y="2024842"/>
              <a:ext cx="3385204"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時短で働いても家計に安心</a:t>
              </a:r>
            </a:p>
          </p:txBody>
        </p:sp>
      </p:grpSp>
      <p:grpSp>
        <p:nvGrpSpPr>
          <p:cNvPr id="27" name="グループ化 26">
            <a:extLst>
              <a:ext uri="{FF2B5EF4-FFF2-40B4-BE49-F238E27FC236}">
                <a16:creationId xmlns:a16="http://schemas.microsoft.com/office/drawing/2014/main" id="{666878F7-CDBD-54C8-FD34-52ABAAA01FF3}"/>
              </a:ext>
            </a:extLst>
          </p:cNvPr>
          <p:cNvGrpSpPr/>
          <p:nvPr/>
        </p:nvGrpSpPr>
        <p:grpSpPr>
          <a:xfrm>
            <a:off x="273114" y="1194445"/>
            <a:ext cx="3451201" cy="4694547"/>
            <a:chOff x="273114" y="1894552"/>
            <a:chExt cx="3451201" cy="4694547"/>
          </a:xfrm>
        </p:grpSpPr>
        <p:sp>
          <p:nvSpPr>
            <p:cNvPr id="28" name="角丸四角形 94">
              <a:extLst>
                <a:ext uri="{FF2B5EF4-FFF2-40B4-BE49-F238E27FC236}">
                  <a16:creationId xmlns:a16="http://schemas.microsoft.com/office/drawing/2014/main" id="{B72561FB-3C8A-964A-55CB-8373E850A9C9}"/>
                </a:ext>
              </a:extLst>
            </p:cNvPr>
            <p:cNvSpPr/>
            <p:nvPr/>
          </p:nvSpPr>
          <p:spPr>
            <a:xfrm>
              <a:off x="282626" y="1894552"/>
              <a:ext cx="3436369" cy="4694547"/>
            </a:xfrm>
            <a:prstGeom prst="roundRect">
              <a:avLst>
                <a:gd name="adj" fmla="val 3416"/>
              </a:avLst>
            </a:prstGeom>
            <a:ln>
              <a:solidFill>
                <a:srgbClr val="F06E8C"/>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 </a:t>
              </a:r>
              <a:endParaRPr kumimoji="1" lang="ja-JP" altLang="en-US"/>
            </a:p>
          </p:txBody>
        </p:sp>
        <p:sp>
          <p:nvSpPr>
            <p:cNvPr id="29" name="片側の 2 つの角を丸めた四角形 95">
              <a:extLst>
                <a:ext uri="{FF2B5EF4-FFF2-40B4-BE49-F238E27FC236}">
                  <a16:creationId xmlns:a16="http://schemas.microsoft.com/office/drawing/2014/main" id="{116D6266-6650-458D-121F-13B347276806}"/>
                </a:ext>
              </a:extLst>
            </p:cNvPr>
            <p:cNvSpPr/>
            <p:nvPr/>
          </p:nvSpPr>
          <p:spPr>
            <a:xfrm>
              <a:off x="276894" y="1899081"/>
              <a:ext cx="3447421" cy="432000"/>
            </a:xfrm>
            <a:prstGeom prst="round2SameRect">
              <a:avLst>
                <a:gd name="adj1" fmla="val 26966"/>
                <a:gd name="adj2" fmla="val 0"/>
              </a:avLst>
            </a:prstGeom>
            <a:solidFill>
              <a:srgbClr val="F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BC251602-9ACD-6A0F-8BCB-EDFF17C42E9E}"/>
                </a:ext>
              </a:extLst>
            </p:cNvPr>
            <p:cNvSpPr txBox="1"/>
            <p:nvPr/>
          </p:nvSpPr>
          <p:spPr>
            <a:xfrm>
              <a:off x="273114" y="2024842"/>
              <a:ext cx="3385204" cy="246221"/>
            </a:xfrm>
            <a:prstGeom prst="rect">
              <a:avLst/>
            </a:prstGeom>
            <a:noFill/>
          </p:spPr>
          <p:txBody>
            <a:bodyPr wrap="square" lIns="0" tIns="0" rIns="0" bIns="0"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男性育休を当たり前に</a:t>
              </a:r>
            </a:p>
          </p:txBody>
        </p:sp>
      </p:grpSp>
      <p:grpSp>
        <p:nvGrpSpPr>
          <p:cNvPr id="31" name="グループ化 30">
            <a:extLst>
              <a:ext uri="{FF2B5EF4-FFF2-40B4-BE49-F238E27FC236}">
                <a16:creationId xmlns:a16="http://schemas.microsoft.com/office/drawing/2014/main" id="{F9C05DFB-D89F-CA60-CE98-C7F52C3353AC}"/>
              </a:ext>
            </a:extLst>
          </p:cNvPr>
          <p:cNvGrpSpPr/>
          <p:nvPr/>
        </p:nvGrpSpPr>
        <p:grpSpPr>
          <a:xfrm>
            <a:off x="415307" y="4077753"/>
            <a:ext cx="3168001" cy="1694752"/>
            <a:chOff x="415307" y="4777860"/>
            <a:chExt cx="3168001" cy="1694752"/>
          </a:xfrm>
        </p:grpSpPr>
        <p:sp>
          <p:nvSpPr>
            <p:cNvPr id="32" name="角丸四角形 98">
              <a:extLst>
                <a:ext uri="{FF2B5EF4-FFF2-40B4-BE49-F238E27FC236}">
                  <a16:creationId xmlns:a16="http://schemas.microsoft.com/office/drawing/2014/main" id="{46634285-9723-549F-88DC-9E2EE74D5527}"/>
                </a:ext>
              </a:extLst>
            </p:cNvPr>
            <p:cNvSpPr/>
            <p:nvPr/>
          </p:nvSpPr>
          <p:spPr>
            <a:xfrm>
              <a:off x="415307" y="4777860"/>
              <a:ext cx="3168001" cy="833013"/>
            </a:xfrm>
            <a:prstGeom prst="roundRect">
              <a:avLst>
                <a:gd name="adj" fmla="val 7472"/>
              </a:avLst>
            </a:prstGeom>
            <a:solidFill>
              <a:srgbClr val="FE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99">
              <a:extLst>
                <a:ext uri="{FF2B5EF4-FFF2-40B4-BE49-F238E27FC236}">
                  <a16:creationId xmlns:a16="http://schemas.microsoft.com/office/drawing/2014/main" id="{AA4DA182-4B0E-CAF0-9858-EDC04CB20B1D}"/>
                </a:ext>
              </a:extLst>
            </p:cNvPr>
            <p:cNvSpPr/>
            <p:nvPr/>
          </p:nvSpPr>
          <p:spPr>
            <a:xfrm>
              <a:off x="415307" y="5723644"/>
              <a:ext cx="3168001" cy="748968"/>
            </a:xfrm>
            <a:prstGeom prst="roundRect">
              <a:avLst>
                <a:gd name="adj" fmla="val 7472"/>
              </a:avLst>
            </a:prstGeom>
            <a:solidFill>
              <a:srgbClr val="FE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片側の 2 つの角を丸めた四角形 100">
            <a:extLst>
              <a:ext uri="{FF2B5EF4-FFF2-40B4-BE49-F238E27FC236}">
                <a16:creationId xmlns:a16="http://schemas.microsoft.com/office/drawing/2014/main" id="{B977A711-2AD8-1176-1DEE-3AFDB39C6438}"/>
              </a:ext>
            </a:extLst>
          </p:cNvPr>
          <p:cNvSpPr/>
          <p:nvPr/>
        </p:nvSpPr>
        <p:spPr>
          <a:xfrm rot="5400000">
            <a:off x="3454400" y="3423891"/>
            <a:ext cx="509951" cy="6857195"/>
          </a:xfrm>
          <a:prstGeom prst="round2SameRect">
            <a:avLst>
              <a:gd name="adj1" fmla="val 50000"/>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丸めた四角形 101">
            <a:extLst>
              <a:ext uri="{FF2B5EF4-FFF2-40B4-BE49-F238E27FC236}">
                <a16:creationId xmlns:a16="http://schemas.microsoft.com/office/drawing/2014/main" id="{439B4E04-A2BF-FCF3-C967-070790AC988A}"/>
              </a:ext>
            </a:extLst>
          </p:cNvPr>
          <p:cNvSpPr/>
          <p:nvPr/>
        </p:nvSpPr>
        <p:spPr>
          <a:xfrm rot="5400000">
            <a:off x="878086" y="1161202"/>
            <a:ext cx="1478457" cy="2639650"/>
          </a:xfrm>
          <a:prstGeom prst="round2SameRect">
            <a:avLst>
              <a:gd name="adj1" fmla="val 16176"/>
              <a:gd name="adj2" fmla="val 0"/>
            </a:avLst>
          </a:prstGeom>
          <a:solidFill>
            <a:srgbClr val="E5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102">
            <a:extLst>
              <a:ext uri="{FF2B5EF4-FFF2-40B4-BE49-F238E27FC236}">
                <a16:creationId xmlns:a16="http://schemas.microsoft.com/office/drawing/2014/main" id="{DF10CEC4-6682-933B-0841-31983E446680}"/>
              </a:ext>
            </a:extLst>
          </p:cNvPr>
          <p:cNvSpPr/>
          <p:nvPr/>
        </p:nvSpPr>
        <p:spPr>
          <a:xfrm>
            <a:off x="1616316" y="4148118"/>
            <a:ext cx="533174" cy="362566"/>
          </a:xfrm>
          <a:prstGeom prst="roundRect">
            <a:avLst>
              <a:gd name="adj" fmla="val 10508"/>
            </a:avLst>
          </a:prstGeom>
          <a:solidFill>
            <a:schemeClr val="bg1"/>
          </a:solidFill>
          <a:ln w="9525">
            <a:solidFill>
              <a:srgbClr val="F08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103">
            <a:extLst>
              <a:ext uri="{FF2B5EF4-FFF2-40B4-BE49-F238E27FC236}">
                <a16:creationId xmlns:a16="http://schemas.microsoft.com/office/drawing/2014/main" id="{8234E21B-AAC0-C97B-E330-D6484E9F010F}"/>
              </a:ext>
            </a:extLst>
          </p:cNvPr>
          <p:cNvSpPr/>
          <p:nvPr/>
        </p:nvSpPr>
        <p:spPr>
          <a:xfrm>
            <a:off x="2936558" y="4148099"/>
            <a:ext cx="533174" cy="362566"/>
          </a:xfrm>
          <a:prstGeom prst="roundRect">
            <a:avLst>
              <a:gd name="adj" fmla="val 10508"/>
            </a:avLst>
          </a:prstGeom>
          <a:solidFill>
            <a:schemeClr val="bg1"/>
          </a:solidFill>
          <a:ln w="9525">
            <a:solidFill>
              <a:srgbClr val="00A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104">
            <a:extLst>
              <a:ext uri="{FF2B5EF4-FFF2-40B4-BE49-F238E27FC236}">
                <a16:creationId xmlns:a16="http://schemas.microsoft.com/office/drawing/2014/main" id="{A9C1757D-2A59-52E4-A14F-514D28FC0347}"/>
              </a:ext>
            </a:extLst>
          </p:cNvPr>
          <p:cNvSpPr/>
          <p:nvPr/>
        </p:nvSpPr>
        <p:spPr>
          <a:xfrm>
            <a:off x="2279890" y="4148118"/>
            <a:ext cx="532800" cy="362566"/>
          </a:xfrm>
          <a:prstGeom prst="roundRect">
            <a:avLst>
              <a:gd name="adj" fmla="val 10508"/>
            </a:avLst>
          </a:prstGeom>
          <a:solidFill>
            <a:schemeClr val="bg1"/>
          </a:solidFill>
          <a:ln w="9525">
            <a:solidFill>
              <a:srgbClr val="F08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panose="020B0400000000000000" pitchFamily="34" charset="-128"/>
              <a:ea typeface="Yu Gothic" panose="020B0400000000000000" pitchFamily="34" charset="-128"/>
            </a:endParaRPr>
          </a:p>
        </p:txBody>
      </p:sp>
      <p:sp>
        <p:nvSpPr>
          <p:cNvPr id="39" name="object 107">
            <a:extLst>
              <a:ext uri="{FF2B5EF4-FFF2-40B4-BE49-F238E27FC236}">
                <a16:creationId xmlns:a16="http://schemas.microsoft.com/office/drawing/2014/main" id="{636AC7CE-9AB4-B702-BA7F-3540240BF7CF}"/>
              </a:ext>
            </a:extLst>
          </p:cNvPr>
          <p:cNvSpPr txBox="1"/>
          <p:nvPr/>
        </p:nvSpPr>
        <p:spPr>
          <a:xfrm>
            <a:off x="401294" y="3295067"/>
            <a:ext cx="2711321" cy="253916"/>
          </a:xfrm>
          <a:prstGeom prst="rect">
            <a:avLst/>
          </a:prstGeom>
        </p:spPr>
        <p:txBody>
          <a:bodyPr vert="horz" wrap="square" lIns="0" tIns="12700" rIns="0" bIns="0" rtlCol="0">
            <a:spAutoFit/>
          </a:bodyPr>
          <a:lstStyle/>
          <a:p>
            <a:pPr marL="12700">
              <a:lnSpc>
                <a:spcPct val="100000"/>
              </a:lnSpc>
              <a:spcBef>
                <a:spcPts val="1410"/>
              </a:spcBef>
            </a:pPr>
            <a:r>
              <a:rPr sz="700" spc="-30" dirty="0">
                <a:latin typeface="Yu Gothic Medium" panose="020B0400000000000000" pitchFamily="34" charset="-128"/>
                <a:ea typeface="Yu Gothic Medium" panose="020B0400000000000000" pitchFamily="34" charset="-128"/>
                <a:cs typeface="YuGothic Medium"/>
              </a:rPr>
              <a:t>また、育児休業や短時間勤務を支える体制整備を行う</a:t>
            </a:r>
          </a:p>
          <a:p>
            <a:pPr marL="12700">
              <a:lnSpc>
                <a:spcPct val="100000"/>
              </a:lnSpc>
              <a:spcBef>
                <a:spcPts val="160"/>
              </a:spcBef>
            </a:pPr>
            <a:r>
              <a:rPr sz="700" spc="-30" dirty="0">
                <a:latin typeface="Yu Gothic Medium" panose="020B0400000000000000" pitchFamily="34" charset="-128"/>
                <a:ea typeface="Yu Gothic Medium" panose="020B0400000000000000" pitchFamily="34" charset="-128"/>
                <a:cs typeface="YuGothic Medium"/>
              </a:rPr>
              <a:t>中小企業に対する助成措置を大幅に強化します。</a:t>
            </a:r>
            <a:r>
              <a:rPr sz="600" spc="-30" dirty="0">
                <a:latin typeface="Yu Gothic Medium" panose="020B0400000000000000" pitchFamily="34" charset="-128"/>
                <a:ea typeface="Yu Gothic Medium" panose="020B0400000000000000" pitchFamily="34" charset="-128"/>
                <a:cs typeface="YuGothic Medium"/>
              </a:rPr>
              <a:t>（24年1月から開始）</a:t>
            </a:r>
          </a:p>
        </p:txBody>
      </p:sp>
      <p:pic>
        <p:nvPicPr>
          <p:cNvPr id="40" name="図 39">
            <a:extLst>
              <a:ext uri="{FF2B5EF4-FFF2-40B4-BE49-F238E27FC236}">
                <a16:creationId xmlns:a16="http://schemas.microsoft.com/office/drawing/2014/main" id="{651FEB99-DB51-9FE2-09AA-446A19C6A0F4}"/>
              </a:ext>
            </a:extLst>
          </p:cNvPr>
          <p:cNvPicPr>
            <a:picLocks noChangeAspect="1"/>
          </p:cNvPicPr>
          <p:nvPr/>
        </p:nvPicPr>
        <p:blipFill>
          <a:blip r:embed="rId5"/>
          <a:stretch>
            <a:fillRect/>
          </a:stretch>
        </p:blipFill>
        <p:spPr>
          <a:xfrm>
            <a:off x="415307" y="1817911"/>
            <a:ext cx="165100" cy="152400"/>
          </a:xfrm>
          <a:prstGeom prst="rect">
            <a:avLst/>
          </a:prstGeom>
        </p:spPr>
      </p:pic>
      <p:sp>
        <p:nvSpPr>
          <p:cNvPr id="41" name="角丸四角形 108">
            <a:extLst>
              <a:ext uri="{FF2B5EF4-FFF2-40B4-BE49-F238E27FC236}">
                <a16:creationId xmlns:a16="http://schemas.microsoft.com/office/drawing/2014/main" id="{82724765-60E6-12D3-1072-D23D31A99245}"/>
              </a:ext>
            </a:extLst>
          </p:cNvPr>
          <p:cNvSpPr/>
          <p:nvPr/>
        </p:nvSpPr>
        <p:spPr>
          <a:xfrm>
            <a:off x="421216" y="3754905"/>
            <a:ext cx="3168000" cy="223219"/>
          </a:xfrm>
          <a:prstGeom prst="roundRect">
            <a:avLst>
              <a:gd name="adj" fmla="val 50000"/>
            </a:avLst>
          </a:prstGeom>
          <a:solidFill>
            <a:srgbClr val="EB6E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latin typeface="Yu Gothic" panose="020B0400000000000000" pitchFamily="34" charset="-128"/>
                <a:ea typeface="Yu Gothic" panose="020B0400000000000000" pitchFamily="34" charset="-128"/>
              </a:rPr>
              <a:t>育児休業給付</a:t>
            </a:r>
          </a:p>
        </p:txBody>
      </p:sp>
      <p:sp>
        <p:nvSpPr>
          <p:cNvPr id="42" name="円/楕円 111">
            <a:extLst>
              <a:ext uri="{FF2B5EF4-FFF2-40B4-BE49-F238E27FC236}">
                <a16:creationId xmlns:a16="http://schemas.microsoft.com/office/drawing/2014/main" id="{8EF20748-9963-55C0-92DD-D9CC030B720E}"/>
              </a:ext>
            </a:extLst>
          </p:cNvPr>
          <p:cNvSpPr/>
          <p:nvPr/>
        </p:nvSpPr>
        <p:spPr>
          <a:xfrm>
            <a:off x="1004479" y="5079951"/>
            <a:ext cx="432000" cy="432000"/>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object 30">
            <a:extLst>
              <a:ext uri="{FF2B5EF4-FFF2-40B4-BE49-F238E27FC236}">
                <a16:creationId xmlns:a16="http://schemas.microsoft.com/office/drawing/2014/main" id="{03389CCA-A8B3-D0D2-19F6-4670493F3CCB}"/>
              </a:ext>
            </a:extLst>
          </p:cNvPr>
          <p:cNvSpPr/>
          <p:nvPr/>
        </p:nvSpPr>
        <p:spPr>
          <a:xfrm>
            <a:off x="1004479" y="4148099"/>
            <a:ext cx="483870" cy="362585"/>
          </a:xfrm>
          <a:custGeom>
            <a:avLst/>
            <a:gdLst/>
            <a:ahLst/>
            <a:cxnLst/>
            <a:rect l="l" t="t" r="r" b="b"/>
            <a:pathLst>
              <a:path w="483869" h="362585">
                <a:moveTo>
                  <a:pt x="447370" y="0"/>
                </a:moveTo>
                <a:lnTo>
                  <a:pt x="36004" y="0"/>
                </a:lnTo>
                <a:lnTo>
                  <a:pt x="22025" y="2841"/>
                </a:lnTo>
                <a:lnTo>
                  <a:pt x="10577" y="10577"/>
                </a:lnTo>
                <a:lnTo>
                  <a:pt x="2841" y="22025"/>
                </a:lnTo>
                <a:lnTo>
                  <a:pt x="0" y="36004"/>
                </a:lnTo>
                <a:lnTo>
                  <a:pt x="0" y="326529"/>
                </a:lnTo>
                <a:lnTo>
                  <a:pt x="2841" y="340508"/>
                </a:lnTo>
                <a:lnTo>
                  <a:pt x="10577" y="351956"/>
                </a:lnTo>
                <a:lnTo>
                  <a:pt x="22025" y="359692"/>
                </a:lnTo>
                <a:lnTo>
                  <a:pt x="36004" y="362534"/>
                </a:lnTo>
                <a:lnTo>
                  <a:pt x="447370" y="362534"/>
                </a:lnTo>
                <a:lnTo>
                  <a:pt x="461348" y="359692"/>
                </a:lnTo>
                <a:lnTo>
                  <a:pt x="472797" y="351956"/>
                </a:lnTo>
                <a:lnTo>
                  <a:pt x="480533" y="340508"/>
                </a:lnTo>
                <a:lnTo>
                  <a:pt x="483374" y="326529"/>
                </a:lnTo>
                <a:lnTo>
                  <a:pt x="483374" y="36004"/>
                </a:lnTo>
                <a:lnTo>
                  <a:pt x="480533" y="22025"/>
                </a:lnTo>
                <a:lnTo>
                  <a:pt x="472797" y="10577"/>
                </a:lnTo>
                <a:lnTo>
                  <a:pt x="461348" y="2841"/>
                </a:lnTo>
                <a:lnTo>
                  <a:pt x="447370" y="0"/>
                </a:lnTo>
                <a:close/>
              </a:path>
            </a:pathLst>
          </a:custGeom>
          <a:solidFill>
            <a:srgbClr val="F08C46"/>
          </a:solidFill>
        </p:spPr>
        <p:txBody>
          <a:bodyPr wrap="square" lIns="0" tIns="0" rIns="0" bIns="0" rtlCol="0"/>
          <a:lstStyle/>
          <a:p>
            <a:endParaRPr dirty="0"/>
          </a:p>
        </p:txBody>
      </p:sp>
      <p:sp>
        <p:nvSpPr>
          <p:cNvPr id="44" name="円/楕円 113">
            <a:extLst>
              <a:ext uri="{FF2B5EF4-FFF2-40B4-BE49-F238E27FC236}">
                <a16:creationId xmlns:a16="http://schemas.microsoft.com/office/drawing/2014/main" id="{739DD0C0-48DD-2CCD-7C47-B9E57293A2FD}"/>
              </a:ext>
            </a:extLst>
          </p:cNvPr>
          <p:cNvSpPr/>
          <p:nvPr/>
        </p:nvSpPr>
        <p:spPr>
          <a:xfrm>
            <a:off x="520384" y="4153598"/>
            <a:ext cx="432000" cy="432000"/>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115">
            <a:extLst>
              <a:ext uri="{FF2B5EF4-FFF2-40B4-BE49-F238E27FC236}">
                <a16:creationId xmlns:a16="http://schemas.microsoft.com/office/drawing/2014/main" id="{BC20100B-F3EA-321A-3FE2-6AC79BEC080E}"/>
              </a:ext>
            </a:extLst>
          </p:cNvPr>
          <p:cNvSpPr/>
          <p:nvPr/>
        </p:nvSpPr>
        <p:spPr>
          <a:xfrm>
            <a:off x="1007043" y="4148118"/>
            <a:ext cx="487665" cy="362566"/>
          </a:xfrm>
          <a:prstGeom prst="roundRect">
            <a:avLst>
              <a:gd name="adj" fmla="val 10508"/>
            </a:avLst>
          </a:prstGeom>
          <a:solidFill>
            <a:srgbClr val="F08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object 57">
            <a:extLst>
              <a:ext uri="{FF2B5EF4-FFF2-40B4-BE49-F238E27FC236}">
                <a16:creationId xmlns:a16="http://schemas.microsoft.com/office/drawing/2014/main" id="{45834544-5272-F490-6B29-8CCC948F9219}"/>
              </a:ext>
            </a:extLst>
          </p:cNvPr>
          <p:cNvSpPr txBox="1"/>
          <p:nvPr/>
        </p:nvSpPr>
        <p:spPr>
          <a:xfrm>
            <a:off x="1059788" y="5217348"/>
            <a:ext cx="303462" cy="144270"/>
          </a:xfrm>
          <a:prstGeom prst="rect">
            <a:avLst/>
          </a:prstGeom>
        </p:spPr>
        <p:txBody>
          <a:bodyPr vert="horz" wrap="square" lIns="0" tIns="13335" rIns="0" bIns="0" rtlCol="0">
            <a:spAutoFit/>
          </a:bodyPr>
          <a:lstStyle/>
          <a:p>
            <a:pPr marL="12700" algn="ctr">
              <a:lnSpc>
                <a:spcPct val="100000"/>
              </a:lnSpc>
              <a:spcBef>
                <a:spcPts val="105"/>
              </a:spcBef>
              <a:tabLst>
                <a:tab pos="423545" algn="l"/>
              </a:tabLst>
            </a:pPr>
            <a:r>
              <a:rPr sz="850" b="1" dirty="0">
                <a:solidFill>
                  <a:srgbClr val="FFFFFF"/>
                </a:solidFill>
                <a:latin typeface="Yu Gothic" panose="020B0400000000000000" pitchFamily="34" charset="-128"/>
                <a:ea typeface="Yu Gothic" panose="020B0400000000000000" pitchFamily="34" charset="-128"/>
                <a:cs typeface="YuGothic Bold"/>
              </a:rPr>
              <a:t>検 </a:t>
            </a:r>
            <a:r>
              <a:rPr sz="850" b="1" spc="-50" dirty="0">
                <a:solidFill>
                  <a:srgbClr val="FFFFFF"/>
                </a:solidFill>
                <a:latin typeface="Yu Gothic" panose="020B0400000000000000" pitchFamily="34" charset="-128"/>
                <a:ea typeface="Yu Gothic" panose="020B0400000000000000" pitchFamily="34" charset="-128"/>
                <a:cs typeface="YuGothic Bold"/>
              </a:rPr>
              <a:t>討</a:t>
            </a:r>
            <a:endParaRPr sz="900" b="1" baseline="4629" dirty="0">
              <a:latin typeface="Yu Gothic" panose="020B0400000000000000" pitchFamily="34" charset="-128"/>
              <a:ea typeface="Yu Gothic" panose="020B0400000000000000" pitchFamily="34" charset="-128"/>
              <a:cs typeface="YuGothic Bold"/>
            </a:endParaRPr>
          </a:p>
        </p:txBody>
      </p:sp>
      <p:sp>
        <p:nvSpPr>
          <p:cNvPr id="47" name="object 55">
            <a:extLst>
              <a:ext uri="{FF2B5EF4-FFF2-40B4-BE49-F238E27FC236}">
                <a16:creationId xmlns:a16="http://schemas.microsoft.com/office/drawing/2014/main" id="{8A4D2ACC-7BB2-9FDD-19F7-3D86F4121198}"/>
              </a:ext>
            </a:extLst>
          </p:cNvPr>
          <p:cNvSpPr txBox="1"/>
          <p:nvPr/>
        </p:nvSpPr>
        <p:spPr>
          <a:xfrm>
            <a:off x="608343" y="4294605"/>
            <a:ext cx="274320" cy="144270"/>
          </a:xfrm>
          <a:prstGeom prst="rect">
            <a:avLst/>
          </a:prstGeom>
        </p:spPr>
        <p:txBody>
          <a:bodyPr vert="horz" wrap="square" lIns="0" tIns="13335" rIns="0" bIns="0" rtlCol="0">
            <a:spAutoFit/>
          </a:bodyPr>
          <a:lstStyle/>
          <a:p>
            <a:pPr marL="12700">
              <a:lnSpc>
                <a:spcPct val="100000"/>
              </a:lnSpc>
              <a:spcBef>
                <a:spcPts val="105"/>
              </a:spcBef>
            </a:pPr>
            <a:r>
              <a:rPr sz="850" b="1" spc="-20" dirty="0">
                <a:solidFill>
                  <a:srgbClr val="FFFFFF"/>
                </a:solidFill>
                <a:latin typeface="Yu Gothic" panose="020B0400000000000000" pitchFamily="34" charset="-128"/>
                <a:ea typeface="Yu Gothic" panose="020B0400000000000000" pitchFamily="34" charset="-128"/>
                <a:cs typeface="YuGothic Bold"/>
              </a:rPr>
              <a:t>現 状</a:t>
            </a:r>
            <a:endParaRPr sz="850" b="1" dirty="0">
              <a:latin typeface="Yu Gothic" panose="020B0400000000000000" pitchFamily="34" charset="-128"/>
              <a:ea typeface="Yu Gothic" panose="020B0400000000000000" pitchFamily="34" charset="-128"/>
              <a:cs typeface="YuGothic Bold"/>
            </a:endParaRPr>
          </a:p>
        </p:txBody>
      </p:sp>
      <p:sp>
        <p:nvSpPr>
          <p:cNvPr id="48" name="object 36">
            <a:extLst>
              <a:ext uri="{FF2B5EF4-FFF2-40B4-BE49-F238E27FC236}">
                <a16:creationId xmlns:a16="http://schemas.microsoft.com/office/drawing/2014/main" id="{7B9BF7D7-0210-4484-3AD3-6B17AAD99C6F}"/>
              </a:ext>
            </a:extLst>
          </p:cNvPr>
          <p:cNvSpPr txBox="1"/>
          <p:nvPr/>
        </p:nvSpPr>
        <p:spPr>
          <a:xfrm>
            <a:off x="991791" y="4701369"/>
            <a:ext cx="2371725" cy="164148"/>
          </a:xfrm>
          <a:prstGeom prst="rect">
            <a:avLst/>
          </a:prstGeom>
        </p:spPr>
        <p:txBody>
          <a:bodyPr vert="horz" wrap="square" lIns="0" tIns="25400" rIns="0" bIns="0" rtlCol="0">
            <a:spAutoFit/>
          </a:bodyPr>
          <a:lstStyle/>
          <a:p>
            <a:pPr marL="12700">
              <a:lnSpc>
                <a:spcPct val="100000"/>
              </a:lnSpc>
              <a:spcBef>
                <a:spcPts val="190"/>
              </a:spcBef>
            </a:pPr>
            <a:r>
              <a:rPr sz="900" b="1" dirty="0">
                <a:solidFill>
                  <a:srgbClr val="595757"/>
                </a:solidFill>
                <a:latin typeface="Yu Gothic" panose="020B0400000000000000" pitchFamily="34" charset="-128"/>
                <a:ea typeface="Yu Gothic" panose="020B0400000000000000" pitchFamily="34" charset="-128"/>
                <a:cs typeface="YuGothic Bold"/>
              </a:rPr>
              <a:t>社会保険料の免除等で実質手取りで80%</a:t>
            </a:r>
            <a:r>
              <a:rPr sz="900" b="1" spc="-25" dirty="0">
                <a:solidFill>
                  <a:srgbClr val="595757"/>
                </a:solidFill>
                <a:latin typeface="Yu Gothic" panose="020B0400000000000000" pitchFamily="34" charset="-128"/>
                <a:ea typeface="Yu Gothic" panose="020B0400000000000000" pitchFamily="34" charset="-128"/>
                <a:cs typeface="YuGothic Bold"/>
              </a:rPr>
              <a:t>相当</a:t>
            </a:r>
            <a:endParaRPr sz="900" b="1" dirty="0">
              <a:latin typeface="Yu Gothic" panose="020B0400000000000000" pitchFamily="34" charset="-128"/>
              <a:ea typeface="Yu Gothic" panose="020B0400000000000000" pitchFamily="34" charset="-128"/>
              <a:cs typeface="YuGothic Bold"/>
            </a:endParaRPr>
          </a:p>
        </p:txBody>
      </p:sp>
      <p:sp>
        <p:nvSpPr>
          <p:cNvPr id="49" name="object 40">
            <a:extLst>
              <a:ext uri="{FF2B5EF4-FFF2-40B4-BE49-F238E27FC236}">
                <a16:creationId xmlns:a16="http://schemas.microsoft.com/office/drawing/2014/main" id="{CB9A7D2E-4653-A3C0-E448-BC50473EAB00}"/>
              </a:ext>
            </a:extLst>
          </p:cNvPr>
          <p:cNvSpPr txBox="1"/>
          <p:nvPr/>
        </p:nvSpPr>
        <p:spPr>
          <a:xfrm>
            <a:off x="1547789" y="4544039"/>
            <a:ext cx="675879" cy="153888"/>
          </a:xfrm>
          <a:prstGeom prst="rect">
            <a:avLst/>
          </a:prstGeom>
        </p:spPr>
        <p:txBody>
          <a:bodyPr vert="horz" wrap="square" lIns="0" tIns="0" rIns="0" bIns="0" rtlCol="0" anchor="ctr" anchorCtr="1">
            <a:spAutoFit/>
          </a:bodyPr>
          <a:lstStyle/>
          <a:p>
            <a:pPr algn="ctr"/>
            <a:r>
              <a:rPr sz="500" spc="-10" dirty="0">
                <a:latin typeface="Yu Gothic Medium" panose="020B0400000000000000" pitchFamily="34" charset="-128"/>
                <a:ea typeface="Yu Gothic Medium" panose="020B0400000000000000" pitchFamily="34" charset="-128"/>
                <a:cs typeface="YuGothic Medium"/>
              </a:rPr>
              <a:t>※育児休業給付と</a:t>
            </a:r>
            <a:endParaRPr lang="en-US" sz="500" spc="-10" dirty="0">
              <a:latin typeface="Yu Gothic Medium" panose="020B0400000000000000" pitchFamily="34" charset="-128"/>
              <a:ea typeface="Yu Gothic Medium" panose="020B0400000000000000" pitchFamily="34" charset="-128"/>
              <a:cs typeface="YuGothic Medium"/>
            </a:endParaRPr>
          </a:p>
          <a:p>
            <a:pPr algn="ctr"/>
            <a:r>
              <a:rPr lang="ja-JP" altLang="en-US" sz="500" dirty="0">
                <a:latin typeface="Yu Gothic Medium" panose="020B0400000000000000" pitchFamily="34" charset="-128"/>
                <a:ea typeface="Yu Gothic Medium" panose="020B0400000000000000" pitchFamily="34" charset="-128"/>
                <a:cs typeface="YuGothic Medium"/>
              </a:rPr>
              <a:t>同じで</a:t>
            </a:r>
            <a:r>
              <a:rPr lang="ja-JP" altLang="en-US" sz="500" spc="-50" dirty="0">
                <a:latin typeface="Yu Gothic Medium" panose="020B0400000000000000" pitchFamily="34" charset="-128"/>
                <a:ea typeface="Yu Gothic Medium" panose="020B0400000000000000" pitchFamily="34" charset="-128"/>
                <a:cs typeface="YuGothic Medium"/>
              </a:rPr>
              <a:t>す</a:t>
            </a:r>
            <a:endParaRPr sz="500" dirty="0">
              <a:latin typeface="Yu Gothic Medium" panose="020B0400000000000000" pitchFamily="34" charset="-128"/>
              <a:ea typeface="Yu Gothic Medium" panose="020B0400000000000000" pitchFamily="34" charset="-128"/>
              <a:cs typeface="YuGothic Medium"/>
            </a:endParaRPr>
          </a:p>
        </p:txBody>
      </p:sp>
      <p:sp>
        <p:nvSpPr>
          <p:cNvPr id="50" name="角丸四角形 123">
            <a:extLst>
              <a:ext uri="{FF2B5EF4-FFF2-40B4-BE49-F238E27FC236}">
                <a16:creationId xmlns:a16="http://schemas.microsoft.com/office/drawing/2014/main" id="{D4E08A0F-ED95-803E-E66F-2238896756E4}"/>
              </a:ext>
            </a:extLst>
          </p:cNvPr>
          <p:cNvSpPr/>
          <p:nvPr/>
        </p:nvSpPr>
        <p:spPr>
          <a:xfrm>
            <a:off x="2936558" y="5103252"/>
            <a:ext cx="533174" cy="362566"/>
          </a:xfrm>
          <a:prstGeom prst="roundRect">
            <a:avLst>
              <a:gd name="adj" fmla="val 10508"/>
            </a:avLst>
          </a:prstGeom>
          <a:solidFill>
            <a:schemeClr val="bg1"/>
          </a:solidFill>
          <a:ln w="9525">
            <a:solidFill>
              <a:srgbClr val="00A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object 40">
            <a:extLst>
              <a:ext uri="{FF2B5EF4-FFF2-40B4-BE49-F238E27FC236}">
                <a16:creationId xmlns:a16="http://schemas.microsoft.com/office/drawing/2014/main" id="{E6355D3B-37C0-351E-C6CB-1609BD2F8359}"/>
              </a:ext>
            </a:extLst>
          </p:cNvPr>
          <p:cNvSpPr txBox="1"/>
          <p:nvPr/>
        </p:nvSpPr>
        <p:spPr>
          <a:xfrm>
            <a:off x="1650820" y="4226712"/>
            <a:ext cx="492319" cy="218842"/>
          </a:xfrm>
          <a:prstGeom prst="rect">
            <a:avLst/>
          </a:prstGeom>
        </p:spPr>
        <p:txBody>
          <a:bodyPr vert="horz" wrap="square" lIns="0" tIns="0" rIns="0" bIns="0" rtlCol="0">
            <a:spAutoFit/>
          </a:bodyPr>
          <a:lstStyle/>
          <a:p>
            <a:pPr marR="43180" indent="-201930" algn="ctr">
              <a:spcBef>
                <a:spcPts val="60"/>
              </a:spcBef>
              <a:tabLst>
                <a:tab pos="1002030" algn="l"/>
              </a:tabLst>
            </a:pPr>
            <a:r>
              <a:rPr sz="650" b="1" dirty="0">
                <a:solidFill>
                  <a:srgbClr val="F08C46"/>
                </a:solidFill>
                <a:latin typeface="Yu Gothic" panose="020B0400000000000000" pitchFamily="34" charset="-128"/>
                <a:ea typeface="Yu Gothic" panose="020B0400000000000000" pitchFamily="34" charset="-128"/>
                <a:cs typeface="YuGothic Bold"/>
              </a:rPr>
              <a:t>休業開始時</a:t>
            </a:r>
            <a:endParaRPr lang="en-US" sz="650" b="1" spc="409" dirty="0">
              <a:solidFill>
                <a:srgbClr val="F08C46"/>
              </a:solidFill>
              <a:latin typeface="Yu Gothic" panose="020B0400000000000000" pitchFamily="34" charset="-128"/>
              <a:ea typeface="Yu Gothic" panose="020B0400000000000000" pitchFamily="34" charset="-128"/>
              <a:cs typeface="YuGothic Bold"/>
            </a:endParaRPr>
          </a:p>
          <a:p>
            <a:pPr marR="43180" indent="-201930" algn="ctr">
              <a:spcBef>
                <a:spcPts val="60"/>
              </a:spcBef>
              <a:tabLst>
                <a:tab pos="1002030" algn="l"/>
              </a:tabLst>
            </a:pPr>
            <a:r>
              <a:rPr lang="en-US" sz="650" b="1" dirty="0">
                <a:solidFill>
                  <a:srgbClr val="F08C46"/>
                </a:solidFill>
                <a:latin typeface="Yu Gothic" panose="020B0400000000000000" pitchFamily="34" charset="-128"/>
                <a:ea typeface="Yu Gothic" panose="020B0400000000000000" pitchFamily="34" charset="-128"/>
                <a:cs typeface="YuGothic Bold"/>
              </a:rPr>
              <a:t> 賃</a:t>
            </a:r>
            <a:r>
              <a:rPr sz="650" b="1" dirty="0">
                <a:solidFill>
                  <a:srgbClr val="F08C46"/>
                </a:solidFill>
                <a:latin typeface="Yu Gothic" panose="020B0400000000000000" pitchFamily="34" charset="-128"/>
                <a:ea typeface="Yu Gothic" panose="020B0400000000000000" pitchFamily="34" charset="-128"/>
                <a:cs typeface="YuGothic Bold"/>
              </a:rPr>
              <a:t>金日</a:t>
            </a:r>
            <a:r>
              <a:rPr sz="650" b="1" spc="-50" dirty="0">
                <a:solidFill>
                  <a:srgbClr val="F08C46"/>
                </a:solidFill>
                <a:latin typeface="Yu Gothic" panose="020B0400000000000000" pitchFamily="34" charset="-128"/>
                <a:ea typeface="Yu Gothic" panose="020B0400000000000000" pitchFamily="34" charset="-128"/>
                <a:cs typeface="YuGothic Bold"/>
              </a:rPr>
              <a:t>額</a:t>
            </a:r>
            <a:endParaRPr sz="500" b="1" dirty="0">
              <a:latin typeface="Yu Gothic" panose="020B0400000000000000" pitchFamily="34" charset="-128"/>
              <a:ea typeface="Yu Gothic" panose="020B0400000000000000" pitchFamily="34" charset="-128"/>
              <a:cs typeface="YuGothic Medium"/>
            </a:endParaRPr>
          </a:p>
        </p:txBody>
      </p:sp>
      <p:sp>
        <p:nvSpPr>
          <p:cNvPr id="52" name="object 40">
            <a:extLst>
              <a:ext uri="{FF2B5EF4-FFF2-40B4-BE49-F238E27FC236}">
                <a16:creationId xmlns:a16="http://schemas.microsoft.com/office/drawing/2014/main" id="{7FC943D2-46FD-0EA6-6AD7-2DCD1B9E7604}"/>
              </a:ext>
            </a:extLst>
          </p:cNvPr>
          <p:cNvSpPr txBox="1"/>
          <p:nvPr/>
        </p:nvSpPr>
        <p:spPr>
          <a:xfrm>
            <a:off x="2326534" y="4226712"/>
            <a:ext cx="492319" cy="218842"/>
          </a:xfrm>
          <a:prstGeom prst="rect">
            <a:avLst/>
          </a:prstGeom>
        </p:spPr>
        <p:txBody>
          <a:bodyPr vert="horz" wrap="square" lIns="0" tIns="0" rIns="0" bIns="0" rtlCol="0">
            <a:spAutoFit/>
          </a:bodyPr>
          <a:lstStyle/>
          <a:p>
            <a:pPr marR="43180" indent="-201930" algn="ctr">
              <a:spcBef>
                <a:spcPts val="60"/>
              </a:spcBef>
              <a:tabLst>
                <a:tab pos="1002030" algn="l"/>
              </a:tabLst>
            </a:pPr>
            <a:r>
              <a:rPr lang="ja-JP" altLang="en-US" sz="650" b="1">
                <a:solidFill>
                  <a:srgbClr val="F08C46"/>
                </a:solidFill>
                <a:latin typeface="Yu Gothic" panose="020B0400000000000000" pitchFamily="34" charset="-128"/>
                <a:ea typeface="Yu Gothic" panose="020B0400000000000000" pitchFamily="34" charset="-128"/>
                <a:cs typeface="YuGothic Bold"/>
              </a:rPr>
              <a:t>休業期間の</a:t>
            </a:r>
          </a:p>
          <a:p>
            <a:pPr marR="43180" indent="-201930" algn="ctr">
              <a:spcBef>
                <a:spcPts val="60"/>
              </a:spcBef>
              <a:tabLst>
                <a:tab pos="1002030" algn="l"/>
              </a:tabLst>
            </a:pPr>
            <a:r>
              <a:rPr lang="ja-JP" altLang="en-US" sz="650" b="1">
                <a:solidFill>
                  <a:srgbClr val="F08C46"/>
                </a:solidFill>
                <a:latin typeface="Yu Gothic" panose="020B0400000000000000" pitchFamily="34" charset="-128"/>
                <a:ea typeface="Yu Gothic" panose="020B0400000000000000" pitchFamily="34" charset="-128"/>
                <a:cs typeface="YuGothic Bold"/>
              </a:rPr>
              <a:t>日数</a:t>
            </a:r>
            <a:endParaRPr sz="500" b="1" dirty="0">
              <a:latin typeface="Yu Gothic" panose="020B0400000000000000" pitchFamily="34" charset="-128"/>
              <a:ea typeface="Yu Gothic" panose="020B0400000000000000" pitchFamily="34" charset="-128"/>
              <a:cs typeface="YuGothic Medium"/>
            </a:endParaRPr>
          </a:p>
        </p:txBody>
      </p:sp>
      <p:sp>
        <p:nvSpPr>
          <p:cNvPr id="53" name="object 40">
            <a:extLst>
              <a:ext uri="{FF2B5EF4-FFF2-40B4-BE49-F238E27FC236}">
                <a16:creationId xmlns:a16="http://schemas.microsoft.com/office/drawing/2014/main" id="{815A2202-167B-9D2B-70C0-9AD948AE583D}"/>
              </a:ext>
            </a:extLst>
          </p:cNvPr>
          <p:cNvSpPr txBox="1"/>
          <p:nvPr/>
        </p:nvSpPr>
        <p:spPr>
          <a:xfrm>
            <a:off x="1021714" y="4282967"/>
            <a:ext cx="492319" cy="100027"/>
          </a:xfrm>
          <a:prstGeom prst="rect">
            <a:avLst/>
          </a:prstGeom>
        </p:spPr>
        <p:txBody>
          <a:bodyPr vert="horz" wrap="square" lIns="0" tIns="0" rIns="0" bIns="0" rtlCol="0">
            <a:spAutoFit/>
          </a:bodyPr>
          <a:lstStyle/>
          <a:p>
            <a:pPr marR="43180" indent="-201930" algn="ctr">
              <a:spcBef>
                <a:spcPts val="60"/>
              </a:spcBef>
              <a:tabLst>
                <a:tab pos="1002030" algn="l"/>
              </a:tabLst>
            </a:pPr>
            <a:r>
              <a:rPr lang="ja-JP" altLang="en-US" sz="650" b="1">
                <a:solidFill>
                  <a:schemeClr val="bg1"/>
                </a:solidFill>
                <a:latin typeface="Yu Gothic" panose="020B0400000000000000" pitchFamily="34" charset="-128"/>
                <a:ea typeface="Yu Gothic" panose="020B0400000000000000" pitchFamily="34" charset="-128"/>
                <a:cs typeface="YuGothic Bold"/>
              </a:rPr>
              <a:t>支給額</a:t>
            </a:r>
            <a:endParaRPr sz="500" b="1" dirty="0">
              <a:solidFill>
                <a:schemeClr val="bg1"/>
              </a:solidFill>
              <a:latin typeface="Yu Gothic" panose="020B0400000000000000" pitchFamily="34" charset="-128"/>
              <a:ea typeface="Yu Gothic" panose="020B0400000000000000" pitchFamily="34" charset="-128"/>
              <a:cs typeface="YuGothic Medium"/>
            </a:endParaRPr>
          </a:p>
        </p:txBody>
      </p:sp>
      <p:sp>
        <p:nvSpPr>
          <p:cNvPr id="54" name="object 40">
            <a:extLst>
              <a:ext uri="{FF2B5EF4-FFF2-40B4-BE49-F238E27FC236}">
                <a16:creationId xmlns:a16="http://schemas.microsoft.com/office/drawing/2014/main" id="{9C9B23F9-FB4E-C83F-E4D6-3576D1C5DD86}"/>
              </a:ext>
            </a:extLst>
          </p:cNvPr>
          <p:cNvSpPr txBox="1"/>
          <p:nvPr/>
        </p:nvSpPr>
        <p:spPr>
          <a:xfrm>
            <a:off x="2859362" y="4544039"/>
            <a:ext cx="675879" cy="153888"/>
          </a:xfrm>
          <a:prstGeom prst="rect">
            <a:avLst/>
          </a:prstGeom>
        </p:spPr>
        <p:txBody>
          <a:bodyPr vert="horz" wrap="square" lIns="0" tIns="0" rIns="0" bIns="0" rtlCol="0" anchor="ctr" anchorCtr="1">
            <a:spAutoFit/>
          </a:bodyPr>
          <a:lstStyle/>
          <a:p>
            <a:pPr algn="ctr"/>
            <a:r>
              <a:rPr lang="en-US" altLang="ja-JP" sz="500" spc="-10" dirty="0">
                <a:latin typeface="Yu Gothic Medium" panose="020B0400000000000000" pitchFamily="34" charset="-128"/>
                <a:ea typeface="Yu Gothic Medium" panose="020B0400000000000000" pitchFamily="34" charset="-128"/>
                <a:cs typeface="YuGothic Medium"/>
              </a:rPr>
              <a:t>※</a:t>
            </a:r>
            <a:r>
              <a:rPr lang="ja-JP" altLang="en-US" sz="500" spc="-10" dirty="0">
                <a:latin typeface="Yu Gothic Medium" panose="020B0400000000000000" pitchFamily="34" charset="-128"/>
                <a:ea typeface="Yu Gothic Medium" panose="020B0400000000000000" pitchFamily="34" charset="-128"/>
                <a:cs typeface="YuGothic Medium"/>
              </a:rPr>
              <a:t>休業開始から</a:t>
            </a:r>
          </a:p>
          <a:p>
            <a:pPr algn="ctr"/>
            <a:r>
              <a:rPr lang="ja-JP" altLang="en-US" sz="500" spc="-10" dirty="0">
                <a:latin typeface="Yu Gothic Medium" panose="020B0400000000000000" pitchFamily="34" charset="-128"/>
                <a:ea typeface="Yu Gothic Medium" panose="020B0400000000000000" pitchFamily="34" charset="-128"/>
                <a:cs typeface="YuGothic Medium"/>
              </a:rPr>
              <a:t>通算</a:t>
            </a:r>
            <a:r>
              <a:rPr lang="en-US" altLang="ja-JP" sz="500" spc="-10" dirty="0">
                <a:latin typeface="Yu Gothic Medium" panose="020B0400000000000000" pitchFamily="34" charset="-128"/>
                <a:ea typeface="Yu Gothic Medium" panose="020B0400000000000000" pitchFamily="34" charset="-128"/>
                <a:cs typeface="YuGothic Medium"/>
              </a:rPr>
              <a:t>180</a:t>
            </a:r>
            <a:r>
              <a:rPr lang="ja-JP" altLang="en-US" sz="500" spc="-10" dirty="0">
                <a:latin typeface="Yu Gothic Medium" panose="020B0400000000000000" pitchFamily="34" charset="-128"/>
                <a:ea typeface="Yu Gothic Medium" panose="020B0400000000000000" pitchFamily="34" charset="-128"/>
                <a:cs typeface="YuGothic Medium"/>
              </a:rPr>
              <a:t>日</a:t>
            </a:r>
            <a:endParaRPr sz="500" dirty="0">
              <a:latin typeface="Yu Gothic Medium" panose="020B0400000000000000" pitchFamily="34" charset="-128"/>
              <a:ea typeface="Yu Gothic Medium" panose="020B0400000000000000" pitchFamily="34" charset="-128"/>
              <a:cs typeface="YuGothic Medium"/>
            </a:endParaRPr>
          </a:p>
        </p:txBody>
      </p:sp>
      <p:sp>
        <p:nvSpPr>
          <p:cNvPr id="55" name="object 27">
            <a:extLst>
              <a:ext uri="{FF2B5EF4-FFF2-40B4-BE49-F238E27FC236}">
                <a16:creationId xmlns:a16="http://schemas.microsoft.com/office/drawing/2014/main" id="{A99F28EA-1694-EEF4-8D4B-FEECD8B64457}"/>
              </a:ext>
            </a:extLst>
          </p:cNvPr>
          <p:cNvSpPr txBox="1"/>
          <p:nvPr/>
        </p:nvSpPr>
        <p:spPr>
          <a:xfrm>
            <a:off x="991790" y="5478097"/>
            <a:ext cx="2591517" cy="25904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595757"/>
                </a:solidFill>
                <a:latin typeface="Yu Gothic" panose="020B0400000000000000" pitchFamily="34" charset="-128"/>
                <a:ea typeface="Yu Gothic" panose="020B0400000000000000" pitchFamily="34" charset="-128"/>
                <a:cs typeface="YuGothic Bold"/>
              </a:rPr>
              <a:t>社会保険料の免除等で実質手取りでほぼ</a:t>
            </a:r>
            <a:r>
              <a:rPr sz="1600" b="1" spc="-20" dirty="0">
                <a:solidFill>
                  <a:srgbClr val="00A078"/>
                </a:solidFill>
                <a:latin typeface="Yu Gothic" panose="020B0400000000000000" pitchFamily="34" charset="-128"/>
                <a:ea typeface="Yu Gothic" panose="020B0400000000000000" pitchFamily="34" charset="-128"/>
                <a:cs typeface="YuGothic Bold"/>
              </a:rPr>
              <a:t>100</a:t>
            </a:r>
            <a:r>
              <a:rPr sz="1200" b="1" spc="-20" dirty="0">
                <a:solidFill>
                  <a:srgbClr val="00A078"/>
                </a:solidFill>
                <a:latin typeface="Yu Gothic" panose="020B0400000000000000" pitchFamily="34" charset="-128"/>
                <a:ea typeface="Yu Gothic" panose="020B0400000000000000" pitchFamily="34" charset="-128"/>
                <a:cs typeface="YuGothic Bold"/>
              </a:rPr>
              <a:t>%</a:t>
            </a:r>
            <a:endParaRPr sz="1200" b="1" dirty="0">
              <a:latin typeface="Yu Gothic" panose="020B0400000000000000" pitchFamily="34" charset="-128"/>
              <a:ea typeface="Yu Gothic" panose="020B0400000000000000" pitchFamily="34" charset="-128"/>
              <a:cs typeface="YuGothic Bold"/>
            </a:endParaRPr>
          </a:p>
        </p:txBody>
      </p:sp>
      <p:sp>
        <p:nvSpPr>
          <p:cNvPr id="56" name="object 46">
            <a:extLst>
              <a:ext uri="{FF2B5EF4-FFF2-40B4-BE49-F238E27FC236}">
                <a16:creationId xmlns:a16="http://schemas.microsoft.com/office/drawing/2014/main" id="{010E3E7C-4C04-6B2D-CA43-140A96169962}"/>
              </a:ext>
            </a:extLst>
          </p:cNvPr>
          <p:cNvSpPr txBox="1"/>
          <p:nvPr/>
        </p:nvSpPr>
        <p:spPr>
          <a:xfrm>
            <a:off x="2969145" y="4161344"/>
            <a:ext cx="498782" cy="353302"/>
          </a:xfrm>
          <a:prstGeom prst="rect">
            <a:avLst/>
          </a:prstGeom>
        </p:spPr>
        <p:txBody>
          <a:bodyPr vert="horz" wrap="square" lIns="0" tIns="14605" rIns="0" bIns="0" rtlCol="0">
            <a:spAutoFit/>
          </a:bodyPr>
          <a:lstStyle/>
          <a:p>
            <a:pPr marL="12700">
              <a:lnSpc>
                <a:spcPct val="100000"/>
              </a:lnSpc>
              <a:spcBef>
                <a:spcPts val="115"/>
              </a:spcBef>
            </a:pPr>
            <a:r>
              <a:rPr sz="2200" b="1" spc="-25" dirty="0">
                <a:solidFill>
                  <a:srgbClr val="00A078"/>
                </a:solidFill>
                <a:latin typeface="Yu Gothic" panose="020B0400000000000000" pitchFamily="34" charset="-128"/>
                <a:ea typeface="Yu Gothic" panose="020B0400000000000000" pitchFamily="34" charset="-128"/>
                <a:cs typeface="YuGothic Bold"/>
              </a:rPr>
              <a:t>67</a:t>
            </a:r>
            <a:r>
              <a:rPr sz="1200" b="1" spc="-25" dirty="0">
                <a:solidFill>
                  <a:srgbClr val="00A078"/>
                </a:solidFill>
                <a:latin typeface="Yu Gothic" panose="020B0400000000000000" pitchFamily="34" charset="-128"/>
                <a:ea typeface="Yu Gothic" panose="020B0400000000000000" pitchFamily="34" charset="-128"/>
                <a:cs typeface="YuGothic Bold"/>
              </a:rPr>
              <a:t>%</a:t>
            </a:r>
            <a:endParaRPr sz="1200" b="1" dirty="0">
              <a:latin typeface="Yu Gothic" panose="020B0400000000000000" pitchFamily="34" charset="-128"/>
              <a:ea typeface="Yu Gothic" panose="020B0400000000000000" pitchFamily="34" charset="-128"/>
              <a:cs typeface="YuGothic Bold"/>
            </a:endParaRPr>
          </a:p>
        </p:txBody>
      </p:sp>
      <p:sp>
        <p:nvSpPr>
          <p:cNvPr id="57" name="object 46">
            <a:extLst>
              <a:ext uri="{FF2B5EF4-FFF2-40B4-BE49-F238E27FC236}">
                <a16:creationId xmlns:a16="http://schemas.microsoft.com/office/drawing/2014/main" id="{3E19C697-5657-2254-8FFD-EAC43C0950D2}"/>
              </a:ext>
            </a:extLst>
          </p:cNvPr>
          <p:cNvSpPr txBox="1"/>
          <p:nvPr/>
        </p:nvSpPr>
        <p:spPr>
          <a:xfrm>
            <a:off x="2965534" y="5112669"/>
            <a:ext cx="488201" cy="353302"/>
          </a:xfrm>
          <a:prstGeom prst="rect">
            <a:avLst/>
          </a:prstGeom>
        </p:spPr>
        <p:txBody>
          <a:bodyPr vert="horz" wrap="square" lIns="0" tIns="14605" rIns="0" bIns="0" rtlCol="0">
            <a:spAutoFit/>
          </a:bodyPr>
          <a:lstStyle/>
          <a:p>
            <a:pPr marL="12700">
              <a:lnSpc>
                <a:spcPct val="100000"/>
              </a:lnSpc>
              <a:spcBef>
                <a:spcPts val="115"/>
              </a:spcBef>
            </a:pPr>
            <a:r>
              <a:rPr lang="en-US" altLang="ja-JP" sz="2200" b="1" spc="-25" dirty="0">
                <a:solidFill>
                  <a:srgbClr val="00A078"/>
                </a:solidFill>
                <a:latin typeface="Yu Gothic" panose="020B0400000000000000" pitchFamily="34" charset="-128"/>
                <a:ea typeface="Yu Gothic" panose="020B0400000000000000" pitchFamily="34" charset="-128"/>
                <a:cs typeface="YuGothic Bold"/>
              </a:rPr>
              <a:t>80</a:t>
            </a:r>
            <a:r>
              <a:rPr sz="1200" b="1" spc="-25" dirty="0">
                <a:solidFill>
                  <a:srgbClr val="00A078"/>
                </a:solidFill>
                <a:latin typeface="Yu Gothic" panose="020B0400000000000000" pitchFamily="34" charset="-128"/>
                <a:ea typeface="Yu Gothic" panose="020B0400000000000000" pitchFamily="34" charset="-128"/>
                <a:cs typeface="YuGothic Bold"/>
              </a:rPr>
              <a:t>%</a:t>
            </a:r>
            <a:endParaRPr sz="1200" b="1" dirty="0">
              <a:latin typeface="Yu Gothic" panose="020B0400000000000000" pitchFamily="34" charset="-128"/>
              <a:ea typeface="Yu Gothic" panose="020B0400000000000000" pitchFamily="34" charset="-128"/>
              <a:cs typeface="YuGothic Bold"/>
            </a:endParaRPr>
          </a:p>
        </p:txBody>
      </p:sp>
      <p:sp>
        <p:nvSpPr>
          <p:cNvPr id="58" name="object 47">
            <a:extLst>
              <a:ext uri="{FF2B5EF4-FFF2-40B4-BE49-F238E27FC236}">
                <a16:creationId xmlns:a16="http://schemas.microsoft.com/office/drawing/2014/main" id="{F8F3D0EE-FB3E-F49B-6ABD-3214B549DE07}"/>
              </a:ext>
            </a:extLst>
          </p:cNvPr>
          <p:cNvSpPr txBox="1"/>
          <p:nvPr/>
        </p:nvSpPr>
        <p:spPr>
          <a:xfrm>
            <a:off x="1505964" y="5144964"/>
            <a:ext cx="1367307" cy="210314"/>
          </a:xfrm>
          <a:prstGeom prst="rect">
            <a:avLst/>
          </a:prstGeom>
        </p:spPr>
        <p:txBody>
          <a:bodyPr vert="horz" wrap="square" lIns="0" tIns="12700" rIns="0" bIns="0" rtlCol="0">
            <a:spAutoFit/>
          </a:bodyPr>
          <a:lstStyle/>
          <a:p>
            <a:pPr marL="12700">
              <a:lnSpc>
                <a:spcPct val="100000"/>
              </a:lnSpc>
              <a:spcBef>
                <a:spcPts val="100"/>
              </a:spcBef>
            </a:pPr>
            <a:r>
              <a:rPr lang="ja-JP" altLang="en-US" sz="600" b="1" spc="-5">
                <a:solidFill>
                  <a:srgbClr val="595757"/>
                </a:solidFill>
                <a:latin typeface="Yu Gothic" panose="020B0400000000000000" pitchFamily="34" charset="-128"/>
                <a:ea typeface="Yu Gothic" panose="020B0400000000000000" pitchFamily="34" charset="-128"/>
                <a:cs typeface="YuGothic Bold"/>
              </a:rPr>
              <a:t>出生後一定期間内に両親とも</a:t>
            </a:r>
          </a:p>
          <a:p>
            <a:pPr marL="12700">
              <a:lnSpc>
                <a:spcPct val="100000"/>
              </a:lnSpc>
              <a:spcBef>
                <a:spcPts val="100"/>
              </a:spcBef>
            </a:pPr>
            <a:r>
              <a:rPr lang="ja-JP" altLang="en-US" sz="600" b="1" spc="-5">
                <a:solidFill>
                  <a:srgbClr val="595757"/>
                </a:solidFill>
                <a:latin typeface="Yu Gothic" panose="020B0400000000000000" pitchFamily="34" charset="-128"/>
                <a:ea typeface="Yu Gothic" panose="020B0400000000000000" pitchFamily="34" charset="-128"/>
                <a:cs typeface="YuGothic Bold"/>
              </a:rPr>
              <a:t>育児休業を取得した場合</a:t>
            </a:r>
            <a:r>
              <a:rPr lang="en-US" altLang="ja-JP" sz="600" b="1" spc="-5" dirty="0">
                <a:solidFill>
                  <a:srgbClr val="595757"/>
                </a:solidFill>
                <a:latin typeface="Yu Gothic" panose="020B0400000000000000" pitchFamily="34" charset="-128"/>
                <a:ea typeface="Yu Gothic" panose="020B0400000000000000" pitchFamily="34" charset="-128"/>
                <a:cs typeface="YuGothic Bold"/>
              </a:rPr>
              <a:t>28</a:t>
            </a:r>
            <a:r>
              <a:rPr lang="ja-JP" altLang="en-US" sz="600" b="1" spc="-5">
                <a:solidFill>
                  <a:srgbClr val="595757"/>
                </a:solidFill>
                <a:latin typeface="Yu Gothic" panose="020B0400000000000000" pitchFamily="34" charset="-128"/>
                <a:ea typeface="Yu Gothic" panose="020B0400000000000000" pitchFamily="34" charset="-128"/>
                <a:cs typeface="YuGothic Bold"/>
              </a:rPr>
              <a:t>日を限度に</a:t>
            </a:r>
            <a:endParaRPr sz="600" b="1" dirty="0">
              <a:latin typeface="Yu Gothic" panose="020B0400000000000000" pitchFamily="34" charset="-128"/>
              <a:ea typeface="Yu Gothic" panose="020B0400000000000000" pitchFamily="34" charset="-128"/>
              <a:cs typeface="YuGothic Bold"/>
            </a:endParaRPr>
          </a:p>
        </p:txBody>
      </p:sp>
      <p:pic>
        <p:nvPicPr>
          <p:cNvPr id="59" name="図 58">
            <a:extLst>
              <a:ext uri="{FF2B5EF4-FFF2-40B4-BE49-F238E27FC236}">
                <a16:creationId xmlns:a16="http://schemas.microsoft.com/office/drawing/2014/main" id="{94CA6B10-152B-7ED5-9C30-2D12237A1E3E}"/>
              </a:ext>
            </a:extLst>
          </p:cNvPr>
          <p:cNvPicPr>
            <a:picLocks noChangeAspect="1"/>
          </p:cNvPicPr>
          <p:nvPr/>
        </p:nvPicPr>
        <p:blipFill>
          <a:blip r:embed="rId6"/>
          <a:stretch>
            <a:fillRect/>
          </a:stretch>
        </p:blipFill>
        <p:spPr>
          <a:xfrm>
            <a:off x="1513162" y="5360124"/>
            <a:ext cx="1346200" cy="63500"/>
          </a:xfrm>
          <a:prstGeom prst="rect">
            <a:avLst/>
          </a:prstGeom>
        </p:spPr>
      </p:pic>
      <p:pic>
        <p:nvPicPr>
          <p:cNvPr id="60" name="図 59">
            <a:extLst>
              <a:ext uri="{FF2B5EF4-FFF2-40B4-BE49-F238E27FC236}">
                <a16:creationId xmlns:a16="http://schemas.microsoft.com/office/drawing/2014/main" id="{3B09F8D5-DC51-71C4-D9CA-F08971CBADBA}"/>
              </a:ext>
            </a:extLst>
          </p:cNvPr>
          <p:cNvPicPr>
            <a:picLocks noChangeAspect="1"/>
          </p:cNvPicPr>
          <p:nvPr/>
        </p:nvPicPr>
        <p:blipFill>
          <a:blip r:embed="rId7"/>
          <a:stretch>
            <a:fillRect/>
          </a:stretch>
        </p:blipFill>
        <p:spPr>
          <a:xfrm>
            <a:off x="2176375" y="4287880"/>
            <a:ext cx="76200" cy="101600"/>
          </a:xfrm>
          <a:prstGeom prst="rect">
            <a:avLst/>
          </a:prstGeom>
        </p:spPr>
      </p:pic>
      <p:pic>
        <p:nvPicPr>
          <p:cNvPr id="61" name="図 60">
            <a:extLst>
              <a:ext uri="{FF2B5EF4-FFF2-40B4-BE49-F238E27FC236}">
                <a16:creationId xmlns:a16="http://schemas.microsoft.com/office/drawing/2014/main" id="{03092403-7F4F-3766-D9C5-4E65D9F9F46E}"/>
              </a:ext>
            </a:extLst>
          </p:cNvPr>
          <p:cNvPicPr>
            <a:picLocks noChangeAspect="1"/>
          </p:cNvPicPr>
          <p:nvPr/>
        </p:nvPicPr>
        <p:blipFill>
          <a:blip r:embed="rId8"/>
          <a:stretch>
            <a:fillRect/>
          </a:stretch>
        </p:blipFill>
        <p:spPr>
          <a:xfrm>
            <a:off x="2835315" y="4290284"/>
            <a:ext cx="88900" cy="101600"/>
          </a:xfrm>
          <a:prstGeom prst="rect">
            <a:avLst/>
          </a:prstGeom>
        </p:spPr>
      </p:pic>
      <p:pic>
        <p:nvPicPr>
          <p:cNvPr id="62" name="図 61">
            <a:extLst>
              <a:ext uri="{FF2B5EF4-FFF2-40B4-BE49-F238E27FC236}">
                <a16:creationId xmlns:a16="http://schemas.microsoft.com/office/drawing/2014/main" id="{8189AE99-0ED2-607B-5D7C-246CC44DF13D}"/>
              </a:ext>
            </a:extLst>
          </p:cNvPr>
          <p:cNvPicPr>
            <a:picLocks noChangeAspect="1"/>
          </p:cNvPicPr>
          <p:nvPr/>
        </p:nvPicPr>
        <p:blipFill>
          <a:blip r:embed="rId8"/>
          <a:stretch>
            <a:fillRect/>
          </a:stretch>
        </p:blipFill>
        <p:spPr>
          <a:xfrm>
            <a:off x="1513983" y="4290284"/>
            <a:ext cx="88900" cy="101600"/>
          </a:xfrm>
          <a:prstGeom prst="rect">
            <a:avLst/>
          </a:prstGeom>
        </p:spPr>
      </p:pic>
      <p:pic>
        <p:nvPicPr>
          <p:cNvPr id="63" name="図 62" descr="四角形&#10;&#10;中程度の精度で自動的に生成された説明">
            <a:extLst>
              <a:ext uri="{FF2B5EF4-FFF2-40B4-BE49-F238E27FC236}">
                <a16:creationId xmlns:a16="http://schemas.microsoft.com/office/drawing/2014/main" id="{A77F5E95-9D71-1BB8-A13E-C4417F45210F}"/>
              </a:ext>
            </a:extLst>
          </p:cNvPr>
          <p:cNvPicPr>
            <a:picLocks noChangeAspect="1"/>
          </p:cNvPicPr>
          <p:nvPr/>
        </p:nvPicPr>
        <p:blipFill>
          <a:blip r:embed="rId9"/>
          <a:stretch>
            <a:fillRect/>
          </a:stretch>
        </p:blipFill>
        <p:spPr>
          <a:xfrm>
            <a:off x="701866" y="4477598"/>
            <a:ext cx="304800" cy="901700"/>
          </a:xfrm>
          <a:prstGeom prst="rect">
            <a:avLst/>
          </a:prstGeom>
        </p:spPr>
      </p:pic>
      <p:pic>
        <p:nvPicPr>
          <p:cNvPr id="64" name="図 63" descr="挿絵 が含まれている画像&#10;&#10;自動的に生成された説明">
            <a:extLst>
              <a:ext uri="{FF2B5EF4-FFF2-40B4-BE49-F238E27FC236}">
                <a16:creationId xmlns:a16="http://schemas.microsoft.com/office/drawing/2014/main" id="{49D98303-ECED-C33A-0860-296F7330F56D}"/>
              </a:ext>
            </a:extLst>
          </p:cNvPr>
          <p:cNvPicPr>
            <a:picLocks noChangeAspect="1"/>
          </p:cNvPicPr>
          <p:nvPr/>
        </p:nvPicPr>
        <p:blipFill>
          <a:blip r:embed="rId10"/>
          <a:stretch>
            <a:fillRect/>
          </a:stretch>
        </p:blipFill>
        <p:spPr>
          <a:xfrm>
            <a:off x="2792524" y="1811411"/>
            <a:ext cx="783979" cy="796831"/>
          </a:xfrm>
          <a:prstGeom prst="rect">
            <a:avLst/>
          </a:prstGeom>
        </p:spPr>
      </p:pic>
      <p:grpSp>
        <p:nvGrpSpPr>
          <p:cNvPr id="65" name="グループ化 64">
            <a:extLst>
              <a:ext uri="{FF2B5EF4-FFF2-40B4-BE49-F238E27FC236}">
                <a16:creationId xmlns:a16="http://schemas.microsoft.com/office/drawing/2014/main" id="{7C54B3D1-8963-2A69-ED4E-F757A46DFC8A}"/>
              </a:ext>
            </a:extLst>
          </p:cNvPr>
          <p:cNvGrpSpPr/>
          <p:nvPr/>
        </p:nvGrpSpPr>
        <p:grpSpPr>
          <a:xfrm>
            <a:off x="3040945" y="2723044"/>
            <a:ext cx="542363" cy="812298"/>
            <a:chOff x="3040945" y="3423151"/>
            <a:chExt cx="542363" cy="812298"/>
          </a:xfrm>
        </p:grpSpPr>
        <p:sp>
          <p:nvSpPr>
            <p:cNvPr id="66" name="角丸四角形 140">
              <a:extLst>
                <a:ext uri="{FF2B5EF4-FFF2-40B4-BE49-F238E27FC236}">
                  <a16:creationId xmlns:a16="http://schemas.microsoft.com/office/drawing/2014/main" id="{3BF977DA-73EC-69CE-9E03-F603A737B4E0}"/>
                </a:ext>
              </a:extLst>
            </p:cNvPr>
            <p:cNvSpPr/>
            <p:nvPr/>
          </p:nvSpPr>
          <p:spPr>
            <a:xfrm>
              <a:off x="3040945" y="3424480"/>
              <a:ext cx="542363" cy="810969"/>
            </a:xfrm>
            <a:prstGeom prst="roundRect">
              <a:avLst>
                <a:gd name="adj" fmla="val 7183"/>
              </a:avLst>
            </a:prstGeom>
            <a:solidFill>
              <a:schemeClr val="bg1"/>
            </a:solidFill>
            <a:ln w="6350">
              <a:solidFill>
                <a:srgbClr val="EB6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panose="020B0400000000000000" pitchFamily="34" charset="-128"/>
                <a:ea typeface="Yu Gothic" panose="020B0400000000000000" pitchFamily="34" charset="-128"/>
              </a:endParaRPr>
            </a:p>
          </p:txBody>
        </p:sp>
        <p:pic>
          <p:nvPicPr>
            <p:cNvPr id="67" name="図 66" descr="図形&#10;&#10;低い精度で自動的に生成された説明">
              <a:extLst>
                <a:ext uri="{FF2B5EF4-FFF2-40B4-BE49-F238E27FC236}">
                  <a16:creationId xmlns:a16="http://schemas.microsoft.com/office/drawing/2014/main" id="{F34DDCCB-4227-187C-94DC-08C44A261ED0}"/>
                </a:ext>
              </a:extLst>
            </p:cNvPr>
            <p:cNvPicPr>
              <a:picLocks noChangeAspect="1"/>
            </p:cNvPicPr>
            <p:nvPr/>
          </p:nvPicPr>
          <p:blipFill>
            <a:blip r:embed="rId11"/>
            <a:stretch>
              <a:fillRect/>
            </a:stretch>
          </p:blipFill>
          <p:spPr>
            <a:xfrm>
              <a:off x="3097990" y="3744151"/>
              <a:ext cx="431800" cy="431800"/>
            </a:xfrm>
            <a:prstGeom prst="rect">
              <a:avLst/>
            </a:prstGeom>
          </p:spPr>
        </p:pic>
        <p:sp>
          <p:nvSpPr>
            <p:cNvPr id="68" name="片側の 2 つの角を丸めた四角形 142">
              <a:extLst>
                <a:ext uri="{FF2B5EF4-FFF2-40B4-BE49-F238E27FC236}">
                  <a16:creationId xmlns:a16="http://schemas.microsoft.com/office/drawing/2014/main" id="{6B061A13-0683-DE7E-5CD0-3C3B159ECCEA}"/>
                </a:ext>
              </a:extLst>
            </p:cNvPr>
            <p:cNvSpPr/>
            <p:nvPr/>
          </p:nvSpPr>
          <p:spPr>
            <a:xfrm>
              <a:off x="3043880" y="3423151"/>
              <a:ext cx="539428" cy="266216"/>
            </a:xfrm>
            <a:prstGeom prst="round2SameRect">
              <a:avLst>
                <a:gd name="adj1" fmla="val 13089"/>
                <a:gd name="adj2" fmla="val 0"/>
              </a:avLst>
            </a:prstGeom>
            <a:solidFill>
              <a:srgbClr val="EB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panose="020B0400000000000000" pitchFamily="34" charset="-128"/>
                <a:ea typeface="Yu Gothic" panose="020B0400000000000000" pitchFamily="34" charset="-128"/>
              </a:endParaRPr>
            </a:p>
          </p:txBody>
        </p:sp>
        <p:sp>
          <p:nvSpPr>
            <p:cNvPr id="69" name="object 100">
              <a:extLst>
                <a:ext uri="{FF2B5EF4-FFF2-40B4-BE49-F238E27FC236}">
                  <a16:creationId xmlns:a16="http://schemas.microsoft.com/office/drawing/2014/main" id="{441EFAD9-1413-8F48-295F-533AC6665CC8}"/>
                </a:ext>
              </a:extLst>
            </p:cNvPr>
            <p:cNvSpPr txBox="1"/>
            <p:nvPr/>
          </p:nvSpPr>
          <p:spPr>
            <a:xfrm>
              <a:off x="3112616" y="3442247"/>
              <a:ext cx="396875" cy="197490"/>
            </a:xfrm>
            <a:prstGeom prst="rect">
              <a:avLst/>
            </a:prstGeom>
          </p:spPr>
          <p:txBody>
            <a:bodyPr vert="horz" wrap="square" lIns="0" tIns="17780" rIns="0" bIns="0" rtlCol="0">
              <a:spAutoFit/>
            </a:bodyPr>
            <a:lstStyle/>
            <a:p>
              <a:pPr marL="86360" marR="5080" indent="-74295">
                <a:lnSpc>
                  <a:spcPts val="700"/>
                </a:lnSpc>
                <a:spcBef>
                  <a:spcPts val="140"/>
                </a:spcBef>
              </a:pPr>
              <a:r>
                <a:rPr sz="600" b="1" spc="-25" dirty="0">
                  <a:solidFill>
                    <a:srgbClr val="FFFFFF"/>
                  </a:solidFill>
                  <a:latin typeface="Yu Gothic" panose="020B0400000000000000" pitchFamily="34" charset="-128"/>
                  <a:ea typeface="Yu Gothic" panose="020B0400000000000000" pitchFamily="34" charset="-128"/>
                  <a:cs typeface="YuGothic Bold"/>
                </a:rPr>
                <a:t>両立支援等</a:t>
              </a:r>
              <a:r>
                <a:rPr sz="600" b="1" spc="-30" dirty="0">
                  <a:solidFill>
                    <a:srgbClr val="FFFFFF"/>
                  </a:solidFill>
                  <a:latin typeface="Yu Gothic" panose="020B0400000000000000" pitchFamily="34" charset="-128"/>
                  <a:ea typeface="Yu Gothic" panose="020B0400000000000000" pitchFamily="34" charset="-128"/>
                  <a:cs typeface="YuGothic Bold"/>
                </a:rPr>
                <a:t>助成金</a:t>
              </a:r>
              <a:endParaRPr sz="600" b="1" dirty="0">
                <a:latin typeface="Yu Gothic" panose="020B0400000000000000" pitchFamily="34" charset="-128"/>
                <a:ea typeface="Yu Gothic" panose="020B0400000000000000" pitchFamily="34" charset="-128"/>
                <a:cs typeface="YuGothic Bold"/>
              </a:endParaRPr>
            </a:p>
          </p:txBody>
        </p:sp>
      </p:grpSp>
      <p:sp>
        <p:nvSpPr>
          <p:cNvPr id="70" name="円/楕円 149">
            <a:extLst>
              <a:ext uri="{FF2B5EF4-FFF2-40B4-BE49-F238E27FC236}">
                <a16:creationId xmlns:a16="http://schemas.microsoft.com/office/drawing/2014/main" id="{DE9E8138-4592-93EC-5E1D-ECEF5A87D2EB}"/>
              </a:ext>
            </a:extLst>
          </p:cNvPr>
          <p:cNvSpPr/>
          <p:nvPr/>
        </p:nvSpPr>
        <p:spPr>
          <a:xfrm>
            <a:off x="3972194" y="4383618"/>
            <a:ext cx="117439" cy="106544"/>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aseline="12820" dirty="0">
                <a:solidFill>
                  <a:srgbClr val="FFFFFF"/>
                </a:solidFill>
                <a:latin typeface="YuGothic Bold"/>
                <a:cs typeface="YuGothic Bold"/>
              </a:rPr>
              <a:t>1</a:t>
            </a:r>
            <a:endParaRPr kumimoji="1" lang="ja-JP" altLang="en-US" sz="1000"/>
          </a:p>
        </p:txBody>
      </p:sp>
      <p:sp>
        <p:nvSpPr>
          <p:cNvPr id="71" name="円/楕円 150">
            <a:extLst>
              <a:ext uri="{FF2B5EF4-FFF2-40B4-BE49-F238E27FC236}">
                <a16:creationId xmlns:a16="http://schemas.microsoft.com/office/drawing/2014/main" id="{2154E249-ABF3-CA00-8D37-B60576E011EB}"/>
              </a:ext>
            </a:extLst>
          </p:cNvPr>
          <p:cNvSpPr/>
          <p:nvPr/>
        </p:nvSpPr>
        <p:spPr>
          <a:xfrm>
            <a:off x="3972194" y="4545664"/>
            <a:ext cx="117439" cy="106544"/>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aseline="12820" dirty="0">
                <a:solidFill>
                  <a:srgbClr val="FFFFFF"/>
                </a:solidFill>
                <a:latin typeface="YuGothic Bold"/>
                <a:cs typeface="YuGothic Bold"/>
              </a:rPr>
              <a:t>2</a:t>
            </a:r>
            <a:endParaRPr kumimoji="1" lang="ja-JP" altLang="en-US" sz="1000"/>
          </a:p>
        </p:txBody>
      </p:sp>
      <p:sp>
        <p:nvSpPr>
          <p:cNvPr id="72" name="円/楕円 151">
            <a:extLst>
              <a:ext uri="{FF2B5EF4-FFF2-40B4-BE49-F238E27FC236}">
                <a16:creationId xmlns:a16="http://schemas.microsoft.com/office/drawing/2014/main" id="{A52F10CE-E71B-B2A4-FA40-3FF7D32AF0B4}"/>
              </a:ext>
            </a:extLst>
          </p:cNvPr>
          <p:cNvSpPr/>
          <p:nvPr/>
        </p:nvSpPr>
        <p:spPr>
          <a:xfrm>
            <a:off x="3972194" y="4711568"/>
            <a:ext cx="117439" cy="106544"/>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aseline="12820" dirty="0">
                <a:solidFill>
                  <a:srgbClr val="FFFFFF"/>
                </a:solidFill>
                <a:latin typeface="YuGothic Bold"/>
                <a:cs typeface="YuGothic Bold"/>
              </a:rPr>
              <a:t>3</a:t>
            </a:r>
            <a:endParaRPr kumimoji="1" lang="ja-JP" altLang="en-US" sz="1000"/>
          </a:p>
        </p:txBody>
      </p:sp>
      <p:sp>
        <p:nvSpPr>
          <p:cNvPr id="73" name="円/楕円 152">
            <a:extLst>
              <a:ext uri="{FF2B5EF4-FFF2-40B4-BE49-F238E27FC236}">
                <a16:creationId xmlns:a16="http://schemas.microsoft.com/office/drawing/2014/main" id="{CFB6D4EE-0A7C-5311-95EE-C2AEA9072D41}"/>
              </a:ext>
            </a:extLst>
          </p:cNvPr>
          <p:cNvSpPr/>
          <p:nvPr/>
        </p:nvSpPr>
        <p:spPr>
          <a:xfrm>
            <a:off x="5160528" y="4545664"/>
            <a:ext cx="117439" cy="106544"/>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aseline="12820" dirty="0">
                <a:solidFill>
                  <a:srgbClr val="FFFFFF"/>
                </a:solidFill>
                <a:latin typeface="YuGothic Bold"/>
                <a:cs typeface="YuGothic Bold"/>
              </a:rPr>
              <a:t>4</a:t>
            </a:r>
            <a:endParaRPr kumimoji="1" lang="ja-JP" altLang="en-US" sz="1000"/>
          </a:p>
        </p:txBody>
      </p:sp>
      <p:sp>
        <p:nvSpPr>
          <p:cNvPr id="74" name="円/楕円 153">
            <a:extLst>
              <a:ext uri="{FF2B5EF4-FFF2-40B4-BE49-F238E27FC236}">
                <a16:creationId xmlns:a16="http://schemas.microsoft.com/office/drawing/2014/main" id="{D69F20C8-7B6A-6AB2-C159-3CE45C227BCA}"/>
              </a:ext>
            </a:extLst>
          </p:cNvPr>
          <p:cNvSpPr/>
          <p:nvPr/>
        </p:nvSpPr>
        <p:spPr>
          <a:xfrm>
            <a:off x="5160528" y="4711568"/>
            <a:ext cx="117439" cy="106544"/>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aseline="12820" dirty="0">
                <a:solidFill>
                  <a:srgbClr val="FFFFFF"/>
                </a:solidFill>
                <a:latin typeface="YuGothic Bold"/>
                <a:cs typeface="YuGothic Bold"/>
              </a:rPr>
              <a:t>5</a:t>
            </a:r>
            <a:endParaRPr kumimoji="1" lang="ja-JP" altLang="en-US" sz="1000"/>
          </a:p>
        </p:txBody>
      </p:sp>
      <p:sp>
        <p:nvSpPr>
          <p:cNvPr id="75" name="object 104">
            <a:extLst>
              <a:ext uri="{FF2B5EF4-FFF2-40B4-BE49-F238E27FC236}">
                <a16:creationId xmlns:a16="http://schemas.microsoft.com/office/drawing/2014/main" id="{8FBACABE-7734-E2B3-6511-3ED6932D133C}"/>
              </a:ext>
            </a:extLst>
          </p:cNvPr>
          <p:cNvSpPr txBox="1"/>
          <p:nvPr/>
        </p:nvSpPr>
        <p:spPr>
          <a:xfrm>
            <a:off x="4105041" y="4344089"/>
            <a:ext cx="3032931" cy="170496"/>
          </a:xfrm>
          <a:prstGeom prst="rect">
            <a:avLst/>
          </a:prstGeom>
        </p:spPr>
        <p:txBody>
          <a:bodyPr vert="horz" wrap="square" lIns="0" tIns="12700" rIns="0" bIns="0" rtlCol="0">
            <a:spAutoFit/>
          </a:bodyPr>
          <a:lstStyle/>
          <a:p>
            <a:pPr marR="335280">
              <a:lnSpc>
                <a:spcPct val="121200"/>
              </a:lnSpc>
              <a:spcBef>
                <a:spcPts val="100"/>
              </a:spcBef>
            </a:pPr>
            <a:r>
              <a:rPr sz="900" b="1" spc="-40" dirty="0">
                <a:latin typeface="Yu Gothic" panose="020B0400000000000000" pitchFamily="34" charset="-128"/>
                <a:ea typeface="Yu Gothic" panose="020B0400000000000000" pitchFamily="34" charset="-128"/>
                <a:cs typeface="YuGothic Bold"/>
              </a:rPr>
              <a:t>フレックスタイム制を含む出社・退社時刻の調整</a:t>
            </a:r>
            <a:endParaRPr sz="900" b="1" dirty="0">
              <a:latin typeface="Yu Gothic" panose="020B0400000000000000" pitchFamily="34" charset="-128"/>
              <a:ea typeface="Yu Gothic" panose="020B0400000000000000" pitchFamily="34" charset="-128"/>
              <a:cs typeface="YuGothic Bold"/>
            </a:endParaRPr>
          </a:p>
        </p:txBody>
      </p:sp>
      <p:sp>
        <p:nvSpPr>
          <p:cNvPr id="76" name="object 104">
            <a:extLst>
              <a:ext uri="{FF2B5EF4-FFF2-40B4-BE49-F238E27FC236}">
                <a16:creationId xmlns:a16="http://schemas.microsoft.com/office/drawing/2014/main" id="{AAF600D1-5B23-D20A-61C0-96B832BBCEED}"/>
              </a:ext>
            </a:extLst>
          </p:cNvPr>
          <p:cNvSpPr txBox="1"/>
          <p:nvPr/>
        </p:nvSpPr>
        <p:spPr>
          <a:xfrm>
            <a:off x="4105042" y="4513851"/>
            <a:ext cx="980102" cy="170624"/>
          </a:xfrm>
          <a:prstGeom prst="rect">
            <a:avLst/>
          </a:prstGeom>
        </p:spPr>
        <p:txBody>
          <a:bodyPr vert="horz" wrap="square" lIns="0" tIns="12700" rIns="0" bIns="0" rtlCol="0">
            <a:spAutoFit/>
          </a:bodyPr>
          <a:lstStyle/>
          <a:p>
            <a:pPr marR="335280">
              <a:lnSpc>
                <a:spcPct val="121200"/>
              </a:lnSpc>
              <a:spcBef>
                <a:spcPts val="100"/>
              </a:spcBef>
            </a:pPr>
            <a:r>
              <a:rPr lang="ja-JP" altLang="en-US" sz="900" b="1" spc="-40">
                <a:latin typeface="Yu Gothic" panose="020B0400000000000000" pitchFamily="34" charset="-128"/>
                <a:ea typeface="Yu Gothic" panose="020B0400000000000000" pitchFamily="34" charset="-128"/>
                <a:cs typeface="YuGothic Bold"/>
              </a:rPr>
              <a:t>テレワーク</a:t>
            </a:r>
            <a:endParaRPr sz="900" b="1" dirty="0">
              <a:latin typeface="Yu Gothic" panose="020B0400000000000000" pitchFamily="34" charset="-128"/>
              <a:ea typeface="Yu Gothic" panose="020B0400000000000000" pitchFamily="34" charset="-128"/>
              <a:cs typeface="YuGothic Bold"/>
            </a:endParaRPr>
          </a:p>
        </p:txBody>
      </p:sp>
      <p:sp>
        <p:nvSpPr>
          <p:cNvPr id="77" name="object 104">
            <a:extLst>
              <a:ext uri="{FF2B5EF4-FFF2-40B4-BE49-F238E27FC236}">
                <a16:creationId xmlns:a16="http://schemas.microsoft.com/office/drawing/2014/main" id="{77300C08-9428-E98A-1882-99973325B951}"/>
              </a:ext>
            </a:extLst>
          </p:cNvPr>
          <p:cNvSpPr txBox="1"/>
          <p:nvPr/>
        </p:nvSpPr>
        <p:spPr>
          <a:xfrm>
            <a:off x="4105041" y="4671991"/>
            <a:ext cx="1172925" cy="170752"/>
          </a:xfrm>
          <a:prstGeom prst="rect">
            <a:avLst/>
          </a:prstGeom>
        </p:spPr>
        <p:txBody>
          <a:bodyPr vert="horz" wrap="square" lIns="0" tIns="12700" rIns="0" bIns="0" rtlCol="0">
            <a:spAutoFit/>
          </a:bodyPr>
          <a:lstStyle/>
          <a:p>
            <a:pPr marR="335280">
              <a:lnSpc>
                <a:spcPct val="121200"/>
              </a:lnSpc>
              <a:spcBef>
                <a:spcPts val="100"/>
              </a:spcBef>
            </a:pPr>
            <a:r>
              <a:rPr lang="ja-JP" altLang="en-US" sz="900" b="1" spc="-40">
                <a:latin typeface="Yu Gothic" panose="020B0400000000000000" pitchFamily="34" charset="-128"/>
                <a:ea typeface="Yu Gothic" panose="020B0400000000000000" pitchFamily="34" charset="-128"/>
                <a:cs typeface="YuGothic Bold"/>
              </a:rPr>
              <a:t>短時間勤務制度</a:t>
            </a:r>
            <a:endParaRPr sz="900" b="1" dirty="0">
              <a:latin typeface="Yu Gothic" panose="020B0400000000000000" pitchFamily="34" charset="-128"/>
              <a:ea typeface="Yu Gothic" panose="020B0400000000000000" pitchFamily="34" charset="-128"/>
              <a:cs typeface="YuGothic Bold"/>
            </a:endParaRPr>
          </a:p>
        </p:txBody>
      </p:sp>
      <p:sp>
        <p:nvSpPr>
          <p:cNvPr id="78" name="object 104">
            <a:extLst>
              <a:ext uri="{FF2B5EF4-FFF2-40B4-BE49-F238E27FC236}">
                <a16:creationId xmlns:a16="http://schemas.microsoft.com/office/drawing/2014/main" id="{61D56CB8-8A54-8E24-5474-D389B705E81D}"/>
              </a:ext>
            </a:extLst>
          </p:cNvPr>
          <p:cNvSpPr txBox="1"/>
          <p:nvPr/>
        </p:nvSpPr>
        <p:spPr>
          <a:xfrm>
            <a:off x="5312667" y="4513851"/>
            <a:ext cx="1545141" cy="170752"/>
          </a:xfrm>
          <a:prstGeom prst="rect">
            <a:avLst/>
          </a:prstGeom>
        </p:spPr>
        <p:txBody>
          <a:bodyPr vert="horz" wrap="square" lIns="0" tIns="12700" rIns="0" bIns="0" rtlCol="0">
            <a:spAutoFit/>
          </a:bodyPr>
          <a:lstStyle/>
          <a:p>
            <a:pPr marR="335280">
              <a:lnSpc>
                <a:spcPct val="121200"/>
              </a:lnSpc>
              <a:spcBef>
                <a:spcPts val="100"/>
              </a:spcBef>
            </a:pPr>
            <a:r>
              <a:rPr lang="ja-JP" altLang="en-US" sz="900" b="1" spc="-40">
                <a:latin typeface="Yu Gothic" panose="020B0400000000000000" pitchFamily="34" charset="-128"/>
                <a:ea typeface="Yu Gothic" panose="020B0400000000000000" pitchFamily="34" charset="-128"/>
                <a:cs typeface="YuGothic Bold"/>
              </a:rPr>
              <a:t>保育施設の設置運営等</a:t>
            </a:r>
            <a:endParaRPr sz="900" b="1" dirty="0">
              <a:latin typeface="Yu Gothic" panose="020B0400000000000000" pitchFamily="34" charset="-128"/>
              <a:ea typeface="Yu Gothic" panose="020B0400000000000000" pitchFamily="34" charset="-128"/>
              <a:cs typeface="YuGothic Bold"/>
            </a:endParaRPr>
          </a:p>
        </p:txBody>
      </p:sp>
      <p:sp>
        <p:nvSpPr>
          <p:cNvPr id="79" name="object 104">
            <a:extLst>
              <a:ext uri="{FF2B5EF4-FFF2-40B4-BE49-F238E27FC236}">
                <a16:creationId xmlns:a16="http://schemas.microsoft.com/office/drawing/2014/main" id="{63A33240-C19E-7F00-7A12-D1650D25E9A0}"/>
              </a:ext>
            </a:extLst>
          </p:cNvPr>
          <p:cNvSpPr txBox="1"/>
          <p:nvPr/>
        </p:nvSpPr>
        <p:spPr>
          <a:xfrm>
            <a:off x="5312667" y="4671991"/>
            <a:ext cx="1172925" cy="170752"/>
          </a:xfrm>
          <a:prstGeom prst="rect">
            <a:avLst/>
          </a:prstGeom>
        </p:spPr>
        <p:txBody>
          <a:bodyPr vert="horz" wrap="square" lIns="0" tIns="12700" rIns="0" bIns="0" rtlCol="0">
            <a:spAutoFit/>
          </a:bodyPr>
          <a:lstStyle/>
          <a:p>
            <a:pPr marR="335280">
              <a:lnSpc>
                <a:spcPct val="121200"/>
              </a:lnSpc>
              <a:spcBef>
                <a:spcPts val="100"/>
              </a:spcBef>
            </a:pPr>
            <a:r>
              <a:rPr lang="ja-JP" altLang="en-US" sz="900" b="1" spc="-40" dirty="0">
                <a:latin typeface="Yu Gothic" panose="020B0400000000000000" pitchFamily="34" charset="-128"/>
                <a:ea typeface="Yu Gothic" panose="020B0400000000000000" pitchFamily="34" charset="-128"/>
                <a:cs typeface="YuGothic Bold"/>
              </a:rPr>
              <a:t>新たな休暇</a:t>
            </a:r>
            <a:endParaRPr sz="900" b="1" dirty="0">
              <a:latin typeface="Yu Gothic" panose="020B0400000000000000" pitchFamily="34" charset="-128"/>
              <a:ea typeface="Yu Gothic" panose="020B0400000000000000" pitchFamily="34" charset="-128"/>
              <a:cs typeface="YuGothic Bold"/>
            </a:endParaRPr>
          </a:p>
        </p:txBody>
      </p:sp>
      <p:pic>
        <p:nvPicPr>
          <p:cNvPr id="80" name="図 79">
            <a:extLst>
              <a:ext uri="{FF2B5EF4-FFF2-40B4-BE49-F238E27FC236}">
                <a16:creationId xmlns:a16="http://schemas.microsoft.com/office/drawing/2014/main" id="{5C5D253E-6E13-188E-50A5-4403914F502F}"/>
              </a:ext>
            </a:extLst>
          </p:cNvPr>
          <p:cNvPicPr>
            <a:picLocks noChangeAspect="1"/>
          </p:cNvPicPr>
          <p:nvPr/>
        </p:nvPicPr>
        <p:blipFill>
          <a:blip r:embed="rId5"/>
          <a:stretch>
            <a:fillRect/>
          </a:stretch>
        </p:blipFill>
        <p:spPr>
          <a:xfrm>
            <a:off x="415307" y="6658851"/>
            <a:ext cx="165100" cy="152400"/>
          </a:xfrm>
          <a:prstGeom prst="rect">
            <a:avLst/>
          </a:prstGeom>
        </p:spPr>
      </p:pic>
      <p:sp>
        <p:nvSpPr>
          <p:cNvPr id="81" name="object 75">
            <a:extLst>
              <a:ext uri="{FF2B5EF4-FFF2-40B4-BE49-F238E27FC236}">
                <a16:creationId xmlns:a16="http://schemas.microsoft.com/office/drawing/2014/main" id="{FD9399B8-1734-A1E8-CAB1-F359A67D5199}"/>
              </a:ext>
            </a:extLst>
          </p:cNvPr>
          <p:cNvSpPr txBox="1"/>
          <p:nvPr/>
        </p:nvSpPr>
        <p:spPr>
          <a:xfrm>
            <a:off x="415733" y="7975853"/>
            <a:ext cx="3174391" cy="1306768"/>
          </a:xfrm>
          <a:prstGeom prst="rect">
            <a:avLst/>
          </a:prstGeom>
        </p:spPr>
        <p:txBody>
          <a:bodyPr vert="horz" wrap="square" lIns="0" tIns="12700" rIns="0" bIns="0" rtlCol="0">
            <a:spAutoFit/>
          </a:bodyPr>
          <a:lstStyle/>
          <a:p>
            <a:pPr marR="144780">
              <a:lnSpc>
                <a:spcPct val="125000"/>
              </a:lnSpc>
            </a:pPr>
            <a:r>
              <a:rPr sz="1100" dirty="0">
                <a:latin typeface="Yu Gothic" panose="020B0400000000000000" pitchFamily="34" charset="-128"/>
                <a:ea typeface="Yu Gothic" panose="020B0400000000000000" pitchFamily="34" charset="-128"/>
                <a:cs typeface="YuGothic Bold"/>
              </a:rPr>
              <a:t>対象となるこどもの年齢を小学校就学前から</a:t>
            </a:r>
            <a:endParaRPr lang="en-US" sz="1100" dirty="0">
              <a:latin typeface="Yu Gothic" panose="020B0400000000000000" pitchFamily="34" charset="-128"/>
              <a:ea typeface="Yu Gothic" panose="020B0400000000000000" pitchFamily="34" charset="-128"/>
              <a:cs typeface="YuGothic Bold"/>
            </a:endParaRPr>
          </a:p>
          <a:p>
            <a:pPr marR="144780">
              <a:lnSpc>
                <a:spcPct val="125000"/>
              </a:lnSpc>
            </a:pPr>
            <a:r>
              <a:rPr sz="1100" b="1" dirty="0">
                <a:solidFill>
                  <a:srgbClr val="00A078"/>
                </a:solidFill>
                <a:latin typeface="Yu Gothic" panose="020B0400000000000000" pitchFamily="34" charset="-128"/>
                <a:ea typeface="Yu Gothic" panose="020B0400000000000000" pitchFamily="34" charset="-128"/>
                <a:cs typeface="YuGothic Bold"/>
              </a:rPr>
              <a:t>小学校3年生修了時まで引き上げ</a:t>
            </a:r>
            <a:r>
              <a:rPr sz="1100" dirty="0">
                <a:latin typeface="Yu Gothic" panose="020B0400000000000000" pitchFamily="34" charset="-128"/>
                <a:ea typeface="Yu Gothic" panose="020B0400000000000000" pitchFamily="34" charset="-128"/>
                <a:cs typeface="YuGothic Bold"/>
              </a:rPr>
              <a:t>ます。</a:t>
            </a:r>
          </a:p>
          <a:p>
            <a:pPr>
              <a:lnSpc>
                <a:spcPct val="125000"/>
              </a:lnSpc>
            </a:pPr>
            <a:r>
              <a:rPr sz="1100" dirty="0">
                <a:latin typeface="Yu Gothic" panose="020B0400000000000000" pitchFamily="34" charset="-128"/>
                <a:ea typeface="Yu Gothic" panose="020B0400000000000000" pitchFamily="34" charset="-128"/>
                <a:cs typeface="YuGothic Bold"/>
              </a:rPr>
              <a:t>また、こどもの行事</a:t>
            </a:r>
            <a:r>
              <a:rPr lang="ja-JP" altLang="en-US" sz="1100" dirty="0">
                <a:latin typeface="Yu Gothic" panose="020B0400000000000000" pitchFamily="34" charset="-128"/>
                <a:ea typeface="Yu Gothic" panose="020B0400000000000000" pitchFamily="34" charset="-128"/>
                <a:cs typeface="YuGothic Bold"/>
              </a:rPr>
              <a:t>（入園式等）</a:t>
            </a:r>
            <a:r>
              <a:rPr sz="1100" dirty="0">
                <a:latin typeface="Yu Gothic" panose="020B0400000000000000" pitchFamily="34" charset="-128"/>
                <a:ea typeface="Yu Gothic" panose="020B0400000000000000" pitchFamily="34" charset="-128"/>
                <a:cs typeface="YuGothic Bold"/>
              </a:rPr>
              <a:t>参加や、</a:t>
            </a:r>
          </a:p>
          <a:p>
            <a:pPr marR="5080">
              <a:lnSpc>
                <a:spcPct val="125000"/>
              </a:lnSpc>
            </a:pPr>
            <a:r>
              <a:rPr sz="1100" dirty="0">
                <a:latin typeface="Yu Gothic" panose="020B0400000000000000" pitchFamily="34" charset="-128"/>
                <a:ea typeface="Yu Gothic" panose="020B0400000000000000" pitchFamily="34" charset="-128"/>
                <a:cs typeface="YuGothic Bold"/>
              </a:rPr>
              <a:t>感染症に伴う学級閉鎖等にも活用できるように</a:t>
            </a:r>
            <a:endParaRPr lang="en-US" sz="1100" dirty="0">
              <a:latin typeface="Yu Gothic" panose="020B0400000000000000" pitchFamily="34" charset="-128"/>
              <a:ea typeface="Yu Gothic" panose="020B0400000000000000" pitchFamily="34" charset="-128"/>
              <a:cs typeface="YuGothic Bold"/>
            </a:endParaRPr>
          </a:p>
          <a:p>
            <a:pPr marR="5080">
              <a:lnSpc>
                <a:spcPct val="125000"/>
              </a:lnSpc>
            </a:pPr>
            <a:r>
              <a:rPr sz="1100" b="1" dirty="0">
                <a:solidFill>
                  <a:srgbClr val="00A078"/>
                </a:solidFill>
                <a:latin typeface="Yu Gothic" panose="020B0400000000000000" pitchFamily="34" charset="-128"/>
                <a:ea typeface="Yu Gothic" panose="020B0400000000000000" pitchFamily="34" charset="-128"/>
                <a:cs typeface="YuGothic Bold"/>
              </a:rPr>
              <a:t>取得事由の範囲も見直し</a:t>
            </a:r>
            <a:r>
              <a:rPr sz="1100" dirty="0">
                <a:latin typeface="Yu Gothic" panose="020B0400000000000000" pitchFamily="34" charset="-128"/>
                <a:ea typeface="Yu Gothic" panose="020B0400000000000000" pitchFamily="34" charset="-128"/>
                <a:cs typeface="YuGothic Bold"/>
              </a:rPr>
              <a:t>ます。</a:t>
            </a:r>
          </a:p>
          <a:p>
            <a:pPr marL="12700">
              <a:lnSpc>
                <a:spcPct val="100000"/>
              </a:lnSpc>
              <a:spcBef>
                <a:spcPts val="200"/>
              </a:spcBef>
            </a:pPr>
            <a:r>
              <a:rPr lang="en-US" altLang="ja-JP" sz="600" dirty="0">
                <a:latin typeface="Yu Gothic" panose="020B0400000000000000" pitchFamily="34" charset="-128"/>
                <a:ea typeface="Yu Gothic" panose="020B0400000000000000" pitchFamily="34" charset="-128"/>
                <a:cs typeface="YuGothic Bold"/>
              </a:rPr>
              <a:t>(</a:t>
            </a:r>
            <a:r>
              <a:rPr lang="ja-JP" altLang="en-US" sz="600" dirty="0">
                <a:latin typeface="Yu Gothic" panose="020B0400000000000000" pitchFamily="34" charset="-128"/>
                <a:ea typeface="Yu Gothic" panose="020B0400000000000000" pitchFamily="34" charset="-128"/>
                <a:cs typeface="YuGothic Bold"/>
              </a:rPr>
              <a:t>注</a:t>
            </a:r>
            <a:r>
              <a:rPr lang="en-US" altLang="ja-JP" sz="600" dirty="0">
                <a:latin typeface="Yu Gothic" panose="020B0400000000000000" pitchFamily="34" charset="-128"/>
                <a:ea typeface="Yu Gothic" panose="020B0400000000000000" pitchFamily="34" charset="-128"/>
                <a:cs typeface="YuGothic Bold"/>
              </a:rPr>
              <a:t>)</a:t>
            </a:r>
            <a:r>
              <a:rPr lang="ja-JP" altLang="en-US" sz="600" dirty="0">
                <a:latin typeface="Yu Gothic" panose="020B0400000000000000" pitchFamily="34" charset="-128"/>
                <a:ea typeface="Yu Gothic" panose="020B0400000000000000" pitchFamily="34" charset="-128"/>
                <a:cs typeface="YuGothic Bold"/>
              </a:rPr>
              <a:t>所要の法案を今通常国会に提出予定</a:t>
            </a:r>
            <a:endParaRPr lang="en-US" altLang="ja-JP" sz="600" dirty="0">
              <a:latin typeface="Yu Gothic" panose="020B0400000000000000" pitchFamily="34" charset="-128"/>
              <a:ea typeface="Yu Gothic" panose="020B0400000000000000" pitchFamily="34" charset="-128"/>
              <a:cs typeface="YuGothic Bold"/>
            </a:endParaRPr>
          </a:p>
          <a:p>
            <a:pPr marL="12700" indent="77788">
              <a:lnSpc>
                <a:spcPct val="100000"/>
              </a:lnSpc>
              <a:spcBef>
                <a:spcPts val="200"/>
              </a:spcBef>
            </a:pPr>
            <a:r>
              <a:rPr lang="ja-JP" altLang="en-US" sz="600" dirty="0">
                <a:latin typeface="Yu Gothic" panose="020B0400000000000000" pitchFamily="34" charset="-128"/>
                <a:ea typeface="Yu Gothic" panose="020B0400000000000000" pitchFamily="34" charset="-128"/>
                <a:cs typeface="YuGothic Bold"/>
              </a:rPr>
              <a:t>（</a:t>
            </a:r>
            <a:r>
              <a:rPr lang="en-US" altLang="ja-JP" sz="600" dirty="0">
                <a:latin typeface="Yu Gothic" panose="020B0400000000000000" pitchFamily="34" charset="-128"/>
                <a:ea typeface="Yu Gothic" panose="020B0400000000000000" pitchFamily="34" charset="-128"/>
                <a:cs typeface="YuGothic Bold"/>
              </a:rPr>
              <a:t>2024</a:t>
            </a:r>
            <a:r>
              <a:rPr lang="ja-JP" altLang="en-US" sz="600" dirty="0">
                <a:latin typeface="Yu Gothic" panose="020B0400000000000000" pitchFamily="34" charset="-128"/>
                <a:ea typeface="Yu Gothic" panose="020B0400000000000000" pitchFamily="34" charset="-128"/>
                <a:cs typeface="YuGothic Bold"/>
              </a:rPr>
              <a:t>年</a:t>
            </a:r>
            <a:r>
              <a:rPr lang="en-US" altLang="ja-JP" sz="600" dirty="0">
                <a:latin typeface="Yu Gothic" panose="020B0400000000000000" pitchFamily="34" charset="-128"/>
                <a:ea typeface="Yu Gothic" panose="020B0400000000000000" pitchFamily="34" charset="-128"/>
                <a:cs typeface="YuGothic Bold"/>
              </a:rPr>
              <a:t>2</a:t>
            </a:r>
            <a:r>
              <a:rPr lang="ja-JP" altLang="en-US" sz="600" dirty="0">
                <a:latin typeface="Yu Gothic" panose="020B0400000000000000" pitchFamily="34" charset="-128"/>
                <a:ea typeface="Yu Gothic" panose="020B0400000000000000" pitchFamily="34" charset="-128"/>
                <a:cs typeface="YuGothic Bold"/>
              </a:rPr>
              <a:t>月</a:t>
            </a:r>
            <a:r>
              <a:rPr lang="en-US" altLang="ja-JP" sz="600" dirty="0">
                <a:latin typeface="Yu Gothic" panose="020B0400000000000000" pitchFamily="34" charset="-128"/>
                <a:ea typeface="Yu Gothic" panose="020B0400000000000000" pitchFamily="34" charset="-128"/>
                <a:cs typeface="YuGothic Bold"/>
              </a:rPr>
              <a:t>1</a:t>
            </a:r>
            <a:r>
              <a:rPr lang="ja-JP" altLang="en-US" sz="600" dirty="0">
                <a:latin typeface="Yu Gothic" panose="020B0400000000000000" pitchFamily="34" charset="-128"/>
                <a:ea typeface="Yu Gothic" panose="020B0400000000000000" pitchFamily="34" charset="-128"/>
                <a:cs typeface="YuGothic Bold"/>
              </a:rPr>
              <a:t>日時点の情報）</a:t>
            </a:r>
            <a:endParaRPr sz="600" dirty="0">
              <a:latin typeface="Yu Gothic" panose="020B0400000000000000" pitchFamily="34" charset="-128"/>
              <a:ea typeface="Yu Gothic" panose="020B0400000000000000" pitchFamily="34" charset="-128"/>
              <a:cs typeface="YuGothic Bold"/>
            </a:endParaRPr>
          </a:p>
        </p:txBody>
      </p:sp>
      <p:sp>
        <p:nvSpPr>
          <p:cNvPr id="82" name="角丸四角形 162">
            <a:extLst>
              <a:ext uri="{FF2B5EF4-FFF2-40B4-BE49-F238E27FC236}">
                <a16:creationId xmlns:a16="http://schemas.microsoft.com/office/drawing/2014/main" id="{22ECEF78-1F81-5125-AE46-67BE0DC98CCB}"/>
              </a:ext>
            </a:extLst>
          </p:cNvPr>
          <p:cNvSpPr/>
          <p:nvPr/>
        </p:nvSpPr>
        <p:spPr>
          <a:xfrm>
            <a:off x="3779837" y="7975228"/>
            <a:ext cx="3358136" cy="218830"/>
          </a:xfrm>
          <a:prstGeom prst="roundRect">
            <a:avLst>
              <a:gd name="adj" fmla="val 50000"/>
            </a:avLst>
          </a:prstGeom>
          <a:solidFill>
            <a:srgbClr val="EB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spc="-5">
                <a:solidFill>
                  <a:srgbClr val="FFFFFF"/>
                </a:solidFill>
                <a:latin typeface="YuGothic Bold"/>
                <a:cs typeface="YuGothic Bold"/>
              </a:rPr>
              <a:t>子の看護休暇を取得する際の要件</a:t>
            </a:r>
            <a:endParaRPr lang="ja-JP" altLang="en-US" sz="1000">
              <a:latin typeface="YuGothic Bold"/>
              <a:cs typeface="YuGothic Bold"/>
            </a:endParaRPr>
          </a:p>
        </p:txBody>
      </p:sp>
      <p:sp>
        <p:nvSpPr>
          <p:cNvPr id="83" name="object 22">
            <a:extLst>
              <a:ext uri="{FF2B5EF4-FFF2-40B4-BE49-F238E27FC236}">
                <a16:creationId xmlns:a16="http://schemas.microsoft.com/office/drawing/2014/main" id="{4EEF403A-2593-730A-32E6-6D748C80F108}"/>
              </a:ext>
            </a:extLst>
          </p:cNvPr>
          <p:cNvSpPr txBox="1"/>
          <p:nvPr/>
        </p:nvSpPr>
        <p:spPr>
          <a:xfrm>
            <a:off x="4253415" y="8250390"/>
            <a:ext cx="2594610" cy="236090"/>
          </a:xfrm>
          <a:prstGeom prst="rect">
            <a:avLst/>
          </a:prstGeom>
        </p:spPr>
        <p:txBody>
          <a:bodyPr vert="horz" wrap="square" lIns="0" tIns="12700" rIns="0" bIns="0" rtlCol="0">
            <a:spAutoFit/>
          </a:bodyPr>
          <a:lstStyle/>
          <a:p>
            <a:pPr marL="92075" marR="232410" indent="-79375">
              <a:lnSpc>
                <a:spcPct val="125000"/>
              </a:lnSpc>
              <a:spcBef>
                <a:spcPts val="750"/>
              </a:spcBef>
            </a:pPr>
            <a:r>
              <a:rPr sz="600" b="1" dirty="0" err="1">
                <a:solidFill>
                  <a:srgbClr val="595757"/>
                </a:solidFill>
                <a:latin typeface="Yu Gothic" panose="020B0400000000000000" pitchFamily="34" charset="-128"/>
                <a:ea typeface="Yu Gothic" panose="020B0400000000000000" pitchFamily="34" charset="-128"/>
                <a:cs typeface="YuGothic Bold"/>
              </a:rPr>
              <a:t>小学校就学前のこどもを</a:t>
            </a:r>
            <a:r>
              <a:rPr lang="ja-JP" altLang="en-US" sz="600" b="1" dirty="0">
                <a:solidFill>
                  <a:srgbClr val="595757"/>
                </a:solidFill>
                <a:latin typeface="Yu Gothic" panose="020B0400000000000000" pitchFamily="34" charset="-128"/>
                <a:ea typeface="Yu Gothic" panose="020B0400000000000000" pitchFamily="34" charset="-128"/>
                <a:cs typeface="YuGothic Bold"/>
              </a:rPr>
              <a:t>養</a:t>
            </a:r>
            <a:r>
              <a:rPr sz="600" b="1" dirty="0" err="1">
                <a:solidFill>
                  <a:srgbClr val="595757"/>
                </a:solidFill>
                <a:latin typeface="Yu Gothic" panose="020B0400000000000000" pitchFamily="34" charset="-128"/>
                <a:ea typeface="Yu Gothic" panose="020B0400000000000000" pitchFamily="34" charset="-128"/>
                <a:cs typeface="YuGothic Bold"/>
              </a:rPr>
              <a:t>育する全</a:t>
            </a:r>
            <a:r>
              <a:rPr lang="ja-JP" altLang="en-US" sz="600" b="1" dirty="0">
                <a:solidFill>
                  <a:srgbClr val="595757"/>
                </a:solidFill>
                <a:latin typeface="Yu Gothic" panose="020B0400000000000000" pitchFamily="34" charset="-128"/>
                <a:ea typeface="Yu Gothic" panose="020B0400000000000000" pitchFamily="34" charset="-128"/>
                <a:cs typeface="YuGothic Bold"/>
              </a:rPr>
              <a:t>労働者</a:t>
            </a:r>
            <a:r>
              <a:rPr sz="600" b="1" spc="20" dirty="0">
                <a:solidFill>
                  <a:srgbClr val="595757"/>
                </a:solidFill>
                <a:latin typeface="Yu Gothic" panose="020B0400000000000000" pitchFamily="34" charset="-128"/>
                <a:ea typeface="Yu Gothic" panose="020B0400000000000000" pitchFamily="34" charset="-128"/>
                <a:cs typeface="YuGothic Bold"/>
              </a:rPr>
              <a:t>（日雇い労働者を除く）</a:t>
            </a:r>
            <a:r>
              <a:rPr sz="600" b="1" spc="20" dirty="0">
                <a:solidFill>
                  <a:srgbClr val="00A078"/>
                </a:solidFill>
                <a:latin typeface="Yu Gothic" panose="020B0400000000000000" pitchFamily="34" charset="-128"/>
                <a:ea typeface="Yu Gothic" panose="020B0400000000000000" pitchFamily="34" charset="-128"/>
                <a:cs typeface="YuGothic Bold"/>
              </a:rPr>
              <a:t>小学校</a:t>
            </a:r>
            <a:r>
              <a:rPr sz="600" b="1" spc="10" dirty="0">
                <a:solidFill>
                  <a:srgbClr val="00A078"/>
                </a:solidFill>
                <a:latin typeface="Yu Gothic" panose="020B0400000000000000" pitchFamily="34" charset="-128"/>
                <a:ea typeface="Yu Gothic" panose="020B0400000000000000" pitchFamily="34" charset="-128"/>
                <a:cs typeface="YuGothic Bold"/>
              </a:rPr>
              <a:t>3</a:t>
            </a:r>
            <a:r>
              <a:rPr sz="600" b="1" spc="20" dirty="0">
                <a:solidFill>
                  <a:srgbClr val="00A078"/>
                </a:solidFill>
                <a:latin typeface="Yu Gothic" panose="020B0400000000000000" pitchFamily="34" charset="-128"/>
                <a:ea typeface="Yu Gothic" panose="020B0400000000000000" pitchFamily="34" charset="-128"/>
                <a:cs typeface="YuGothic Bold"/>
              </a:rPr>
              <a:t>年生終了時まで引き上げを検討</a:t>
            </a:r>
            <a:endParaRPr sz="600" b="1" dirty="0">
              <a:latin typeface="Yu Gothic" panose="020B0400000000000000" pitchFamily="34" charset="-128"/>
              <a:ea typeface="Yu Gothic" panose="020B0400000000000000" pitchFamily="34" charset="-128"/>
              <a:cs typeface="YuGothic Bold"/>
            </a:endParaRPr>
          </a:p>
        </p:txBody>
      </p:sp>
      <p:sp>
        <p:nvSpPr>
          <p:cNvPr id="84" name="object 22">
            <a:extLst>
              <a:ext uri="{FF2B5EF4-FFF2-40B4-BE49-F238E27FC236}">
                <a16:creationId xmlns:a16="http://schemas.microsoft.com/office/drawing/2014/main" id="{167340B4-1BAC-EC08-C8B1-81F4CD89628E}"/>
              </a:ext>
            </a:extLst>
          </p:cNvPr>
          <p:cNvSpPr txBox="1"/>
          <p:nvPr/>
        </p:nvSpPr>
        <p:spPr>
          <a:xfrm>
            <a:off x="4331569" y="8518041"/>
            <a:ext cx="2594610" cy="335989"/>
          </a:xfrm>
          <a:prstGeom prst="rect">
            <a:avLst/>
          </a:prstGeom>
        </p:spPr>
        <p:txBody>
          <a:bodyPr vert="horz" wrap="square" lIns="0" tIns="12700" rIns="0" bIns="0" rtlCol="0">
            <a:spAutoFit/>
          </a:bodyPr>
          <a:lstStyle/>
          <a:p>
            <a:pPr marL="12700">
              <a:lnSpc>
                <a:spcPct val="100000"/>
              </a:lnSpc>
              <a:spcBef>
                <a:spcPts val="345"/>
              </a:spcBef>
              <a:buClr>
                <a:srgbClr val="F08C46"/>
              </a:buClr>
              <a:buSzPct val="83333"/>
              <a:tabLst>
                <a:tab pos="92075" algn="l"/>
              </a:tabLst>
            </a:pPr>
            <a:r>
              <a:rPr lang="ja-JP" altLang="en-US" sz="600" b="1" dirty="0">
                <a:solidFill>
                  <a:srgbClr val="595757"/>
                </a:solidFill>
                <a:latin typeface="Yu Gothic" panose="020B0400000000000000" pitchFamily="34" charset="-128"/>
                <a:ea typeface="Yu Gothic" panose="020B0400000000000000" pitchFamily="34" charset="-128"/>
                <a:cs typeface="YuGothic Bold"/>
              </a:rPr>
              <a:t>こども</a:t>
            </a:r>
            <a:r>
              <a:rPr lang="en-US" altLang="ja-JP" sz="600" b="1" dirty="0">
                <a:solidFill>
                  <a:srgbClr val="595757"/>
                </a:solidFill>
                <a:latin typeface="Yu Gothic" panose="020B0400000000000000" pitchFamily="34" charset="-128"/>
                <a:ea typeface="Yu Gothic" panose="020B0400000000000000" pitchFamily="34" charset="-128"/>
                <a:cs typeface="YuGothic Bold"/>
              </a:rPr>
              <a:t>1</a:t>
            </a:r>
            <a:r>
              <a:rPr lang="ja-JP" altLang="en-US" sz="600" b="1" dirty="0">
                <a:solidFill>
                  <a:srgbClr val="595757"/>
                </a:solidFill>
                <a:latin typeface="Yu Gothic" panose="020B0400000000000000" pitchFamily="34" charset="-128"/>
                <a:ea typeface="Yu Gothic" panose="020B0400000000000000" pitchFamily="34" charset="-128"/>
                <a:cs typeface="YuGothic Bold"/>
              </a:rPr>
              <a:t>人につき</a:t>
            </a:r>
            <a:r>
              <a:rPr lang="ja-JP" altLang="en-US" sz="600" b="1" dirty="0">
                <a:solidFill>
                  <a:srgbClr val="00A078"/>
                </a:solidFill>
                <a:latin typeface="Yu Gothic" panose="020B0400000000000000" pitchFamily="34" charset="-128"/>
                <a:ea typeface="Yu Gothic" panose="020B0400000000000000" pitchFamily="34" charset="-128"/>
                <a:cs typeface="YuGothic Bold"/>
              </a:rPr>
              <a:t>年間</a:t>
            </a:r>
            <a:r>
              <a:rPr lang="en-US" altLang="ja-JP" sz="600" b="1" dirty="0">
                <a:solidFill>
                  <a:srgbClr val="00A078"/>
                </a:solidFill>
                <a:latin typeface="Yu Gothic" panose="020B0400000000000000" pitchFamily="34" charset="-128"/>
                <a:ea typeface="Yu Gothic" panose="020B0400000000000000" pitchFamily="34" charset="-128"/>
                <a:cs typeface="YuGothic Bold"/>
              </a:rPr>
              <a:t>5</a:t>
            </a:r>
            <a:r>
              <a:rPr lang="ja-JP" altLang="en-US" sz="600" b="1" spc="-295" dirty="0">
                <a:solidFill>
                  <a:srgbClr val="00A078"/>
                </a:solidFill>
                <a:latin typeface="Yu Gothic" panose="020B0400000000000000" pitchFamily="34" charset="-128"/>
                <a:ea typeface="Yu Gothic" panose="020B0400000000000000" pitchFamily="34" charset="-128"/>
                <a:cs typeface="YuGothic Bold"/>
              </a:rPr>
              <a:t>日</a:t>
            </a:r>
            <a:r>
              <a:rPr lang="ja-JP" altLang="en-US" sz="600" b="1" dirty="0">
                <a:solidFill>
                  <a:srgbClr val="595757"/>
                </a:solidFill>
                <a:latin typeface="Yu Gothic" panose="020B0400000000000000" pitchFamily="34" charset="-128"/>
                <a:ea typeface="Yu Gothic" panose="020B0400000000000000" pitchFamily="34" charset="-128"/>
                <a:cs typeface="YuGothic Bold"/>
              </a:rPr>
              <a:t>（対象となるこどもが</a:t>
            </a:r>
            <a:r>
              <a:rPr lang="en-US" altLang="ja-JP" sz="600" b="1" dirty="0">
                <a:solidFill>
                  <a:srgbClr val="595757"/>
                </a:solidFill>
                <a:latin typeface="Yu Gothic" panose="020B0400000000000000" pitchFamily="34" charset="-128"/>
                <a:ea typeface="Yu Gothic" panose="020B0400000000000000" pitchFamily="34" charset="-128"/>
                <a:cs typeface="YuGothic Bold"/>
              </a:rPr>
              <a:t>2</a:t>
            </a:r>
            <a:r>
              <a:rPr lang="ja-JP" altLang="en-US" sz="600" b="1" dirty="0">
                <a:solidFill>
                  <a:srgbClr val="595757"/>
                </a:solidFill>
                <a:latin typeface="Yu Gothic" panose="020B0400000000000000" pitchFamily="34" charset="-128"/>
                <a:ea typeface="Yu Gothic" panose="020B0400000000000000" pitchFamily="34" charset="-128"/>
                <a:cs typeface="YuGothic Bold"/>
              </a:rPr>
              <a:t>人以上の場合は</a:t>
            </a:r>
            <a:r>
              <a:rPr lang="en-US" altLang="ja-JP" sz="600" b="1" dirty="0">
                <a:solidFill>
                  <a:srgbClr val="595757"/>
                </a:solidFill>
                <a:latin typeface="Yu Gothic" panose="020B0400000000000000" pitchFamily="34" charset="-128"/>
                <a:ea typeface="Yu Gothic" panose="020B0400000000000000" pitchFamily="34" charset="-128"/>
                <a:cs typeface="YuGothic Bold"/>
              </a:rPr>
              <a:t>10</a:t>
            </a:r>
            <a:r>
              <a:rPr lang="ja-JP" altLang="en-US" sz="600" b="1" dirty="0">
                <a:solidFill>
                  <a:srgbClr val="595757"/>
                </a:solidFill>
                <a:latin typeface="Yu Gothic" panose="020B0400000000000000" pitchFamily="34" charset="-128"/>
                <a:ea typeface="Yu Gothic" panose="020B0400000000000000" pitchFamily="34" charset="-128"/>
                <a:cs typeface="YuGothic Bold"/>
              </a:rPr>
              <a:t>日</a:t>
            </a:r>
            <a:r>
              <a:rPr lang="ja-JP" altLang="en-US" sz="600" b="1" spc="-50" dirty="0">
                <a:solidFill>
                  <a:srgbClr val="595757"/>
                </a:solidFill>
                <a:latin typeface="Yu Gothic" panose="020B0400000000000000" pitchFamily="34" charset="-128"/>
                <a:ea typeface="Yu Gothic" panose="020B0400000000000000" pitchFamily="34" charset="-128"/>
                <a:cs typeface="YuGothic Bold"/>
              </a:rPr>
              <a:t>）</a:t>
            </a:r>
            <a:endParaRPr lang="ja-JP" altLang="en-US" sz="600" b="1" dirty="0">
              <a:latin typeface="Yu Gothic" panose="020B0400000000000000" pitchFamily="34" charset="-128"/>
              <a:ea typeface="Yu Gothic" panose="020B0400000000000000" pitchFamily="34" charset="-128"/>
              <a:cs typeface="YuGothic Bold"/>
            </a:endParaRPr>
          </a:p>
          <a:p>
            <a:pPr marL="12700">
              <a:lnSpc>
                <a:spcPts val="550"/>
              </a:lnSpc>
              <a:spcBef>
                <a:spcPts val="345"/>
              </a:spcBef>
              <a:buClr>
                <a:srgbClr val="F08C46"/>
              </a:buClr>
              <a:buSzPct val="83333"/>
              <a:tabLst>
                <a:tab pos="92075" algn="l"/>
              </a:tabLst>
            </a:pPr>
            <a:r>
              <a:rPr sz="600" b="1" spc="-55" dirty="0">
                <a:solidFill>
                  <a:srgbClr val="595757"/>
                </a:solidFill>
                <a:latin typeface="Yu Gothic" panose="020B0400000000000000" pitchFamily="34" charset="-128"/>
                <a:ea typeface="Yu Gothic" panose="020B0400000000000000" pitchFamily="34" charset="-128"/>
                <a:cs typeface="YuGothic Bold"/>
              </a:rPr>
              <a:t>日単位、半日単位、または</a:t>
            </a:r>
            <a:r>
              <a:rPr sz="600" b="1" spc="-15" dirty="0">
                <a:solidFill>
                  <a:srgbClr val="00A078"/>
                </a:solidFill>
                <a:latin typeface="Yu Gothic" panose="020B0400000000000000" pitchFamily="34" charset="-128"/>
                <a:ea typeface="Yu Gothic" panose="020B0400000000000000" pitchFamily="34" charset="-128"/>
                <a:cs typeface="YuGothic Bold"/>
              </a:rPr>
              <a:t>時間単位</a:t>
            </a:r>
            <a:endParaRPr sz="600" b="1" dirty="0">
              <a:latin typeface="Yu Gothic" panose="020B0400000000000000" pitchFamily="34" charset="-128"/>
              <a:ea typeface="Yu Gothic" panose="020B0400000000000000" pitchFamily="34" charset="-128"/>
              <a:cs typeface="YuGothic Bold"/>
            </a:endParaRPr>
          </a:p>
          <a:p>
            <a:pPr marL="12700">
              <a:lnSpc>
                <a:spcPts val="700"/>
              </a:lnSpc>
              <a:spcBef>
                <a:spcPts val="180"/>
              </a:spcBef>
              <a:buClr>
                <a:srgbClr val="F08C46"/>
              </a:buClr>
              <a:buSzPct val="83333"/>
              <a:tabLst>
                <a:tab pos="92075" algn="l"/>
              </a:tabLst>
            </a:pPr>
            <a:r>
              <a:rPr sz="600" b="1" dirty="0">
                <a:solidFill>
                  <a:srgbClr val="595757"/>
                </a:solidFill>
                <a:latin typeface="Yu Gothic" panose="020B0400000000000000" pitchFamily="34" charset="-128"/>
                <a:ea typeface="Yu Gothic" panose="020B0400000000000000" pitchFamily="34" charset="-128"/>
                <a:cs typeface="YuGothic Bold"/>
              </a:rPr>
              <a:t>1</a:t>
            </a:r>
            <a:r>
              <a:rPr sz="600" b="1" spc="-5" dirty="0">
                <a:solidFill>
                  <a:srgbClr val="595757"/>
                </a:solidFill>
                <a:latin typeface="Yu Gothic" panose="020B0400000000000000" pitchFamily="34" charset="-128"/>
                <a:ea typeface="Yu Gothic" panose="020B0400000000000000" pitchFamily="34" charset="-128"/>
                <a:cs typeface="YuGothic Bold"/>
              </a:rPr>
              <a:t>時間の整数倍の時間として取得可能</a:t>
            </a:r>
            <a:endParaRPr sz="600" b="1" dirty="0">
              <a:latin typeface="Yu Gothic" panose="020B0400000000000000" pitchFamily="34" charset="-128"/>
              <a:ea typeface="Yu Gothic" panose="020B0400000000000000" pitchFamily="34" charset="-128"/>
              <a:cs typeface="YuGothic Bold"/>
            </a:endParaRPr>
          </a:p>
        </p:txBody>
      </p:sp>
      <p:sp>
        <p:nvSpPr>
          <p:cNvPr id="85" name="object 22">
            <a:extLst>
              <a:ext uri="{FF2B5EF4-FFF2-40B4-BE49-F238E27FC236}">
                <a16:creationId xmlns:a16="http://schemas.microsoft.com/office/drawing/2014/main" id="{5E7D7CD8-F24A-9E8A-22A0-987F6061A09C}"/>
              </a:ext>
            </a:extLst>
          </p:cNvPr>
          <p:cNvSpPr txBox="1"/>
          <p:nvPr/>
        </p:nvSpPr>
        <p:spPr>
          <a:xfrm>
            <a:off x="4253410" y="8912720"/>
            <a:ext cx="2594610" cy="194349"/>
          </a:xfrm>
          <a:prstGeom prst="rect">
            <a:avLst/>
          </a:prstGeom>
        </p:spPr>
        <p:txBody>
          <a:bodyPr vert="horz" wrap="square" lIns="0" tIns="12700" rIns="0" bIns="0" rtlCol="0">
            <a:spAutoFit/>
          </a:bodyPr>
          <a:lstStyle/>
          <a:p>
            <a:pPr marL="12700">
              <a:lnSpc>
                <a:spcPts val="500"/>
              </a:lnSpc>
              <a:spcBef>
                <a:spcPts val="345"/>
              </a:spcBef>
              <a:buClr>
                <a:srgbClr val="F08C46"/>
              </a:buClr>
              <a:buSzPct val="83333"/>
              <a:tabLst>
                <a:tab pos="92075" algn="l"/>
              </a:tabLst>
            </a:pPr>
            <a:r>
              <a:rPr lang="ja-JP" altLang="en-US" sz="600" b="1" dirty="0">
                <a:solidFill>
                  <a:srgbClr val="595757"/>
                </a:solidFill>
                <a:latin typeface="Yu Gothic" panose="020B0400000000000000" pitchFamily="34" charset="-128"/>
                <a:ea typeface="Yu Gothic" panose="020B0400000000000000" pitchFamily="34" charset="-128"/>
                <a:cs typeface="YuGothic Bold"/>
              </a:rPr>
              <a:t>病気やけがのこどもの世話、こどもの予防接種や</a:t>
            </a:r>
          </a:p>
          <a:p>
            <a:pPr marL="12700">
              <a:lnSpc>
                <a:spcPts val="600"/>
              </a:lnSpc>
              <a:spcBef>
                <a:spcPts val="345"/>
              </a:spcBef>
              <a:buClr>
                <a:srgbClr val="F08C46"/>
              </a:buClr>
              <a:buSzPct val="83333"/>
              <a:tabLst>
                <a:tab pos="92075" algn="l"/>
              </a:tabLst>
            </a:pPr>
            <a:r>
              <a:rPr lang="ja-JP" altLang="en-US" sz="600" b="1" dirty="0">
                <a:solidFill>
                  <a:srgbClr val="595757"/>
                </a:solidFill>
                <a:latin typeface="Yu Gothic" panose="020B0400000000000000" pitchFamily="34" charset="-128"/>
                <a:ea typeface="Yu Gothic" panose="020B0400000000000000" pitchFamily="34" charset="-128"/>
                <a:cs typeface="YuGothic Bold"/>
              </a:rPr>
              <a:t>健康診断のために取得可能</a:t>
            </a:r>
            <a:endParaRPr sz="600" b="1" dirty="0">
              <a:latin typeface="Yu Gothic" panose="020B0400000000000000" pitchFamily="34" charset="-128"/>
              <a:ea typeface="Yu Gothic" panose="020B0400000000000000" pitchFamily="34" charset="-128"/>
              <a:cs typeface="YuGothic Bold"/>
            </a:endParaRPr>
          </a:p>
        </p:txBody>
      </p:sp>
      <p:sp>
        <p:nvSpPr>
          <p:cNvPr id="86" name="object 22">
            <a:extLst>
              <a:ext uri="{FF2B5EF4-FFF2-40B4-BE49-F238E27FC236}">
                <a16:creationId xmlns:a16="http://schemas.microsoft.com/office/drawing/2014/main" id="{0442ECC9-649A-D540-6EFB-4173CDE101FC}"/>
              </a:ext>
            </a:extLst>
          </p:cNvPr>
          <p:cNvSpPr txBox="1"/>
          <p:nvPr/>
        </p:nvSpPr>
        <p:spPr>
          <a:xfrm>
            <a:off x="4338027" y="9113831"/>
            <a:ext cx="2594610" cy="223138"/>
          </a:xfrm>
          <a:prstGeom prst="rect">
            <a:avLst/>
          </a:prstGeom>
        </p:spPr>
        <p:txBody>
          <a:bodyPr vert="horz" wrap="square" lIns="0" tIns="12700" rIns="0" bIns="0" rtlCol="0">
            <a:spAutoFit/>
          </a:bodyPr>
          <a:lstStyle/>
          <a:p>
            <a:pPr>
              <a:lnSpc>
                <a:spcPct val="100000"/>
              </a:lnSpc>
              <a:spcBef>
                <a:spcPts val="180"/>
              </a:spcBef>
            </a:pPr>
            <a:r>
              <a:rPr lang="ja-JP" altLang="en-US" sz="600" b="1" spc="-5" dirty="0">
                <a:solidFill>
                  <a:srgbClr val="00A078"/>
                </a:solidFill>
                <a:latin typeface="Yu Gothic" panose="020B0400000000000000" pitchFamily="34" charset="-128"/>
                <a:ea typeface="Yu Gothic" panose="020B0400000000000000" pitchFamily="34" charset="-128"/>
                <a:cs typeface="YuGothic Bold"/>
              </a:rPr>
              <a:t>こどもの入学式や感染症に伴う学級閉鎖等にも</a:t>
            </a:r>
            <a:endParaRPr lang="en-US" altLang="ja-JP" sz="600" b="1" spc="-5" dirty="0">
              <a:solidFill>
                <a:srgbClr val="00A078"/>
              </a:solidFill>
              <a:latin typeface="Yu Gothic" panose="020B0400000000000000" pitchFamily="34" charset="-128"/>
              <a:ea typeface="Yu Gothic" panose="020B0400000000000000" pitchFamily="34" charset="-128"/>
              <a:cs typeface="YuGothic Bold"/>
            </a:endParaRPr>
          </a:p>
          <a:p>
            <a:pPr>
              <a:lnSpc>
                <a:spcPct val="100000"/>
              </a:lnSpc>
              <a:spcBef>
                <a:spcPts val="180"/>
              </a:spcBef>
            </a:pPr>
            <a:r>
              <a:rPr lang="ja-JP" altLang="en-US" sz="600" b="1" spc="-5" dirty="0">
                <a:solidFill>
                  <a:srgbClr val="00A078"/>
                </a:solidFill>
                <a:latin typeface="Yu Gothic" panose="020B0400000000000000" pitchFamily="34" charset="-128"/>
                <a:ea typeface="Yu Gothic" panose="020B0400000000000000" pitchFamily="34" charset="-128"/>
                <a:cs typeface="YuGothic Bold"/>
              </a:rPr>
              <a:t>取得できるように検討</a:t>
            </a:r>
            <a:endParaRPr lang="ja-JP" altLang="en-US" sz="600" b="1" dirty="0">
              <a:latin typeface="Yu Gothic" panose="020B0400000000000000" pitchFamily="34" charset="-128"/>
              <a:ea typeface="Yu Gothic" panose="020B0400000000000000" pitchFamily="34" charset="-128"/>
              <a:cs typeface="YuGothic Bold"/>
            </a:endParaRPr>
          </a:p>
        </p:txBody>
      </p:sp>
      <p:sp>
        <p:nvSpPr>
          <p:cNvPr id="88" name="角丸四角形 169">
            <a:extLst>
              <a:ext uri="{FF2B5EF4-FFF2-40B4-BE49-F238E27FC236}">
                <a16:creationId xmlns:a16="http://schemas.microsoft.com/office/drawing/2014/main" id="{41FCC5F4-0259-9325-FED8-587EBD14F496}"/>
              </a:ext>
            </a:extLst>
          </p:cNvPr>
          <p:cNvSpPr/>
          <p:nvPr/>
        </p:nvSpPr>
        <p:spPr>
          <a:xfrm>
            <a:off x="3776004" y="8265214"/>
            <a:ext cx="430973" cy="218830"/>
          </a:xfrm>
          <a:prstGeom prst="roundRect">
            <a:avLst>
              <a:gd name="adj" fmla="val 17987"/>
            </a:avLst>
          </a:prstGeom>
          <a:solidFill>
            <a:srgbClr val="F08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50" b="1">
              <a:latin typeface="Yu Gothic" panose="020B0400000000000000" pitchFamily="34" charset="-128"/>
              <a:ea typeface="Yu Gothic" panose="020B0400000000000000" pitchFamily="34" charset="-128"/>
            </a:endParaRPr>
          </a:p>
        </p:txBody>
      </p:sp>
      <p:sp>
        <p:nvSpPr>
          <p:cNvPr id="89" name="object 19">
            <a:extLst>
              <a:ext uri="{FF2B5EF4-FFF2-40B4-BE49-F238E27FC236}">
                <a16:creationId xmlns:a16="http://schemas.microsoft.com/office/drawing/2014/main" id="{BEDCB0E0-0E3A-B45F-8F13-3979E6FC71BD}"/>
              </a:ext>
            </a:extLst>
          </p:cNvPr>
          <p:cNvSpPr txBox="1"/>
          <p:nvPr/>
        </p:nvSpPr>
        <p:spPr>
          <a:xfrm>
            <a:off x="3865891" y="8315495"/>
            <a:ext cx="254000" cy="105157"/>
          </a:xfrm>
          <a:prstGeom prst="rect">
            <a:avLst/>
          </a:prstGeom>
        </p:spPr>
        <p:txBody>
          <a:bodyPr vert="horz" wrap="square" lIns="0" tIns="12700" rIns="0" bIns="0" rtlCol="0">
            <a:spAutoFit/>
          </a:bodyPr>
          <a:lstStyle/>
          <a:p>
            <a:pPr marL="12700">
              <a:lnSpc>
                <a:spcPct val="100000"/>
              </a:lnSpc>
              <a:spcBef>
                <a:spcPts val="100"/>
              </a:spcBef>
            </a:pPr>
            <a:r>
              <a:rPr sz="600" b="1" spc="-20" dirty="0">
                <a:solidFill>
                  <a:srgbClr val="FFFFFF"/>
                </a:solidFill>
                <a:latin typeface="Yu Gothic" panose="020B0400000000000000" pitchFamily="34" charset="-128"/>
                <a:ea typeface="Yu Gothic" panose="020B0400000000000000" pitchFamily="34" charset="-128"/>
                <a:cs typeface="YuGothic Bold"/>
              </a:rPr>
              <a:t>対象者</a:t>
            </a:r>
            <a:endParaRPr sz="600" b="1" dirty="0">
              <a:latin typeface="Yu Gothic" panose="020B0400000000000000" pitchFamily="34" charset="-128"/>
              <a:ea typeface="Yu Gothic" panose="020B0400000000000000" pitchFamily="34" charset="-128"/>
              <a:cs typeface="YuGothic Bold"/>
            </a:endParaRPr>
          </a:p>
        </p:txBody>
      </p:sp>
      <p:sp>
        <p:nvSpPr>
          <p:cNvPr id="90" name="角丸四角形 171">
            <a:extLst>
              <a:ext uri="{FF2B5EF4-FFF2-40B4-BE49-F238E27FC236}">
                <a16:creationId xmlns:a16="http://schemas.microsoft.com/office/drawing/2014/main" id="{0D390EB3-B37F-7EC4-D617-58BF45E98C12}"/>
              </a:ext>
            </a:extLst>
          </p:cNvPr>
          <p:cNvSpPr/>
          <p:nvPr/>
        </p:nvSpPr>
        <p:spPr>
          <a:xfrm>
            <a:off x="3776004" y="8531913"/>
            <a:ext cx="430973" cy="302711"/>
          </a:xfrm>
          <a:prstGeom prst="roundRect">
            <a:avLst>
              <a:gd name="adj" fmla="val 12743"/>
            </a:avLst>
          </a:prstGeom>
          <a:solidFill>
            <a:srgbClr val="F08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50" b="1">
              <a:latin typeface="Yu Gothic" panose="020B0400000000000000" pitchFamily="34" charset="-128"/>
              <a:ea typeface="Yu Gothic" panose="020B0400000000000000" pitchFamily="34" charset="-128"/>
            </a:endParaRPr>
          </a:p>
        </p:txBody>
      </p:sp>
      <p:sp>
        <p:nvSpPr>
          <p:cNvPr id="91" name="角丸四角形 172">
            <a:extLst>
              <a:ext uri="{FF2B5EF4-FFF2-40B4-BE49-F238E27FC236}">
                <a16:creationId xmlns:a16="http://schemas.microsoft.com/office/drawing/2014/main" id="{AC02E107-DAFF-0CCA-2B50-2BA78F20A6D0}"/>
              </a:ext>
            </a:extLst>
          </p:cNvPr>
          <p:cNvSpPr/>
          <p:nvPr/>
        </p:nvSpPr>
        <p:spPr>
          <a:xfrm>
            <a:off x="3776004" y="8893862"/>
            <a:ext cx="430973" cy="432000"/>
          </a:xfrm>
          <a:prstGeom prst="roundRect">
            <a:avLst>
              <a:gd name="adj" fmla="val 12743"/>
            </a:avLst>
          </a:prstGeom>
          <a:solidFill>
            <a:srgbClr val="F08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50" b="1">
              <a:latin typeface="Yu Gothic" panose="020B0400000000000000" pitchFamily="34" charset="-128"/>
              <a:ea typeface="Yu Gothic" panose="020B0400000000000000" pitchFamily="34" charset="-128"/>
            </a:endParaRPr>
          </a:p>
        </p:txBody>
      </p:sp>
      <p:sp>
        <p:nvSpPr>
          <p:cNvPr id="93" name="object 20">
            <a:extLst>
              <a:ext uri="{FF2B5EF4-FFF2-40B4-BE49-F238E27FC236}">
                <a16:creationId xmlns:a16="http://schemas.microsoft.com/office/drawing/2014/main" id="{C8A8279A-EACF-E70D-F4CB-D067A0EE9DC4}"/>
              </a:ext>
            </a:extLst>
          </p:cNvPr>
          <p:cNvSpPr txBox="1"/>
          <p:nvPr/>
        </p:nvSpPr>
        <p:spPr>
          <a:xfrm>
            <a:off x="3808741" y="8625705"/>
            <a:ext cx="368300" cy="105157"/>
          </a:xfrm>
          <a:prstGeom prst="rect">
            <a:avLst/>
          </a:prstGeom>
        </p:spPr>
        <p:txBody>
          <a:bodyPr vert="horz" wrap="square" lIns="0" tIns="12700" rIns="0" bIns="0" rtlCol="0">
            <a:spAutoFit/>
          </a:bodyPr>
          <a:lstStyle/>
          <a:p>
            <a:pPr marL="12700">
              <a:lnSpc>
                <a:spcPct val="100000"/>
              </a:lnSpc>
              <a:spcBef>
                <a:spcPts val="100"/>
              </a:spcBef>
            </a:pPr>
            <a:r>
              <a:rPr sz="600" b="1" spc="-70" dirty="0">
                <a:solidFill>
                  <a:srgbClr val="FFFFFF"/>
                </a:solidFill>
                <a:latin typeface="Yu Gothic" panose="020B0400000000000000" pitchFamily="34" charset="-128"/>
                <a:ea typeface="Yu Gothic" panose="020B0400000000000000" pitchFamily="34" charset="-128"/>
                <a:cs typeface="YuGothic Bold"/>
              </a:rPr>
              <a:t>日数・単位</a:t>
            </a:r>
            <a:endParaRPr sz="600" b="1" dirty="0">
              <a:latin typeface="Yu Gothic" panose="020B0400000000000000" pitchFamily="34" charset="-128"/>
              <a:ea typeface="Yu Gothic" panose="020B0400000000000000" pitchFamily="34" charset="-128"/>
              <a:cs typeface="YuGothic Bold"/>
            </a:endParaRPr>
          </a:p>
        </p:txBody>
      </p:sp>
      <p:sp>
        <p:nvSpPr>
          <p:cNvPr id="95" name="object 25">
            <a:extLst>
              <a:ext uri="{FF2B5EF4-FFF2-40B4-BE49-F238E27FC236}">
                <a16:creationId xmlns:a16="http://schemas.microsoft.com/office/drawing/2014/main" id="{B8C2CE40-160C-BC96-C220-2B3A499E18EB}"/>
              </a:ext>
            </a:extLst>
          </p:cNvPr>
          <p:cNvSpPr txBox="1"/>
          <p:nvPr/>
        </p:nvSpPr>
        <p:spPr>
          <a:xfrm>
            <a:off x="3904012" y="9040281"/>
            <a:ext cx="177800" cy="105157"/>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FF"/>
                </a:solidFill>
                <a:latin typeface="Yu Gothic" panose="020B0400000000000000" pitchFamily="34" charset="-128"/>
                <a:ea typeface="Yu Gothic" panose="020B0400000000000000" pitchFamily="34" charset="-128"/>
                <a:cs typeface="YuGothic Bold"/>
              </a:rPr>
              <a:t>目的</a:t>
            </a:r>
            <a:endParaRPr sz="600" b="1" dirty="0">
              <a:latin typeface="Yu Gothic" panose="020B0400000000000000" pitchFamily="34" charset="-128"/>
              <a:ea typeface="Yu Gothic" panose="020B0400000000000000" pitchFamily="34" charset="-128"/>
              <a:cs typeface="YuGothic Bold"/>
            </a:endParaRPr>
          </a:p>
        </p:txBody>
      </p:sp>
      <p:grpSp>
        <p:nvGrpSpPr>
          <p:cNvPr id="96" name="グループ化 95">
            <a:extLst>
              <a:ext uri="{FF2B5EF4-FFF2-40B4-BE49-F238E27FC236}">
                <a16:creationId xmlns:a16="http://schemas.microsoft.com/office/drawing/2014/main" id="{D44231CF-1E9D-B36B-8496-74453CE09D2C}"/>
              </a:ext>
            </a:extLst>
          </p:cNvPr>
          <p:cNvGrpSpPr/>
          <p:nvPr/>
        </p:nvGrpSpPr>
        <p:grpSpPr>
          <a:xfrm>
            <a:off x="6396197" y="1743284"/>
            <a:ext cx="745464" cy="865634"/>
            <a:chOff x="2739966" y="3423150"/>
            <a:chExt cx="745464" cy="865634"/>
          </a:xfrm>
        </p:grpSpPr>
        <p:sp>
          <p:nvSpPr>
            <p:cNvPr id="97" name="角丸四角形 178">
              <a:extLst>
                <a:ext uri="{FF2B5EF4-FFF2-40B4-BE49-F238E27FC236}">
                  <a16:creationId xmlns:a16="http://schemas.microsoft.com/office/drawing/2014/main" id="{2924025F-0305-46C5-8CB1-7FAD239DFD9E}"/>
                </a:ext>
              </a:extLst>
            </p:cNvPr>
            <p:cNvSpPr/>
            <p:nvPr/>
          </p:nvSpPr>
          <p:spPr>
            <a:xfrm>
              <a:off x="2743654" y="3424480"/>
              <a:ext cx="741776" cy="864304"/>
            </a:xfrm>
            <a:prstGeom prst="roundRect">
              <a:avLst>
                <a:gd name="adj" fmla="val 4754"/>
              </a:avLst>
            </a:prstGeom>
            <a:solidFill>
              <a:schemeClr val="bg1"/>
            </a:solidFill>
            <a:ln w="6350">
              <a:solidFill>
                <a:srgbClr val="EB6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図 97">
              <a:extLst>
                <a:ext uri="{FF2B5EF4-FFF2-40B4-BE49-F238E27FC236}">
                  <a16:creationId xmlns:a16="http://schemas.microsoft.com/office/drawing/2014/main" id="{8EA1D68A-DC6E-C748-FC0C-A5314B79DA17}"/>
                </a:ext>
              </a:extLst>
            </p:cNvPr>
            <p:cNvPicPr>
              <a:picLocks noChangeAspect="1"/>
            </p:cNvPicPr>
            <p:nvPr/>
          </p:nvPicPr>
          <p:blipFill>
            <a:blip r:embed="rId12"/>
            <a:srcRect/>
            <a:stretch/>
          </p:blipFill>
          <p:spPr>
            <a:xfrm>
              <a:off x="2897301" y="3807821"/>
              <a:ext cx="431800" cy="431800"/>
            </a:xfrm>
            <a:prstGeom prst="rect">
              <a:avLst/>
            </a:prstGeom>
          </p:spPr>
        </p:pic>
        <p:sp>
          <p:nvSpPr>
            <p:cNvPr id="99" name="片側の 2 つの角を丸めた四角形 180">
              <a:extLst>
                <a:ext uri="{FF2B5EF4-FFF2-40B4-BE49-F238E27FC236}">
                  <a16:creationId xmlns:a16="http://schemas.microsoft.com/office/drawing/2014/main" id="{49A78717-A732-37FB-6B02-AADB93C05834}"/>
                </a:ext>
              </a:extLst>
            </p:cNvPr>
            <p:cNvSpPr/>
            <p:nvPr/>
          </p:nvSpPr>
          <p:spPr>
            <a:xfrm>
              <a:off x="2739966" y="3423150"/>
              <a:ext cx="745464" cy="331819"/>
            </a:xfrm>
            <a:prstGeom prst="round2SameRect">
              <a:avLst>
                <a:gd name="adj1" fmla="val 11397"/>
                <a:gd name="adj2" fmla="val 0"/>
              </a:avLst>
            </a:prstGeom>
            <a:solidFill>
              <a:srgbClr val="EB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object 73">
            <a:extLst>
              <a:ext uri="{FF2B5EF4-FFF2-40B4-BE49-F238E27FC236}">
                <a16:creationId xmlns:a16="http://schemas.microsoft.com/office/drawing/2014/main" id="{E490DB95-AF1C-2AF5-CA7E-F13C2EF70317}"/>
              </a:ext>
            </a:extLst>
          </p:cNvPr>
          <p:cNvSpPr txBox="1"/>
          <p:nvPr/>
        </p:nvSpPr>
        <p:spPr>
          <a:xfrm>
            <a:off x="6422572" y="1766587"/>
            <a:ext cx="694055" cy="295275"/>
          </a:xfrm>
          <a:prstGeom prst="rect">
            <a:avLst/>
          </a:prstGeom>
        </p:spPr>
        <p:txBody>
          <a:bodyPr vert="horz" wrap="square" lIns="0" tIns="17780" rIns="0" bIns="0" rtlCol="0">
            <a:spAutoFit/>
          </a:bodyPr>
          <a:lstStyle/>
          <a:p>
            <a:pPr marL="12065" marR="5080" indent="-635" algn="ctr">
              <a:lnSpc>
                <a:spcPts val="700"/>
              </a:lnSpc>
              <a:spcBef>
                <a:spcPts val="140"/>
              </a:spcBef>
            </a:pPr>
            <a:r>
              <a:rPr sz="600" b="1" spc="-60" dirty="0">
                <a:solidFill>
                  <a:srgbClr val="FFFFFF"/>
                </a:solidFill>
                <a:latin typeface="Yu Gothic" panose="020B0400000000000000" pitchFamily="34" charset="-128"/>
                <a:ea typeface="Yu Gothic" panose="020B0400000000000000" pitchFamily="34" charset="-128"/>
                <a:cs typeface="YuGothic Bold"/>
              </a:rPr>
              <a:t>仕事と育児・介護の</a:t>
            </a:r>
            <a:r>
              <a:rPr sz="600" b="1" spc="-20" dirty="0">
                <a:solidFill>
                  <a:srgbClr val="FFFFFF"/>
                </a:solidFill>
                <a:latin typeface="Yu Gothic" panose="020B0400000000000000" pitchFamily="34" charset="-128"/>
                <a:ea typeface="Yu Gothic" panose="020B0400000000000000" pitchFamily="34" charset="-128"/>
                <a:cs typeface="YuGothic Bold"/>
              </a:rPr>
              <a:t>両立支援対策の充実</a:t>
            </a:r>
            <a:r>
              <a:rPr sz="600" b="1" spc="-25" dirty="0">
                <a:solidFill>
                  <a:srgbClr val="FFFFFF"/>
                </a:solidFill>
                <a:latin typeface="Yu Gothic" panose="020B0400000000000000" pitchFamily="34" charset="-128"/>
                <a:ea typeface="Yu Gothic" panose="020B0400000000000000" pitchFamily="34" charset="-128"/>
                <a:cs typeface="YuGothic Bold"/>
              </a:rPr>
              <a:t>について</a:t>
            </a:r>
            <a:endParaRPr sz="600" b="1" dirty="0">
              <a:latin typeface="Yu Gothic" panose="020B0400000000000000" pitchFamily="34" charset="-128"/>
              <a:ea typeface="Yu Gothic" panose="020B0400000000000000" pitchFamily="34" charset="-128"/>
              <a:cs typeface="YuGothic Bold"/>
            </a:endParaRPr>
          </a:p>
        </p:txBody>
      </p:sp>
      <p:grpSp>
        <p:nvGrpSpPr>
          <p:cNvPr id="101" name="グループ化 100">
            <a:extLst>
              <a:ext uri="{FF2B5EF4-FFF2-40B4-BE49-F238E27FC236}">
                <a16:creationId xmlns:a16="http://schemas.microsoft.com/office/drawing/2014/main" id="{208A36B9-0AEE-A316-107F-438C2C3A9924}"/>
              </a:ext>
            </a:extLst>
          </p:cNvPr>
          <p:cNvGrpSpPr/>
          <p:nvPr/>
        </p:nvGrpSpPr>
        <p:grpSpPr>
          <a:xfrm>
            <a:off x="6396197" y="8723948"/>
            <a:ext cx="745464" cy="865634"/>
            <a:chOff x="2739966" y="3423150"/>
            <a:chExt cx="745464" cy="865634"/>
          </a:xfrm>
        </p:grpSpPr>
        <p:sp>
          <p:nvSpPr>
            <p:cNvPr id="102" name="角丸四角形 183">
              <a:extLst>
                <a:ext uri="{FF2B5EF4-FFF2-40B4-BE49-F238E27FC236}">
                  <a16:creationId xmlns:a16="http://schemas.microsoft.com/office/drawing/2014/main" id="{76ECBB5E-2517-9A6A-5D9A-25D503B49B36}"/>
                </a:ext>
              </a:extLst>
            </p:cNvPr>
            <p:cNvSpPr/>
            <p:nvPr/>
          </p:nvSpPr>
          <p:spPr>
            <a:xfrm>
              <a:off x="2743654" y="3424480"/>
              <a:ext cx="741776" cy="864304"/>
            </a:xfrm>
            <a:prstGeom prst="roundRect">
              <a:avLst>
                <a:gd name="adj" fmla="val 4754"/>
              </a:avLst>
            </a:prstGeom>
            <a:solidFill>
              <a:schemeClr val="bg1"/>
            </a:solidFill>
            <a:ln w="6350">
              <a:solidFill>
                <a:srgbClr val="EB6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 name="図 102">
              <a:extLst>
                <a:ext uri="{FF2B5EF4-FFF2-40B4-BE49-F238E27FC236}">
                  <a16:creationId xmlns:a16="http://schemas.microsoft.com/office/drawing/2014/main" id="{4EBFA834-4CC6-7DBF-980E-A986B64DF0B4}"/>
                </a:ext>
              </a:extLst>
            </p:cNvPr>
            <p:cNvPicPr>
              <a:picLocks noChangeAspect="1"/>
            </p:cNvPicPr>
            <p:nvPr/>
          </p:nvPicPr>
          <p:blipFill>
            <a:blip r:embed="rId12"/>
            <a:srcRect/>
            <a:stretch/>
          </p:blipFill>
          <p:spPr>
            <a:xfrm>
              <a:off x="2897301" y="3807821"/>
              <a:ext cx="431800" cy="431800"/>
            </a:xfrm>
            <a:prstGeom prst="rect">
              <a:avLst/>
            </a:prstGeom>
          </p:spPr>
        </p:pic>
        <p:sp>
          <p:nvSpPr>
            <p:cNvPr id="104" name="片側の 2 つの角を丸めた四角形 185">
              <a:extLst>
                <a:ext uri="{FF2B5EF4-FFF2-40B4-BE49-F238E27FC236}">
                  <a16:creationId xmlns:a16="http://schemas.microsoft.com/office/drawing/2014/main" id="{7DB87AD2-9BB3-CB21-DBC6-6E4748B59B9E}"/>
                </a:ext>
              </a:extLst>
            </p:cNvPr>
            <p:cNvSpPr/>
            <p:nvPr/>
          </p:nvSpPr>
          <p:spPr>
            <a:xfrm>
              <a:off x="2739966" y="3423150"/>
              <a:ext cx="745464" cy="331819"/>
            </a:xfrm>
            <a:prstGeom prst="round2SameRect">
              <a:avLst>
                <a:gd name="adj1" fmla="val 11397"/>
                <a:gd name="adj2" fmla="val 0"/>
              </a:avLst>
            </a:prstGeom>
            <a:solidFill>
              <a:srgbClr val="EB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 name="object 73">
            <a:extLst>
              <a:ext uri="{FF2B5EF4-FFF2-40B4-BE49-F238E27FC236}">
                <a16:creationId xmlns:a16="http://schemas.microsoft.com/office/drawing/2014/main" id="{D864E944-673E-2C51-436A-19DEE5B73ACC}"/>
              </a:ext>
            </a:extLst>
          </p:cNvPr>
          <p:cNvSpPr txBox="1"/>
          <p:nvPr/>
        </p:nvSpPr>
        <p:spPr>
          <a:xfrm>
            <a:off x="6422572" y="8752275"/>
            <a:ext cx="694055" cy="295275"/>
          </a:xfrm>
          <a:prstGeom prst="rect">
            <a:avLst/>
          </a:prstGeom>
        </p:spPr>
        <p:txBody>
          <a:bodyPr vert="horz" wrap="square" lIns="0" tIns="17780" rIns="0" bIns="0" rtlCol="0">
            <a:spAutoFit/>
          </a:bodyPr>
          <a:lstStyle/>
          <a:p>
            <a:pPr marL="12065" marR="5080" indent="-635" algn="ctr">
              <a:lnSpc>
                <a:spcPts val="700"/>
              </a:lnSpc>
              <a:spcBef>
                <a:spcPts val="140"/>
              </a:spcBef>
            </a:pPr>
            <a:r>
              <a:rPr sz="600" b="1" spc="-60" dirty="0">
                <a:solidFill>
                  <a:srgbClr val="FFFFFF"/>
                </a:solidFill>
                <a:latin typeface="Yu Gothic" panose="020B0400000000000000" pitchFamily="34" charset="-128"/>
                <a:ea typeface="Yu Gothic" panose="020B0400000000000000" pitchFamily="34" charset="-128"/>
                <a:cs typeface="YuGothic Bold"/>
              </a:rPr>
              <a:t>仕事と育児・介護の</a:t>
            </a:r>
            <a:r>
              <a:rPr sz="600" b="1" spc="-20" dirty="0">
                <a:solidFill>
                  <a:srgbClr val="FFFFFF"/>
                </a:solidFill>
                <a:latin typeface="Yu Gothic" panose="020B0400000000000000" pitchFamily="34" charset="-128"/>
                <a:ea typeface="Yu Gothic" panose="020B0400000000000000" pitchFamily="34" charset="-128"/>
                <a:cs typeface="YuGothic Bold"/>
              </a:rPr>
              <a:t>両立支援対策の充実</a:t>
            </a:r>
            <a:r>
              <a:rPr sz="600" b="1" spc="-25" dirty="0">
                <a:solidFill>
                  <a:srgbClr val="FFFFFF"/>
                </a:solidFill>
                <a:latin typeface="Yu Gothic" panose="020B0400000000000000" pitchFamily="34" charset="-128"/>
                <a:ea typeface="Yu Gothic" panose="020B0400000000000000" pitchFamily="34" charset="-128"/>
                <a:cs typeface="YuGothic Bold"/>
              </a:rPr>
              <a:t>について</a:t>
            </a:r>
            <a:endParaRPr sz="600" b="1" dirty="0">
              <a:latin typeface="Yu Gothic" panose="020B0400000000000000" pitchFamily="34" charset="-128"/>
              <a:ea typeface="Yu Gothic" panose="020B0400000000000000" pitchFamily="34" charset="-128"/>
              <a:cs typeface="YuGothic Bold"/>
            </a:endParaRPr>
          </a:p>
        </p:txBody>
      </p:sp>
      <p:sp>
        <p:nvSpPr>
          <p:cNvPr id="106" name="円/楕円 187">
            <a:extLst>
              <a:ext uri="{FF2B5EF4-FFF2-40B4-BE49-F238E27FC236}">
                <a16:creationId xmlns:a16="http://schemas.microsoft.com/office/drawing/2014/main" id="{7298574B-4987-32DE-6BD6-9C652341DABA}"/>
              </a:ext>
            </a:extLst>
          </p:cNvPr>
          <p:cNvSpPr/>
          <p:nvPr/>
        </p:nvSpPr>
        <p:spPr>
          <a:xfrm>
            <a:off x="4263519" y="8531513"/>
            <a:ext cx="68050" cy="68050"/>
          </a:xfrm>
          <a:prstGeom prst="ellipse">
            <a:avLst/>
          </a:prstGeom>
          <a:solidFill>
            <a:srgbClr val="F08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88">
            <a:extLst>
              <a:ext uri="{FF2B5EF4-FFF2-40B4-BE49-F238E27FC236}">
                <a16:creationId xmlns:a16="http://schemas.microsoft.com/office/drawing/2014/main" id="{0F32BEFD-5473-0206-E983-0D1EEE654B6D}"/>
              </a:ext>
            </a:extLst>
          </p:cNvPr>
          <p:cNvSpPr/>
          <p:nvPr/>
        </p:nvSpPr>
        <p:spPr>
          <a:xfrm>
            <a:off x="4263519" y="8645813"/>
            <a:ext cx="68050" cy="68050"/>
          </a:xfrm>
          <a:prstGeom prst="ellipse">
            <a:avLst/>
          </a:prstGeom>
          <a:solidFill>
            <a:srgbClr val="F08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89">
            <a:extLst>
              <a:ext uri="{FF2B5EF4-FFF2-40B4-BE49-F238E27FC236}">
                <a16:creationId xmlns:a16="http://schemas.microsoft.com/office/drawing/2014/main" id="{98261DCF-DC55-8AB9-9C29-F496D677D22E}"/>
              </a:ext>
            </a:extLst>
          </p:cNvPr>
          <p:cNvSpPr/>
          <p:nvPr/>
        </p:nvSpPr>
        <p:spPr>
          <a:xfrm>
            <a:off x="4263519" y="8763288"/>
            <a:ext cx="68050" cy="68050"/>
          </a:xfrm>
          <a:prstGeom prst="ellipse">
            <a:avLst/>
          </a:prstGeom>
          <a:solidFill>
            <a:srgbClr val="F08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三角形 190">
            <a:extLst>
              <a:ext uri="{FF2B5EF4-FFF2-40B4-BE49-F238E27FC236}">
                <a16:creationId xmlns:a16="http://schemas.microsoft.com/office/drawing/2014/main" id="{D397EE76-2AC2-8E52-59F1-19024F324BDE}"/>
              </a:ext>
            </a:extLst>
          </p:cNvPr>
          <p:cNvSpPr/>
          <p:nvPr/>
        </p:nvSpPr>
        <p:spPr>
          <a:xfrm rot="5400000">
            <a:off x="4264142" y="8398913"/>
            <a:ext cx="61835" cy="53306"/>
          </a:xfrm>
          <a:prstGeom prst="triangl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三角形 191">
            <a:extLst>
              <a:ext uri="{FF2B5EF4-FFF2-40B4-BE49-F238E27FC236}">
                <a16:creationId xmlns:a16="http://schemas.microsoft.com/office/drawing/2014/main" id="{F6C83885-8779-2692-7B5A-F39839B09FB9}"/>
              </a:ext>
            </a:extLst>
          </p:cNvPr>
          <p:cNvSpPr/>
          <p:nvPr/>
        </p:nvSpPr>
        <p:spPr>
          <a:xfrm rot="5400000">
            <a:off x="4264142" y="9138689"/>
            <a:ext cx="61835" cy="53306"/>
          </a:xfrm>
          <a:prstGeom prst="triangl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1" name="図 110" descr="挿絵 が含まれている画像&#10;&#10;自動的に生成された説明">
            <a:extLst>
              <a:ext uri="{FF2B5EF4-FFF2-40B4-BE49-F238E27FC236}">
                <a16:creationId xmlns:a16="http://schemas.microsoft.com/office/drawing/2014/main" id="{82A3D512-948C-ADB0-4967-2E87ED1B428F}"/>
              </a:ext>
            </a:extLst>
          </p:cNvPr>
          <p:cNvPicPr>
            <a:picLocks noChangeAspect="1"/>
          </p:cNvPicPr>
          <p:nvPr/>
        </p:nvPicPr>
        <p:blipFill>
          <a:blip r:embed="rId13"/>
          <a:stretch>
            <a:fillRect/>
          </a:stretch>
        </p:blipFill>
        <p:spPr>
          <a:xfrm>
            <a:off x="2395477" y="8842024"/>
            <a:ext cx="1282700" cy="863600"/>
          </a:xfrm>
          <a:prstGeom prst="rect">
            <a:avLst/>
          </a:prstGeom>
        </p:spPr>
      </p:pic>
      <p:pic>
        <p:nvPicPr>
          <p:cNvPr id="112" name="図 111" descr="挿絵 が含まれている画像&#10;&#10;自動的に生成された説明">
            <a:extLst>
              <a:ext uri="{FF2B5EF4-FFF2-40B4-BE49-F238E27FC236}">
                <a16:creationId xmlns:a16="http://schemas.microsoft.com/office/drawing/2014/main" id="{84558E25-7192-81FD-0A28-8287CFC49803}"/>
              </a:ext>
            </a:extLst>
          </p:cNvPr>
          <p:cNvPicPr>
            <a:picLocks noChangeAspect="1"/>
          </p:cNvPicPr>
          <p:nvPr/>
        </p:nvPicPr>
        <p:blipFill>
          <a:blip r:embed="rId14"/>
          <a:stretch>
            <a:fillRect/>
          </a:stretch>
        </p:blipFill>
        <p:spPr>
          <a:xfrm>
            <a:off x="5939045" y="2851082"/>
            <a:ext cx="368300" cy="457200"/>
          </a:xfrm>
          <a:prstGeom prst="rect">
            <a:avLst/>
          </a:prstGeom>
        </p:spPr>
      </p:pic>
      <p:pic>
        <p:nvPicPr>
          <p:cNvPr id="113" name="図 112">
            <a:extLst>
              <a:ext uri="{FF2B5EF4-FFF2-40B4-BE49-F238E27FC236}">
                <a16:creationId xmlns:a16="http://schemas.microsoft.com/office/drawing/2014/main" id="{00D53035-8C1D-FC49-ADAD-6BB0378028AE}"/>
              </a:ext>
            </a:extLst>
          </p:cNvPr>
          <p:cNvPicPr>
            <a:picLocks noChangeAspect="1"/>
          </p:cNvPicPr>
          <p:nvPr/>
        </p:nvPicPr>
        <p:blipFill>
          <a:blip r:embed="rId15"/>
          <a:stretch>
            <a:fillRect/>
          </a:stretch>
        </p:blipFill>
        <p:spPr>
          <a:xfrm>
            <a:off x="6181898" y="2548365"/>
            <a:ext cx="990600" cy="812800"/>
          </a:xfrm>
          <a:prstGeom prst="rect">
            <a:avLst/>
          </a:prstGeom>
        </p:spPr>
      </p:pic>
      <p:sp>
        <p:nvSpPr>
          <p:cNvPr id="114" name="テキスト ボックス 113">
            <a:extLst>
              <a:ext uri="{FF2B5EF4-FFF2-40B4-BE49-F238E27FC236}">
                <a16:creationId xmlns:a16="http://schemas.microsoft.com/office/drawing/2014/main" id="{76AF9ADB-7E9B-2A6A-A033-F431F75CB277}"/>
              </a:ext>
            </a:extLst>
          </p:cNvPr>
          <p:cNvSpPr txBox="1"/>
          <p:nvPr/>
        </p:nvSpPr>
        <p:spPr>
          <a:xfrm>
            <a:off x="631441" y="1821659"/>
            <a:ext cx="2018592" cy="1336391"/>
          </a:xfrm>
          <a:prstGeom prst="rect">
            <a:avLst/>
          </a:prstGeom>
          <a:noFill/>
        </p:spPr>
        <p:txBody>
          <a:bodyPr wrap="square" lIns="0" tIns="0" rIns="0" bIns="0" rtlCol="0">
            <a:spAutoFit/>
          </a:bodyPr>
          <a:lstStyle/>
          <a:p>
            <a:pPr>
              <a:lnSpc>
                <a:spcPts val="1500"/>
              </a:lnSpc>
            </a:pPr>
            <a:r>
              <a:rPr lang="ja-JP" altLang="en-US" sz="1050" dirty="0">
                <a:effectLst/>
                <a:latin typeface="Yu Gothic" panose="020B0400000000000000" pitchFamily="34" charset="-128"/>
                <a:ea typeface="Yu Gothic" panose="020B0400000000000000" pitchFamily="34" charset="-128"/>
              </a:rPr>
              <a:t>子の出生直後の一定期間内に、 両親がともに</a:t>
            </a:r>
            <a:r>
              <a:rPr lang="en-US" altLang="ja-JP" sz="1050" dirty="0">
                <a:effectLst/>
                <a:latin typeface="Yu Gothic" panose="020B0400000000000000" pitchFamily="34" charset="-128"/>
                <a:ea typeface="Yu Gothic" panose="020B0400000000000000" pitchFamily="34" charset="-128"/>
              </a:rPr>
              <a:t>14</a:t>
            </a:r>
            <a:r>
              <a:rPr lang="ja-JP" altLang="en-US" sz="1050" dirty="0">
                <a:effectLst/>
                <a:latin typeface="Yu Gothic" panose="020B0400000000000000" pitchFamily="34" charset="-128"/>
                <a:ea typeface="Yu Gothic" panose="020B0400000000000000" pitchFamily="34" charset="-128"/>
              </a:rPr>
              <a:t>日以上の</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ja-JP" altLang="en-US" sz="1050" dirty="0">
                <a:effectLst/>
                <a:latin typeface="Yu Gothic" panose="020B0400000000000000" pitchFamily="34" charset="-128"/>
                <a:ea typeface="Yu Gothic" panose="020B0400000000000000" pitchFamily="34" charset="-128"/>
              </a:rPr>
              <a:t>育児休業を取得した場合には、 最大</a:t>
            </a:r>
            <a:r>
              <a:rPr lang="en-US" altLang="ja-JP" sz="1050" dirty="0">
                <a:effectLst/>
                <a:latin typeface="Yu Gothic" panose="020B0400000000000000" pitchFamily="34" charset="-128"/>
                <a:ea typeface="Yu Gothic" panose="020B0400000000000000" pitchFamily="34" charset="-128"/>
              </a:rPr>
              <a:t>28</a:t>
            </a:r>
            <a:r>
              <a:rPr lang="ja-JP" altLang="en-US" sz="1050" dirty="0">
                <a:effectLst/>
                <a:latin typeface="Yu Gothic" panose="020B0400000000000000" pitchFamily="34" charset="-128"/>
                <a:ea typeface="Yu Gothic" panose="020B0400000000000000" pitchFamily="34" charset="-128"/>
              </a:rPr>
              <a:t>日間の給付率を現行の </a:t>
            </a:r>
            <a:r>
              <a:rPr lang="en-US" altLang="ja-JP" sz="1050" dirty="0">
                <a:effectLst/>
                <a:latin typeface="Yu Gothic" panose="020B0400000000000000" pitchFamily="34" charset="-128"/>
                <a:ea typeface="Yu Gothic" panose="020B0400000000000000" pitchFamily="34" charset="-128"/>
              </a:rPr>
              <a:t>67%(</a:t>
            </a:r>
            <a:r>
              <a:rPr lang="ja-JP" altLang="en-US" sz="1050" dirty="0">
                <a:effectLst/>
                <a:latin typeface="Yu Gothic" panose="020B0400000000000000" pitchFamily="34" charset="-128"/>
                <a:ea typeface="Yu Gothic" panose="020B0400000000000000" pitchFamily="34" charset="-128"/>
              </a:rPr>
              <a:t>手取りで</a:t>
            </a:r>
            <a:r>
              <a:rPr lang="en-US" altLang="ja-JP" sz="1050" dirty="0">
                <a:effectLst/>
                <a:latin typeface="Yu Gothic" panose="020B0400000000000000" pitchFamily="34" charset="-128"/>
                <a:ea typeface="Yu Gothic" panose="020B0400000000000000" pitchFamily="34" charset="-128"/>
              </a:rPr>
              <a:t>8</a:t>
            </a:r>
            <a:r>
              <a:rPr lang="ja-JP" altLang="en-US" sz="1050" dirty="0">
                <a:effectLst/>
                <a:latin typeface="Yu Gothic" panose="020B0400000000000000" pitchFamily="34" charset="-128"/>
                <a:ea typeface="Yu Gothic" panose="020B0400000000000000" pitchFamily="34" charset="-128"/>
              </a:rPr>
              <a:t>割相当</a:t>
            </a:r>
            <a:r>
              <a:rPr lang="en-US" altLang="ja-JP" sz="1050" dirty="0">
                <a:effectLst/>
                <a:latin typeface="Yu Gothic" panose="020B0400000000000000" pitchFamily="34" charset="-128"/>
                <a:ea typeface="Yu Gothic" panose="020B0400000000000000" pitchFamily="34" charset="-128"/>
              </a:rPr>
              <a:t>)</a:t>
            </a:r>
            <a:r>
              <a:rPr lang="ja-JP" altLang="en-US" sz="1050" dirty="0">
                <a:effectLst/>
                <a:latin typeface="Yu Gothic" panose="020B0400000000000000" pitchFamily="34" charset="-128"/>
                <a:ea typeface="Yu Gothic" panose="020B0400000000000000" pitchFamily="34" charset="-128"/>
              </a:rPr>
              <a:t>から 、 </a:t>
            </a:r>
            <a:r>
              <a:rPr lang="en-US" altLang="ja-JP" sz="1050" b="1" dirty="0">
                <a:solidFill>
                  <a:srgbClr val="009E77"/>
                </a:solidFill>
                <a:effectLst/>
                <a:latin typeface="Yu Gothic" panose="020B0400000000000000" pitchFamily="34" charset="-128"/>
                <a:ea typeface="Yu Gothic" panose="020B0400000000000000" pitchFamily="34" charset="-128"/>
              </a:rPr>
              <a:t>80%(</a:t>
            </a:r>
            <a:r>
              <a:rPr lang="ja-JP" altLang="en-US" sz="1050" b="1" dirty="0">
                <a:solidFill>
                  <a:srgbClr val="009E77"/>
                </a:solidFill>
                <a:effectLst/>
                <a:latin typeface="Yu Gothic" panose="020B0400000000000000" pitchFamily="34" charset="-128"/>
                <a:ea typeface="Yu Gothic" panose="020B0400000000000000" pitchFamily="34" charset="-128"/>
              </a:rPr>
              <a:t>手取りで</a:t>
            </a:r>
            <a:r>
              <a:rPr lang="en-US" altLang="ja-JP" sz="1050" b="1" dirty="0">
                <a:solidFill>
                  <a:srgbClr val="009E77"/>
                </a:solidFill>
                <a:effectLst/>
                <a:latin typeface="Yu Gothic" panose="020B0400000000000000" pitchFamily="34" charset="-128"/>
                <a:ea typeface="Yu Gothic" panose="020B0400000000000000" pitchFamily="34" charset="-128"/>
              </a:rPr>
              <a:t>10</a:t>
            </a:r>
            <a:r>
              <a:rPr lang="ja-JP" altLang="en-US" sz="1050" b="1" dirty="0">
                <a:solidFill>
                  <a:srgbClr val="009E77"/>
                </a:solidFill>
                <a:effectLst/>
                <a:latin typeface="Yu Gothic" panose="020B0400000000000000" pitchFamily="34" charset="-128"/>
                <a:ea typeface="Yu Gothic" panose="020B0400000000000000" pitchFamily="34" charset="-128"/>
              </a:rPr>
              <a:t>割相当</a:t>
            </a:r>
            <a:r>
              <a:rPr lang="en-US" altLang="ja-JP" sz="1050" b="1" dirty="0">
                <a:solidFill>
                  <a:srgbClr val="009E77"/>
                </a:solidFill>
                <a:effectLst/>
                <a:latin typeface="Yu Gothic" panose="020B0400000000000000" pitchFamily="34" charset="-128"/>
                <a:ea typeface="Yu Gothic" panose="020B0400000000000000" pitchFamily="34" charset="-128"/>
              </a:rPr>
              <a:t>)</a:t>
            </a:r>
            <a:r>
              <a:rPr lang="ja-JP" altLang="en-US" sz="1050" dirty="0">
                <a:effectLst/>
                <a:latin typeface="Yu Gothic" panose="020B0400000000000000" pitchFamily="34" charset="-128"/>
                <a:ea typeface="Yu Gothic" panose="020B0400000000000000" pitchFamily="34" charset="-128"/>
              </a:rPr>
              <a:t>へと</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ja-JP" altLang="en-US" sz="1050" dirty="0">
                <a:effectLst/>
                <a:latin typeface="Yu Gothic" panose="020B0400000000000000" pitchFamily="34" charset="-128"/>
                <a:ea typeface="Yu Gothic" panose="020B0400000000000000" pitchFamily="34" charset="-128"/>
              </a:rPr>
              <a:t>引上げ。</a:t>
            </a:r>
            <a:r>
              <a:rPr lang="en-US" altLang="ja-JP" sz="700" dirty="0">
                <a:effectLst/>
                <a:latin typeface="Yu Gothic Medium" panose="020B0400000000000000" pitchFamily="34" charset="-128"/>
                <a:ea typeface="Yu Gothic Medium" panose="020B0400000000000000" pitchFamily="34" charset="-128"/>
              </a:rPr>
              <a:t>(</a:t>
            </a:r>
            <a:r>
              <a:rPr lang="ja-JP" altLang="en-US" sz="700" dirty="0">
                <a:effectLst/>
                <a:latin typeface="Yu Gothic Medium" panose="020B0400000000000000" pitchFamily="34" charset="-128"/>
                <a:ea typeface="Yu Gothic Medium" panose="020B0400000000000000" pitchFamily="34" charset="-128"/>
              </a:rPr>
              <a:t>◇ </a:t>
            </a:r>
            <a:r>
              <a:rPr lang="en-US" altLang="ja-JP" sz="700" dirty="0">
                <a:effectLst/>
                <a:latin typeface="Yu Gothic Medium" panose="020B0400000000000000" pitchFamily="34" charset="-128"/>
                <a:ea typeface="Yu Gothic Medium" panose="020B0400000000000000" pitchFamily="34" charset="-128"/>
              </a:rPr>
              <a:t>25</a:t>
            </a:r>
            <a:r>
              <a:rPr lang="ja-JP" altLang="en-US" sz="700" dirty="0">
                <a:effectLst/>
                <a:latin typeface="Yu Gothic Medium" panose="020B0400000000000000" pitchFamily="34" charset="-128"/>
                <a:ea typeface="Yu Gothic Medium" panose="020B0400000000000000" pitchFamily="34" charset="-128"/>
              </a:rPr>
              <a:t>年度開始へ</a:t>
            </a:r>
            <a:r>
              <a:rPr lang="en-US" altLang="ja-JP" sz="700" dirty="0">
                <a:effectLst/>
                <a:latin typeface="Yu Gothic Medium" panose="020B0400000000000000" pitchFamily="34" charset="-128"/>
                <a:ea typeface="Yu Gothic Medium" panose="020B0400000000000000" pitchFamily="34" charset="-128"/>
              </a:rPr>
              <a:t>) </a:t>
            </a:r>
            <a:endParaRPr lang="ja-JP" altLang="en-US" sz="700" dirty="0">
              <a:effectLst/>
              <a:latin typeface="Yu Gothic Medium" panose="020B0400000000000000" pitchFamily="34" charset="-128"/>
              <a:ea typeface="Yu Gothic Medium" panose="020B0400000000000000" pitchFamily="34" charset="-128"/>
            </a:endParaRPr>
          </a:p>
        </p:txBody>
      </p:sp>
      <p:sp>
        <p:nvSpPr>
          <p:cNvPr id="115" name="テキスト ボックス 114">
            <a:extLst>
              <a:ext uri="{FF2B5EF4-FFF2-40B4-BE49-F238E27FC236}">
                <a16:creationId xmlns:a16="http://schemas.microsoft.com/office/drawing/2014/main" id="{9FD3C4F0-AEC2-CECF-1468-0DB5BFCA442F}"/>
              </a:ext>
            </a:extLst>
          </p:cNvPr>
          <p:cNvSpPr txBox="1"/>
          <p:nvPr/>
        </p:nvSpPr>
        <p:spPr>
          <a:xfrm>
            <a:off x="3893472" y="3459887"/>
            <a:ext cx="3257392" cy="824456"/>
          </a:xfrm>
          <a:prstGeom prst="rect">
            <a:avLst/>
          </a:prstGeom>
          <a:noFill/>
        </p:spPr>
        <p:txBody>
          <a:bodyPr wrap="square" lIns="0" tIns="0" rIns="0" bIns="0" rtlCol="0">
            <a:spAutoFit/>
          </a:bodyPr>
          <a:lstStyle/>
          <a:p>
            <a:pPr>
              <a:lnSpc>
                <a:spcPct val="110000"/>
              </a:lnSpc>
            </a:pPr>
            <a:r>
              <a:rPr lang="ja-JP" altLang="en-US" sz="1050" u="sng" dirty="0">
                <a:effectLst/>
                <a:latin typeface="Yu Gothic" panose="020B0400000000000000" pitchFamily="34" charset="-128"/>
                <a:ea typeface="Yu Gothic" panose="020B0400000000000000" pitchFamily="34" charset="-128"/>
              </a:rPr>
              <a:t>こどもが</a:t>
            </a:r>
            <a:r>
              <a:rPr lang="en-US" altLang="ja-JP" sz="1050" u="sng" dirty="0">
                <a:effectLst/>
                <a:latin typeface="Yu Gothic" panose="020B0400000000000000" pitchFamily="34" charset="-128"/>
                <a:ea typeface="Yu Gothic" panose="020B0400000000000000" pitchFamily="34" charset="-128"/>
              </a:rPr>
              <a:t>3</a:t>
            </a:r>
            <a:r>
              <a:rPr lang="ja-JP" altLang="en-US" sz="1050" u="sng" dirty="0">
                <a:effectLst/>
                <a:latin typeface="Yu Gothic" panose="020B0400000000000000" pitchFamily="34" charset="-128"/>
                <a:ea typeface="Yu Gothic" panose="020B0400000000000000" pitchFamily="34" charset="-128"/>
              </a:rPr>
              <a:t>歳以降小学校就学前までの場合</a:t>
            </a:r>
            <a:r>
              <a:rPr lang="ja-JP" altLang="en-US" sz="1050" dirty="0">
                <a:effectLst/>
                <a:latin typeface="Yu Gothic" panose="020B0400000000000000" pitchFamily="34" charset="-128"/>
                <a:ea typeface="Yu Gothic" panose="020B0400000000000000" pitchFamily="34" charset="-128"/>
              </a:rPr>
              <a:t>に、</a:t>
            </a:r>
            <a:endParaRPr lang="en-US" altLang="ja-JP" sz="1050" dirty="0">
              <a:effectLst/>
              <a:latin typeface="Yu Gothic" panose="020B0400000000000000" pitchFamily="34" charset="-128"/>
              <a:ea typeface="Yu Gothic" panose="020B0400000000000000" pitchFamily="34" charset="-128"/>
            </a:endParaRPr>
          </a:p>
          <a:p>
            <a:pPr>
              <a:lnSpc>
                <a:spcPct val="110000"/>
              </a:lnSpc>
            </a:pPr>
            <a:r>
              <a:rPr lang="ja-JP" altLang="en-US" sz="1050" dirty="0">
                <a:effectLst/>
                <a:latin typeface="Yu Gothic" panose="020B0400000000000000" pitchFamily="34" charset="-128"/>
                <a:ea typeface="Yu Gothic" panose="020B0400000000000000" pitchFamily="34" charset="-128"/>
              </a:rPr>
              <a:t>事業主が職場の労働者のニーズを把握しつつ </a:t>
            </a:r>
            <a:endParaRPr lang="en-US" altLang="ja-JP" sz="1050" dirty="0">
              <a:effectLst/>
              <a:latin typeface="Yu Gothic" panose="020B0400000000000000" pitchFamily="34" charset="-128"/>
              <a:ea typeface="Yu Gothic" panose="020B0400000000000000" pitchFamily="34" charset="-128"/>
            </a:endParaRPr>
          </a:p>
          <a:p>
            <a:pPr>
              <a:lnSpc>
                <a:spcPct val="110000"/>
              </a:lnSpc>
            </a:pPr>
            <a:r>
              <a:rPr lang="ja-JP" altLang="en-US" sz="1050" dirty="0">
                <a:effectLst/>
                <a:latin typeface="Yu Gothic" panose="020B0400000000000000" pitchFamily="34" charset="-128"/>
                <a:ea typeface="Yu Gothic" panose="020B0400000000000000" pitchFamily="34" charset="-128"/>
              </a:rPr>
              <a:t>以下の　</a:t>
            </a:r>
            <a:r>
              <a:rPr lang="en-US" altLang="ja-JP" sz="1050" dirty="0">
                <a:effectLst/>
                <a:latin typeface="Yu Gothic" panose="020B0400000000000000" pitchFamily="34" charset="-128"/>
                <a:ea typeface="Yu Gothic" panose="020B0400000000000000" pitchFamily="34" charset="-128"/>
              </a:rPr>
              <a:t>〜</a:t>
            </a:r>
            <a:r>
              <a:rPr lang="ja-JP" altLang="en-US" sz="1050" dirty="0">
                <a:effectLst/>
                <a:latin typeface="Yu Gothic" panose="020B0400000000000000" pitchFamily="34" charset="-128"/>
                <a:ea typeface="Yu Gothic" panose="020B0400000000000000" pitchFamily="34" charset="-128"/>
              </a:rPr>
              <a:t>　から複数の制度を選択して措置し、</a:t>
            </a:r>
            <a:endParaRPr lang="en-US" altLang="ja-JP" sz="1050" dirty="0">
              <a:effectLst/>
              <a:latin typeface="Yu Gothic" panose="020B0400000000000000" pitchFamily="34" charset="-128"/>
              <a:ea typeface="Yu Gothic" panose="020B0400000000000000" pitchFamily="34" charset="-128"/>
            </a:endParaRPr>
          </a:p>
          <a:p>
            <a:pPr>
              <a:lnSpc>
                <a:spcPct val="110000"/>
              </a:lnSpc>
            </a:pPr>
            <a:r>
              <a:rPr lang="ja-JP" altLang="en-US" sz="1050" dirty="0">
                <a:effectLst/>
                <a:latin typeface="Yu Gothic" panose="020B0400000000000000" pitchFamily="34" charset="-128"/>
                <a:ea typeface="Yu Gothic" panose="020B0400000000000000" pitchFamily="34" charset="-128"/>
              </a:rPr>
              <a:t>その中から</a:t>
            </a:r>
            <a:r>
              <a:rPr lang="ja-JP" altLang="en-US" sz="1050" b="1" dirty="0">
                <a:solidFill>
                  <a:srgbClr val="009E77"/>
                </a:solidFill>
                <a:effectLst/>
                <a:latin typeface="Yu Gothic" panose="020B0400000000000000" pitchFamily="34" charset="-128"/>
                <a:ea typeface="Yu Gothic" panose="020B0400000000000000" pitchFamily="34" charset="-128"/>
              </a:rPr>
              <a:t>労働者が選択できる制度を創設</a:t>
            </a:r>
            <a:r>
              <a:rPr lang="ja-JP" altLang="en-US" sz="1050" dirty="0">
                <a:effectLst/>
                <a:latin typeface="Yu Gothic" panose="020B0400000000000000" pitchFamily="34" charset="-128"/>
                <a:ea typeface="Yu Gothic" panose="020B0400000000000000" pitchFamily="34" charset="-128"/>
              </a:rPr>
              <a:t>します。 </a:t>
            </a:r>
          </a:p>
          <a:p>
            <a:pPr>
              <a:lnSpc>
                <a:spcPct val="110000"/>
              </a:lnSpc>
            </a:pPr>
            <a:r>
              <a:rPr lang="ja-JP" altLang="en-US" sz="700" dirty="0">
                <a:effectLst/>
                <a:latin typeface="Yu Gothic Medium" panose="020B0400000000000000" pitchFamily="34" charset="-128"/>
                <a:ea typeface="Yu Gothic Medium" panose="020B0400000000000000" pitchFamily="34" charset="-128"/>
              </a:rPr>
              <a:t> </a:t>
            </a:r>
            <a:r>
              <a:rPr lang="en-US" altLang="ja-JP" sz="700" dirty="0">
                <a:effectLst/>
                <a:latin typeface="Yu Gothic Medium" panose="020B0400000000000000" pitchFamily="34" charset="-128"/>
                <a:ea typeface="Yu Gothic Medium" panose="020B0400000000000000" pitchFamily="34" charset="-128"/>
              </a:rPr>
              <a:t>(</a:t>
            </a:r>
            <a:r>
              <a:rPr lang="ja-JP" altLang="en-US" sz="700" dirty="0">
                <a:effectLst/>
                <a:latin typeface="Yu Gothic Medium" panose="020B0400000000000000" pitchFamily="34" charset="-128"/>
                <a:ea typeface="Yu Gothic Medium" panose="020B0400000000000000" pitchFamily="34" charset="-128"/>
              </a:rPr>
              <a:t>注</a:t>
            </a:r>
            <a:r>
              <a:rPr lang="en-US" altLang="ja-JP" sz="700" dirty="0">
                <a:effectLst/>
                <a:latin typeface="Yu Gothic Medium" panose="020B0400000000000000" pitchFamily="34" charset="-128"/>
                <a:ea typeface="Yu Gothic Medium" panose="020B0400000000000000" pitchFamily="34" charset="-128"/>
              </a:rPr>
              <a:t>)</a:t>
            </a:r>
            <a:r>
              <a:rPr lang="ja-JP" altLang="en-US" sz="700" dirty="0">
                <a:effectLst/>
                <a:latin typeface="Yu Gothic Medium" panose="020B0400000000000000" pitchFamily="34" charset="-128"/>
                <a:ea typeface="Yu Gothic Medium" panose="020B0400000000000000" pitchFamily="34" charset="-128"/>
              </a:rPr>
              <a:t>所要の法案を今通常国会に提出予定 （</a:t>
            </a:r>
            <a:r>
              <a:rPr lang="en-US" altLang="ja-JP" sz="700" dirty="0">
                <a:effectLst/>
                <a:latin typeface="Yu Gothic Medium" panose="020B0400000000000000" pitchFamily="34" charset="-128"/>
                <a:ea typeface="Yu Gothic Medium" panose="020B0400000000000000" pitchFamily="34" charset="-128"/>
              </a:rPr>
              <a:t>2024</a:t>
            </a:r>
            <a:r>
              <a:rPr lang="ja-JP" altLang="en-US" sz="700" dirty="0">
                <a:effectLst/>
                <a:latin typeface="Yu Gothic Medium" panose="020B0400000000000000" pitchFamily="34" charset="-128"/>
                <a:ea typeface="Yu Gothic Medium" panose="020B0400000000000000" pitchFamily="34" charset="-128"/>
              </a:rPr>
              <a:t>年</a:t>
            </a:r>
            <a:r>
              <a:rPr lang="en-US" altLang="ja-JP" sz="700" dirty="0">
                <a:effectLst/>
                <a:latin typeface="Yu Gothic Medium" panose="020B0400000000000000" pitchFamily="34" charset="-128"/>
                <a:ea typeface="Yu Gothic Medium" panose="020B0400000000000000" pitchFamily="34" charset="-128"/>
              </a:rPr>
              <a:t>2</a:t>
            </a:r>
            <a:r>
              <a:rPr lang="ja-JP" altLang="en-US" sz="700" dirty="0">
                <a:effectLst/>
                <a:latin typeface="Yu Gothic Medium" panose="020B0400000000000000" pitchFamily="34" charset="-128"/>
                <a:ea typeface="Yu Gothic Medium" panose="020B0400000000000000" pitchFamily="34" charset="-128"/>
              </a:rPr>
              <a:t>月</a:t>
            </a:r>
            <a:r>
              <a:rPr lang="en-US" altLang="ja-JP" sz="700" dirty="0">
                <a:effectLst/>
                <a:latin typeface="Yu Gothic Medium" panose="020B0400000000000000" pitchFamily="34" charset="-128"/>
                <a:ea typeface="Yu Gothic Medium" panose="020B0400000000000000" pitchFamily="34" charset="-128"/>
              </a:rPr>
              <a:t>1</a:t>
            </a:r>
            <a:r>
              <a:rPr lang="ja-JP" altLang="en-US" sz="700" dirty="0">
                <a:effectLst/>
                <a:latin typeface="Yu Gothic Medium" panose="020B0400000000000000" pitchFamily="34" charset="-128"/>
                <a:ea typeface="Yu Gothic Medium" panose="020B0400000000000000" pitchFamily="34" charset="-128"/>
              </a:rPr>
              <a:t>日時点の情報）</a:t>
            </a:r>
            <a:endParaRPr lang="ja-JP" altLang="en-US" sz="700" dirty="0">
              <a:effectLst/>
            </a:endParaRPr>
          </a:p>
        </p:txBody>
      </p:sp>
      <p:sp>
        <p:nvSpPr>
          <p:cNvPr id="116" name="テキスト ボックス 115">
            <a:extLst>
              <a:ext uri="{FF2B5EF4-FFF2-40B4-BE49-F238E27FC236}">
                <a16:creationId xmlns:a16="http://schemas.microsoft.com/office/drawing/2014/main" id="{03DD1BA6-26D7-7231-23F9-796954051C2F}"/>
              </a:ext>
            </a:extLst>
          </p:cNvPr>
          <p:cNvSpPr txBox="1"/>
          <p:nvPr/>
        </p:nvSpPr>
        <p:spPr>
          <a:xfrm>
            <a:off x="3893472" y="1710539"/>
            <a:ext cx="2429770" cy="1595693"/>
          </a:xfrm>
          <a:prstGeom prst="rect">
            <a:avLst/>
          </a:prstGeom>
          <a:noFill/>
        </p:spPr>
        <p:txBody>
          <a:bodyPr wrap="square" lIns="0" tIns="0" rIns="0" bIns="0" rtlCol="0">
            <a:spAutoFit/>
          </a:bodyPr>
          <a:lstStyle/>
          <a:p>
            <a:pPr>
              <a:lnSpc>
                <a:spcPts val="1500"/>
              </a:lnSpc>
            </a:pPr>
            <a:r>
              <a:rPr lang="ja-JP" altLang="en-US" sz="1050" u="sng" dirty="0">
                <a:effectLst/>
                <a:latin typeface="Yu Gothic" panose="020B0400000000000000" pitchFamily="34" charset="-128"/>
                <a:ea typeface="Yu Gothic" panose="020B0400000000000000" pitchFamily="34" charset="-128"/>
              </a:rPr>
              <a:t>こどもが</a:t>
            </a:r>
            <a:r>
              <a:rPr lang="en-US" altLang="ja-JP" sz="1050" u="sng" dirty="0">
                <a:effectLst/>
                <a:latin typeface="Yu Gothic" panose="020B0400000000000000" pitchFamily="34" charset="-128"/>
                <a:ea typeface="Yu Gothic" panose="020B0400000000000000" pitchFamily="34" charset="-128"/>
              </a:rPr>
              <a:t>3</a:t>
            </a:r>
            <a:r>
              <a:rPr lang="ja-JP" altLang="en-US" sz="1050" u="sng" dirty="0">
                <a:effectLst/>
                <a:latin typeface="Yu Gothic" panose="020B0400000000000000" pitchFamily="34" charset="-128"/>
                <a:ea typeface="Yu Gothic" panose="020B0400000000000000" pitchFamily="34" charset="-128"/>
              </a:rPr>
              <a:t>歳になるまでの場合に</a:t>
            </a:r>
            <a:endParaRPr lang="en-US" altLang="ja-JP" sz="1050" u="sng" dirty="0">
              <a:effectLst/>
              <a:latin typeface="Yu Gothic" panose="020B0400000000000000" pitchFamily="34" charset="-128"/>
              <a:ea typeface="Yu Gothic" panose="020B0400000000000000" pitchFamily="34" charset="-128"/>
            </a:endParaRPr>
          </a:p>
          <a:p>
            <a:pPr>
              <a:lnSpc>
                <a:spcPts val="1500"/>
              </a:lnSpc>
            </a:pPr>
            <a:r>
              <a:rPr lang="ja-JP" altLang="en-US" sz="1050" dirty="0">
                <a:effectLst/>
                <a:latin typeface="Yu Gothic" panose="020B0400000000000000" pitchFamily="34" charset="-128"/>
                <a:ea typeface="Yu Gothic" panose="020B0400000000000000" pitchFamily="34" charset="-128"/>
              </a:rPr>
              <a:t>事業主に課されている、短時間勤務制度の措置義務やフレックスタイム制を</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ja-JP" altLang="en-US" sz="1050" dirty="0">
                <a:effectLst/>
                <a:latin typeface="Yu Gothic" panose="020B0400000000000000" pitchFamily="34" charset="-128"/>
                <a:ea typeface="Yu Gothic" panose="020B0400000000000000" pitchFamily="34" charset="-128"/>
              </a:rPr>
              <a:t>含む出社・退社時刻の調整等の措置の</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ja-JP" altLang="en-US" sz="1050" dirty="0">
                <a:effectLst/>
                <a:latin typeface="Yu Gothic" panose="020B0400000000000000" pitchFamily="34" charset="-128"/>
                <a:ea typeface="Yu Gothic" panose="020B0400000000000000" pitchFamily="34" charset="-128"/>
              </a:rPr>
              <a:t>努力義務に加えて、</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ja-JP" altLang="en-US" sz="1050" b="1" dirty="0">
                <a:solidFill>
                  <a:srgbClr val="009E77"/>
                </a:solidFill>
                <a:effectLst/>
                <a:latin typeface="Yu Gothic" panose="020B0400000000000000" pitchFamily="34" charset="-128"/>
                <a:ea typeface="Yu Gothic" panose="020B0400000000000000" pitchFamily="34" charset="-128"/>
              </a:rPr>
              <a:t>テレワークも新たな努力義務に追加</a:t>
            </a:r>
            <a:endParaRPr lang="en-US" altLang="ja-JP" sz="1050" b="1" dirty="0">
              <a:solidFill>
                <a:srgbClr val="009E77"/>
              </a:solidFill>
              <a:effectLst/>
              <a:latin typeface="Yu Gothic" panose="020B0400000000000000" pitchFamily="34" charset="-128"/>
              <a:ea typeface="Yu Gothic" panose="020B0400000000000000" pitchFamily="34" charset="-128"/>
            </a:endParaRPr>
          </a:p>
          <a:p>
            <a:pPr>
              <a:lnSpc>
                <a:spcPts val="1500"/>
              </a:lnSpc>
            </a:pPr>
            <a:r>
              <a:rPr lang="ja-JP" altLang="en-US" sz="1050" dirty="0">
                <a:effectLst/>
                <a:latin typeface="Yu Gothic" panose="020B0400000000000000" pitchFamily="34" charset="-128"/>
                <a:ea typeface="Yu Gothic" panose="020B0400000000000000" pitchFamily="34" charset="-128"/>
              </a:rPr>
              <a:t>されます。</a:t>
            </a:r>
            <a:endParaRPr lang="en-US" altLang="ja-JP" sz="1050" dirty="0">
              <a:effectLst/>
              <a:latin typeface="Yu Gothic" panose="020B0400000000000000" pitchFamily="34" charset="-128"/>
              <a:ea typeface="Yu Gothic" panose="020B0400000000000000" pitchFamily="34" charset="-128"/>
            </a:endParaRPr>
          </a:p>
          <a:p>
            <a:pPr>
              <a:lnSpc>
                <a:spcPct val="110000"/>
              </a:lnSpc>
            </a:pPr>
            <a:r>
              <a:rPr lang="en-US" altLang="ja-JP" sz="800" dirty="0">
                <a:effectLst/>
                <a:latin typeface="Yu Gothic" panose="020B0400000000000000" pitchFamily="34" charset="-128"/>
                <a:ea typeface="Yu Gothic" panose="020B0400000000000000" pitchFamily="34" charset="-128"/>
              </a:rPr>
              <a:t> </a:t>
            </a:r>
            <a:r>
              <a:rPr lang="en-US" altLang="ja-JP" sz="700" dirty="0">
                <a:effectLst/>
                <a:latin typeface="Yu Gothic Medium" panose="020B0400000000000000" pitchFamily="34" charset="-128"/>
                <a:ea typeface="Yu Gothic Medium" panose="020B0400000000000000" pitchFamily="34" charset="-128"/>
              </a:rPr>
              <a:t>(</a:t>
            </a:r>
            <a:r>
              <a:rPr lang="ja-JP" altLang="en-US" sz="700" dirty="0">
                <a:effectLst/>
                <a:latin typeface="Yu Gothic Medium" panose="020B0400000000000000" pitchFamily="34" charset="-128"/>
                <a:ea typeface="Yu Gothic Medium" panose="020B0400000000000000" pitchFamily="34" charset="-128"/>
              </a:rPr>
              <a:t>注</a:t>
            </a:r>
            <a:r>
              <a:rPr lang="en-US" altLang="ja-JP" sz="700" dirty="0">
                <a:effectLst/>
                <a:latin typeface="Yu Gothic Medium" panose="020B0400000000000000" pitchFamily="34" charset="-128"/>
                <a:ea typeface="Yu Gothic Medium" panose="020B0400000000000000" pitchFamily="34" charset="-128"/>
              </a:rPr>
              <a:t>) </a:t>
            </a:r>
            <a:r>
              <a:rPr lang="ja-JP" altLang="en-US" sz="700" dirty="0">
                <a:effectLst/>
                <a:latin typeface="Yu Gothic Medium" panose="020B0400000000000000" pitchFamily="34" charset="-128"/>
                <a:ea typeface="Yu Gothic Medium" panose="020B0400000000000000" pitchFamily="34" charset="-128"/>
              </a:rPr>
              <a:t>所要の法案を今通常国会に提出予定</a:t>
            </a:r>
            <a:r>
              <a:rPr lang="ja-JP" altLang="en-US" sz="700" dirty="0">
                <a:effectLst/>
                <a:latin typeface="YuGo"/>
              </a:rPr>
              <a:t> </a:t>
            </a:r>
            <a:endParaRPr lang="en-US" altLang="ja-JP" sz="700" dirty="0">
              <a:effectLst/>
              <a:latin typeface="YuGo"/>
            </a:endParaRPr>
          </a:p>
          <a:p>
            <a:pPr marL="180975">
              <a:lnSpc>
                <a:spcPct val="110000"/>
              </a:lnSpc>
            </a:pPr>
            <a:r>
              <a:rPr lang="ja-JP" altLang="en-US" sz="700" dirty="0">
                <a:effectLst/>
                <a:latin typeface="YuGo"/>
              </a:rPr>
              <a:t>（</a:t>
            </a:r>
            <a:r>
              <a:rPr lang="en-US" altLang="ja-JP" sz="700" dirty="0">
                <a:effectLst/>
                <a:latin typeface="YuGo"/>
              </a:rPr>
              <a:t>2024</a:t>
            </a:r>
            <a:r>
              <a:rPr lang="ja-JP" altLang="en-US" sz="700" dirty="0">
                <a:effectLst/>
                <a:latin typeface="YuGo"/>
              </a:rPr>
              <a:t>年</a:t>
            </a:r>
            <a:r>
              <a:rPr lang="en-US" altLang="ja-JP" sz="700" dirty="0">
                <a:effectLst/>
                <a:latin typeface="YuGo"/>
              </a:rPr>
              <a:t>2</a:t>
            </a:r>
            <a:r>
              <a:rPr lang="ja-JP" altLang="en-US" sz="700" dirty="0">
                <a:effectLst/>
                <a:latin typeface="YuGo"/>
              </a:rPr>
              <a:t>月</a:t>
            </a:r>
            <a:r>
              <a:rPr lang="en-US" altLang="ja-JP" sz="700" dirty="0">
                <a:effectLst/>
                <a:latin typeface="YuGo"/>
              </a:rPr>
              <a:t>1</a:t>
            </a:r>
            <a:r>
              <a:rPr lang="ja-JP" altLang="en-US" sz="700" dirty="0">
                <a:effectLst/>
                <a:latin typeface="YuGo"/>
              </a:rPr>
              <a:t>日時点の情報）</a:t>
            </a:r>
            <a:endParaRPr lang="ja-JP" altLang="en-US" sz="700" dirty="0">
              <a:effectLst/>
            </a:endParaRPr>
          </a:p>
        </p:txBody>
      </p:sp>
      <p:sp>
        <p:nvSpPr>
          <p:cNvPr id="117" name="円/楕円 148">
            <a:extLst>
              <a:ext uri="{FF2B5EF4-FFF2-40B4-BE49-F238E27FC236}">
                <a16:creationId xmlns:a16="http://schemas.microsoft.com/office/drawing/2014/main" id="{E3143C43-3E76-AEDC-C784-C4E7F352FC05}"/>
              </a:ext>
            </a:extLst>
          </p:cNvPr>
          <p:cNvSpPr/>
          <p:nvPr/>
        </p:nvSpPr>
        <p:spPr>
          <a:xfrm>
            <a:off x="4568208" y="3828131"/>
            <a:ext cx="122686" cy="122686"/>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aseline="12820" dirty="0">
                <a:solidFill>
                  <a:srgbClr val="FFFFFF"/>
                </a:solidFill>
                <a:latin typeface="YuGothic Bold"/>
                <a:cs typeface="YuGothic Bold"/>
              </a:rPr>
              <a:t>5</a:t>
            </a:r>
            <a:endParaRPr kumimoji="1" lang="ja-JP" altLang="en-US" sz="1100"/>
          </a:p>
        </p:txBody>
      </p:sp>
      <p:sp>
        <p:nvSpPr>
          <p:cNvPr id="118" name="円/楕円 147">
            <a:extLst>
              <a:ext uri="{FF2B5EF4-FFF2-40B4-BE49-F238E27FC236}">
                <a16:creationId xmlns:a16="http://schemas.microsoft.com/office/drawing/2014/main" id="{21ED8A83-F965-30B1-D1DB-E718061BA58F}"/>
              </a:ext>
            </a:extLst>
          </p:cNvPr>
          <p:cNvSpPr/>
          <p:nvPr/>
        </p:nvSpPr>
        <p:spPr>
          <a:xfrm>
            <a:off x="4305100" y="3828131"/>
            <a:ext cx="122686" cy="122686"/>
          </a:xfrm>
          <a:prstGeom prst="ellipse">
            <a:avLst/>
          </a:prstGeom>
          <a:solidFill>
            <a:srgbClr val="00A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aseline="12820" dirty="0">
                <a:solidFill>
                  <a:srgbClr val="FFFFFF"/>
                </a:solidFill>
                <a:latin typeface="YuGothic Bold"/>
                <a:cs typeface="YuGothic Bold"/>
              </a:rPr>
              <a:t>1</a:t>
            </a:r>
            <a:endParaRPr kumimoji="1" lang="ja-JP" altLang="en-US" sz="1100" dirty="0"/>
          </a:p>
        </p:txBody>
      </p:sp>
      <p:sp>
        <p:nvSpPr>
          <p:cNvPr id="119" name="テキスト ボックス 118">
            <a:extLst>
              <a:ext uri="{FF2B5EF4-FFF2-40B4-BE49-F238E27FC236}">
                <a16:creationId xmlns:a16="http://schemas.microsoft.com/office/drawing/2014/main" id="{EAE8029E-9FC6-5FE5-287A-CE26DC7B43F1}"/>
              </a:ext>
            </a:extLst>
          </p:cNvPr>
          <p:cNvSpPr txBox="1"/>
          <p:nvPr/>
        </p:nvSpPr>
        <p:spPr>
          <a:xfrm>
            <a:off x="3893472" y="5041112"/>
            <a:ext cx="3101245" cy="745973"/>
          </a:xfrm>
          <a:prstGeom prst="rect">
            <a:avLst/>
          </a:prstGeom>
          <a:noFill/>
        </p:spPr>
        <p:txBody>
          <a:bodyPr wrap="square" lIns="0" tIns="0" rIns="0" bIns="0" rtlCol="0">
            <a:spAutoFit/>
          </a:bodyPr>
          <a:lstStyle/>
          <a:p>
            <a:pPr>
              <a:lnSpc>
                <a:spcPts val="1500"/>
              </a:lnSpc>
            </a:pPr>
            <a:r>
              <a:rPr lang="ja-JP" altLang="en-US" sz="1050" b="1" dirty="0">
                <a:solidFill>
                  <a:srgbClr val="009E77"/>
                </a:solidFill>
                <a:effectLst/>
                <a:latin typeface="Yu Gothic" panose="020B0400000000000000" pitchFamily="34" charset="-128"/>
                <a:ea typeface="Yu Gothic" panose="020B0400000000000000" pitchFamily="34" charset="-128"/>
              </a:rPr>
              <a:t>残業免除（所定外労働の制限）</a:t>
            </a:r>
            <a:r>
              <a:rPr lang="ja-JP" altLang="en-US" sz="1050" dirty="0">
                <a:effectLst/>
                <a:latin typeface="Yu Gothic" panose="020B0400000000000000" pitchFamily="34" charset="-128"/>
                <a:ea typeface="Yu Gothic" panose="020B0400000000000000" pitchFamily="34" charset="-128"/>
              </a:rPr>
              <a:t>について、 </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ja-JP" altLang="en-US" sz="1050" dirty="0">
                <a:effectLst/>
                <a:latin typeface="Yu Gothic" panose="020B0400000000000000" pitchFamily="34" charset="-128"/>
                <a:ea typeface="Yu Gothic" panose="020B0400000000000000" pitchFamily="34" charset="-128"/>
              </a:rPr>
              <a:t>請求できる期間をこどもが</a:t>
            </a:r>
            <a:r>
              <a:rPr lang="en-US" altLang="ja-JP" sz="1050" dirty="0">
                <a:effectLst/>
                <a:latin typeface="Yu Gothic" panose="020B0400000000000000" pitchFamily="34" charset="-128"/>
                <a:ea typeface="Yu Gothic" panose="020B0400000000000000" pitchFamily="34" charset="-128"/>
              </a:rPr>
              <a:t>3</a:t>
            </a:r>
            <a:r>
              <a:rPr lang="ja-JP" altLang="en-US" sz="1050" dirty="0">
                <a:effectLst/>
                <a:latin typeface="Yu Gothic" panose="020B0400000000000000" pitchFamily="34" charset="-128"/>
                <a:ea typeface="Yu Gothic" panose="020B0400000000000000" pitchFamily="34" charset="-128"/>
              </a:rPr>
              <a:t>歳になるまでから </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ja-JP" altLang="en-US" sz="1050" b="1" dirty="0">
                <a:solidFill>
                  <a:srgbClr val="009E77"/>
                </a:solidFill>
                <a:effectLst/>
                <a:latin typeface="Yu Gothic" panose="020B0400000000000000" pitchFamily="34" charset="-128"/>
                <a:ea typeface="Yu Gothic" panose="020B0400000000000000" pitchFamily="34" charset="-128"/>
              </a:rPr>
              <a:t>小学校就学前まで引き上げ</a:t>
            </a:r>
            <a:r>
              <a:rPr lang="ja-JP" altLang="en-US" sz="1050" dirty="0">
                <a:effectLst/>
                <a:latin typeface="Yu Gothic" panose="020B0400000000000000" pitchFamily="34" charset="-128"/>
                <a:ea typeface="Yu Gothic" panose="020B0400000000000000" pitchFamily="34" charset="-128"/>
              </a:rPr>
              <a:t>ます。</a:t>
            </a:r>
            <a:endParaRPr lang="en-US" altLang="ja-JP" sz="1050" dirty="0">
              <a:effectLst/>
              <a:latin typeface="Yu Gothic" panose="020B0400000000000000" pitchFamily="34" charset="-128"/>
              <a:ea typeface="Yu Gothic" panose="020B0400000000000000" pitchFamily="34" charset="-128"/>
            </a:endParaRPr>
          </a:p>
          <a:p>
            <a:pPr>
              <a:lnSpc>
                <a:spcPts val="1500"/>
              </a:lnSpc>
            </a:pPr>
            <a:r>
              <a:rPr lang="en-US" altLang="ja-JP" sz="700" dirty="0">
                <a:effectLst/>
                <a:latin typeface="Yu Gothic Medium" panose="020B0400000000000000" pitchFamily="34" charset="-128"/>
                <a:ea typeface="Yu Gothic Medium" panose="020B0400000000000000" pitchFamily="34" charset="-128"/>
              </a:rPr>
              <a:t>(</a:t>
            </a:r>
            <a:r>
              <a:rPr lang="ja-JP" altLang="en-US" sz="700" dirty="0">
                <a:effectLst/>
                <a:latin typeface="Yu Gothic Medium" panose="020B0400000000000000" pitchFamily="34" charset="-128"/>
                <a:ea typeface="Yu Gothic Medium" panose="020B0400000000000000" pitchFamily="34" charset="-128"/>
              </a:rPr>
              <a:t>注</a:t>
            </a:r>
            <a:r>
              <a:rPr lang="en-US" altLang="ja-JP" sz="700" dirty="0">
                <a:effectLst/>
                <a:latin typeface="Yu Gothic Medium" panose="020B0400000000000000" pitchFamily="34" charset="-128"/>
                <a:ea typeface="Yu Gothic Medium" panose="020B0400000000000000" pitchFamily="34" charset="-128"/>
              </a:rPr>
              <a:t>)</a:t>
            </a:r>
            <a:r>
              <a:rPr lang="ja-JP" altLang="en-US" sz="700" dirty="0">
                <a:effectLst/>
                <a:latin typeface="Yu Gothic Medium" panose="020B0400000000000000" pitchFamily="34" charset="-128"/>
                <a:ea typeface="Yu Gothic Medium" panose="020B0400000000000000" pitchFamily="34" charset="-128"/>
              </a:rPr>
              <a:t>所要の法案を今通常国会に提出予定（</a:t>
            </a:r>
            <a:r>
              <a:rPr lang="en-US" altLang="ja-JP" sz="700" dirty="0">
                <a:effectLst/>
                <a:latin typeface="Yu Gothic Medium" panose="020B0400000000000000" pitchFamily="34" charset="-128"/>
                <a:ea typeface="Yu Gothic Medium" panose="020B0400000000000000" pitchFamily="34" charset="-128"/>
              </a:rPr>
              <a:t>2024</a:t>
            </a:r>
            <a:r>
              <a:rPr lang="ja-JP" altLang="en-US" sz="700" dirty="0">
                <a:effectLst/>
                <a:latin typeface="Yu Gothic Medium" panose="020B0400000000000000" pitchFamily="34" charset="-128"/>
                <a:ea typeface="Yu Gothic Medium" panose="020B0400000000000000" pitchFamily="34" charset="-128"/>
              </a:rPr>
              <a:t>年</a:t>
            </a:r>
            <a:r>
              <a:rPr lang="en-US" altLang="ja-JP" sz="700" dirty="0">
                <a:effectLst/>
                <a:latin typeface="Yu Gothic Medium" panose="020B0400000000000000" pitchFamily="34" charset="-128"/>
                <a:ea typeface="Yu Gothic Medium" panose="020B0400000000000000" pitchFamily="34" charset="-128"/>
              </a:rPr>
              <a:t>2</a:t>
            </a:r>
            <a:r>
              <a:rPr lang="ja-JP" altLang="en-US" sz="700" dirty="0">
                <a:effectLst/>
                <a:latin typeface="Yu Gothic Medium" panose="020B0400000000000000" pitchFamily="34" charset="-128"/>
                <a:ea typeface="Yu Gothic Medium" panose="020B0400000000000000" pitchFamily="34" charset="-128"/>
              </a:rPr>
              <a:t>月</a:t>
            </a:r>
            <a:r>
              <a:rPr lang="en-US" altLang="ja-JP" sz="700" dirty="0">
                <a:effectLst/>
                <a:latin typeface="Yu Gothic Medium" panose="020B0400000000000000" pitchFamily="34" charset="-128"/>
                <a:ea typeface="Yu Gothic Medium" panose="020B0400000000000000" pitchFamily="34" charset="-128"/>
              </a:rPr>
              <a:t>1</a:t>
            </a:r>
            <a:r>
              <a:rPr lang="ja-JP" altLang="en-US" sz="700" dirty="0">
                <a:effectLst/>
                <a:latin typeface="Yu Gothic Medium" panose="020B0400000000000000" pitchFamily="34" charset="-128"/>
                <a:ea typeface="Yu Gothic Medium" panose="020B0400000000000000" pitchFamily="34" charset="-128"/>
              </a:rPr>
              <a:t>日時点の情報） </a:t>
            </a:r>
            <a:r>
              <a:rPr lang="ja-JP" altLang="en-US" sz="700" b="1" dirty="0">
                <a:effectLst/>
                <a:latin typeface="YuGo"/>
              </a:rPr>
              <a:t> </a:t>
            </a:r>
            <a:endParaRPr lang="ja-JP" altLang="en-US" sz="700" dirty="0">
              <a:effectLst/>
            </a:endParaRPr>
          </a:p>
        </p:txBody>
      </p:sp>
      <p:sp>
        <p:nvSpPr>
          <p:cNvPr id="120" name="テキスト ボックス 119">
            <a:extLst>
              <a:ext uri="{FF2B5EF4-FFF2-40B4-BE49-F238E27FC236}">
                <a16:creationId xmlns:a16="http://schemas.microsoft.com/office/drawing/2014/main" id="{C4F81E48-6A8F-1F8C-AAAC-5B3CCC45F39B}"/>
              </a:ext>
            </a:extLst>
          </p:cNvPr>
          <p:cNvSpPr txBox="1"/>
          <p:nvPr/>
        </p:nvSpPr>
        <p:spPr>
          <a:xfrm>
            <a:off x="600264" y="6673209"/>
            <a:ext cx="6336967" cy="364715"/>
          </a:xfrm>
          <a:prstGeom prst="rect">
            <a:avLst/>
          </a:prstGeom>
          <a:noFill/>
        </p:spPr>
        <p:txBody>
          <a:bodyPr wrap="square" lIns="0" tIns="0" rIns="0" bIns="0" rtlCol="0">
            <a:spAutoFit/>
          </a:bodyPr>
          <a:lstStyle/>
          <a:p>
            <a:pPr>
              <a:lnSpc>
                <a:spcPct val="110000"/>
              </a:lnSpc>
            </a:pPr>
            <a:r>
              <a:rPr lang="ja-JP" altLang="en-US" sz="1100" b="1" dirty="0">
                <a:solidFill>
                  <a:srgbClr val="009E77"/>
                </a:solidFill>
                <a:effectLst/>
                <a:latin typeface="Yu Gothic" panose="020B0400000000000000" pitchFamily="34" charset="-128"/>
                <a:ea typeface="Yu Gothic" panose="020B0400000000000000" pitchFamily="34" charset="-128"/>
              </a:rPr>
              <a:t>「育児時短就業給付」を創設</a:t>
            </a:r>
            <a:r>
              <a:rPr lang="ja-JP" altLang="en-US" sz="1100" dirty="0">
                <a:effectLst/>
                <a:latin typeface="Yu Gothic" panose="020B0400000000000000" pitchFamily="34" charset="-128"/>
                <a:ea typeface="Yu Gothic" panose="020B0400000000000000" pitchFamily="34" charset="-128"/>
              </a:rPr>
              <a:t>し、こどもが</a:t>
            </a:r>
            <a:r>
              <a:rPr lang="en-US" altLang="ja-JP" sz="1100" dirty="0">
                <a:effectLst/>
                <a:latin typeface="Yu Gothic" panose="020B0400000000000000" pitchFamily="34" charset="-128"/>
                <a:ea typeface="Yu Gothic" panose="020B0400000000000000" pitchFamily="34" charset="-128"/>
              </a:rPr>
              <a:t>2</a:t>
            </a:r>
            <a:r>
              <a:rPr lang="ja-JP" altLang="en-US" sz="1100" dirty="0">
                <a:effectLst/>
                <a:latin typeface="Yu Gothic" panose="020B0400000000000000" pitchFamily="34" charset="-128"/>
                <a:ea typeface="Yu Gothic" panose="020B0400000000000000" pitchFamily="34" charset="-128"/>
              </a:rPr>
              <a:t>歳未満の期間に、時短勤務を選択した場合に、</a:t>
            </a:r>
            <a:endParaRPr lang="en-US" altLang="ja-JP" sz="1100" dirty="0">
              <a:effectLst/>
              <a:latin typeface="Yu Gothic" panose="020B0400000000000000" pitchFamily="34" charset="-128"/>
              <a:ea typeface="Yu Gothic" panose="020B0400000000000000" pitchFamily="34" charset="-128"/>
            </a:endParaRPr>
          </a:p>
          <a:p>
            <a:pPr>
              <a:lnSpc>
                <a:spcPct val="110000"/>
              </a:lnSpc>
            </a:pPr>
            <a:r>
              <a:rPr lang="en-US" altLang="ja-JP" sz="1100" b="1" dirty="0">
                <a:solidFill>
                  <a:srgbClr val="009E77"/>
                </a:solidFill>
                <a:effectLst/>
                <a:latin typeface="Yu Gothic" panose="020B0400000000000000" pitchFamily="34" charset="-128"/>
                <a:ea typeface="Yu Gothic" panose="020B0400000000000000" pitchFamily="34" charset="-128"/>
              </a:rPr>
              <a:t>  </a:t>
            </a:r>
            <a:r>
              <a:rPr lang="ja-JP" altLang="en-US" sz="1100" b="1" dirty="0">
                <a:solidFill>
                  <a:srgbClr val="009E77"/>
                </a:solidFill>
                <a:effectLst/>
                <a:latin typeface="Yu Gothic" panose="020B0400000000000000" pitchFamily="34" charset="-128"/>
                <a:ea typeface="Yu Gothic" panose="020B0400000000000000" pitchFamily="34" charset="-128"/>
              </a:rPr>
              <a:t>時短勤務時の賃金の</a:t>
            </a:r>
            <a:r>
              <a:rPr lang="en-US" altLang="ja-JP" sz="1100" b="1" dirty="0">
                <a:solidFill>
                  <a:srgbClr val="009E77"/>
                </a:solidFill>
                <a:effectLst/>
                <a:latin typeface="Yu Gothic" panose="020B0400000000000000" pitchFamily="34" charset="-128"/>
                <a:ea typeface="Yu Gothic" panose="020B0400000000000000" pitchFamily="34" charset="-128"/>
              </a:rPr>
              <a:t>10%</a:t>
            </a:r>
            <a:r>
              <a:rPr lang="ja-JP" altLang="en-US" sz="1100" b="1" dirty="0">
                <a:solidFill>
                  <a:srgbClr val="009E77"/>
                </a:solidFill>
                <a:effectLst/>
                <a:latin typeface="Yu Gothic" panose="020B0400000000000000" pitchFamily="34" charset="-128"/>
                <a:ea typeface="Yu Gothic" panose="020B0400000000000000" pitchFamily="34" charset="-128"/>
              </a:rPr>
              <a:t>を支給</a:t>
            </a:r>
            <a:r>
              <a:rPr lang="ja-JP" altLang="en-US" sz="1100" dirty="0">
                <a:effectLst/>
                <a:latin typeface="Yu Gothic" panose="020B0400000000000000" pitchFamily="34" charset="-128"/>
                <a:ea typeface="Yu Gothic" panose="020B0400000000000000" pitchFamily="34" charset="-128"/>
              </a:rPr>
              <a:t>します。</a:t>
            </a:r>
            <a:r>
              <a:rPr lang="ja-JP" altLang="en-US" sz="700" dirty="0">
                <a:effectLst/>
                <a:latin typeface="+mn-ea"/>
              </a:rPr>
              <a:t>（</a:t>
            </a:r>
            <a:r>
              <a:rPr lang="en-US" altLang="ja-JP" sz="700" dirty="0">
                <a:effectLst/>
                <a:latin typeface="+mn-ea"/>
              </a:rPr>
              <a:t> </a:t>
            </a:r>
            <a:r>
              <a:rPr lang="ja-JP" altLang="en-US" sz="700" dirty="0">
                <a:effectLst/>
                <a:latin typeface="+mn-ea"/>
              </a:rPr>
              <a:t>◇ </a:t>
            </a:r>
            <a:r>
              <a:rPr lang="en-US" altLang="ja-JP" sz="700" dirty="0">
                <a:effectLst/>
                <a:latin typeface="+mn-ea"/>
              </a:rPr>
              <a:t>25</a:t>
            </a:r>
            <a:r>
              <a:rPr lang="ja-JP" altLang="en-US" sz="700" dirty="0">
                <a:effectLst/>
                <a:latin typeface="+mn-ea"/>
              </a:rPr>
              <a:t>年度開始へ）</a:t>
            </a:r>
          </a:p>
        </p:txBody>
      </p:sp>
      <p:sp>
        <p:nvSpPr>
          <p:cNvPr id="121" name="正方形/長方形 120">
            <a:extLst>
              <a:ext uri="{FF2B5EF4-FFF2-40B4-BE49-F238E27FC236}">
                <a16:creationId xmlns:a16="http://schemas.microsoft.com/office/drawing/2014/main" id="{DFC07AE3-3746-C65E-99D0-26A3CEB64E13}"/>
              </a:ext>
            </a:extLst>
          </p:cNvPr>
          <p:cNvSpPr/>
          <p:nvPr/>
        </p:nvSpPr>
        <p:spPr>
          <a:xfrm>
            <a:off x="580607" y="9811860"/>
            <a:ext cx="5366835" cy="590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400"/>
              </a:lnSpc>
              <a:spcAft>
                <a:spcPts val="300"/>
              </a:spcAft>
            </a:pPr>
            <a:r>
              <a:rPr kumimoji="1" lang="ja-JP" altLang="en-US" sz="900" b="1" dirty="0">
                <a:solidFill>
                  <a:schemeClr val="tx1"/>
                </a:solidFill>
                <a:latin typeface="+mn-ea"/>
              </a:rPr>
              <a:t>は、企業や全世代が応援して拠出する「子ども・子育て支援金」を充てて実施する施策です。</a:t>
            </a:r>
            <a:endParaRPr kumimoji="1" lang="en-US" altLang="ja-JP" sz="900" b="1" dirty="0">
              <a:solidFill>
                <a:schemeClr val="tx1"/>
              </a:solidFill>
              <a:latin typeface="+mn-ea"/>
            </a:endParaRPr>
          </a:p>
          <a:p>
            <a:pPr>
              <a:lnSpc>
                <a:spcPts val="1000"/>
              </a:lnSpc>
            </a:pPr>
            <a:r>
              <a:rPr kumimoji="1" lang="ja-JP" altLang="en-US" sz="700" dirty="0">
                <a:solidFill>
                  <a:schemeClr val="tx1"/>
                </a:solidFill>
                <a:latin typeface="+mn-ea"/>
              </a:rPr>
              <a:t>支援金制度は、少子化対策に受益を有する全世代・全経済主体が子育て世帯を支える連帯の仕組みです。</a:t>
            </a:r>
            <a:endParaRPr kumimoji="1" lang="en-US" altLang="ja-JP" sz="700" dirty="0">
              <a:solidFill>
                <a:schemeClr val="tx1"/>
              </a:solidFill>
              <a:latin typeface="+mn-ea"/>
            </a:endParaRPr>
          </a:p>
          <a:p>
            <a:pPr>
              <a:lnSpc>
                <a:spcPts val="1000"/>
              </a:lnSpc>
            </a:pPr>
            <a:r>
              <a:rPr kumimoji="1" lang="en-US" altLang="ja-JP" sz="700" dirty="0">
                <a:solidFill>
                  <a:schemeClr val="tx1"/>
                </a:solidFill>
                <a:latin typeface="+mn-ea"/>
              </a:rPr>
              <a:t>2026</a:t>
            </a:r>
            <a:r>
              <a:rPr kumimoji="1" lang="ja-JP" altLang="en-US" sz="700" dirty="0">
                <a:solidFill>
                  <a:schemeClr val="tx1"/>
                </a:solidFill>
                <a:latin typeface="+mn-ea"/>
              </a:rPr>
              <a:t>年度に創設し、</a:t>
            </a:r>
            <a:r>
              <a:rPr kumimoji="1" lang="en-US" altLang="ja-JP" sz="700" dirty="0">
                <a:solidFill>
                  <a:schemeClr val="tx1"/>
                </a:solidFill>
                <a:latin typeface="+mn-ea"/>
              </a:rPr>
              <a:t>2028</a:t>
            </a:r>
            <a:r>
              <a:rPr kumimoji="1" lang="ja-JP" altLang="en-US" sz="700" dirty="0">
                <a:solidFill>
                  <a:schemeClr val="tx1"/>
                </a:solidFill>
                <a:latin typeface="+mn-ea"/>
              </a:rPr>
              <a:t>年度までに段階的に導入します。医療保険料とあわせて拠出いただきます。</a:t>
            </a:r>
            <a:endParaRPr kumimoji="1" lang="en-US" altLang="ja-JP" sz="700" dirty="0">
              <a:solidFill>
                <a:schemeClr val="tx1"/>
              </a:solidFill>
              <a:latin typeface="+mn-ea"/>
            </a:endParaRPr>
          </a:p>
          <a:p>
            <a:pPr>
              <a:lnSpc>
                <a:spcPts val="1000"/>
              </a:lnSpc>
            </a:pPr>
            <a:r>
              <a:rPr kumimoji="1" lang="ja-JP" altLang="en-US" sz="700" dirty="0">
                <a:solidFill>
                  <a:schemeClr val="tx1"/>
                </a:solidFill>
                <a:latin typeface="+mn-ea"/>
              </a:rPr>
              <a:t>歳出改革と賃上げによって実質的な社会保険負担軽減の効果を生じさせ、その範囲内で構築します。</a:t>
            </a:r>
            <a:endParaRPr kumimoji="1" lang="ja-JP" altLang="en-US" sz="950" dirty="0">
              <a:solidFill>
                <a:schemeClr val="tx1"/>
              </a:solidFill>
              <a:latin typeface="+mn-ea"/>
            </a:endParaRPr>
          </a:p>
        </p:txBody>
      </p:sp>
      <p:sp>
        <p:nvSpPr>
          <p:cNvPr id="122" name="正方形/長方形 121">
            <a:extLst>
              <a:ext uri="{FF2B5EF4-FFF2-40B4-BE49-F238E27FC236}">
                <a16:creationId xmlns:a16="http://schemas.microsoft.com/office/drawing/2014/main" id="{D7C75BDC-1887-5138-5CA5-C959E5530D63}"/>
              </a:ext>
            </a:extLst>
          </p:cNvPr>
          <p:cNvSpPr/>
          <p:nvPr/>
        </p:nvSpPr>
        <p:spPr>
          <a:xfrm>
            <a:off x="471413" y="9974108"/>
            <a:ext cx="4418151" cy="4729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endParaRPr kumimoji="1" lang="ja-JP" altLang="en-US" sz="500" b="1" dirty="0">
              <a:solidFill>
                <a:schemeClr val="tx1"/>
              </a:solidFill>
              <a:latin typeface="+mn-ea"/>
            </a:endParaRPr>
          </a:p>
        </p:txBody>
      </p:sp>
      <p:pic>
        <p:nvPicPr>
          <p:cNvPr id="123" name="図 122">
            <a:extLst>
              <a:ext uri="{FF2B5EF4-FFF2-40B4-BE49-F238E27FC236}">
                <a16:creationId xmlns:a16="http://schemas.microsoft.com/office/drawing/2014/main" id="{CEDD073F-11C2-BD4E-0A69-2DBA84972B2C}"/>
              </a:ext>
            </a:extLst>
          </p:cNvPr>
          <p:cNvPicPr>
            <a:picLocks noChangeAspect="1"/>
          </p:cNvPicPr>
          <p:nvPr/>
        </p:nvPicPr>
        <p:blipFill>
          <a:blip r:embed="rId5"/>
          <a:stretch>
            <a:fillRect/>
          </a:stretch>
        </p:blipFill>
        <p:spPr>
          <a:xfrm>
            <a:off x="410525" y="9821382"/>
            <a:ext cx="165100" cy="152400"/>
          </a:xfrm>
          <a:prstGeom prst="rect">
            <a:avLst/>
          </a:prstGeom>
        </p:spPr>
      </p:pic>
      <p:sp>
        <p:nvSpPr>
          <p:cNvPr id="124" name="正方形/長方形 123">
            <a:extLst>
              <a:ext uri="{FF2B5EF4-FFF2-40B4-BE49-F238E27FC236}">
                <a16:creationId xmlns:a16="http://schemas.microsoft.com/office/drawing/2014/main" id="{99789167-C8F0-B958-EDAC-55DE41362B8D}"/>
              </a:ext>
            </a:extLst>
          </p:cNvPr>
          <p:cNvSpPr/>
          <p:nvPr/>
        </p:nvSpPr>
        <p:spPr>
          <a:xfrm>
            <a:off x="464419" y="10442106"/>
            <a:ext cx="5366835" cy="191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nSpc>
                <a:spcPts val="1000"/>
              </a:lnSpc>
            </a:pPr>
            <a:r>
              <a:rPr kumimoji="1" lang="ja-JP" altLang="en-US" sz="600" dirty="0">
                <a:solidFill>
                  <a:schemeClr val="tx1"/>
                </a:solidFill>
                <a:latin typeface="游ゴシック" panose="020B0400000000000000" pitchFamily="50" charset="-128"/>
                <a:ea typeface="游ゴシック" panose="020B0400000000000000" pitchFamily="50" charset="-128"/>
              </a:rPr>
              <a:t>◇ は、記載の時期での制度開始を目指して所要の法案を提出する予定の施策です。本資料は</a:t>
            </a:r>
            <a:r>
              <a:rPr kumimoji="1" lang="en-US" altLang="ja-JP" sz="600" dirty="0">
                <a:solidFill>
                  <a:schemeClr val="tx1"/>
                </a:solidFill>
                <a:latin typeface="游ゴシック" panose="020B0400000000000000" pitchFamily="50" charset="-128"/>
                <a:ea typeface="游ゴシック" panose="020B0400000000000000" pitchFamily="50" charset="-128"/>
              </a:rPr>
              <a:t>2024</a:t>
            </a:r>
            <a:r>
              <a:rPr kumimoji="1" lang="ja-JP" altLang="en-US" sz="600" dirty="0">
                <a:solidFill>
                  <a:schemeClr val="tx1"/>
                </a:solidFill>
                <a:latin typeface="游ゴシック" panose="020B0400000000000000" pitchFamily="50" charset="-128"/>
                <a:ea typeface="游ゴシック" panose="020B0400000000000000" pitchFamily="50" charset="-128"/>
              </a:rPr>
              <a:t>年２月１日時点の情報により作成しています。</a:t>
            </a:r>
          </a:p>
        </p:txBody>
      </p:sp>
      <p:sp>
        <p:nvSpPr>
          <p:cNvPr id="4" name="正方形/長方形 3">
            <a:extLst>
              <a:ext uri="{FF2B5EF4-FFF2-40B4-BE49-F238E27FC236}">
                <a16:creationId xmlns:a16="http://schemas.microsoft.com/office/drawing/2014/main" id="{E7071CA8-747B-D5A6-33C2-FD1225932B91}"/>
              </a:ext>
            </a:extLst>
          </p:cNvPr>
          <p:cNvSpPr/>
          <p:nvPr/>
        </p:nvSpPr>
        <p:spPr>
          <a:xfrm>
            <a:off x="3831" y="10130340"/>
            <a:ext cx="500376" cy="557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４</a:t>
            </a:r>
          </a:p>
        </p:txBody>
      </p:sp>
    </p:spTree>
    <p:extLst>
      <p:ext uri="{BB962C8B-B14F-4D97-AF65-F5344CB8AC3E}">
        <p14:creationId xmlns:p14="http://schemas.microsoft.com/office/powerpoint/2010/main" val="13823919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2376</Words>
  <Application>Microsoft Office PowerPoint</Application>
  <PresentationFormat>ユーザー設定</PresentationFormat>
  <Paragraphs>274</Paragraphs>
  <Slides>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YuGo</vt:lpstr>
      <vt:lpstr>YuGothic Bold</vt:lpstr>
      <vt:lpstr>Meiryo</vt:lpstr>
      <vt:lpstr>游ゴシック</vt:lpstr>
      <vt:lpstr>游ゴシック</vt:lpstr>
      <vt:lpstr>Yu Gothic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2024-03-08T13:27:59Z</dcterms:created>
  <dcterms:modified xsi:type="dcterms:W3CDTF">2024-04-12T08:39:16Z</dcterms:modified>
</cp:coreProperties>
</file>