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snapToGrid="0">
      <p:cViewPr varScale="1">
        <p:scale>
          <a:sx n="94" d="100"/>
          <a:sy n="94" d="100"/>
        </p:scale>
        <p:origin x="91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6D82547-BB2D-42F1-A5D8-74C70801F064}" type="datetimeFigureOut">
              <a:rPr kumimoji="1" lang="ja-JP" altLang="en-US" smtClean="0"/>
              <a:t>2024/4/11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1BCAC27-8859-4F0A-87B4-CA630E660DC4}" type="slidenum">
              <a:rPr kumimoji="1" lang="ja-JP" altLang="en-US" smtClean="0"/>
              <a:t>‹#›</a:t>
            </a:fld>
            <a:endParaRPr kumimoji="1" lang="ja-JP" altLang="en-US"/>
          </a:p>
        </p:txBody>
      </p:sp>
    </p:spTree>
    <p:extLst>
      <p:ext uri="{BB962C8B-B14F-4D97-AF65-F5344CB8AC3E}">
        <p14:creationId xmlns:p14="http://schemas.microsoft.com/office/powerpoint/2010/main" val="1208750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BCAC27-8859-4F0A-87B4-CA630E660DC4}" type="slidenum">
              <a:rPr kumimoji="1" lang="ja-JP" altLang="en-US" smtClean="0"/>
              <a:t>1</a:t>
            </a:fld>
            <a:endParaRPr kumimoji="1" lang="ja-JP" altLang="en-US"/>
          </a:p>
        </p:txBody>
      </p:sp>
    </p:spTree>
    <p:extLst>
      <p:ext uri="{BB962C8B-B14F-4D97-AF65-F5344CB8AC3E}">
        <p14:creationId xmlns:p14="http://schemas.microsoft.com/office/powerpoint/2010/main" val="79760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2024/4/11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2024/4/11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747957869"/>
              </p:ext>
            </p:extLst>
          </p:nvPr>
        </p:nvGraphicFramePr>
        <p:xfrm>
          <a:off x="5018517" y="3333039"/>
          <a:ext cx="4428000" cy="252000"/>
        </p:xfrm>
        <a:graphic>
          <a:graphicData uri="http://schemas.openxmlformats.org/drawingml/2006/table">
            <a:tbl>
              <a:tblPr firstRow="1" bandRow="1">
                <a:tableStyleId>{5C22544A-7EE6-4342-B048-85BDC9FD1C3A}</a:tableStyleId>
              </a:tblPr>
              <a:tblGrid>
                <a:gridCol w="4428000">
                  <a:extLst>
                    <a:ext uri="{9D8B030D-6E8A-4147-A177-3AD203B41FA5}">
                      <a16:colId xmlns:a16="http://schemas.microsoft.com/office/drawing/2014/main" val="3964401546"/>
                    </a:ext>
                  </a:extLst>
                </a:gridCol>
              </a:tblGrid>
              <a:tr h="25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2060"/>
                          </a:solidFill>
                          <a:latin typeface="メイリオ" panose="020B0604030504040204" pitchFamily="50" charset="-128"/>
                          <a:ea typeface="メイリオ" panose="020B0604030504040204" pitchFamily="50" charset="-128"/>
                        </a:rPr>
                        <a:t>女性支援専門分科会（令和５年８月～）</a:t>
                      </a:r>
                      <a:endParaRPr kumimoji="1" lang="en-US" altLang="ja-JP" sz="9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268267"/>
            <a:ext cx="190800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子ども家庭施策に関する</a:t>
            </a:r>
            <a:br>
              <a:rPr kumimoji="1" lang="en-US" altLang="ja-JP" sz="1000" b="1" dirty="0">
                <a:solidFill>
                  <a:schemeClr val="bg1"/>
                </a:solidFill>
                <a:latin typeface="メイリオ" panose="020B0604030504040204" pitchFamily="50" charset="-128"/>
                <a:ea typeface="メイリオ" panose="020B0604030504040204" pitchFamily="50" charset="-128"/>
              </a:rPr>
            </a:br>
            <a:r>
              <a:rPr kumimoji="1" lang="ja-JP" altLang="en-US" sz="1000" b="1" dirty="0">
                <a:solidFill>
                  <a:schemeClr val="bg1"/>
                </a:solidFill>
                <a:latin typeface="メイリオ" panose="020B0604030504040204" pitchFamily="50" charset="-128"/>
                <a:ea typeface="メイリオ" panose="020B0604030504040204" pitchFamily="50" charset="-128"/>
              </a:rPr>
              <a:t>調査審議を一体的・総合的に行うため、</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a:solidFill>
                  <a:schemeClr val="bg1"/>
                </a:solidFill>
                <a:latin typeface="メイリオ" panose="020B0604030504040204" pitchFamily="50" charset="-128"/>
                <a:ea typeface="メイリオ" panose="020B0604030504040204" pitchFamily="50" charset="-128"/>
              </a:rPr>
              <a:t>子ども家庭審議会に統合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23078" y="0"/>
            <a:ext cx="9936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a:solidFill>
                  <a:schemeClr val="bg1"/>
                </a:solidFill>
                <a:latin typeface="メイリオ" panose="020B0604030504040204" pitchFamily="50" charset="-128"/>
                <a:ea typeface="メイリオ" panose="020B0604030504040204" pitchFamily="50" charset="-128"/>
              </a:rPr>
              <a:t>大阪府</a:t>
            </a:r>
            <a:r>
              <a:rPr kumimoji="1" lang="ja-JP" altLang="en-US" sz="1400" b="1" dirty="0">
                <a:solidFill>
                  <a:schemeClr val="bg1"/>
                </a:solidFill>
                <a:latin typeface="メイリオ" panose="020B0604030504040204" pitchFamily="50" charset="-128"/>
                <a:ea typeface="メイリオ" panose="020B0604030504040204" pitchFamily="50" charset="-128"/>
              </a:rPr>
              <a:t>子ども家庭審議会</a:t>
            </a:r>
            <a:r>
              <a:rPr kumimoji="1" lang="ja-JP" altLang="en-US" sz="1400" b="1">
                <a:solidFill>
                  <a:schemeClr val="bg1"/>
                </a:solidFill>
                <a:latin typeface="メイリオ" panose="020B0604030504040204" pitchFamily="50" charset="-128"/>
                <a:ea typeface="メイリオ" panose="020B0604030504040204" pitchFamily="50" charset="-128"/>
              </a:rPr>
              <a:t>の設置</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5" name="角丸四角形 4"/>
          <p:cNvSpPr/>
          <p:nvPr/>
        </p:nvSpPr>
        <p:spPr>
          <a:xfrm>
            <a:off x="261884" y="454012"/>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趣　旨</a:t>
            </a:r>
          </a:p>
        </p:txBody>
      </p:sp>
      <p:sp>
        <p:nvSpPr>
          <p:cNvPr id="7" name="テキスト ボックス 6"/>
          <p:cNvSpPr txBox="1"/>
          <p:nvPr/>
        </p:nvSpPr>
        <p:spPr>
          <a:xfrm>
            <a:off x="290584" y="712440"/>
            <a:ext cx="4536000" cy="1938992"/>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令和４年度当初、国のこども家庭庁設置（令和５年度当初）を見据え、福祉部に子ども</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家庭局を設置し、児童福祉法上の児童（</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歳未満）に加え、</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歳以上の青年期も含め</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対象を広げ、一体的な施策推進体制を確立。</a:t>
            </a:r>
            <a:endParaRPr lang="en-US" altLang="ja-JP" sz="800"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一方、</a:t>
            </a:r>
            <a:r>
              <a:rPr lang="ja-JP" altLang="en-US" sz="800" b="1" dirty="0">
                <a:solidFill>
                  <a:srgbClr val="002060"/>
                </a:solidFill>
                <a:latin typeface="メイリオ" panose="020B0604030504040204" pitchFamily="50" charset="-128"/>
                <a:ea typeface="メイリオ" panose="020B0604030504040204" pitchFamily="50" charset="-128"/>
              </a:rPr>
              <a:t>令和５年</a:t>
            </a:r>
            <a:r>
              <a:rPr lang="en-US" altLang="ja-JP" sz="800" b="1" dirty="0">
                <a:solidFill>
                  <a:srgbClr val="002060"/>
                </a:solidFill>
                <a:latin typeface="メイリオ" panose="020B0604030504040204" pitchFamily="50" charset="-128"/>
                <a:ea typeface="メイリオ" panose="020B0604030504040204" pitchFamily="50" charset="-128"/>
              </a:rPr>
              <a:t>12</a:t>
            </a:r>
            <a:r>
              <a:rPr lang="ja-JP" altLang="en-US" sz="800" b="1" dirty="0">
                <a:solidFill>
                  <a:srgbClr val="002060"/>
                </a:solidFill>
                <a:latin typeface="メイリオ" panose="020B0604030504040204" pitchFamily="50" charset="-128"/>
                <a:ea typeface="メイリオ" panose="020B0604030504040204" pitchFamily="50" charset="-128"/>
              </a:rPr>
              <a:t>月</a:t>
            </a:r>
            <a:r>
              <a:rPr lang="en-US" altLang="ja-JP" sz="800" b="1" dirty="0">
                <a:solidFill>
                  <a:srgbClr val="002060"/>
                </a:solidFill>
                <a:latin typeface="メイリオ" panose="020B0604030504040204" pitchFamily="50" charset="-128"/>
                <a:ea typeface="メイリオ" panose="020B0604030504040204" pitchFamily="50" charset="-128"/>
              </a:rPr>
              <a:t>22</a:t>
            </a:r>
            <a:r>
              <a:rPr lang="ja-JP" altLang="en-US" sz="800" b="1" dirty="0">
                <a:solidFill>
                  <a:srgbClr val="002060"/>
                </a:solidFill>
                <a:latin typeface="メイリオ" panose="020B0604030504040204" pitchFamily="50" charset="-128"/>
                <a:ea typeface="メイリオ" panose="020B0604030504040204" pitchFamily="50" charset="-128"/>
              </a:rPr>
              <a:t>日、 国のこども施策に関する基本的な方針である「こども大綱」が、閣議決定された。</a:t>
            </a:r>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u="sng" dirty="0">
                <a:solidFill>
                  <a:srgbClr val="002060"/>
                </a:solidFill>
                <a:latin typeface="メイリオ" panose="020B0604030504040204" pitchFamily="50" charset="-128"/>
                <a:ea typeface="メイリオ" panose="020B0604030504040204" pitchFamily="50" charset="-128"/>
              </a:rPr>
              <a:t>従来の「少子化社会対策大綱」</a:t>
            </a:r>
            <a:r>
              <a:rPr lang="en-US" altLang="ja-JP" sz="800" u="sng" dirty="0">
                <a:solidFill>
                  <a:srgbClr val="002060"/>
                </a:solidFill>
                <a:latin typeface="メイリオ" panose="020B0604030504040204" pitchFamily="50" charset="-128"/>
                <a:ea typeface="メイリオ" panose="020B0604030504040204" pitchFamily="50" charset="-128"/>
              </a:rPr>
              <a:t>,</a:t>
            </a:r>
            <a:r>
              <a:rPr lang="ja-JP" altLang="en-US" sz="800" u="sng" dirty="0">
                <a:solidFill>
                  <a:srgbClr val="002060"/>
                </a:solidFill>
                <a:latin typeface="メイリオ" panose="020B0604030504040204" pitchFamily="50" charset="-128"/>
                <a:ea typeface="メイリオ" panose="020B0604030504040204" pitchFamily="50" charset="-128"/>
              </a:rPr>
              <a:t>「子供・若者育成支援推進大綱」</a:t>
            </a:r>
            <a:r>
              <a:rPr lang="en-US" altLang="ja-JP" sz="800" u="sng" dirty="0">
                <a:solidFill>
                  <a:srgbClr val="002060"/>
                </a:solidFill>
                <a:latin typeface="メイリオ" panose="020B0604030504040204" pitchFamily="50" charset="-128"/>
                <a:ea typeface="メイリオ" panose="020B0604030504040204" pitchFamily="50" charset="-128"/>
              </a:rPr>
              <a:t>,</a:t>
            </a:r>
            <a:r>
              <a:rPr lang="ja-JP" altLang="en-US" sz="800" u="sng" dirty="0">
                <a:solidFill>
                  <a:srgbClr val="002060"/>
                </a:solidFill>
                <a:latin typeface="メイリオ" panose="020B0604030504040204" pitchFamily="50" charset="-128"/>
                <a:ea typeface="メイリオ" panose="020B0604030504040204" pitchFamily="50" charset="-128"/>
              </a:rPr>
              <a:t>「子供の貧困対策に関する大綱」を束ね一元化されたもの</a:t>
            </a:r>
            <a:endParaRPr lang="en-US" altLang="ja-JP" sz="800" u="sng"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現在、子ども家庭局の審議会は３つとなっており（Ａ</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社会福祉審議会児童福祉専門分科会、Ｂ</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子ども施策審議会、Ｃ</a:t>
            </a:r>
            <a:r>
              <a:rPr lang="en-US" altLang="ja-JP" sz="800" dirty="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青少年健全育成審議会）、Ａでは部会による調査審議はされて</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いるが本審機能を有していない、ＡとＢで類似の部会を設置しており部会が多数となって</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a:solidFill>
                  <a:srgbClr val="002060"/>
                </a:solidFill>
                <a:latin typeface="メイリオ" panose="020B0604030504040204" pitchFamily="50" charset="-128"/>
                <a:ea typeface="メイリオ" panose="020B0604030504040204" pitchFamily="50" charset="-128"/>
              </a:rPr>
              <a:t>いる、子ども家庭施策に関する調査審議を一体的・総合的に行うことができない、といった課題がある。</a:t>
            </a:r>
            <a:endParaRPr lang="en-US" altLang="ja-JP" sz="800" dirty="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上記を踏まえ、</a:t>
            </a:r>
            <a:r>
              <a:rPr lang="ja-JP" altLang="en-US" sz="800" b="1" dirty="0">
                <a:solidFill>
                  <a:srgbClr val="002060"/>
                </a:solidFill>
                <a:latin typeface="メイリオ" panose="020B0604030504040204" pitchFamily="50" charset="-128"/>
                <a:ea typeface="メイリオ" panose="020B0604030504040204" pitchFamily="50" charset="-128"/>
              </a:rPr>
              <a:t>令和６年度、ＡとＢ、Ｃ「</a:t>
            </a:r>
            <a:r>
              <a:rPr lang="en-US" altLang="ja-JP" sz="800" b="1" dirty="0">
                <a:solidFill>
                  <a:srgbClr val="002060"/>
                </a:solidFill>
                <a:latin typeface="メイリオ" panose="020B0604030504040204" pitchFamily="50" charset="-128"/>
                <a:ea typeface="メイリオ" panose="020B0604030504040204" pitchFamily="50" charset="-128"/>
              </a:rPr>
              <a:t>(</a:t>
            </a:r>
            <a:r>
              <a:rPr lang="ja-JP" altLang="en-US" sz="800" b="1" dirty="0">
                <a:solidFill>
                  <a:srgbClr val="002060"/>
                </a:solidFill>
                <a:latin typeface="メイリオ" panose="020B0604030504040204" pitchFamily="50" charset="-128"/>
                <a:ea typeface="メイリオ" panose="020B0604030504040204" pitchFamily="50" charset="-128"/>
              </a:rPr>
              <a:t>ｱ</a:t>
            </a:r>
            <a:r>
              <a:rPr lang="en-US" altLang="ja-JP" sz="800" b="1" dirty="0">
                <a:solidFill>
                  <a:srgbClr val="002060"/>
                </a:solidFill>
                <a:latin typeface="メイリオ" panose="020B0604030504040204" pitchFamily="50" charset="-128"/>
                <a:ea typeface="メイリオ" panose="020B0604030504040204" pitchFamily="50" charset="-128"/>
              </a:rPr>
              <a:t>)</a:t>
            </a:r>
            <a:r>
              <a:rPr lang="ja-JP" altLang="en-US" sz="800" b="1" dirty="0">
                <a:solidFill>
                  <a:srgbClr val="002060"/>
                </a:solidFill>
                <a:latin typeface="メイリオ" panose="020B0604030504040204" pitchFamily="50" charset="-128"/>
                <a:ea typeface="メイリオ" panose="020B0604030504040204" pitchFamily="50" charset="-128"/>
              </a:rPr>
              <a:t>青少年施策」部分を統合し、児童福祉法に</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規定する児童福祉審議会である「大阪府子ども家庭審議会」を設置することにより、</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令和７年度からの「大阪府子ども計画」策定に関する調査審議をはじめ、</a:t>
            </a:r>
            <a:br>
              <a:rPr lang="en-US" altLang="ja-JP" sz="800" b="1" dirty="0">
                <a:solidFill>
                  <a:srgbClr val="002060"/>
                </a:solidFill>
                <a:latin typeface="メイリオ" panose="020B0604030504040204" pitchFamily="50" charset="-128"/>
                <a:ea typeface="メイリオ" panose="020B0604030504040204" pitchFamily="50" charset="-128"/>
              </a:rPr>
            </a:br>
            <a:r>
              <a:rPr lang="ja-JP" altLang="en-US" sz="800" b="1" dirty="0">
                <a:solidFill>
                  <a:srgbClr val="002060"/>
                </a:solidFill>
                <a:latin typeface="メイリオ" panose="020B0604030504040204" pitchFamily="50" charset="-128"/>
                <a:ea typeface="メイリオ" panose="020B0604030504040204" pitchFamily="50" charset="-128"/>
              </a:rPr>
              <a:t>子ども家庭施策に関する調査審議を一体的・総合的に行うため、審議体制の充実を図る。</a:t>
            </a:r>
            <a:endParaRPr kumimoji="1" lang="ja-JP" altLang="en-US" sz="800" b="1" dirty="0">
              <a:solidFill>
                <a:srgbClr val="00206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944922" y="753222"/>
            <a:ext cx="4894687" cy="707886"/>
          </a:xfrm>
          <a:prstGeom prst="rect">
            <a:avLst/>
          </a:prstGeom>
          <a:noFill/>
        </p:spPr>
        <p:txBody>
          <a:bodyPr wrap="square" rtlCol="0">
            <a:spAutoFit/>
          </a:bodyPr>
          <a:lstStyle/>
          <a:p>
            <a:r>
              <a:rPr lang="ja-JP" altLang="en-US" sz="800" dirty="0">
                <a:solidFill>
                  <a:srgbClr val="002060"/>
                </a:solidFill>
                <a:latin typeface="メイリオ" panose="020B0604030504040204" pitchFamily="50" charset="-128"/>
                <a:ea typeface="メイリオ" panose="020B0604030504040204" pitchFamily="50" charset="-128"/>
              </a:rPr>
              <a:t>　令和５年</a:t>
            </a:r>
            <a:r>
              <a:rPr lang="en-US" altLang="ja-JP" sz="800" dirty="0">
                <a:solidFill>
                  <a:srgbClr val="002060"/>
                </a:solidFill>
                <a:latin typeface="メイリオ" panose="020B0604030504040204" pitchFamily="50" charset="-128"/>
                <a:ea typeface="メイリオ" panose="020B0604030504040204" pitchFamily="50" charset="-128"/>
              </a:rPr>
              <a:t>10</a:t>
            </a:r>
            <a:r>
              <a:rPr lang="ja-JP" altLang="en-US" sz="800" dirty="0">
                <a:solidFill>
                  <a:srgbClr val="002060"/>
                </a:solidFill>
                <a:latin typeface="メイリオ" panose="020B0604030504040204" pitchFamily="50" charset="-128"/>
                <a:ea typeface="メイリオ" panose="020B0604030504040204" pitchFamily="50" charset="-128"/>
              </a:rPr>
              <a:t>月　大阪府子ども家庭審議会関連条例議案提出（９月定例会）、可決・成立</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令和６年３月　大阪府子ども施策審議会廃止、大阪府社会福祉審議会児童福祉専門分科会廃止</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令和６年４月　「大阪府子ども家庭審議会」設置　　　　　　</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令和７年４月　「大阪府子ども計画」スタート</a:t>
            </a:r>
            <a:endParaRPr lang="en-US" altLang="ja-JP" sz="800" dirty="0">
              <a:solidFill>
                <a:srgbClr val="00206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4908939" y="459207"/>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スケジュール</a:t>
            </a:r>
          </a:p>
        </p:txBody>
      </p:sp>
      <p:sp>
        <p:nvSpPr>
          <p:cNvPr id="13" name="角丸四角形 12"/>
          <p:cNvSpPr/>
          <p:nvPr/>
        </p:nvSpPr>
        <p:spPr>
          <a:xfrm>
            <a:off x="4908939" y="1500402"/>
            <a:ext cx="252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関連条例の制定・改正・廃止（概要）</a:t>
            </a:r>
          </a:p>
        </p:txBody>
      </p:sp>
      <p:sp>
        <p:nvSpPr>
          <p:cNvPr id="14" name="テキスト ボックス 13"/>
          <p:cNvSpPr txBox="1"/>
          <p:nvPr/>
        </p:nvSpPr>
        <p:spPr>
          <a:xfrm>
            <a:off x="4982517" y="1777327"/>
            <a:ext cx="4464000" cy="954107"/>
          </a:xfrm>
          <a:prstGeom prst="rect">
            <a:avLst/>
          </a:prstGeom>
          <a:noFill/>
        </p:spPr>
        <p:txBody>
          <a:bodyPr wrap="square" rtlCol="0">
            <a:spAutoFit/>
          </a:bodyPr>
          <a:lstStyle/>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1</a:t>
            </a:r>
            <a:r>
              <a:rPr lang="ja-JP" altLang="en-US" sz="800" dirty="0">
                <a:solidFill>
                  <a:srgbClr val="002060"/>
                </a:solidFill>
                <a:latin typeface="メイリオ" panose="020B0604030504040204" pitchFamily="50" charset="-128"/>
                <a:ea typeface="メイリオ" panose="020B0604030504040204" pitchFamily="50" charset="-128"/>
              </a:rPr>
              <a:t>）大阪府子ども家庭審議会条例（制定：児童福祉法に規定する児童福祉審議会）</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2</a:t>
            </a:r>
            <a:r>
              <a:rPr lang="ja-JP" altLang="en-US" sz="800" dirty="0">
                <a:solidFill>
                  <a:srgbClr val="002060"/>
                </a:solidFill>
                <a:latin typeface="メイリオ" panose="020B0604030504040204" pitchFamily="50" charset="-128"/>
                <a:ea typeface="メイリオ" panose="020B0604030504040204" pitchFamily="50" charset="-128"/>
              </a:rPr>
              <a:t>）大阪府社会福祉審議会条例（改正：児童福祉専門分科会の廃止）</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3</a:t>
            </a:r>
            <a:r>
              <a:rPr lang="ja-JP" altLang="en-US" sz="800" dirty="0">
                <a:solidFill>
                  <a:srgbClr val="002060"/>
                </a:solidFill>
                <a:latin typeface="メイリオ" panose="020B0604030504040204" pitchFamily="50" charset="-128"/>
                <a:ea typeface="メイリオ" panose="020B0604030504040204" pitchFamily="50" charset="-128"/>
              </a:rPr>
              <a:t>）大阪府附属機関条例（改正：青少年健全育成審議会に関する担任事務の変更）</a:t>
            </a:r>
            <a:endParaRPr lang="en-US" altLang="ja-JP" sz="800" dirty="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en-US" altLang="ja-JP" sz="800" dirty="0">
                <a:solidFill>
                  <a:srgbClr val="002060"/>
                </a:solidFill>
                <a:latin typeface="メイリオ" panose="020B0604030504040204" pitchFamily="50" charset="-128"/>
                <a:ea typeface="メイリオ" panose="020B0604030504040204" pitchFamily="50" charset="-128"/>
              </a:rPr>
              <a:t>4</a:t>
            </a:r>
            <a:r>
              <a:rPr lang="ja-JP" altLang="en-US" sz="800" dirty="0">
                <a:solidFill>
                  <a:srgbClr val="002060"/>
                </a:solidFill>
                <a:latin typeface="メイリオ" panose="020B0604030504040204" pitchFamily="50" charset="-128"/>
                <a:ea typeface="メイリオ" panose="020B0604030504040204" pitchFamily="50" charset="-128"/>
              </a:rPr>
              <a:t>）大阪府子ども条例（改正：審議機関の変更）</a:t>
            </a:r>
            <a:endParaRPr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en-US" altLang="ja-JP" sz="800" dirty="0">
                <a:solidFill>
                  <a:srgbClr val="002060"/>
                </a:solidFill>
                <a:latin typeface="メイリオ" panose="020B0604030504040204" pitchFamily="50" charset="-128"/>
                <a:ea typeface="メイリオ" panose="020B0604030504040204" pitchFamily="50" charset="-128"/>
              </a:rPr>
              <a:t>5</a:t>
            </a:r>
            <a:r>
              <a:rPr kumimoji="1" lang="ja-JP" altLang="en-US" sz="800" dirty="0">
                <a:solidFill>
                  <a:srgbClr val="002060"/>
                </a:solidFill>
                <a:latin typeface="メイリオ" panose="020B0604030504040204" pitchFamily="50" charset="-128"/>
                <a:ea typeface="メイリオ" panose="020B0604030504040204" pitchFamily="50" charset="-128"/>
              </a:rPr>
              <a:t>）大阪府認定こども園の認定の要件並びに設備及び運営に関する基準を定める条例</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（改正：審議機関の変更）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en-US" altLang="ja-JP" sz="800" dirty="0">
                <a:solidFill>
                  <a:srgbClr val="002060"/>
                </a:solidFill>
                <a:latin typeface="メイリオ" panose="020B0604030504040204" pitchFamily="50" charset="-128"/>
                <a:ea typeface="メイリオ" panose="020B0604030504040204" pitchFamily="50" charset="-128"/>
              </a:rPr>
              <a:t>6</a:t>
            </a:r>
            <a:r>
              <a:rPr lang="ja-JP" altLang="en-US" sz="800" dirty="0">
                <a:solidFill>
                  <a:srgbClr val="002060"/>
                </a:solidFill>
                <a:latin typeface="メイリオ" panose="020B0604030504040204" pitchFamily="50" charset="-128"/>
                <a:ea typeface="メイリオ" panose="020B0604030504040204" pitchFamily="50" charset="-128"/>
              </a:rPr>
              <a:t>）大阪府子ども施策審議会条例（廃止：子ども家庭審議会に統合のため）</a:t>
            </a:r>
            <a:r>
              <a:rPr kumimoji="1" lang="ja-JP" altLang="en-US" sz="800" dirty="0">
                <a:solidFill>
                  <a:srgbClr val="002060"/>
                </a:solidFill>
                <a:latin typeface="メイリオ" panose="020B0604030504040204" pitchFamily="50" charset="-128"/>
                <a:ea typeface="メイリオ" panose="020B0604030504040204" pitchFamily="50" charset="-128"/>
              </a:rPr>
              <a:t>　</a:t>
            </a:r>
            <a:endParaRPr lang="en-US" altLang="ja-JP" sz="800" dirty="0">
              <a:solidFill>
                <a:srgbClr val="002060"/>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597615" y="2885373"/>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＜Ｒ６＞</a:t>
            </a:r>
          </a:p>
        </p:txBody>
      </p:sp>
      <p:sp>
        <p:nvSpPr>
          <p:cNvPr id="28" name="正方形/長方形 27"/>
          <p:cNvSpPr/>
          <p:nvPr/>
        </p:nvSpPr>
        <p:spPr>
          <a:xfrm>
            <a:off x="159487" y="414550"/>
            <a:ext cx="9654269" cy="24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2914077"/>
            <a:ext cx="9654269" cy="385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8735786" y="3023"/>
            <a:ext cx="1072821" cy="360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solidFill>
                <a:srgbClr val="002060"/>
              </a:solidFill>
              <a:latin typeface="メイリオ" panose="020B0604030504040204" pitchFamily="50" charset="-128"/>
              <a:ea typeface="メイリオ" panose="020B0604030504040204" pitchFamily="50" charset="-128"/>
            </a:endParaRPr>
          </a:p>
          <a:p>
            <a:pPr algn="ctr"/>
            <a:r>
              <a:rPr kumimoji="1" lang="ja-JP" altLang="en-US" sz="1400" dirty="0">
                <a:solidFill>
                  <a:srgbClr val="002060"/>
                </a:solidFill>
                <a:latin typeface="メイリオ" panose="020B0604030504040204" pitchFamily="50" charset="-128"/>
                <a:ea typeface="メイリオ" panose="020B0604030504040204" pitchFamily="50" charset="-128"/>
              </a:rPr>
              <a:t>資料１－１</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pPr algn="ctr"/>
            <a:endParaRPr kumimoji="1" lang="ja-JP" altLang="en-US" sz="1000" dirty="0">
              <a:solidFill>
                <a:srgbClr val="00206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066715" y="6175495"/>
            <a:ext cx="5692437" cy="523220"/>
          </a:xfrm>
          <a:prstGeom prst="rect">
            <a:avLst/>
          </a:prstGeom>
          <a:solidFill>
            <a:schemeClr val="accent6">
              <a:lumMod val="40000"/>
              <a:lumOff val="60000"/>
            </a:schemeClr>
          </a:solidFill>
        </p:spPr>
        <p:txBody>
          <a:bodyPr wrap="square" rtlCol="0">
            <a:spAutoFit/>
          </a:bodyPr>
          <a:lstStyle/>
          <a:p>
            <a:r>
              <a:rPr kumimoji="1" lang="ja-JP" altLang="en-US" sz="700" dirty="0">
                <a:solidFill>
                  <a:srgbClr val="002060"/>
                </a:solidFill>
                <a:latin typeface="メイリオ" panose="020B0604030504040204" pitchFamily="50" charset="-128"/>
                <a:ea typeface="メイリオ" panose="020B0604030504040204" pitchFamily="50" charset="-128"/>
              </a:rPr>
              <a:t>（＊２）青少年健全育成条例に基づく規制等に関する審議は、上位法令がない中、罰則を伴う規制を条例上規定するといった特殊な内容であり、専門部会だけではなく子ども家庭審議会（本審）による迅速な審議・議決を行うことが適当であるが、青少年健全育成に関する専門性を有する一定数の委員の参画による審議・議決が必要であり、これらの委員を含めると、子ども家庭審議会（本審）の規模が過大となる上に、迅速な招集・審議・議決が困難となることから、引き続き青少年健全育成審議会にて行う。</a:t>
            </a:r>
          </a:p>
        </p:txBody>
      </p:sp>
      <p:sp>
        <p:nvSpPr>
          <p:cNvPr id="36" name="テキスト ボックス 35"/>
          <p:cNvSpPr txBox="1"/>
          <p:nvPr/>
        </p:nvSpPr>
        <p:spPr>
          <a:xfrm>
            <a:off x="196948" y="6000020"/>
            <a:ext cx="3779668" cy="738664"/>
          </a:xfrm>
          <a:prstGeom prst="rect">
            <a:avLst/>
          </a:prstGeom>
          <a:noFill/>
          <a:ln>
            <a:solidFill>
              <a:srgbClr val="002060"/>
            </a:solidFill>
            <a:prstDash val="dash"/>
          </a:ln>
        </p:spPr>
        <p:txBody>
          <a:bodyPr wrap="square" rtlCol="0">
            <a:spAutoFit/>
          </a:bodyPr>
          <a:lstStyle/>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１）　社会福祉法第十二条第一項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第七条第一項の規定にかかわらず、都道府県又は指定都市若しくは中核市は条例で定めるところにより、地方社会福祉審議会に児童福祉及び精神障害者福祉に関する事項を調査審議させることができる。</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２）　児童福祉法第八条第一項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九項、第二十七条第六項、第三十三条の十五第三項、第三十五条第六項、第四十六条第四項及び第五十九条第五項の規定によりその権限に属させられた事項を調査審議するため、都道府県に児童福祉に関する審議会その他の合議制の機関を置くものとする。（後略）</a:t>
            </a:r>
          </a:p>
        </p:txBody>
      </p:sp>
      <p:sp>
        <p:nvSpPr>
          <p:cNvPr id="35" name="テキスト ボックス 34"/>
          <p:cNvSpPr txBox="1"/>
          <p:nvPr/>
        </p:nvSpPr>
        <p:spPr>
          <a:xfrm>
            <a:off x="3182954" y="2904838"/>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＜Ｒ５＞</a:t>
            </a:r>
          </a:p>
        </p:txBody>
      </p:sp>
      <p:graphicFrame>
        <p:nvGraphicFramePr>
          <p:cNvPr id="9" name="表 8"/>
          <p:cNvGraphicFramePr>
            <a:graphicFrameLocks noGrp="1"/>
          </p:cNvGraphicFramePr>
          <p:nvPr>
            <p:extLst>
              <p:ext uri="{D42A27DB-BD31-4B8C-83A1-F6EECF244321}">
                <p14:modId xmlns:p14="http://schemas.microsoft.com/office/powerpoint/2010/main" val="4176401660"/>
              </p:ext>
            </p:extLst>
          </p:nvPr>
        </p:nvGraphicFramePr>
        <p:xfrm>
          <a:off x="731807" y="3309058"/>
          <a:ext cx="2951216" cy="1296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1296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児童福祉専門分科会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①里親審査部会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②児童措置審査部会</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⑤教育・保育施設における重大事故の再発</a:t>
                      </a:r>
                      <a:br>
                        <a:rPr kumimoji="1" lang="en-US" altLang="ja-JP" sz="800" dirty="0">
                          <a:solidFill>
                            <a:srgbClr val="002060"/>
                          </a:solidFill>
                          <a:latin typeface="メイリオ" panose="020B0604030504040204" pitchFamily="50" charset="-128"/>
                          <a:ea typeface="メイリオ" panose="020B0604030504040204" pitchFamily="50" charset="-128"/>
                        </a:rPr>
                      </a:br>
                      <a:r>
                        <a:rPr kumimoji="1" lang="ja-JP" altLang="en-US" sz="800" dirty="0">
                          <a:solidFill>
                            <a:srgbClr val="002060"/>
                          </a:solidFill>
                          <a:latin typeface="メイリオ" panose="020B0604030504040204" pitchFamily="50" charset="-128"/>
                          <a:ea typeface="メイリオ" panose="020B0604030504040204" pitchFamily="50" charset="-128"/>
                        </a:rPr>
                        <a:t>　　　防止のための検証専門部会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⑥保育所認可等部会　</a:t>
                      </a:r>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78051444"/>
              </p:ext>
            </p:extLst>
          </p:nvPr>
        </p:nvGraphicFramePr>
        <p:xfrm>
          <a:off x="536243" y="4649062"/>
          <a:ext cx="3131216" cy="68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68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子ども施策</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⑦幼保連携型認定こども園認可部会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⑧社会的養育体制整備計画策定部会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⑨子どもの貧困対策部会（ひとり親含む）</a:t>
                      </a:r>
                      <a:endParaRPr kumimoji="1" lang="en-US" altLang="ja-JP" sz="800" u="sng"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⑩計画策定部会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4988411"/>
              </p:ext>
            </p:extLst>
          </p:nvPr>
        </p:nvGraphicFramePr>
        <p:xfrm>
          <a:off x="526750" y="5411813"/>
          <a:ext cx="3131216" cy="50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3783859" y="3083092"/>
            <a:ext cx="5688000" cy="252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graphicFrame>
        <p:nvGraphicFramePr>
          <p:cNvPr id="50" name="表 49"/>
          <p:cNvGraphicFramePr>
            <a:graphicFrameLocks noGrp="1"/>
          </p:cNvGraphicFramePr>
          <p:nvPr>
            <p:extLst>
              <p:ext uri="{D42A27DB-BD31-4B8C-83A1-F6EECF244321}">
                <p14:modId xmlns:p14="http://schemas.microsoft.com/office/powerpoint/2010/main" val="2219650260"/>
              </p:ext>
            </p:extLst>
          </p:nvPr>
        </p:nvGraphicFramePr>
        <p:xfrm>
          <a:off x="5674365" y="3596316"/>
          <a:ext cx="3780000" cy="194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1944000">
                <a:tc>
                  <a:txBody>
                    <a:bodyPr/>
                    <a:lstStyle/>
                    <a:p>
                      <a:pPr algn="ctr"/>
                      <a:r>
                        <a:rPr kumimoji="1" lang="ja-JP" altLang="en-US" sz="900" b="1" dirty="0">
                          <a:solidFill>
                            <a:srgbClr val="002060"/>
                          </a:solidFill>
                          <a:latin typeface="メイリオ" panose="020B0604030504040204" pitchFamily="50" charset="-128"/>
                          <a:ea typeface="メイリオ" panose="020B0604030504040204" pitchFamily="50" charset="-128"/>
                        </a:rPr>
                        <a:t>子ども家庭審議会</a:t>
                      </a:r>
                      <a:r>
                        <a:rPr kumimoji="1" lang="ja-JP" altLang="en-US" sz="800" b="1" dirty="0">
                          <a:solidFill>
                            <a:srgbClr val="002060"/>
                          </a:solidFill>
                          <a:latin typeface="メイリオ" panose="020B0604030504040204" pitchFamily="50" charset="-128"/>
                          <a:ea typeface="メイリオ" panose="020B0604030504040204" pitchFamily="50" charset="-128"/>
                        </a:rPr>
                        <a:t>（児童福祉審議会）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a:solidFill>
                            <a:srgbClr val="002060"/>
                          </a:solidFill>
                          <a:latin typeface="メイリオ" panose="020B0604030504040204" pitchFamily="50" charset="-128"/>
                          <a:ea typeface="メイリオ" panose="020B0604030504040204" pitchFamily="50" charset="-128"/>
                        </a:rPr>
                        <a:t>　①里親審査専門部会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②児童措置審査専門部会</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（🈟子どもの意見表明支援等委員会）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⑤教育・保育・</a:t>
                      </a:r>
                      <a:r>
                        <a:rPr kumimoji="1" lang="ja-JP" altLang="en-US" sz="900" u="none" dirty="0">
                          <a:solidFill>
                            <a:srgbClr val="002060"/>
                          </a:solidFill>
                          <a:latin typeface="メイリオ" panose="020B0604030504040204" pitchFamily="50" charset="-128"/>
                          <a:ea typeface="メイリオ" panose="020B0604030504040204" pitchFamily="50" charset="-128"/>
                        </a:rPr>
                        <a:t>🈟児</a:t>
                      </a:r>
                      <a:r>
                        <a:rPr kumimoji="1" lang="ja-JP" altLang="en-US" sz="900" dirty="0">
                          <a:solidFill>
                            <a:srgbClr val="002060"/>
                          </a:solidFill>
                          <a:latin typeface="メイリオ" panose="020B0604030504040204" pitchFamily="50" charset="-128"/>
                          <a:ea typeface="メイリオ" panose="020B0604030504040204" pitchFamily="50" charset="-128"/>
                        </a:rPr>
                        <a:t>童福祉施設等における重大事故の</a:t>
                      </a:r>
                      <a:br>
                        <a:rPr kumimoji="1" lang="en-US" altLang="ja-JP" sz="900" dirty="0">
                          <a:solidFill>
                            <a:srgbClr val="002060"/>
                          </a:solidFill>
                          <a:latin typeface="メイリオ" panose="020B0604030504040204" pitchFamily="50" charset="-128"/>
                          <a:ea typeface="メイリオ" panose="020B0604030504040204" pitchFamily="50" charset="-128"/>
                        </a:rPr>
                      </a:br>
                      <a:r>
                        <a:rPr kumimoji="1" lang="ja-JP" altLang="en-US" sz="900" dirty="0">
                          <a:solidFill>
                            <a:srgbClr val="002060"/>
                          </a:solidFill>
                          <a:latin typeface="メイリオ" panose="020B0604030504040204" pitchFamily="50" charset="-128"/>
                          <a:ea typeface="メイリオ" panose="020B0604030504040204" pitchFamily="50" charset="-128"/>
                        </a:rPr>
                        <a:t>　　再発防止のための検証専門部会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🈟児童福祉施設等認可等専門部会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（⑥保育所、⑦幼保連携型認定こども園、🈟保育士再登録含む）</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r>
                        <a:rPr kumimoji="1" lang="ja-JP" altLang="en-US" sz="900" dirty="0">
                          <a:solidFill>
                            <a:srgbClr val="002060"/>
                          </a:solidFill>
                          <a:latin typeface="メイリオ" panose="020B0604030504040204" pitchFamily="50" charset="-128"/>
                          <a:ea typeface="メイリオ" panose="020B0604030504040204" pitchFamily="50" charset="-128"/>
                        </a:rPr>
                        <a:t>　⑩</a:t>
                      </a:r>
                      <a:r>
                        <a:rPr lang="ja-JP" altLang="en-US" sz="900" dirty="0">
                          <a:solidFill>
                            <a:srgbClr val="002060"/>
                          </a:solidFill>
                          <a:latin typeface="メイリオ" panose="020B0604030504040204" pitchFamily="50" charset="-128"/>
                          <a:ea typeface="メイリオ" panose="020B0604030504040204" pitchFamily="50" charset="-128"/>
                        </a:rPr>
                        <a:t>大阪府</a:t>
                      </a:r>
                      <a:r>
                        <a:rPr lang="ja-JP" altLang="en-US" sz="900">
                          <a:solidFill>
                            <a:srgbClr val="002060"/>
                          </a:solidFill>
                          <a:latin typeface="メイリオ" panose="020B0604030504040204" pitchFamily="50" charset="-128"/>
                          <a:ea typeface="メイリオ" panose="020B0604030504040204" pitchFamily="50" charset="-128"/>
                        </a:rPr>
                        <a:t>子ども計画</a:t>
                      </a:r>
                      <a:r>
                        <a:rPr kumimoji="1" lang="ja-JP" altLang="en-US" sz="900">
                          <a:solidFill>
                            <a:srgbClr val="002060"/>
                          </a:solidFill>
                          <a:latin typeface="メイリオ" panose="020B0604030504040204" pitchFamily="50" charset="-128"/>
                          <a:ea typeface="メイリオ" panose="020B0604030504040204" pitchFamily="50" charset="-128"/>
                        </a:rPr>
                        <a:t>策定</a:t>
                      </a:r>
                      <a:r>
                        <a:rPr kumimoji="1" lang="ja-JP" altLang="en-US" sz="900" dirty="0">
                          <a:solidFill>
                            <a:srgbClr val="002060"/>
                          </a:solidFill>
                          <a:latin typeface="メイリオ" panose="020B0604030504040204" pitchFamily="50" charset="-128"/>
                          <a:ea typeface="メイリオ" panose="020B0604030504040204" pitchFamily="50" charset="-128"/>
                        </a:rPr>
                        <a:t>専門部会</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⑧社会的養育体制整備計画策定ＷＧ、⑨子どもの貧困対策</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計画策定ＷＧ、ひとり親家庭等自立促進計画策定ＷＧ</a:t>
                      </a:r>
                      <a:endParaRPr kumimoji="1" lang="ja-JP" altLang="en-US" sz="800" dirty="0">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488668900"/>
              </p:ext>
            </p:extLst>
          </p:nvPr>
        </p:nvGraphicFramePr>
        <p:xfrm>
          <a:off x="5657639" y="5601717"/>
          <a:ext cx="3780000" cy="50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rgbClr val="002060"/>
                          </a:solidFill>
                          <a:latin typeface="メイリオ" panose="020B0604030504040204" pitchFamily="50" charset="-128"/>
                          <a:ea typeface="メイリオ" panose="020B0604030504040204" pitchFamily="50" charset="-128"/>
                        </a:rPr>
                        <a:t>審議</a:t>
                      </a:r>
                      <a:r>
                        <a:rPr kumimoji="1" lang="ja-JP" altLang="en-US" sz="800" b="1" dirty="0">
                          <a:latin typeface="メイリオ" panose="020B0604030504040204" pitchFamily="50" charset="-128"/>
                          <a:ea typeface="メイリオ" panose="020B0604030504040204" pitchFamily="50" charset="-128"/>
                        </a:rPr>
                        <a:t>会</a:t>
                      </a:r>
                      <a:endParaRPr kumimoji="1" lang="en-US" altLang="ja-JP" sz="800" b="1" dirty="0">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a:solidFill>
                            <a:srgbClr val="002060"/>
                          </a:solidFill>
                          <a:latin typeface="メイリオ" panose="020B0604030504040204" pitchFamily="50" charset="-128"/>
                          <a:ea typeface="メイリオ"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rgbClr val="002060"/>
                          </a:solidFill>
                          <a:latin typeface="メイリオ" panose="020B0604030504040204" pitchFamily="50" charset="-128"/>
                          <a:ea typeface="メイリオ" panose="020B0604030504040204" pitchFamily="50" charset="-128"/>
                        </a:rPr>
                        <a:t>　　</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rgbClr val="002060"/>
                          </a:solidFill>
                          <a:latin typeface="メイリオ" panose="020B0604030504040204" pitchFamily="50" charset="-128"/>
                          <a:ea typeface="メイリオ" panose="020B0604030504040204" pitchFamily="50" charset="-128"/>
                        </a:rPr>
                        <a:t>　第１～第４部会</a:t>
                      </a:r>
                      <a:endParaRPr kumimoji="1" lang="en-US" altLang="ja-JP" sz="900" dirty="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899046" y="3427167"/>
            <a:ext cx="828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本審機能なし</a:t>
            </a:r>
            <a:endParaRPr kumimoji="1" lang="ja-JP" altLang="en-US" sz="8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563832" y="3057058"/>
            <a:ext cx="1332000" cy="252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社会福祉審議会</a:t>
            </a:r>
          </a:p>
        </p:txBody>
      </p:sp>
      <p:sp>
        <p:nvSpPr>
          <p:cNvPr id="33" name="テキスト ボックス 32"/>
          <p:cNvSpPr txBox="1"/>
          <p:nvPr/>
        </p:nvSpPr>
        <p:spPr>
          <a:xfrm>
            <a:off x="8308232" y="3588968"/>
            <a:ext cx="1152000" cy="338554"/>
          </a:xfrm>
          <a:prstGeom prst="rect">
            <a:avLst/>
          </a:prstGeom>
          <a:noFill/>
        </p:spPr>
        <p:txBody>
          <a:bodyPr wrap="square" rtlCol="0">
            <a:spAutoFit/>
          </a:bodyPr>
          <a:lstStyle/>
          <a:p>
            <a:pPr algn="r"/>
            <a:r>
              <a:rPr kumimoji="1" lang="ja-JP" altLang="en-US" sz="800" dirty="0">
                <a:solidFill>
                  <a:srgbClr val="002060"/>
                </a:solidFill>
                <a:latin typeface="メイリオ" panose="020B0604030504040204" pitchFamily="50" charset="-128"/>
                <a:ea typeface="メイリオ" panose="020B0604030504040204" pitchFamily="50" charset="-128"/>
              </a:rPr>
              <a:t>　　本審機能付与</a:t>
            </a:r>
            <a:endParaRPr kumimoji="1" lang="en-US" altLang="ja-JP" sz="800" dirty="0">
              <a:solidFill>
                <a:srgbClr val="002060"/>
              </a:solidFill>
              <a:latin typeface="メイリオ" panose="020B0604030504040204" pitchFamily="50" charset="-128"/>
              <a:ea typeface="メイリオ" panose="020B0604030504040204" pitchFamily="50" charset="-128"/>
            </a:endParaRPr>
          </a:p>
          <a:p>
            <a:pPr algn="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ｱ</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青少年施策含む</a:t>
            </a:r>
            <a:endParaRPr kumimoji="1" lang="ja-JP" altLang="en-US" sz="8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2072252" y="5456357"/>
            <a:ext cx="1711607" cy="415498"/>
          </a:xfrm>
          <a:prstGeom prst="rect">
            <a:avLst/>
          </a:prstGeom>
          <a:noFill/>
        </p:spPr>
        <p:txBody>
          <a:bodyPr wrap="square" rtlCol="0">
            <a:spAutoFit/>
          </a:bodyPr>
          <a:lstStyle/>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ｱ</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青少年施策</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ｲ</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700" dirty="0">
              <a:solidFill>
                <a:srgbClr val="002060"/>
              </a:solidFill>
              <a:latin typeface="メイリオ" panose="020B0604030504040204" pitchFamily="50" charset="-128"/>
              <a:ea typeface="メイリオ" panose="020B0604030504040204" pitchFamily="50" charset="-128"/>
            </a:endParaRPr>
          </a:p>
          <a:p>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ｳ</a:t>
            </a:r>
            <a:r>
              <a:rPr kumimoji="1" lang="en-US" altLang="ja-JP" sz="700" dirty="0">
                <a:solidFill>
                  <a:srgbClr val="002060"/>
                </a:solidFill>
                <a:latin typeface="メイリオ" panose="020B0604030504040204" pitchFamily="50" charset="-128"/>
                <a:ea typeface="メイリオ" panose="020B0604030504040204" pitchFamily="50" charset="-128"/>
              </a:rPr>
              <a:t>)</a:t>
            </a:r>
            <a:r>
              <a:rPr kumimoji="1" lang="ja-JP" altLang="en-US" sz="7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31" name="テキスト ボックス 30"/>
          <p:cNvSpPr txBox="1"/>
          <p:nvPr/>
        </p:nvSpPr>
        <p:spPr>
          <a:xfrm>
            <a:off x="7271972" y="5675806"/>
            <a:ext cx="1923994" cy="338554"/>
          </a:xfrm>
          <a:prstGeom prst="rect">
            <a:avLst/>
          </a:prstGeom>
          <a:noFill/>
        </p:spPr>
        <p:txBody>
          <a:bodyPr wrap="square" rtlCol="0">
            <a:spAutoFit/>
          </a:bodyPr>
          <a:lstStyle/>
          <a:p>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ｲ</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800" dirty="0">
              <a:solidFill>
                <a:srgbClr val="002060"/>
              </a:solidFill>
              <a:latin typeface="メイリオ" panose="020B0604030504040204" pitchFamily="50" charset="-128"/>
              <a:ea typeface="メイリオ" panose="020B0604030504040204" pitchFamily="50" charset="-128"/>
            </a:endParaRPr>
          </a:p>
          <a:p>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ｳ</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青少年問題協議会機能</a:t>
            </a:r>
          </a:p>
        </p:txBody>
      </p:sp>
      <p:sp>
        <p:nvSpPr>
          <p:cNvPr id="23" name="テキスト ボックス 22"/>
          <p:cNvSpPr txBox="1"/>
          <p:nvPr/>
        </p:nvSpPr>
        <p:spPr>
          <a:xfrm>
            <a:off x="1105960" y="3883864"/>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Ａ</a:t>
            </a:r>
          </a:p>
        </p:txBody>
      </p:sp>
      <p:sp>
        <p:nvSpPr>
          <p:cNvPr id="38" name="テキスト ボックス 37"/>
          <p:cNvSpPr txBox="1"/>
          <p:nvPr/>
        </p:nvSpPr>
        <p:spPr>
          <a:xfrm>
            <a:off x="1128796" y="4880267"/>
            <a:ext cx="263966"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Ｂ</a:t>
            </a:r>
          </a:p>
        </p:txBody>
      </p:sp>
      <p:sp>
        <p:nvSpPr>
          <p:cNvPr id="40" name="テキスト ボックス 39"/>
          <p:cNvSpPr txBox="1"/>
          <p:nvPr/>
        </p:nvSpPr>
        <p:spPr>
          <a:xfrm>
            <a:off x="1136126" y="5533480"/>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Ｃ</a:t>
            </a:r>
          </a:p>
        </p:txBody>
      </p:sp>
      <p:sp>
        <p:nvSpPr>
          <p:cNvPr id="27" name="大かっこ 26"/>
          <p:cNvSpPr/>
          <p:nvPr/>
        </p:nvSpPr>
        <p:spPr>
          <a:xfrm>
            <a:off x="6466214" y="5097793"/>
            <a:ext cx="2736000" cy="259805"/>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C2899753-D776-42F0-BA51-52C87440EFB2}"/>
              </a:ext>
            </a:extLst>
          </p:cNvPr>
          <p:cNvSpPr txBox="1"/>
          <p:nvPr/>
        </p:nvSpPr>
        <p:spPr>
          <a:xfrm>
            <a:off x="639320" y="4391515"/>
            <a:ext cx="612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１）</a:t>
            </a:r>
            <a:endParaRPr kumimoji="1" lang="ja-JP" altLang="en-US" sz="8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A423884A-5392-4852-8D35-401A4E44C7BB}"/>
              </a:ext>
            </a:extLst>
          </p:cNvPr>
          <p:cNvSpPr txBox="1"/>
          <p:nvPr/>
        </p:nvSpPr>
        <p:spPr>
          <a:xfrm>
            <a:off x="5656814" y="5358521"/>
            <a:ext cx="612000" cy="215444"/>
          </a:xfrm>
          <a:prstGeom prst="rect">
            <a:avLst/>
          </a:prstGeom>
          <a:noFill/>
        </p:spPr>
        <p:txBody>
          <a:bodyPr wrap="square" rtlCol="0">
            <a:spAutoFit/>
          </a:bodyPr>
          <a:lstStyle/>
          <a:p>
            <a:r>
              <a:rPr kumimoji="1" lang="ja-JP" altLang="en-US" sz="800" dirty="0">
                <a:solidFill>
                  <a:srgbClr val="002060"/>
                </a:solidFill>
                <a:latin typeface="メイリオ" panose="020B0604030504040204" pitchFamily="50" charset="-128"/>
                <a:ea typeface="メイリオ" panose="020B0604030504040204" pitchFamily="50" charset="-128"/>
              </a:rPr>
              <a:t>（</a:t>
            </a:r>
            <a:r>
              <a:rPr kumimoji="1" lang="en-US" altLang="ja-JP" sz="800" dirty="0">
                <a:solidFill>
                  <a:srgbClr val="002060"/>
                </a:solidFill>
                <a:latin typeface="メイリオ" panose="020B0604030504040204" pitchFamily="50" charset="-128"/>
                <a:ea typeface="メイリオ" panose="020B0604030504040204" pitchFamily="50" charset="-128"/>
              </a:rPr>
              <a:t>※</a:t>
            </a:r>
            <a:r>
              <a:rPr kumimoji="1" lang="ja-JP" altLang="en-US" sz="800" dirty="0">
                <a:solidFill>
                  <a:srgbClr val="002060"/>
                </a:solidFill>
                <a:latin typeface="メイリオ" panose="020B0604030504040204" pitchFamily="50" charset="-128"/>
                <a:ea typeface="メイリオ" panose="020B0604030504040204" pitchFamily="50" charset="-128"/>
              </a:rPr>
              <a:t>２）</a:t>
            </a:r>
            <a:endParaRPr kumimoji="1" lang="en-US" altLang="ja-JP" sz="800" dirty="0">
              <a:solidFill>
                <a:srgbClr val="00206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601590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3283</TotalTime>
  <Words>1172</Words>
  <Application>Microsoft Office PowerPoint</Application>
  <PresentationFormat>A4 210 x 297 mm</PresentationFormat>
  <Paragraphs>83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221</cp:revision>
  <cp:lastPrinted>2023-12-12T05:30:54Z</cp:lastPrinted>
  <dcterms:created xsi:type="dcterms:W3CDTF">2022-11-10T04:09:27Z</dcterms:created>
  <dcterms:modified xsi:type="dcterms:W3CDTF">2024-04-11T00:38:50Z</dcterms:modified>
</cp:coreProperties>
</file>