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4"/>
  </p:notesMasterIdLst>
  <p:sldIdLst>
    <p:sldId id="337" r:id="rId2"/>
    <p:sldId id="342" r:id="rId3"/>
  </p:sldIdLst>
  <p:sldSz cx="13681075" cy="9972675"/>
  <p:notesSz cx="9926638" cy="6797675"/>
  <p:defaultTextStyle>
    <a:defPPr>
      <a:defRPr lang="ja-JP"/>
    </a:defPPr>
    <a:lvl1pPr marL="0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1pPr>
    <a:lvl2pPr marL="675796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2pPr>
    <a:lvl3pPr marL="1351593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3pPr>
    <a:lvl4pPr marL="2027389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4pPr>
    <a:lvl5pPr marL="2703186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5pPr>
    <a:lvl6pPr marL="3378982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6pPr>
    <a:lvl7pPr marL="4054779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7pPr>
    <a:lvl8pPr marL="4730575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8pPr>
    <a:lvl9pPr marL="5406372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1">
          <p15:clr>
            <a:srgbClr val="A4A3A4"/>
          </p15:clr>
        </p15:guide>
        <p15:guide id="2" pos="430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金本　亜耶子" initials="金本　亜耶子" lastIdx="1" clrIdx="0">
    <p:extLst>
      <p:ext uri="{19B8F6BF-5375-455C-9EA6-DF929625EA0E}">
        <p15:presenceInfo xmlns:p15="http://schemas.microsoft.com/office/powerpoint/2012/main" userId="S-1-5-21-161959346-1900351369-444732941-2143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E6E6E6"/>
    <a:srgbClr val="FF6699"/>
    <a:srgbClr val="FFFF66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255" autoAdjust="0"/>
  </p:normalViewPr>
  <p:slideViewPr>
    <p:cSldViewPr>
      <p:cViewPr varScale="1">
        <p:scale>
          <a:sx n="63" d="100"/>
          <a:sy n="63" d="100"/>
        </p:scale>
        <p:origin x="1550" y="14"/>
      </p:cViewPr>
      <p:guideLst>
        <p:guide orient="horz" pos="3141"/>
        <p:guide pos="4309"/>
      </p:guideLst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385" cy="340836"/>
          </a:xfrm>
          <a:prstGeom prst="rect">
            <a:avLst/>
          </a:prstGeom>
        </p:spPr>
        <p:txBody>
          <a:bodyPr vert="horz" lIns="91289" tIns="45645" rIns="91289" bIns="4564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2082" y="0"/>
            <a:ext cx="4302970" cy="340836"/>
          </a:xfrm>
          <a:prstGeom prst="rect">
            <a:avLst/>
          </a:prstGeom>
        </p:spPr>
        <p:txBody>
          <a:bodyPr vert="horz" lIns="91289" tIns="45645" rIns="91289" bIns="45645" rtlCol="0"/>
          <a:lstStyle>
            <a:lvl1pPr algn="r">
              <a:defRPr sz="1200"/>
            </a:lvl1pPr>
          </a:lstStyle>
          <a:p>
            <a:fld id="{6712AC8C-A92A-4B21-AB14-B7B5B92D56B3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390900" y="849313"/>
            <a:ext cx="314483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9" tIns="45645" rIns="91289" bIns="456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2508" y="3272015"/>
            <a:ext cx="7941628" cy="2675950"/>
          </a:xfrm>
          <a:prstGeom prst="rect">
            <a:avLst/>
          </a:prstGeom>
        </p:spPr>
        <p:txBody>
          <a:bodyPr vert="horz" lIns="91289" tIns="45645" rIns="91289" bIns="456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56842"/>
            <a:ext cx="4301385" cy="340835"/>
          </a:xfrm>
          <a:prstGeom prst="rect">
            <a:avLst/>
          </a:prstGeom>
        </p:spPr>
        <p:txBody>
          <a:bodyPr vert="horz" lIns="91289" tIns="45645" rIns="91289" bIns="4564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2082" y="6456842"/>
            <a:ext cx="4302970" cy="340835"/>
          </a:xfrm>
          <a:prstGeom prst="rect">
            <a:avLst/>
          </a:prstGeom>
        </p:spPr>
        <p:txBody>
          <a:bodyPr vert="horz" lIns="91289" tIns="45645" rIns="91289" bIns="45645" rtlCol="0" anchor="b"/>
          <a:lstStyle>
            <a:lvl1pPr algn="r">
              <a:defRPr sz="1200"/>
            </a:lvl1pPr>
          </a:lstStyle>
          <a:p>
            <a:fld id="{E0490AFF-E985-443A-929A-E07003454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873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734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0AFF-E985-443A-929A-E0700345423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7855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26081" y="3097995"/>
            <a:ext cx="11628914" cy="2137661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052161" y="5651182"/>
            <a:ext cx="9576753" cy="25485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75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51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27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03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78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54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30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06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A07DD-1C20-4E82-8C93-CDB3A1523763}" type="datetime1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44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0B00-7D80-4D7C-8838-5CF35FDED525}" type="datetime1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81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3887718" y="558655"/>
            <a:ext cx="4308589" cy="1191411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957201" y="558655"/>
            <a:ext cx="12702498" cy="1191411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FA558-C999-4E9B-A3A6-BB68D064044A}" type="datetime1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396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76E9-AD93-411F-A037-F562D2C9C8D1}" type="datetime1">
              <a:rPr kumimoji="1" lang="ja-JP" altLang="en-US" smtClean="0"/>
              <a:t>2024/12/17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462144" y="9450833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fld id="{467AA5CF-51E1-4D01-BB70-A72935B68D1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816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3DBA-88F5-4FE0-AEC3-A2DF46717716}" type="datetime1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001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0710" y="6408369"/>
            <a:ext cx="11628914" cy="1980684"/>
          </a:xfrm>
        </p:spPr>
        <p:txBody>
          <a:bodyPr anchor="t"/>
          <a:lstStyle>
            <a:lvl1pPr algn="l">
              <a:defRPr sz="59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80710" y="4226846"/>
            <a:ext cx="11628914" cy="2181522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75796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515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202738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031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37898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5477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3057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0637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9FAC-B2BE-4F62-8C3F-10DF3666E16C}" type="datetime1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023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957202" y="3257280"/>
            <a:ext cx="8505543" cy="921549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690762" y="3257280"/>
            <a:ext cx="8505544" cy="921549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16BEC-3A56-449D-810D-D3F085ADED01}" type="datetime1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078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4" y="399369"/>
            <a:ext cx="12312968" cy="166211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232310"/>
            <a:ext cx="6044851" cy="93032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5796" indent="0">
              <a:buNone/>
              <a:defRPr sz="3000" b="1"/>
            </a:lvl2pPr>
            <a:lvl3pPr marL="1351593" indent="0">
              <a:buNone/>
              <a:defRPr sz="2600" b="1"/>
            </a:lvl3pPr>
            <a:lvl4pPr marL="2027389" indent="0">
              <a:buNone/>
              <a:defRPr sz="2300" b="1"/>
            </a:lvl4pPr>
            <a:lvl5pPr marL="2703186" indent="0">
              <a:buNone/>
              <a:defRPr sz="2300" b="1"/>
            </a:lvl5pPr>
            <a:lvl6pPr marL="3378982" indent="0">
              <a:buNone/>
              <a:defRPr sz="2300" b="1"/>
            </a:lvl6pPr>
            <a:lvl7pPr marL="4054779" indent="0">
              <a:buNone/>
              <a:defRPr sz="2300" b="1"/>
            </a:lvl7pPr>
            <a:lvl8pPr marL="4730575" indent="0">
              <a:buNone/>
              <a:defRPr sz="2300" b="1"/>
            </a:lvl8pPr>
            <a:lvl9pPr marL="5406372" indent="0">
              <a:buNone/>
              <a:defRPr sz="2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4054" y="3162631"/>
            <a:ext cx="6044851" cy="5745831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949798" y="2232310"/>
            <a:ext cx="6047225" cy="93032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5796" indent="0">
              <a:buNone/>
              <a:defRPr sz="3000" b="1"/>
            </a:lvl2pPr>
            <a:lvl3pPr marL="1351593" indent="0">
              <a:buNone/>
              <a:defRPr sz="2600" b="1"/>
            </a:lvl3pPr>
            <a:lvl4pPr marL="2027389" indent="0">
              <a:buNone/>
              <a:defRPr sz="2300" b="1"/>
            </a:lvl4pPr>
            <a:lvl5pPr marL="2703186" indent="0">
              <a:buNone/>
              <a:defRPr sz="2300" b="1"/>
            </a:lvl5pPr>
            <a:lvl6pPr marL="3378982" indent="0">
              <a:buNone/>
              <a:defRPr sz="2300" b="1"/>
            </a:lvl6pPr>
            <a:lvl7pPr marL="4054779" indent="0">
              <a:buNone/>
              <a:defRPr sz="2300" b="1"/>
            </a:lvl7pPr>
            <a:lvl8pPr marL="4730575" indent="0">
              <a:buNone/>
              <a:defRPr sz="2300" b="1"/>
            </a:lvl8pPr>
            <a:lvl9pPr marL="5406372" indent="0">
              <a:buNone/>
              <a:defRPr sz="2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949798" y="3162631"/>
            <a:ext cx="6047225" cy="5745831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5AAA-0BE8-4FC1-B387-73EAD7A33556}" type="datetime1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7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55E1-426B-41B0-8B3C-5240F342191F}" type="datetime1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080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CDC3-F3C4-4CD8-9C1E-CE9372196E6C}" type="datetime1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913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5" y="397060"/>
            <a:ext cx="4500979" cy="1689814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48920" y="397061"/>
            <a:ext cx="7648101" cy="8511402"/>
          </a:xfrm>
        </p:spPr>
        <p:txBody>
          <a:bodyPr/>
          <a:lstStyle>
            <a:lvl1pPr>
              <a:defRPr sz="4800"/>
            </a:lvl1pPr>
            <a:lvl2pPr>
              <a:defRPr sz="41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4055" y="2086876"/>
            <a:ext cx="4500979" cy="6821587"/>
          </a:xfrm>
        </p:spPr>
        <p:txBody>
          <a:bodyPr/>
          <a:lstStyle>
            <a:lvl1pPr marL="0" indent="0">
              <a:buNone/>
              <a:defRPr sz="2100"/>
            </a:lvl1pPr>
            <a:lvl2pPr marL="675796" indent="0">
              <a:buNone/>
              <a:defRPr sz="1800"/>
            </a:lvl2pPr>
            <a:lvl3pPr marL="1351593" indent="0">
              <a:buNone/>
              <a:defRPr sz="1500"/>
            </a:lvl3pPr>
            <a:lvl4pPr marL="2027389" indent="0">
              <a:buNone/>
              <a:defRPr sz="1400"/>
            </a:lvl4pPr>
            <a:lvl5pPr marL="2703186" indent="0">
              <a:buNone/>
              <a:defRPr sz="1400"/>
            </a:lvl5pPr>
            <a:lvl6pPr marL="3378982" indent="0">
              <a:buNone/>
              <a:defRPr sz="1400"/>
            </a:lvl6pPr>
            <a:lvl7pPr marL="4054779" indent="0">
              <a:buNone/>
              <a:defRPr sz="1400"/>
            </a:lvl7pPr>
            <a:lvl8pPr marL="4730575" indent="0">
              <a:buNone/>
              <a:defRPr sz="1400"/>
            </a:lvl8pPr>
            <a:lvl9pPr marL="5406372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BF92-214A-4573-95D9-B74F2D1689D2}" type="datetime1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7157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81586" y="6980873"/>
            <a:ext cx="8208645" cy="824131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681586" y="891077"/>
            <a:ext cx="8208645" cy="5983605"/>
          </a:xfrm>
        </p:spPr>
        <p:txBody>
          <a:bodyPr/>
          <a:lstStyle>
            <a:lvl1pPr marL="0" indent="0">
              <a:buNone/>
              <a:defRPr sz="4800"/>
            </a:lvl1pPr>
            <a:lvl2pPr marL="675796" indent="0">
              <a:buNone/>
              <a:defRPr sz="4100"/>
            </a:lvl2pPr>
            <a:lvl3pPr marL="1351593" indent="0">
              <a:buNone/>
              <a:defRPr sz="3600"/>
            </a:lvl3pPr>
            <a:lvl4pPr marL="2027389" indent="0">
              <a:buNone/>
              <a:defRPr sz="3000"/>
            </a:lvl4pPr>
            <a:lvl5pPr marL="2703186" indent="0">
              <a:buNone/>
              <a:defRPr sz="3000"/>
            </a:lvl5pPr>
            <a:lvl6pPr marL="3378982" indent="0">
              <a:buNone/>
              <a:defRPr sz="3000"/>
            </a:lvl6pPr>
            <a:lvl7pPr marL="4054779" indent="0">
              <a:buNone/>
              <a:defRPr sz="3000"/>
            </a:lvl7pPr>
            <a:lvl8pPr marL="4730575" indent="0">
              <a:buNone/>
              <a:defRPr sz="3000"/>
            </a:lvl8pPr>
            <a:lvl9pPr marL="5406372" indent="0">
              <a:buNone/>
              <a:defRPr sz="3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681586" y="7805004"/>
            <a:ext cx="8208645" cy="1170404"/>
          </a:xfrm>
        </p:spPr>
        <p:txBody>
          <a:bodyPr/>
          <a:lstStyle>
            <a:lvl1pPr marL="0" indent="0">
              <a:buNone/>
              <a:defRPr sz="2100"/>
            </a:lvl1pPr>
            <a:lvl2pPr marL="675796" indent="0">
              <a:buNone/>
              <a:defRPr sz="1800"/>
            </a:lvl2pPr>
            <a:lvl3pPr marL="1351593" indent="0">
              <a:buNone/>
              <a:defRPr sz="1500"/>
            </a:lvl3pPr>
            <a:lvl4pPr marL="2027389" indent="0">
              <a:buNone/>
              <a:defRPr sz="1400"/>
            </a:lvl4pPr>
            <a:lvl5pPr marL="2703186" indent="0">
              <a:buNone/>
              <a:defRPr sz="1400"/>
            </a:lvl5pPr>
            <a:lvl6pPr marL="3378982" indent="0">
              <a:buNone/>
              <a:defRPr sz="1400"/>
            </a:lvl6pPr>
            <a:lvl7pPr marL="4054779" indent="0">
              <a:buNone/>
              <a:defRPr sz="1400"/>
            </a:lvl7pPr>
            <a:lvl8pPr marL="4730575" indent="0">
              <a:buNone/>
              <a:defRPr sz="1400"/>
            </a:lvl8pPr>
            <a:lvl9pPr marL="5406372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EC50B-7C5A-43D5-BBE1-D616E6E54BBC}" type="datetime1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1409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4054" y="399369"/>
            <a:ext cx="12312968" cy="1662113"/>
          </a:xfrm>
          <a:prstGeom prst="rect">
            <a:avLst/>
          </a:prstGeom>
        </p:spPr>
        <p:txBody>
          <a:bodyPr vert="horz" lIns="135159" tIns="67580" rIns="135159" bIns="6758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326959"/>
            <a:ext cx="12312968" cy="6581504"/>
          </a:xfrm>
          <a:prstGeom prst="rect">
            <a:avLst/>
          </a:prstGeom>
        </p:spPr>
        <p:txBody>
          <a:bodyPr vert="horz" lIns="135159" tIns="67580" rIns="135159" bIns="6758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4054" y="9243194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174D0-7513-4DBD-A8C7-8BD3CB3AEDA7}" type="datetime1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674368" y="9243194"/>
            <a:ext cx="4332340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462144" y="9441722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fld id="{467AA5CF-51E1-4D01-BB70-A72935B68D1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0" y="593849"/>
            <a:ext cx="13681075" cy="0"/>
          </a:xfrm>
          <a:prstGeom prst="line">
            <a:avLst/>
          </a:prstGeom>
          <a:ln w="190500" cmpd="thickThin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5235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hf hdr="0" ftr="0" dt="0"/>
  <p:txStyles>
    <p:titleStyle>
      <a:lvl1pPr algn="ctr" defTabSz="1351593" rtl="0" eaLnBrk="1" latinLnBrk="0" hangingPunct="1">
        <a:spcBef>
          <a:spcPct val="0"/>
        </a:spcBef>
        <a:buNone/>
        <a:defRPr kumimoji="1" sz="6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6847" indent="-506847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8169" indent="-422373" algn="l" defTabSz="13515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1689491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65288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41084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16881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392677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68473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744270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75796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51593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2027389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03186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78982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054779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730575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406372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10537" y="2754089"/>
            <a:ext cx="1026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外国人旅行者の増加に対応する施策例</a:t>
            </a:r>
            <a:endParaRPr lang="zh-TW" altLang="en-US" sz="4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24E179BB-0CEF-4E1D-8A19-F37AEFE60B0E}"/>
              </a:ext>
            </a:extLst>
          </p:cNvPr>
          <p:cNvCxnSpPr/>
          <p:nvPr/>
        </p:nvCxnSpPr>
        <p:spPr>
          <a:xfrm>
            <a:off x="0" y="4626297"/>
            <a:ext cx="13681075" cy="0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50EB4F7-9BD1-47C9-ACC9-8AD893611548}"/>
              </a:ext>
            </a:extLst>
          </p:cNvPr>
          <p:cNvSpPr/>
          <p:nvPr/>
        </p:nvSpPr>
        <p:spPr>
          <a:xfrm>
            <a:off x="11128413" y="521841"/>
            <a:ext cx="1893944" cy="707881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資料３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7484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 bwMode="gray">
          <a:xfrm>
            <a:off x="0" y="-19491"/>
            <a:ext cx="6339978" cy="1116235"/>
          </a:xfrm>
          <a:prstGeom prst="rect">
            <a:avLst/>
          </a:prstGeom>
          <a:noFill/>
          <a:ln w="1270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108000" tIns="144000" rIns="108000" bIns="108000" rtlCol="0" anchor="t">
            <a:spAutoFit/>
          </a:bodyPr>
          <a:lstStyle/>
          <a:p>
            <a:pPr defTabSz="990600"/>
            <a:r>
              <a:rPr lang="ja-JP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外国人旅行者の増加に対応する施策例</a:t>
            </a:r>
          </a:p>
          <a:p>
            <a:pPr defTabSz="990600"/>
            <a:endParaRPr kumimoji="1" lang="ja-JP" altLang="en-US" sz="2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665857"/>
            <a:ext cx="13681075" cy="0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スライド番号プレースホルダー 1">
            <a:extLst>
              <a:ext uri="{FF2B5EF4-FFF2-40B4-BE49-F238E27FC236}">
                <a16:creationId xmlns:a16="http://schemas.microsoft.com/office/drawing/2014/main" id="{E944F7E1-9EC2-4C89-966D-196B14B1B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2144" y="9441722"/>
            <a:ext cx="3192251" cy="530953"/>
          </a:xfrm>
        </p:spPr>
        <p:txBody>
          <a:bodyPr/>
          <a:lstStyle/>
          <a:p>
            <a:fld id="{467AA5CF-51E1-4D01-BB70-A72935B68D10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graphicFrame>
        <p:nvGraphicFramePr>
          <p:cNvPr id="10" name="表 10">
            <a:extLst>
              <a:ext uri="{FF2B5EF4-FFF2-40B4-BE49-F238E27FC236}">
                <a16:creationId xmlns:a16="http://schemas.microsoft.com/office/drawing/2014/main" id="{865CE746-759C-4E95-A9BC-5105CB4D64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3181726"/>
              </p:ext>
            </p:extLst>
          </p:nvPr>
        </p:nvGraphicFramePr>
        <p:xfrm>
          <a:off x="431825" y="1266304"/>
          <a:ext cx="12853428" cy="63662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4476">
                  <a:extLst>
                    <a:ext uri="{9D8B030D-6E8A-4147-A177-3AD203B41FA5}">
                      <a16:colId xmlns:a16="http://schemas.microsoft.com/office/drawing/2014/main" val="3991261256"/>
                    </a:ext>
                  </a:extLst>
                </a:gridCol>
                <a:gridCol w="8568952">
                  <a:extLst>
                    <a:ext uri="{9D8B030D-6E8A-4147-A177-3AD203B41FA5}">
                      <a16:colId xmlns:a16="http://schemas.microsoft.com/office/drawing/2014/main" val="3598981902"/>
                    </a:ext>
                  </a:extLst>
                </a:gridCol>
              </a:tblGrid>
              <a:tr h="602382">
                <a:tc>
                  <a:txBody>
                    <a:bodyPr/>
                    <a:lstStyle/>
                    <a:p>
                      <a:pPr algn="ctr"/>
                      <a:endParaRPr kumimoji="1" lang="en-US" altLang="ja-JP" sz="20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外国人旅行者の増加に対応する施策例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518651"/>
                  </a:ext>
                </a:extLst>
              </a:tr>
              <a:tr h="195404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①外国人旅行者の利便性や</a:t>
                      </a:r>
                      <a:endParaRPr kumimoji="1" lang="en-US" altLang="ja-JP" sz="2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2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 快適性を高めるもの</a:t>
                      </a:r>
                      <a:endParaRPr kumimoji="1" lang="en-US" altLang="ja-JP" sz="2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20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（例）</a:t>
                      </a:r>
                      <a:endParaRPr kumimoji="1" lang="en-US" altLang="ja-JP" sz="20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536575" indent="-342900" algn="l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0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広域周遊、手ぶら観光の推進</a:t>
                      </a:r>
                      <a:endParaRPr kumimoji="1" lang="en-US" altLang="ja-JP" sz="20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536575" indent="-342900" algn="l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0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公衆トイレの増設・洋式化、宿泊施設の建設</a:t>
                      </a:r>
                      <a:endParaRPr kumimoji="1" lang="en-US" altLang="ja-JP" sz="20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536575" indent="-342900" algn="l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0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案内表示や情報発信等における多言語化</a:t>
                      </a:r>
                      <a:endParaRPr kumimoji="1" lang="en-US" altLang="ja-JP" sz="20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536575" indent="-342900" algn="l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0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外国人患者受入医療機関の拡大</a:t>
                      </a:r>
                      <a:endParaRPr kumimoji="1" lang="en-US" altLang="ja-JP" sz="20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536575" indent="-342900" algn="l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0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災害発生時の安心・安全の確保</a:t>
                      </a:r>
                      <a:endParaRPr kumimoji="1" lang="en-US" altLang="ja-JP" sz="20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467122"/>
                  </a:ext>
                </a:extLst>
              </a:tr>
              <a:tr h="190489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②地元住民等との間で生じる</a:t>
                      </a:r>
                      <a:endParaRPr kumimoji="1" lang="en-US" altLang="ja-JP" sz="2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2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 問題を解決するもの</a:t>
                      </a:r>
                      <a:endParaRPr kumimoji="1" lang="en-US" altLang="ja-JP" sz="2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（例）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536575" indent="-342900" algn="l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スマートゴミ箱の設置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536575" indent="-342900" algn="l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観光地における臨時交番の設置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536575" indent="-342900" algn="l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外国人旅行者のマナー啓発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536575" indent="-342900" algn="l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サステナブル・ツーリズムの推進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1538650"/>
                  </a:ext>
                </a:extLst>
              </a:tr>
              <a:tr h="190489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③行政サービスのひっ迫に対応</a:t>
                      </a:r>
                      <a:endParaRPr kumimoji="1" lang="en-US" altLang="ja-JP" sz="2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2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 するもの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（例）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536575" indent="-342900" algn="l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外国人旅行者の救急搬送に要する費用への補助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536575" indent="-342900" algn="l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外国人旅行者が利用する上下水道などの行政サービスに要する費用への補助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8684672"/>
                  </a:ext>
                </a:extLst>
              </a:tr>
            </a:tbl>
          </a:graphicData>
        </a:graphic>
      </p:graphicFrame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89D2D78-BECF-456C-BC8F-5CCE1A692C79}"/>
              </a:ext>
            </a:extLst>
          </p:cNvPr>
          <p:cNvSpPr/>
          <p:nvPr/>
        </p:nvSpPr>
        <p:spPr>
          <a:xfrm>
            <a:off x="431825" y="7794648"/>
            <a:ext cx="12853428" cy="172819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■</a:t>
            </a:r>
            <a:r>
              <a:rPr kumimoji="1"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本日議論いただきたいポイント</a:t>
            </a:r>
            <a:endParaRPr kumimoji="1" lang="en-US" altLang="ja-JP" sz="2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・　外国人旅行者の増加に対応する施策について、上記以外にどのようなものがあるか</a:t>
            </a:r>
            <a:endParaRPr kumimoji="1" lang="en-US" altLang="ja-JP" sz="2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・　分類の考え方について、上記以外にどのようなものがあるか</a:t>
            </a:r>
            <a:endParaRPr kumimoji="1" lang="en-US" altLang="ja-JP" sz="2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・　それぞれにどのような財源を充てるべきか</a:t>
            </a:r>
            <a:r>
              <a:rPr kumimoji="1"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（観光財源である宿泊税の使途とのすみ分けなど）</a:t>
            </a:r>
            <a:endParaRPr kumimoji="1" lang="en-US" altLang="ja-JP" sz="2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236C2AC-B734-4173-B3BD-448457DC85B1}"/>
              </a:ext>
            </a:extLst>
          </p:cNvPr>
          <p:cNvSpPr txBox="1"/>
          <p:nvPr/>
        </p:nvSpPr>
        <p:spPr bwMode="gray">
          <a:xfrm>
            <a:off x="173497" y="665857"/>
            <a:ext cx="10850828" cy="593015"/>
          </a:xfrm>
          <a:prstGeom prst="rect">
            <a:avLst/>
          </a:prstGeom>
          <a:noFill/>
          <a:ln w="1270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108000" tIns="144000" rIns="108000" bIns="108000" rtlCol="0" anchor="t">
            <a:spAutoFit/>
          </a:bodyPr>
          <a:lstStyle/>
          <a:p>
            <a:pPr marL="342900" indent="-342900" defTabSz="990600">
              <a:buFont typeface="Wingdings" panose="05000000000000000000" pitchFamily="2" charset="2"/>
              <a:buChar char="Ø"/>
            </a:pPr>
            <a:r>
              <a:rPr lang="ja-JP" altLang="en-US" sz="2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外国人旅行者の増加に伴い発生する課題へ対応する施策について、以下のとおり分類する。</a:t>
            </a:r>
            <a:endParaRPr kumimoji="1" lang="ja-JP" altLang="en-US" sz="22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9432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gray">
        <a:noFill/>
        <a:ln w="12700" cmpd="sng">
          <a:noFill/>
        </a:ln>
      </a:spPr>
      <a:bodyPr wrap="square" lIns="108000" tIns="144000" rIns="108000" bIns="108000" rtlCol="0" anchor="t">
        <a:spAutoFit/>
      </a:bodyPr>
      <a:lstStyle>
        <a:defPPr defTabSz="990600">
          <a:defRPr kumimoji="1" sz="1050" dirty="0" smtClean="0">
            <a:solidFill>
              <a:sysClr val="windowText" lastClr="000000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dk1"/>
        </a:fontRef>
      </a: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6896</TotalTime>
  <Words>282</Words>
  <Application>Microsoft Office PowerPoint</Application>
  <PresentationFormat>ユーザー設定</PresentationFormat>
  <Paragraphs>31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游ゴシック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石井　素子</dc:creator>
  <cp:lastModifiedBy>小川　真司</cp:lastModifiedBy>
  <cp:revision>790</cp:revision>
  <cp:lastPrinted>2024-12-17T10:05:38Z</cp:lastPrinted>
  <dcterms:created xsi:type="dcterms:W3CDTF">2014-07-11T05:14:15Z</dcterms:created>
  <dcterms:modified xsi:type="dcterms:W3CDTF">2024-12-17T10:05:40Z</dcterms:modified>
</cp:coreProperties>
</file>