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3"/>
  </p:notesMasterIdLst>
  <p:sldIdLst>
    <p:sldId id="337" r:id="rId2"/>
    <p:sldId id="352" r:id="rId3"/>
    <p:sldId id="343" r:id="rId4"/>
    <p:sldId id="344" r:id="rId5"/>
    <p:sldId id="353" r:id="rId6"/>
    <p:sldId id="354" r:id="rId7"/>
    <p:sldId id="342" r:id="rId8"/>
    <p:sldId id="348" r:id="rId9"/>
    <p:sldId id="349" r:id="rId10"/>
    <p:sldId id="350" r:id="rId11"/>
    <p:sldId id="351" r:id="rId12"/>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p:scale>
          <a:sx n="100" d="100"/>
          <a:sy n="100" d="100"/>
        </p:scale>
        <p:origin x="5" y="-1637"/>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2024/12/17</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9</a:t>
            </a:fld>
            <a:endParaRPr kumimoji="1" lang="ja-JP" altLang="en-US"/>
          </a:p>
        </p:txBody>
      </p:sp>
    </p:spTree>
    <p:extLst>
      <p:ext uri="{BB962C8B-B14F-4D97-AF65-F5344CB8AC3E}">
        <p14:creationId xmlns:p14="http://schemas.microsoft.com/office/powerpoint/2010/main" val="1022101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10</a:t>
            </a:fld>
            <a:endParaRPr kumimoji="1" lang="ja-JP" altLang="en-US"/>
          </a:p>
        </p:txBody>
      </p:sp>
    </p:spTree>
    <p:extLst>
      <p:ext uri="{BB962C8B-B14F-4D97-AF65-F5344CB8AC3E}">
        <p14:creationId xmlns:p14="http://schemas.microsoft.com/office/powerpoint/2010/main" val="4128908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887397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2</a:t>
            </a:fld>
            <a:endParaRPr kumimoji="1" lang="ja-JP" altLang="en-US"/>
          </a:p>
        </p:txBody>
      </p:sp>
    </p:spTree>
    <p:extLst>
      <p:ext uri="{BB962C8B-B14F-4D97-AF65-F5344CB8AC3E}">
        <p14:creationId xmlns:p14="http://schemas.microsoft.com/office/powerpoint/2010/main" val="277447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3</a:t>
            </a:fld>
            <a:endParaRPr kumimoji="1" lang="ja-JP" altLang="en-US"/>
          </a:p>
        </p:txBody>
      </p:sp>
    </p:spTree>
    <p:extLst>
      <p:ext uri="{BB962C8B-B14F-4D97-AF65-F5344CB8AC3E}">
        <p14:creationId xmlns:p14="http://schemas.microsoft.com/office/powerpoint/2010/main" val="4122077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861410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5</a:t>
            </a:fld>
            <a:endParaRPr kumimoji="1" lang="ja-JP" altLang="en-US"/>
          </a:p>
        </p:txBody>
      </p:sp>
    </p:spTree>
    <p:extLst>
      <p:ext uri="{BB962C8B-B14F-4D97-AF65-F5344CB8AC3E}">
        <p14:creationId xmlns:p14="http://schemas.microsoft.com/office/powerpoint/2010/main" val="549333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6</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7</a:t>
            </a:fld>
            <a:endParaRPr kumimoji="1" lang="ja-JP" altLang="en-US"/>
          </a:p>
        </p:txBody>
      </p:sp>
    </p:spTree>
    <p:extLst>
      <p:ext uri="{BB962C8B-B14F-4D97-AF65-F5344CB8AC3E}">
        <p14:creationId xmlns:p14="http://schemas.microsoft.com/office/powerpoint/2010/main" val="1450344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8</a:t>
            </a:fld>
            <a:endParaRPr kumimoji="1" lang="ja-JP" altLang="en-US"/>
          </a:p>
        </p:txBody>
      </p:sp>
    </p:spTree>
    <p:extLst>
      <p:ext uri="{BB962C8B-B14F-4D97-AF65-F5344CB8AC3E}">
        <p14:creationId xmlns:p14="http://schemas.microsoft.com/office/powerpoint/2010/main" val="2290516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2024/12/17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2024/12/17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2024/12/17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2024/12/17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2024/12/17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2024/12/17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2024/12/17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2024/12/17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2024/12/17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2024/12/17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2024/12/17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2024/12/17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2024/12/17</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achupicchu.center/ja/USD?srsltid=AfmBOor_RRN0TrYS3-ZF5UL0XR3BhmvooS01-UsYCPrKkJKwe4658kqO"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10537" y="2754089"/>
            <a:ext cx="10260000" cy="707886"/>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国内・海外事例調査</a:t>
            </a:r>
            <a:endParaRPr lang="zh-TW" altLang="en-US" sz="40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資料２</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0"/>
            <a:ext cx="12889210"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海外事例調査中間報告</a:t>
            </a:r>
            <a:r>
              <a:rPr lang="ja-JP" altLang="en-US" sz="2800" b="1" dirty="0">
                <a:solidFill>
                  <a:sysClr val="windowText" lastClr="000000"/>
                </a:solidFill>
                <a:latin typeface="Meiryo UI" panose="020B0604030504040204" pitchFamily="50" charset="-128"/>
                <a:ea typeface="Meiryo UI" panose="020B0604030504040204" pitchFamily="50" charset="-128"/>
              </a:rPr>
              <a:t>④　バルセロナ（スペイン）、マチュピチュ（ペルー）</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9</a:t>
            </a:fld>
            <a:endParaRPr kumimoji="1" lang="ja-JP" altLang="en-US" dirty="0"/>
          </a:p>
        </p:txBody>
      </p:sp>
      <p:graphicFrame>
        <p:nvGraphicFramePr>
          <p:cNvPr id="5" name="表 4">
            <a:extLst>
              <a:ext uri="{FF2B5EF4-FFF2-40B4-BE49-F238E27FC236}">
                <a16:creationId xmlns:a16="http://schemas.microsoft.com/office/drawing/2014/main" id="{6DB8DA10-26A1-4591-8B29-8E969A027DA6}"/>
              </a:ext>
            </a:extLst>
          </p:cNvPr>
          <p:cNvGraphicFramePr>
            <a:graphicFrameLocks noGrp="1"/>
          </p:cNvGraphicFramePr>
          <p:nvPr>
            <p:extLst>
              <p:ext uri="{D42A27DB-BD31-4B8C-83A1-F6EECF244321}">
                <p14:modId xmlns:p14="http://schemas.microsoft.com/office/powerpoint/2010/main" val="358886216"/>
              </p:ext>
            </p:extLst>
          </p:nvPr>
        </p:nvGraphicFramePr>
        <p:xfrm>
          <a:off x="359817" y="1190233"/>
          <a:ext cx="12673408" cy="3448226"/>
        </p:xfrm>
        <a:graphic>
          <a:graphicData uri="http://schemas.openxmlformats.org/drawingml/2006/table">
            <a:tbl>
              <a:tblPr/>
              <a:tblGrid>
                <a:gridCol w="792088">
                  <a:extLst>
                    <a:ext uri="{9D8B030D-6E8A-4147-A177-3AD203B41FA5}">
                      <a16:colId xmlns:a16="http://schemas.microsoft.com/office/drawing/2014/main" val="3756279230"/>
                    </a:ext>
                  </a:extLst>
                </a:gridCol>
                <a:gridCol w="2088232">
                  <a:extLst>
                    <a:ext uri="{9D8B030D-6E8A-4147-A177-3AD203B41FA5}">
                      <a16:colId xmlns:a16="http://schemas.microsoft.com/office/drawing/2014/main" val="717073441"/>
                    </a:ext>
                  </a:extLst>
                </a:gridCol>
                <a:gridCol w="9793088">
                  <a:extLst>
                    <a:ext uri="{9D8B030D-6E8A-4147-A177-3AD203B41FA5}">
                      <a16:colId xmlns:a16="http://schemas.microsoft.com/office/drawing/2014/main" val="3068190491"/>
                    </a:ext>
                  </a:extLst>
                </a:gridCol>
              </a:tblGrid>
              <a:tr h="1010162">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バルセロナには厳密に言うと</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つの観光税がある。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一つ目、地方観光税は宿泊施設のタイプにより、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つ星ホテルの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1.70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ユーロから高級</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つ星ホテルの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3.50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289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596</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円）の追加料金が掛かることとなり、ホテルによって異なる。</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Airbnb</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に宿泊する場合は、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391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円）で済む（ただし、</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年で民泊は禁止となる）。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市税は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泊まで課され、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日現在は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553</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円）だが、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月に</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681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円）に引き上げられる予定。此方は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泊まで一律に課される。</a:t>
                      </a:r>
                    </a:p>
                  </a:txBody>
                  <a:tcPr marL="2924" marR="2924" marT="29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5499941"/>
                  </a:ext>
                </a:extLst>
              </a:tr>
              <a:tr h="204411">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税制度か否か</a:t>
                      </a:r>
                      <a:endParaRPr kumimoji="1" lang="ja-JP" altLang="en-US" sz="1300" dirty="0"/>
                    </a:p>
                  </a:txBody>
                  <a:tcPr marL="2924" marR="2924" marT="2924"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宿泊税の類</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9527245"/>
                  </a:ext>
                </a:extLst>
              </a:tr>
              <a:tr h="405848">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一律に課される市へ払う観光税は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追加料金についてはホテルランクによる（星の数で決まる）。</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1937849"/>
                  </a:ext>
                </a:extLst>
              </a:tr>
              <a:tr h="204411">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ホテル</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587836"/>
                  </a:ext>
                </a:extLst>
              </a:tr>
              <a:tr h="405848">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使途</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この増収益を道路、バス、エスカレーターなどのインフラ整備に充てるため。根源的にはマスツーリズムからの脱却を図っている。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今回の増税は、観光客の数を管理し、ただ多くの観光客が訪れることよりも「質の高い」観光を促進するためとされている。</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2055229"/>
                  </a:ext>
                </a:extLst>
              </a:tr>
              <a:tr h="204411">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国籍を問わず徴収する</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0927388"/>
                  </a:ext>
                </a:extLst>
              </a:tr>
              <a:tr h="204411">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2012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年から導入</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8566583"/>
                  </a:ext>
                </a:extLst>
              </a:tr>
              <a:tr h="808724">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　</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pPr algn="l" fontAlgn="ctr"/>
                      <a:endParaRPr lang="ja-JP" altLang="en-US" sz="1300" b="1" i="0" u="none" strike="noStrike">
                        <a:solidFill>
                          <a:srgbClr val="000000"/>
                        </a:solidFill>
                        <a:effectLst/>
                        <a:latin typeface="Meiryo UI" panose="020B0604030504040204" pitchFamily="50" charset="-128"/>
                        <a:ea typeface="Meiryo UI" panose="020B0604030504040204" pitchFamily="50" charset="-128"/>
                      </a:endParaRPr>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原則として、ホテルチェックアウトのタイミング。但し、宿泊予約の方策による。徴収の運用としては、ホテルで代理的に徴収をしてもらっており、その上で地方自治体にまとめて納めているものと考えられ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例えば、</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つ星ホテルに</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泊する場合、地方観光税が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24.5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x 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、市観光税が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x 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となり、合計で</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ユーロの宿泊税を支払うことになる。</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6684086"/>
                  </a:ext>
                </a:extLst>
              </a:tr>
            </a:tbl>
          </a:graphicData>
        </a:graphic>
      </p:graphicFrame>
      <p:sp>
        <p:nvSpPr>
          <p:cNvPr id="6" name="テキスト ボックス 5">
            <a:extLst>
              <a:ext uri="{FF2B5EF4-FFF2-40B4-BE49-F238E27FC236}">
                <a16:creationId xmlns:a16="http://schemas.microsoft.com/office/drawing/2014/main" id="{C886C3AD-C312-4312-9E0F-58660A57BFFD}"/>
              </a:ext>
            </a:extLst>
          </p:cNvPr>
          <p:cNvSpPr txBox="1"/>
          <p:nvPr/>
        </p:nvSpPr>
        <p:spPr bwMode="gray">
          <a:xfrm>
            <a:off x="144015" y="666747"/>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■№７　地方観光税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バルセロナ（スペイン）</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11C102C8-1C5E-4803-B4E5-B2D6EB0FDD22}"/>
              </a:ext>
            </a:extLst>
          </p:cNvPr>
          <p:cNvSpPr txBox="1"/>
          <p:nvPr/>
        </p:nvSpPr>
        <p:spPr bwMode="gray">
          <a:xfrm>
            <a:off x="144015" y="4677985"/>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■№８　施設入場料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マチュピチュ（ペルー）</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CD1A9728-6DC1-4478-87D2-33F9ACB1B605}"/>
              </a:ext>
            </a:extLst>
          </p:cNvPr>
          <p:cNvGraphicFramePr>
            <a:graphicFrameLocks noGrp="1"/>
          </p:cNvGraphicFramePr>
          <p:nvPr>
            <p:extLst>
              <p:ext uri="{D42A27DB-BD31-4B8C-83A1-F6EECF244321}">
                <p14:modId xmlns:p14="http://schemas.microsoft.com/office/powerpoint/2010/main" val="1675118807"/>
              </p:ext>
            </p:extLst>
          </p:nvPr>
        </p:nvGraphicFramePr>
        <p:xfrm>
          <a:off x="359817" y="5202361"/>
          <a:ext cx="12673408" cy="4539253"/>
        </p:xfrm>
        <a:graphic>
          <a:graphicData uri="http://schemas.openxmlformats.org/drawingml/2006/table">
            <a:tbl>
              <a:tblPr/>
              <a:tblGrid>
                <a:gridCol w="792088">
                  <a:extLst>
                    <a:ext uri="{9D8B030D-6E8A-4147-A177-3AD203B41FA5}">
                      <a16:colId xmlns:a16="http://schemas.microsoft.com/office/drawing/2014/main" val="3756279230"/>
                    </a:ext>
                  </a:extLst>
                </a:gridCol>
                <a:gridCol w="2088232">
                  <a:extLst>
                    <a:ext uri="{9D8B030D-6E8A-4147-A177-3AD203B41FA5}">
                      <a16:colId xmlns:a16="http://schemas.microsoft.com/office/drawing/2014/main" val="717073441"/>
                    </a:ext>
                  </a:extLst>
                </a:gridCol>
                <a:gridCol w="9793088">
                  <a:extLst>
                    <a:ext uri="{9D8B030D-6E8A-4147-A177-3AD203B41FA5}">
                      <a16:colId xmlns:a16="http://schemas.microsoft.com/office/drawing/2014/main" val="3068190491"/>
                    </a:ext>
                  </a:extLst>
                </a:gridCol>
              </a:tblGrid>
              <a:tr h="822373">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ペルー、ボリビア、エクアドル、コロンビアには特別価格が設定されており（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ドル）、それ以外の国の人は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62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ドルとなっている。入場券は事前にオンラインまたはクスコの販売所で購入する必要がある。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外国人観光客が遺跡に登ったり破壊したりする迷惑行為が横行し、遺跡の劣化が進行したため、劣化防止に向け、観光ルールの厳格化した一環で設定された。</a:t>
                      </a:r>
                    </a:p>
                  </a:txBody>
                  <a:tcPr marL="2924" marR="2924" marT="29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2289333"/>
                  </a:ext>
                </a:extLst>
              </a:tr>
              <a:tr h="207861">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税制度か否か</a:t>
                      </a:r>
                      <a:endParaRPr kumimoji="1" lang="ja-JP" altLang="en-US" sz="1300"/>
                    </a:p>
                  </a:txBody>
                  <a:tcPr marL="2924" marR="2924" marT="2924"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入場料の類であり、税金ではない</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6833773"/>
                  </a:ext>
                </a:extLst>
              </a:tr>
              <a:tr h="1035852">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ペルー、ボリビア、エクアドル、コロンビア以外の国の人には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62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ドル。いくつかのルートがあるようで、ルートごとに価格が設定されている。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この価格自体は毎年政府が決めているようで、年々値上がりしているようである（下記、</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URL</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参照）</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マチュピチュ歴史保護区入場券の料金 サーキット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クラシック ルート</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歳以上の大人：</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62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米ドル 観光客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アンデス諸国：</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米ドル　　　子供（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米ドル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アンデス諸国：</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米ドル</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幼児（</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歳）：無料　　　　　　　　　　　　　　　　　　　　　　　　　　　学生（</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18〜24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米ドル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アンデス諸国：</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米ドル</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2413107"/>
                  </a:ext>
                </a:extLst>
              </a:tr>
              <a:tr h="207861">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チケット販売所</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63382"/>
                  </a:ext>
                </a:extLst>
              </a:tr>
              <a:tr h="207861">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a:solidFill>
                            <a:srgbClr val="000000"/>
                          </a:solidFill>
                          <a:effectLst/>
                          <a:latin typeface="Meiryo UI" panose="020B0604030504040204" pitchFamily="50" charset="-128"/>
                          <a:ea typeface="Meiryo UI" panose="020B0604030504040204" pitchFamily="50" charset="-128"/>
                        </a:rPr>
                        <a:t>使途</a:t>
                      </a:r>
                      <a:endParaRPr kumimoji="1" lang="ja-JP" altLang="en-US" sz="130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オーバーツーリズム防止の一環で、構造物の破壊や劣化を防ぐため</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6262505"/>
                  </a:ext>
                </a:extLst>
              </a:tr>
              <a:tr h="207861">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規定された外国人のみ</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4288698"/>
                  </a:ext>
                </a:extLst>
              </a:tr>
              <a:tr h="207861">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sz="1300" dirty="0"/>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毎年、政府が確定している。</a:t>
                      </a: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6161223"/>
                  </a:ext>
                </a:extLst>
              </a:tr>
              <a:tr h="1641723">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　</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pPr algn="l" fontAlgn="ctr"/>
                      <a:endParaRPr lang="ja-JP" altLang="en-US" sz="1300" b="1" i="0" u="none" strike="noStrike" dirty="0">
                        <a:solidFill>
                          <a:srgbClr val="000000"/>
                        </a:solidFill>
                        <a:effectLst/>
                        <a:latin typeface="Meiryo UI" panose="020B0604030504040204" pitchFamily="50" charset="-128"/>
                        <a:ea typeface="Meiryo UI" panose="020B0604030504040204" pitchFamily="50" charset="-128"/>
                      </a:endParaRPr>
                    </a:p>
                  </a:txBody>
                  <a:tcPr marL="2924" marR="2924" marT="29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2017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年から公認ガイドの同伴を義務付けたほか、入場者数と滞在時間も制限。現在は１日</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4,500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人、見学は４時間が上限。入場券は事前予約制で、外国人の料金は国内客の約２倍に設定されている。見学時間が制限されたことで繰り返し遺跡を訪れる人が増え、観光客の現地滞在期間が結果的に延びたと好影響を指摘する観光事業者もある。</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サーキット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上部テラスではマチュピチュのパノラマ写真を撮影するが、下にある遺跡は訪問しない。</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サーキット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ミドルテラスにアクセスして、定番の写真を撮り、下にある遺跡も訪れる。</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サーキット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主要なインカの建造物がある下側のサーキット。ただし、古典的な写真を撮るために上段テラスや中段テラスにはアクセスできない。</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下記、サイトから金額は確認可能。</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300" b="0" i="0" u="none" strike="noStrike" dirty="0">
                          <a:solidFill>
                            <a:srgbClr val="000000"/>
                          </a:solidFill>
                          <a:effectLst/>
                          <a:latin typeface="Meiryo UI" panose="020B0604030504040204" pitchFamily="50" charset="-128"/>
                          <a:ea typeface="Meiryo UI" panose="020B0604030504040204" pitchFamily="50" charset="-128"/>
                          <a:hlinkClick r:id="rId3"/>
                        </a:rPr>
                        <a:t>https://machupicchu.center/ja/USD?srsltid=AfmBOor_RRN0TrYS3-ZF5UL0XR3BhmvooS01-UsYCPrKkJKwe4658kqO</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2924" marR="2924" marT="29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7417017"/>
                  </a:ext>
                </a:extLst>
              </a:tr>
            </a:tbl>
          </a:graphicData>
        </a:graphic>
      </p:graphicFrame>
    </p:spTree>
    <p:extLst>
      <p:ext uri="{BB962C8B-B14F-4D97-AF65-F5344CB8AC3E}">
        <p14:creationId xmlns:p14="http://schemas.microsoft.com/office/powerpoint/2010/main" val="2262095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a:extLst>
              <a:ext uri="{FF2B5EF4-FFF2-40B4-BE49-F238E27FC236}">
                <a16:creationId xmlns:a16="http://schemas.microsoft.com/office/drawing/2014/main" id="{166DF123-E123-4B8C-B1CA-7D186E9952B5}"/>
              </a:ext>
            </a:extLst>
          </p:cNvPr>
          <p:cNvGraphicFramePr>
            <a:graphicFrameLocks noGrp="1"/>
          </p:cNvGraphicFramePr>
          <p:nvPr>
            <p:extLst>
              <p:ext uri="{D42A27DB-BD31-4B8C-83A1-F6EECF244321}">
                <p14:modId xmlns:p14="http://schemas.microsoft.com/office/powerpoint/2010/main" val="458594859"/>
              </p:ext>
            </p:extLst>
          </p:nvPr>
        </p:nvGraphicFramePr>
        <p:xfrm>
          <a:off x="359596" y="1241061"/>
          <a:ext cx="12745416" cy="3194376"/>
        </p:xfrm>
        <a:graphic>
          <a:graphicData uri="http://schemas.openxmlformats.org/drawingml/2006/table">
            <a:tbl>
              <a:tblPr/>
              <a:tblGrid>
                <a:gridCol w="864317">
                  <a:extLst>
                    <a:ext uri="{9D8B030D-6E8A-4147-A177-3AD203B41FA5}">
                      <a16:colId xmlns:a16="http://schemas.microsoft.com/office/drawing/2014/main" val="686020255"/>
                    </a:ext>
                  </a:extLst>
                </a:gridCol>
                <a:gridCol w="2088011">
                  <a:extLst>
                    <a:ext uri="{9D8B030D-6E8A-4147-A177-3AD203B41FA5}">
                      <a16:colId xmlns:a16="http://schemas.microsoft.com/office/drawing/2014/main" val="3066055689"/>
                    </a:ext>
                  </a:extLst>
                </a:gridCol>
                <a:gridCol w="9793088">
                  <a:extLst>
                    <a:ext uri="{9D8B030D-6E8A-4147-A177-3AD203B41FA5}">
                      <a16:colId xmlns:a16="http://schemas.microsoft.com/office/drawing/2014/main" val="1057209673"/>
                    </a:ext>
                  </a:extLst>
                </a:gridCol>
              </a:tblGrid>
              <a:tr h="159474">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400"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日より一般で</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3,500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円）に値上げ</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値上げ前の情報では、オンラインでチケットを購入すると</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ユーロで、窓口で購入すると</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月以降は窓口、オンラインともに</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ユーロとなっている。</a:t>
                      </a:r>
                    </a:p>
                  </a:txBody>
                  <a:tcPr marL="3057" marR="3057" marT="305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4037410"/>
                  </a:ext>
                </a:extLst>
              </a:tr>
              <a:tr h="159474">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税制度か否か</a:t>
                      </a:r>
                      <a:endParaRPr kumimoji="1" lang="ja-JP" altLang="en-US" dirty="0"/>
                    </a:p>
                  </a:txBody>
                  <a:tcPr marL="3057" marR="3057" marT="3057"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入場料の類であり、税金ではない</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5366755"/>
                  </a:ext>
                </a:extLst>
              </a:tr>
              <a:tr h="159474">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下記の条件の方以外は、原則として</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4630383"/>
                  </a:ext>
                </a:extLst>
              </a:tr>
              <a:tr h="15947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チケット販売所</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0325842"/>
                  </a:ext>
                </a:extLst>
              </a:tr>
              <a:tr h="15947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使途</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満足のいく質の高いサービスを維持し、また、コストの増加（エネルギーは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88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％増）に対応するため</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6733957"/>
                  </a:ext>
                </a:extLst>
              </a:tr>
              <a:tr h="15947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ルーブル美術館の入場料は、次のような対象者には無料または割引が適用：</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歳未満、</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EU</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圏などに住む</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歳、教員、 障がい者</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987099"/>
                  </a:ext>
                </a:extLst>
              </a:tr>
              <a:tr h="15947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6069298"/>
                  </a:ext>
                </a:extLst>
              </a:tr>
              <a:tr h="1101780">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　</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同館は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870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万人の来場者数を記録すると見込んでいる。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そのうち</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歳以下や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歳から</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歳までの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EU</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加盟国の在住者、教員、障がい者など</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360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万人以上は無料での入場を実現。この数字は、全入館者の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パーセント、年間フランス人来館者の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60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パーセントを占めている。逆にそれ以外の入場者は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ユーロのチケットを購入して入ることになる。この値上げは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年ぶりのこととなる。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ただ、同館は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年夏から毎週金曜日の夜間開館を復活させ、毎月第一金曜日の夜はだれでも無料で入館可能。</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日から</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6</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日までのホリデーシーズンに向けて開館時間を延長し、地元の観客とのつながりを強化するため、</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月より毎週水曜日にイブニング・プログラムの開催も予定。</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6159298"/>
                  </a:ext>
                </a:extLst>
              </a:tr>
            </a:tbl>
          </a:graphicData>
        </a:graphic>
      </p:graphicFrame>
      <p:sp>
        <p:nvSpPr>
          <p:cNvPr id="2" name="テキスト ボックス 1"/>
          <p:cNvSpPr txBox="1"/>
          <p:nvPr/>
        </p:nvSpPr>
        <p:spPr bwMode="gray">
          <a:xfrm>
            <a:off x="-1" y="-19490"/>
            <a:ext cx="12889210"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海外事例調査中間報告</a:t>
            </a:r>
            <a:r>
              <a:rPr lang="ja-JP" altLang="en-US" sz="2800" b="1" dirty="0">
                <a:solidFill>
                  <a:sysClr val="windowText" lastClr="000000"/>
                </a:solidFill>
                <a:latin typeface="Meiryo UI" panose="020B0604030504040204" pitchFamily="50" charset="-128"/>
                <a:ea typeface="Meiryo UI" panose="020B0604030504040204" pitchFamily="50" charset="-128"/>
              </a:rPr>
              <a:t>⑤　ルーブル美術館（フランス）、ピラミッド（エジプト）</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10</a:t>
            </a:fld>
            <a:endParaRPr kumimoji="1" lang="ja-JP" altLang="en-US" dirty="0"/>
          </a:p>
        </p:txBody>
      </p:sp>
      <p:graphicFrame>
        <p:nvGraphicFramePr>
          <p:cNvPr id="5" name="表 4">
            <a:extLst>
              <a:ext uri="{FF2B5EF4-FFF2-40B4-BE49-F238E27FC236}">
                <a16:creationId xmlns:a16="http://schemas.microsoft.com/office/drawing/2014/main" id="{0F14351A-1EA0-427D-A152-D7B30819DDC3}"/>
              </a:ext>
            </a:extLst>
          </p:cNvPr>
          <p:cNvGraphicFramePr>
            <a:graphicFrameLocks noGrp="1"/>
          </p:cNvGraphicFramePr>
          <p:nvPr>
            <p:extLst>
              <p:ext uri="{D42A27DB-BD31-4B8C-83A1-F6EECF244321}">
                <p14:modId xmlns:p14="http://schemas.microsoft.com/office/powerpoint/2010/main" val="1444632071"/>
              </p:ext>
            </p:extLst>
          </p:nvPr>
        </p:nvGraphicFramePr>
        <p:xfrm>
          <a:off x="360365" y="4941625"/>
          <a:ext cx="12745416" cy="4581216"/>
        </p:xfrm>
        <a:graphic>
          <a:graphicData uri="http://schemas.openxmlformats.org/drawingml/2006/table">
            <a:tbl>
              <a:tblPr/>
              <a:tblGrid>
                <a:gridCol w="863548">
                  <a:extLst>
                    <a:ext uri="{9D8B030D-6E8A-4147-A177-3AD203B41FA5}">
                      <a16:colId xmlns:a16="http://schemas.microsoft.com/office/drawing/2014/main" val="686020255"/>
                    </a:ext>
                  </a:extLst>
                </a:gridCol>
                <a:gridCol w="2088780">
                  <a:extLst>
                    <a:ext uri="{9D8B030D-6E8A-4147-A177-3AD203B41FA5}">
                      <a16:colId xmlns:a16="http://schemas.microsoft.com/office/drawing/2014/main" val="3066055689"/>
                    </a:ext>
                  </a:extLst>
                </a:gridCol>
                <a:gridCol w="9793088">
                  <a:extLst>
                    <a:ext uri="{9D8B030D-6E8A-4147-A177-3AD203B41FA5}">
                      <a16:colId xmlns:a16="http://schemas.microsoft.com/office/drawing/2014/main" val="1057209673"/>
                    </a:ext>
                  </a:extLst>
                </a:gridCol>
              </a:tblGrid>
              <a:tr h="159474">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400"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エジプトでは、多くの遺跡や博物館で外国人料金が設定されている。例えば、カイロにあるエジプト考古学博物館やギザのピラミッド複合施設では、エジプト国民よりも外国人が高い入場料を支払う必要がある。</a:t>
                      </a:r>
                    </a:p>
                  </a:txBody>
                  <a:tcPr marL="3057" marR="3057" marT="305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9216280"/>
                  </a:ext>
                </a:extLst>
              </a:tr>
              <a:tr h="159474">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税制度か否か</a:t>
                      </a:r>
                      <a:endParaRPr kumimoji="1" lang="ja-JP" altLang="en-US"/>
                    </a:p>
                  </a:txBody>
                  <a:tcPr marL="3057" marR="3057" marT="3057"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入場料の類であり、税金ではない</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7958270"/>
                  </a:ext>
                </a:extLst>
              </a:tr>
              <a:tr h="787678">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エリア入場料が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540EGP</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1,800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円）、クフ王内部見学が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900EGP</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3,000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円）と記載されているが、これらは地元民の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倍。</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外国人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エジプトポンド（約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6-7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米ドル）</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外国人学生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エジプトポンド（学生証の提示が必要）</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エジプト国民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エジプトポンド</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エジプト国民の学生：</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エジプトポンド</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717334"/>
                  </a:ext>
                </a:extLst>
              </a:tr>
              <a:tr h="15947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チケット販売所</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5583571"/>
                  </a:ext>
                </a:extLst>
              </a:tr>
              <a:tr h="15947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使途</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エジプトの文化財保護や観光インフラ整備のため</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7134771"/>
                  </a:ext>
                </a:extLst>
              </a:tr>
              <a:tr h="15947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外国人のみ</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2087247"/>
                  </a:ext>
                </a:extLst>
              </a:tr>
              <a:tr h="15947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dirty="0"/>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明確な導入時期は不明</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8943301"/>
                  </a:ext>
                </a:extLst>
              </a:tr>
              <a:tr h="2044085">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　</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3057" marR="3057" marT="30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ギザの三大ピラミッド</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日より、ギザのピラミッドエリアの入場料が改定された。</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t">
                        <a:buFont typeface="Wingdings" panose="05000000000000000000" pitchFamily="2" charset="2"/>
                        <a:buNone/>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ピラミッドエリア入場料</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700EGP</a:t>
                      </a:r>
                      <a:br>
                        <a:rPr lang="en-US" altLang="ja-JP"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クフ王のピラミッド内部入場料</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1,000EGP</a:t>
                      </a:r>
                      <a:br>
                        <a:rPr lang="en-US" altLang="ja-JP"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カフラー王のピラミッド内部入場料</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価格は変動する可能性がある。</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メンカウラー王のピラミッド内部入場料</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価格は変動する可能性がある。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これらの料金は外国人向けで、エジプト国民向けの料金とは異なる。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チケットは、ピラミッドエリアのチケット売り場で購入可能。クレジットカードが利用可能な場合が多いが、念のため現金も用意。その他のピラミッドギザ以外にも、エジプトには多くのピラミッドが存在する。サッカラ、ダハシュールなどのピラミッドの入場料も</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日より改定されている。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t">
                        <a:buFont typeface="Wingdings" panose="05000000000000000000" pitchFamily="2" charset="2"/>
                        <a:buNone/>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サッカラエリア入場料</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600EGP</a:t>
                      </a:r>
                      <a:br>
                        <a:rPr lang="en-US" altLang="ja-JP"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ダハシュール入場料</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200EGP</a:t>
                      </a:r>
                      <a:br>
                        <a:rPr lang="en-US" altLang="ja-JP"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これらの料金も外国人向け。</a:t>
                      </a:r>
                    </a:p>
                  </a:txBody>
                  <a:tcPr marL="3057" marR="3057" marT="305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9458108"/>
                  </a:ext>
                </a:extLst>
              </a:tr>
            </a:tbl>
          </a:graphicData>
        </a:graphic>
      </p:graphicFrame>
      <p:sp>
        <p:nvSpPr>
          <p:cNvPr id="7" name="テキスト ボックス 6">
            <a:extLst>
              <a:ext uri="{FF2B5EF4-FFF2-40B4-BE49-F238E27FC236}">
                <a16:creationId xmlns:a16="http://schemas.microsoft.com/office/drawing/2014/main" id="{CA4B82B1-CEAB-400A-A8D9-6F664DDFEE21}"/>
              </a:ext>
            </a:extLst>
          </p:cNvPr>
          <p:cNvSpPr txBox="1"/>
          <p:nvPr/>
        </p:nvSpPr>
        <p:spPr bwMode="gray">
          <a:xfrm>
            <a:off x="144015" y="666747"/>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■№９　施設入場料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ルーブル美術館（フランス）</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454FA654-16CE-4638-94E1-A9ACE59583D0}"/>
              </a:ext>
            </a:extLst>
          </p:cNvPr>
          <p:cNvSpPr txBox="1"/>
          <p:nvPr/>
        </p:nvSpPr>
        <p:spPr bwMode="gray">
          <a:xfrm>
            <a:off x="144015" y="4410273"/>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a:t>
            </a:r>
            <a:r>
              <a:rPr lang="en-US" altLang="ja-JP" sz="2000" b="1" u="sng" dirty="0">
                <a:solidFill>
                  <a:sysClr val="windowText" lastClr="000000"/>
                </a:solidFill>
                <a:latin typeface="Meiryo UI" panose="020B0604030504040204" pitchFamily="50" charset="-128"/>
                <a:ea typeface="Meiryo UI" panose="020B0604030504040204" pitchFamily="50" charset="-128"/>
              </a:rPr>
              <a:t>10</a:t>
            </a:r>
            <a:r>
              <a:rPr lang="ja-JP" altLang="en-US" sz="2000" b="1" u="sng" dirty="0">
                <a:solidFill>
                  <a:sysClr val="windowText" lastClr="000000"/>
                </a:solidFill>
                <a:latin typeface="Meiryo UI" panose="020B0604030504040204" pitchFamily="50" charset="-128"/>
                <a:ea typeface="Meiryo UI" panose="020B0604030504040204" pitchFamily="50" charset="-128"/>
              </a:rPr>
              <a:t>　施設入場料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ピラミッド（エジプト）</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62678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EE17372-0A5C-46BA-BBF7-58450846C6D6}"/>
              </a:ext>
            </a:extLst>
          </p:cNvPr>
          <p:cNvSpPr/>
          <p:nvPr/>
        </p:nvSpPr>
        <p:spPr>
          <a:xfrm>
            <a:off x="0" y="3978225"/>
            <a:ext cx="13681075" cy="129614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4000" b="1" dirty="0">
                <a:latin typeface="Meiryo UI" panose="020B0604030504040204" pitchFamily="50" charset="-128"/>
                <a:ea typeface="Meiryo UI" panose="020B0604030504040204" pitchFamily="50" charset="-128"/>
              </a:rPr>
              <a:t>国内類似事例の比較検討</a:t>
            </a:r>
            <a:endParaRPr kumimoji="1" lang="ja-JP" altLang="en-US" sz="40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60104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8657920"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国内類似事例の比較検討（宿泊税以外の観光財源）</a:t>
            </a: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2</a:t>
            </a:fld>
            <a:endParaRPr kumimoji="1" lang="ja-JP" altLang="en-US" dirty="0"/>
          </a:p>
        </p:txBody>
      </p:sp>
      <p:graphicFrame>
        <p:nvGraphicFramePr>
          <p:cNvPr id="3" name="表 2">
            <a:extLst>
              <a:ext uri="{FF2B5EF4-FFF2-40B4-BE49-F238E27FC236}">
                <a16:creationId xmlns:a16="http://schemas.microsoft.com/office/drawing/2014/main" id="{1C0A4722-635B-4A60-89BB-0D4232E15B70}"/>
              </a:ext>
            </a:extLst>
          </p:cNvPr>
          <p:cNvGraphicFramePr>
            <a:graphicFrameLocks noGrp="1"/>
          </p:cNvGraphicFramePr>
          <p:nvPr>
            <p:extLst>
              <p:ext uri="{D42A27DB-BD31-4B8C-83A1-F6EECF244321}">
                <p14:modId xmlns:p14="http://schemas.microsoft.com/office/powerpoint/2010/main" val="843295449"/>
              </p:ext>
            </p:extLst>
          </p:nvPr>
        </p:nvGraphicFramePr>
        <p:xfrm>
          <a:off x="287809" y="1529953"/>
          <a:ext cx="13249472" cy="7911768"/>
        </p:xfrm>
        <a:graphic>
          <a:graphicData uri="http://schemas.openxmlformats.org/drawingml/2006/table">
            <a:tbl>
              <a:tblPr/>
              <a:tblGrid>
                <a:gridCol w="147786">
                  <a:extLst>
                    <a:ext uri="{9D8B030D-6E8A-4147-A177-3AD203B41FA5}">
                      <a16:colId xmlns:a16="http://schemas.microsoft.com/office/drawing/2014/main" val="2283891969"/>
                    </a:ext>
                  </a:extLst>
                </a:gridCol>
                <a:gridCol w="860326">
                  <a:extLst>
                    <a:ext uri="{9D8B030D-6E8A-4147-A177-3AD203B41FA5}">
                      <a16:colId xmlns:a16="http://schemas.microsoft.com/office/drawing/2014/main" val="870189197"/>
                    </a:ext>
                  </a:extLst>
                </a:gridCol>
                <a:gridCol w="3060340">
                  <a:extLst>
                    <a:ext uri="{9D8B030D-6E8A-4147-A177-3AD203B41FA5}">
                      <a16:colId xmlns:a16="http://schemas.microsoft.com/office/drawing/2014/main" val="1376132481"/>
                    </a:ext>
                  </a:extLst>
                </a:gridCol>
                <a:gridCol w="3060340">
                  <a:extLst>
                    <a:ext uri="{9D8B030D-6E8A-4147-A177-3AD203B41FA5}">
                      <a16:colId xmlns:a16="http://schemas.microsoft.com/office/drawing/2014/main" val="17539449"/>
                    </a:ext>
                  </a:extLst>
                </a:gridCol>
                <a:gridCol w="3060340">
                  <a:extLst>
                    <a:ext uri="{9D8B030D-6E8A-4147-A177-3AD203B41FA5}">
                      <a16:colId xmlns:a16="http://schemas.microsoft.com/office/drawing/2014/main" val="2091839695"/>
                    </a:ext>
                  </a:extLst>
                </a:gridCol>
                <a:gridCol w="3060340">
                  <a:extLst>
                    <a:ext uri="{9D8B030D-6E8A-4147-A177-3AD203B41FA5}">
                      <a16:colId xmlns:a16="http://schemas.microsoft.com/office/drawing/2014/main" val="1265043244"/>
                    </a:ext>
                  </a:extLst>
                </a:gridCol>
              </a:tblGrid>
              <a:tr h="324639">
                <a:tc gridSpan="2">
                  <a:txBody>
                    <a:bodyPr/>
                    <a:lstStyle/>
                    <a:p>
                      <a:pPr algn="dist"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団体名称</a:t>
                      </a:r>
                    </a:p>
                  </a:txBody>
                  <a:tcPr marL="62485" marR="62485"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廿日市（はつかいち）市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太宰府市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京都市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山梨県、静岡県</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30698015"/>
                  </a:ext>
                </a:extLst>
              </a:tr>
              <a:tr h="324639">
                <a:tc gridSpan="2">
                  <a:txBody>
                    <a:bodyPr/>
                    <a:lstStyle/>
                    <a:p>
                      <a:pPr algn="dist"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制度名称</a:t>
                      </a:r>
                    </a:p>
                  </a:txBody>
                  <a:tcPr marL="62485" marR="62485"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宮島訪問税</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歴史と文化の環境税（駐車場税）</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海外からの寄附受入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TW" altLang="en-US" sz="1200" b="0" i="0" u="none" strike="noStrike">
                          <a:solidFill>
                            <a:srgbClr val="000000"/>
                          </a:solidFill>
                          <a:effectLst/>
                          <a:latin typeface="Meiryo UI" panose="020B0604030504040204" pitchFamily="50" charset="-128"/>
                          <a:ea typeface="Meiryo UI" panose="020B0604030504040204" pitchFamily="50" charset="-128"/>
                        </a:rPr>
                        <a:t>富士山保全協力金</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75306716"/>
                  </a:ext>
                </a:extLst>
              </a:tr>
              <a:tr h="324639">
                <a:tc gridSpan="2">
                  <a:txBody>
                    <a:bodyPr/>
                    <a:lstStyle/>
                    <a:p>
                      <a:pPr algn="dist"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種別</a:t>
                      </a:r>
                    </a:p>
                  </a:txBody>
                  <a:tcPr marL="62485" marR="62485"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zh-CN" altLang="en-US" sz="1200" b="0" i="0" u="none" strike="noStrike" dirty="0">
                          <a:solidFill>
                            <a:srgbClr val="000000"/>
                          </a:solidFill>
                          <a:effectLst/>
                          <a:latin typeface="Meiryo UI" panose="020B0604030504040204" pitchFamily="50" charset="-128"/>
                          <a:ea typeface="Meiryo UI" panose="020B0604030504040204" pitchFamily="50" charset="-128"/>
                        </a:rPr>
                        <a:t>法定外普通税</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CN" altLang="en-US" sz="1200" b="0" i="0" u="none" strike="noStrike">
                          <a:solidFill>
                            <a:srgbClr val="000000"/>
                          </a:solidFill>
                          <a:effectLst/>
                          <a:latin typeface="Meiryo UI" panose="020B0604030504040204" pitchFamily="50" charset="-128"/>
                          <a:ea typeface="Meiryo UI" panose="020B0604030504040204" pitchFamily="50" charset="-128"/>
                        </a:rPr>
                        <a:t>法定外普通税</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寄附金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寄附金</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90657081"/>
                  </a:ext>
                </a:extLst>
              </a:tr>
              <a:tr h="559272">
                <a:tc gridSpan="2">
                  <a:txBody>
                    <a:bodyPr/>
                    <a:lstStyle/>
                    <a:p>
                      <a:pPr algn="dist"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趣旨・目的</a:t>
                      </a:r>
                    </a:p>
                  </a:txBody>
                  <a:tcPr marL="62485" marR="62485"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多くの観光客などの来訪によって発生・増幅する行政需要（財政需要）に対応するため</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歴史的文化遺産及び観光資源等の保全と整備を図り、環境にやさしい「歴史とみどり豊かな文化のまち」を創造するため</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まちの景観や伝統産業</a:t>
                      </a:r>
                      <a:r>
                        <a:rPr lang="ja-JP" altLang="en-US" sz="1200" b="0" i="0" u="none" strike="noStrike">
                          <a:solidFill>
                            <a:srgbClr val="000000"/>
                          </a:solidFill>
                          <a:effectLst/>
                          <a:latin typeface="Meiryo UI" panose="020B0604030504040204" pitchFamily="50" charset="-128"/>
                          <a:ea typeface="Meiryo UI" panose="020B0604030504040204" pitchFamily="50" charset="-128"/>
                        </a:rPr>
                        <a:t>の保全のため</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美しい富士山を後世に引き継ぐため、平成</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25</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年度（</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2013</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年度）の試行を経て、平成</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26</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2014</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年）より制度実施</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96727818"/>
                  </a:ext>
                </a:extLst>
              </a:tr>
              <a:tr h="324639">
                <a:tc gridSpan="2">
                  <a:txBody>
                    <a:bodyPr/>
                    <a:lstStyle/>
                    <a:p>
                      <a:pPr algn="dist"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実施時期</a:t>
                      </a:r>
                    </a:p>
                  </a:txBody>
                  <a:tcPr marL="62485" marR="62485"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2023</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年</a:t>
                      </a:r>
                      <a:r>
                        <a:rPr lang="en-US" altLang="ja-JP" sz="1200" b="0" i="0" u="none" strike="noStrike">
                          <a:solidFill>
                            <a:srgbClr val="000000"/>
                          </a:solidFill>
                          <a:effectLst/>
                          <a:latin typeface="Meiryo UI" panose="020B0604030504040204" pitchFamily="50" charset="-128"/>
                          <a:ea typeface="Meiryo UI" panose="020B0604030504040204" pitchFamily="50" charset="-128"/>
                        </a:rPr>
                        <a:t>10</a:t>
                      </a:r>
                      <a:r>
                        <a:rPr lang="ja-JP" altLang="en-US" sz="1200" b="0" i="0" u="none" strike="noStrike">
                          <a:solidFill>
                            <a:srgbClr val="000000"/>
                          </a:solidFill>
                          <a:effectLst/>
                          <a:latin typeface="Meiryo UI" panose="020B0604030504040204" pitchFamily="50" charset="-128"/>
                          <a:ea typeface="Meiryo UI" panose="020B0604030504040204" pitchFamily="50" charset="-128"/>
                        </a:rPr>
                        <a:t>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2003</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2024</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年</a:t>
                      </a:r>
                      <a:r>
                        <a:rPr lang="en-US" altLang="ja-JP" sz="1200" b="0" i="0" u="none" strike="noStrike">
                          <a:solidFill>
                            <a:srgbClr val="000000"/>
                          </a:solidFill>
                          <a:effectLst/>
                          <a:latin typeface="Meiryo UI" panose="020B0604030504040204" pitchFamily="50" charset="-128"/>
                          <a:ea typeface="Meiryo UI" panose="020B0604030504040204" pitchFamily="50" charset="-128"/>
                        </a:rPr>
                        <a:t>9</a:t>
                      </a:r>
                      <a:r>
                        <a:rPr lang="ja-JP" altLang="en-US" sz="1200" b="0" i="0" u="none" strike="noStrike">
                          <a:solidFill>
                            <a:srgbClr val="000000"/>
                          </a:solidFill>
                          <a:effectLst/>
                          <a:latin typeface="Meiryo UI" panose="020B0604030504040204" pitchFamily="50" charset="-128"/>
                          <a:ea typeface="Meiryo UI" panose="020B0604030504040204" pitchFamily="50" charset="-128"/>
                        </a:rPr>
                        <a:t>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2013</a:t>
                      </a:r>
                      <a:r>
                        <a:rPr lang="ja-JP" altLang="en-US" sz="1200" b="0" i="0" u="none" strike="noStrike">
                          <a:solidFill>
                            <a:srgbClr val="000000"/>
                          </a:solidFill>
                          <a:effectLst/>
                          <a:latin typeface="Meiryo UI" panose="020B0604030504040204" pitchFamily="50" charset="-128"/>
                          <a:ea typeface="Meiryo UI" panose="020B0604030504040204" pitchFamily="50" charset="-128"/>
                        </a:rPr>
                        <a:t>年</a:t>
                      </a:r>
                      <a:r>
                        <a:rPr lang="en-US" altLang="ja-JP" sz="1200" b="0" i="0" u="none" strike="noStrike">
                          <a:solidFill>
                            <a:srgbClr val="000000"/>
                          </a:solidFill>
                          <a:effectLst/>
                          <a:latin typeface="Meiryo UI" panose="020B0604030504040204" pitchFamily="50" charset="-128"/>
                          <a:ea typeface="Meiryo UI" panose="020B0604030504040204" pitchFamily="50" charset="-128"/>
                        </a:rPr>
                        <a:t>4</a:t>
                      </a:r>
                      <a:r>
                        <a:rPr lang="ja-JP" altLang="en-US" sz="1200" b="0" i="0" u="none" strike="noStrike">
                          <a:solidFill>
                            <a:srgbClr val="000000"/>
                          </a:solidFill>
                          <a:effectLst/>
                          <a:latin typeface="Meiryo UI" panose="020B0604030504040204" pitchFamily="50" charset="-128"/>
                          <a:ea typeface="Meiryo UI" panose="020B0604030504040204" pitchFamily="50" charset="-128"/>
                        </a:rPr>
                        <a:t>月</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3740939"/>
                  </a:ext>
                </a:extLst>
              </a:tr>
              <a:tr h="383253">
                <a:tc gridSpan="2">
                  <a:txBody>
                    <a:bodyPr/>
                    <a:lstStyle/>
                    <a:p>
                      <a:pPr algn="dist"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課税対象等</a:t>
                      </a:r>
                    </a:p>
                  </a:txBody>
                  <a:tcPr marL="62485" marR="62485"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船舶により宮島に訪問（入域）する者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一時有料駐車場の利用者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富士山の登山道開通期間に</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合目から先に立ち入る来訪者</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63224090"/>
                  </a:ext>
                </a:extLst>
              </a:tr>
              <a:tr h="455396">
                <a:tc>
                  <a:txBody>
                    <a:bodyPr/>
                    <a:lstStyle/>
                    <a:p>
                      <a:pPr algn="l"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dist"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対象外の者</a:t>
                      </a:r>
                    </a:p>
                  </a:txBody>
                  <a:tcPr marL="62485" marR="6248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宮島町の区域の住民</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宮島町の区域内に通勤・通学する者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FFFFFF"/>
                    </a:solidFill>
                  </a:tcPr>
                </a:tc>
                <a:tc>
                  <a:txBody>
                    <a:bodyPr/>
                    <a:lstStyle/>
                    <a:p>
                      <a:pPr algn="l"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FFFFFF"/>
                    </a:solidFill>
                  </a:tcPr>
                </a:tc>
                <a:extLst>
                  <a:ext uri="{0D108BD9-81ED-4DB2-BD59-A6C34878D82A}">
                    <a16:rowId xmlns:a16="http://schemas.microsoft.com/office/drawing/2014/main" val="3778603947"/>
                  </a:ext>
                </a:extLst>
              </a:tr>
              <a:tr h="1039217">
                <a:tc>
                  <a:txBody>
                    <a:bodyPr/>
                    <a:lstStyle/>
                    <a:p>
                      <a:pPr algn="l"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dist"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免除する者</a:t>
                      </a:r>
                    </a:p>
                  </a:txBody>
                  <a:tcPr marL="62485" marR="6248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未就学児</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修学旅行その他の学校行事、活動などに参加</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している者・引率者・付添人</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療育手帳、精神障害者保健福祉手帳、身体</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障害者手帳を交付されている障がい者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地方税法に規定する障がい者と介護者及び障がい者に準ずる者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円を基本とするが、子どもや障がい者は協力できる範囲の金額</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5311535"/>
                  </a:ext>
                </a:extLst>
              </a:tr>
              <a:tr h="752980">
                <a:tc gridSpan="2">
                  <a:txBody>
                    <a:bodyPr/>
                    <a:lstStyle/>
                    <a:p>
                      <a:pPr algn="dist"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税率等</a:t>
                      </a:r>
                    </a:p>
                  </a:txBody>
                  <a:tcPr marL="62485" marR="62485"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①</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人</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回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円</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②</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人</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年ごとに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二輪車</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自転車を除く。</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円</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乗車定員</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人以下の自動車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円</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乗車定員</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人超</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29</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人以下の自動車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300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円</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乗車定員</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29</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人超の自動車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2,000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円以上</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寄付金額の</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分にあたる電子ギフト券を贈呈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円（任意）</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※R6</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山梨県（吉田ルート）は、</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別途通行料</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2,000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円義務化</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32970604"/>
                  </a:ext>
                </a:extLst>
              </a:tr>
              <a:tr h="1118545">
                <a:tc gridSpan="2">
                  <a:txBody>
                    <a:bodyPr/>
                    <a:lstStyle/>
                    <a:p>
                      <a:pPr algn="dist"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徴収方法</a:t>
                      </a:r>
                    </a:p>
                  </a:txBody>
                  <a:tcPr marL="62485" marR="62485"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①</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円</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回</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 特別徴収（特別徴収義務者</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船舶運航</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事業者、桟橋管理者）</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 申告納付</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②</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円</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年</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 申告納付</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特別徴収</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特別徴収義務者</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有料駐車場の事業者</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err="1">
                          <a:solidFill>
                            <a:srgbClr val="000000"/>
                          </a:solidFill>
                          <a:effectLst/>
                          <a:latin typeface="Meiryo UI" panose="020B0604030504040204" pitchFamily="50" charset="-128"/>
                          <a:ea typeface="Meiryo UI" panose="020B0604030504040204" pitchFamily="50" charset="-128"/>
                        </a:rPr>
                        <a:t>Donate&amp;Go</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のサイトから支払い（カード決済）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現地（直接収納）</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インターネット</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コンビニエンスストア</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92506139"/>
                  </a:ext>
                </a:extLst>
              </a:tr>
              <a:tr h="626732">
                <a:tc gridSpan="2">
                  <a:txBody>
                    <a:bodyPr/>
                    <a:lstStyle/>
                    <a:p>
                      <a:pPr algn="dist"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収入額</a:t>
                      </a:r>
                    </a:p>
                  </a:txBody>
                  <a:tcPr marL="62485" marR="62485"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sz="1200" b="0" i="0" u="none" strike="noStrike" dirty="0">
                          <a:solidFill>
                            <a:srgbClr val="000000"/>
                          </a:solidFill>
                          <a:effectLst/>
                          <a:latin typeface="Meiryo UI" panose="020B0604030504040204" pitchFamily="50" charset="-128"/>
                          <a:ea typeface="Meiryo UI" panose="020B0604030504040204" pitchFamily="50" charset="-128"/>
                        </a:rPr>
                        <a:t>R5</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年度決算：</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167,133</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千円</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sz="1200" b="0" i="0" u="none" strike="noStrike" dirty="0">
                          <a:solidFill>
                            <a:srgbClr val="000000"/>
                          </a:solidFill>
                          <a:effectLst/>
                          <a:latin typeface="Meiryo UI" panose="020B0604030504040204" pitchFamily="50" charset="-128"/>
                          <a:ea typeface="Meiryo UI" panose="020B0604030504040204" pitchFamily="50" charset="-128"/>
                        </a:rPr>
                        <a:t>R6</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年度当初：</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350,000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千円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sz="1200" b="0" i="0" u="none" strike="noStrike" dirty="0">
                          <a:solidFill>
                            <a:srgbClr val="000000"/>
                          </a:solidFill>
                          <a:effectLst/>
                          <a:latin typeface="Meiryo UI" panose="020B0604030504040204" pitchFamily="50" charset="-128"/>
                          <a:ea typeface="Meiryo UI" panose="020B0604030504040204" pitchFamily="50" charset="-128"/>
                        </a:rPr>
                        <a:t>R5</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年度決算：</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73,974</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千円</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sz="1200" b="0" i="0" u="none" strike="noStrike" dirty="0">
                          <a:solidFill>
                            <a:srgbClr val="000000"/>
                          </a:solidFill>
                          <a:effectLst/>
                          <a:latin typeface="Meiryo UI" panose="020B0604030504040204" pitchFamily="50" charset="-128"/>
                          <a:ea typeface="Meiryo UI" panose="020B0604030504040204" pitchFamily="50" charset="-128"/>
                        </a:rPr>
                        <a:t>R6</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年度当初：</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71,000</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千円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sz="1200" b="0" i="0" u="none" strike="noStrike" dirty="0">
                          <a:solidFill>
                            <a:srgbClr val="000000"/>
                          </a:solidFill>
                          <a:effectLst/>
                          <a:latin typeface="Meiryo UI" panose="020B0604030504040204" pitchFamily="50" charset="-128"/>
                          <a:ea typeface="Meiryo UI" panose="020B0604030504040204" pitchFamily="50" charset="-128"/>
                        </a:rPr>
                        <a:t>R5</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年度決算：山梨県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103,672</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千円</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静岡県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61,306</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千円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37528108"/>
                  </a:ext>
                </a:extLst>
              </a:tr>
              <a:tr h="1677817">
                <a:tc gridSpan="2">
                  <a:txBody>
                    <a:bodyPr/>
                    <a:lstStyle/>
                    <a:p>
                      <a:pPr algn="dist"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使途</a:t>
                      </a:r>
                    </a:p>
                  </a:txBody>
                  <a:tcPr marL="62485" marR="62485"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訪問者の受入環境の整備</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（観光案内やトイレの整備、弥山展望台や</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登山道の管理など）</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文化や歴史への理解を促進</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（文化財や歴史的建造物の保存、歴史民俗</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資料館の管理など）</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自然環境に負荷の少ない観光</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（エコツーリズムの推進やウォーターサーバーの</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設置など）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歴史的文化遺産の保存活用事業</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（歴史的文化遺産のライトアップ、史跡地の</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維持管理など）</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来訪者への「おもてなし」事業</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Wi-Fi</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整備、臨時駐車場設置、仮設トイレ</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設置など）</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環境負荷削減事業等まちづくり</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（レンタサイクル利用促進、花の栽培など）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景観保全（町家の修繕など）</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伝統産業の若手職人の育成</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（若手職人の研修など）</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文化財の保護等</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富士山の環境保全</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（臨時公衆トイレの設置など）</a:t>
                      </a:r>
                      <a:br>
                        <a:rPr lang="ja-JP" altLang="en-US" sz="12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登山者の安全対策</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（安全誘導員の配置、救護所の設置・運営、</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通訳の実施など）</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96055628"/>
                  </a:ext>
                </a:extLst>
              </a:tr>
            </a:tbl>
          </a:graphicData>
        </a:graphic>
      </p:graphicFrame>
      <p:sp>
        <p:nvSpPr>
          <p:cNvPr id="7" name="テキスト ボックス 6">
            <a:extLst>
              <a:ext uri="{FF2B5EF4-FFF2-40B4-BE49-F238E27FC236}">
                <a16:creationId xmlns:a16="http://schemas.microsoft.com/office/drawing/2014/main" id="{738CEF80-D248-44A8-8606-E827AE0B0A65}"/>
              </a:ext>
            </a:extLst>
          </p:cNvPr>
          <p:cNvSpPr txBox="1"/>
          <p:nvPr/>
        </p:nvSpPr>
        <p:spPr bwMode="gray">
          <a:xfrm>
            <a:off x="143793" y="659939"/>
            <a:ext cx="13393488" cy="870014"/>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marL="360363" indent="-360363" defTabSz="990600">
              <a:buFont typeface="Wingdings" panose="05000000000000000000" pitchFamily="2" charset="2"/>
              <a:buChar char="Ø"/>
            </a:pPr>
            <a:r>
              <a:rPr lang="ja-JP" altLang="en-US" sz="2000" dirty="0">
                <a:solidFill>
                  <a:sysClr val="windowText" lastClr="000000"/>
                </a:solidFill>
                <a:latin typeface="Meiryo UI" panose="020B0604030504040204" pitchFamily="50" charset="-128"/>
                <a:ea typeface="Meiryo UI" panose="020B0604030504040204" pitchFamily="50" charset="-128"/>
              </a:rPr>
              <a:t>旅行者の増加に伴い発生する課題への対応として、法定外普通税や寄附金等の制度を設けている自治体があり、観光事業の財源としている主なものは以下のとおり。</a:t>
            </a:r>
          </a:p>
        </p:txBody>
      </p:sp>
    </p:spTree>
    <p:extLst>
      <p:ext uri="{BB962C8B-B14F-4D97-AF65-F5344CB8AC3E}">
        <p14:creationId xmlns:p14="http://schemas.microsoft.com/office/powerpoint/2010/main" val="619795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523F7DD4-5518-4BF4-AFBC-52713B185F11}"/>
              </a:ext>
            </a:extLst>
          </p:cNvPr>
          <p:cNvPicPr>
            <a:picLocks noChangeAspect="1"/>
          </p:cNvPicPr>
          <p:nvPr/>
        </p:nvPicPr>
        <p:blipFill>
          <a:blip r:embed="rId3"/>
          <a:stretch>
            <a:fillRect/>
          </a:stretch>
        </p:blipFill>
        <p:spPr>
          <a:xfrm>
            <a:off x="179797" y="691254"/>
            <a:ext cx="13321480" cy="8759579"/>
          </a:xfrm>
          <a:prstGeom prst="rect">
            <a:avLst/>
          </a:prstGeom>
        </p:spPr>
      </p:pic>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3</a:t>
            </a:fld>
            <a:endParaRPr kumimoji="1" lang="ja-JP" altLang="en-US" dirty="0"/>
          </a:p>
        </p:txBody>
      </p:sp>
      <p:sp>
        <p:nvSpPr>
          <p:cNvPr id="2" name="テキスト ボックス 1"/>
          <p:cNvSpPr txBox="1"/>
          <p:nvPr/>
        </p:nvSpPr>
        <p:spPr bwMode="gray">
          <a:xfrm>
            <a:off x="0" y="-19491"/>
            <a:ext cx="8657920"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国内類似事例の比較検討（宿泊税以外の観光財源）</a:t>
            </a: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9550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EE17372-0A5C-46BA-BBF7-58450846C6D6}"/>
              </a:ext>
            </a:extLst>
          </p:cNvPr>
          <p:cNvSpPr/>
          <p:nvPr/>
        </p:nvSpPr>
        <p:spPr>
          <a:xfrm>
            <a:off x="0" y="3978225"/>
            <a:ext cx="13681075" cy="129614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TW" altLang="en-US" sz="4000" b="1" dirty="0">
                <a:latin typeface="Meiryo UI" panose="020B0604030504040204" pitchFamily="50" charset="-128"/>
                <a:ea typeface="Meiryo UI" panose="020B0604030504040204" pitchFamily="50" charset="-128"/>
              </a:rPr>
              <a:t>海外事例調査中間報告</a:t>
            </a:r>
            <a:endParaRPr kumimoji="1" lang="ja-JP" altLang="en-US" sz="4000" b="1"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AED9BB5F-8B96-437C-AA8C-7776825663E2}"/>
              </a:ext>
            </a:extLst>
          </p:cNvPr>
          <p:cNvSpPr/>
          <p:nvPr/>
        </p:nvSpPr>
        <p:spPr>
          <a:xfrm>
            <a:off x="2556061" y="5778425"/>
            <a:ext cx="9829092" cy="309634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nSpc>
                <a:spcPts val="3600"/>
              </a:lnSpc>
            </a:pPr>
            <a:r>
              <a:rPr lang="en-US" altLang="ja-JP" sz="2400" dirty="0">
                <a:latin typeface="Meiryo UI" panose="020B0604030504040204" pitchFamily="50" charset="-128"/>
                <a:ea typeface="Meiryo UI" panose="020B0604030504040204" pitchFamily="50" charset="-128"/>
              </a:rPr>
              <a:t>P.5</a:t>
            </a:r>
            <a:r>
              <a:rPr lang="ja-JP" altLang="en-US" sz="2400" dirty="0">
                <a:latin typeface="Meiryo UI" panose="020B0604030504040204" pitchFamily="50" charset="-128"/>
                <a:ea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調査事例一覧</a:t>
            </a:r>
            <a:endParaRPr lang="en-US" altLang="ja-JP" sz="2400" dirty="0">
              <a:latin typeface="Meiryo UI" panose="020B0604030504040204" pitchFamily="50" charset="-128"/>
              <a:ea typeface="Meiryo UI" panose="020B0604030504040204" pitchFamily="50" charset="-128"/>
            </a:endParaRPr>
          </a:p>
          <a:p>
            <a:pPr>
              <a:lnSpc>
                <a:spcPts val="3600"/>
              </a:lnSpc>
            </a:pPr>
            <a:r>
              <a:rPr kumimoji="1" lang="en-US" altLang="ja-JP" sz="2400" dirty="0">
                <a:latin typeface="Meiryo UI" panose="020B0604030504040204" pitchFamily="50" charset="-128"/>
                <a:ea typeface="Meiryo UI" panose="020B0604030504040204" pitchFamily="50" charset="-128"/>
              </a:rPr>
              <a:t>P.6</a:t>
            </a:r>
            <a:r>
              <a:rPr kumimoji="1" lang="ja-JP" altLang="en-US" sz="2400" dirty="0">
                <a:latin typeface="Meiryo UI" panose="020B0604030504040204" pitchFamily="50" charset="-128"/>
                <a:ea typeface="Meiryo UI" panose="020B0604030504040204" pitchFamily="50" charset="-128"/>
              </a:rPr>
              <a:t>　</a:t>
            </a:r>
            <a:r>
              <a:rPr kumimoji="1" lang="en-US" altLang="ja-JP" sz="2400" dirty="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調査結果①　</a:t>
            </a:r>
            <a:r>
              <a:rPr lang="en-US" altLang="ja-JP" sz="2400" dirty="0">
                <a:latin typeface="Meiryo UI" panose="020B0604030504040204" pitchFamily="50" charset="-128"/>
                <a:ea typeface="Meiryo UI" panose="020B0604030504040204" pitchFamily="50" charset="-128"/>
              </a:rPr>
              <a:t>ESTA</a:t>
            </a:r>
            <a:r>
              <a:rPr lang="ja-JP" altLang="en-US" sz="2400" dirty="0">
                <a:latin typeface="Meiryo UI" panose="020B0604030504040204" pitchFamily="50" charset="-128"/>
                <a:ea typeface="Meiryo UI" panose="020B0604030504040204" pitchFamily="50" charset="-128"/>
              </a:rPr>
              <a:t>（アメリカ）</a:t>
            </a:r>
            <a:r>
              <a:rPr kumimoji="1" lang="ja-JP" altLang="en-US" sz="2400" dirty="0">
                <a:latin typeface="Meiryo UI" panose="020B0604030504040204" pitchFamily="50" charset="-128"/>
                <a:ea typeface="Meiryo UI" panose="020B0604030504040204" pitchFamily="50" charset="-128"/>
              </a:rPr>
              <a:t>、バリ島（インドネシア）</a:t>
            </a:r>
            <a:endParaRPr kumimoji="1" lang="en-US" altLang="ja-JP" sz="2400" dirty="0">
              <a:latin typeface="Meiryo UI" panose="020B0604030504040204" pitchFamily="50" charset="-128"/>
              <a:ea typeface="Meiryo UI" panose="020B0604030504040204" pitchFamily="50" charset="-128"/>
            </a:endParaRPr>
          </a:p>
          <a:p>
            <a:pPr>
              <a:lnSpc>
                <a:spcPts val="3600"/>
              </a:lnSpc>
            </a:pPr>
            <a:r>
              <a:rPr kumimoji="1" lang="en-US" altLang="ja-JP" sz="2400" dirty="0">
                <a:latin typeface="Meiryo UI" panose="020B0604030504040204" pitchFamily="50" charset="-128"/>
                <a:ea typeface="Meiryo UI" panose="020B0604030504040204" pitchFamily="50" charset="-128"/>
              </a:rPr>
              <a:t>P.7</a:t>
            </a:r>
            <a:r>
              <a:rPr kumimoji="1" lang="ja-JP" altLang="en-US" sz="2400" dirty="0">
                <a:latin typeface="Meiryo UI" panose="020B0604030504040204" pitchFamily="50" charset="-128"/>
                <a:ea typeface="Meiryo UI" panose="020B0604030504040204" pitchFamily="50" charset="-128"/>
              </a:rPr>
              <a:t>　</a:t>
            </a:r>
            <a:r>
              <a:rPr kumimoji="1" lang="en-US" altLang="ja-JP" sz="2400" dirty="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調査結果②　ニュージーランド、ベネツィア（イタリア）</a:t>
            </a:r>
            <a:endParaRPr kumimoji="1" lang="en-US" altLang="ja-JP" sz="2400" dirty="0">
              <a:latin typeface="Meiryo UI" panose="020B0604030504040204" pitchFamily="50" charset="-128"/>
              <a:ea typeface="Meiryo UI" panose="020B0604030504040204" pitchFamily="50" charset="-128"/>
            </a:endParaRPr>
          </a:p>
          <a:p>
            <a:pPr>
              <a:lnSpc>
                <a:spcPts val="3600"/>
              </a:lnSpc>
            </a:pPr>
            <a:r>
              <a:rPr kumimoji="1" lang="en-US" altLang="ja-JP" sz="2400" dirty="0">
                <a:latin typeface="Meiryo UI" panose="020B0604030504040204" pitchFamily="50" charset="-128"/>
                <a:ea typeface="Meiryo UI" panose="020B0604030504040204" pitchFamily="50" charset="-128"/>
              </a:rPr>
              <a:t>P.8</a:t>
            </a:r>
            <a:r>
              <a:rPr kumimoji="1" lang="ja-JP" altLang="en-US" sz="2400" dirty="0">
                <a:latin typeface="Meiryo UI" panose="020B0604030504040204" pitchFamily="50" charset="-128"/>
                <a:ea typeface="Meiryo UI" panose="020B0604030504040204" pitchFamily="50" charset="-128"/>
              </a:rPr>
              <a:t>　</a:t>
            </a:r>
            <a:r>
              <a:rPr kumimoji="1" lang="en-US" altLang="ja-JP" sz="2400"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調査結果③</a:t>
            </a:r>
            <a:r>
              <a:rPr kumimoji="1" lang="ja-JP" altLang="en-US" sz="2400" dirty="0">
                <a:latin typeface="Meiryo UI" panose="020B0604030504040204" pitchFamily="50" charset="-128"/>
                <a:ea typeface="Meiryo UI" panose="020B0604030504040204" pitchFamily="50" charset="-128"/>
              </a:rPr>
              <a:t>　バレンシア（スペイン）、マンチェスター（イギリス）</a:t>
            </a:r>
            <a:endParaRPr kumimoji="1" lang="en-US" altLang="ja-JP" sz="2400" dirty="0">
              <a:latin typeface="Meiryo UI" panose="020B0604030504040204" pitchFamily="50" charset="-128"/>
              <a:ea typeface="Meiryo UI" panose="020B0604030504040204" pitchFamily="50" charset="-128"/>
            </a:endParaRPr>
          </a:p>
          <a:p>
            <a:pPr>
              <a:lnSpc>
                <a:spcPts val="3600"/>
              </a:lnSpc>
            </a:pPr>
            <a:r>
              <a:rPr kumimoji="1" lang="en-US" altLang="ja-JP" sz="2400" dirty="0">
                <a:latin typeface="Meiryo UI" panose="020B0604030504040204" pitchFamily="50" charset="-128"/>
                <a:ea typeface="Meiryo UI" panose="020B0604030504040204" pitchFamily="50" charset="-128"/>
              </a:rPr>
              <a:t>P</a:t>
            </a:r>
            <a:r>
              <a:rPr lang="en-US" altLang="ja-JP" sz="2400" dirty="0">
                <a:latin typeface="Meiryo UI" panose="020B0604030504040204" pitchFamily="50" charset="-128"/>
                <a:ea typeface="Meiryo UI" panose="020B0604030504040204" pitchFamily="50" charset="-128"/>
              </a:rPr>
              <a:t>.</a:t>
            </a:r>
            <a:r>
              <a:rPr kumimoji="1" lang="en-US" altLang="ja-JP" sz="2400" dirty="0">
                <a:latin typeface="Meiryo UI" panose="020B0604030504040204" pitchFamily="50" charset="-128"/>
                <a:ea typeface="Meiryo UI" panose="020B0604030504040204" pitchFamily="50" charset="-128"/>
              </a:rPr>
              <a:t>9</a:t>
            </a:r>
            <a:r>
              <a:rPr kumimoji="1" lang="ja-JP" altLang="en-US" sz="2400" dirty="0">
                <a:latin typeface="Meiryo UI" panose="020B0604030504040204" pitchFamily="50" charset="-128"/>
                <a:ea typeface="Meiryo UI" panose="020B0604030504040204" pitchFamily="50" charset="-128"/>
              </a:rPr>
              <a:t>　</a:t>
            </a:r>
            <a:r>
              <a:rPr kumimoji="1" lang="en-US" altLang="ja-JP" sz="2400"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調査結果④</a:t>
            </a:r>
            <a:r>
              <a:rPr kumimoji="1" lang="ja-JP" altLang="en-US" sz="2400" dirty="0">
                <a:latin typeface="Meiryo UI" panose="020B0604030504040204" pitchFamily="50" charset="-128"/>
                <a:ea typeface="Meiryo UI" panose="020B0604030504040204" pitchFamily="50" charset="-128"/>
              </a:rPr>
              <a:t>　バルセロナ（スペイン）、マチュピチュ（ペルー）</a:t>
            </a:r>
            <a:endParaRPr kumimoji="1" lang="en-US" altLang="ja-JP" sz="2400" dirty="0">
              <a:latin typeface="Meiryo UI" panose="020B0604030504040204" pitchFamily="50" charset="-128"/>
              <a:ea typeface="Meiryo UI" panose="020B0604030504040204" pitchFamily="50" charset="-128"/>
            </a:endParaRPr>
          </a:p>
          <a:p>
            <a:pPr>
              <a:lnSpc>
                <a:spcPts val="3600"/>
              </a:lnSpc>
            </a:pPr>
            <a:r>
              <a:rPr lang="en-US" altLang="ja-JP" sz="2400" dirty="0">
                <a:latin typeface="Meiryo UI" panose="020B0604030504040204" pitchFamily="50" charset="-128"/>
                <a:ea typeface="Meiryo UI" panose="020B0604030504040204" pitchFamily="50" charset="-128"/>
              </a:rPr>
              <a:t>P.</a:t>
            </a:r>
            <a:r>
              <a:rPr kumimoji="1" lang="en-US" altLang="ja-JP" sz="2400" dirty="0">
                <a:latin typeface="Meiryo UI" panose="020B0604030504040204" pitchFamily="50" charset="-128"/>
                <a:ea typeface="Meiryo UI" panose="020B0604030504040204" pitchFamily="50" charset="-128"/>
              </a:rPr>
              <a:t>10</a:t>
            </a:r>
            <a:r>
              <a:rPr kumimoji="1" lang="ja-JP" altLang="en-US" sz="2400" dirty="0">
                <a:latin typeface="Meiryo UI" panose="020B0604030504040204" pitchFamily="50" charset="-128"/>
                <a:ea typeface="Meiryo UI" panose="020B0604030504040204" pitchFamily="50" charset="-128"/>
              </a:rPr>
              <a:t>　</a:t>
            </a:r>
            <a:r>
              <a:rPr kumimoji="1" lang="en-US" altLang="ja-JP" sz="2400"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調査結果⑤</a:t>
            </a:r>
            <a:r>
              <a:rPr kumimoji="1" lang="ja-JP" altLang="en-US" sz="2400" dirty="0">
                <a:latin typeface="Meiryo UI" panose="020B0604030504040204" pitchFamily="50" charset="-128"/>
                <a:ea typeface="Meiryo UI" panose="020B0604030504040204" pitchFamily="50" charset="-128"/>
              </a:rPr>
              <a:t>　ルーブル美術館（フランス）、ピラミッド（エジプト）</a:t>
            </a:r>
            <a:endParaRPr kumimoji="1"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77695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0"/>
            <a:ext cx="9576842"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海外事例調査中間報告</a:t>
            </a:r>
            <a:r>
              <a:rPr lang="ja-JP" altLang="en-US" sz="2800" b="1" dirty="0">
                <a:solidFill>
                  <a:sysClr val="windowText" lastClr="000000"/>
                </a:solidFill>
                <a:latin typeface="Meiryo UI" panose="020B0604030504040204" pitchFamily="50" charset="-128"/>
                <a:ea typeface="Meiryo UI" panose="020B0604030504040204" pitchFamily="50" charset="-128"/>
              </a:rPr>
              <a:t>（調査事例一覧）</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5</a:t>
            </a:fld>
            <a:endParaRPr kumimoji="1" lang="ja-JP" altLang="en-US" dirty="0"/>
          </a:p>
        </p:txBody>
      </p:sp>
      <p:graphicFrame>
        <p:nvGraphicFramePr>
          <p:cNvPr id="3" name="表 4">
            <a:extLst>
              <a:ext uri="{FF2B5EF4-FFF2-40B4-BE49-F238E27FC236}">
                <a16:creationId xmlns:a16="http://schemas.microsoft.com/office/drawing/2014/main" id="{A6FA0A60-D226-4D04-8D10-2E9F84437CB0}"/>
              </a:ext>
            </a:extLst>
          </p:cNvPr>
          <p:cNvGraphicFramePr>
            <a:graphicFrameLocks noGrp="1"/>
          </p:cNvGraphicFramePr>
          <p:nvPr>
            <p:extLst>
              <p:ext uri="{D42A27DB-BD31-4B8C-83A1-F6EECF244321}">
                <p14:modId xmlns:p14="http://schemas.microsoft.com/office/powerpoint/2010/main" val="1974038117"/>
              </p:ext>
            </p:extLst>
          </p:nvPr>
        </p:nvGraphicFramePr>
        <p:xfrm>
          <a:off x="384201" y="856356"/>
          <a:ext cx="12889436" cy="8585365"/>
        </p:xfrm>
        <a:graphic>
          <a:graphicData uri="http://schemas.openxmlformats.org/drawingml/2006/table">
            <a:tbl>
              <a:tblPr firstRow="1" bandRow="1">
                <a:tableStyleId>{5C22544A-7EE6-4342-B048-85BDC9FD1C3A}</a:tableStyleId>
              </a:tblPr>
              <a:tblGrid>
                <a:gridCol w="569699">
                  <a:extLst>
                    <a:ext uri="{9D8B030D-6E8A-4147-A177-3AD203B41FA5}">
                      <a16:colId xmlns:a16="http://schemas.microsoft.com/office/drawing/2014/main" val="704638184"/>
                    </a:ext>
                  </a:extLst>
                </a:gridCol>
                <a:gridCol w="3078325">
                  <a:extLst>
                    <a:ext uri="{9D8B030D-6E8A-4147-A177-3AD203B41FA5}">
                      <a16:colId xmlns:a16="http://schemas.microsoft.com/office/drawing/2014/main" val="1829023328"/>
                    </a:ext>
                  </a:extLst>
                </a:gridCol>
                <a:gridCol w="2736304">
                  <a:extLst>
                    <a:ext uri="{9D8B030D-6E8A-4147-A177-3AD203B41FA5}">
                      <a16:colId xmlns:a16="http://schemas.microsoft.com/office/drawing/2014/main" val="2122413763"/>
                    </a:ext>
                  </a:extLst>
                </a:gridCol>
                <a:gridCol w="3252554">
                  <a:extLst>
                    <a:ext uri="{9D8B030D-6E8A-4147-A177-3AD203B41FA5}">
                      <a16:colId xmlns:a16="http://schemas.microsoft.com/office/drawing/2014/main" val="2497433872"/>
                    </a:ext>
                  </a:extLst>
                </a:gridCol>
                <a:gridCol w="3252554">
                  <a:extLst>
                    <a:ext uri="{9D8B030D-6E8A-4147-A177-3AD203B41FA5}">
                      <a16:colId xmlns:a16="http://schemas.microsoft.com/office/drawing/2014/main" val="1516995351"/>
                    </a:ext>
                  </a:extLst>
                </a:gridCol>
              </a:tblGrid>
              <a:tr h="480414">
                <a:tc>
                  <a:txBody>
                    <a:bodyPr/>
                    <a:lstStyle/>
                    <a:p>
                      <a:pPr algn="ctr"/>
                      <a:r>
                        <a:rPr kumimoji="1" lang="ja-JP" altLang="en-US" sz="1800" b="1" dirty="0">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800" b="1" dirty="0">
                          <a:latin typeface="Meiryo UI" panose="020B0604030504040204" pitchFamily="50" charset="-128"/>
                          <a:ea typeface="Meiryo UI" panose="020B0604030504040204" pitchFamily="50" charset="-128"/>
                        </a:rPr>
                        <a:t>制度名称</a:t>
                      </a:r>
                    </a:p>
                  </a:txBody>
                  <a:tcPr anchor="ctr"/>
                </a:tc>
                <a:tc>
                  <a:txBody>
                    <a:bodyPr/>
                    <a:lstStyle/>
                    <a:p>
                      <a:pPr algn="ctr"/>
                      <a:r>
                        <a:rPr kumimoji="1" lang="ja-JP" altLang="en-US" sz="1800" b="1" dirty="0">
                          <a:latin typeface="Meiryo UI" panose="020B0604030504040204" pitchFamily="50" charset="-128"/>
                          <a:ea typeface="Meiryo UI" panose="020B0604030504040204" pitchFamily="50" charset="-128"/>
                        </a:rPr>
                        <a:t>国・地域</a:t>
                      </a:r>
                    </a:p>
                  </a:txBody>
                  <a:tcPr anchor="ctr"/>
                </a:tc>
                <a:tc>
                  <a:txBody>
                    <a:bodyPr/>
                    <a:lstStyle/>
                    <a:p>
                      <a:pPr algn="ctr"/>
                      <a:r>
                        <a:rPr kumimoji="1" lang="ja-JP" altLang="en-US" sz="1800" b="1" dirty="0">
                          <a:latin typeface="Meiryo UI" panose="020B0604030504040204" pitchFamily="50" charset="-128"/>
                          <a:ea typeface="Meiryo UI" panose="020B0604030504040204" pitchFamily="50" charset="-128"/>
                        </a:rPr>
                        <a:t>税制度か否か</a:t>
                      </a:r>
                    </a:p>
                  </a:txBody>
                  <a:tcPr anchor="ctr"/>
                </a:tc>
                <a:tc>
                  <a:txBody>
                    <a:bodyPr/>
                    <a:lstStyle/>
                    <a:p>
                      <a:pPr algn="ctr"/>
                      <a:r>
                        <a:rPr kumimoji="1" lang="ja-JP" altLang="en-US" sz="1800" b="1" dirty="0">
                          <a:latin typeface="Meiryo UI" panose="020B0604030504040204" pitchFamily="50" charset="-128"/>
                          <a:ea typeface="Meiryo UI" panose="020B0604030504040204" pitchFamily="50" charset="-128"/>
                        </a:rPr>
                        <a:t>外国人対象のみか否か</a:t>
                      </a:r>
                    </a:p>
                  </a:txBody>
                  <a:tcPr anchor="ctr"/>
                </a:tc>
                <a:extLst>
                  <a:ext uri="{0D108BD9-81ED-4DB2-BD59-A6C34878D82A}">
                    <a16:rowId xmlns:a16="http://schemas.microsoft.com/office/drawing/2014/main" val="1932283023"/>
                  </a:ext>
                </a:extLst>
              </a:tr>
              <a:tr h="1178986">
                <a:tc>
                  <a:txBody>
                    <a:bodyPr/>
                    <a:lstStyle/>
                    <a:p>
                      <a:pPr algn="ctr"/>
                      <a:r>
                        <a:rPr kumimoji="1" lang="ja-JP" altLang="en-US" sz="1800" b="0" dirty="0">
                          <a:latin typeface="Meiryo UI" panose="020B0604030504040204" pitchFamily="50" charset="-128"/>
                          <a:ea typeface="Meiryo UI" panose="020B0604030504040204" pitchFamily="50" charset="-128"/>
                        </a:rPr>
                        <a:t>１</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外国人入国時の</a:t>
                      </a:r>
                      <a:endParaRPr kumimoji="1" lang="en-US" altLang="ja-JP" sz="1800" b="0" dirty="0">
                        <a:latin typeface="Meiryo UI" panose="020B0604030504040204" pitchFamily="50" charset="-128"/>
                        <a:ea typeface="Meiryo UI" panose="020B0604030504040204" pitchFamily="50" charset="-128"/>
                      </a:endParaRPr>
                    </a:p>
                    <a:p>
                      <a:pPr algn="ctr"/>
                      <a:r>
                        <a:rPr kumimoji="1" lang="ja-JP" altLang="en-US" sz="1800" b="0" dirty="0">
                          <a:latin typeface="Meiryo UI" panose="020B0604030504040204" pitchFamily="50" charset="-128"/>
                          <a:ea typeface="Meiryo UI" panose="020B0604030504040204" pitchFamily="50" charset="-128"/>
                        </a:rPr>
                        <a:t>認証システム使用料金</a:t>
                      </a:r>
                    </a:p>
                  </a:txBody>
                  <a:tcPr anchor="ctr"/>
                </a:tc>
                <a:tc>
                  <a:txBody>
                    <a:bodyPr/>
                    <a:lstStyle/>
                    <a:p>
                      <a:pPr algn="ctr"/>
                      <a:r>
                        <a:rPr kumimoji="1" lang="en-US" altLang="ja-JP" sz="1800" b="0" dirty="0">
                          <a:latin typeface="Meiryo UI" panose="020B0604030504040204" pitchFamily="50" charset="-128"/>
                          <a:ea typeface="Meiryo UI" panose="020B0604030504040204" pitchFamily="50" charset="-128"/>
                        </a:rPr>
                        <a:t>ESTA</a:t>
                      </a:r>
                      <a:r>
                        <a:rPr kumimoji="1" lang="ja-JP" altLang="en-US" sz="1400" b="0" dirty="0">
                          <a:latin typeface="Meiryo UI" panose="020B0604030504040204" pitchFamily="50" charset="-128"/>
                          <a:ea typeface="Meiryo UI" panose="020B0604030504040204" pitchFamily="50" charset="-128"/>
                        </a:rPr>
                        <a:t>（アメリカ）</a:t>
                      </a:r>
                      <a:endParaRPr kumimoji="1" lang="ja-JP" altLang="en-US" sz="18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b="0" dirty="0">
                          <a:latin typeface="Meiryo UI" panose="020B0604030504040204" pitchFamily="50" charset="-128"/>
                          <a:ea typeface="Meiryo UI" panose="020B0604030504040204" pitchFamily="50" charset="-128"/>
                        </a:rPr>
                        <a:t>ビザ制度に準じるがビザそのものではなく、あくまでも入国に際して必要となる手続きのシステムを使用する際の料金</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外国人のみ</a:t>
                      </a:r>
                    </a:p>
                  </a:txBody>
                  <a:tcPr anchor="ctr"/>
                </a:tc>
                <a:extLst>
                  <a:ext uri="{0D108BD9-81ED-4DB2-BD59-A6C34878D82A}">
                    <a16:rowId xmlns:a16="http://schemas.microsoft.com/office/drawing/2014/main" val="4251826436"/>
                  </a:ext>
                </a:extLst>
              </a:tr>
              <a:tr h="480414">
                <a:tc>
                  <a:txBody>
                    <a:bodyPr/>
                    <a:lstStyle/>
                    <a:p>
                      <a:pPr algn="ctr"/>
                      <a:r>
                        <a:rPr kumimoji="1" lang="ja-JP" altLang="en-US" sz="1800" b="0" dirty="0">
                          <a:latin typeface="Meiryo UI" panose="020B0604030504040204" pitchFamily="50" charset="-128"/>
                          <a:ea typeface="Meiryo UI" panose="020B0604030504040204" pitchFamily="50" charset="-128"/>
                        </a:rPr>
                        <a:t>２</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外国人観光客徴収金</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バリ島</a:t>
                      </a:r>
                      <a:r>
                        <a:rPr kumimoji="1" lang="ja-JP" altLang="en-US" sz="1400" b="0" dirty="0">
                          <a:latin typeface="Meiryo UI" panose="020B0604030504040204" pitchFamily="50" charset="-128"/>
                          <a:ea typeface="Meiryo UI" panose="020B0604030504040204" pitchFamily="50" charset="-128"/>
                        </a:rPr>
                        <a:t>（インドネシア）</a:t>
                      </a:r>
                      <a:endParaRPr kumimoji="1" lang="ja-JP" altLang="en-US" sz="18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ビザ制度に準じる</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外国人のみ</a:t>
                      </a:r>
                    </a:p>
                  </a:txBody>
                  <a:tcPr anchor="ctr"/>
                </a:tc>
                <a:extLst>
                  <a:ext uri="{0D108BD9-81ED-4DB2-BD59-A6C34878D82A}">
                    <a16:rowId xmlns:a16="http://schemas.microsoft.com/office/drawing/2014/main" val="848942343"/>
                  </a:ext>
                </a:extLst>
              </a:tr>
              <a:tr h="1441241">
                <a:tc>
                  <a:txBody>
                    <a:bodyPr/>
                    <a:lstStyle/>
                    <a:p>
                      <a:pPr algn="ctr"/>
                      <a:r>
                        <a:rPr kumimoji="1" lang="ja-JP" altLang="en-US" sz="1800" b="0" dirty="0">
                          <a:latin typeface="Meiryo UI" panose="020B0604030504040204" pitchFamily="50" charset="-128"/>
                          <a:ea typeface="Meiryo UI" panose="020B0604030504040204" pitchFamily="50" charset="-128"/>
                        </a:rPr>
                        <a:t>３</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外国人観光客徴収金</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ニュージーランド</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ビザ制度に準じる</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外国人のみ</a:t>
                      </a:r>
                    </a:p>
                    <a:p>
                      <a:pPr algn="ctr"/>
                      <a:r>
                        <a:rPr kumimoji="1" lang="ja-JP" altLang="en-US" sz="1600" b="0" dirty="0">
                          <a:latin typeface="Meiryo UI" panose="020B0604030504040204" pitchFamily="50" charset="-128"/>
                          <a:ea typeface="Meiryo UI" panose="020B0604030504040204" pitchFamily="50" charset="-128"/>
                        </a:rPr>
                        <a:t>＊免除対象</a:t>
                      </a:r>
                      <a:r>
                        <a:rPr kumimoji="1" lang="en-US" altLang="ja-JP" sz="1600" b="0" dirty="0">
                          <a:latin typeface="Meiryo UI" panose="020B0604030504040204" pitchFamily="50" charset="-128"/>
                          <a:ea typeface="Meiryo UI" panose="020B0604030504040204" pitchFamily="50" charset="-128"/>
                        </a:rPr>
                        <a:t>: </a:t>
                      </a:r>
                      <a:r>
                        <a:rPr kumimoji="1" lang="ja-JP" altLang="en-US" sz="1600" b="0" dirty="0">
                          <a:latin typeface="Meiryo UI" panose="020B0604030504040204" pitchFamily="50" charset="-128"/>
                          <a:ea typeface="Meiryo UI" panose="020B0604030504040204" pitchFamily="50" charset="-128"/>
                        </a:rPr>
                        <a:t>オーストラリア国民や一部の太平洋諸島の住民、乗り継ぎ目的の旅行者は、対象外。</a:t>
                      </a:r>
                    </a:p>
                  </a:txBody>
                  <a:tcPr anchor="ctr"/>
                </a:tc>
                <a:extLst>
                  <a:ext uri="{0D108BD9-81ED-4DB2-BD59-A6C34878D82A}">
                    <a16:rowId xmlns:a16="http://schemas.microsoft.com/office/drawing/2014/main" val="387490285"/>
                  </a:ext>
                </a:extLst>
              </a:tr>
              <a:tr h="480414">
                <a:tc>
                  <a:txBody>
                    <a:bodyPr/>
                    <a:lstStyle/>
                    <a:p>
                      <a:pPr algn="ctr"/>
                      <a:r>
                        <a:rPr kumimoji="1" lang="ja-JP" altLang="en-US" sz="1800" b="0" dirty="0">
                          <a:latin typeface="Meiryo UI" panose="020B0604030504040204" pitchFamily="50" charset="-128"/>
                          <a:ea typeface="Meiryo UI" panose="020B0604030504040204" pitchFamily="50" charset="-128"/>
                        </a:rPr>
                        <a:t>４</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ベネツィア市入島税</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ベネツィア</a:t>
                      </a:r>
                      <a:r>
                        <a:rPr kumimoji="1" lang="ja-JP" altLang="en-US" sz="1400" b="0" dirty="0">
                          <a:latin typeface="Meiryo UI" panose="020B0604030504040204" pitchFamily="50" charset="-128"/>
                          <a:ea typeface="Meiryo UI" panose="020B0604030504040204" pitchFamily="50" charset="-128"/>
                        </a:rPr>
                        <a:t>（イタリア）</a:t>
                      </a:r>
                      <a:endParaRPr kumimoji="1" lang="ja-JP" altLang="en-US" sz="18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宿泊税の類</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国籍を問わず徴収する</a:t>
                      </a:r>
                    </a:p>
                  </a:txBody>
                  <a:tcPr anchor="ctr"/>
                </a:tc>
                <a:extLst>
                  <a:ext uri="{0D108BD9-81ED-4DB2-BD59-A6C34878D82A}">
                    <a16:rowId xmlns:a16="http://schemas.microsoft.com/office/drawing/2014/main" val="3347430787"/>
                  </a:ext>
                </a:extLst>
              </a:tr>
              <a:tr h="480414">
                <a:tc>
                  <a:txBody>
                    <a:bodyPr/>
                    <a:lstStyle/>
                    <a:p>
                      <a:pPr algn="ctr"/>
                      <a:r>
                        <a:rPr kumimoji="1" lang="ja-JP" altLang="en-US" sz="1800" b="0" dirty="0">
                          <a:latin typeface="Meiryo UI" panose="020B0604030504040204" pitchFamily="50" charset="-128"/>
                          <a:ea typeface="Meiryo UI" panose="020B0604030504040204" pitchFamily="50" charset="-128"/>
                        </a:rPr>
                        <a:t>５</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地方観光税</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バレンシア</a:t>
                      </a:r>
                      <a:r>
                        <a:rPr kumimoji="1" lang="ja-JP" altLang="en-US" sz="1400" b="0" dirty="0">
                          <a:latin typeface="Meiryo UI" panose="020B0604030504040204" pitchFamily="50" charset="-128"/>
                          <a:ea typeface="Meiryo UI" panose="020B0604030504040204" pitchFamily="50" charset="-128"/>
                        </a:rPr>
                        <a:t>（スペイン）</a:t>
                      </a:r>
                      <a:endParaRPr kumimoji="1" lang="ja-JP" altLang="en-US" sz="18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宿泊税の類</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国籍を問わず徴収する</a:t>
                      </a:r>
                    </a:p>
                  </a:txBody>
                  <a:tcPr anchor="ctr"/>
                </a:tc>
                <a:extLst>
                  <a:ext uri="{0D108BD9-81ED-4DB2-BD59-A6C34878D82A}">
                    <a16:rowId xmlns:a16="http://schemas.microsoft.com/office/drawing/2014/main" val="1591798713"/>
                  </a:ext>
                </a:extLst>
              </a:tr>
              <a:tr h="480414">
                <a:tc>
                  <a:txBody>
                    <a:bodyPr/>
                    <a:lstStyle/>
                    <a:p>
                      <a:pPr algn="ctr"/>
                      <a:r>
                        <a:rPr kumimoji="1" lang="ja-JP" altLang="en-US" sz="1800" b="0" dirty="0">
                          <a:latin typeface="Meiryo UI" panose="020B0604030504040204" pitchFamily="50" charset="-128"/>
                          <a:ea typeface="Meiryo UI" panose="020B0604030504040204" pitchFamily="50" charset="-128"/>
                        </a:rPr>
                        <a:t>６</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地方観光税</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マンチェスター</a:t>
                      </a:r>
                      <a:r>
                        <a:rPr kumimoji="1" lang="ja-JP" altLang="en-US" sz="1400" b="0" dirty="0">
                          <a:latin typeface="Meiryo UI" panose="020B0604030504040204" pitchFamily="50" charset="-128"/>
                          <a:ea typeface="Meiryo UI" panose="020B0604030504040204" pitchFamily="50" charset="-128"/>
                        </a:rPr>
                        <a:t>（イギリス）</a:t>
                      </a:r>
                      <a:endParaRPr kumimoji="1" lang="ja-JP" altLang="en-US" sz="18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宿泊税の類</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国籍を問わず徴収する</a:t>
                      </a:r>
                    </a:p>
                  </a:txBody>
                  <a:tcPr anchor="ctr"/>
                </a:tc>
                <a:extLst>
                  <a:ext uri="{0D108BD9-81ED-4DB2-BD59-A6C34878D82A}">
                    <a16:rowId xmlns:a16="http://schemas.microsoft.com/office/drawing/2014/main" val="102028370"/>
                  </a:ext>
                </a:extLst>
              </a:tr>
              <a:tr h="480414">
                <a:tc>
                  <a:txBody>
                    <a:bodyPr/>
                    <a:lstStyle/>
                    <a:p>
                      <a:pPr algn="ctr"/>
                      <a:r>
                        <a:rPr kumimoji="1" lang="ja-JP" altLang="en-US" sz="1800" b="0" dirty="0">
                          <a:latin typeface="Meiryo UI" panose="020B0604030504040204" pitchFamily="50" charset="-128"/>
                          <a:ea typeface="Meiryo UI" panose="020B0604030504040204" pitchFamily="50" charset="-128"/>
                        </a:rPr>
                        <a:t>７</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地方観光税</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バルセロナ</a:t>
                      </a:r>
                      <a:r>
                        <a:rPr kumimoji="1" lang="ja-JP" altLang="en-US" sz="1400" b="0" dirty="0">
                          <a:latin typeface="Meiryo UI" panose="020B0604030504040204" pitchFamily="50" charset="-128"/>
                          <a:ea typeface="Meiryo UI" panose="020B0604030504040204" pitchFamily="50" charset="-128"/>
                        </a:rPr>
                        <a:t>（スペイン）</a:t>
                      </a:r>
                      <a:endParaRPr kumimoji="1" lang="ja-JP" altLang="en-US" sz="18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宿泊税の類</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国籍を問わず徴収する</a:t>
                      </a:r>
                    </a:p>
                  </a:txBody>
                  <a:tcPr anchor="ctr"/>
                </a:tc>
                <a:extLst>
                  <a:ext uri="{0D108BD9-81ED-4DB2-BD59-A6C34878D82A}">
                    <a16:rowId xmlns:a16="http://schemas.microsoft.com/office/drawing/2014/main" val="2500381928"/>
                  </a:ext>
                </a:extLst>
              </a:tr>
              <a:tr h="840724">
                <a:tc>
                  <a:txBody>
                    <a:bodyPr/>
                    <a:lstStyle/>
                    <a:p>
                      <a:pPr algn="ctr"/>
                      <a:r>
                        <a:rPr kumimoji="1" lang="ja-JP" altLang="en-US" sz="1800" b="0" dirty="0">
                          <a:latin typeface="Meiryo UI" panose="020B0604030504040204" pitchFamily="50" charset="-128"/>
                          <a:ea typeface="Meiryo UI" panose="020B0604030504040204" pitchFamily="50" charset="-128"/>
                        </a:rPr>
                        <a:t>８</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施設入場料</a:t>
                      </a:r>
                      <a:endParaRPr kumimoji="1" lang="en-US" altLang="ja-JP" sz="18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マチュピチュ</a:t>
                      </a:r>
                      <a:r>
                        <a:rPr kumimoji="1" lang="ja-JP" altLang="en-US" sz="1400" b="0" dirty="0">
                          <a:latin typeface="Meiryo UI" panose="020B0604030504040204" pitchFamily="50" charset="-128"/>
                          <a:ea typeface="Meiryo UI" panose="020B0604030504040204" pitchFamily="50" charset="-128"/>
                        </a:rPr>
                        <a:t>（ペルー）</a:t>
                      </a:r>
                      <a:endParaRPr kumimoji="1" lang="ja-JP" altLang="en-US" sz="18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入場料の類であり、</a:t>
                      </a:r>
                      <a:endParaRPr kumimoji="1" lang="en-US" altLang="ja-JP" sz="1800" b="0" dirty="0">
                        <a:latin typeface="Meiryo UI" panose="020B0604030504040204" pitchFamily="50" charset="-128"/>
                        <a:ea typeface="Meiryo UI" panose="020B0604030504040204" pitchFamily="50" charset="-128"/>
                      </a:endParaRPr>
                    </a:p>
                    <a:p>
                      <a:pPr algn="ctr"/>
                      <a:r>
                        <a:rPr kumimoji="1" lang="ja-JP" altLang="en-US" sz="1800" b="0" dirty="0">
                          <a:latin typeface="Meiryo UI" panose="020B0604030504040204" pitchFamily="50" charset="-128"/>
                          <a:ea typeface="Meiryo UI" panose="020B0604030504040204" pitchFamily="50" charset="-128"/>
                        </a:rPr>
                        <a:t>税金ではない</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規定された外国人のみ</a:t>
                      </a:r>
                    </a:p>
                  </a:txBody>
                  <a:tcPr anchor="ctr"/>
                </a:tc>
                <a:extLst>
                  <a:ext uri="{0D108BD9-81ED-4DB2-BD59-A6C34878D82A}">
                    <a16:rowId xmlns:a16="http://schemas.microsoft.com/office/drawing/2014/main" val="2279646652"/>
                  </a:ext>
                </a:extLst>
              </a:tr>
              <a:tr h="1401206">
                <a:tc>
                  <a:txBody>
                    <a:bodyPr/>
                    <a:lstStyle/>
                    <a:p>
                      <a:pPr algn="ctr"/>
                      <a:r>
                        <a:rPr kumimoji="1" lang="ja-JP" altLang="en-US" sz="1800" b="0" dirty="0">
                          <a:latin typeface="Meiryo UI" panose="020B0604030504040204" pitchFamily="50" charset="-128"/>
                          <a:ea typeface="Meiryo UI" panose="020B0604030504040204" pitchFamily="50" charset="-128"/>
                        </a:rPr>
                        <a:t>９</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施設入場料</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ルーブル美術館</a:t>
                      </a:r>
                      <a:r>
                        <a:rPr kumimoji="1" lang="ja-JP" altLang="en-US" sz="1400" b="0" dirty="0">
                          <a:latin typeface="Meiryo UI" panose="020B0604030504040204" pitchFamily="50" charset="-128"/>
                          <a:ea typeface="Meiryo UI" panose="020B0604030504040204" pitchFamily="50" charset="-128"/>
                        </a:rPr>
                        <a:t>（フランス）</a:t>
                      </a:r>
                      <a:endParaRPr kumimoji="1" lang="ja-JP" altLang="en-US" sz="18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入場料の類であり、</a:t>
                      </a:r>
                      <a:endParaRPr kumimoji="1" lang="en-US" altLang="ja-JP" sz="1800" b="0" dirty="0">
                        <a:latin typeface="Meiryo UI" panose="020B0604030504040204" pitchFamily="50" charset="-128"/>
                        <a:ea typeface="Meiryo UI" panose="020B0604030504040204" pitchFamily="50" charset="-128"/>
                      </a:endParaRPr>
                    </a:p>
                    <a:p>
                      <a:pPr algn="ctr"/>
                      <a:r>
                        <a:rPr kumimoji="1" lang="ja-JP" altLang="en-US" sz="1800" b="0" dirty="0">
                          <a:latin typeface="Meiryo UI" panose="020B0604030504040204" pitchFamily="50" charset="-128"/>
                          <a:ea typeface="Meiryo UI" panose="020B0604030504040204" pitchFamily="50" charset="-128"/>
                        </a:rPr>
                        <a:t>税金ではない</a:t>
                      </a:r>
                    </a:p>
                  </a:txBody>
                  <a:tcPr anchor="ctr"/>
                </a:tc>
                <a:tc>
                  <a:txBody>
                    <a:bodyPr/>
                    <a:lstStyle/>
                    <a:p>
                      <a:pPr algn="ctr"/>
                      <a:r>
                        <a:rPr kumimoji="1" lang="ja-JP" altLang="en-US" sz="1800" b="0" dirty="0">
                          <a:solidFill>
                            <a:schemeClr val="tx1"/>
                          </a:solidFill>
                          <a:latin typeface="Meiryo UI" panose="020B0604030504040204" pitchFamily="50" charset="-128"/>
                          <a:ea typeface="Meiryo UI" panose="020B0604030504040204" pitchFamily="50" charset="-128"/>
                        </a:rPr>
                        <a:t>国籍を問わず徴収する</a:t>
                      </a:r>
                      <a:endParaRPr kumimoji="1" lang="en-US" altLang="ja-JP" sz="1800" b="0" dirty="0">
                        <a:solidFill>
                          <a:schemeClr val="tx1"/>
                        </a:solidFill>
                        <a:latin typeface="Meiryo UI" panose="020B0604030504040204" pitchFamily="50" charset="-128"/>
                        <a:ea typeface="Meiryo UI" panose="020B0604030504040204" pitchFamily="50" charset="-128"/>
                      </a:endParaRPr>
                    </a:p>
                    <a:p>
                      <a:pPr algn="ctr"/>
                      <a:r>
                        <a:rPr kumimoji="1" lang="ja-JP" altLang="en-US" sz="1600" b="0" dirty="0">
                          <a:latin typeface="Meiryo UI" panose="020B0604030504040204" pitchFamily="50" charset="-128"/>
                          <a:ea typeface="Meiryo UI" panose="020B0604030504040204" pitchFamily="50" charset="-128"/>
                        </a:rPr>
                        <a:t>＊次のような対象者には無料または割引が適用：</a:t>
                      </a:r>
                      <a:r>
                        <a:rPr kumimoji="1" lang="en-US" altLang="ja-JP" sz="1600" b="0" dirty="0">
                          <a:latin typeface="Meiryo UI" panose="020B0604030504040204" pitchFamily="50" charset="-128"/>
                          <a:ea typeface="Meiryo UI" panose="020B0604030504040204" pitchFamily="50" charset="-128"/>
                        </a:rPr>
                        <a:t>18</a:t>
                      </a:r>
                      <a:r>
                        <a:rPr kumimoji="1" lang="ja-JP" altLang="en-US" sz="1600" b="0" dirty="0">
                          <a:latin typeface="Meiryo UI" panose="020B0604030504040204" pitchFamily="50" charset="-128"/>
                          <a:ea typeface="Meiryo UI" panose="020B0604030504040204" pitchFamily="50" charset="-128"/>
                        </a:rPr>
                        <a:t>歳未満、</a:t>
                      </a:r>
                      <a:r>
                        <a:rPr kumimoji="1" lang="en-US" altLang="ja-JP" sz="1600" b="0" dirty="0">
                          <a:latin typeface="Meiryo UI" panose="020B0604030504040204" pitchFamily="50" charset="-128"/>
                          <a:ea typeface="Meiryo UI" panose="020B0604030504040204" pitchFamily="50" charset="-128"/>
                        </a:rPr>
                        <a:t>EU</a:t>
                      </a:r>
                      <a:r>
                        <a:rPr kumimoji="1" lang="ja-JP" altLang="en-US" sz="1600" b="0" dirty="0">
                          <a:latin typeface="Meiryo UI" panose="020B0604030504040204" pitchFamily="50" charset="-128"/>
                          <a:ea typeface="Meiryo UI" panose="020B0604030504040204" pitchFamily="50" charset="-128"/>
                        </a:rPr>
                        <a:t>圏などに住む</a:t>
                      </a:r>
                      <a:r>
                        <a:rPr kumimoji="1" lang="en-US" altLang="ja-JP" sz="1600" b="0" dirty="0">
                          <a:latin typeface="Meiryo UI" panose="020B0604030504040204" pitchFamily="50" charset="-128"/>
                          <a:ea typeface="Meiryo UI" panose="020B0604030504040204" pitchFamily="50" charset="-128"/>
                        </a:rPr>
                        <a:t>18</a:t>
                      </a:r>
                      <a:r>
                        <a:rPr kumimoji="1" lang="ja-JP" altLang="en-US" sz="1600" b="0" dirty="0">
                          <a:latin typeface="Meiryo UI" panose="020B0604030504040204" pitchFamily="50" charset="-128"/>
                          <a:ea typeface="Meiryo UI" panose="020B0604030504040204" pitchFamily="50" charset="-128"/>
                        </a:rPr>
                        <a:t>～</a:t>
                      </a:r>
                      <a:r>
                        <a:rPr kumimoji="1" lang="en-US" altLang="ja-JP" sz="1600" b="0" dirty="0">
                          <a:latin typeface="Meiryo UI" panose="020B0604030504040204" pitchFamily="50" charset="-128"/>
                          <a:ea typeface="Meiryo UI" panose="020B0604030504040204" pitchFamily="50" charset="-128"/>
                        </a:rPr>
                        <a:t>25</a:t>
                      </a:r>
                      <a:r>
                        <a:rPr kumimoji="1" lang="ja-JP" altLang="en-US" sz="1600" b="0" dirty="0">
                          <a:latin typeface="Meiryo UI" panose="020B0604030504040204" pitchFamily="50" charset="-128"/>
                          <a:ea typeface="Meiryo UI" panose="020B0604030504040204" pitchFamily="50" charset="-128"/>
                        </a:rPr>
                        <a:t>歳、教員、 障がい者</a:t>
                      </a:r>
                    </a:p>
                  </a:txBody>
                  <a:tcPr anchor="ctr"/>
                </a:tc>
                <a:extLst>
                  <a:ext uri="{0D108BD9-81ED-4DB2-BD59-A6C34878D82A}">
                    <a16:rowId xmlns:a16="http://schemas.microsoft.com/office/drawing/2014/main" val="3408393419"/>
                  </a:ext>
                </a:extLst>
              </a:tr>
              <a:tr h="840724">
                <a:tc>
                  <a:txBody>
                    <a:bodyPr/>
                    <a:lstStyle/>
                    <a:p>
                      <a:pPr algn="ctr"/>
                      <a:r>
                        <a:rPr kumimoji="1" lang="en-US" altLang="ja-JP" sz="1800" b="0" dirty="0">
                          <a:latin typeface="Meiryo UI" panose="020B0604030504040204" pitchFamily="50" charset="-128"/>
                          <a:ea typeface="Meiryo UI" panose="020B0604030504040204" pitchFamily="50" charset="-128"/>
                        </a:rPr>
                        <a:t>10</a:t>
                      </a:r>
                      <a:endParaRPr kumimoji="1" lang="ja-JP" altLang="en-US" sz="18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施設入場料</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ピラミッド</a:t>
                      </a:r>
                      <a:r>
                        <a:rPr kumimoji="1" lang="ja-JP" altLang="en-US" sz="1400" b="0" dirty="0">
                          <a:latin typeface="Meiryo UI" panose="020B0604030504040204" pitchFamily="50" charset="-128"/>
                          <a:ea typeface="Meiryo UI" panose="020B0604030504040204" pitchFamily="50" charset="-128"/>
                        </a:rPr>
                        <a:t>（エジプト）</a:t>
                      </a:r>
                      <a:endParaRPr kumimoji="1" lang="ja-JP" altLang="en-US" sz="18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入場料の類であり、</a:t>
                      </a:r>
                      <a:endParaRPr kumimoji="1" lang="en-US" altLang="ja-JP" sz="1800" b="0" dirty="0">
                        <a:latin typeface="Meiryo UI" panose="020B0604030504040204" pitchFamily="50" charset="-128"/>
                        <a:ea typeface="Meiryo UI" panose="020B0604030504040204" pitchFamily="50" charset="-128"/>
                      </a:endParaRPr>
                    </a:p>
                    <a:p>
                      <a:pPr algn="ctr"/>
                      <a:r>
                        <a:rPr kumimoji="1" lang="ja-JP" altLang="en-US" sz="1800" b="0" dirty="0">
                          <a:latin typeface="Meiryo UI" panose="020B0604030504040204" pitchFamily="50" charset="-128"/>
                          <a:ea typeface="Meiryo UI" panose="020B0604030504040204" pitchFamily="50" charset="-128"/>
                        </a:rPr>
                        <a:t>税金ではない</a:t>
                      </a:r>
                    </a:p>
                  </a:txBody>
                  <a:tcPr anchor="ctr"/>
                </a:tc>
                <a:tc>
                  <a:txBody>
                    <a:bodyPr/>
                    <a:lstStyle/>
                    <a:p>
                      <a:pPr algn="ctr"/>
                      <a:r>
                        <a:rPr kumimoji="1" lang="ja-JP" altLang="en-US" sz="1800" b="0" dirty="0">
                          <a:latin typeface="Meiryo UI" panose="020B0604030504040204" pitchFamily="50" charset="-128"/>
                          <a:ea typeface="Meiryo UI" panose="020B0604030504040204" pitchFamily="50" charset="-128"/>
                        </a:rPr>
                        <a:t>外国人のみ</a:t>
                      </a:r>
                    </a:p>
                  </a:txBody>
                  <a:tcPr anchor="ctr"/>
                </a:tc>
                <a:extLst>
                  <a:ext uri="{0D108BD9-81ED-4DB2-BD59-A6C34878D82A}">
                    <a16:rowId xmlns:a16="http://schemas.microsoft.com/office/drawing/2014/main" val="2076349372"/>
                  </a:ext>
                </a:extLst>
              </a:tr>
            </a:tbl>
          </a:graphicData>
        </a:graphic>
      </p:graphicFrame>
    </p:spTree>
    <p:extLst>
      <p:ext uri="{BB962C8B-B14F-4D97-AF65-F5344CB8AC3E}">
        <p14:creationId xmlns:p14="http://schemas.microsoft.com/office/powerpoint/2010/main" val="350564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0"/>
            <a:ext cx="12241138"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海外事例調査中間報告</a:t>
            </a:r>
            <a:r>
              <a:rPr lang="ja-JP" altLang="en-US" sz="2800" b="1" dirty="0">
                <a:solidFill>
                  <a:sysClr val="windowText" lastClr="000000"/>
                </a:solidFill>
                <a:latin typeface="Meiryo UI" panose="020B0604030504040204" pitchFamily="50" charset="-128"/>
                <a:ea typeface="Meiryo UI" panose="020B0604030504040204" pitchFamily="50" charset="-128"/>
              </a:rPr>
              <a:t>①　</a:t>
            </a:r>
            <a:r>
              <a:rPr lang="en-US" altLang="ja-JP" sz="2800" b="1" dirty="0">
                <a:solidFill>
                  <a:sysClr val="windowText" lastClr="000000"/>
                </a:solidFill>
                <a:latin typeface="Meiryo UI" panose="020B0604030504040204" pitchFamily="50" charset="-128"/>
                <a:ea typeface="Meiryo UI" panose="020B0604030504040204" pitchFamily="50" charset="-128"/>
              </a:rPr>
              <a:t>ESTA</a:t>
            </a:r>
            <a:r>
              <a:rPr lang="ja-JP" altLang="en-US" sz="2800" b="1" dirty="0">
                <a:solidFill>
                  <a:sysClr val="windowText" lastClr="000000"/>
                </a:solidFill>
                <a:latin typeface="Meiryo UI" panose="020B0604030504040204" pitchFamily="50" charset="-128"/>
                <a:ea typeface="Meiryo UI" panose="020B0604030504040204" pitchFamily="50" charset="-128"/>
              </a:rPr>
              <a:t>（アメリカ）、バリ島（インドネシア）</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6</a:t>
            </a:fld>
            <a:endParaRPr kumimoji="1" lang="ja-JP" altLang="en-US" dirty="0"/>
          </a:p>
        </p:txBody>
      </p:sp>
      <p:graphicFrame>
        <p:nvGraphicFramePr>
          <p:cNvPr id="4" name="表 3">
            <a:extLst>
              <a:ext uri="{FF2B5EF4-FFF2-40B4-BE49-F238E27FC236}">
                <a16:creationId xmlns:a16="http://schemas.microsoft.com/office/drawing/2014/main" id="{6E56C6DA-A42D-4D50-9507-7D3144FE3B08}"/>
              </a:ext>
            </a:extLst>
          </p:cNvPr>
          <p:cNvGraphicFramePr>
            <a:graphicFrameLocks noGrp="1"/>
          </p:cNvGraphicFramePr>
          <p:nvPr>
            <p:extLst>
              <p:ext uri="{D42A27DB-BD31-4B8C-83A1-F6EECF244321}">
                <p14:modId xmlns:p14="http://schemas.microsoft.com/office/powerpoint/2010/main" val="836223997"/>
              </p:ext>
            </p:extLst>
          </p:nvPr>
        </p:nvGraphicFramePr>
        <p:xfrm>
          <a:off x="359817" y="1241922"/>
          <a:ext cx="12889433" cy="3744415"/>
        </p:xfrm>
        <a:graphic>
          <a:graphicData uri="http://schemas.openxmlformats.org/drawingml/2006/table">
            <a:tbl>
              <a:tblPr/>
              <a:tblGrid>
                <a:gridCol w="1043076">
                  <a:extLst>
                    <a:ext uri="{9D8B030D-6E8A-4147-A177-3AD203B41FA5}">
                      <a16:colId xmlns:a16="http://schemas.microsoft.com/office/drawing/2014/main" val="1448493638"/>
                    </a:ext>
                  </a:extLst>
                </a:gridCol>
                <a:gridCol w="2235162">
                  <a:extLst>
                    <a:ext uri="{9D8B030D-6E8A-4147-A177-3AD203B41FA5}">
                      <a16:colId xmlns:a16="http://schemas.microsoft.com/office/drawing/2014/main" val="2621912578"/>
                    </a:ext>
                  </a:extLst>
                </a:gridCol>
                <a:gridCol w="9611195">
                  <a:extLst>
                    <a:ext uri="{9D8B030D-6E8A-4147-A177-3AD203B41FA5}">
                      <a16:colId xmlns:a16="http://schemas.microsoft.com/office/drawing/2014/main" val="2578642984"/>
                    </a:ext>
                  </a:extLst>
                </a:gridCol>
              </a:tblGrid>
              <a:tr h="971413">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3612" marR="3612" marT="3612"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p>
                  </a:txBody>
                  <a:tcPr marL="3612" marR="3612" marT="361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ctr">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米国国土安全保障省（</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DHS</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）が導入している電子渡航認証システム（</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Electronic System for Travel Authorization</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）で、ビザ免除プログラム（</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VWP</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）を利用して米国に入国する外国人向けの仕組み。</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ctr">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入国の際に申請料金を支払うのでビザのように捉えられるが、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ESTA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はビザではない。有効なビザを所持する渡航者は、そのビザの目的に準じた米国への渡航が可能。有効なビザを所持する渡航者については、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ESTA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申請の必要はない。</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4712857"/>
                  </a:ext>
                </a:extLst>
              </a:tr>
              <a:tr h="246159">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税制度か否か</a:t>
                      </a:r>
                      <a:endParaRPr kumimoji="1" lang="ja-JP" altLang="en-US" sz="1300" dirty="0"/>
                    </a:p>
                  </a:txBody>
                  <a:tcPr marL="3612" marR="3612" marT="361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ビザ制度に準じるがビザそのものではなく、あくまでも入国に際して必要となる手続きのシステムを使用する際の料金</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9433778"/>
                  </a:ext>
                </a:extLst>
              </a:tr>
              <a:tr h="246159">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sz="1300" dirty="0"/>
                    </a:p>
                  </a:txBody>
                  <a:tcPr marL="3612" marR="3612" marT="361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申請料金は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ドル</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6287282"/>
                  </a:ext>
                </a:extLst>
              </a:tr>
              <a:tr h="246159">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sz="1300" dirty="0"/>
                    </a:p>
                  </a:txBody>
                  <a:tcPr marL="3612" marR="3612" marT="361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アメリカ入国全体で、各空港のパスポートコントロール</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7968247"/>
                  </a:ext>
                </a:extLst>
              </a:tr>
              <a:tr h="246159">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使途</a:t>
                      </a:r>
                      <a:endParaRPr kumimoji="1" lang="ja-JP" altLang="en-US" sz="1300" dirty="0"/>
                    </a:p>
                  </a:txBody>
                  <a:tcPr marL="3612" marR="3612" marT="361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米国に入国する外国人の適格性を判断し、渡航が安全であることを確認するため</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3629316"/>
                  </a:ext>
                </a:extLst>
              </a:tr>
              <a:tr h="246159">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sz="1300"/>
                    </a:p>
                  </a:txBody>
                  <a:tcPr marL="3612" marR="3612" marT="361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外国人のみ</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8682141"/>
                  </a:ext>
                </a:extLst>
              </a:tr>
              <a:tr h="246159">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sz="1300" dirty="0"/>
                    </a:p>
                  </a:txBody>
                  <a:tcPr marL="3612" marR="3612" marT="361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2009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日から義務化</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8206859"/>
                  </a:ext>
                </a:extLst>
              </a:tr>
              <a:tr h="1296048">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　</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a:txBody>
                    <a:bodyPr/>
                    <a:lstStyle/>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ESTA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の申請は、米国税関国境取締局（</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CBP</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）のウェブサイトから行うことができる。申請料金は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ドルで、クレジットカードで支払う。申請書の記入にかかる平均時間は約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23</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分。</a:t>
                      </a:r>
                      <a:r>
                        <a:rPr lang="ja-JP" altLang="en-US" sz="1300" b="0" i="0" u="none" strike="noStrike" dirty="0">
                          <a:solidFill>
                            <a:srgbClr val="000000"/>
                          </a:solidFill>
                          <a:effectLst/>
                          <a:latin typeface="Tahoma" panose="020B0604030504040204" pitchFamily="34" charset="0"/>
                          <a:ea typeface="Meiryo UI" panose="020B0604030504040204" pitchFamily="50" charset="-128"/>
                        </a:rPr>
                        <a:t>﻿</a:t>
                      </a:r>
                      <a:endParaRPr lang="en-US" altLang="ja-JP" sz="1300" b="0" i="0" u="none" strike="noStrike" dirty="0">
                        <a:solidFill>
                          <a:srgbClr val="000000"/>
                        </a:solidFill>
                        <a:effectLst/>
                        <a:latin typeface="Tahoma" panose="020B0604030504040204" pitchFamily="34" charset="0"/>
                        <a:ea typeface="Meiryo UI" panose="020B0604030504040204" pitchFamily="50" charset="-128"/>
                      </a:endParaRPr>
                    </a:p>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ESTA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の申請は、航空券の予約時にするか、少なくとも渡米日の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時間以上前に行うことが推奨されている。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ESTA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の有効期限は通常</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年間で、米国への複数回の渡航が可能です。ただし、</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年以内にパスポートの期限が切れる場合は、パスポートの有効期限日をもって無効になる。</a:t>
                      </a:r>
                      <a:r>
                        <a:rPr lang="ja-JP" altLang="en-US" sz="1300" b="0" i="0" u="none" strike="noStrike" dirty="0">
                          <a:solidFill>
                            <a:srgbClr val="000000"/>
                          </a:solidFill>
                          <a:effectLst/>
                          <a:latin typeface="Tahoma" panose="020B0604030504040204" pitchFamily="34" charset="0"/>
                          <a:ea typeface="Meiryo UI" panose="020B0604030504040204" pitchFamily="50" charset="-128"/>
                        </a:rPr>
                        <a:t>﻿</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5972773"/>
                  </a:ext>
                </a:extLst>
              </a:tr>
            </a:tbl>
          </a:graphicData>
        </a:graphic>
      </p:graphicFrame>
      <p:sp>
        <p:nvSpPr>
          <p:cNvPr id="6" name="テキスト ボックス 5">
            <a:extLst>
              <a:ext uri="{FF2B5EF4-FFF2-40B4-BE49-F238E27FC236}">
                <a16:creationId xmlns:a16="http://schemas.microsoft.com/office/drawing/2014/main" id="{D6978AC5-A4E5-4D71-BEED-29B893FD66C6}"/>
              </a:ext>
            </a:extLst>
          </p:cNvPr>
          <p:cNvSpPr txBox="1"/>
          <p:nvPr/>
        </p:nvSpPr>
        <p:spPr bwMode="gray">
          <a:xfrm>
            <a:off x="144015" y="665857"/>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■№１　外国人入国時の認証システム使用料金 </a:t>
            </a:r>
            <a:r>
              <a:rPr lang="en-US" altLang="ja-JP" sz="2000" b="1" u="sng" dirty="0">
                <a:solidFill>
                  <a:sysClr val="windowText" lastClr="000000"/>
                </a:solidFill>
                <a:latin typeface="Meiryo UI" panose="020B0604030504040204" pitchFamily="50" charset="-128"/>
                <a:ea typeface="Meiryo UI" panose="020B0604030504040204" pitchFamily="50" charset="-128"/>
              </a:rPr>
              <a:t>【ESTA</a:t>
            </a:r>
            <a:r>
              <a:rPr lang="ja-JP" altLang="en-US" sz="2000" b="1" u="sng" dirty="0">
                <a:solidFill>
                  <a:sysClr val="windowText" lastClr="000000"/>
                </a:solidFill>
                <a:latin typeface="Meiryo UI" panose="020B0604030504040204" pitchFamily="50" charset="-128"/>
                <a:ea typeface="Meiryo UI" panose="020B0604030504040204" pitchFamily="50" charset="-128"/>
              </a:rPr>
              <a:t>（アメリカ）</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AC47EEE7-7C3F-40DA-B584-54A9ADF20817}"/>
              </a:ext>
            </a:extLst>
          </p:cNvPr>
          <p:cNvGraphicFramePr>
            <a:graphicFrameLocks noGrp="1"/>
          </p:cNvGraphicFramePr>
          <p:nvPr>
            <p:extLst>
              <p:ext uri="{D42A27DB-BD31-4B8C-83A1-F6EECF244321}">
                <p14:modId xmlns:p14="http://schemas.microsoft.com/office/powerpoint/2010/main" val="2048478371"/>
              </p:ext>
            </p:extLst>
          </p:nvPr>
        </p:nvGraphicFramePr>
        <p:xfrm>
          <a:off x="359817" y="5660857"/>
          <a:ext cx="12889433" cy="3817626"/>
        </p:xfrm>
        <a:graphic>
          <a:graphicData uri="http://schemas.openxmlformats.org/drawingml/2006/table">
            <a:tbl>
              <a:tblPr/>
              <a:tblGrid>
                <a:gridCol w="1043076">
                  <a:extLst>
                    <a:ext uri="{9D8B030D-6E8A-4147-A177-3AD203B41FA5}">
                      <a16:colId xmlns:a16="http://schemas.microsoft.com/office/drawing/2014/main" val="1448493638"/>
                    </a:ext>
                  </a:extLst>
                </a:gridCol>
                <a:gridCol w="2235162">
                  <a:extLst>
                    <a:ext uri="{9D8B030D-6E8A-4147-A177-3AD203B41FA5}">
                      <a16:colId xmlns:a16="http://schemas.microsoft.com/office/drawing/2014/main" val="2621912578"/>
                    </a:ext>
                  </a:extLst>
                </a:gridCol>
                <a:gridCol w="9611195">
                  <a:extLst>
                    <a:ext uri="{9D8B030D-6E8A-4147-A177-3AD203B41FA5}">
                      <a16:colId xmlns:a16="http://schemas.microsoft.com/office/drawing/2014/main" val="2578642984"/>
                    </a:ext>
                  </a:extLst>
                </a:gridCol>
              </a:tblGrid>
              <a:tr h="477203">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300" dirty="0"/>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日からバリ島を訪問する全ての外国人観光客に対し、一人あたり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万ルピア（約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1500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円）の徴収</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2684383"/>
                  </a:ext>
                </a:extLst>
              </a:tr>
              <a:tr h="240757">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税制度か否か</a:t>
                      </a:r>
                      <a:endParaRPr kumimoji="1" lang="ja-JP" altLang="en-US" sz="1300" dirty="0"/>
                    </a:p>
                  </a:txBody>
                  <a:tcPr marL="3612" marR="3612" marT="361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ビザ制度に準じる</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8944498"/>
                  </a:ext>
                </a:extLst>
              </a:tr>
              <a:tr h="24075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sz="1300" dirty="0"/>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一人あたり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万ルピア（約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1500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7637807"/>
                  </a:ext>
                </a:extLst>
              </a:tr>
              <a:tr h="24075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sz="1300" dirty="0"/>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バリ国際空港（ングラライ）のパスポートコントロール</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4100941"/>
                  </a:ext>
                </a:extLst>
              </a:tr>
              <a:tr h="24075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使途</a:t>
                      </a:r>
                      <a:endParaRPr kumimoji="1" lang="ja-JP" altLang="en-US" sz="1300" dirty="0"/>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バリの文化と自然の保護のため</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9727540"/>
                  </a:ext>
                </a:extLst>
              </a:tr>
              <a:tr h="24075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sz="1300" dirty="0"/>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外国人のみ</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9079140"/>
                  </a:ext>
                </a:extLst>
              </a:tr>
              <a:tr h="24075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sz="1300" dirty="0"/>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14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7121096"/>
                  </a:ext>
                </a:extLst>
              </a:tr>
              <a:tr h="1895881">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　</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3612" marR="3612" marT="3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バリ島への出発前にオンライン決済することが強く推奨されているが、以下の支払い方法が可能</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0" indent="0" algn="l" fontAlgn="t">
                        <a:buFont typeface="Wingdings" panose="05000000000000000000" pitchFamily="2" charset="2"/>
                        <a:buNone/>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バリ島に到着する前に、「</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Love Bali</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（ラブ・バリ）」システムにアクセスして支払う。</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(https://lovebali.baliprov.go.id )</a:t>
                      </a:r>
                    </a:p>
                    <a:p>
                      <a:pPr marL="0" indent="0" algn="l" fontAlgn="t">
                        <a:buFont typeface="Wingdings" panose="05000000000000000000" pitchFamily="2" charset="2"/>
                        <a:buNone/>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バリ島を旅行中に「エンドポイント」（ホテル、旅行代理店、観光地）で「</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Love Bali</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（ラブ・バリ）」システムを使用する。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支払いは、クレジットカード（</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Visa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Master Card</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American Express</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JCB</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）、銀行振込、バーチャルアカウント、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QRIS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が利用可能。</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注：支払い手段によっては別途手数料が発生する可能性あり。）</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ングラライ空港国際線到着ロビーの出口付近のカウンター（ルピア現金も可能）で支払うことも可能。</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支払い後、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QR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コード付きの「レヴィ・バウチャー（</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Levy voucher</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）」という支払証明が「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Love Bali</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（ラブ・バリ）」システムから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E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メールで送信される。</a:t>
                      </a:r>
                    </a:p>
                  </a:txBody>
                  <a:tcPr marL="3612" marR="3612" marT="3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3970602"/>
                  </a:ext>
                </a:extLst>
              </a:tr>
            </a:tbl>
          </a:graphicData>
        </a:graphic>
      </p:graphicFrame>
      <p:sp>
        <p:nvSpPr>
          <p:cNvPr id="9" name="テキスト ボックス 8">
            <a:extLst>
              <a:ext uri="{FF2B5EF4-FFF2-40B4-BE49-F238E27FC236}">
                <a16:creationId xmlns:a16="http://schemas.microsoft.com/office/drawing/2014/main" id="{B5120E02-1A07-4D86-8C8C-35204BBDC7F4}"/>
              </a:ext>
            </a:extLst>
          </p:cNvPr>
          <p:cNvSpPr txBox="1"/>
          <p:nvPr/>
        </p:nvSpPr>
        <p:spPr bwMode="gray">
          <a:xfrm>
            <a:off x="144015" y="5072171"/>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■№２　外国人観光客徴収金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バリ島（インドネシア）</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79432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0"/>
            <a:ext cx="11305034"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海外事例調査中間報告</a:t>
            </a:r>
            <a:r>
              <a:rPr lang="ja-JP" altLang="en-US" sz="2800" b="1" dirty="0">
                <a:solidFill>
                  <a:sysClr val="windowText" lastClr="000000"/>
                </a:solidFill>
                <a:latin typeface="Meiryo UI" panose="020B0604030504040204" pitchFamily="50" charset="-128"/>
                <a:ea typeface="Meiryo UI" panose="020B0604030504040204" pitchFamily="50" charset="-128"/>
              </a:rPr>
              <a:t>②　ニュージーランド、ベネツィア（イタリア）</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7</a:t>
            </a:fld>
            <a:endParaRPr kumimoji="1" lang="ja-JP" altLang="en-US" dirty="0"/>
          </a:p>
        </p:txBody>
      </p:sp>
      <p:graphicFrame>
        <p:nvGraphicFramePr>
          <p:cNvPr id="4" name="表 3">
            <a:extLst>
              <a:ext uri="{FF2B5EF4-FFF2-40B4-BE49-F238E27FC236}">
                <a16:creationId xmlns:a16="http://schemas.microsoft.com/office/drawing/2014/main" id="{81DA37DD-C088-44AC-A2BA-E880EC24F848}"/>
              </a:ext>
            </a:extLst>
          </p:cNvPr>
          <p:cNvGraphicFramePr>
            <a:graphicFrameLocks noGrp="1"/>
          </p:cNvGraphicFramePr>
          <p:nvPr>
            <p:extLst>
              <p:ext uri="{D42A27DB-BD31-4B8C-83A1-F6EECF244321}">
                <p14:modId xmlns:p14="http://schemas.microsoft.com/office/powerpoint/2010/main" val="1980581798"/>
              </p:ext>
            </p:extLst>
          </p:nvPr>
        </p:nvGraphicFramePr>
        <p:xfrm>
          <a:off x="395821" y="5786667"/>
          <a:ext cx="12889432" cy="4065734"/>
        </p:xfrm>
        <a:graphic>
          <a:graphicData uri="http://schemas.openxmlformats.org/drawingml/2006/table">
            <a:tbl>
              <a:tblPr/>
              <a:tblGrid>
                <a:gridCol w="828092">
                  <a:extLst>
                    <a:ext uri="{9D8B030D-6E8A-4147-A177-3AD203B41FA5}">
                      <a16:colId xmlns:a16="http://schemas.microsoft.com/office/drawing/2014/main" val="2107468848"/>
                    </a:ext>
                  </a:extLst>
                </a:gridCol>
                <a:gridCol w="1908212">
                  <a:extLst>
                    <a:ext uri="{9D8B030D-6E8A-4147-A177-3AD203B41FA5}">
                      <a16:colId xmlns:a16="http://schemas.microsoft.com/office/drawing/2014/main" val="825829176"/>
                    </a:ext>
                  </a:extLst>
                </a:gridCol>
                <a:gridCol w="10153128">
                  <a:extLst>
                    <a:ext uri="{9D8B030D-6E8A-4147-A177-3AD203B41FA5}">
                      <a16:colId xmlns:a16="http://schemas.microsoft.com/office/drawing/2014/main" val="1144356230"/>
                    </a:ext>
                  </a:extLst>
                </a:gridCol>
              </a:tblGrid>
              <a:tr h="160187">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400"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日から</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月中旬まで、指定日にべネツィアへ訪れる日帰り観光客を対象に、試験的に入島税を徴収する。ベネツィアへの入島税は、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851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p>
                  </a:txBody>
                  <a:tcPr marL="2776" marR="2776" marT="27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5053046"/>
                  </a:ext>
                </a:extLst>
              </a:tr>
              <a:tr h="160187">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税制度か否か</a:t>
                      </a:r>
                      <a:endParaRPr kumimoji="1" lang="ja-JP" altLang="en-US" dirty="0"/>
                    </a:p>
                  </a:txBody>
                  <a:tcPr marL="2776" marR="2776" marT="277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宿泊税の類</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076472"/>
                  </a:ext>
                </a:extLst>
              </a:tr>
              <a:tr h="210129">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851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年で想定されている料金　入島日の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日前までの予約：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ユーロ、入島日の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日前から当日：</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267859"/>
                  </a:ext>
                </a:extLst>
              </a:tr>
              <a:tr h="16018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島の入り口での任意チェック</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347952"/>
                  </a:ext>
                </a:extLst>
              </a:tr>
              <a:tr h="160187">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a:solidFill>
                            <a:srgbClr val="000000"/>
                          </a:solidFill>
                          <a:effectLst/>
                          <a:latin typeface="Meiryo UI" panose="020B0604030504040204" pitchFamily="50" charset="-128"/>
                          <a:ea typeface="Meiryo UI" panose="020B0604030504040204" pitchFamily="50" charset="-128"/>
                        </a:rPr>
                        <a:t>使途</a:t>
                      </a:r>
                      <a:endParaRPr kumimoji="1" lang="ja-JP" altLang="en-US"/>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観光地の施設の維持管理や清掃、地域住民の支援サービス等に使われるため</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7545707"/>
                  </a:ext>
                </a:extLst>
              </a:tr>
              <a:tr h="160187">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国籍を問わず徴収する</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3613413"/>
                  </a:ext>
                </a:extLst>
              </a:tr>
              <a:tr h="47613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年の指定日（合計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日が対象）</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年も指定日を対象に実施予定</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実施日</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日間でしたが、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日間に拡大される想定</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 時間帯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午前</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時</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分から午後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時まで。この時間帯以外は入島税は不要</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1667641"/>
                  </a:ext>
                </a:extLst>
              </a:tr>
              <a:tr h="2055869">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a:txBody>
                    <a:bodyPr/>
                    <a:lstStyle/>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年の指定日を対象に、ベネツィアに日帰り訪問する</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歳以上の観光客に課される。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宿泊客は支払いは免除されるが、登録は必須であり、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QR</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コードの携帯が必要。（提示を求められた際に提示できないと罰金が科される）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登録サイトから以下の手続きが必要。</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入島税登録・支払い手続きへ進み（</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Payment of the fee)</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訪問情報を入力</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クレジットカードなどで支払い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済むと</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QR</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コードを入手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ポジティブな評価</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観光地の保護</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市内インフラの維持や文化財保護の資金として活用されるため、地元の負担軽減と街の長期的な保存につながることが期待される。混雑緩和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税導入によって観光客数がコントロールされ、混雑が和らぐ可能性がある。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ネガティブな評価</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観光客への影響</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特に日帰り旅行者にとっては、手続きが増えることや追加のコスト負担がデメリットとされている。一部の旅行者からは「観光を制限している」との批判もある。実施の課題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徴収方法がアプリや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QR</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コードを用いるシステムのため、高齢者や技術に不慣れな観光客には不便になる可能性がある。また、適用除外規定が複雑で混乱を招く懸念もあり。</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671782"/>
                  </a:ext>
                </a:extLst>
              </a:tr>
            </a:tbl>
          </a:graphicData>
        </a:graphic>
      </p:graphicFrame>
      <p:graphicFrame>
        <p:nvGraphicFramePr>
          <p:cNvPr id="6" name="表 5">
            <a:extLst>
              <a:ext uri="{FF2B5EF4-FFF2-40B4-BE49-F238E27FC236}">
                <a16:creationId xmlns:a16="http://schemas.microsoft.com/office/drawing/2014/main" id="{517FEBF8-7F81-47F0-AE9D-745F5132DFFD}"/>
              </a:ext>
            </a:extLst>
          </p:cNvPr>
          <p:cNvGraphicFramePr>
            <a:graphicFrameLocks noGrp="1"/>
          </p:cNvGraphicFramePr>
          <p:nvPr>
            <p:extLst>
              <p:ext uri="{D42A27DB-BD31-4B8C-83A1-F6EECF244321}">
                <p14:modId xmlns:p14="http://schemas.microsoft.com/office/powerpoint/2010/main" val="2617122639"/>
              </p:ext>
            </p:extLst>
          </p:nvPr>
        </p:nvGraphicFramePr>
        <p:xfrm>
          <a:off x="395821" y="1098793"/>
          <a:ext cx="12889432" cy="4182728"/>
        </p:xfrm>
        <a:graphic>
          <a:graphicData uri="http://schemas.openxmlformats.org/drawingml/2006/table">
            <a:tbl>
              <a:tblPr/>
              <a:tblGrid>
                <a:gridCol w="828092">
                  <a:extLst>
                    <a:ext uri="{9D8B030D-6E8A-4147-A177-3AD203B41FA5}">
                      <a16:colId xmlns:a16="http://schemas.microsoft.com/office/drawing/2014/main" val="2107468848"/>
                    </a:ext>
                  </a:extLst>
                </a:gridCol>
                <a:gridCol w="1908212">
                  <a:extLst>
                    <a:ext uri="{9D8B030D-6E8A-4147-A177-3AD203B41FA5}">
                      <a16:colId xmlns:a16="http://schemas.microsoft.com/office/drawing/2014/main" val="825829176"/>
                    </a:ext>
                  </a:extLst>
                </a:gridCol>
                <a:gridCol w="10153128">
                  <a:extLst>
                    <a:ext uri="{9D8B030D-6E8A-4147-A177-3AD203B41FA5}">
                      <a16:colId xmlns:a16="http://schemas.microsoft.com/office/drawing/2014/main" val="1144356230"/>
                    </a:ext>
                  </a:extLst>
                </a:gridCol>
              </a:tblGrid>
              <a:tr h="160187">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400"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ニュージーランドの「国際観光客保護・観光税（</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International Visitor Conservation and Tourism Levy, IVL</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2019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日に導入された際、</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ニュージーランドドル（約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3,000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円）。この金額は外国人観光客に課され、ニュージーランドの自然環境の保護や観光インフラの整備資金として利用されていた。その後、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日から、この税金が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ニュージーランドドルに引き上げられた。この増税は、観光客の増加に伴う環境負荷を軽減し、持続可能な観光業の発展を目指す政策の一環とされている。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この税金は、ニュージーランドへの電子渡航認証（</a:t>
                      </a:r>
                      <a:r>
                        <a:rPr lang="en-US" altLang="ja-JP" sz="1300" b="0" i="0" u="none" strike="noStrike" dirty="0" err="1">
                          <a:solidFill>
                            <a:srgbClr val="000000"/>
                          </a:solidFill>
                          <a:effectLst/>
                          <a:latin typeface="Meiryo UI" panose="020B0604030504040204" pitchFamily="50" charset="-128"/>
                          <a:ea typeface="Meiryo UI" panose="020B0604030504040204" pitchFamily="50" charset="-128"/>
                        </a:rPr>
                        <a:t>NZeTA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）またはビザの申請時に課され、クレジットカードなどでオンライン決済される仕組みとなっている。</a:t>
                      </a:r>
                    </a:p>
                  </a:txBody>
                  <a:tcPr marL="2776" marR="2776" marT="27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9740798"/>
                  </a:ext>
                </a:extLst>
              </a:tr>
              <a:tr h="160187">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税制度か否か</a:t>
                      </a:r>
                      <a:endParaRPr kumimoji="1" lang="ja-JP" altLang="en-US" dirty="0"/>
                    </a:p>
                  </a:txBody>
                  <a:tcPr marL="2776" marR="2776" marT="2776"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ビザ制度に準じる</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8080536"/>
                  </a:ext>
                </a:extLst>
              </a:tr>
              <a:tr h="160187">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ニュージーランドドル</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435989"/>
                  </a:ext>
                </a:extLst>
              </a:tr>
              <a:tr h="16018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観光旅行目的で入国する外国人に対して観光ビザまたは電子ビザ（</a:t>
                      </a:r>
                      <a:r>
                        <a:rPr lang="en-US" altLang="ja-JP" sz="1300" b="0" i="0" u="none" strike="noStrike" dirty="0" err="1">
                          <a:solidFill>
                            <a:srgbClr val="000000"/>
                          </a:solidFill>
                          <a:effectLst/>
                          <a:latin typeface="Meiryo UI" panose="020B0604030504040204" pitchFamily="50" charset="-128"/>
                          <a:ea typeface="Meiryo UI" panose="020B0604030504040204" pitchFamily="50" charset="-128"/>
                        </a:rPr>
                        <a:t>NZeTA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）申請時にビザ代金と一緒に徴収</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7851351"/>
                  </a:ext>
                </a:extLst>
              </a:tr>
              <a:tr h="16018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使途</a:t>
                      </a:r>
                      <a:endParaRPr kumimoji="1" lang="ja-JP" altLang="en-US"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増加する観光客が自然環境やインフラに与える影響を軽減し、持続可能な観光業を推進するための資金を確保するため</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9812105"/>
                  </a:ext>
                </a:extLst>
              </a:tr>
              <a:tr h="318160">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外国人のみ</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＊免除対象</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オーストラリア国民や一部の太平洋諸島の住民、乗り継ぎ目的の旅行者</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2279404"/>
                  </a:ext>
                </a:extLst>
              </a:tr>
              <a:tr h="160187">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dirty="0"/>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2019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605296"/>
                  </a:ext>
                </a:extLst>
              </a:tr>
              <a:tr h="1581948">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2776" marR="2776" marT="27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ニュージーランドを訪れる観光客に公共サービスと質の高い体験を提供するため、</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2019</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日より外国人観光税（</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International Visitor Conservation and Tourism Levy(IVL)</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）が導入された。観光旅行目的で入国する外国人に対して観光ビザまたは電子ビザ（</a:t>
                      </a:r>
                      <a:r>
                        <a:rPr lang="en-US" altLang="ja-JP" sz="1300" b="0" i="0" u="none" strike="noStrike" dirty="0" err="1">
                          <a:solidFill>
                            <a:srgbClr val="000000"/>
                          </a:solidFill>
                          <a:effectLst/>
                          <a:latin typeface="Meiryo UI" panose="020B0604030504040204" pitchFamily="50" charset="-128"/>
                          <a:ea typeface="Meiryo UI" panose="020B0604030504040204" pitchFamily="50" charset="-128"/>
                        </a:rPr>
                        <a:t>NZeTA</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）申請時にビザ代金と一緒に徴収される。なお、以下に該当する入国者は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IVL</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を免除される。</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・オーストラリア、ニュージーランド、または一部の太平洋諸島国家旅券の保持者</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・オーストラリアまたはニュージーランドの永住権保持者</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・オークランド国際空港での乗り継ぎ旅客として入出国する者</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・ビジネスビザまたは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APEC business travel card</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保持者</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観光税の値上げが観光客離れを引き起こし、旅行者はカナダや英国に流れる恐れがある」という懸念がありつつも、国際観光税（ＩＶＬ）の引き上げは、地元のインフラにかかる負担や環境資源の維持費などのためである。</a:t>
                      </a:r>
                    </a:p>
                  </a:txBody>
                  <a:tcPr marL="2776" marR="2776" marT="2776"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8240388"/>
                  </a:ext>
                </a:extLst>
              </a:tr>
            </a:tbl>
          </a:graphicData>
        </a:graphic>
      </p:graphicFrame>
      <p:sp>
        <p:nvSpPr>
          <p:cNvPr id="7" name="テキスト ボックス 6">
            <a:extLst>
              <a:ext uri="{FF2B5EF4-FFF2-40B4-BE49-F238E27FC236}">
                <a16:creationId xmlns:a16="http://schemas.microsoft.com/office/drawing/2014/main" id="{0AE486AB-FADB-44C2-827D-3DFC4546747D}"/>
              </a:ext>
            </a:extLst>
          </p:cNvPr>
          <p:cNvSpPr txBox="1"/>
          <p:nvPr/>
        </p:nvSpPr>
        <p:spPr bwMode="gray">
          <a:xfrm>
            <a:off x="144015" y="594737"/>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■№３　外国人観光客徴収金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ニュージーランド</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8DEDC5B-B076-4E87-9ABE-E78F6F1A7C8D}"/>
              </a:ext>
            </a:extLst>
          </p:cNvPr>
          <p:cNvSpPr txBox="1"/>
          <p:nvPr/>
        </p:nvSpPr>
        <p:spPr bwMode="gray">
          <a:xfrm>
            <a:off x="144015" y="5257715"/>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■№４　ベネツィア市入島税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ベネツィア（イタリア）</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5804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0"/>
            <a:ext cx="12817202"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海外事例調査中間報告</a:t>
            </a:r>
            <a:r>
              <a:rPr lang="ja-JP" altLang="en-US" sz="2800" b="1" dirty="0">
                <a:solidFill>
                  <a:sysClr val="windowText" lastClr="000000"/>
                </a:solidFill>
                <a:latin typeface="Meiryo UI" panose="020B0604030504040204" pitchFamily="50" charset="-128"/>
                <a:ea typeface="Meiryo UI" panose="020B0604030504040204" pitchFamily="50" charset="-128"/>
              </a:rPr>
              <a:t>③　バレンシア（スペイン）、マンチェスター（イギリス）</a:t>
            </a:r>
            <a:endParaRPr lang="zh-TW"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8</a:t>
            </a:fld>
            <a:endParaRPr kumimoji="1" lang="ja-JP" altLang="en-US" dirty="0"/>
          </a:p>
        </p:txBody>
      </p:sp>
      <p:graphicFrame>
        <p:nvGraphicFramePr>
          <p:cNvPr id="5" name="表 4">
            <a:extLst>
              <a:ext uri="{FF2B5EF4-FFF2-40B4-BE49-F238E27FC236}">
                <a16:creationId xmlns:a16="http://schemas.microsoft.com/office/drawing/2014/main" id="{484D17FD-13D6-44FD-B0A2-2C363C93620A}"/>
              </a:ext>
            </a:extLst>
          </p:cNvPr>
          <p:cNvGraphicFramePr>
            <a:graphicFrameLocks noGrp="1"/>
          </p:cNvGraphicFramePr>
          <p:nvPr>
            <p:extLst>
              <p:ext uri="{D42A27DB-BD31-4B8C-83A1-F6EECF244321}">
                <p14:modId xmlns:p14="http://schemas.microsoft.com/office/powerpoint/2010/main" val="2755187250"/>
              </p:ext>
            </p:extLst>
          </p:nvPr>
        </p:nvGraphicFramePr>
        <p:xfrm>
          <a:off x="359817" y="1232347"/>
          <a:ext cx="12601399" cy="3825998"/>
        </p:xfrm>
        <a:graphic>
          <a:graphicData uri="http://schemas.openxmlformats.org/drawingml/2006/table">
            <a:tbl>
              <a:tblPr/>
              <a:tblGrid>
                <a:gridCol w="792088">
                  <a:extLst>
                    <a:ext uri="{9D8B030D-6E8A-4147-A177-3AD203B41FA5}">
                      <a16:colId xmlns:a16="http://schemas.microsoft.com/office/drawing/2014/main" val="3481053699"/>
                    </a:ext>
                  </a:extLst>
                </a:gridCol>
                <a:gridCol w="1944216">
                  <a:extLst>
                    <a:ext uri="{9D8B030D-6E8A-4147-A177-3AD203B41FA5}">
                      <a16:colId xmlns:a16="http://schemas.microsoft.com/office/drawing/2014/main" val="1920956722"/>
                    </a:ext>
                  </a:extLst>
                </a:gridCol>
                <a:gridCol w="9865095">
                  <a:extLst>
                    <a:ext uri="{9D8B030D-6E8A-4147-A177-3AD203B41FA5}">
                      <a16:colId xmlns:a16="http://schemas.microsoft.com/office/drawing/2014/main" val="3598554651"/>
                    </a:ext>
                  </a:extLst>
                </a:gridCol>
              </a:tblGrid>
              <a:tr h="1269781">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400"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観光税はホテルやアパート、ホステル、キャンプ場など、あらゆる種類の宿泊施設に滞在する旅行者に適用される。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最大</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泊までで、</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泊につき</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セント～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294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円）を支払う必要がある。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地方観光税</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宿泊施設のカテゴリーによって異なり、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人あたり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0.5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つ星ホテルや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つ星高級ホテルは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ユーロ、その他のホテルやホステル、アパートメントなどは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0.5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市観光税</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 2023</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日より導入され、</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部屋あたり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ポンド（約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167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円）。この税は、市内中心部のホテルや民宿に宿泊する旅行者を対象としている。</a:t>
                      </a:r>
                    </a:p>
                  </a:txBody>
                  <a:tcPr marL="3127" marR="3127" marT="31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5080051"/>
                  </a:ext>
                </a:extLst>
              </a:tr>
              <a:tr h="214406">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税制度か否か</a:t>
                      </a:r>
                      <a:endParaRPr kumimoji="1" lang="ja-JP" altLang="en-US" dirty="0"/>
                    </a:p>
                  </a:txBody>
                  <a:tcPr marL="3127" marR="3127" marT="3127"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宿泊税の類</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6681551"/>
                  </a:ext>
                </a:extLst>
              </a:tr>
              <a:tr h="214406">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泊につき</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セント～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7334193"/>
                  </a:ext>
                </a:extLst>
              </a:tr>
              <a:tr h="214406">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ホテル</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2270871"/>
                  </a:ext>
                </a:extLst>
              </a:tr>
              <a:tr h="214406">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使途</a:t>
                      </a:r>
                      <a:endParaRPr kumimoji="1" lang="ja-JP" altLang="en-US"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観光客の多い地域に住む地元住民に、手頃な価格の住宅を提供する費用のため</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2540822"/>
                  </a:ext>
                </a:extLst>
              </a:tr>
              <a:tr h="214406">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国籍を問わず徴収する</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7589702"/>
                  </a:ext>
                </a:extLst>
              </a:tr>
              <a:tr h="214406">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年からの予定で、今年発効するが、政府は正式な適用日を発表していない。</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533065"/>
                  </a:ext>
                </a:extLst>
              </a:tr>
              <a:tr h="1269781">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　</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pPr algn="l" fontAlgn="ctr"/>
                      <a:endParaRPr lang="ja-JP" altLang="en-US" sz="1300" b="1" i="0" u="none" strike="noStrike">
                        <a:solidFill>
                          <a:srgbClr val="000000"/>
                        </a:solidFill>
                        <a:effectLst/>
                        <a:latin typeface="Meiryo UI" panose="020B0604030504040204" pitchFamily="50" charset="-128"/>
                        <a:ea typeface="Meiryo UI" panose="020B0604030504040204" pitchFamily="50" charset="-128"/>
                      </a:endParaRPr>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原則として、ホテルチェックアウトのタイミング。但し、宿泊予約の方策による。徴収の運用としては、ホテルで代理的に徴収をしてもらっており、その上で地方自治体にまとめて納めているものと考える。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2023</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28</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日に行われたバレンシア地方選挙で勝利を納め州知事に就任したカルロス・マソン氏は、前政権によって</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月から導入が決められた観光税については、廃止の意向を示している。</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ユーロの徴収金を徴収するかどうかは、各地方議会が決定できるとなっている中で、リゾート地のベニドルムは拒否の姿勢を示している。観光産業が、観光税によって成長の阻害となるものとして捉えていると考えられてい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よって、現時点では正式な運用開始時期は表明されていない。</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7067807"/>
                  </a:ext>
                </a:extLst>
              </a:tr>
            </a:tbl>
          </a:graphicData>
        </a:graphic>
      </p:graphicFrame>
      <p:graphicFrame>
        <p:nvGraphicFramePr>
          <p:cNvPr id="6" name="表 5">
            <a:extLst>
              <a:ext uri="{FF2B5EF4-FFF2-40B4-BE49-F238E27FC236}">
                <a16:creationId xmlns:a16="http://schemas.microsoft.com/office/drawing/2014/main" id="{55485287-EEF4-4F71-920B-0004B381EA2C}"/>
              </a:ext>
            </a:extLst>
          </p:cNvPr>
          <p:cNvGraphicFramePr>
            <a:graphicFrameLocks noGrp="1"/>
          </p:cNvGraphicFramePr>
          <p:nvPr>
            <p:extLst>
              <p:ext uri="{D42A27DB-BD31-4B8C-83A1-F6EECF244321}">
                <p14:modId xmlns:p14="http://schemas.microsoft.com/office/powerpoint/2010/main" val="1234682164"/>
              </p:ext>
            </p:extLst>
          </p:nvPr>
        </p:nvGraphicFramePr>
        <p:xfrm>
          <a:off x="359817" y="5727395"/>
          <a:ext cx="12601399" cy="3363398"/>
        </p:xfrm>
        <a:graphic>
          <a:graphicData uri="http://schemas.openxmlformats.org/drawingml/2006/table">
            <a:tbl>
              <a:tblPr/>
              <a:tblGrid>
                <a:gridCol w="792088">
                  <a:extLst>
                    <a:ext uri="{9D8B030D-6E8A-4147-A177-3AD203B41FA5}">
                      <a16:colId xmlns:a16="http://schemas.microsoft.com/office/drawing/2014/main" val="3481053699"/>
                    </a:ext>
                  </a:extLst>
                </a:gridCol>
                <a:gridCol w="1944216">
                  <a:extLst>
                    <a:ext uri="{9D8B030D-6E8A-4147-A177-3AD203B41FA5}">
                      <a16:colId xmlns:a16="http://schemas.microsoft.com/office/drawing/2014/main" val="1920956722"/>
                    </a:ext>
                  </a:extLst>
                </a:gridCol>
                <a:gridCol w="9865095">
                  <a:extLst>
                    <a:ext uri="{9D8B030D-6E8A-4147-A177-3AD203B41FA5}">
                      <a16:colId xmlns:a16="http://schemas.microsoft.com/office/drawing/2014/main" val="3598554651"/>
                    </a:ext>
                  </a:extLst>
                </a:gridCol>
              </a:tblGrid>
              <a:tr h="230914">
                <a:tc rowSpan="7">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制度概要</a:t>
                      </a:r>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概要（徴収金・</a:t>
                      </a:r>
                      <a:endParaRPr lang="en-US" altLang="ja-JP" sz="1300" b="1" i="0" u="none" strike="noStrike" dirty="0">
                        <a:solidFill>
                          <a:srgbClr val="000000"/>
                        </a:solidFill>
                        <a:effectLst/>
                        <a:latin typeface="Meiryo UI" panose="020B0604030504040204" pitchFamily="50" charset="-128"/>
                        <a:ea typeface="Meiryo UI" panose="020B0604030504040204" pitchFamily="50" charset="-128"/>
                      </a:endParaRPr>
                    </a:p>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二重価格の内容）</a:t>
                      </a:r>
                      <a:endParaRPr kumimoji="1" lang="ja-JP" altLang="en-US" sz="1400"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28575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l"/>
                        <a:tabLst/>
                        <a:defRPr/>
                      </a:pP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2023</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日より、市内中心部のホテルや民宿に宿泊する旅行者に、</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部屋当たり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ポンド（約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167</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円）の観光税が課されることになった。名前は、「</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City Visitor Charge</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l"/>
                        <a:tabLst/>
                        <a:defRPr/>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これは、英国国内の都市の中で、初めて導入された観光税と位置付けられる。</a:t>
                      </a:r>
                    </a:p>
                  </a:txBody>
                  <a:tcPr marL="3127" marR="3127" marT="31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9306546"/>
                  </a:ext>
                </a:extLst>
              </a:tr>
              <a:tr h="230914">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税制度か否か</a:t>
                      </a:r>
                      <a:endParaRPr kumimoji="1" lang="ja-JP" altLang="en-US" dirty="0"/>
                    </a:p>
                  </a:txBody>
                  <a:tcPr marL="3127" marR="3127" marT="3127"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宿泊税の類</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5396725"/>
                  </a:ext>
                </a:extLst>
              </a:tr>
              <a:tr h="230914">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税率・二重価格分</a:t>
                      </a:r>
                      <a:endParaRPr kumimoji="1" lang="ja-JP" altLang="en-US"/>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部屋当たり</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ポンド</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4540507"/>
                  </a:ext>
                </a:extLst>
              </a:tr>
              <a:tr h="230914">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徴収主体</a:t>
                      </a:r>
                      <a:r>
                        <a:rPr lang="en-US" altLang="ja-JP" sz="1300" b="1" i="0" u="none" strike="noStrike">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a:solidFill>
                            <a:srgbClr val="000000"/>
                          </a:solidFill>
                          <a:effectLst/>
                          <a:latin typeface="Meiryo UI" panose="020B0604030504040204" pitchFamily="50" charset="-128"/>
                          <a:ea typeface="Meiryo UI" panose="020B0604030504040204" pitchFamily="50" charset="-128"/>
                        </a:rPr>
                        <a:t>オペレーション</a:t>
                      </a:r>
                      <a:endParaRPr kumimoji="1" lang="ja-JP" altLang="en-US"/>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ホテル</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6459244"/>
                  </a:ext>
                </a:extLst>
              </a:tr>
              <a:tr h="471123">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目的</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使途</a:t>
                      </a:r>
                      <a:endParaRPr kumimoji="1" lang="ja-JP" altLang="en-US"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marL="182563" indent="-182563"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観光客へのサービスを強化し、街路の清掃活動や環境維持のため。</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182563" indent="-182563"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また、観光客の少ない時期に観光客を誘致し、観光収入増加に向けた施策に充てるため。</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1287689"/>
                  </a:ext>
                </a:extLst>
              </a:tr>
              <a:tr h="230914">
                <a:tc vMerge="1">
                  <a:txBody>
                    <a:bodyPr/>
                    <a:lstStyle/>
                    <a:p>
                      <a:endParaRPr kumimoji="1" lang="ja-JP" altLang="en-US"/>
                    </a:p>
                  </a:txBody>
                  <a:tcPr/>
                </a:tc>
                <a:tc>
                  <a:txBody>
                    <a:bodyPr/>
                    <a:lstStyle/>
                    <a:p>
                      <a:pPr algn="ctr"/>
                      <a:r>
                        <a:rPr lang="ja-JP" altLang="en-US" sz="1300" b="1" i="0" u="none" strike="noStrike">
                          <a:solidFill>
                            <a:srgbClr val="000000"/>
                          </a:solidFill>
                          <a:effectLst/>
                          <a:latin typeface="Meiryo UI" panose="020B0604030504040204" pitchFamily="50" charset="-128"/>
                          <a:ea typeface="Meiryo UI" panose="020B0604030504040204" pitchFamily="50" charset="-128"/>
                        </a:rPr>
                        <a:t>外国人対象のみか否か</a:t>
                      </a:r>
                      <a:endParaRPr kumimoji="1" lang="ja-JP" altLang="en-US"/>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国籍を問わず徴収する</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0993031"/>
                  </a:ext>
                </a:extLst>
              </a:tr>
              <a:tr h="230914">
                <a:tc vMerge="1">
                  <a:txBody>
                    <a:bodyPr/>
                    <a:lstStyle/>
                    <a:p>
                      <a:endParaRPr kumimoji="1" lang="ja-JP" altLang="en-US"/>
                    </a:p>
                  </a:txBody>
                  <a:tcPr/>
                </a:tc>
                <a:tc>
                  <a:txBody>
                    <a:bodyPr/>
                    <a:lstStyle/>
                    <a:p>
                      <a:pPr 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導入時期</a:t>
                      </a:r>
                      <a:endParaRPr kumimoji="1" lang="ja-JP" altLang="en-US" dirty="0"/>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2023</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日から導入</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7366318"/>
                  </a:ext>
                </a:extLst>
              </a:tr>
              <a:tr h="1140218">
                <a:tc gridSpan="2">
                  <a:txBody>
                    <a:bodyPr/>
                    <a:lstStyle/>
                    <a:p>
                      <a:pPr algn="ctr" fontAlgn="ct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制度の運用状況（実態把握）　／　</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制度の特徴</a:t>
                      </a:r>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pPr algn="l" fontAlgn="ctr"/>
                      <a:endParaRPr lang="ja-JP" altLang="en-US" sz="1300" b="1" i="0" u="none" strike="noStrike">
                        <a:solidFill>
                          <a:srgbClr val="000000"/>
                        </a:solidFill>
                        <a:effectLst/>
                        <a:latin typeface="Meiryo UI" panose="020B0604030504040204" pitchFamily="50" charset="-128"/>
                        <a:ea typeface="Meiryo UI" panose="020B0604030504040204" pitchFamily="50" charset="-128"/>
                      </a:endParaRPr>
                    </a:p>
                  </a:txBody>
                  <a:tcPr marL="3127" marR="3127" marT="31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この宿泊税は、マンチェスター市内の</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74</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のホテルとサービスアパートメントで構成されるマンチェスター・アコモデーション・ビジネス・インプルーブメント・ディストリクト（</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ABID</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）によって管理・分配される。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導入後、マンチェスターを訪れる観光客は初年度に約</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280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万ポンドの資金調達に貢献したとされている。</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285750" indent="-285750" algn="l" fontAlgn="t">
                        <a:buFont typeface="Wingdings" panose="05000000000000000000" pitchFamily="2" charset="2"/>
                        <a:buChar char="l"/>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この徴収はオーバーツーリズムに対抗しての導入ではなく、むしろ観光客が少ない時期があり、その期間に誘客し、観光収入増加に向けた施策として位置付けられている。</a:t>
                      </a:r>
                    </a:p>
                  </a:txBody>
                  <a:tcPr marL="3127" marR="3127" marT="312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7095675"/>
                  </a:ext>
                </a:extLst>
              </a:tr>
            </a:tbl>
          </a:graphicData>
        </a:graphic>
      </p:graphicFrame>
      <p:sp>
        <p:nvSpPr>
          <p:cNvPr id="7" name="テキスト ボックス 6">
            <a:extLst>
              <a:ext uri="{FF2B5EF4-FFF2-40B4-BE49-F238E27FC236}">
                <a16:creationId xmlns:a16="http://schemas.microsoft.com/office/drawing/2014/main" id="{1EEB39DE-EE35-4095-9F00-3C2D66AF7F87}"/>
              </a:ext>
            </a:extLst>
          </p:cNvPr>
          <p:cNvSpPr txBox="1"/>
          <p:nvPr/>
        </p:nvSpPr>
        <p:spPr bwMode="gray">
          <a:xfrm>
            <a:off x="144015" y="666747"/>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■№５　地方観光税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バレンシア（スペイン）</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C092114-D60F-466E-B999-4FE5C394FB6E}"/>
              </a:ext>
            </a:extLst>
          </p:cNvPr>
          <p:cNvSpPr txBox="1"/>
          <p:nvPr/>
        </p:nvSpPr>
        <p:spPr bwMode="gray">
          <a:xfrm>
            <a:off x="144015" y="5165157"/>
            <a:ext cx="9576842"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b="1" u="sng" dirty="0">
                <a:solidFill>
                  <a:sysClr val="windowText" lastClr="000000"/>
                </a:solidFill>
                <a:latin typeface="Meiryo UI" panose="020B0604030504040204" pitchFamily="50" charset="-128"/>
                <a:ea typeface="Meiryo UI" panose="020B0604030504040204" pitchFamily="50" charset="-128"/>
              </a:rPr>
              <a:t>■№６　地方観光税 </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r>
              <a:rPr lang="ja-JP" altLang="en-US" sz="2000" b="1" u="sng" dirty="0">
                <a:solidFill>
                  <a:sysClr val="windowText" lastClr="000000"/>
                </a:solidFill>
                <a:latin typeface="Meiryo UI" panose="020B0604030504040204" pitchFamily="50" charset="-128"/>
                <a:ea typeface="Meiryo UI" panose="020B0604030504040204" pitchFamily="50" charset="-128"/>
              </a:rPr>
              <a:t>マンチェスター（イギリス）</a:t>
            </a:r>
            <a:r>
              <a:rPr lang="en-US" altLang="ja-JP" sz="2000" b="1" u="sng" dirty="0">
                <a:solidFill>
                  <a:sysClr val="windowText" lastClr="000000"/>
                </a:solidFill>
                <a:latin typeface="Meiryo UI" panose="020B0604030504040204" pitchFamily="50" charset="-128"/>
                <a:ea typeface="Meiryo UI" panose="020B0604030504040204" pitchFamily="50" charset="-128"/>
              </a:rPr>
              <a:t>】</a:t>
            </a:r>
            <a:endParaRPr lang="zh-TW" altLang="en-US" sz="2000" b="1" u="sng"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848254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7057</TotalTime>
  <Words>5681</Words>
  <Application>Microsoft Office PowerPoint</Application>
  <PresentationFormat>ユーザー設定</PresentationFormat>
  <Paragraphs>401</Paragraphs>
  <Slides>11</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Meiryo UI</vt:lpstr>
      <vt:lpstr>游ゴシック</vt:lpstr>
      <vt:lpstr>Arial</vt:lpstr>
      <vt:lpstr>Calibri</vt:lpstr>
      <vt:lpstr>Tahoma</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小川　真司</cp:lastModifiedBy>
  <cp:revision>811</cp:revision>
  <cp:lastPrinted>2024-12-13T08:29:53Z</cp:lastPrinted>
  <dcterms:created xsi:type="dcterms:W3CDTF">2014-07-11T05:14:15Z</dcterms:created>
  <dcterms:modified xsi:type="dcterms:W3CDTF">2024-12-17T09:58:48Z</dcterms:modified>
</cp:coreProperties>
</file>