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9"/>
  </p:notesMasterIdLst>
  <p:sldIdLst>
    <p:sldId id="337" r:id="rId2"/>
    <p:sldId id="352" r:id="rId3"/>
    <p:sldId id="381" r:id="rId4"/>
    <p:sldId id="384" r:id="rId5"/>
    <p:sldId id="382" r:id="rId6"/>
    <p:sldId id="380" r:id="rId7"/>
    <p:sldId id="383" r:id="rId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99FFCC"/>
    <a:srgbClr val="0000FF"/>
    <a:srgbClr val="FF0000"/>
    <a:srgbClr val="CCFFFF"/>
    <a:srgbClr val="FFCC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5896" autoAdjust="0"/>
  </p:normalViewPr>
  <p:slideViewPr>
    <p:cSldViewPr>
      <p:cViewPr varScale="1">
        <p:scale>
          <a:sx n="100" d="100"/>
          <a:sy n="100" d="100"/>
        </p:scale>
        <p:origin x="749" y="62"/>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46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4820110963388"/>
          <c:y val="0.10581009313362057"/>
          <c:w val="0.73126539496620235"/>
          <c:h val="0.85481334391002195"/>
        </c:manualLayout>
      </c:layout>
      <c:pieChart>
        <c:varyColors val="1"/>
        <c:ser>
          <c:idx val="0"/>
          <c:order val="0"/>
          <c:tx>
            <c:strRef>
              <c:f>Sheet1!$B$1</c:f>
              <c:strCache>
                <c:ptCount val="1"/>
                <c:pt idx="0">
                  <c:v>満足度調査</c:v>
                </c:pt>
              </c:strCache>
            </c:strRef>
          </c:tx>
          <c:explosion val="7"/>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CC-4D40-B0FC-4CC9792CDA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CC-4D40-B0FC-4CC9792CDA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CC-4D40-B0FC-4CC9792CDAFC}"/>
              </c:ext>
            </c:extLst>
          </c:dPt>
          <c:dLbls>
            <c:dLbl>
              <c:idx val="0"/>
              <c:layout>
                <c:manualLayout>
                  <c:x val="-0.10643603133159268"/>
                  <c:y val="-0.18516942333419376"/>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b="1" baseline="0" dirty="0">
                        <a:solidFill>
                          <a:schemeClr val="bg1"/>
                        </a:solidFill>
                        <a:latin typeface="Meiryo UI" panose="020B0604030504040204" pitchFamily="50" charset="-128"/>
                        <a:ea typeface="Meiryo UI" panose="020B0604030504040204" pitchFamily="50" charset="-128"/>
                      </a:rPr>
                      <a:t>大変満足・やや満足</a:t>
                    </a:r>
                    <a:r>
                      <a:rPr lang="ja-JP" altLang="en-US" sz="1600" b="1" baseline="0" dirty="0">
                        <a:solidFill>
                          <a:schemeClr val="bg1"/>
                        </a:solidFill>
                        <a:latin typeface="Meiryo UI" panose="020B0604030504040204" pitchFamily="50" charset="-128"/>
                        <a:ea typeface="Meiryo UI" panose="020B0604030504040204" pitchFamily="50" charset="-128"/>
                      </a:rPr>
                      <a:t>
</a:t>
                    </a:r>
                    <a:fld id="{3815AC65-FD44-43CD-BB14-D0D67B8F35F6}" type="PERCENTAGE">
                      <a:rPr lang="en-US" altLang="ja-JP" sz="1800" b="1" baseline="0">
                        <a:solidFill>
                          <a:schemeClr val="bg1"/>
                        </a:solidFill>
                        <a:latin typeface="Meiryo UI" panose="020B0604030504040204" pitchFamily="50" charset="-128"/>
                        <a:ea typeface="Meiryo UI" panose="020B0604030504040204" pitchFamily="50" charset="-128"/>
                      </a:rPr>
                      <a:pPr>
                        <a:defRPr b="1">
                          <a:latin typeface="Meiryo UI" panose="020B0604030504040204" pitchFamily="50" charset="-128"/>
                          <a:ea typeface="Meiryo UI" panose="020B0604030504040204" pitchFamily="50" charset="-128"/>
                        </a:defRPr>
                      </a:pPr>
                      <a:t>[パーセンテージ]</a:t>
                    </a:fld>
                    <a:endParaRPr lang="ja-JP" altLang="en-US" sz="1600" b="1" baseline="0" dirty="0">
                      <a:solidFill>
                        <a:schemeClr val="bg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78793528899810561"/>
                      <c:h val="0.36613702543313231"/>
                    </c:manualLayout>
                  </c15:layout>
                  <c15:dlblFieldTable/>
                  <c15:showDataLabelsRange val="0"/>
                </c:ext>
                <c:ext xmlns:c16="http://schemas.microsoft.com/office/drawing/2014/chart" uri="{C3380CC4-5D6E-409C-BE32-E72D297353CC}">
                  <c16:uniqueId val="{00000001-D7CC-4D40-B0FC-4CC9792CDAFC}"/>
                </c:ext>
              </c:extLst>
            </c:dLbl>
            <c:dLbl>
              <c:idx val="1"/>
              <c:layout>
                <c:manualLayout>
                  <c:x val="7.0440024573798193E-2"/>
                  <c:y val="4.9541662719682675E-2"/>
                </c:manualLayout>
              </c:layout>
              <c:tx>
                <c:rich>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fld id="{560E6719-7FE0-4F6F-A36F-AA90212F6640}" type="CATEGORYNAME">
                      <a:rPr lang="ja-JP" altLang="en-US" sz="1050" b="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[分類名]</a:t>
                    </a:fld>
                    <a:r>
                      <a:rPr lang="ja-JP" altLang="en-US" sz="1050" b="0" baseline="0" dirty="0">
                        <a:solidFill>
                          <a:schemeClr val="tx1"/>
                        </a:solidFill>
                        <a:latin typeface="Meiryo UI" panose="020B0604030504040204" pitchFamily="50" charset="-128"/>
                        <a:ea typeface="Meiryo UI" panose="020B0604030504040204" pitchFamily="50" charset="-128"/>
                      </a:rPr>
                      <a:t>
</a:t>
                    </a:r>
                    <a:fld id="{5ADE80F7-0869-488C-9941-814FFE17007A}" type="PERCENTAGE">
                      <a:rPr lang="en-US" altLang="ja-JP" sz="1200" b="0" baseline="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[パーセンテージ]</a:t>
                    </a:fld>
                    <a:endParaRPr lang="ja-JP" altLang="en-US" sz="1050" b="0" baseline="0" dirty="0">
                      <a:solidFill>
                        <a:schemeClr val="tx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57962192985451366"/>
                      <c:h val="0.19535114387740599"/>
                    </c:manualLayout>
                  </c15:layout>
                  <c15:dlblFieldTable/>
                  <c15:showDataLabelsRange val="0"/>
                </c:ext>
                <c:ext xmlns:c16="http://schemas.microsoft.com/office/drawing/2014/chart" uri="{C3380CC4-5D6E-409C-BE32-E72D297353CC}">
                  <c16:uniqueId val="{00000003-D7CC-4D40-B0FC-4CC9792CDAFC}"/>
                </c:ext>
              </c:extLst>
            </c:dLbl>
            <c:dLbl>
              <c:idx val="2"/>
              <c:delete val="1"/>
              <c:extLst>
                <c:ext xmlns:c15="http://schemas.microsoft.com/office/drawing/2012/chart" uri="{CE6537A1-D6FC-4f65-9D91-7224C49458BB}"/>
                <c:ext xmlns:c16="http://schemas.microsoft.com/office/drawing/2014/chart" uri="{C3380CC4-5D6E-409C-BE32-E72D297353CC}">
                  <c16:uniqueId val="{00000005-D7CC-4D40-B0FC-4CC9792CDAFC}"/>
                </c:ext>
              </c:extLst>
            </c:dLbl>
            <c:dLbl>
              <c:idx val="3"/>
              <c:layout>
                <c:manualLayout>
                  <c:x val="-0.30639057237518919"/>
                  <c:y val="-4.698972841401465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9070593726846508"/>
                      <c:h val="0.10957343123491328"/>
                    </c:manualLayout>
                  </c15:layout>
                </c:ext>
                <c:ext xmlns:c16="http://schemas.microsoft.com/office/drawing/2014/chart" uri="{C3380CC4-5D6E-409C-BE32-E72D297353CC}">
                  <c16:uniqueId val="{00000006-D7CC-4D40-B0FC-4CC9792CDAFC}"/>
                </c:ext>
              </c:extLst>
            </c:dLbl>
            <c:dLbl>
              <c:idx val="4"/>
              <c:layout>
                <c:manualLayout>
                  <c:x val="-0.36023307115873859"/>
                  <c:y val="8.02829988587126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7CC-4D40-B0FC-4CC9792CDA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大変満足･やや満足</c:v>
                </c:pt>
                <c:pt idx="1">
                  <c:v>普通</c:v>
                </c:pt>
                <c:pt idx="2">
                  <c:v>やや不満・不満</c:v>
                </c:pt>
              </c:strCache>
            </c:strRef>
          </c:cat>
          <c:val>
            <c:numRef>
              <c:f>Sheet1!$B$2:$B$4</c:f>
              <c:numCache>
                <c:formatCode>General</c:formatCode>
                <c:ptCount val="3"/>
                <c:pt idx="0">
                  <c:v>141</c:v>
                </c:pt>
                <c:pt idx="1">
                  <c:v>4</c:v>
                </c:pt>
                <c:pt idx="2">
                  <c:v>0</c:v>
                </c:pt>
              </c:numCache>
            </c:numRef>
          </c:val>
          <c:extLst>
            <c:ext xmlns:c16="http://schemas.microsoft.com/office/drawing/2014/chart" uri="{C3380CC4-5D6E-409C-BE32-E72D297353CC}">
              <c16:uniqueId val="{00000008-D7CC-4D40-B0FC-4CC9792CDAF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3"/>
            <a:ext cx="2945660" cy="496332"/>
          </a:xfrm>
          <a:prstGeom prst="rect">
            <a:avLst/>
          </a:prstGeom>
        </p:spPr>
        <p:txBody>
          <a:bodyPr vert="horz" lIns="91239" tIns="45616" rIns="91239" bIns="456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53" y="3"/>
            <a:ext cx="2945660" cy="496332"/>
          </a:xfrm>
          <a:prstGeom prst="rect">
            <a:avLst/>
          </a:prstGeom>
        </p:spPr>
        <p:txBody>
          <a:bodyPr vert="horz" lIns="91239" tIns="45616" rIns="91239" bIns="45616" rtlCol="0"/>
          <a:lstStyle>
            <a:lvl1pPr algn="r">
              <a:defRPr sz="1200"/>
            </a:lvl1pPr>
          </a:lstStyle>
          <a:p>
            <a:fld id="{3D16FDEC-560D-45FF-95E3-45F1DE396D79}" type="datetimeFigureOut">
              <a:rPr kumimoji="1" lang="ja-JP" altLang="en-US" smtClean="0"/>
              <a:t>2024/8/13</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239" tIns="45616" rIns="91239" bIns="45616" rtlCol="0" anchor="ctr"/>
          <a:lstStyle/>
          <a:p>
            <a:endParaRPr lang="ja-JP" altLang="en-US"/>
          </a:p>
        </p:txBody>
      </p:sp>
      <p:sp>
        <p:nvSpPr>
          <p:cNvPr id="5" name="ノート プレースホルダー 4"/>
          <p:cNvSpPr>
            <a:spLocks noGrp="1"/>
          </p:cNvSpPr>
          <p:nvPr>
            <p:ph type="body" sz="quarter" idx="3"/>
          </p:nvPr>
        </p:nvSpPr>
        <p:spPr>
          <a:xfrm>
            <a:off x="679768" y="4715162"/>
            <a:ext cx="5438140" cy="4466987"/>
          </a:xfrm>
          <a:prstGeom prst="rect">
            <a:avLst/>
          </a:prstGeom>
        </p:spPr>
        <p:txBody>
          <a:bodyPr vert="horz" lIns="91239" tIns="45616" rIns="91239" bIns="456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0" y="9428586"/>
            <a:ext cx="2945660" cy="496332"/>
          </a:xfrm>
          <a:prstGeom prst="rect">
            <a:avLst/>
          </a:prstGeom>
        </p:spPr>
        <p:txBody>
          <a:bodyPr vert="horz" lIns="91239" tIns="45616" rIns="91239" bIns="456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53" y="9428586"/>
            <a:ext cx="2945660" cy="496332"/>
          </a:xfrm>
          <a:prstGeom prst="rect">
            <a:avLst/>
          </a:prstGeom>
        </p:spPr>
        <p:txBody>
          <a:bodyPr vert="horz" lIns="91239" tIns="45616" rIns="91239" bIns="45616"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47734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188726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2</a:t>
            </a:fld>
            <a:endParaRPr kumimoji="1" lang="ja-JP" altLang="en-US"/>
          </a:p>
        </p:txBody>
      </p:sp>
    </p:spTree>
    <p:extLst>
      <p:ext uri="{BB962C8B-B14F-4D97-AF65-F5344CB8AC3E}">
        <p14:creationId xmlns:p14="http://schemas.microsoft.com/office/powerpoint/2010/main" val="148858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3</a:t>
            </a:fld>
            <a:endParaRPr kumimoji="1" lang="ja-JP" altLang="en-US"/>
          </a:p>
        </p:txBody>
      </p:sp>
    </p:spTree>
    <p:extLst>
      <p:ext uri="{BB962C8B-B14F-4D97-AF65-F5344CB8AC3E}">
        <p14:creationId xmlns:p14="http://schemas.microsoft.com/office/powerpoint/2010/main" val="2648076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4</a:t>
            </a:fld>
            <a:endParaRPr kumimoji="1" lang="ja-JP" altLang="en-US"/>
          </a:p>
        </p:txBody>
      </p:sp>
    </p:spTree>
    <p:extLst>
      <p:ext uri="{BB962C8B-B14F-4D97-AF65-F5344CB8AC3E}">
        <p14:creationId xmlns:p14="http://schemas.microsoft.com/office/powerpoint/2010/main" val="22194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a:t>
            </a:fld>
            <a:endParaRPr lang="ja-JP" altLang="en-US">
              <a:solidFill>
                <a:prstClr val="black"/>
              </a:solidFill>
            </a:endParaRPr>
          </a:p>
        </p:txBody>
      </p:sp>
    </p:spTree>
    <p:extLst>
      <p:ext uri="{BB962C8B-B14F-4D97-AF65-F5344CB8AC3E}">
        <p14:creationId xmlns:p14="http://schemas.microsoft.com/office/powerpoint/2010/main" val="408930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6</a:t>
            </a:fld>
            <a:endParaRPr kumimoji="1" lang="ja-JP" altLang="en-US"/>
          </a:p>
        </p:txBody>
      </p:sp>
    </p:spTree>
    <p:extLst>
      <p:ext uri="{BB962C8B-B14F-4D97-AF65-F5344CB8AC3E}">
        <p14:creationId xmlns:p14="http://schemas.microsoft.com/office/powerpoint/2010/main" val="61025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2B36F887-8080-4BDA-A43E-0BD906DE518F}" type="datetime1">
              <a:rPr kumimoji="1" lang="ja-JP" altLang="en-US" smtClean="0"/>
              <a:t>2024/8/13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122A24E-9A57-4E0F-A993-A66A78EA6A5A}" type="datetime1">
              <a:rPr kumimoji="1" lang="ja-JP" altLang="en-US" smtClean="0"/>
              <a:t>2024/8/13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56C09B0-EC86-4FE6-B5B0-5E1F6539CEA1}" type="datetime1">
              <a:rPr kumimoji="1" lang="ja-JP" altLang="en-US" smtClean="0"/>
              <a:t>2024/8/13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7C3CBAE-69AE-454A-820B-C1338C0427EE}" type="datetime1">
              <a:rPr kumimoji="1" lang="ja-JP" altLang="en-US" smtClean="0"/>
              <a:t>2024/8/13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9BD5EAB-301A-4DF4-AC9A-42EACA8377D6}" type="datetime1">
              <a:rPr kumimoji="1" lang="ja-JP" altLang="en-US" smtClean="0"/>
              <a:t>2024/8/13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 4"/>
          <p:cNvSpPr>
            <a:spLocks noGrp="1"/>
          </p:cNvSpPr>
          <p:nvPr>
            <p:ph type="dt" sz="half" idx="10"/>
          </p:nvPr>
        </p:nvSpPr>
        <p:spPr/>
        <p:txBody>
          <a:bodyPr/>
          <a:lstStyle/>
          <a:p>
            <a:fld id="{F00B018D-22DA-4967-987B-6B69B72EF493}" type="datetime1">
              <a:rPr kumimoji="1" lang="ja-JP" altLang="en-US" smtClean="0"/>
              <a:t>2024/8/13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948264" y="6453336"/>
            <a:ext cx="2133600" cy="365125"/>
          </a:xfrm>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
        <p:nvSpPr>
          <p:cNvPr id="8" name="正方形/長方形 7"/>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85328EE-AD70-4D9D-993B-D776812D3C1F}" type="datetime1">
              <a:rPr kumimoji="1" lang="ja-JP" altLang="en-US" smtClean="0"/>
              <a:t>2024/8/13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10" name="正方形/長方形 9"/>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49F09EDB-EA82-4DAF-AED4-4D3CEACCE861}" type="datetime1">
              <a:rPr kumimoji="1" lang="ja-JP" altLang="en-US" smtClean="0"/>
              <a:t>2024/8/13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6" name="正方形/長方形 5"/>
          <p:cNvSpPr/>
          <p:nvPr userDrawn="1"/>
        </p:nvSpPr>
        <p:spPr>
          <a:xfrm rot="20101103">
            <a:off x="407907" y="2240803"/>
            <a:ext cx="7928774" cy="1862048"/>
          </a:xfrm>
          <a:prstGeom prst="rect">
            <a:avLst/>
          </a:prstGeom>
          <a:noFill/>
        </p:spPr>
        <p:txBody>
          <a:bodyPr wrap="none" lIns="91440" tIns="45720" rIns="91440" bIns="45720">
            <a:spAutoFit/>
          </a:bodyPr>
          <a:lstStyle/>
          <a:p>
            <a:pPr algn="ctr"/>
            <a:r>
              <a:rPr lang="ja-JP" altLang="en-US" sz="11500" b="1" cap="none" spc="0" dirty="0">
                <a:ln w="9525">
                  <a:solidFill>
                    <a:schemeClr val="bg1"/>
                  </a:solidFill>
                  <a:prstDash val="solid"/>
                </a:ln>
                <a:solidFill>
                  <a:schemeClr val="tx1">
                    <a:alpha val="13000"/>
                  </a:schemeClr>
                </a:solidFill>
                <a:effectLst>
                  <a:outerShdw blurRad="12700" dist="38100" dir="2700000" algn="tl" rotWithShape="0">
                    <a:schemeClr val="bg1">
                      <a:lumMod val="50000"/>
                    </a:schemeClr>
                  </a:outerShdw>
                </a:effectLst>
              </a:rPr>
              <a:t>ペンディング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83C8F24-F558-4382-BB61-52DCB6AA45D3}" type="datetime1">
              <a:rPr kumimoji="1" lang="ja-JP" altLang="en-US" smtClean="0"/>
              <a:t>2024/8/13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B661EED-D63C-42E7-A00C-878B4A087787}" type="datetime1">
              <a:rPr kumimoji="1" lang="ja-JP" altLang="en-US" smtClean="0"/>
              <a:t>2024/8/13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48B560-82EB-4AE3-885E-33C20094151F}" type="datetime1">
              <a:rPr kumimoji="1" lang="ja-JP" altLang="en-US" smtClean="0"/>
              <a:t>2024/8/13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3FB44-E402-4B33-9931-A89342DA3EC7}" type="datetime1">
              <a:rPr kumimoji="1" lang="ja-JP" altLang="en-US" smtClean="0"/>
              <a:t>2024/8/13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43270" y="1937036"/>
            <a:ext cx="6857461" cy="503856"/>
          </a:xfrm>
          <a:prstGeom prst="rect">
            <a:avLst/>
          </a:prstGeom>
          <a:noFill/>
        </p:spPr>
        <p:txBody>
          <a:bodyPr wrap="square" rtlCol="0">
            <a:spAutoFit/>
          </a:bodyPr>
          <a:lstStyle/>
          <a:p>
            <a:pPr algn="ctr"/>
            <a:r>
              <a:rPr lang="ja-JP" altLang="en-US" sz="2674" b="1" dirty="0">
                <a:latin typeface="Meiryo UI" panose="020B0604030504040204" pitchFamily="50" charset="-128"/>
                <a:ea typeface="Meiryo UI" panose="020B0604030504040204" pitchFamily="50" charset="-128"/>
                <a:cs typeface="Meiryo UI" panose="020B0604030504040204" pitchFamily="50" charset="-128"/>
              </a:rPr>
              <a:t>宿泊税充当事業の効果検証</a:t>
            </a:r>
            <a:endParaRPr lang="en-US" altLang="ja-JP" sz="2674"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a:extLst>
              <a:ext uri="{FF2B5EF4-FFF2-40B4-BE49-F238E27FC236}">
                <a16:creationId xmlns:a16="http://schemas.microsoft.com/office/drawing/2014/main" id="{24E179BB-0CEF-4E1D-8A19-F37AEFE60B0E}"/>
              </a:ext>
            </a:extLst>
          </p:cNvPr>
          <p:cNvCxnSpPr/>
          <p:nvPr/>
        </p:nvCxnSpPr>
        <p:spPr>
          <a:xfrm>
            <a:off x="1" y="3188361"/>
            <a:ext cx="9144000" cy="0"/>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050EB4F7-9BD1-47C9-ACC9-8AD893611548}"/>
              </a:ext>
            </a:extLst>
          </p:cNvPr>
          <p:cNvSpPr/>
          <p:nvPr/>
        </p:nvSpPr>
        <p:spPr>
          <a:xfrm>
            <a:off x="7437881" y="445072"/>
            <a:ext cx="1265853" cy="4731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37" dirty="0">
                <a:latin typeface="Meiryo UI" panose="020B0604030504040204" pitchFamily="50" charset="-128"/>
                <a:ea typeface="Meiryo UI" panose="020B0604030504040204" pitchFamily="50" charset="-128"/>
              </a:rPr>
              <a:t>別添資料</a:t>
            </a:r>
          </a:p>
        </p:txBody>
      </p:sp>
    </p:spTree>
    <p:extLst>
      <p:ext uri="{BB962C8B-B14F-4D97-AF65-F5344CB8AC3E}">
        <p14:creationId xmlns:p14="http://schemas.microsoft.com/office/powerpoint/2010/main" val="376748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7" name="テキスト ボックス 36"/>
          <p:cNvSpPr txBox="1"/>
          <p:nvPr/>
        </p:nvSpPr>
        <p:spPr>
          <a:xfrm>
            <a:off x="164645" y="3342088"/>
            <a:ext cx="5125886" cy="312047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多言語対応の強化</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市町村等が実施する観光振興事業（多言語案内板整備、多言語解説</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板整備等の受入環境整備）に対し補助を行った。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宿泊施設における案内表示、室内設備の利用案内等の多言語対応につい</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観光案内機能の充実</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トラベルサービスセンター運営費負担金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多言語による観光案内、旅行時のトラブル等に関する総合相談などの各種</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サービスをワンストップで提供するトラベルサービスセンターを運営した。</a:t>
            </a: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大阪駅（</a:t>
            </a:r>
            <a:r>
              <a:rPr lang="en-US" altLang="ja-JP" sz="1200" dirty="0">
                <a:latin typeface="Meiryo UI" panose="020B0604030504040204" pitchFamily="50" charset="-128"/>
                <a:ea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新大阪駅（</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月～）で運営</a:t>
            </a:r>
            <a:r>
              <a:rPr lang="en-US" altLang="ja-JP" sz="1200" dirty="0">
                <a:latin typeface="Meiryo UI" panose="020B0604030504040204" pitchFamily="50" charset="-128"/>
                <a:ea typeface="Meiryo UI" panose="020B0604030504040204" pitchFamily="50" charset="-128"/>
              </a:rPr>
              <a:t>)</a:t>
            </a: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8D4A0CB-DEE1-4647-985B-D1A2FA689496}"/>
              </a:ext>
            </a:extLst>
          </p:cNvPr>
          <p:cNvSpPr txBox="1"/>
          <p:nvPr/>
        </p:nvSpPr>
        <p:spPr>
          <a:xfrm>
            <a:off x="21244" y="2682037"/>
            <a:ext cx="5342844"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１．観光客と地域住民相互の目線に立った受入環境整備の推進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正方形/長方形 19"/>
          <p:cNvSpPr/>
          <p:nvPr/>
        </p:nvSpPr>
        <p:spPr>
          <a:xfrm>
            <a:off x="5456870" y="3250736"/>
            <a:ext cx="3528392" cy="323612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58" name="タイトル 1"/>
          <p:cNvSpPr txBox="1">
            <a:spLocks/>
          </p:cNvSpPr>
          <p:nvPr/>
        </p:nvSpPr>
        <p:spPr>
          <a:xfrm>
            <a:off x="5446483" y="2989125"/>
            <a:ext cx="3538336"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参考）トラベルサービスセンター運営事業</a:t>
            </a:r>
          </a:p>
        </p:txBody>
      </p:sp>
      <p:sp>
        <p:nvSpPr>
          <p:cNvPr id="61" name="正方形/長方形 60"/>
          <p:cNvSpPr/>
          <p:nvPr/>
        </p:nvSpPr>
        <p:spPr>
          <a:xfrm>
            <a:off x="5436096" y="6041666"/>
            <a:ext cx="3670780" cy="555686"/>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solidFill>
                  <a:schemeClr val="tx1"/>
                </a:solidFill>
                <a:latin typeface="Meiryo UI" panose="020B0604030504040204" pitchFamily="50" charset="-128"/>
                <a:ea typeface="Meiryo UI" panose="020B0604030504040204" pitchFamily="50" charset="-128"/>
              </a:rPr>
              <a:t>（参照）</a:t>
            </a:r>
            <a:r>
              <a:rPr lang="en-US" altLang="ja-JP" sz="800" dirty="0">
                <a:solidFill>
                  <a:schemeClr val="tx1"/>
                </a:solidFill>
                <a:latin typeface="Meiryo UI" panose="020B0604030504040204" pitchFamily="50" charset="-128"/>
                <a:ea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rPr>
              <a:t>年度案内所利用者満足度アンケート</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5517229" y="3386339"/>
            <a:ext cx="3467589" cy="1223412"/>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　トラベルサービスセンターにおいて、来阪旅行者を対象とした満足度調査を実施。おもてなしの対応について、</a:t>
            </a:r>
            <a:endParaRPr lang="en-US" altLang="ja-JP" sz="1050"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大変満足」「やや満足」との回答が、</a:t>
            </a:r>
            <a:r>
              <a:rPr lang="en-US" altLang="ja-JP" sz="1050" b="1" u="sng" dirty="0">
                <a:latin typeface="Meiryo UI" panose="020B0604030504040204" pitchFamily="50" charset="-128"/>
                <a:ea typeface="Meiryo UI" panose="020B0604030504040204" pitchFamily="50" charset="-128"/>
              </a:rPr>
              <a:t>97%</a:t>
            </a:r>
            <a:r>
              <a:rPr lang="ja-JP" altLang="en-US" sz="1050" dirty="0">
                <a:latin typeface="Meiryo UI" panose="020B0604030504040204" pitchFamily="50" charset="-128"/>
                <a:ea typeface="Meiryo UI" panose="020B0604030504040204" pitchFamily="50" charset="-128"/>
              </a:rPr>
              <a:t>であった。</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期　間：</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rPr>
              <a:t>日（金）～</a:t>
            </a:r>
            <a:r>
              <a:rPr lang="en-US" altLang="ja-JP" sz="1050" dirty="0">
                <a:latin typeface="Meiryo UI" panose="020B0604030504040204" pitchFamily="50" charset="-128"/>
                <a:ea typeface="Meiryo UI" panose="020B0604030504040204" pitchFamily="50" charset="-128"/>
              </a:rPr>
              <a:t>31</a:t>
            </a:r>
            <a:r>
              <a:rPr lang="ja-JP" altLang="en-US" sz="1050" dirty="0">
                <a:latin typeface="Meiryo UI" panose="020B0604030504040204" pitchFamily="50" charset="-128"/>
                <a:ea typeface="Meiryo UI" panose="020B0604030504040204" pitchFamily="50" charset="-128"/>
              </a:rPr>
              <a:t>日（日）</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場　所：トラベルサービスセンター</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大阪駅、</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新大阪駅</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取得数：</a:t>
            </a:r>
            <a:r>
              <a:rPr lang="en-US" altLang="ja-JP" sz="1050" dirty="0">
                <a:latin typeface="Meiryo UI" panose="020B0604030504040204" pitchFamily="50" charset="-128"/>
                <a:ea typeface="Meiryo UI" panose="020B0604030504040204" pitchFamily="50" charset="-128"/>
              </a:rPr>
              <a:t>145</a:t>
            </a:r>
            <a:r>
              <a:rPr lang="ja-JP" altLang="en-US" sz="1050" dirty="0">
                <a:latin typeface="Meiryo UI" panose="020B0604030504040204" pitchFamily="50" charset="-128"/>
                <a:ea typeface="Meiryo UI" panose="020B0604030504040204" pitchFamily="50" charset="-128"/>
              </a:rPr>
              <a:t>件</a:t>
            </a:r>
          </a:p>
        </p:txBody>
      </p:sp>
      <p:sp>
        <p:nvSpPr>
          <p:cNvPr id="27" name="正方形/長方形 26"/>
          <p:cNvSpPr/>
          <p:nvPr/>
        </p:nvSpPr>
        <p:spPr>
          <a:xfrm>
            <a:off x="160519" y="899853"/>
            <a:ext cx="8877655" cy="1746759"/>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8" name="角丸四角形 27"/>
          <p:cNvSpPr/>
          <p:nvPr/>
        </p:nvSpPr>
        <p:spPr>
          <a:xfrm>
            <a:off x="441240" y="743763"/>
            <a:ext cx="3986744" cy="289592"/>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rPr>
              <a:t>宿泊税充当に</a:t>
            </a:r>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あたっての</a:t>
            </a:r>
            <a:r>
              <a:rPr lang="ja-JP" altLang="en-US"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これまでの基本的な</a:t>
            </a:r>
            <a:r>
              <a:rPr lang="ja-JP" altLang="ja-JP"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考え方</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183576" y="1066693"/>
            <a:ext cx="8854598" cy="1579920"/>
          </a:xfrm>
          <a:prstGeom prst="rect">
            <a:avLst/>
          </a:prstGeom>
        </p:spPr>
        <p:txBody>
          <a:bodyPr wrap="square">
            <a:spAutoFit/>
          </a:bodyPr>
          <a:lstStyle/>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宿泊税は、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月の「大阪府観光客受入環境整備の推進に関する調査検討最終報告」（以下、「最終報告」という。）で示された「大阪の観光振興にかかる施策の２つの柱」である、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「観光客と地域住民相互の目線に立った受入環境整備の推進」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「魅力づくり及び戦略的なプロモーションの推進」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に活用する。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活用にあたっては、「大阪が世界有数の国際都市として発展していくことを目指し、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都市の魅力を高めるとともに、文化や歴史、自然、スポーツなどの資源を活かした観光振興を図る施策に要する費用に充当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する」という附帯決議（平成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年２月府議会　府民文化常任委員会）の趣旨・考え方を踏まえ進めていく。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事業実施に向けては、最終報告で示された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２つの施策の柱と、「大阪都市魅力創造戦略</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」における重点取組を中心</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に検討を行う。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64645" y="2986145"/>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①</a:t>
            </a:r>
            <a:endParaRPr lang="en-US" altLang="ja-JP" sz="1400" b="1" dirty="0">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1</a:t>
            </a:fld>
            <a:endParaRPr kumimoji="1" lang="ja-JP" altLang="en-US" sz="1600" b="1">
              <a:solidFill>
                <a:schemeClr val="tx1"/>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835" y="4911753"/>
            <a:ext cx="1780097" cy="1220148"/>
          </a:xfrm>
          <a:prstGeom prst="rect">
            <a:avLst/>
          </a:prstGeom>
        </p:spPr>
      </p:pic>
      <p:graphicFrame>
        <p:nvGraphicFramePr>
          <p:cNvPr id="17" name="グラフ 16">
            <a:extLst>
              <a:ext uri="{FF2B5EF4-FFF2-40B4-BE49-F238E27FC236}">
                <a16:creationId xmlns:a16="http://schemas.microsoft.com/office/drawing/2014/main" id="{0F5136FF-FD91-42C2-A5C9-374A6F254566}"/>
              </a:ext>
            </a:extLst>
          </p:cNvPr>
          <p:cNvGraphicFramePr/>
          <p:nvPr/>
        </p:nvGraphicFramePr>
        <p:xfrm>
          <a:off x="7209625" y="4078836"/>
          <a:ext cx="1953300" cy="28397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324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4556" y="1152782"/>
            <a:ext cx="5303548"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設備等の国際標準サービスの提供</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観光公衆トイレの洋式化等に対し</a:t>
            </a:r>
            <a:r>
              <a:rPr lang="ja-JP" altLang="en-US" sz="1200" dirty="0">
                <a:latin typeface="Meiryo UI" panose="020B0604030504040204" pitchFamily="50" charset="-128"/>
                <a:ea typeface="Meiryo UI" panose="020B0604030504040204" pitchFamily="50" charset="-128"/>
              </a:rPr>
              <a:t>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観光トイレ整備事業費</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デザイン性や機能性が高く、観光資源となりうる観光トイレを整備した。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宿泊施設の整備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宿泊施設おもてなし環境整備促進事業費補助金　</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環境の整備や新型コロナウイルス感染症の拡大防止</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対策など、利用者の利便性向上につながる施設整備に対し補助を行った。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両替、決済環境の改善</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宿泊施設におけるキャッシュレス決済端末の導入について補助を行った。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観光バス等の駐車場の整備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市町村等が実施する旅行者用の駐車場等の整備に対し補助を行った。</a:t>
            </a:r>
            <a:endParaRPr lang="en-US" altLang="ja-JP" sz="1200" dirty="0">
              <a:latin typeface="Meiryo UI" panose="020B0604030504040204" pitchFamily="50" charset="-128"/>
              <a:ea typeface="Meiryo UI" panose="020B0604030504040204" pitchFamily="50" charset="-128"/>
            </a:endParaRPr>
          </a:p>
        </p:txBody>
      </p:sp>
      <p:sp>
        <p:nvSpPr>
          <p:cNvPr id="4" name="正方形/長方形 3"/>
          <p:cNvSpPr/>
          <p:nvPr/>
        </p:nvSpPr>
        <p:spPr>
          <a:xfrm>
            <a:off x="204555" y="717424"/>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②</a:t>
            </a:r>
            <a:endParaRPr lang="en-US" altLang="ja-JP" sz="1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5371193" y="1033609"/>
            <a:ext cx="3560203" cy="3547518"/>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5360940" y="730664"/>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（参考）市町村等観光振興支援事業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スライド番号プレースホルダー 4"/>
          <p:cNvSpPr>
            <a:spLocks noGrp="1"/>
          </p:cNvSpPr>
          <p:nvPr>
            <p:ph type="sldNum" sz="quarter" idx="12"/>
          </p:nvPr>
        </p:nvSpPr>
        <p:spPr>
          <a:xfrm>
            <a:off x="7070606" y="6516955"/>
            <a:ext cx="2133600" cy="365125"/>
          </a:xfrm>
        </p:spPr>
        <p:txBody>
          <a:bodyPr/>
          <a:lstStyle/>
          <a:p>
            <a:fld id="{D2D8002D-B5B0-4BAC-B1F6-782DDCCE6D9C}" type="slidenum">
              <a:rPr kumimoji="1" lang="ja-JP" altLang="en-US" sz="1600" b="1" smtClean="0">
                <a:solidFill>
                  <a:schemeClr val="tx1"/>
                </a:solidFill>
              </a:rPr>
              <a:t>2</a:t>
            </a:fld>
            <a:endParaRPr kumimoji="1" lang="ja-JP" altLang="en-US" sz="1600" b="1" dirty="0">
              <a:solidFill>
                <a:schemeClr val="tx1"/>
              </a:solidFill>
            </a:endParaRPr>
          </a:p>
        </p:txBody>
      </p:sp>
      <p:sp>
        <p:nvSpPr>
          <p:cNvPr id="12" name="角丸四角形 6">
            <a:extLst>
              <a:ext uri="{FF2B5EF4-FFF2-40B4-BE49-F238E27FC236}">
                <a16:creationId xmlns:a16="http://schemas.microsoft.com/office/drawing/2014/main" id="{A25F73BF-E237-4094-A5E6-0B605D51189B}"/>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5AE74DF4-DEC9-4371-B737-31D51BE119A9}"/>
              </a:ext>
            </a:extLst>
          </p:cNvPr>
          <p:cNvSpPr/>
          <p:nvPr/>
        </p:nvSpPr>
        <p:spPr>
          <a:xfrm>
            <a:off x="5380151" y="4912575"/>
            <a:ext cx="3559294" cy="183701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9" name="タイトル 1">
            <a:extLst>
              <a:ext uri="{FF2B5EF4-FFF2-40B4-BE49-F238E27FC236}">
                <a16:creationId xmlns:a16="http://schemas.microsoft.com/office/drawing/2014/main" id="{5EF14FA9-FE96-4F30-BFFD-43FD31214034}"/>
              </a:ext>
            </a:extLst>
          </p:cNvPr>
          <p:cNvSpPr txBox="1">
            <a:spLocks/>
          </p:cNvSpPr>
          <p:nvPr/>
        </p:nvSpPr>
        <p:spPr>
          <a:xfrm>
            <a:off x="5368985" y="4657308"/>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（参考）宿泊施設おもてなし環境整備促進事業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5F8669A-B66C-44B2-AC61-927690C7B415}"/>
              </a:ext>
            </a:extLst>
          </p:cNvPr>
          <p:cNvSpPr/>
          <p:nvPr/>
        </p:nvSpPr>
        <p:spPr>
          <a:xfrm>
            <a:off x="5388780" y="1043366"/>
            <a:ext cx="3503348" cy="2201693"/>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市町村等観光振興支援事業費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府内全域への観光集客につなげるため、府内の市町村及び公的な団体が実施する旅行者の受入環境整備や、観光拠点の魅力向上、誘客促進のための取組みに対する補助を実施。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８市町１２事業</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市町村等の事業内容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・駅前における多言語観光案内板整備、公衆トイレ改修工事</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観光施設の駐車場整備</a:t>
            </a:r>
            <a:endParaRPr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・ＡＲ技術の活用による周遊観光推進　</a:t>
            </a:r>
            <a:r>
              <a:rPr kumimoji="1" lang="ja-JP" altLang="en-US" sz="1000" dirty="0">
                <a:latin typeface="Meiryo UI" panose="020B0604030504040204" pitchFamily="50" charset="-128"/>
                <a:ea typeface="Meiryo UI" panose="020B0604030504040204" pitchFamily="50" charset="-128"/>
              </a:rPr>
              <a:t>など</a:t>
            </a:r>
          </a:p>
        </p:txBody>
      </p:sp>
      <p:sp>
        <p:nvSpPr>
          <p:cNvPr id="18" name="正方形/長方形 17">
            <a:extLst>
              <a:ext uri="{FF2B5EF4-FFF2-40B4-BE49-F238E27FC236}">
                <a16:creationId xmlns:a16="http://schemas.microsoft.com/office/drawing/2014/main" id="{0823ACE8-644F-4810-A37A-23871889B2D4}"/>
              </a:ext>
            </a:extLst>
          </p:cNvPr>
          <p:cNvSpPr/>
          <p:nvPr/>
        </p:nvSpPr>
        <p:spPr>
          <a:xfrm>
            <a:off x="5418843" y="4950044"/>
            <a:ext cx="3476505" cy="1791324"/>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宿泊施設おもてなし環境整備促進事業費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府内の宿泊施設及び民泊施設における、来阪旅行者の利便性や快適性を向上させるための</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受入対応強化の取組みを支援。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宿泊施設</a:t>
            </a:r>
            <a:r>
              <a:rPr kumimoji="1" lang="en-US" altLang="zh-TW" sz="1000" dirty="0">
                <a:latin typeface="Meiryo UI" panose="020B0604030504040204" pitchFamily="50" charset="-128"/>
                <a:ea typeface="Meiryo UI" panose="020B0604030504040204" pitchFamily="50" charset="-128"/>
              </a:rPr>
              <a:t>:15</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kumimoji="1" lang="zh-TW" altLang="en-US" sz="1000" dirty="0">
                <a:latin typeface="Meiryo UI" panose="020B0604030504040204" pitchFamily="50" charset="-128"/>
                <a:ea typeface="Meiryo UI" panose="020B0604030504040204" pitchFamily="50" charset="-128"/>
              </a:rPr>
              <a:t>特区民泊施設</a:t>
            </a:r>
            <a:r>
              <a:rPr kumimoji="1" lang="en-US" altLang="zh-TW" sz="1000" dirty="0">
                <a:latin typeface="Meiryo UI" panose="020B0604030504040204" pitchFamily="50" charset="-128"/>
                <a:ea typeface="Meiryo UI" panose="020B0604030504040204" pitchFamily="50" charset="-128"/>
              </a:rPr>
              <a:t>:19</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新法民泊施設</a:t>
            </a:r>
            <a:r>
              <a:rPr kumimoji="1" lang="en-US" altLang="zh-TW" sz="1000" dirty="0">
                <a:latin typeface="Meiryo UI" panose="020B0604030504040204" pitchFamily="50" charset="-128"/>
                <a:ea typeface="Meiryo UI" panose="020B0604030504040204" pitchFamily="50" charset="-128"/>
              </a:rPr>
              <a:t>:3</a:t>
            </a:r>
            <a:r>
              <a:rPr kumimoji="1" lang="zh-TW" altLang="en-US" sz="1000" dirty="0">
                <a:latin typeface="Meiryo UI" panose="020B0604030504040204" pitchFamily="50" charset="-128"/>
                <a:ea typeface="Meiryo UI" panose="020B0604030504040204" pitchFamily="50" charset="-128"/>
              </a:rPr>
              <a:t>件</a:t>
            </a:r>
            <a:endParaRPr kumimoji="1" lang="ja-JP" altLang="en-US" sz="1000"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4CA0622-EEFB-4115-A538-FC24F16E4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64"/>
          <a:stretch/>
        </p:blipFill>
        <p:spPr>
          <a:xfrm rot="10800000">
            <a:off x="2783234" y="2630654"/>
            <a:ext cx="1680720" cy="1114763"/>
          </a:xfrm>
          <a:prstGeom prst="rect">
            <a:avLst/>
          </a:prstGeom>
        </p:spPr>
      </p:pic>
      <p:pic>
        <p:nvPicPr>
          <p:cNvPr id="23" name="図 22">
            <a:extLst>
              <a:ext uri="{FF2B5EF4-FFF2-40B4-BE49-F238E27FC236}">
                <a16:creationId xmlns:a16="http://schemas.microsoft.com/office/drawing/2014/main" id="{333097E2-5226-4637-BA8B-F3E51125F5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73" r="3117" b="8047"/>
          <a:stretch/>
        </p:blipFill>
        <p:spPr>
          <a:xfrm rot="10800000">
            <a:off x="916369" y="2624467"/>
            <a:ext cx="1714746" cy="1114763"/>
          </a:xfrm>
          <a:prstGeom prst="rect">
            <a:avLst/>
          </a:prstGeom>
        </p:spPr>
      </p:pic>
      <p:sp>
        <p:nvSpPr>
          <p:cNvPr id="27" name="テキスト ボックス 26">
            <a:extLst>
              <a:ext uri="{FF2B5EF4-FFF2-40B4-BE49-F238E27FC236}">
                <a16:creationId xmlns:a16="http://schemas.microsoft.com/office/drawing/2014/main" id="{5F7E8F5B-CB61-458F-A224-E8A1B6EC6FB5}"/>
              </a:ext>
            </a:extLst>
          </p:cNvPr>
          <p:cNvSpPr txBox="1"/>
          <p:nvPr/>
        </p:nvSpPr>
        <p:spPr>
          <a:xfrm>
            <a:off x="832928" y="2461996"/>
            <a:ext cx="570720"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＜外観＞</a:t>
            </a:r>
            <a:endParaRPr lang="en-US" altLang="ja-JP" sz="9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005E948-86B8-464F-BB7E-4D1AFB415EFE}"/>
              </a:ext>
            </a:extLst>
          </p:cNvPr>
          <p:cNvSpPr txBox="1"/>
          <p:nvPr/>
        </p:nvSpPr>
        <p:spPr>
          <a:xfrm>
            <a:off x="2695692" y="2461996"/>
            <a:ext cx="580165"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＜内装＞</a:t>
            </a:r>
            <a:endParaRPr lang="en-US" altLang="ja-JP" sz="9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651A1426-31AB-4E1F-B6BC-B76043AAF0D9}"/>
              </a:ext>
            </a:extLst>
          </p:cNvPr>
          <p:cNvPicPr>
            <a:picLocks noChangeAspect="1"/>
          </p:cNvPicPr>
          <p:nvPr/>
        </p:nvPicPr>
        <p:blipFill>
          <a:blip r:embed="rId5"/>
          <a:stretch>
            <a:fillRect/>
          </a:stretch>
        </p:blipFill>
        <p:spPr>
          <a:xfrm>
            <a:off x="5566701" y="3310107"/>
            <a:ext cx="1578677" cy="1199013"/>
          </a:xfrm>
          <a:prstGeom prst="rect">
            <a:avLst/>
          </a:prstGeom>
        </p:spPr>
      </p:pic>
      <p:pic>
        <p:nvPicPr>
          <p:cNvPr id="8" name="図 7">
            <a:extLst>
              <a:ext uri="{FF2B5EF4-FFF2-40B4-BE49-F238E27FC236}">
                <a16:creationId xmlns:a16="http://schemas.microsoft.com/office/drawing/2014/main" id="{1108A981-47AC-40E5-976D-E8A84BFF822A}"/>
              </a:ext>
            </a:extLst>
          </p:cNvPr>
          <p:cNvPicPr>
            <a:picLocks noChangeAspect="1"/>
          </p:cNvPicPr>
          <p:nvPr/>
        </p:nvPicPr>
        <p:blipFill>
          <a:blip r:embed="rId6"/>
          <a:stretch>
            <a:fillRect/>
          </a:stretch>
        </p:blipFill>
        <p:spPr>
          <a:xfrm>
            <a:off x="7345693" y="5700426"/>
            <a:ext cx="1372252" cy="1013608"/>
          </a:xfrm>
          <a:prstGeom prst="rect">
            <a:avLst/>
          </a:prstGeom>
        </p:spPr>
      </p:pic>
      <p:sp>
        <p:nvSpPr>
          <p:cNvPr id="24" name="テキスト ボックス 23">
            <a:extLst>
              <a:ext uri="{FF2B5EF4-FFF2-40B4-BE49-F238E27FC236}">
                <a16:creationId xmlns:a16="http://schemas.microsoft.com/office/drawing/2014/main" id="{B5AB6363-71D9-444A-844A-4A39E45AC5D3}"/>
              </a:ext>
            </a:extLst>
          </p:cNvPr>
          <p:cNvSpPr txBox="1"/>
          <p:nvPr/>
        </p:nvSpPr>
        <p:spPr>
          <a:xfrm>
            <a:off x="7166736" y="5536079"/>
            <a:ext cx="1372252" cy="188838"/>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＜セルフチェックイン機の設置＞</a:t>
            </a:r>
            <a:endParaRPr lang="en-US" altLang="ja-JP" sz="9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D8393257-C39D-48FD-8218-FE1A575A36DA}"/>
              </a:ext>
            </a:extLst>
          </p:cNvPr>
          <p:cNvSpPr txBox="1"/>
          <p:nvPr/>
        </p:nvSpPr>
        <p:spPr>
          <a:xfrm>
            <a:off x="5431996" y="3167419"/>
            <a:ext cx="1372252"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＜多言語観光案内板の設置＞</a:t>
            </a:r>
            <a:endParaRPr lang="en-US" altLang="ja-JP" sz="900" dirty="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54458558-C38E-4A9A-A0B4-C5F7D4C94D98}"/>
              </a:ext>
            </a:extLst>
          </p:cNvPr>
          <p:cNvPicPr>
            <a:picLocks noChangeAspect="1"/>
          </p:cNvPicPr>
          <p:nvPr/>
        </p:nvPicPr>
        <p:blipFill>
          <a:blip r:embed="rId7"/>
          <a:stretch>
            <a:fillRect/>
          </a:stretch>
        </p:blipFill>
        <p:spPr>
          <a:xfrm>
            <a:off x="8086981" y="3333101"/>
            <a:ext cx="733491" cy="1199013"/>
          </a:xfrm>
          <a:prstGeom prst="rect">
            <a:avLst/>
          </a:prstGeom>
          <a:ln>
            <a:solidFill>
              <a:schemeClr val="tx1"/>
            </a:solidFill>
          </a:ln>
        </p:spPr>
      </p:pic>
      <p:pic>
        <p:nvPicPr>
          <p:cNvPr id="31" name="図 30">
            <a:extLst>
              <a:ext uri="{FF2B5EF4-FFF2-40B4-BE49-F238E27FC236}">
                <a16:creationId xmlns:a16="http://schemas.microsoft.com/office/drawing/2014/main" id="{22E662D6-016A-45B1-8CE4-ABA8EBBDA9C4}"/>
              </a:ext>
            </a:extLst>
          </p:cNvPr>
          <p:cNvPicPr>
            <a:picLocks noChangeAspect="1"/>
          </p:cNvPicPr>
          <p:nvPr/>
        </p:nvPicPr>
        <p:blipFill>
          <a:blip r:embed="rId8"/>
          <a:stretch>
            <a:fillRect/>
          </a:stretch>
        </p:blipFill>
        <p:spPr>
          <a:xfrm>
            <a:off x="7248052" y="3329964"/>
            <a:ext cx="720226" cy="1187893"/>
          </a:xfrm>
          <a:prstGeom prst="rect">
            <a:avLst/>
          </a:prstGeom>
          <a:ln>
            <a:solidFill>
              <a:schemeClr val="tx1"/>
            </a:solidFill>
          </a:ln>
        </p:spPr>
      </p:pic>
    </p:spTree>
    <p:extLst>
      <p:ext uri="{BB962C8B-B14F-4D97-AF65-F5344CB8AC3E}">
        <p14:creationId xmlns:p14="http://schemas.microsoft.com/office/powerpoint/2010/main" val="340490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330" y="4641184"/>
            <a:ext cx="3000798" cy="1918820"/>
          </a:xfrm>
          <a:prstGeom prst="rect">
            <a:avLst/>
          </a:prstGeom>
        </p:spPr>
      </p:pic>
      <p:sp>
        <p:nvSpPr>
          <p:cNvPr id="3" name="正方形/長方形 2"/>
          <p:cNvSpPr/>
          <p:nvPr/>
        </p:nvSpPr>
        <p:spPr>
          <a:xfrm>
            <a:off x="218164" y="724722"/>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（２）府域における交通アクセス等の容易化・円滑化</a:t>
            </a:r>
            <a:endParaRPr lang="en-US" altLang="ja-JP" sz="1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11912" y="1052736"/>
            <a:ext cx="5540912" cy="1367041"/>
          </a:xfrm>
          <a:prstGeom prst="rect">
            <a:avLst/>
          </a:prstGeom>
          <a:noFill/>
          <a:ln>
            <a:noFill/>
          </a:ln>
        </p:spPr>
        <p:txBody>
          <a:bodyPr wrap="square" rtlCol="0">
            <a:spAutoFit/>
          </a:bodyPr>
          <a:lstStyle/>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大阪駅・梅田駅周辺案内表示整備事業費補助金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多くの観光客が往来する大阪駅・梅田駅周辺エリアにおいて、共通ルールに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基づく案内サイン等の整備に対し補助を行った。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水とみどりのまちづくり推進事業費</a:t>
            </a:r>
            <a:endParaRPr lang="en-US" altLang="ja-JP" sz="900" u="sng"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大阪城エリアにおける公共船着場等の整備を行った。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67261" y="2924944"/>
            <a:ext cx="3235641" cy="668173"/>
          </a:xfrm>
          <a:prstGeom prst="rect">
            <a:avLst/>
          </a:prstGeom>
        </p:spPr>
      </p:pic>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5849" y="1874133"/>
            <a:ext cx="3247054" cy="706772"/>
          </a:xfrm>
          <a:prstGeom prst="rect">
            <a:avLst/>
          </a:prstGeom>
        </p:spPr>
      </p:pic>
      <p:sp>
        <p:nvSpPr>
          <p:cNvPr id="11" name="正方形/長方形 10"/>
          <p:cNvSpPr/>
          <p:nvPr/>
        </p:nvSpPr>
        <p:spPr>
          <a:xfrm>
            <a:off x="5518926" y="1022173"/>
            <a:ext cx="3349682" cy="5695836"/>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5508104" y="724722"/>
            <a:ext cx="3360503" cy="316083"/>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050" b="1" dirty="0">
                <a:solidFill>
                  <a:schemeClr val="bg1"/>
                </a:solidFill>
                <a:latin typeface="Meiryo UI" panose="020B0604030504040204" pitchFamily="50" charset="-128"/>
                <a:ea typeface="Meiryo UI" panose="020B0604030504040204" pitchFamily="50" charset="-128"/>
              </a:rPr>
              <a:t>（参考）大阪・梅田駅周辺案内表示</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サイン</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整備事業</a:t>
            </a:r>
            <a:endParaRPr lang="en-US" altLang="ja-JP" sz="1050" b="1" dirty="0">
              <a:solidFill>
                <a:schemeClr val="bg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538812" y="1653843"/>
            <a:ext cx="1431682" cy="282124"/>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整備前</a:t>
            </a:r>
          </a:p>
        </p:txBody>
      </p:sp>
      <p:sp>
        <p:nvSpPr>
          <p:cNvPr id="14" name="テキスト ボックス 13"/>
          <p:cNvSpPr txBox="1"/>
          <p:nvPr/>
        </p:nvSpPr>
        <p:spPr>
          <a:xfrm>
            <a:off x="5555849" y="2688404"/>
            <a:ext cx="1341340" cy="282124"/>
          </a:xfrm>
          <a:prstGeom prst="rect">
            <a:avLst/>
          </a:prstGeom>
          <a:noFill/>
        </p:spPr>
        <p:txBody>
          <a:bodyPr wrap="square" rtlCol="0">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整備後</a:t>
            </a:r>
          </a:p>
        </p:txBody>
      </p:sp>
      <p:sp>
        <p:nvSpPr>
          <p:cNvPr id="15" name="下矢印 14"/>
          <p:cNvSpPr/>
          <p:nvPr/>
        </p:nvSpPr>
        <p:spPr>
          <a:xfrm>
            <a:off x="6989122" y="2606323"/>
            <a:ext cx="403242" cy="290580"/>
          </a:xfrm>
          <a:prstGeom prst="down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672179" y="6256269"/>
            <a:ext cx="3270130" cy="621320"/>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latin typeface="Meiryo UI" panose="020B0604030504040204" pitchFamily="50" charset="-128"/>
                <a:ea typeface="Meiryo UI" panose="020B0604030504040204" pitchFamily="50" charset="-128"/>
              </a:rPr>
              <a:t>（参照）</a:t>
            </a:r>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年度大阪・梅田駅周辺サイン効果測定アンケート結果</a:t>
            </a:r>
            <a:endParaRPr lang="en-US" altLang="ja-JP" sz="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224590" y="3631300"/>
            <a:ext cx="5019210" cy="335312"/>
          </a:xfrm>
          <a:prstGeom prst="rect">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（３）文化・生活習慣に配慮した対応</a:t>
            </a:r>
            <a:endParaRPr lang="en-US" altLang="ja-JP"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94298" y="4005064"/>
            <a:ext cx="5049502" cy="2684453"/>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ムスリム旅行者をはじめとした対応の促進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多言語メニュー作成支援事業費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外国人旅行者が安心かつ快適に飲食店を利用できるよう、府内の飲食店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が利用できる多言語メニュー作成支援システム（</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言語）の運営を行うと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ともに、ムスリム旅行者をはじめ、外国人旅行者が安心して食事ができる環</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境を整えるため、</a:t>
            </a:r>
            <a:r>
              <a:rPr lang="ja-JP" altLang="en-US" sz="1200" dirty="0">
                <a:solidFill>
                  <a:prstClr val="black"/>
                </a:solidFill>
                <a:latin typeface="Meiryo UI" panose="020B0604030504040204" pitchFamily="50" charset="-128"/>
                <a:ea typeface="Meiryo UI" panose="020B0604030504040204" pitchFamily="50" charset="-128"/>
              </a:rPr>
              <a:t>ハラール対応店舗等の表示を行った。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文化・生活習慣の違いについての観光客・受入側の相互の理解促進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多言語メニュー作成支援事業費（再掲）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外国人旅行者向けサイトにおいて、日本の食文化等に関する情報を発信し、</a:t>
            </a:r>
            <a:endParaRPr lang="en-US" altLang="ja-JP" sz="1200" dirty="0">
              <a:solidFill>
                <a:prstClr val="black"/>
              </a:solidFill>
              <a:latin typeface="Meiryo UI" panose="020B0604030504040204" pitchFamily="50" charset="-128"/>
              <a:ea typeface="Meiryo UI" panose="020B0604030504040204" pitchFamily="50" charset="-128"/>
            </a:endParaRPr>
          </a:p>
          <a:p>
            <a:pPr>
              <a:lnSpc>
                <a:spcPts val="1700"/>
              </a:lnSpc>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日本で食事をする際のマナーや注意点等をイラストを用いて紹介するとともに、</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府内飲食店向けには、多様な食文化等に関する情報発信を行った。</a:t>
            </a:r>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521713" y="3663651"/>
            <a:ext cx="3357717" cy="1069524"/>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■効果測定について</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・日　　　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日（水）・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日（金）</a:t>
            </a: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・場　　　所：</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北新地駅付近、四つ橋線西梅田駅付近、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ホワィティうめだ付近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・調査対象：梅田地区通行者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332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（主に外国人観光客、梅田ビギナー）</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4"/>
          <p:cNvSpPr txBox="1">
            <a:spLocks/>
          </p:cNvSpPr>
          <p:nvPr/>
        </p:nvSpPr>
        <p:spPr>
          <a:xfrm>
            <a:off x="7030134" y="6425602"/>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z="1600" b="1" smtClean="0">
                <a:solidFill>
                  <a:schemeClr val="tx1"/>
                </a:solidFill>
              </a:rPr>
              <a:pPr/>
              <a:t>3</a:t>
            </a:fld>
            <a:endParaRPr lang="ja-JP" altLang="en-US" sz="1600" b="1" dirty="0">
              <a:solidFill>
                <a:schemeClr val="tx1"/>
              </a:solidFill>
            </a:endParaRPr>
          </a:p>
        </p:txBody>
      </p:sp>
      <p:sp>
        <p:nvSpPr>
          <p:cNvPr id="2" name="正方形/長方形 1"/>
          <p:cNvSpPr/>
          <p:nvPr/>
        </p:nvSpPr>
        <p:spPr>
          <a:xfrm>
            <a:off x="5518925" y="1048491"/>
            <a:ext cx="3423384" cy="577081"/>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大阪駅・梅田駅周辺エリア内の案内サイン等の表示内容を統一するため、サイン改修を行う事業者に対し、補助を実施。</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6">
            <a:extLst>
              <a:ext uri="{FF2B5EF4-FFF2-40B4-BE49-F238E27FC236}">
                <a16:creationId xmlns:a16="http://schemas.microsoft.com/office/drawing/2014/main" id="{7F5C5793-2E73-493F-A6C4-17922A0CA59C}"/>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8" name="図 27">
            <a:extLst>
              <a:ext uri="{FF2B5EF4-FFF2-40B4-BE49-F238E27FC236}">
                <a16:creationId xmlns:a16="http://schemas.microsoft.com/office/drawing/2014/main" id="{95D7F774-1FB7-4C13-AEF8-38A85FEC85D5}"/>
              </a:ext>
            </a:extLst>
          </p:cNvPr>
          <p:cNvPicPr>
            <a:picLocks noChangeAspect="1"/>
          </p:cNvPicPr>
          <p:nvPr/>
        </p:nvPicPr>
        <p:blipFill>
          <a:blip r:embed="rId6"/>
          <a:stretch>
            <a:fillRect/>
          </a:stretch>
        </p:blipFill>
        <p:spPr>
          <a:xfrm>
            <a:off x="3006712" y="2401677"/>
            <a:ext cx="2069344" cy="1135859"/>
          </a:xfrm>
          <a:prstGeom prst="rect">
            <a:avLst/>
          </a:prstGeom>
        </p:spPr>
      </p:pic>
      <p:pic>
        <p:nvPicPr>
          <p:cNvPr id="7" name="図 6">
            <a:extLst>
              <a:ext uri="{FF2B5EF4-FFF2-40B4-BE49-F238E27FC236}">
                <a16:creationId xmlns:a16="http://schemas.microsoft.com/office/drawing/2014/main" id="{B9C32A97-225B-442C-9B70-8BC62ADA2EDB}"/>
              </a:ext>
            </a:extLst>
          </p:cNvPr>
          <p:cNvPicPr>
            <a:picLocks noChangeAspect="1"/>
          </p:cNvPicPr>
          <p:nvPr/>
        </p:nvPicPr>
        <p:blipFill>
          <a:blip r:embed="rId7"/>
          <a:stretch>
            <a:fillRect/>
          </a:stretch>
        </p:blipFill>
        <p:spPr>
          <a:xfrm>
            <a:off x="681179" y="2401677"/>
            <a:ext cx="2234637" cy="1131965"/>
          </a:xfrm>
          <a:prstGeom prst="rect">
            <a:avLst/>
          </a:prstGeom>
        </p:spPr>
      </p:pic>
    </p:spTree>
    <p:extLst>
      <p:ext uri="{BB962C8B-B14F-4D97-AF65-F5344CB8AC3E}">
        <p14:creationId xmlns:p14="http://schemas.microsoft.com/office/powerpoint/2010/main" val="393982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5852" y="4711041"/>
            <a:ext cx="1475481" cy="1684762"/>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152" y="4437112"/>
            <a:ext cx="2649892" cy="2208243"/>
          </a:xfrm>
          <a:prstGeom prst="rect">
            <a:avLst/>
          </a:prstGeom>
        </p:spPr>
      </p:pic>
      <p:sp>
        <p:nvSpPr>
          <p:cNvPr id="3" name="正方形/長方形 2"/>
          <p:cNvSpPr/>
          <p:nvPr/>
        </p:nvSpPr>
        <p:spPr>
          <a:xfrm>
            <a:off x="179512" y="796459"/>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（４）安心・安全の確保</a:t>
            </a:r>
            <a:endParaRPr lang="en-US" altLang="ja-JP" sz="14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19495" y="6418203"/>
            <a:ext cx="1616861" cy="323165"/>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外国人旅行者の安全確保・</a:t>
            </a:r>
            <a:endParaRPr lang="en-US" altLang="ja-JP" sz="600" dirty="0">
              <a:latin typeface="Meiryo UI" panose="020B0604030504040204" pitchFamily="50" charset="-128"/>
              <a:ea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rPr>
              <a:t>帰国支援に関するガイドライン</a:t>
            </a:r>
            <a:r>
              <a:rPr lang="ja-JP" altLang="en-US" sz="7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508105" y="816443"/>
            <a:ext cx="3377736" cy="592492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5508103" y="822186"/>
            <a:ext cx="3377737" cy="283860"/>
          </a:xfrm>
          <a:prstGeom prst="rect">
            <a:avLst/>
          </a:prstGeom>
          <a:solidFill>
            <a:srgbClr val="002060"/>
          </a:solidFill>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災害時多言語支援事業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508103" y="1131771"/>
            <a:ext cx="3456385" cy="3608680"/>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　</a:t>
            </a:r>
            <a:r>
              <a:rPr lang="en-US" altLang="ja-JP" sz="1100" b="1" u="sng" dirty="0">
                <a:latin typeface="Meiryo UI" panose="020B0604030504040204" pitchFamily="50" charset="-128"/>
                <a:ea typeface="Meiryo UI" panose="020B0604030504040204" pitchFamily="50" charset="-128"/>
              </a:rPr>
              <a:t>Osaka Safe Travels</a:t>
            </a:r>
            <a:r>
              <a:rPr lang="ja-JP" altLang="en-US" sz="1000" b="1" u="sng" dirty="0">
                <a:latin typeface="Meiryo UI" panose="020B0604030504040204" pitchFamily="50" charset="-128"/>
                <a:ea typeface="Meiryo UI" panose="020B0604030504040204" pitchFamily="50" charset="-128"/>
              </a:rPr>
              <a:t>（オオサカ　セーフ　トラベルズ）</a:t>
            </a:r>
            <a:endParaRPr lang="en-US" altLang="ja-JP" sz="1000" b="1" u="sng"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大阪を訪れる外国人旅行者の大阪滞在が安心・快適な</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ものとなるよう、災害時等に必要な情報を多言語で一元的に提供するウェブサイト及びスマートフォンアプリを開発。</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rPr>
              <a:t>月～運用を開始）</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■アプリの内容</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災害発生情報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緊急避難場所（現在地からのマップ表示）</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鉄道運行情報</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（遅延・運休等のマップ表示、経路検索）</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フライト情報、関西国際空港へのアクセス情報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総領事館など外国機関の情報　　　等</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■対応言語</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言語（日本語、英語、中国語（簡体字・繁体字）、</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韓国語、ポルトガル語、スペイン語、ベトナム語、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フィリピン語、タイ語、インドネシア語、ネパール語）</a:t>
            </a:r>
            <a:endParaRPr lang="en-US" altLang="ja-JP" sz="105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p>
        </p:txBody>
      </p:sp>
      <p:sp>
        <p:nvSpPr>
          <p:cNvPr id="14" name="スライド番号プレースホルダー 4"/>
          <p:cNvSpPr>
            <a:spLocks noGrp="1"/>
          </p:cNvSpPr>
          <p:nvPr>
            <p:ph type="sldNum" sz="quarter" idx="12"/>
          </p:nvPr>
        </p:nvSpPr>
        <p:spPr>
          <a:xfrm>
            <a:off x="7019999" y="6517518"/>
            <a:ext cx="2133600" cy="365125"/>
          </a:xfrm>
        </p:spPr>
        <p:txBody>
          <a:bodyPr/>
          <a:lstStyle/>
          <a:p>
            <a:fld id="{D2D8002D-B5B0-4BAC-B1F6-782DDCCE6D9C}" type="slidenum">
              <a:rPr kumimoji="1" lang="ja-JP" altLang="en-US" sz="1600" b="1" smtClean="0">
                <a:solidFill>
                  <a:schemeClr val="tx1"/>
                </a:solidFill>
              </a:rPr>
              <a:t>4</a:t>
            </a:fld>
            <a:endParaRPr kumimoji="1" lang="ja-JP" altLang="en-US" sz="1600" b="1" dirty="0">
              <a:solidFill>
                <a:schemeClr val="tx1"/>
              </a:solidFill>
            </a:endParaRPr>
          </a:p>
        </p:txBody>
      </p:sp>
      <p:sp>
        <p:nvSpPr>
          <p:cNvPr id="17" name="テキスト ボックス 16"/>
          <p:cNvSpPr txBox="1"/>
          <p:nvPr/>
        </p:nvSpPr>
        <p:spPr>
          <a:xfrm>
            <a:off x="179512" y="1185100"/>
            <a:ext cx="5253650" cy="3338478"/>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医療機関、災害・事故等に関する情報の発信</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災害時多言語支援事業費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災害時に外国人旅行者が必要とする情報を「迅速」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「的確」かつ「分かりや</a:t>
            </a:r>
            <a:r>
              <a:rPr lang="ja-JP" altLang="en-US" sz="1200" dirty="0" err="1">
                <a:latin typeface="Meiryo UI" panose="020B0604030504040204" pitchFamily="50" charset="-128"/>
                <a:ea typeface="Meiryo UI" panose="020B0604030504040204" pitchFamily="50" charset="-128"/>
              </a:rPr>
              <a:t>す</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く」多言語で提供するウェブサイト及びスマートフォンアプリ「</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」を運用した。また、宿泊・交通事業者等が、災害発生時において外</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国人旅行者への多言語対応が適切に行えるよう、実践的な講座を開催した。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災害発生時の避難誘導対応等</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zh-TW" altLang="en-US" sz="1200" u="sng" dirty="0">
                <a:latin typeface="Meiryo UI" panose="020B0604030504040204" pitchFamily="50" charset="-128"/>
                <a:ea typeface="Meiryo UI" panose="020B0604030504040204" pitchFamily="50" charset="-128"/>
              </a:rPr>
              <a:t>外国人旅行者安全確保事業費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宿泊施設・観光施設の事業者向けに、外国人旅行者の帰国支援方策の周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知・啓発のための「外国人旅行者の安全確保・帰国支援に関するガイドライン」</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を作成・配布するとともに、宿泊施設の客室内に配架することを目的とした「外</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国人旅行者のための防災ガイド（リーフレット）」</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を作成した。また、災害時に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」を活用してもらうため、広報カードを作成・配布し、</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周知を図った。</a:t>
            </a:r>
            <a:endParaRPr lang="en-US" altLang="ja-JP" sz="12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026481" y="6361113"/>
            <a:ext cx="1862689" cy="310341"/>
          </a:xfrm>
          <a:prstGeom prst="rect">
            <a:avLst/>
          </a:prstGeom>
          <a:noFill/>
          <a:ln>
            <a:noFill/>
          </a:ln>
        </p:spPr>
        <p:txBody>
          <a:bodyPr wrap="square" rtlCol="0">
            <a:spAutoFit/>
          </a:bodyPr>
          <a:lstStyle/>
          <a:p>
            <a:pPr>
              <a:lnSpc>
                <a:spcPts val="1700"/>
              </a:lnSpc>
            </a:pPr>
            <a:r>
              <a:rPr lang="ja-JP" altLang="en-US" sz="600" dirty="0">
                <a:latin typeface="Meiryo UI" panose="020B0604030504040204" pitchFamily="50" charset="-128"/>
                <a:ea typeface="Meiryo UI" panose="020B0604030504040204" pitchFamily="50" charset="-128"/>
              </a:rPr>
              <a:t>外国人旅行者のための防災ガイド（リーフレット）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149471" y="6361113"/>
            <a:ext cx="1862689" cy="310341"/>
          </a:xfrm>
          <a:prstGeom prst="rect">
            <a:avLst/>
          </a:prstGeom>
          <a:noFill/>
          <a:ln>
            <a:noFill/>
          </a:ln>
        </p:spPr>
        <p:txBody>
          <a:bodyPr wrap="square" rtlCol="0">
            <a:spAutoFit/>
          </a:bodyPr>
          <a:lstStyle/>
          <a:p>
            <a:pPr>
              <a:lnSpc>
                <a:spcPts val="1700"/>
              </a:lnSpc>
            </a:pPr>
            <a:r>
              <a:rPr lang="en-US" altLang="ja-JP" sz="600" dirty="0">
                <a:latin typeface="Meiryo UI" panose="020B0604030504040204" pitchFamily="50" charset="-128"/>
                <a:ea typeface="Meiryo UI" panose="020B0604030504040204" pitchFamily="50" charset="-128"/>
              </a:rPr>
              <a:t>Osaka Safe Travels</a:t>
            </a:r>
            <a:r>
              <a:rPr lang="ja-JP" altLang="en-US" sz="600" dirty="0">
                <a:latin typeface="Meiryo UI" panose="020B0604030504040204" pitchFamily="50" charset="-128"/>
                <a:ea typeface="Meiryo UI" panose="020B0604030504040204" pitchFamily="50" charset="-128"/>
              </a:rPr>
              <a:t>　広報カード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19" name="角丸四角形 6">
            <a:extLst>
              <a:ext uri="{FF2B5EF4-FFF2-40B4-BE49-F238E27FC236}">
                <a16:creationId xmlns:a16="http://schemas.microsoft.com/office/drawing/2014/main" id="{1E0DB637-34F7-4828-AF81-C9B6FF1D1B99}"/>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E66EDECF-D962-4726-BAF0-C26A0279ECC1}"/>
              </a:ext>
            </a:extLst>
          </p:cNvPr>
          <p:cNvPicPr>
            <a:picLocks noChangeAspect="1"/>
          </p:cNvPicPr>
          <p:nvPr/>
        </p:nvPicPr>
        <p:blipFill>
          <a:blip r:embed="rId5"/>
          <a:stretch>
            <a:fillRect/>
          </a:stretch>
        </p:blipFill>
        <p:spPr>
          <a:xfrm>
            <a:off x="276880" y="4682158"/>
            <a:ext cx="1242005" cy="1754308"/>
          </a:xfrm>
          <a:prstGeom prst="rect">
            <a:avLst/>
          </a:prstGeom>
        </p:spPr>
      </p:pic>
      <p:pic>
        <p:nvPicPr>
          <p:cNvPr id="12" name="図 11">
            <a:extLst>
              <a:ext uri="{FF2B5EF4-FFF2-40B4-BE49-F238E27FC236}">
                <a16:creationId xmlns:a16="http://schemas.microsoft.com/office/drawing/2014/main" id="{A67A4258-B7CA-45F0-AC24-7C972227CB54}"/>
              </a:ext>
            </a:extLst>
          </p:cNvPr>
          <p:cNvPicPr>
            <a:picLocks noChangeAspect="1"/>
          </p:cNvPicPr>
          <p:nvPr/>
        </p:nvPicPr>
        <p:blipFill>
          <a:blip r:embed="rId6"/>
          <a:stretch>
            <a:fillRect/>
          </a:stretch>
        </p:blipFill>
        <p:spPr>
          <a:xfrm>
            <a:off x="2815029" y="4660185"/>
            <a:ext cx="1239506" cy="1758017"/>
          </a:xfrm>
          <a:prstGeom prst="rect">
            <a:avLst/>
          </a:prstGeom>
        </p:spPr>
      </p:pic>
      <p:pic>
        <p:nvPicPr>
          <p:cNvPr id="22" name="図 21">
            <a:extLst>
              <a:ext uri="{FF2B5EF4-FFF2-40B4-BE49-F238E27FC236}">
                <a16:creationId xmlns:a16="http://schemas.microsoft.com/office/drawing/2014/main" id="{54E89FB0-7F47-4F63-BB99-006B57713BCC}"/>
              </a:ext>
            </a:extLst>
          </p:cNvPr>
          <p:cNvPicPr>
            <a:picLocks noChangeAspect="1"/>
          </p:cNvPicPr>
          <p:nvPr/>
        </p:nvPicPr>
        <p:blipFill>
          <a:blip r:embed="rId7"/>
          <a:stretch>
            <a:fillRect/>
          </a:stretch>
        </p:blipFill>
        <p:spPr>
          <a:xfrm>
            <a:off x="1590893" y="4682307"/>
            <a:ext cx="1230610" cy="1746491"/>
          </a:xfrm>
          <a:prstGeom prst="rect">
            <a:avLst/>
          </a:prstGeom>
        </p:spPr>
      </p:pic>
    </p:spTree>
    <p:extLst>
      <p:ext uri="{BB962C8B-B14F-4D97-AF65-F5344CB8AC3E}">
        <p14:creationId xmlns:p14="http://schemas.microsoft.com/office/powerpoint/2010/main" val="326816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5318448" y="1219970"/>
            <a:ext cx="3618000" cy="1551544"/>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5308857" y="950665"/>
            <a:ext cx="3636000"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ja-JP" altLang="en-US" sz="1100" b="1" dirty="0">
                <a:solidFill>
                  <a:schemeClr val="bg1"/>
                </a:solidFill>
                <a:latin typeface="Meiryo UI" panose="020B0604030504040204" pitchFamily="50" charset="-128"/>
                <a:ea typeface="Meiryo UI" panose="020B0604030504040204" pitchFamily="50" charset="-128"/>
              </a:rPr>
              <a:t>（参考）ナイトカルチャー魅力創出事業</a:t>
            </a:r>
          </a:p>
        </p:txBody>
      </p:sp>
      <p:sp>
        <p:nvSpPr>
          <p:cNvPr id="25" name="テキスト ボックス 24">
            <a:extLst>
              <a:ext uri="{FF2B5EF4-FFF2-40B4-BE49-F238E27FC236}">
                <a16:creationId xmlns:a16="http://schemas.microsoft.com/office/drawing/2014/main" id="{F8D4A0CB-DEE1-4647-985B-D1A2FA689496}"/>
              </a:ext>
            </a:extLst>
          </p:cNvPr>
          <p:cNvSpPr txBox="1"/>
          <p:nvPr/>
        </p:nvSpPr>
        <p:spPr>
          <a:xfrm>
            <a:off x="118205" y="651447"/>
            <a:ext cx="4165763"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２</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魅力づくり及び戦略的なプロモーションの推進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7" name="正方形/長方形 26"/>
          <p:cNvSpPr/>
          <p:nvPr/>
        </p:nvSpPr>
        <p:spPr>
          <a:xfrm>
            <a:off x="262221" y="967975"/>
            <a:ext cx="4885843"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（１）魅力溢れる観光資源づくり①</a:t>
            </a:r>
            <a:endParaRPr lang="en-US" altLang="ja-JP" sz="14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62221" y="1322215"/>
            <a:ext cx="5035795"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既存の魅力資源の整備・活用</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百舌鳥・古市古墳群世界遺産保存活用事業費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大阪府、堺市、羽曳野市、藤井寺市が一体となり、世界遺産「百舌鳥・</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古市古墳群」の価値や魅力を広く継続的に情報発信するための事業を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国内外から集客できる魅力づくりの推進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御堂筋全長約</a:t>
            </a:r>
            <a:r>
              <a:rPr lang="en-US" altLang="ja-JP" sz="1200" dirty="0">
                <a:latin typeface="Meiryo UI" panose="020B0604030504040204" pitchFamily="50" charset="-128"/>
                <a:ea typeface="Meiryo UI" panose="020B0604030504040204" pitchFamily="50" charset="-128"/>
              </a:rPr>
              <a:t>4km</a:t>
            </a:r>
            <a:r>
              <a:rPr lang="ja-JP" altLang="en-US" sz="1200" dirty="0">
                <a:latin typeface="Meiryo UI" panose="020B0604030504040204" pitchFamily="50" charset="-128"/>
                <a:ea typeface="Meiryo UI" panose="020B0604030504040204" pitchFamily="50" charset="-128"/>
              </a:rPr>
              <a:t>のイチョウ並木を装飾し、インパクトある光空間を創出</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する「御堂筋イルミネーション」を実施した。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大阪文化芸術創出事業費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国内外からの誘客促進事業費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大阪のメインストリートである御堂筋において、非日常的なオンリーワン</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コンテンツを実施するイベント（御堂筋オータムパーティー）を開催し、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大阪の魅力を国内外へ広く発信した。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周遊促進事業費（観光コンテンツ開発事業）</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大阪・関西万博に向け、大阪・兵庫への滞在・広域周遊を促進するため、</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兵庫・大阪が連携し、新たな観光コンテンツの造成を行った。</a:t>
            </a:r>
            <a:endParaRPr lang="en-US" altLang="ja-JP" sz="12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361180" y="1356815"/>
            <a:ext cx="2099708" cy="1292662"/>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大阪・光の饗宴</a:t>
            </a:r>
            <a:r>
              <a:rPr lang="en-US" altLang="ja-JP" sz="1200" b="1" u="sng" dirty="0">
                <a:latin typeface="Meiryo UI" panose="020B0604030504040204" pitchFamily="50" charset="-128"/>
                <a:ea typeface="Meiryo UI" panose="020B0604030504040204" pitchFamily="50" charset="-128"/>
              </a:rPr>
              <a:t>2023</a:t>
            </a: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実施期間</a:t>
            </a:r>
            <a:r>
              <a:rPr lang="en-US" altLang="ja-JP" sz="1100" dirty="0">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日（金･祝）</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31</a:t>
            </a:r>
            <a:r>
              <a:rPr lang="ja-JP" altLang="en-US" sz="1100" dirty="0">
                <a:latin typeface="Meiryo UI" panose="020B0604030504040204" pitchFamily="50" charset="-128"/>
                <a:ea typeface="Meiryo UI" panose="020B0604030504040204" pitchFamily="50" charset="-128"/>
              </a:rPr>
              <a:t>日（水）</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来場者数</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2,729</a:t>
            </a:r>
            <a:r>
              <a:rPr lang="ja-JP" altLang="en-US" sz="110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経済波及効果</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1,329</a:t>
            </a:r>
            <a:r>
              <a:rPr lang="ja-JP" altLang="en-US" sz="1100" dirty="0">
                <a:latin typeface="Meiryo UI" panose="020B0604030504040204" pitchFamily="50" charset="-128"/>
                <a:ea typeface="Meiryo UI" panose="020B0604030504040204" pitchFamily="50" charset="-128"/>
              </a:rPr>
              <a:t>億円</a:t>
            </a:r>
            <a:endParaRPr lang="en-US" altLang="ja-JP" sz="1050" dirty="0"/>
          </a:p>
        </p:txBody>
      </p:sp>
      <p:sp>
        <p:nvSpPr>
          <p:cNvPr id="20" name="正方形/長方形 19"/>
          <p:cNvSpPr/>
          <p:nvPr/>
        </p:nvSpPr>
        <p:spPr>
          <a:xfrm>
            <a:off x="5315808" y="3203113"/>
            <a:ext cx="3616576" cy="348466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5310058" y="2887032"/>
            <a:ext cx="3636000" cy="310341"/>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参考）国内外からの誘客促進事業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361180" y="3312435"/>
            <a:ext cx="3770045" cy="1612438"/>
          </a:xfrm>
          <a:prstGeom prst="rect">
            <a:avLst/>
          </a:prstGeom>
          <a:noFill/>
        </p:spPr>
        <p:txBody>
          <a:bodyPr wrap="square" lIns="35998" tIns="35998" rIns="36000" bIns="35998" rtlCol="0" anchor="t">
            <a:noAutofit/>
          </a:bodyPr>
          <a:lstStyle/>
          <a:p>
            <a:r>
              <a:rPr lang="ja-JP" altLang="en-US" sz="1100" b="1"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御堂筋オータムパーティー</a:t>
            </a:r>
            <a:r>
              <a:rPr lang="en-US" altLang="ja-JP" sz="1100" b="1" u="sng" dirty="0">
                <a:latin typeface="Meiryo UI" panose="020B0604030504040204" pitchFamily="50" charset="-128"/>
                <a:ea typeface="Meiryo UI" panose="020B0604030504040204" pitchFamily="50" charset="-128"/>
                <a:cs typeface="ＭＳ Ｐゴシック" pitchFamily="50" charset="-128"/>
              </a:rPr>
              <a:t>2023</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（御堂筋ランウェイ）</a:t>
            </a:r>
            <a:endParaRPr lang="en-US" altLang="ja-JP" sz="1100" b="1" u="sng"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催</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ja-JP"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11</a:t>
            </a:r>
            <a:r>
              <a:rPr lang="ja-JP" altLang="ja-JP"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3</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金</a:t>
            </a:r>
            <a:r>
              <a:rPr lang="ja-JP"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祝</a:t>
            </a:r>
            <a:r>
              <a:rPr lang="en-US" altLang="ja-JP" sz="1050" dirty="0">
                <a:latin typeface="Meiryo UI" panose="020B0604030504040204" pitchFamily="50" charset="-128"/>
                <a:ea typeface="Meiryo UI" panose="020B0604030504040204" pitchFamily="50" charset="-128"/>
              </a:rPr>
              <a:t>)  </a:t>
            </a:r>
          </a:p>
          <a:p>
            <a:r>
              <a:rPr lang="en-US" altLang="ja-JP" sz="1050" dirty="0">
                <a:latin typeface="Meiryo UI" panose="020B0604030504040204" pitchFamily="50" charset="-128"/>
                <a:ea typeface="Meiryo UI" panose="020B0604030504040204" pitchFamily="50" charset="-128"/>
              </a:rPr>
              <a:t>               14</a:t>
            </a:r>
            <a:r>
              <a:rPr lang="ja-JP" altLang="ja-JP" sz="1050" dirty="0">
                <a:latin typeface="Meiryo UI" panose="020B0604030504040204" pitchFamily="50" charset="-128"/>
                <a:ea typeface="Meiryo UI" panose="020B0604030504040204" pitchFamily="50" charset="-128"/>
              </a:rPr>
              <a:t>時から</a:t>
            </a:r>
            <a:r>
              <a:rPr lang="en-US" altLang="ja-JP" sz="1050" dirty="0">
                <a:latin typeface="Meiryo UI" panose="020B0604030504040204" pitchFamily="50" charset="-128"/>
                <a:ea typeface="Meiryo UI" panose="020B0604030504040204" pitchFamily="50" charset="-128"/>
              </a:rPr>
              <a:t>16</a:t>
            </a:r>
            <a:r>
              <a:rPr lang="ja-JP" altLang="ja-JP" sz="1050" dirty="0">
                <a:latin typeface="Meiryo UI" panose="020B0604030504040204" pitchFamily="50" charset="-128"/>
                <a:ea typeface="Meiryo UI" panose="020B0604030504040204" pitchFamily="50" charset="-128"/>
              </a:rPr>
              <a:t>時まで</a:t>
            </a: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開催</a:t>
            </a:r>
            <a:r>
              <a:rPr lang="ja-JP" altLang="en-US" sz="1050" dirty="0">
                <a:latin typeface="Meiryo UI" panose="020B0604030504040204" pitchFamily="50" charset="-128"/>
                <a:ea typeface="Meiryo UI" panose="020B0604030504040204" pitchFamily="50" charset="-128"/>
              </a:rPr>
              <a:t>場所</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御堂筋</a:t>
            </a:r>
            <a:r>
              <a:rPr lang="ja-JP" altLang="en-US"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久太郎町３交差点</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から新橋交差点</a:t>
            </a:r>
            <a:r>
              <a:rPr lang="ja-JP" altLang="en-US" sz="1050" dirty="0">
                <a:latin typeface="Meiryo UI" panose="020B0604030504040204" pitchFamily="50" charset="-128"/>
                <a:ea typeface="Meiryo UI" panose="020B0604030504040204" pitchFamily="50" charset="-128"/>
              </a:rPr>
              <a:t>まで</a:t>
            </a:r>
            <a:r>
              <a:rPr lang="ja-JP" altLang="ja-JP"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来場者数</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p:txBody>
      </p:sp>
      <p:sp>
        <p:nvSpPr>
          <p:cNvPr id="28" name="スライド番号プレースホルダー 4"/>
          <p:cNvSpPr>
            <a:spLocks noGrp="1"/>
          </p:cNvSpPr>
          <p:nvPr>
            <p:ph type="sldNum" sz="quarter" idx="12"/>
          </p:nvPr>
        </p:nvSpPr>
        <p:spPr>
          <a:xfrm>
            <a:off x="7046912" y="6520259"/>
            <a:ext cx="2133600" cy="365125"/>
          </a:xfrm>
        </p:spPr>
        <p:txBody>
          <a:bodyPr/>
          <a:lstStyle/>
          <a:p>
            <a:fld id="{D2D8002D-B5B0-4BAC-B1F6-782DDCCE6D9C}" type="slidenum">
              <a:rPr kumimoji="1" lang="ja-JP" altLang="en-US" sz="1600" b="1" smtClean="0">
                <a:solidFill>
                  <a:schemeClr val="tx1"/>
                </a:solidFill>
              </a:rPr>
              <a:t>5</a:t>
            </a:fld>
            <a:endParaRPr kumimoji="1" lang="ja-JP" altLang="en-US" sz="1600" b="1" dirty="0">
              <a:solidFill>
                <a:schemeClr val="tx1"/>
              </a:solidFill>
            </a:endParaRPr>
          </a:p>
        </p:txBody>
      </p:sp>
      <p:sp>
        <p:nvSpPr>
          <p:cNvPr id="18" name="角丸四角形 6">
            <a:extLst>
              <a:ext uri="{FF2B5EF4-FFF2-40B4-BE49-F238E27FC236}">
                <a16:creationId xmlns:a16="http://schemas.microsoft.com/office/drawing/2014/main" id="{95BCE3A1-CE8E-455A-AF92-71EAA08DD843}"/>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050" name="Picture 2">
            <a:extLst>
              <a:ext uri="{FF2B5EF4-FFF2-40B4-BE49-F238E27FC236}">
                <a16:creationId xmlns:a16="http://schemas.microsoft.com/office/drawing/2014/main" id="{29441355-7026-4044-BBD8-6AC8E3074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727" y="1383052"/>
            <a:ext cx="1651335" cy="1065914"/>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D2DEEA05-FF44-4410-90E1-01F276EE6C40}"/>
              </a:ext>
            </a:extLst>
          </p:cNvPr>
          <p:cNvSpPr txBox="1"/>
          <p:nvPr/>
        </p:nvSpPr>
        <p:spPr>
          <a:xfrm>
            <a:off x="5393172" y="5699877"/>
            <a:ext cx="3291852" cy="893527"/>
          </a:xfrm>
          <a:prstGeom prst="rect">
            <a:avLst/>
          </a:prstGeom>
          <a:noFill/>
        </p:spPr>
        <p:txBody>
          <a:bodyPr wrap="square" lIns="35998" tIns="35998" rIns="36000" bIns="35998" rtlCol="0" anchor="t">
            <a:no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マスコミ露出状況</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（連携イベント含む）</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・テレビ、新聞、雑誌の掲載回数　</a:t>
            </a:r>
            <a:r>
              <a:rPr lang="en-US" altLang="ja-JP" sz="1050" dirty="0">
                <a:latin typeface="Meiryo UI" panose="020B0604030504040204" pitchFamily="50" charset="-128"/>
                <a:ea typeface="Meiryo UI" panose="020B0604030504040204" pitchFamily="50" charset="-128"/>
              </a:rPr>
              <a:t>35</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うち首都圏メディアでの掲載取上げ回数　</a:t>
            </a:r>
            <a:r>
              <a:rPr lang="en-US" altLang="ja-JP" sz="1050" dirty="0">
                <a:latin typeface="Meiryo UI" panose="020B0604030504040204" pitchFamily="50" charset="-128"/>
                <a:ea typeface="Meiryo UI" panose="020B0604030504040204" pitchFamily="50" charset="-128"/>
              </a:rPr>
              <a:t>16</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掲載回数　</a:t>
            </a:r>
            <a:r>
              <a:rPr lang="en-US" altLang="ja-JP" sz="1050" dirty="0">
                <a:latin typeface="Meiryo UI" panose="020B0604030504040204" pitchFamily="50" charset="-128"/>
                <a:ea typeface="Meiryo UI" panose="020B0604030504040204" pitchFamily="50" charset="-128"/>
              </a:rPr>
              <a:t>682</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100" u="sng" dirty="0">
                <a:latin typeface="Meiryo UI" panose="020B0604030504040204" pitchFamily="50" charset="-128"/>
                <a:ea typeface="Meiryo UI" panose="020B0604030504040204" pitchFamily="50" charset="-128"/>
              </a:rPr>
              <a:t>計：</a:t>
            </a:r>
            <a:r>
              <a:rPr lang="en-US" altLang="ja-JP" sz="1100" u="sng" dirty="0">
                <a:latin typeface="Meiryo UI" panose="020B0604030504040204" pitchFamily="50" charset="-128"/>
                <a:ea typeface="Meiryo UI" panose="020B0604030504040204" pitchFamily="50" charset="-128"/>
              </a:rPr>
              <a:t>717</a:t>
            </a:r>
            <a:r>
              <a:rPr lang="ja-JP" altLang="en-US" sz="1100" u="sng" dirty="0">
                <a:latin typeface="Meiryo UI" panose="020B0604030504040204" pitchFamily="50" charset="-128"/>
                <a:ea typeface="Meiryo UI" panose="020B0604030504040204" pitchFamily="50" charset="-128"/>
              </a:rPr>
              <a:t>回</a:t>
            </a:r>
            <a:endParaRPr lang="en-US" altLang="ja-JP" sz="1100" u="sng" dirty="0">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9D3EEBA6-2C8E-4697-8A87-55DE8692D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739" y="4422141"/>
            <a:ext cx="1681193" cy="1120795"/>
          </a:xfrm>
          <a:prstGeom prst="rect">
            <a:avLst/>
          </a:prstGeom>
        </p:spPr>
      </p:pic>
      <p:pic>
        <p:nvPicPr>
          <p:cNvPr id="36" name="図 35">
            <a:extLst>
              <a:ext uri="{FF2B5EF4-FFF2-40B4-BE49-F238E27FC236}">
                <a16:creationId xmlns:a16="http://schemas.microsoft.com/office/drawing/2014/main" id="{78497A32-91DD-4B45-8D71-2C14C26EC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69" y="4422141"/>
            <a:ext cx="1681193" cy="1120795"/>
          </a:xfrm>
          <a:prstGeom prst="rect">
            <a:avLst/>
          </a:prstGeom>
        </p:spPr>
      </p:pic>
    </p:spTree>
    <p:extLst>
      <p:ext uri="{BB962C8B-B14F-4D97-AF65-F5344CB8AC3E}">
        <p14:creationId xmlns:p14="http://schemas.microsoft.com/office/powerpoint/2010/main" val="214272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7774" y="2420888"/>
            <a:ext cx="5184575" cy="442852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国内外から人を呼び込むためのプロモーションの推進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ツーリズム</a:t>
            </a:r>
            <a:r>
              <a:rPr lang="en-US" altLang="ja-JP" sz="1200" u="sng" dirty="0">
                <a:latin typeface="Meiryo UI" panose="020B0604030504040204" pitchFamily="50" charset="-128"/>
                <a:ea typeface="Meiryo UI" panose="020B0604030504040204" pitchFamily="50" charset="-128"/>
              </a:rPr>
              <a:t>EXPO</a:t>
            </a:r>
            <a:r>
              <a:rPr lang="ja-JP" altLang="en-US" sz="1200" u="sng" dirty="0">
                <a:latin typeface="Meiryo UI" panose="020B0604030504040204" pitchFamily="50" charset="-128"/>
                <a:ea typeface="Meiryo UI" panose="020B0604030504040204" pitchFamily="50" charset="-128"/>
              </a:rPr>
              <a:t>ジャパン</a:t>
            </a:r>
            <a:r>
              <a:rPr lang="en-US" altLang="ja-JP" sz="1200" u="sng" dirty="0">
                <a:latin typeface="Meiryo UI" panose="020B0604030504040204" pitchFamily="50" charset="-128"/>
                <a:ea typeface="Meiryo UI" panose="020B0604030504040204" pitchFamily="50" charset="-128"/>
              </a:rPr>
              <a:t>2023</a:t>
            </a:r>
            <a:r>
              <a:rPr lang="ja-JP" altLang="en-US" sz="1200" u="sng" dirty="0">
                <a:latin typeface="Meiryo UI" panose="020B0604030504040204" pitchFamily="50" charset="-128"/>
                <a:ea typeface="Meiryo UI" panose="020B0604030504040204" pitchFamily="50" charset="-128"/>
              </a:rPr>
              <a:t>等開催支援事業費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ツーリズム</a:t>
            </a:r>
            <a:r>
              <a:rPr lang="en-US" altLang="ja-JP" sz="1200" dirty="0">
                <a:latin typeface="Meiryo UI" panose="020B0604030504040204" pitchFamily="50" charset="-128"/>
                <a:ea typeface="Meiryo UI" panose="020B0604030504040204" pitchFamily="50" charset="-128"/>
              </a:rPr>
              <a:t>EXPO</a:t>
            </a:r>
            <a:r>
              <a:rPr lang="ja-JP" altLang="en-US" sz="1200" dirty="0">
                <a:latin typeface="Meiryo UI" panose="020B0604030504040204" pitchFamily="50" charset="-128"/>
                <a:ea typeface="Meiryo UI" panose="020B0604030504040204" pitchFamily="50" charset="-128"/>
              </a:rPr>
              <a:t>ジャパン</a:t>
            </a:r>
            <a:r>
              <a:rPr lang="en-US" altLang="ja-JP" sz="1200" dirty="0">
                <a:latin typeface="Meiryo UI" panose="020B0604030504040204" pitchFamily="50" charset="-128"/>
                <a:ea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rPr>
              <a:t>のレセプションにおいて、兵庫県と連携した</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共同出展やトッププロモーションを実施した。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積極的な大阪の魅力の情報発信</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大阪文化芸術創出事業費</a:t>
            </a:r>
            <a:r>
              <a:rPr lang="ja-JP" altLang="en-US" sz="1200" u="sng" dirty="0">
                <a:latin typeface="Meiryo UI" panose="020B0604030504040204" pitchFamily="50" charset="-128"/>
                <a:ea typeface="Meiryo UI" panose="020B0604030504040204" pitchFamily="50" charset="-128"/>
              </a:rPr>
              <a:t>（再掲）</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観光マーケティング・リサーチの強化</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持続可能な観光政策調査研究事業費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旅行者の府域周遊等の動向、</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等国際イベント誘致に関する調査</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研究を実施した。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誘致の推進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rPr>
              <a:t>MICE</a:t>
            </a:r>
            <a:r>
              <a:rPr lang="ja-JP" altLang="en-US" sz="1200" u="sng" dirty="0">
                <a:latin typeface="Meiryo UI" panose="020B0604030504040204" pitchFamily="50" charset="-128"/>
                <a:ea typeface="Meiryo UI" panose="020B0604030504040204" pitchFamily="50" charset="-128"/>
              </a:rPr>
              <a:t>誘致推進事業費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大阪府内の施設を</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会場として開催する国際会議に必要な誘致</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活動やハイブリットに要する費用の一部を助成した。</a:t>
            </a:r>
            <a:endParaRPr lang="en-US" altLang="ja-JP" sz="1200"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07774" y="2013568"/>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（２）効果的な誘客促進</a:t>
            </a:r>
            <a:endParaRPr lang="en-US" altLang="ja-JP" sz="1400" b="1" dirty="0">
              <a:latin typeface="Meiryo UI" panose="020B0604030504040204" pitchFamily="50" charset="-128"/>
              <a:ea typeface="Meiryo UI" panose="020B0604030504040204" pitchFamily="50" charset="-128"/>
            </a:endParaRPr>
          </a:p>
        </p:txBody>
      </p:sp>
      <p:sp>
        <p:nvSpPr>
          <p:cNvPr id="25" name="タイトル 1"/>
          <p:cNvSpPr txBox="1">
            <a:spLocks/>
          </p:cNvSpPr>
          <p:nvPr/>
        </p:nvSpPr>
        <p:spPr>
          <a:xfrm>
            <a:off x="5246712" y="705016"/>
            <a:ext cx="3628297"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大阪文化</a:t>
            </a:r>
            <a:r>
              <a:rPr lang="ja-JP" altLang="en-US" sz="1100" b="1" dirty="0">
                <a:solidFill>
                  <a:schemeClr val="bg1"/>
                </a:solidFill>
                <a:latin typeface="Meiryo UI" panose="020B0604030504040204" pitchFamily="50" charset="-128"/>
                <a:ea typeface="Meiryo UI" panose="020B0604030504040204" pitchFamily="50" charset="-128"/>
              </a:rPr>
              <a:t>芸術創出事業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7067113" y="6520259"/>
            <a:ext cx="2133600" cy="365125"/>
          </a:xfrm>
        </p:spPr>
        <p:txBody>
          <a:bodyPr/>
          <a:lstStyle/>
          <a:p>
            <a:fld id="{D2D8002D-B5B0-4BAC-B1F6-782DDCCE6D9C}" type="slidenum">
              <a:rPr kumimoji="1" lang="ja-JP" altLang="en-US" sz="1600" b="1" smtClean="0">
                <a:solidFill>
                  <a:schemeClr val="tx1"/>
                </a:solidFill>
              </a:rPr>
              <a:t>6</a:t>
            </a:fld>
            <a:endParaRPr kumimoji="1" lang="ja-JP" altLang="en-US" sz="1600" b="1" dirty="0">
              <a:solidFill>
                <a:schemeClr val="tx1"/>
              </a:solidFill>
            </a:endParaRPr>
          </a:p>
        </p:txBody>
      </p:sp>
      <p:sp>
        <p:nvSpPr>
          <p:cNvPr id="19" name="正方形/長方形 18"/>
          <p:cNvSpPr/>
          <p:nvPr/>
        </p:nvSpPr>
        <p:spPr>
          <a:xfrm>
            <a:off x="207774" y="715955"/>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（１）魅力溢れる観光資源づくり②</a:t>
            </a:r>
            <a:endParaRPr lang="en-US" altLang="ja-JP" sz="14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07774" y="1107632"/>
            <a:ext cx="5184575" cy="940386"/>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民間による観光集客施設の新設・魅力拡大</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大阪の夜を楽しむことができるナイトカルチャーの発掘・創出に対し補助を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行った。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6">
            <a:extLst>
              <a:ext uri="{FF2B5EF4-FFF2-40B4-BE49-F238E27FC236}">
                <a16:creationId xmlns:a16="http://schemas.microsoft.com/office/drawing/2014/main" id="{BAC44EF2-2239-4570-A870-84F9DB344522}"/>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1ADA6044-A2C2-47E0-8356-6D04E74F60CC}"/>
              </a:ext>
            </a:extLst>
          </p:cNvPr>
          <p:cNvSpPr/>
          <p:nvPr/>
        </p:nvSpPr>
        <p:spPr>
          <a:xfrm>
            <a:off x="5254974" y="1009561"/>
            <a:ext cx="3610068" cy="5780357"/>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AB6F5AF-80FB-4F9C-A5EE-61AA3955ACFF}"/>
              </a:ext>
            </a:extLst>
          </p:cNvPr>
          <p:cNvSpPr/>
          <p:nvPr/>
        </p:nvSpPr>
        <p:spPr>
          <a:xfrm>
            <a:off x="5259259" y="1030661"/>
            <a:ext cx="3605783" cy="444480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大阪文化資源魅力向上事業</a:t>
            </a:r>
            <a:endParaRPr lang="en-US" altLang="ja-JP" sz="1200" b="1" u="sng"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内容</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府内５エリア（北摂、北河内、中河内、南河内、泉州）において、市町村等と連携し５つの文化芸術プログラムを実施したほか、関西国際空港において上方文化を紹介するプロモーションイベントを開催するなど、府内の文化資源の魅力向上を図った。</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実施期間</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21</a:t>
            </a:r>
            <a:r>
              <a:rPr lang="ja-JP" altLang="en-US" sz="1050" dirty="0">
                <a:latin typeface="Meiryo UI" panose="020B0604030504040204" pitchFamily="50" charset="-128"/>
                <a:ea typeface="Meiryo UI" panose="020B0604030504040204" pitchFamily="50" charset="-128"/>
              </a:rPr>
              <a:t>日（土）～　</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rPr>
              <a:t>日（火）</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プログラム数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・主催プログラム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rPr>
              <a:t>37</a:t>
            </a:r>
            <a:r>
              <a:rPr lang="ja-JP" altLang="en-US" sz="1050" dirty="0">
                <a:latin typeface="Meiryo UI" panose="020B0604030504040204" pitchFamily="50" charset="-128"/>
                <a:ea typeface="Meiryo UI" panose="020B0604030504040204" pitchFamily="50" charset="-128"/>
              </a:rPr>
              <a:t>公演</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・参加プログラム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参加者総数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285,646</a:t>
            </a:r>
            <a:r>
              <a:rPr lang="ja-JP" altLang="en-US" sz="1050" dirty="0">
                <a:latin typeface="Meiryo UI" panose="020B0604030504040204" pitchFamily="50" charset="-128"/>
                <a:ea typeface="Meiryo UI" panose="020B0604030504040204" pitchFamily="50" charset="-128"/>
              </a:rPr>
              <a:t>人</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アンケート結果</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9</a:t>
            </a:r>
            <a:r>
              <a:rPr lang="ja-JP" altLang="en-US" sz="1050" dirty="0">
                <a:latin typeface="Meiryo UI" panose="020B0604030504040204" pitchFamily="50" charset="-128"/>
                <a:ea typeface="Meiryo UI" panose="020B0604030504040204" pitchFamily="50" charset="-128"/>
              </a:rPr>
              <a:t>割以上の方から「非常に</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よかった」「よかった」との評価</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報道実績</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112</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ホームページ</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万件</a:t>
            </a:r>
            <a:endParaRPr lang="en-US" altLang="ja-JP" sz="105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2023</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2024</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31</a:t>
            </a:r>
            <a:r>
              <a:rPr lang="ja-JP" altLang="en-US" sz="900" dirty="0">
                <a:latin typeface="Meiryo UI" panose="020B0604030504040204" pitchFamily="50" charset="-128"/>
                <a:ea typeface="Meiryo UI" panose="020B0604030504040204" pitchFamily="50" charset="-128"/>
              </a:rPr>
              <a:t>日の閲覧件数）</a:t>
            </a:r>
            <a:endParaRPr lang="en-US" altLang="ja-JP" sz="9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A332C86-17AE-4B23-AEA1-E1C58C9C8C93}"/>
              </a:ext>
            </a:extLst>
          </p:cNvPr>
          <p:cNvSpPr txBox="1"/>
          <p:nvPr/>
        </p:nvSpPr>
        <p:spPr>
          <a:xfrm>
            <a:off x="7057371" y="3557412"/>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市立枚方宿　鍵屋資料館での</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装花パフォーマンスイベント</a:t>
            </a:r>
            <a:endParaRPr lang="en-US" altLang="ja-JP" sz="800" dirty="0">
              <a:latin typeface="Meiryo UI" panose="020B0604030504040204" pitchFamily="50" charset="-128"/>
              <a:ea typeface="Meiryo UI" panose="020B0604030504040204" pitchFamily="50" charset="-128"/>
            </a:endParaRPr>
          </a:p>
        </p:txBody>
      </p:sp>
      <p:pic>
        <p:nvPicPr>
          <p:cNvPr id="38" name="図 37">
            <a:extLst>
              <a:ext uri="{FF2B5EF4-FFF2-40B4-BE49-F238E27FC236}">
                <a16:creationId xmlns:a16="http://schemas.microsoft.com/office/drawing/2014/main" id="{F8C0512C-84AD-4A63-A6B9-D1B17D8C610A}"/>
              </a:ext>
            </a:extLst>
          </p:cNvPr>
          <p:cNvPicPr>
            <a:picLocks noChangeAspect="1"/>
          </p:cNvPicPr>
          <p:nvPr/>
        </p:nvPicPr>
        <p:blipFill>
          <a:blip r:embed="rId3"/>
          <a:stretch>
            <a:fillRect/>
          </a:stretch>
        </p:blipFill>
        <p:spPr>
          <a:xfrm>
            <a:off x="7057370" y="2477292"/>
            <a:ext cx="1623284" cy="1080120"/>
          </a:xfrm>
          <a:prstGeom prst="rect">
            <a:avLst/>
          </a:prstGeom>
        </p:spPr>
      </p:pic>
      <p:pic>
        <p:nvPicPr>
          <p:cNvPr id="40" name="図 39">
            <a:extLst>
              <a:ext uri="{FF2B5EF4-FFF2-40B4-BE49-F238E27FC236}">
                <a16:creationId xmlns:a16="http://schemas.microsoft.com/office/drawing/2014/main" id="{35091F6F-36E5-4689-9796-1D356E66FC0C}"/>
              </a:ext>
            </a:extLst>
          </p:cNvPr>
          <p:cNvPicPr>
            <a:picLocks noChangeAspect="1"/>
          </p:cNvPicPr>
          <p:nvPr/>
        </p:nvPicPr>
        <p:blipFill>
          <a:blip r:embed="rId4"/>
          <a:stretch>
            <a:fillRect/>
          </a:stretch>
        </p:blipFill>
        <p:spPr>
          <a:xfrm>
            <a:off x="7057370" y="3875674"/>
            <a:ext cx="1626609" cy="1080120"/>
          </a:xfrm>
          <a:prstGeom prst="rect">
            <a:avLst/>
          </a:prstGeom>
        </p:spPr>
      </p:pic>
      <p:sp>
        <p:nvSpPr>
          <p:cNvPr id="41" name="テキスト ボックス 40">
            <a:extLst>
              <a:ext uri="{FF2B5EF4-FFF2-40B4-BE49-F238E27FC236}">
                <a16:creationId xmlns:a16="http://schemas.microsoft.com/office/drawing/2014/main" id="{482BBCD0-D99A-4D74-872E-E44DB4D837EA}"/>
              </a:ext>
            </a:extLst>
          </p:cNvPr>
          <p:cNvSpPr txBox="1"/>
          <p:nvPr/>
        </p:nvSpPr>
        <p:spPr>
          <a:xfrm>
            <a:off x="7057371" y="495579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岸和田城二の丸広場における</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光のインスタレーション「八陣光の庭」</a:t>
            </a:r>
            <a:endParaRPr lang="en-US" altLang="ja-JP" sz="800" dirty="0">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BDC841FA-0627-422C-9892-257BEF579FB1}"/>
              </a:ext>
            </a:extLst>
          </p:cNvPr>
          <p:cNvPicPr>
            <a:picLocks noChangeAspect="1"/>
          </p:cNvPicPr>
          <p:nvPr/>
        </p:nvPicPr>
        <p:blipFill>
          <a:blip r:embed="rId5"/>
          <a:stretch>
            <a:fillRect/>
          </a:stretch>
        </p:blipFill>
        <p:spPr>
          <a:xfrm>
            <a:off x="7060860" y="5279381"/>
            <a:ext cx="1619794" cy="1086253"/>
          </a:xfrm>
          <a:prstGeom prst="rect">
            <a:avLst/>
          </a:prstGeom>
        </p:spPr>
      </p:pic>
      <p:sp>
        <p:nvSpPr>
          <p:cNvPr id="43" name="テキスト ボックス 42">
            <a:extLst>
              <a:ext uri="{FF2B5EF4-FFF2-40B4-BE49-F238E27FC236}">
                <a16:creationId xmlns:a16="http://schemas.microsoft.com/office/drawing/2014/main" id="{FBDC94AD-F885-4903-8099-8F0A733DF482}"/>
              </a:ext>
            </a:extLst>
          </p:cNvPr>
          <p:cNvSpPr txBox="1"/>
          <p:nvPr/>
        </p:nvSpPr>
        <p:spPr>
          <a:xfrm>
            <a:off x="7057371" y="636563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カトリック豊中教会でバロック音楽を</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楽しむクリスマスコンサート</a:t>
            </a:r>
            <a:endParaRPr lang="en-US" altLang="ja-JP" sz="800" dirty="0">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AA2B0C5E-2FE2-4845-AB0F-33E29AB9FEE8}"/>
              </a:ext>
            </a:extLst>
          </p:cNvPr>
          <p:cNvGrpSpPr/>
          <p:nvPr/>
        </p:nvGrpSpPr>
        <p:grpSpPr>
          <a:xfrm>
            <a:off x="5420339" y="5431939"/>
            <a:ext cx="1526101" cy="1296144"/>
            <a:chOff x="5630962" y="5301208"/>
            <a:chExt cx="1526101" cy="1296144"/>
          </a:xfrm>
        </p:grpSpPr>
        <p:pic>
          <p:nvPicPr>
            <p:cNvPr id="45" name="図 44">
              <a:extLst>
                <a:ext uri="{FF2B5EF4-FFF2-40B4-BE49-F238E27FC236}">
                  <a16:creationId xmlns:a16="http://schemas.microsoft.com/office/drawing/2014/main" id="{6C3902DC-3C45-43CA-BC1F-3098716FCB58}"/>
                </a:ext>
              </a:extLst>
            </p:cNvPr>
            <p:cNvPicPr>
              <a:picLocks noChangeAspect="1"/>
            </p:cNvPicPr>
            <p:nvPr/>
          </p:nvPicPr>
          <p:blipFill>
            <a:blip r:embed="rId6"/>
            <a:stretch>
              <a:fillRect/>
            </a:stretch>
          </p:blipFill>
          <p:spPr>
            <a:xfrm>
              <a:off x="6025182" y="5301208"/>
              <a:ext cx="1131881" cy="754587"/>
            </a:xfrm>
            <a:prstGeom prst="rect">
              <a:avLst/>
            </a:prstGeom>
          </p:spPr>
        </p:pic>
        <p:pic>
          <p:nvPicPr>
            <p:cNvPr id="46" name="図 45">
              <a:extLst>
                <a:ext uri="{FF2B5EF4-FFF2-40B4-BE49-F238E27FC236}">
                  <a16:creationId xmlns:a16="http://schemas.microsoft.com/office/drawing/2014/main" id="{431DE56D-301A-4E9B-9186-FC897D514E2F}"/>
                </a:ext>
              </a:extLst>
            </p:cNvPr>
            <p:cNvPicPr>
              <a:picLocks noChangeAspect="1"/>
            </p:cNvPicPr>
            <p:nvPr/>
          </p:nvPicPr>
          <p:blipFill>
            <a:blip r:embed="rId7"/>
            <a:stretch>
              <a:fillRect/>
            </a:stretch>
          </p:blipFill>
          <p:spPr>
            <a:xfrm>
              <a:off x="5630962" y="5842765"/>
              <a:ext cx="1131881" cy="754587"/>
            </a:xfrm>
            <a:prstGeom prst="rect">
              <a:avLst/>
            </a:prstGeom>
          </p:spPr>
        </p:pic>
      </p:grpSp>
    </p:spTree>
    <p:extLst>
      <p:ext uri="{BB962C8B-B14F-4D97-AF65-F5344CB8AC3E}">
        <p14:creationId xmlns:p14="http://schemas.microsoft.com/office/powerpoint/2010/main" val="9173033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nSpc>
            <a:spcPts val="1700"/>
          </a:lnSpc>
          <a:defRPr dirty="0">
            <a:latin typeface="Meiryo UI" panose="020B0604030504040204" pitchFamily="50" charset="-128"/>
            <a:ea typeface="Meiryo UI" panose="020B0604030504040204" pitchFamily="50" charset="-128"/>
          </a:defRPr>
        </a:defPPr>
      </a:lst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2847</Words>
  <Application>Microsoft Office PowerPoint</Application>
  <PresentationFormat>画面に合わせる (4:3)</PresentationFormat>
  <Paragraphs>271</Paragraphs>
  <Slides>7</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Meiryo UI</vt:lpstr>
      <vt:lpstr>メイリオ</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2024-08-13T05:17:21Z</dcterms:modified>
  <cp:contentStatus/>
</cp:coreProperties>
</file>