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96"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6600"/>
    <a:srgbClr val="FF6699"/>
    <a:srgbClr val="E6E6E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p:scale>
          <a:sx n="75" d="100"/>
          <a:sy n="75" d="100"/>
        </p:scale>
        <p:origin x="1085" y="4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2024/8/19</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425665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2024/8/19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2024/8/19</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439937" y="2942818"/>
            <a:ext cx="10962648"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宿泊税制度の見直し案について</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1"/>
            <a:ext cx="13177241"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宿泊税制度の見直し案について</a:t>
            </a:r>
            <a:endParaRPr lang="ja-JP" altLang="en-US" sz="2400" b="1" dirty="0">
              <a:solidFill>
                <a:sysClr val="windowText" lastClr="000000"/>
              </a:solidFill>
              <a:latin typeface="Meiryo UI" panose="020B0604030504040204" pitchFamily="50" charset="-128"/>
              <a:ea typeface="Meiryo UI" panose="020B0604030504040204" pitchFamily="50" charset="-128"/>
            </a:endParaRP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graphicFrame>
        <p:nvGraphicFramePr>
          <p:cNvPr id="9" name="表 10">
            <a:extLst>
              <a:ext uri="{FF2B5EF4-FFF2-40B4-BE49-F238E27FC236}">
                <a16:creationId xmlns:a16="http://schemas.microsoft.com/office/drawing/2014/main" id="{6BF56018-551B-4AB0-952F-412DBD97D6E4}"/>
              </a:ext>
            </a:extLst>
          </p:cNvPr>
          <p:cNvGraphicFramePr>
            <a:graphicFrameLocks noGrp="1"/>
          </p:cNvGraphicFramePr>
          <p:nvPr>
            <p:extLst>
              <p:ext uri="{D42A27DB-BD31-4B8C-83A1-F6EECF244321}">
                <p14:modId xmlns:p14="http://schemas.microsoft.com/office/powerpoint/2010/main" val="636655696"/>
              </p:ext>
            </p:extLst>
          </p:nvPr>
        </p:nvGraphicFramePr>
        <p:xfrm>
          <a:off x="566018" y="2923504"/>
          <a:ext cx="12611221" cy="6619656"/>
        </p:xfrm>
        <a:graphic>
          <a:graphicData uri="http://schemas.openxmlformats.org/drawingml/2006/table">
            <a:tbl>
              <a:tblPr firstRow="1" bandRow="1">
                <a:tableStyleId>{5940675A-B579-460E-94D1-54222C63F5DA}</a:tableStyleId>
              </a:tblPr>
              <a:tblGrid>
                <a:gridCol w="1229614">
                  <a:extLst>
                    <a:ext uri="{9D8B030D-6E8A-4147-A177-3AD203B41FA5}">
                      <a16:colId xmlns:a16="http://schemas.microsoft.com/office/drawing/2014/main" val="3991261256"/>
                    </a:ext>
                  </a:extLst>
                </a:gridCol>
                <a:gridCol w="3793869">
                  <a:extLst>
                    <a:ext uri="{9D8B030D-6E8A-4147-A177-3AD203B41FA5}">
                      <a16:colId xmlns:a16="http://schemas.microsoft.com/office/drawing/2014/main" val="3598981902"/>
                    </a:ext>
                  </a:extLst>
                </a:gridCol>
                <a:gridCol w="3793869">
                  <a:extLst>
                    <a:ext uri="{9D8B030D-6E8A-4147-A177-3AD203B41FA5}">
                      <a16:colId xmlns:a16="http://schemas.microsoft.com/office/drawing/2014/main" val="467910922"/>
                    </a:ext>
                  </a:extLst>
                </a:gridCol>
                <a:gridCol w="3793869">
                  <a:extLst>
                    <a:ext uri="{9D8B030D-6E8A-4147-A177-3AD203B41FA5}">
                      <a16:colId xmlns:a16="http://schemas.microsoft.com/office/drawing/2014/main" val="3234946820"/>
                    </a:ext>
                  </a:extLst>
                </a:gridCol>
              </a:tblGrid>
              <a:tr h="673122">
                <a:tc>
                  <a:txBody>
                    <a:bodyPr/>
                    <a:lstStyle/>
                    <a:p>
                      <a:pPr algn="ctr"/>
                      <a:endParaRPr kumimoji="1" lang="en-US" altLang="ja-JP" sz="2000" b="1" dirty="0">
                        <a:solidFill>
                          <a:schemeClr val="bg1"/>
                        </a:solidFill>
                        <a:latin typeface="Meiryo UI" panose="020B0604030504040204" pitchFamily="50" charset="-128"/>
                        <a:ea typeface="Meiryo UI" panose="020B0604030504040204" pitchFamily="50" charset="-128"/>
                      </a:endParaRPr>
                    </a:p>
                  </a:txBody>
                  <a:tcPr marL="84406" marR="84406" marT="42203" marB="42203">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現行制度</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＜案１＞</a:t>
                      </a:r>
                      <a:endParaRPr kumimoji="1" lang="en-US" altLang="ja-JP" sz="1800" b="1" dirty="0">
                        <a:solidFill>
                          <a:schemeClr val="bg1"/>
                        </a:solidFill>
                        <a:latin typeface="Meiryo UI" panose="020B0604030504040204" pitchFamily="50" charset="-128"/>
                        <a:ea typeface="Meiryo UI" panose="020B0604030504040204" pitchFamily="50" charset="-128"/>
                      </a:endParaRPr>
                    </a:p>
                    <a:p>
                      <a:pPr algn="ctr"/>
                      <a:r>
                        <a:rPr kumimoji="1" lang="ja-JP" altLang="en-US" sz="1800" b="1" dirty="0">
                          <a:solidFill>
                            <a:schemeClr val="bg1"/>
                          </a:solidFill>
                          <a:latin typeface="Meiryo UI" panose="020B0604030504040204" pitchFamily="50" charset="-128"/>
                          <a:ea typeface="Meiryo UI" panose="020B0604030504040204" pitchFamily="50" charset="-128"/>
                        </a:rPr>
                        <a:t>税率３区分</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＜案２＞</a:t>
                      </a:r>
                      <a:endParaRPr kumimoji="1" lang="en-US" altLang="ja-JP" sz="1800" b="1" dirty="0">
                        <a:solidFill>
                          <a:schemeClr val="bg1"/>
                        </a:solidFill>
                        <a:latin typeface="Meiryo UI" panose="020B0604030504040204" pitchFamily="50" charset="-128"/>
                        <a:ea typeface="Meiryo UI" panose="020B0604030504040204" pitchFamily="50" charset="-128"/>
                      </a:endParaRPr>
                    </a:p>
                    <a:p>
                      <a:pPr algn="ctr"/>
                      <a:r>
                        <a:rPr kumimoji="1" lang="ja-JP" altLang="en-US" sz="1800" b="1" dirty="0">
                          <a:solidFill>
                            <a:schemeClr val="bg1"/>
                          </a:solidFill>
                          <a:latin typeface="Meiryo UI" panose="020B0604030504040204" pitchFamily="50" charset="-128"/>
                          <a:ea typeface="Meiryo UI" panose="020B0604030504040204" pitchFamily="50" charset="-128"/>
                        </a:rPr>
                        <a:t>税率４区分</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737518651"/>
                  </a:ext>
                </a:extLst>
              </a:tr>
              <a:tr h="3066214">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税率設定</a:t>
                      </a:r>
                      <a:endParaRPr kumimoji="1" lang="en-US" altLang="ja-JP" sz="18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endParaRPr kumimoji="1" lang="zh-CN" altLang="en-US" sz="24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endParaRPr kumimoji="1" lang="zh-CN" altLang="en-US" sz="24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endParaRPr kumimoji="1" lang="zh-CN" altLang="en-US" sz="24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36362526"/>
                  </a:ext>
                </a:extLst>
              </a:tr>
              <a:tr h="739118">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税収</a:t>
                      </a:r>
                      <a:br>
                        <a:rPr kumimoji="1" lang="en-US" altLang="ja-JP" sz="1800" b="1" dirty="0">
                          <a:solidFill>
                            <a:schemeClr val="bg1"/>
                          </a:solidFill>
                          <a:latin typeface="Meiryo UI" panose="020B0604030504040204" pitchFamily="50" charset="-128"/>
                          <a:ea typeface="Meiryo UI" panose="020B0604030504040204" pitchFamily="50" charset="-128"/>
                        </a:rPr>
                      </a:br>
                      <a:r>
                        <a:rPr kumimoji="1" lang="ja-JP" altLang="en-US" sz="1800" b="1" dirty="0">
                          <a:solidFill>
                            <a:schemeClr val="bg1"/>
                          </a:solidFill>
                          <a:latin typeface="Meiryo UI" panose="020B0604030504040204" pitchFamily="50" charset="-128"/>
                          <a:ea typeface="Meiryo UI" panose="020B0604030504040204" pitchFamily="50" charset="-128"/>
                        </a:rPr>
                        <a:t>（見込）</a:t>
                      </a:r>
                      <a:endParaRPr kumimoji="1" lang="en-US" altLang="ja-JP" sz="18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r>
                        <a:rPr kumimoji="1" lang="ja-JP" altLang="en-US" sz="2400" b="0" dirty="0">
                          <a:latin typeface="Meiryo UI" panose="020B0604030504040204" pitchFamily="50" charset="-128"/>
                          <a:ea typeface="Meiryo UI" panose="020B0604030504040204" pitchFamily="50" charset="-128"/>
                        </a:rPr>
                        <a:t>約</a:t>
                      </a:r>
                      <a:r>
                        <a:rPr kumimoji="1" lang="en-US" altLang="ja-JP" sz="2400" b="0" dirty="0">
                          <a:latin typeface="Meiryo UI" panose="020B0604030504040204" pitchFamily="50" charset="-128"/>
                          <a:ea typeface="Meiryo UI" panose="020B0604030504040204" pitchFamily="50" charset="-128"/>
                        </a:rPr>
                        <a:t>25.1</a:t>
                      </a:r>
                      <a:r>
                        <a:rPr kumimoji="1" lang="ja-JP" altLang="en-US" sz="2400" b="0" dirty="0">
                          <a:latin typeface="Meiryo UI" panose="020B0604030504040204" pitchFamily="50" charset="-128"/>
                          <a:ea typeface="Meiryo UI" panose="020B0604030504040204" pitchFamily="50" charset="-128"/>
                        </a:rPr>
                        <a:t>億円</a:t>
                      </a:r>
                      <a:endParaRPr kumimoji="1" lang="en-US" altLang="ja-JP" sz="24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2400" b="0" dirty="0">
                          <a:latin typeface="Meiryo UI" panose="020B0604030504040204" pitchFamily="50" charset="-128"/>
                          <a:ea typeface="Meiryo UI" panose="020B0604030504040204" pitchFamily="50" charset="-128"/>
                        </a:rPr>
                        <a:t>約</a:t>
                      </a:r>
                      <a:r>
                        <a:rPr kumimoji="1" lang="en-US" altLang="ja-JP" sz="2400" b="0" dirty="0">
                          <a:latin typeface="Meiryo UI" panose="020B0604030504040204" pitchFamily="50" charset="-128"/>
                          <a:ea typeface="Meiryo UI" panose="020B0604030504040204" pitchFamily="50" charset="-128"/>
                        </a:rPr>
                        <a:t>79.8</a:t>
                      </a:r>
                      <a:r>
                        <a:rPr kumimoji="1" lang="ja-JP" altLang="en-US" sz="2400" b="0" dirty="0">
                          <a:latin typeface="Meiryo UI" panose="020B0604030504040204" pitchFamily="50" charset="-128"/>
                          <a:ea typeface="Meiryo UI" panose="020B0604030504040204" pitchFamily="50" charset="-128"/>
                        </a:rPr>
                        <a:t>億円</a:t>
                      </a:r>
                      <a:endParaRPr kumimoji="1" lang="en-US" altLang="ja-JP" sz="24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2400" b="0" dirty="0">
                          <a:latin typeface="Meiryo UI" panose="020B0604030504040204" pitchFamily="50" charset="-128"/>
                          <a:ea typeface="Meiryo UI" panose="020B0604030504040204" pitchFamily="50" charset="-128"/>
                        </a:rPr>
                        <a:t>約</a:t>
                      </a:r>
                      <a:r>
                        <a:rPr kumimoji="1" lang="en-US" altLang="ja-JP" sz="2400" b="0" dirty="0">
                          <a:latin typeface="Meiryo UI" panose="020B0604030504040204" pitchFamily="50" charset="-128"/>
                          <a:ea typeface="Meiryo UI" panose="020B0604030504040204" pitchFamily="50" charset="-128"/>
                        </a:rPr>
                        <a:t>80.0</a:t>
                      </a:r>
                      <a:r>
                        <a:rPr kumimoji="1" lang="ja-JP" altLang="en-US" sz="2400" b="0" dirty="0">
                          <a:latin typeface="Meiryo UI" panose="020B0604030504040204" pitchFamily="50" charset="-128"/>
                          <a:ea typeface="Meiryo UI" panose="020B0604030504040204" pitchFamily="50" charset="-128"/>
                        </a:rPr>
                        <a:t>億円</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41782859"/>
                  </a:ext>
                </a:extLst>
              </a:tr>
              <a:tr h="989074">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メリット</a:t>
                      </a:r>
                      <a:endParaRPr kumimoji="1" lang="en-US" altLang="ja-JP" sz="18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rowSpan="2">
                  <a:txBody>
                    <a:bodyPr/>
                    <a:lstStyle/>
                    <a:p>
                      <a:pPr marL="0" indent="0" algn="l">
                        <a:buFont typeface="Wingdings" panose="05000000000000000000" pitchFamily="2" charset="2"/>
                        <a:buNone/>
                      </a:pPr>
                      <a:r>
                        <a:rPr kumimoji="1" lang="ja-JP" altLang="en-US" sz="1600" b="0" dirty="0">
                          <a:latin typeface="Meiryo UI" panose="020B0604030504040204" pitchFamily="50" charset="-128"/>
                          <a:ea typeface="Meiryo UI" panose="020B0604030504040204" pitchFamily="50" charset="-128"/>
                        </a:rPr>
                        <a:t>（現行の税率設定の考え方）</a:t>
                      </a:r>
                      <a:endParaRPr kumimoji="1" lang="en-US" altLang="ja-JP" sz="1600" b="0" dirty="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l"/>
                      </a:pPr>
                      <a:r>
                        <a:rPr kumimoji="1" lang="ja-JP" altLang="en-US" sz="1600" b="0" dirty="0">
                          <a:latin typeface="Meiryo UI" panose="020B0604030504040204" pitchFamily="50" charset="-128"/>
                          <a:ea typeface="Meiryo UI" panose="020B0604030504040204" pitchFamily="50" charset="-128"/>
                        </a:rPr>
                        <a:t>特別徴収義務者の事務負担や納税者に対する分かりやすさという点から、税率は定額とした</a:t>
                      </a:r>
                      <a:endParaRPr kumimoji="1" lang="en-US" altLang="ja-JP" sz="1600" b="0" dirty="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l"/>
                      </a:pPr>
                      <a:r>
                        <a:rPr kumimoji="1" lang="ja-JP" altLang="en-US" sz="1600" b="0" dirty="0">
                          <a:latin typeface="Meiryo UI" panose="020B0604030504040204" pitchFamily="50" charset="-128"/>
                          <a:ea typeface="Meiryo UI" panose="020B0604030504040204" pitchFamily="50" charset="-128"/>
                        </a:rPr>
                        <a:t>宿泊料金の</a:t>
                      </a:r>
                      <a:r>
                        <a:rPr kumimoji="1" lang="en-US" altLang="ja-JP" sz="1600" b="0" dirty="0">
                          <a:latin typeface="Meiryo UI" panose="020B0604030504040204" pitchFamily="50" charset="-128"/>
                          <a:ea typeface="Meiryo UI" panose="020B0604030504040204" pitchFamily="50" charset="-128"/>
                        </a:rPr>
                        <a:t>1</a:t>
                      </a:r>
                      <a:r>
                        <a:rPr kumimoji="1" lang="ja-JP" altLang="en-US" sz="1600" b="0" dirty="0">
                          <a:latin typeface="Meiryo UI" panose="020B0604030504040204" pitchFamily="50" charset="-128"/>
                          <a:ea typeface="Meiryo UI" panose="020B0604030504040204" pitchFamily="50" charset="-128"/>
                        </a:rPr>
                        <a:t>％程度の額を目安に最低税率を設定するとともに、宿泊料金に応じ担税力を勘案し累進的に税率が上がるよう段階的な税率を設定</a:t>
                      </a:r>
                      <a:endParaRPr kumimoji="1" lang="en-US" altLang="ja-JP" sz="1600" b="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285750" marR="0" lvl="0" indent="-285750" algn="l" defTabSz="128016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600" b="0" dirty="0">
                          <a:latin typeface="Meiryo UI" panose="020B0604030504040204" pitchFamily="50" charset="-128"/>
                          <a:ea typeface="Meiryo UI" panose="020B0604030504040204" pitchFamily="50" charset="-128"/>
                        </a:rPr>
                        <a:t>現行の宿泊料金の区分を維持したうえで、①免税点引下げ、②現行税率の引上げとなり、改正内容がわかりやすい</a:t>
                      </a:r>
                    </a:p>
                  </a:txBody>
                  <a:tcPr marL="84406" marR="84406" marT="42203" marB="4220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285750" indent="-285750" algn="l">
                        <a:buFont typeface="Wingdings" panose="05000000000000000000" pitchFamily="2" charset="2"/>
                        <a:buChar char="ü"/>
                      </a:pPr>
                      <a:r>
                        <a:rPr kumimoji="1" lang="ja-JP" altLang="en-US" sz="1600" b="0" u="none" dirty="0">
                          <a:latin typeface="Meiryo UI" panose="020B0604030504040204" pitchFamily="50" charset="-128"/>
                          <a:ea typeface="Meiryo UI" panose="020B0604030504040204" pitchFamily="50" charset="-128"/>
                        </a:rPr>
                        <a:t>高額な宿泊料金に対応する税率を設定し、負担能力に見合った制度となる</a:t>
                      </a:r>
                    </a:p>
                  </a:txBody>
                  <a:tcPr marL="84406" marR="84406" marT="42203" marB="4220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94899517"/>
                  </a:ext>
                </a:extLst>
              </a:tr>
              <a:tr h="1152128">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デメリット</a:t>
                      </a:r>
                      <a:endParaRPr kumimoji="1" lang="en-US" altLang="ja-JP" sz="18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vMerge="1">
                  <a:txBody>
                    <a:bodyPr/>
                    <a:lstStyle/>
                    <a:p>
                      <a:endParaRPr kumimoji="1" lang="ja-JP" altLang="en-US"/>
                    </a:p>
                  </a:txBody>
                  <a:tcPr/>
                </a:tc>
                <a:tc>
                  <a:txBody>
                    <a:bodyPr/>
                    <a:lstStyle/>
                    <a:p>
                      <a:pPr marL="285750" marR="0" lvl="0" indent="-285750" algn="l" defTabSz="128016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600" b="0">
                          <a:latin typeface="Meiryo UI" panose="020B0604030504040204" pitchFamily="50" charset="-128"/>
                          <a:ea typeface="Meiryo UI" panose="020B0604030504040204" pitchFamily="50" charset="-128"/>
                        </a:rPr>
                        <a:t>高額な宿泊料金に対応する税率を設定した場合に比べ、僅かに税収が少ない</a:t>
                      </a:r>
                      <a:endParaRPr kumimoji="1" lang="ja-JP" altLang="en-US" sz="1600" b="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285750" indent="-285750" algn="l">
                        <a:buFont typeface="Wingdings" panose="05000000000000000000" pitchFamily="2" charset="2"/>
                        <a:buChar char="ü"/>
                      </a:pPr>
                      <a:r>
                        <a:rPr kumimoji="1" lang="ja-JP" altLang="en-US" sz="1600" b="0" dirty="0">
                          <a:latin typeface="Meiryo UI" panose="020B0604030504040204" pitchFamily="50" charset="-128"/>
                          <a:ea typeface="Meiryo UI" panose="020B0604030504040204" pitchFamily="50" charset="-128"/>
                        </a:rPr>
                        <a:t>税率区分が現行の３区分から４区分に増加し、納税者、特別徴収義務者にとって複雑な制度となる</a:t>
                      </a:r>
                      <a:endParaRPr kumimoji="1" lang="ja-JP" altLang="en-US" sz="1600" b="0" u="none"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821649217"/>
                  </a:ext>
                </a:extLst>
              </a:tr>
            </a:tbl>
          </a:graphicData>
        </a:graphic>
      </p:graphicFrame>
      <p:graphicFrame>
        <p:nvGraphicFramePr>
          <p:cNvPr id="10" name="表 9">
            <a:extLst>
              <a:ext uri="{FF2B5EF4-FFF2-40B4-BE49-F238E27FC236}">
                <a16:creationId xmlns:a16="http://schemas.microsoft.com/office/drawing/2014/main" id="{0B51678E-A2D9-4FC9-95E1-895A47D3B499}"/>
              </a:ext>
            </a:extLst>
          </p:cNvPr>
          <p:cNvGraphicFramePr>
            <a:graphicFrameLocks noGrp="1"/>
          </p:cNvGraphicFramePr>
          <p:nvPr>
            <p:extLst>
              <p:ext uri="{D42A27DB-BD31-4B8C-83A1-F6EECF244321}">
                <p14:modId xmlns:p14="http://schemas.microsoft.com/office/powerpoint/2010/main" val="2922564854"/>
              </p:ext>
            </p:extLst>
          </p:nvPr>
        </p:nvGraphicFramePr>
        <p:xfrm>
          <a:off x="1900546" y="3690225"/>
          <a:ext cx="3560352" cy="2880287"/>
        </p:xfrm>
        <a:graphic>
          <a:graphicData uri="http://schemas.openxmlformats.org/drawingml/2006/table">
            <a:tbl>
              <a:tblPr/>
              <a:tblGrid>
                <a:gridCol w="1490499">
                  <a:extLst>
                    <a:ext uri="{9D8B030D-6E8A-4147-A177-3AD203B41FA5}">
                      <a16:colId xmlns:a16="http://schemas.microsoft.com/office/drawing/2014/main" val="2643727288"/>
                    </a:ext>
                  </a:extLst>
                </a:gridCol>
                <a:gridCol w="1086306">
                  <a:extLst>
                    <a:ext uri="{9D8B030D-6E8A-4147-A177-3AD203B41FA5}">
                      <a16:colId xmlns:a16="http://schemas.microsoft.com/office/drawing/2014/main" val="4280965997"/>
                    </a:ext>
                  </a:extLst>
                </a:gridCol>
                <a:gridCol w="983547">
                  <a:extLst>
                    <a:ext uri="{9D8B030D-6E8A-4147-A177-3AD203B41FA5}">
                      <a16:colId xmlns:a16="http://schemas.microsoft.com/office/drawing/2014/main" val="2527765774"/>
                    </a:ext>
                  </a:extLst>
                </a:gridCol>
              </a:tblGrid>
              <a:tr h="344162">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宿泊料金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税収</a:t>
                      </a:r>
                      <a:endParaRPr lang="en-US" altLang="ja-JP" sz="1600" b="1" i="0" u="none" strike="noStrike" dirty="0">
                        <a:solidFill>
                          <a:srgbClr val="222222"/>
                        </a:solidFill>
                        <a:effectLst/>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extLst>
                  <a:ext uri="{0D108BD9-81ED-4DB2-BD59-A6C34878D82A}">
                    <a16:rowId xmlns:a16="http://schemas.microsoft.com/office/drawing/2014/main" val="1172662874"/>
                  </a:ext>
                </a:extLst>
              </a:tr>
              <a:tr h="325137">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7</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免税</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07007687"/>
                  </a:ext>
                </a:extLst>
              </a:tr>
              <a:tr h="574258">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7</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千円以上</a:t>
                      </a:r>
                      <a:br>
                        <a:rPr lang="ja-JP" altLang="en-US" sz="1600" b="0" i="0" u="none" strike="noStrike" dirty="0">
                          <a:solidFill>
                            <a:srgbClr val="222222"/>
                          </a:solidFill>
                          <a:effectLst/>
                          <a:latin typeface="Meiryo UI" panose="020B0604030504040204" pitchFamily="50" charset="-128"/>
                          <a:ea typeface="Meiryo UI" panose="020B0604030504040204" pitchFamily="50" charset="-128"/>
                        </a:rPr>
                      </a:b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1</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a:t>
                      </a: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5</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100</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a:solidFill>
                            <a:srgbClr val="222222"/>
                          </a:solidFill>
                          <a:effectLst/>
                          <a:latin typeface="Meiryo UI" panose="020B0604030504040204" pitchFamily="50" charset="-128"/>
                          <a:ea typeface="Meiryo UI" panose="020B0604030504040204" pitchFamily="50" charset="-128"/>
                        </a:rPr>
                        <a:t>17.0</a:t>
                      </a:r>
                      <a:r>
                        <a:rPr lang="ja-JP" altLang="en-US" sz="1600" b="0" i="0" u="none" strike="noStrike">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3255616"/>
                  </a:ext>
                </a:extLst>
              </a:tr>
              <a:tr h="621513">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1</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a:t>
                      </a: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5</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千円以上</a:t>
                      </a:r>
                      <a:br>
                        <a:rPr lang="ja-JP" altLang="en-US" sz="1600" b="0" i="0" u="none" strike="noStrike" dirty="0">
                          <a:solidFill>
                            <a:srgbClr val="222222"/>
                          </a:solidFill>
                          <a:effectLst/>
                          <a:latin typeface="Meiryo UI" panose="020B0604030504040204" pitchFamily="50" charset="-128"/>
                          <a:ea typeface="Meiryo UI" panose="020B0604030504040204" pitchFamily="50" charset="-128"/>
                        </a:rPr>
                      </a:b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2</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200</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a:solidFill>
                            <a:srgbClr val="222222"/>
                          </a:solidFill>
                          <a:effectLst/>
                          <a:latin typeface="Meiryo UI" panose="020B0604030504040204" pitchFamily="50" charset="-128"/>
                          <a:ea typeface="Meiryo UI" panose="020B0604030504040204" pitchFamily="50" charset="-128"/>
                        </a:rPr>
                        <a:t>3.8</a:t>
                      </a:r>
                      <a:r>
                        <a:rPr lang="ja-JP" altLang="en-US" sz="1600" b="0" i="0" u="none" strike="noStrike">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4353209"/>
                  </a:ext>
                </a:extLst>
              </a:tr>
              <a:tr h="1015217">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2</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万円以上</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300</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4.3</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5563222"/>
                  </a:ext>
                </a:extLst>
              </a:tr>
            </a:tbl>
          </a:graphicData>
        </a:graphic>
      </p:graphicFrame>
      <p:graphicFrame>
        <p:nvGraphicFramePr>
          <p:cNvPr id="11" name="表 10">
            <a:extLst>
              <a:ext uri="{FF2B5EF4-FFF2-40B4-BE49-F238E27FC236}">
                <a16:creationId xmlns:a16="http://schemas.microsoft.com/office/drawing/2014/main" id="{A1525D9C-EE8F-491A-BD6D-D8ED456347AD}"/>
              </a:ext>
            </a:extLst>
          </p:cNvPr>
          <p:cNvGraphicFramePr>
            <a:graphicFrameLocks noGrp="1"/>
          </p:cNvGraphicFramePr>
          <p:nvPr>
            <p:extLst>
              <p:ext uri="{D42A27DB-BD31-4B8C-83A1-F6EECF244321}">
                <p14:modId xmlns:p14="http://schemas.microsoft.com/office/powerpoint/2010/main" val="2800494271"/>
              </p:ext>
            </p:extLst>
          </p:nvPr>
        </p:nvGraphicFramePr>
        <p:xfrm>
          <a:off x="5699295" y="3685920"/>
          <a:ext cx="3560352" cy="2884592"/>
        </p:xfrm>
        <a:graphic>
          <a:graphicData uri="http://schemas.openxmlformats.org/drawingml/2006/table">
            <a:tbl>
              <a:tblPr/>
              <a:tblGrid>
                <a:gridCol w="1490499">
                  <a:extLst>
                    <a:ext uri="{9D8B030D-6E8A-4147-A177-3AD203B41FA5}">
                      <a16:colId xmlns:a16="http://schemas.microsoft.com/office/drawing/2014/main" val="2643727288"/>
                    </a:ext>
                  </a:extLst>
                </a:gridCol>
                <a:gridCol w="1086306">
                  <a:extLst>
                    <a:ext uri="{9D8B030D-6E8A-4147-A177-3AD203B41FA5}">
                      <a16:colId xmlns:a16="http://schemas.microsoft.com/office/drawing/2014/main" val="4280965997"/>
                    </a:ext>
                  </a:extLst>
                </a:gridCol>
                <a:gridCol w="983547">
                  <a:extLst>
                    <a:ext uri="{9D8B030D-6E8A-4147-A177-3AD203B41FA5}">
                      <a16:colId xmlns:a16="http://schemas.microsoft.com/office/drawing/2014/main" val="2527765774"/>
                    </a:ext>
                  </a:extLst>
                </a:gridCol>
              </a:tblGrid>
              <a:tr h="344115">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宿泊料金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税収</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extLst>
                  <a:ext uri="{0D108BD9-81ED-4DB2-BD59-A6C34878D82A}">
                    <a16:rowId xmlns:a16="http://schemas.microsoft.com/office/drawing/2014/main" val="1172662874"/>
                  </a:ext>
                </a:extLst>
              </a:tr>
              <a:tr h="325091">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千円</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免税</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222222"/>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07007687"/>
                  </a:ext>
                </a:extLst>
              </a:tr>
              <a:tr h="574179">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千円</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以上</a:t>
                      </a:r>
                      <a:br>
                        <a:rPr lang="ja-JP" altLang="en-US" sz="1600" b="0" i="0" u="none" strike="noStrike" dirty="0">
                          <a:solidFill>
                            <a:srgbClr val="222222"/>
                          </a:solidFill>
                          <a:effectLst/>
                          <a:latin typeface="Meiryo UI" panose="020B0604030504040204" pitchFamily="50" charset="-128"/>
                          <a:ea typeface="Meiryo UI" panose="020B0604030504040204" pitchFamily="50" charset="-128"/>
                        </a:rPr>
                      </a:b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1</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a:t>
                      </a: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5</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200</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65.0</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3255616"/>
                  </a:ext>
                </a:extLst>
              </a:tr>
              <a:tr h="621426">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1</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a:t>
                      </a: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5</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千円以上</a:t>
                      </a:r>
                      <a:br>
                        <a:rPr lang="ja-JP" altLang="en-US" sz="1600" b="0" i="0" u="none" strike="noStrike" dirty="0">
                          <a:solidFill>
                            <a:srgbClr val="222222"/>
                          </a:solidFill>
                          <a:effectLst/>
                          <a:latin typeface="Meiryo UI" panose="020B0604030504040204" pitchFamily="50" charset="-128"/>
                          <a:ea typeface="Meiryo UI" panose="020B0604030504040204" pitchFamily="50" charset="-128"/>
                        </a:rPr>
                      </a:b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2</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400</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7.6</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4353209"/>
                  </a:ext>
                </a:extLst>
              </a:tr>
              <a:tr h="1019781">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2</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万円以上</a:t>
                      </a:r>
                      <a:endParaRPr lang="en-US" altLang="ja-JP" sz="1600" b="0" i="0" u="none" strike="noStrike" dirty="0">
                        <a:solidFill>
                          <a:srgbClr val="222222"/>
                        </a:solidFill>
                        <a:effectLst/>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500</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7.2</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5563222"/>
                  </a:ext>
                </a:extLst>
              </a:tr>
            </a:tbl>
          </a:graphicData>
        </a:graphic>
      </p:graphicFrame>
      <p:sp>
        <p:nvSpPr>
          <p:cNvPr id="14" name="正方形/長方形 13">
            <a:extLst>
              <a:ext uri="{FF2B5EF4-FFF2-40B4-BE49-F238E27FC236}">
                <a16:creationId xmlns:a16="http://schemas.microsoft.com/office/drawing/2014/main" id="{FB72C9F7-7F6D-4A75-BEE0-1EE611C810DB}"/>
              </a:ext>
            </a:extLst>
          </p:cNvPr>
          <p:cNvSpPr/>
          <p:nvPr/>
        </p:nvSpPr>
        <p:spPr>
          <a:xfrm>
            <a:off x="5581591" y="2918425"/>
            <a:ext cx="3779226" cy="6621170"/>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A9437F3B-3008-4B31-A096-C7AF22B22355}"/>
              </a:ext>
            </a:extLst>
          </p:cNvPr>
          <p:cNvSpPr/>
          <p:nvPr/>
        </p:nvSpPr>
        <p:spPr>
          <a:xfrm>
            <a:off x="9360817" y="2919961"/>
            <a:ext cx="3816421" cy="6619656"/>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3B403EB-8F9D-498D-B596-2AC76B08B550}"/>
              </a:ext>
            </a:extLst>
          </p:cNvPr>
          <p:cNvSpPr/>
          <p:nvPr/>
        </p:nvSpPr>
        <p:spPr>
          <a:xfrm>
            <a:off x="566811" y="779394"/>
            <a:ext cx="12611223" cy="1974696"/>
          </a:xfrm>
          <a:prstGeom prst="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kumimoji="1" lang="ja-JP" altLang="en-US" sz="1700" b="1" dirty="0">
                <a:solidFill>
                  <a:schemeClr val="tx1"/>
                </a:solidFill>
                <a:latin typeface="Meiryo UI" panose="020B0604030504040204" pitchFamily="50" charset="-128"/>
                <a:ea typeface="Meiryo UI" panose="020B0604030504040204" pitchFamily="50" charset="-128"/>
              </a:rPr>
              <a:t>■第３回有識者会議での委員意見</a:t>
            </a:r>
            <a:endParaRPr kumimoji="1" lang="en-US" altLang="ja-JP" sz="1700" b="1" dirty="0">
              <a:solidFill>
                <a:schemeClr val="tx1"/>
              </a:solidFill>
              <a:latin typeface="Meiryo UI" panose="020B0604030504040204" pitchFamily="50" charset="-128"/>
              <a:ea typeface="Meiryo UI" panose="020B0604030504040204" pitchFamily="50" charset="-128"/>
            </a:endParaRPr>
          </a:p>
          <a:p>
            <a:pPr>
              <a:lnSpc>
                <a:spcPts val="2200"/>
              </a:lnSpc>
            </a:pPr>
            <a:r>
              <a:rPr kumimoji="1" lang="ja-JP" altLang="en-US" sz="1700" dirty="0">
                <a:solidFill>
                  <a:schemeClr val="tx1"/>
                </a:solidFill>
                <a:latin typeface="Meiryo UI" panose="020B0604030504040204" pitchFamily="50" charset="-128"/>
                <a:ea typeface="Meiryo UI" panose="020B0604030504040204" pitchFamily="50" charset="-128"/>
              </a:rPr>
              <a:t>　（行政需要）：　今後５年間は</a:t>
            </a:r>
            <a:r>
              <a:rPr kumimoji="1" lang="ja-JP" altLang="en-US" sz="1700" b="1" u="sng" dirty="0">
                <a:solidFill>
                  <a:schemeClr val="tx1"/>
                </a:solidFill>
                <a:latin typeface="Meiryo UI" panose="020B0604030504040204" pitchFamily="50" charset="-128"/>
                <a:ea typeface="Meiryo UI" panose="020B0604030504040204" pitchFamily="50" charset="-128"/>
              </a:rPr>
              <a:t>年間</a:t>
            </a:r>
            <a:r>
              <a:rPr kumimoji="1" lang="en-US" altLang="ja-JP" sz="1700" b="1" u="sng" dirty="0">
                <a:solidFill>
                  <a:schemeClr val="tx1"/>
                </a:solidFill>
                <a:latin typeface="Meiryo UI" panose="020B0604030504040204" pitchFamily="50" charset="-128"/>
                <a:ea typeface="Meiryo UI" panose="020B0604030504040204" pitchFamily="50" charset="-128"/>
              </a:rPr>
              <a:t>80</a:t>
            </a:r>
            <a:r>
              <a:rPr kumimoji="1" lang="ja-JP" altLang="en-US" sz="1700" b="1" u="sng" dirty="0">
                <a:solidFill>
                  <a:schemeClr val="tx1"/>
                </a:solidFill>
                <a:latin typeface="Meiryo UI" panose="020B0604030504040204" pitchFamily="50" charset="-128"/>
                <a:ea typeface="Meiryo UI" panose="020B0604030504040204" pitchFamily="50" charset="-128"/>
              </a:rPr>
              <a:t>億円程度</a:t>
            </a:r>
            <a:r>
              <a:rPr kumimoji="1" lang="ja-JP" altLang="en-US" sz="1700" dirty="0">
                <a:solidFill>
                  <a:schemeClr val="tx1"/>
                </a:solidFill>
                <a:latin typeface="Meiryo UI" panose="020B0604030504040204" pitchFamily="50" charset="-128"/>
                <a:ea typeface="Meiryo UI" panose="020B0604030504040204" pitchFamily="50" charset="-128"/>
              </a:rPr>
              <a:t>の行政需要が見込まれ、その財源を確保するための税制度を構築する必要がある。</a:t>
            </a:r>
            <a:endParaRPr kumimoji="1" lang="en-US" altLang="ja-JP" sz="1700" dirty="0">
              <a:solidFill>
                <a:schemeClr val="tx1"/>
              </a:solidFill>
              <a:latin typeface="Meiryo UI" panose="020B0604030504040204" pitchFamily="50" charset="-128"/>
              <a:ea typeface="Meiryo UI" panose="020B0604030504040204" pitchFamily="50" charset="-128"/>
            </a:endParaRPr>
          </a:p>
          <a:p>
            <a:pPr>
              <a:lnSpc>
                <a:spcPts val="2200"/>
              </a:lnSpc>
            </a:pPr>
            <a:r>
              <a:rPr kumimoji="1" lang="ja-JP" altLang="en-US" sz="1700" dirty="0">
                <a:solidFill>
                  <a:schemeClr val="tx1"/>
                </a:solidFill>
                <a:latin typeface="Meiryo UI" panose="020B0604030504040204" pitchFamily="50" charset="-128"/>
                <a:ea typeface="Meiryo UI" panose="020B0604030504040204" pitchFamily="50" charset="-128"/>
              </a:rPr>
              <a:t>　（課税免除）：　</a:t>
            </a:r>
            <a:r>
              <a:rPr kumimoji="1" lang="ja-JP" altLang="en-US" sz="1700" b="1" u="sng" dirty="0">
                <a:solidFill>
                  <a:schemeClr val="tx1"/>
                </a:solidFill>
                <a:latin typeface="Meiryo UI" panose="020B0604030504040204" pitchFamily="50" charset="-128"/>
                <a:ea typeface="Meiryo UI" panose="020B0604030504040204" pitchFamily="50" charset="-128"/>
              </a:rPr>
              <a:t>万博終了後も、修学旅行生を対象に実施すべき</a:t>
            </a:r>
            <a:r>
              <a:rPr kumimoji="1" lang="ja-JP" altLang="en-US" sz="1700" dirty="0">
                <a:solidFill>
                  <a:schemeClr val="tx1"/>
                </a:solidFill>
                <a:latin typeface="Meiryo UI" panose="020B0604030504040204" pitchFamily="50" charset="-128"/>
                <a:ea typeface="Meiryo UI" panose="020B0604030504040204" pitchFamily="50" charset="-128"/>
              </a:rPr>
              <a:t>。</a:t>
            </a:r>
            <a:endParaRPr kumimoji="1" lang="en-US" altLang="ja-JP" sz="1700" dirty="0">
              <a:solidFill>
                <a:schemeClr val="tx1"/>
              </a:solidFill>
              <a:latin typeface="Meiryo UI" panose="020B0604030504040204" pitchFamily="50" charset="-128"/>
              <a:ea typeface="Meiryo UI" panose="020B0604030504040204" pitchFamily="50" charset="-128"/>
            </a:endParaRPr>
          </a:p>
          <a:p>
            <a:pPr>
              <a:lnSpc>
                <a:spcPts val="2200"/>
              </a:lnSpc>
            </a:pPr>
            <a:r>
              <a:rPr kumimoji="1" lang="ja-JP" altLang="en-US" sz="1700" dirty="0">
                <a:solidFill>
                  <a:schemeClr val="tx1"/>
                </a:solidFill>
                <a:latin typeface="Meiryo UI" panose="020B0604030504040204" pitchFamily="50" charset="-128"/>
                <a:ea typeface="Meiryo UI" panose="020B0604030504040204" pitchFamily="50" charset="-128"/>
              </a:rPr>
              <a:t>　（税率設定）：　</a:t>
            </a:r>
            <a:r>
              <a:rPr kumimoji="1" lang="ja-JP" altLang="en-US" sz="1700" b="1" u="sng" dirty="0">
                <a:solidFill>
                  <a:schemeClr val="tx1"/>
                </a:solidFill>
                <a:latin typeface="Meiryo UI" panose="020B0604030504040204" pitchFamily="50" charset="-128"/>
                <a:ea typeface="Meiryo UI" panose="020B0604030504040204" pitchFamily="50" charset="-128"/>
              </a:rPr>
              <a:t>免税点は現行の</a:t>
            </a:r>
            <a:r>
              <a:rPr kumimoji="1" lang="en-US" altLang="ja-JP" sz="1700" b="1" u="sng" dirty="0">
                <a:solidFill>
                  <a:schemeClr val="tx1"/>
                </a:solidFill>
                <a:latin typeface="Meiryo UI" panose="020B0604030504040204" pitchFamily="50" charset="-128"/>
                <a:ea typeface="Meiryo UI" panose="020B0604030504040204" pitchFamily="50" charset="-128"/>
              </a:rPr>
              <a:t>7,000</a:t>
            </a:r>
            <a:r>
              <a:rPr kumimoji="1" lang="ja-JP" altLang="en-US" sz="1700" b="1" u="sng" dirty="0">
                <a:solidFill>
                  <a:schemeClr val="tx1"/>
                </a:solidFill>
                <a:latin typeface="Meiryo UI" panose="020B0604030504040204" pitchFamily="50" charset="-128"/>
                <a:ea typeface="Meiryo UI" panose="020B0604030504040204" pitchFamily="50" charset="-128"/>
              </a:rPr>
              <a:t>円から</a:t>
            </a:r>
            <a:r>
              <a:rPr kumimoji="1" lang="en-US" altLang="ja-JP" sz="1700" b="1" u="sng" dirty="0">
                <a:solidFill>
                  <a:schemeClr val="tx1"/>
                </a:solidFill>
                <a:latin typeface="Meiryo UI" panose="020B0604030504040204" pitchFamily="50" charset="-128"/>
                <a:ea typeface="Meiryo UI" panose="020B0604030504040204" pitchFamily="50" charset="-128"/>
              </a:rPr>
              <a:t>5,000</a:t>
            </a:r>
            <a:r>
              <a:rPr kumimoji="1" lang="ja-JP" altLang="en-US" sz="1700" b="1" u="sng" dirty="0">
                <a:solidFill>
                  <a:schemeClr val="tx1"/>
                </a:solidFill>
                <a:latin typeface="Meiryo UI" panose="020B0604030504040204" pitchFamily="50" charset="-128"/>
                <a:ea typeface="Meiryo UI" panose="020B0604030504040204" pitchFamily="50" charset="-128"/>
              </a:rPr>
              <a:t>円に引き下げる</a:t>
            </a:r>
            <a:r>
              <a:rPr kumimoji="1" lang="ja-JP" altLang="en-US" sz="1700" dirty="0">
                <a:solidFill>
                  <a:schemeClr val="tx1"/>
                </a:solidFill>
                <a:latin typeface="Meiryo UI" panose="020B0604030504040204" pitchFamily="50" charset="-128"/>
                <a:ea typeface="Meiryo UI" panose="020B0604030504040204" pitchFamily="50" charset="-128"/>
              </a:rPr>
              <a:t>ことが妥当。</a:t>
            </a:r>
            <a:r>
              <a:rPr kumimoji="1" lang="ja-JP" altLang="en-US" sz="1700" b="1" u="sng" dirty="0">
                <a:solidFill>
                  <a:schemeClr val="tx1"/>
                </a:solidFill>
                <a:latin typeface="Meiryo UI" panose="020B0604030504040204" pitchFamily="50" charset="-128"/>
                <a:ea typeface="Meiryo UI" panose="020B0604030504040204" pitchFamily="50" charset="-128"/>
              </a:rPr>
              <a:t>税率の引上げは他の自治体と同程度</a:t>
            </a:r>
            <a:r>
              <a:rPr kumimoji="1" lang="ja-JP" altLang="en-US" sz="1700" dirty="0">
                <a:solidFill>
                  <a:schemeClr val="tx1"/>
                </a:solidFill>
                <a:latin typeface="Meiryo UI" panose="020B0604030504040204" pitchFamily="50" charset="-128"/>
                <a:ea typeface="Meiryo UI" panose="020B0604030504040204" pitchFamily="50" charset="-128"/>
              </a:rPr>
              <a:t>とすべき。</a:t>
            </a:r>
            <a:endParaRPr kumimoji="1" lang="en-US" altLang="ja-JP" sz="1700" dirty="0">
              <a:solidFill>
                <a:schemeClr val="tx1"/>
              </a:solidFill>
              <a:latin typeface="Meiryo UI" panose="020B0604030504040204" pitchFamily="50" charset="-128"/>
              <a:ea typeface="Meiryo UI" panose="020B0604030504040204" pitchFamily="50" charset="-128"/>
            </a:endParaRPr>
          </a:p>
          <a:p>
            <a:pPr>
              <a:lnSpc>
                <a:spcPts val="2200"/>
              </a:lnSpc>
            </a:pPr>
            <a:r>
              <a:rPr kumimoji="1" lang="ja-JP" altLang="en-US" sz="1700" dirty="0">
                <a:solidFill>
                  <a:schemeClr val="tx1"/>
                </a:solidFill>
                <a:latin typeface="Meiryo UI" panose="020B0604030504040204" pitchFamily="50" charset="-128"/>
                <a:ea typeface="Meiryo UI" panose="020B0604030504040204" pitchFamily="50" charset="-128"/>
              </a:rPr>
              <a:t>　　　　　　　　　　　　 税率の引上げ案は２案程度に絞ったうえで、次回の第４回会議</a:t>
            </a:r>
            <a:r>
              <a:rPr kumimoji="1" lang="en-US" altLang="ja-JP" sz="1700" dirty="0">
                <a:solidFill>
                  <a:schemeClr val="tx1"/>
                </a:solidFill>
                <a:latin typeface="Meiryo UI" panose="020B0604030504040204" pitchFamily="50" charset="-128"/>
                <a:ea typeface="Meiryo UI" panose="020B0604030504040204" pitchFamily="50" charset="-128"/>
              </a:rPr>
              <a:t>(8/22)</a:t>
            </a:r>
            <a:r>
              <a:rPr kumimoji="1" lang="ja-JP" altLang="en-US" sz="1700" dirty="0">
                <a:solidFill>
                  <a:schemeClr val="tx1"/>
                </a:solidFill>
                <a:latin typeface="Meiryo UI" panose="020B0604030504040204" pitchFamily="50" charset="-128"/>
                <a:ea typeface="Meiryo UI" panose="020B0604030504040204" pitchFamily="50" charset="-128"/>
              </a:rPr>
              <a:t>で「第一次答申案」を提示すること。</a:t>
            </a:r>
            <a:endParaRPr kumimoji="1" lang="en-US" altLang="ja-JP" sz="1700" dirty="0">
              <a:solidFill>
                <a:schemeClr val="tx1"/>
              </a:solidFill>
              <a:latin typeface="Meiryo UI" panose="020B0604030504040204" pitchFamily="50" charset="-128"/>
              <a:ea typeface="Meiryo UI" panose="020B0604030504040204" pitchFamily="50" charset="-128"/>
            </a:endParaRPr>
          </a:p>
          <a:p>
            <a:pPr>
              <a:lnSpc>
                <a:spcPts val="3000"/>
              </a:lnSpc>
            </a:pPr>
            <a:r>
              <a:rPr kumimoji="1" lang="ja-JP" altLang="en-US" sz="1700" dirty="0">
                <a:solidFill>
                  <a:schemeClr val="tx1"/>
                </a:solidFill>
                <a:latin typeface="Meiryo UI" panose="020B0604030504040204" pitchFamily="50" charset="-128"/>
                <a:ea typeface="Meiryo UI" panose="020B0604030504040204" pitchFamily="50" charset="-128"/>
              </a:rPr>
              <a:t>　　⇒　</a:t>
            </a:r>
            <a:r>
              <a:rPr kumimoji="1" lang="ja-JP" altLang="en-US" sz="1700" u="sng" dirty="0">
                <a:solidFill>
                  <a:schemeClr val="tx1"/>
                </a:solidFill>
                <a:latin typeface="Meiryo UI" panose="020B0604030504040204" pitchFamily="50" charset="-128"/>
                <a:ea typeface="Meiryo UI" panose="020B0604030504040204" pitchFamily="50" charset="-128"/>
              </a:rPr>
              <a:t>第一次答申案の作成に向けて、以下のとおり見直し案の比較検討を行う</a:t>
            </a:r>
            <a:endParaRPr kumimoji="1" lang="en-US" altLang="ja-JP" sz="1700" u="sng" dirty="0">
              <a:solidFill>
                <a:schemeClr val="tx1"/>
              </a:solidFill>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E78B57AC-2D16-4CD5-8940-C230675FDA5F}"/>
              </a:ext>
            </a:extLst>
          </p:cNvPr>
          <p:cNvGraphicFramePr>
            <a:graphicFrameLocks noGrp="1"/>
          </p:cNvGraphicFramePr>
          <p:nvPr>
            <p:extLst>
              <p:ext uri="{D42A27DB-BD31-4B8C-83A1-F6EECF244321}">
                <p14:modId xmlns:p14="http://schemas.microsoft.com/office/powerpoint/2010/main" val="2631362404"/>
              </p:ext>
            </p:extLst>
          </p:nvPr>
        </p:nvGraphicFramePr>
        <p:xfrm>
          <a:off x="9504833" y="3685921"/>
          <a:ext cx="3560352" cy="2884592"/>
        </p:xfrm>
        <a:graphic>
          <a:graphicData uri="http://schemas.openxmlformats.org/drawingml/2006/table">
            <a:tbl>
              <a:tblPr/>
              <a:tblGrid>
                <a:gridCol w="1490499">
                  <a:extLst>
                    <a:ext uri="{9D8B030D-6E8A-4147-A177-3AD203B41FA5}">
                      <a16:colId xmlns:a16="http://schemas.microsoft.com/office/drawing/2014/main" val="2643727288"/>
                    </a:ext>
                  </a:extLst>
                </a:gridCol>
                <a:gridCol w="1086306">
                  <a:extLst>
                    <a:ext uri="{9D8B030D-6E8A-4147-A177-3AD203B41FA5}">
                      <a16:colId xmlns:a16="http://schemas.microsoft.com/office/drawing/2014/main" val="4280965997"/>
                    </a:ext>
                  </a:extLst>
                </a:gridCol>
                <a:gridCol w="983547">
                  <a:extLst>
                    <a:ext uri="{9D8B030D-6E8A-4147-A177-3AD203B41FA5}">
                      <a16:colId xmlns:a16="http://schemas.microsoft.com/office/drawing/2014/main" val="2527765774"/>
                    </a:ext>
                  </a:extLst>
                </a:gridCol>
              </a:tblGrid>
              <a:tr h="341211">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宿泊料金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tc>
                  <a:txBody>
                    <a:bodyPr/>
                    <a:lstStyle/>
                    <a:p>
                      <a:pPr algn="ctr" fontAlgn="ctr"/>
                      <a:r>
                        <a:rPr lang="ja-JP" altLang="en-US" sz="1600" b="1" i="0" u="none" strike="noStrike" dirty="0">
                          <a:solidFill>
                            <a:srgbClr val="222222"/>
                          </a:solidFill>
                          <a:effectLst/>
                          <a:latin typeface="Meiryo UI" panose="020B0604030504040204" pitchFamily="50" charset="-128"/>
                          <a:ea typeface="Meiryo UI" panose="020B0604030504040204" pitchFamily="50" charset="-128"/>
                        </a:rPr>
                        <a:t>税収</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2F2"/>
                    </a:solidFill>
                  </a:tcPr>
                </a:tc>
                <a:extLst>
                  <a:ext uri="{0D108BD9-81ED-4DB2-BD59-A6C34878D82A}">
                    <a16:rowId xmlns:a16="http://schemas.microsoft.com/office/drawing/2014/main" val="1172662874"/>
                  </a:ext>
                </a:extLst>
              </a:tr>
              <a:tr h="322349">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千円</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免税</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222222"/>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07007687"/>
                  </a:ext>
                </a:extLst>
              </a:tr>
              <a:tr h="569332">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千円</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以上</a:t>
                      </a:r>
                      <a:br>
                        <a:rPr lang="ja-JP" altLang="en-US" sz="1600" b="0" i="0" u="none" strike="noStrike" dirty="0">
                          <a:solidFill>
                            <a:srgbClr val="222222"/>
                          </a:solidFill>
                          <a:effectLst/>
                          <a:latin typeface="Meiryo UI" panose="020B0604030504040204" pitchFamily="50" charset="-128"/>
                          <a:ea typeface="Meiryo UI" panose="020B0604030504040204" pitchFamily="50" charset="-128"/>
                        </a:rPr>
                      </a:b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1</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a:t>
                      </a: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5</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200</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65.0</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3255616"/>
                  </a:ext>
                </a:extLst>
              </a:tr>
              <a:tr h="616182">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1</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a:t>
                      </a: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5</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千円以上</a:t>
                      </a:r>
                      <a:br>
                        <a:rPr lang="ja-JP" altLang="en-US" sz="1600" b="0" i="0" u="none" strike="noStrike" dirty="0">
                          <a:solidFill>
                            <a:srgbClr val="222222"/>
                          </a:solidFill>
                          <a:effectLst/>
                          <a:latin typeface="Meiryo UI" panose="020B0604030504040204" pitchFamily="50" charset="-128"/>
                          <a:ea typeface="Meiryo UI" panose="020B0604030504040204" pitchFamily="50" charset="-128"/>
                        </a:rPr>
                      </a:b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2</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400</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7.6</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4353209"/>
                  </a:ext>
                </a:extLst>
              </a:tr>
              <a:tr h="536781">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2</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万円以上</a:t>
                      </a:r>
                      <a:endParaRPr lang="en-US" altLang="ja-JP" sz="1600" b="0" i="0" u="none" strike="noStrike" dirty="0">
                        <a:solidFill>
                          <a:srgbClr val="222222"/>
                        </a:solidFill>
                        <a:effectLst/>
                        <a:latin typeface="Meiryo UI" panose="020B0604030504040204" pitchFamily="50" charset="-128"/>
                        <a:ea typeface="Meiryo UI" panose="020B0604030504040204" pitchFamily="50" charset="-128"/>
                      </a:endParaRPr>
                    </a:p>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万円未満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500</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6.9</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5563222"/>
                  </a:ext>
                </a:extLst>
              </a:tr>
              <a:tr h="498737">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5</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万円以上</a:t>
                      </a:r>
                      <a:endParaRPr lang="en-US" altLang="ja-JP" sz="1600" b="1" i="0" u="sng" strike="noStrike" dirty="0">
                        <a:solidFill>
                          <a:srgbClr val="222222"/>
                        </a:solidFill>
                        <a:effectLst/>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sng" strike="noStrike" dirty="0">
                          <a:solidFill>
                            <a:srgbClr val="222222"/>
                          </a:solidFill>
                          <a:effectLst/>
                          <a:latin typeface="Meiryo UI" panose="020B0604030504040204" pitchFamily="50" charset="-128"/>
                          <a:ea typeface="Meiryo UI" panose="020B0604030504040204" pitchFamily="50" charset="-128"/>
                        </a:rPr>
                        <a:t>1,000</a:t>
                      </a:r>
                      <a:r>
                        <a:rPr lang="ja-JP" altLang="en-US" sz="1600" b="1" i="0" u="sng" strike="noStrike" dirty="0">
                          <a:solidFill>
                            <a:srgbClr val="222222"/>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222222"/>
                          </a:solidFill>
                          <a:effectLst/>
                          <a:latin typeface="Meiryo UI" panose="020B0604030504040204" pitchFamily="50" charset="-128"/>
                          <a:ea typeface="Meiryo UI" panose="020B0604030504040204" pitchFamily="50" charset="-128"/>
                        </a:rPr>
                        <a:t>0.5</a:t>
                      </a:r>
                      <a:r>
                        <a:rPr lang="ja-JP" altLang="en-US" sz="1600" b="0" i="0" u="none" strike="noStrike" dirty="0">
                          <a:solidFill>
                            <a:srgbClr val="222222"/>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75472990"/>
                  </a:ext>
                </a:extLst>
              </a:tr>
            </a:tbl>
          </a:graphicData>
        </a:graphic>
      </p:graphicFrame>
    </p:spTree>
    <p:extLst>
      <p:ext uri="{BB962C8B-B14F-4D97-AF65-F5344CB8AC3E}">
        <p14:creationId xmlns:p14="http://schemas.microsoft.com/office/powerpoint/2010/main" val="41169499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8304</TotalTime>
  <Words>512</Words>
  <Application>Microsoft Office PowerPoint</Application>
  <PresentationFormat>ユーザー設定</PresentationFormat>
  <Paragraphs>79</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小川　真司</cp:lastModifiedBy>
  <cp:revision>936</cp:revision>
  <cp:lastPrinted>2024-08-14T10:45:36Z</cp:lastPrinted>
  <dcterms:created xsi:type="dcterms:W3CDTF">2014-07-11T05:14:15Z</dcterms:created>
  <dcterms:modified xsi:type="dcterms:W3CDTF">2024-08-19T12:42:24Z</dcterms:modified>
</cp:coreProperties>
</file>