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2"/>
  </p:notesMasterIdLst>
  <p:sldIdLst>
    <p:sldId id="337" r:id="rId2"/>
    <p:sldId id="342" r:id="rId3"/>
    <p:sldId id="343" r:id="rId4"/>
    <p:sldId id="349" r:id="rId5"/>
    <p:sldId id="344" r:id="rId6"/>
    <p:sldId id="347" r:id="rId7"/>
    <p:sldId id="345" r:id="rId8"/>
    <p:sldId id="346" r:id="rId9"/>
    <p:sldId id="348" r:id="rId10"/>
    <p:sldId id="350" r:id="rId11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本　亜耶子" initials="金本　亜耶子" lastIdx="1" clrIdx="0">
    <p:extLst>
      <p:ext uri="{19B8F6BF-5375-455C-9EA6-DF929625EA0E}">
        <p15:presenceInfo xmlns:p15="http://schemas.microsoft.com/office/powerpoint/2012/main" userId="S-1-5-21-161959346-1900351369-444732941-21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CCFFFF"/>
    <a:srgbClr val="FFFF66"/>
    <a:srgbClr val="FF66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255" autoAdjust="0"/>
  </p:normalViewPr>
  <p:slideViewPr>
    <p:cSldViewPr>
      <p:cViewPr varScale="1">
        <p:scale>
          <a:sx n="65" d="100"/>
          <a:sy n="65" d="100"/>
        </p:scale>
        <p:origin x="1517" y="5"/>
      </p:cViewPr>
      <p:guideLst>
        <p:guide orient="horz" pos="3141"/>
        <p:guide pos="4309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&#8251;&#31777;&#26131;&#23487;&#25152;&#12398;&#30064;&#24120;&#20516;&#25244;&#12365;R060724-1815&#26178;&#2885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&#8251;&#31777;&#26131;&#23487;&#25152;&#12398;&#30064;&#24120;&#20516;&#25244;&#12365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&#8251;&#31777;&#26131;&#23487;&#25152;&#12398;&#30064;&#24120;&#20516;&#25244;&#12365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&#8251;&#31777;&#26131;&#23487;&#25152;&#12398;&#30064;&#24120;&#20516;&#25244;&#12365;R060724-1500&#26178;&#2885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B70-47B2-9D9A-D7BF4BCD45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B70-47B2-9D9A-D7BF4BCD45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B70-47B2-9D9A-D7BF4BCD45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B70-47B2-9D9A-D7BF4BCD4509}"/>
              </c:ext>
            </c:extLst>
          </c:dPt>
          <c:dLbls>
            <c:dLbl>
              <c:idx val="0"/>
              <c:layout>
                <c:manualLayout>
                  <c:x val="-0.15335586176727908"/>
                  <c:y val="5.0971590692758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52777777777776"/>
                      <c:h val="0.349618044057905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B70-47B2-9D9A-D7BF4BCD4509}"/>
                </c:ext>
              </c:extLst>
            </c:dLbl>
            <c:dLbl>
              <c:idx val="1"/>
              <c:layout>
                <c:manualLayout>
                  <c:x val="-5.8668827946673725E-2"/>
                  <c:y val="3.2204925910585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07518086654678"/>
                      <c:h val="0.311041705366074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B70-47B2-9D9A-D7BF4BCD4509}"/>
                </c:ext>
              </c:extLst>
            </c:dLbl>
            <c:dLbl>
              <c:idx val="2"/>
              <c:layout>
                <c:manualLayout>
                  <c:x val="0.14612298517965303"/>
                  <c:y val="-0.206962028237395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26982120620048"/>
                      <c:h val="0.264960950615133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B70-47B2-9D9A-D7BF4BCD4509}"/>
                </c:ext>
              </c:extLst>
            </c:dLbl>
            <c:dLbl>
              <c:idx val="3"/>
              <c:layout>
                <c:manualLayout>
                  <c:x val="0.14106692913385827"/>
                  <c:y val="1.22038702099748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58333333333334"/>
                      <c:h val="0.30159318490451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B70-47B2-9D9A-D7BF4BCD450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Sheet1!$A$4:$A$7</c:f>
              <c:strCache>
                <c:ptCount val="4"/>
                <c:pt idx="0">
                  <c:v>旅館・ホテル</c:v>
                </c:pt>
                <c:pt idx="1">
                  <c:v>簡易宿所</c:v>
                </c:pt>
                <c:pt idx="2">
                  <c:v>特区民泊</c:v>
                </c:pt>
                <c:pt idx="3">
                  <c:v>新法民泊</c:v>
                </c:pt>
              </c:strCache>
            </c:strRef>
          </c:cat>
          <c:val>
            <c:numRef>
              <c:f>Sheet1!$B$4:$B$7</c:f>
              <c:numCache>
                <c:formatCode>#,##0_ "施設"</c:formatCode>
                <c:ptCount val="4"/>
                <c:pt idx="0">
                  <c:v>1503</c:v>
                </c:pt>
                <c:pt idx="1">
                  <c:v>614</c:v>
                </c:pt>
                <c:pt idx="2">
                  <c:v>4194</c:v>
                </c:pt>
                <c:pt idx="3">
                  <c:v>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70-47B2-9D9A-D7BF4BCD450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修学旅行生の平均宿泊単価の分布!$B$7:$B$15</c:f>
              <c:strCache>
                <c:ptCount val="9"/>
                <c:pt idx="0">
                  <c:v>1万円以上～1.5万円未満</c:v>
                </c:pt>
                <c:pt idx="1">
                  <c:v>9千円以上～1万円未満</c:v>
                </c:pt>
                <c:pt idx="2">
                  <c:v>8千円以上～9千円未満</c:v>
                </c:pt>
                <c:pt idx="3">
                  <c:v>7千円以上～8千円未満</c:v>
                </c:pt>
                <c:pt idx="4">
                  <c:v>6千円以上～7千円未満</c:v>
                </c:pt>
                <c:pt idx="5">
                  <c:v>5千円以上～6千円未満</c:v>
                </c:pt>
                <c:pt idx="6">
                  <c:v>4千円以上～5千円未満</c:v>
                </c:pt>
                <c:pt idx="7">
                  <c:v>3千円以上～4千円未満</c:v>
                </c:pt>
                <c:pt idx="8">
                  <c:v>3千円未満</c:v>
                </c:pt>
              </c:strCache>
            </c:strRef>
          </c:cat>
          <c:val>
            <c:numRef>
              <c:f>修学旅行生の平均宿泊単価の分布!$C$7:$C$15</c:f>
              <c:numCache>
                <c:formatCode>#,##0_);[Red]\(#,##0\)</c:formatCode>
                <c:ptCount val="9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14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18-4E45-A018-BFCECDD80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88290560"/>
        <c:axId val="178373760"/>
      </c:barChart>
      <c:catAx>
        <c:axId val="18829056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78373760"/>
        <c:crosses val="autoZero"/>
        <c:auto val="1"/>
        <c:lblAlgn val="ctr"/>
        <c:lblOffset val="100"/>
        <c:noMultiLvlLbl val="0"/>
      </c:catAx>
      <c:valAx>
        <c:axId val="178373760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88290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2BD-41C3-B659-BB951079EF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2BD-41C3-B659-BB951079EF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2BD-41C3-B659-BB951079EF6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2BD-41C3-B659-BB951079EF6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2BD-41C3-B659-BB951079EF6D}"/>
              </c:ext>
            </c:extLst>
          </c:dPt>
          <c:dLbls>
            <c:dLbl>
              <c:idx val="0"/>
              <c:layout>
                <c:manualLayout>
                  <c:x val="-0.22827211823017848"/>
                  <c:y val="4.510378289067163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2BD-41C3-B659-BB951079EF6D}"/>
                </c:ext>
              </c:extLst>
            </c:dLbl>
            <c:dLbl>
              <c:idx val="1"/>
              <c:layout>
                <c:manualLayout>
                  <c:x val="7.839648504874816E-2"/>
                  <c:y val="-3.97675255259798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80215690190454"/>
                      <c:h val="0.229493270258941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2BD-41C3-B659-BB951079EF6D}"/>
                </c:ext>
              </c:extLst>
            </c:dLbl>
            <c:dLbl>
              <c:idx val="2"/>
              <c:layout>
                <c:manualLayout>
                  <c:x val="0.15448719112547427"/>
                  <c:y val="-8.64574056861325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2BD-41C3-B659-BB951079EF6D}"/>
                </c:ext>
              </c:extLst>
            </c:dLbl>
            <c:dLbl>
              <c:idx val="3"/>
              <c:layout>
                <c:manualLayout>
                  <c:x val="9.6842716824924194E-2"/>
                  <c:y val="7.90886569203947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749178452767843"/>
                      <c:h val="0.268970538423569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2BD-41C3-B659-BB951079EF6D}"/>
                </c:ext>
              </c:extLst>
            </c:dLbl>
            <c:dLbl>
              <c:idx val="4"/>
              <c:layout>
                <c:manualLayout>
                  <c:x val="4.8421358412462055E-2"/>
                  <c:y val="1.58536076909614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6817480346412"/>
                      <c:h val="0.2758478214310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2BD-41C3-B659-BB951079EF6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Sheet1!$D$4:$D$8</c:f>
              <c:strCache>
                <c:ptCount val="5"/>
                <c:pt idx="0">
                  <c:v>旅館ホテル</c:v>
                </c:pt>
                <c:pt idx="1">
                  <c:v>簡易宿所</c:v>
                </c:pt>
                <c:pt idx="2">
                  <c:v>特区民泊</c:v>
                </c:pt>
                <c:pt idx="3">
                  <c:v>新法民泊</c:v>
                </c:pt>
                <c:pt idx="4">
                  <c:v>その他</c:v>
                </c:pt>
              </c:strCache>
            </c:strRef>
          </c:cat>
          <c:val>
            <c:numRef>
              <c:f>Sheet1!$E$4:$E$8</c:f>
              <c:numCache>
                <c:formatCode>#,##0_ "件"</c:formatCode>
                <c:ptCount val="5"/>
                <c:pt idx="0">
                  <c:v>293</c:v>
                </c:pt>
                <c:pt idx="1">
                  <c:v>70</c:v>
                </c:pt>
                <c:pt idx="2">
                  <c:v>139</c:v>
                </c:pt>
                <c:pt idx="3">
                  <c:v>73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2BD-41C3-B659-BB951079EF6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830940988835725E-2"/>
          <c:y val="5.0925925925925923E-2"/>
          <c:w val="0.92945454545454542"/>
          <c:h val="0.721599227179935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延べ宿泊者数!$P$6</c:f>
              <c:strCache>
                <c:ptCount val="1"/>
                <c:pt idx="0">
                  <c:v>旅館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226911295570333E-2"/>
                  <c:y val="-0.224404281098546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D0-4170-9080-164C04A31AF6}"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延べ宿泊者数!$Q$6</c:f>
              <c:numCache>
                <c:formatCode>0.0%</c:formatCode>
                <c:ptCount val="1"/>
                <c:pt idx="0">
                  <c:v>1.5952547414347183E-2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F7-4663-B491-C7F83CE68AF0}"/>
            </c:ext>
          </c:extLst>
        </c:ser>
        <c:ser>
          <c:idx val="1"/>
          <c:order val="1"/>
          <c:tx>
            <c:strRef>
              <c:f>延べ宿泊者数!$P$7</c:f>
              <c:strCache>
                <c:ptCount val="1"/>
                <c:pt idx="0">
                  <c:v>リゾートホテル</c:v>
                </c:pt>
              </c:strCache>
            </c:strRef>
          </c:tx>
          <c:spPr>
            <a:pattFill prst="wdUpDiag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延べ宿泊者数!$Q$7</c:f>
              <c:numCache>
                <c:formatCode>0.0%</c:formatCode>
                <c:ptCount val="1"/>
                <c:pt idx="0">
                  <c:v>4.4310034262754157E-2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F7-4663-B491-C7F83CE68AF0}"/>
            </c:ext>
          </c:extLst>
        </c:ser>
        <c:ser>
          <c:idx val="2"/>
          <c:order val="2"/>
          <c:tx>
            <c:strRef>
              <c:f>延べ宿泊者数!$P$8</c:f>
              <c:strCache>
                <c:ptCount val="1"/>
                <c:pt idx="0">
                  <c:v>ビジネスホテル</c:v>
                </c:pt>
              </c:strCache>
            </c:strRef>
          </c:tx>
          <c:spPr>
            <a:pattFill prst="pct50">
              <a:fgClr>
                <a:srgbClr val="00B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延べ宿泊者数!$Q$8</c:f>
              <c:numCache>
                <c:formatCode>0.0%</c:formatCode>
                <c:ptCount val="1"/>
                <c:pt idx="0">
                  <c:v>0.59591840940980956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F7-4663-B491-C7F83CE68AF0}"/>
            </c:ext>
          </c:extLst>
        </c:ser>
        <c:ser>
          <c:idx val="3"/>
          <c:order val="3"/>
          <c:tx>
            <c:strRef>
              <c:f>延べ宿泊者数!$P$9</c:f>
              <c:strCache>
                <c:ptCount val="1"/>
                <c:pt idx="0">
                  <c:v>シティホテル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pct40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2EF7-4663-B491-C7F83CE68AF0}"/>
              </c:ext>
            </c:extLst>
          </c:dPt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延べ宿泊者数!$Q$9</c:f>
              <c:numCache>
                <c:formatCode>0.0%</c:formatCode>
                <c:ptCount val="1"/>
                <c:pt idx="0">
                  <c:v>0.27733603154104292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7-4663-B491-C7F83CE68AF0}"/>
            </c:ext>
          </c:extLst>
        </c:ser>
        <c:ser>
          <c:idx val="4"/>
          <c:order val="4"/>
          <c:tx>
            <c:strRef>
              <c:f>延べ宿泊者数!$P$10</c:f>
              <c:strCache>
                <c:ptCount val="1"/>
                <c:pt idx="0">
                  <c:v>簡易宿所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457647562969191E-3"/>
                  <c:y val="-0.246844709208400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7-4663-B491-C7F83CE68AF0}"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延べ宿泊者数!$Q$10</c:f>
              <c:numCache>
                <c:formatCode>0.0%</c:formatCode>
                <c:ptCount val="1"/>
                <c:pt idx="0">
                  <c:v>4.2793892475591108E-2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EF7-4663-B491-C7F83CE68AF0}"/>
            </c:ext>
          </c:extLst>
        </c:ser>
        <c:ser>
          <c:idx val="5"/>
          <c:order val="5"/>
          <c:tx>
            <c:strRef>
              <c:f>延べ宿泊者数!$P$11</c:f>
              <c:strCache>
                <c:ptCount val="1"/>
                <c:pt idx="0">
                  <c:v>特区民泊</c:v>
                </c:pt>
              </c:strCache>
            </c:strRef>
          </c:tx>
          <c:spPr>
            <a:pattFill prst="wdDnDiag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2.8219086768136874E-2"/>
                  <c:y val="0.29493134087237466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F7-4663-B491-C7F83CE68AF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延べ宿泊者数!$Q$11</c:f>
              <c:numCache>
                <c:formatCode>0.0%</c:formatCode>
                <c:ptCount val="1"/>
                <c:pt idx="0">
                  <c:v>8.6431417811967618E-3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EF7-4663-B491-C7F83CE68AF0}"/>
            </c:ext>
          </c:extLst>
        </c:ser>
        <c:ser>
          <c:idx val="6"/>
          <c:order val="6"/>
          <c:tx>
            <c:strRef>
              <c:f>延べ宿泊者数!$P$12</c:f>
              <c:strCache>
                <c:ptCount val="1"/>
                <c:pt idx="0">
                  <c:v>新法民泊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9541320805624773E-2"/>
                  <c:y val="-0.246844709208400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F7-4663-B491-C7F83CE68AF0}"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延べ宿泊者数!$Q$12</c:f>
              <c:numCache>
                <c:formatCode>0.0%</c:formatCode>
                <c:ptCount val="1"/>
                <c:pt idx="0">
                  <c:v>7.6259984715459678E-4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7-4663-B491-C7F83CE68AF0}"/>
            </c:ext>
          </c:extLst>
        </c:ser>
        <c:ser>
          <c:idx val="7"/>
          <c:order val="7"/>
          <c:tx>
            <c:strRef>
              <c:f>延べ宿泊者数!$P$13</c:f>
              <c:strCache>
                <c:ptCount val="1"/>
                <c:pt idx="0">
                  <c:v>その他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08983128858699E-2"/>
                  <c:y val="0.2425562903877221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F7-4663-B491-C7F83CE68AF0}"/>
                </c:ext>
              </c:extLst>
            </c:dLbl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延べ宿泊者数!$Q$13</c:f>
              <c:numCache>
                <c:formatCode>0.0%</c:formatCode>
                <c:ptCount val="1"/>
                <c:pt idx="0">
                  <c:v>1.4283343268103746E-2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EF7-4663-B491-C7F83CE68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319680"/>
        <c:axId val="110264896"/>
      </c:barChart>
      <c:catAx>
        <c:axId val="1173196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0264896"/>
        <c:crosses val="autoZero"/>
        <c:auto val="1"/>
        <c:lblAlgn val="ctr"/>
        <c:lblOffset val="100"/>
        <c:noMultiLvlLbl val="0"/>
      </c:catAx>
      <c:valAx>
        <c:axId val="110264896"/>
        <c:scaling>
          <c:orientation val="minMax"/>
          <c:max val="1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1173196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宿泊可能人数!$C$1</c:f>
              <c:strCache>
                <c:ptCount val="1"/>
                <c:pt idx="0">
                  <c:v>施設数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宿泊可能人数!$B$2:$B$11</c:f>
              <c:strCache>
                <c:ptCount val="10"/>
                <c:pt idx="0">
                  <c:v>5人未満</c:v>
                </c:pt>
                <c:pt idx="1">
                  <c:v>5人以上～10人未満</c:v>
                </c:pt>
                <c:pt idx="2">
                  <c:v>10人以上～20人未満</c:v>
                </c:pt>
                <c:pt idx="3">
                  <c:v>20人以上～50人未満</c:v>
                </c:pt>
                <c:pt idx="4">
                  <c:v>50人以上～80人未満</c:v>
                </c:pt>
                <c:pt idx="5">
                  <c:v>80人以上～100人未満</c:v>
                </c:pt>
                <c:pt idx="6">
                  <c:v>100人以上～150人未満</c:v>
                </c:pt>
                <c:pt idx="7">
                  <c:v>150人以上～200人未満</c:v>
                </c:pt>
                <c:pt idx="8">
                  <c:v>200人以上～300人未満</c:v>
                </c:pt>
                <c:pt idx="9">
                  <c:v>300人以上</c:v>
                </c:pt>
              </c:strCache>
            </c:strRef>
          </c:cat>
          <c:val>
            <c:numRef>
              <c:f>宿泊可能人数!$C$2:$C$11</c:f>
              <c:numCache>
                <c:formatCode>#,##0_);[Red]\(#,##0\)</c:formatCode>
                <c:ptCount val="10"/>
                <c:pt idx="0">
                  <c:v>67</c:v>
                </c:pt>
                <c:pt idx="1">
                  <c:v>110</c:v>
                </c:pt>
                <c:pt idx="2">
                  <c:v>78</c:v>
                </c:pt>
                <c:pt idx="3">
                  <c:v>50</c:v>
                </c:pt>
                <c:pt idx="4">
                  <c:v>39</c:v>
                </c:pt>
                <c:pt idx="5">
                  <c:v>19</c:v>
                </c:pt>
                <c:pt idx="6">
                  <c:v>38</c:v>
                </c:pt>
                <c:pt idx="7">
                  <c:v>32</c:v>
                </c:pt>
                <c:pt idx="8">
                  <c:v>52</c:v>
                </c:pt>
                <c:pt idx="9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2C-48FA-996E-5A949BA016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5157888"/>
        <c:axId val="68012864"/>
      </c:barChart>
      <c:catAx>
        <c:axId val="85157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68012864"/>
        <c:crosses val="autoZero"/>
        <c:auto val="1"/>
        <c:lblAlgn val="ctr"/>
        <c:lblOffset val="100"/>
        <c:noMultiLvlLbl val="0"/>
      </c:catAx>
      <c:valAx>
        <c:axId val="68012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85157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314018833072271"/>
          <c:y val="8.7833212408896383E-2"/>
          <c:w val="0.66270979048725964"/>
          <c:h val="0.78748501894019418"/>
        </c:manualLayout>
      </c:layout>
      <c:pieChart>
        <c:varyColors val="1"/>
        <c:ser>
          <c:idx val="0"/>
          <c:order val="0"/>
          <c:spPr>
            <a:ln>
              <a:solidFill>
                <a:srgbClr val="7030A0"/>
              </a:solidFill>
            </a:ln>
          </c:spPr>
          <c:dPt>
            <c:idx val="1"/>
            <c:bubble3D val="0"/>
            <c:spPr>
              <a:pattFill prst="wdUpDiag">
                <a:fgClr>
                  <a:srgbClr val="C0000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76C-488E-BAE9-F9B87F0EBB66}"/>
              </c:ext>
            </c:extLst>
          </c:dPt>
          <c:dPt>
            <c:idx val="2"/>
            <c:bubble3D val="0"/>
            <c:spPr>
              <a:pattFill prst="pct50">
                <a:fgClr>
                  <a:srgbClr val="00B05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76C-488E-BAE9-F9B87F0EBB66}"/>
              </c:ext>
            </c:extLst>
          </c:dPt>
          <c:dPt>
            <c:idx val="3"/>
            <c:bubble3D val="0"/>
            <c:spPr>
              <a:pattFill prst="pct50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376C-488E-BAE9-F9B87F0EBB66}"/>
              </c:ext>
            </c:extLst>
          </c:dPt>
          <c:dPt>
            <c:idx val="4"/>
            <c:bubble3D val="0"/>
            <c:spPr>
              <a:pattFill prst="pct50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7-376C-488E-BAE9-F9B87F0EBB66}"/>
              </c:ext>
            </c:extLst>
          </c:dPt>
          <c:dPt>
            <c:idx val="5"/>
            <c:bubble3D val="0"/>
            <c:spPr>
              <a:pattFill prst="pct50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9-376C-488E-BAE9-F9B87F0EBB66}"/>
              </c:ext>
            </c:extLst>
          </c:dPt>
          <c:dLbls>
            <c:dLbl>
              <c:idx val="0"/>
              <c:layout>
                <c:manualLayout>
                  <c:x val="-0.15811941225089771"/>
                  <c:y val="0.1863163285346188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fld id="{90086719-8E1B-405F-A2BE-AA7CF58F097F}" type="CATEGORYNAME">
                      <a:rPr lang="ja-JP" altLang="en-US"/>
                      <a:pPr>
                        <a:defRPr/>
                      </a:pPr>
                      <a:t>[分類名]</a:t>
                    </a:fld>
                    <a:r>
                      <a:rPr lang="en-US" altLang="ja-JP" baseline="0" dirty="0"/>
                      <a:t>,</a:t>
                    </a:r>
                  </a:p>
                  <a:p>
                    <a:pPr>
                      <a:defRPr/>
                    </a:pPr>
                    <a:r>
                      <a:rPr lang="en-US" altLang="ja-JP" baseline="0" dirty="0"/>
                      <a:t> </a:t>
                    </a:r>
                    <a:fld id="{111CCA23-9186-43F5-B2FB-3D984FCA4E66}" type="VALUE">
                      <a:rPr lang="ja-JP" altLang="en-US" baseline="0"/>
                      <a:pPr>
                        <a:defRPr/>
                      </a:pPr>
                      <a:t>[値]</a:t>
                    </a:fld>
                    <a:r>
                      <a:rPr lang="en-US" altLang="ja-JP" baseline="0" dirty="0"/>
                      <a:t>, </a:t>
                    </a:r>
                    <a:fld id="{96FA441B-81E4-4B21-A86B-C99A27F8249B}" type="PERCENTAGE">
                      <a:rPr lang="en-US" altLang="ja-JP" baseline="0"/>
                      <a:pPr>
                        <a:defRPr/>
                      </a:pPr>
                      <a:t>[パーセンテージ]</a:t>
                    </a:fld>
                    <a:endParaRPr lang="en-US" altLang="ja-JP" baseline="0" dirty="0"/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37902264600715"/>
                      <c:h val="0.138139980824544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76C-488E-BAE9-F9B87F0EBB66}"/>
                </c:ext>
              </c:extLst>
            </c:dLbl>
            <c:dLbl>
              <c:idx val="1"/>
              <c:layout>
                <c:manualLayout>
                  <c:x val="-7.2583281344807848E-2"/>
                  <c:y val="3.8930082584650541E-2"/>
                </c:manualLayout>
              </c:layout>
              <c:spPr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64525309153681"/>
                      <c:h val="0.128927875660785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76C-488E-BAE9-F9B87F0EBB66}"/>
                </c:ext>
              </c:extLst>
            </c:dLbl>
            <c:dLbl>
              <c:idx val="2"/>
              <c:layout>
                <c:manualLayout>
                  <c:x val="-0.13523291368114165"/>
                  <c:y val="-0.11641088171232629"/>
                </c:manualLayout>
              </c:layout>
              <c:spPr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75866624620758"/>
                      <c:h val="0.138139979444853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76C-488E-BAE9-F9B87F0EBB66}"/>
                </c:ext>
              </c:extLst>
            </c:dLbl>
            <c:dLbl>
              <c:idx val="3"/>
              <c:layout>
                <c:manualLayout>
                  <c:x val="0.15951941007034709"/>
                  <c:y val="-0.1996167928673345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62578883176597"/>
                      <c:h val="0.166578504561550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6C-488E-BAE9-F9B87F0EBB66}"/>
                </c:ext>
              </c:extLst>
            </c:dLbl>
            <c:dLbl>
              <c:idx val="4"/>
              <c:layout>
                <c:manualLayout>
                  <c:x val="2.7564098705718378E-2"/>
                  <c:y val="2.791329108177427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179877449514158"/>
                      <c:h val="0.138140014721288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76C-488E-BAE9-F9B87F0EBB66}"/>
                </c:ext>
              </c:extLst>
            </c:dLbl>
            <c:dLbl>
              <c:idx val="5"/>
              <c:layout>
                <c:manualLayout>
                  <c:x val="3.4333563059537948E-2"/>
                  <c:y val="6.602927610539775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39326399630802"/>
                      <c:h val="0.138140014721288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76C-488E-BAE9-F9B87F0EBB66}"/>
                </c:ext>
              </c:extLst>
            </c:dLbl>
            <c:dLbl>
              <c:idx val="6"/>
              <c:layout>
                <c:manualLayout>
                  <c:x val="0.12385620156978891"/>
                  <c:y val="0.124675059022066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56180082554928"/>
                      <c:h val="0.15886732760742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376C-488E-BAE9-F9B87F0EBB6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宿泊施設整備状況!$E$3:$E$9</c:f>
              <c:strCache>
                <c:ptCount val="7"/>
                <c:pt idx="0">
                  <c:v>1年未満</c:v>
                </c:pt>
                <c:pt idx="1">
                  <c:v>1年以上～3年未満</c:v>
                </c:pt>
                <c:pt idx="2">
                  <c:v>3年以上～5年未満</c:v>
                </c:pt>
                <c:pt idx="3">
                  <c:v>5年以上～10年未満</c:v>
                </c:pt>
                <c:pt idx="4">
                  <c:v>10年以上～20年未満</c:v>
                </c:pt>
                <c:pt idx="5">
                  <c:v>20年以上～30年未満</c:v>
                </c:pt>
                <c:pt idx="6">
                  <c:v>30年以上</c:v>
                </c:pt>
              </c:strCache>
            </c:strRef>
          </c:cat>
          <c:val>
            <c:numRef>
              <c:f>宿泊施設整備状況!$F$3:$F$9</c:f>
              <c:numCache>
                <c:formatCode>0"件"</c:formatCode>
                <c:ptCount val="7"/>
                <c:pt idx="0">
                  <c:v>105</c:v>
                </c:pt>
                <c:pt idx="1">
                  <c:v>60</c:v>
                </c:pt>
                <c:pt idx="2">
                  <c:v>90</c:v>
                </c:pt>
                <c:pt idx="3">
                  <c:v>175</c:v>
                </c:pt>
                <c:pt idx="4">
                  <c:v>48</c:v>
                </c:pt>
                <c:pt idx="5">
                  <c:v>50</c:v>
                </c:pt>
                <c:pt idx="6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6C-488E-BAE9-F9B87F0EB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 b="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500287435197606"/>
          <c:y val="0.1772825259068741"/>
          <c:w val="0.5348663594169506"/>
          <c:h val="0.7636957853623319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pattFill prst="pct50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rgbClr val="0070C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9B2-44BD-A50B-614571DA7524}"/>
              </c:ext>
            </c:extLst>
          </c:dPt>
          <c:dPt>
            <c:idx val="2"/>
            <c:bubble3D val="0"/>
            <c:spPr>
              <a:pattFill prst="dkHorz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rgbClr val="00B05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9B2-44BD-A50B-614571DA7524}"/>
              </c:ext>
            </c:extLst>
          </c:dPt>
          <c:dPt>
            <c:idx val="3"/>
            <c:bubble3D val="0"/>
            <c:spPr>
              <a:pattFill prst="dkUpDiag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29B2-44BD-A50B-614571DA7524}"/>
              </c:ext>
            </c:extLst>
          </c:dPt>
          <c:dPt>
            <c:idx val="5"/>
            <c:bubble3D val="0"/>
            <c:spPr>
              <a:pattFill prst="pct50">
                <a:fgClr>
                  <a:srgbClr val="C00000"/>
                </a:fgClr>
                <a:bgClr>
                  <a:schemeClr val="bg1"/>
                </a:bgClr>
              </a:pattFill>
              <a:ln>
                <a:solidFill>
                  <a:srgbClr val="C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29B2-44BD-A50B-614571DA7524}"/>
              </c:ext>
            </c:extLst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9-29B2-44BD-A50B-614571DA7524}"/>
              </c:ext>
            </c:extLst>
          </c:dPt>
          <c:dPt>
            <c:idx val="7"/>
            <c:bubble3D val="0"/>
            <c:spPr>
              <a:pattFill prst="pct25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2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B-29B2-44BD-A50B-614571DA7524}"/>
              </c:ext>
            </c:extLst>
          </c:dPt>
          <c:dLbls>
            <c:dLbl>
              <c:idx val="0"/>
              <c:layout>
                <c:manualLayout>
                  <c:x val="2.5534931864911552E-2"/>
                  <c:y val="-1.5791794959334248E-3"/>
                </c:manualLayout>
              </c:layout>
              <c:tx>
                <c:rich>
                  <a:bodyPr/>
                  <a:lstStyle/>
                  <a:p>
                    <a:fld id="{699A14B8-50A5-4A0D-8F0B-613429113D8D}" type="CATEGORYNAME">
                      <a:rPr lang="ja-JP" altLang="en-US"/>
                      <a:pPr/>
                      <a:t>[分類名]</a:t>
                    </a:fld>
                    <a:r>
                      <a:rPr lang="en-US" altLang="ja-JP" baseline="0"/>
                      <a:t>, </a:t>
                    </a:r>
                  </a:p>
                  <a:p>
                    <a:fld id="{F5348DE8-B0D4-4787-BAA2-293A45B1ED9B}" type="VALUE">
                      <a:rPr lang="ja-JP" altLang="en-US" baseline="0" smtClean="0"/>
                      <a:pPr/>
                      <a:t>[値]</a:t>
                    </a:fld>
                    <a:r>
                      <a:rPr lang="en-US" altLang="ja-JP" baseline="0" dirty="0"/>
                      <a:t>, </a:t>
                    </a:r>
                    <a:fld id="{E1AE05EE-25A0-45F2-8A15-917591ABEDFF}" type="PERCENTAGE">
                      <a:rPr lang="en-US" altLang="ja-JP" baseline="0"/>
                      <a:pPr/>
                      <a:t>[パーセンテージ]</a:t>
                    </a:fld>
                    <a:endParaRPr lang="en-US" altLang="ja-JP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B2-44BD-A50B-614571DA7524}"/>
                </c:ext>
              </c:extLst>
            </c:dLbl>
            <c:dLbl>
              <c:idx val="1"/>
              <c:layout>
                <c:manualLayout>
                  <c:x val="0.10220467641567151"/>
                  <c:y val="5.3585602244540433E-2"/>
                </c:manualLayout>
              </c:layout>
              <c:tx>
                <c:rich>
                  <a:bodyPr/>
                  <a:lstStyle/>
                  <a:p>
                    <a:fld id="{D7D76856-004D-4886-9F21-DDAA860DC752}" type="CATEGORYNAME">
                      <a:rPr lang="ja-JP" altLang="en-US"/>
                      <a:pPr/>
                      <a:t>[分類名]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fld id="{9EF0EA69-A8AB-4804-9B38-E2C426DC6DE2}" type="VALUE">
                      <a:rPr lang="ja-JP" altLang="en-US" baseline="0" smtClean="0"/>
                      <a:pPr/>
                      <a:t>[値]</a:t>
                    </a:fld>
                    <a:r>
                      <a:rPr lang="en-US" altLang="ja-JP" baseline="0" dirty="0"/>
                      <a:t>, </a:t>
                    </a:r>
                    <a:fld id="{060BAF2D-FCE6-4B5B-9A7C-2CEC8B29B512}" type="PERCENTAGE">
                      <a:rPr lang="en-US" altLang="ja-JP" baseline="0"/>
                      <a:pPr/>
                      <a:t>[パーセンテージ]</a:t>
                    </a:fld>
                    <a:endParaRPr lang="en-US" altLang="ja-JP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82491563070053"/>
                      <c:h val="0.1252868372757047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29B2-44BD-A50B-614571DA7524}"/>
                </c:ext>
              </c:extLst>
            </c:dLbl>
            <c:dLbl>
              <c:idx val="2"/>
              <c:layout>
                <c:manualLayout>
                  <c:x val="-0.19975643295701104"/>
                  <c:y val="0.1103688845275222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113279774670753"/>
                      <c:h val="0.128695616926910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9B2-44BD-A50B-614571DA7524}"/>
                </c:ext>
              </c:extLst>
            </c:dLbl>
            <c:dLbl>
              <c:idx val="3"/>
              <c:layout>
                <c:manualLayout>
                  <c:x val="1.4990188771339858E-2"/>
                  <c:y val="2.380989085237629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77225714219402"/>
                      <c:h val="0.128695616926910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9B2-44BD-A50B-614571DA7524}"/>
                </c:ext>
              </c:extLst>
            </c:dLbl>
            <c:dLbl>
              <c:idx val="4"/>
              <c:layout>
                <c:manualLayout>
                  <c:x val="-1.5381850657672594E-2"/>
                  <c:y val="-7.16280099819183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42633823287105"/>
                      <c:h val="0.170434735930233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29B2-44BD-A50B-614571DA752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2FCCEF5-060B-4430-BE58-AF1D41B631D1}" type="CATEGORYNAME">
                      <a:rPr lang="ja-JP" altLang="en-US"/>
                      <a:pPr/>
                      <a:t>[分類名]</a:t>
                    </a:fld>
                    <a:r>
                      <a:rPr lang="en-US" altLang="ja-JP" baseline="0"/>
                      <a:t>, </a:t>
                    </a:r>
                  </a:p>
                  <a:p>
                    <a:fld id="{BA814017-F892-412D-9041-673EC43C649B}" type="VALUE">
                      <a:rPr lang="ja-JP" altLang="en-US" baseline="0" smtClean="0"/>
                      <a:pPr/>
                      <a:t>[値]</a:t>
                    </a:fld>
                    <a:r>
                      <a:rPr lang="en-US" altLang="ja-JP" baseline="0" dirty="0"/>
                      <a:t>, </a:t>
                    </a:r>
                    <a:fld id="{5989BF3A-8146-4707-8DC3-4B176784B2F5}" type="PERCENTAGE">
                      <a:rPr lang="en-US" altLang="ja-JP" baseline="0"/>
                      <a:pPr/>
                      <a:t>[パーセンテージ]</a:t>
                    </a:fld>
                    <a:endParaRPr lang="en-US" altLang="ja-JP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9B2-44BD-A50B-614571DA752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516C640C-9BAE-435D-BD76-AF94BA810C3F}" type="CATEGORYNAME">
                      <a:rPr lang="ja-JP" altLang="en-US"/>
                      <a:pPr/>
                      <a:t>[分類名]</a:t>
                    </a:fld>
                    <a:r>
                      <a:rPr lang="en-US" altLang="ja-JP" baseline="0"/>
                      <a:t>, </a:t>
                    </a:r>
                  </a:p>
                  <a:p>
                    <a:fld id="{AAD68B23-A305-4ED6-A5BF-BCA32A47AB44}" type="VALUE">
                      <a:rPr lang="ja-JP" altLang="en-US" baseline="0" smtClean="0"/>
                      <a:pPr/>
                      <a:t>[値]</a:t>
                    </a:fld>
                    <a:r>
                      <a:rPr lang="en-US" altLang="ja-JP" baseline="0" dirty="0"/>
                      <a:t>, </a:t>
                    </a:r>
                    <a:fld id="{7145643E-C5C9-47B3-BC73-6BA84312193E}" type="PERCENTAGE">
                      <a:rPr lang="en-US" altLang="ja-JP" baseline="0"/>
                      <a:pPr/>
                      <a:t>[パーセンテージ]</a:t>
                    </a:fld>
                    <a:endParaRPr lang="en-US" altLang="ja-JP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9B2-44BD-A50B-614571DA7524}"/>
                </c:ext>
              </c:extLst>
            </c:dLbl>
            <c:dLbl>
              <c:idx val="7"/>
              <c:layout>
                <c:manualLayout>
                  <c:x val="-8.8046258190721927E-2"/>
                  <c:y val="4.1502341133602717E-3"/>
                </c:manualLayout>
              </c:layout>
              <c:tx>
                <c:rich>
                  <a:bodyPr/>
                  <a:lstStyle/>
                  <a:p>
                    <a:fld id="{6D8AA082-79ED-4EA4-84A1-A2B2A841F138}" type="CATEGORYNAME">
                      <a:rPr lang="ja-JP" altLang="en-US"/>
                      <a:pPr/>
                      <a:t>[分類名]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fld id="{11E21F38-A97B-425C-BEA5-A54C75858341}" type="VALUE">
                      <a:rPr lang="ja-JP" altLang="en-US" baseline="0" smtClean="0"/>
                      <a:pPr/>
                      <a:t>[値]</a:t>
                    </a:fld>
                    <a:r>
                      <a:rPr lang="en-US" altLang="ja-JP" baseline="0" dirty="0"/>
                      <a:t>, </a:t>
                    </a:r>
                    <a:fld id="{75C8A08E-EE6C-42D6-8A56-6BA2D7C3329C}" type="PERCENTAGE">
                      <a:rPr lang="en-US" altLang="ja-JP" baseline="0"/>
                      <a:pPr/>
                      <a:t>[パーセンテージ]</a:t>
                    </a:fld>
                    <a:endParaRPr lang="en-US" altLang="ja-JP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29B2-44BD-A50B-614571DA7524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宿泊施設整備状況!$H$3:$H$10</c:f>
              <c:strCache>
                <c:ptCount val="8"/>
                <c:pt idx="0">
                  <c:v>旅館</c:v>
                </c:pt>
                <c:pt idx="1">
                  <c:v>リゾートホテル</c:v>
                </c:pt>
                <c:pt idx="2">
                  <c:v>ビジネスホテル</c:v>
                </c:pt>
                <c:pt idx="3">
                  <c:v>シティホテル</c:v>
                </c:pt>
                <c:pt idx="4">
                  <c:v>簡易宿所</c:v>
                </c:pt>
                <c:pt idx="5">
                  <c:v>特区民泊</c:v>
                </c:pt>
                <c:pt idx="6">
                  <c:v>新法民泊</c:v>
                </c:pt>
                <c:pt idx="7">
                  <c:v>その他</c:v>
                </c:pt>
              </c:strCache>
            </c:strRef>
          </c:cat>
          <c:val>
            <c:numRef>
              <c:f>宿泊施設整備状況!$I$3:$I$10</c:f>
              <c:numCache>
                <c:formatCode>0"件"</c:formatCode>
                <c:ptCount val="8"/>
                <c:pt idx="0">
                  <c:v>13</c:v>
                </c:pt>
                <c:pt idx="1">
                  <c:v>3</c:v>
                </c:pt>
                <c:pt idx="2">
                  <c:v>62</c:v>
                </c:pt>
                <c:pt idx="3">
                  <c:v>16</c:v>
                </c:pt>
                <c:pt idx="4">
                  <c:v>24</c:v>
                </c:pt>
                <c:pt idx="5">
                  <c:v>88</c:v>
                </c:pt>
                <c:pt idx="6">
                  <c:v>42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9B2-44BD-A50B-614571DA752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平均宿泊単価!$B$7:$B$20</c:f>
              <c:strCache>
                <c:ptCount val="14"/>
                <c:pt idx="0">
                  <c:v>3万円以上～5万円未満</c:v>
                </c:pt>
                <c:pt idx="1">
                  <c:v>2万円以上～3万円未満</c:v>
                </c:pt>
                <c:pt idx="2">
                  <c:v>1.5万円以上～2万円未満</c:v>
                </c:pt>
                <c:pt idx="3">
                  <c:v>1万円以上～1.5万円未満</c:v>
                </c:pt>
                <c:pt idx="4">
                  <c:v>9千円以上～1万円未満</c:v>
                </c:pt>
                <c:pt idx="5">
                  <c:v>8千円以上～9千円未満</c:v>
                </c:pt>
                <c:pt idx="6">
                  <c:v>7千円以上～8千円未満</c:v>
                </c:pt>
                <c:pt idx="7">
                  <c:v>6千円以上～7千円未満</c:v>
                </c:pt>
                <c:pt idx="8">
                  <c:v>5千円以上～6千円未満</c:v>
                </c:pt>
                <c:pt idx="9">
                  <c:v>4千円以上～5千円未満</c:v>
                </c:pt>
                <c:pt idx="10">
                  <c:v>3千円以上～4千円未満</c:v>
                </c:pt>
                <c:pt idx="11">
                  <c:v>2千円以上～3千円未満</c:v>
                </c:pt>
                <c:pt idx="12">
                  <c:v>1千円以上～2千円未満</c:v>
                </c:pt>
                <c:pt idx="13">
                  <c:v>1千円未満</c:v>
                </c:pt>
              </c:strCache>
            </c:strRef>
          </c:cat>
          <c:val>
            <c:numRef>
              <c:f>平均宿泊単価!$C$7:$C$20</c:f>
              <c:numCache>
                <c:formatCode>#,##0_);[Red]\(#,##0\)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14</c:v>
                </c:pt>
                <c:pt idx="3">
                  <c:v>32</c:v>
                </c:pt>
                <c:pt idx="4">
                  <c:v>17</c:v>
                </c:pt>
                <c:pt idx="5">
                  <c:v>27</c:v>
                </c:pt>
                <c:pt idx="6">
                  <c:v>41</c:v>
                </c:pt>
                <c:pt idx="7">
                  <c:v>52</c:v>
                </c:pt>
                <c:pt idx="8">
                  <c:v>67</c:v>
                </c:pt>
                <c:pt idx="9">
                  <c:v>39</c:v>
                </c:pt>
                <c:pt idx="10">
                  <c:v>57</c:v>
                </c:pt>
                <c:pt idx="11">
                  <c:v>30</c:v>
                </c:pt>
                <c:pt idx="12">
                  <c:v>11</c:v>
                </c:pt>
                <c:pt idx="1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3-4220-A074-3848B2E4D8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88290560"/>
        <c:axId val="178373760"/>
      </c:barChart>
      <c:catAx>
        <c:axId val="18829056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78373760"/>
        <c:crosses val="autoZero"/>
        <c:auto val="1"/>
        <c:lblAlgn val="ctr"/>
        <c:lblOffset val="100"/>
        <c:noMultiLvlLbl val="0"/>
      </c:catAx>
      <c:valAx>
        <c:axId val="178373760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88290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施設種別ごと平均宿泊単価!$F$7</c:f>
              <c:strCache>
                <c:ptCount val="1"/>
                <c:pt idx="0">
                  <c:v>新法民泊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施設種別ごと平均宿泊単価!$B$8:$B$21</c:f>
              <c:strCache>
                <c:ptCount val="14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  <c:pt idx="13">
                  <c:v>3万円以上～5万円未満</c:v>
                </c:pt>
              </c:strCache>
            </c:strRef>
          </c:cat>
          <c:val>
            <c:numRef>
              <c:f>施設種別ごと平均宿泊単価!$F$8:$F$21</c:f>
              <c:numCache>
                <c:formatCode>#,##0_);[Red]\(#,##0\)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6</c:v>
                </c:pt>
                <c:pt idx="4">
                  <c:v>2</c:v>
                </c:pt>
                <c:pt idx="5">
                  <c:v>9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67-4A28-898E-AF47F2BE67AE}"/>
            </c:ext>
          </c:extLst>
        </c:ser>
        <c:ser>
          <c:idx val="1"/>
          <c:order val="1"/>
          <c:tx>
            <c:strRef>
              <c:f>施設種別ごと平均宿泊単価!$E$7</c:f>
              <c:strCache>
                <c:ptCount val="1"/>
                <c:pt idx="0">
                  <c:v>特区民泊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施設種別ごと平均宿泊単価!$B$8:$B$21</c:f>
              <c:strCache>
                <c:ptCount val="14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  <c:pt idx="13">
                  <c:v>3万円以上～5万円未満</c:v>
                </c:pt>
              </c:strCache>
            </c:strRef>
          </c:cat>
          <c:val>
            <c:numRef>
              <c:f>施設種別ごと平均宿泊単価!$E$8:$E$21</c:f>
              <c:numCache>
                <c:formatCode>#,##0_);[Red]\(#,##0\)</c:formatCode>
                <c:ptCount val="14"/>
                <c:pt idx="0">
                  <c:v>1</c:v>
                </c:pt>
                <c:pt idx="1">
                  <c:v>3</c:v>
                </c:pt>
                <c:pt idx="2">
                  <c:v>15</c:v>
                </c:pt>
                <c:pt idx="3">
                  <c:v>22</c:v>
                </c:pt>
                <c:pt idx="4">
                  <c:v>14</c:v>
                </c:pt>
                <c:pt idx="5">
                  <c:v>17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6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67-4A28-898E-AF47F2BE67AE}"/>
            </c:ext>
          </c:extLst>
        </c:ser>
        <c:ser>
          <c:idx val="2"/>
          <c:order val="2"/>
          <c:tx>
            <c:strRef>
              <c:f>施設種別ごと平均宿泊単価!$D$7</c:f>
              <c:strCache>
                <c:ptCount val="1"/>
                <c:pt idx="0">
                  <c:v>簡易宿所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施設種別ごと平均宿泊単価!$B$8:$B$21</c:f>
              <c:strCache>
                <c:ptCount val="14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  <c:pt idx="13">
                  <c:v>3万円以上～5万円未満</c:v>
                </c:pt>
              </c:strCache>
            </c:strRef>
          </c:cat>
          <c:val>
            <c:numRef>
              <c:f>施設種別ごと平均宿泊単価!$D$8:$D$21</c:f>
              <c:numCache>
                <c:formatCode>#,##0_);[Red]\(#,##0\)</c:formatCode>
                <c:ptCount val="14"/>
                <c:pt idx="0">
                  <c:v>4</c:v>
                </c:pt>
                <c:pt idx="1">
                  <c:v>6</c:v>
                </c:pt>
                <c:pt idx="2">
                  <c:v>7</c:v>
                </c:pt>
                <c:pt idx="3">
                  <c:v>16</c:v>
                </c:pt>
                <c:pt idx="4">
                  <c:v>6</c:v>
                </c:pt>
                <c:pt idx="5">
                  <c:v>4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67-4A28-898E-AF47F2BE67AE}"/>
            </c:ext>
          </c:extLst>
        </c:ser>
        <c:ser>
          <c:idx val="3"/>
          <c:order val="3"/>
          <c:tx>
            <c:strRef>
              <c:f>施設種別ごと平均宿泊単価!$C$7</c:f>
              <c:strCache>
                <c:ptCount val="1"/>
                <c:pt idx="0">
                  <c:v>旅館・ホテル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施設種別ごと平均宿泊単価!$B$8:$B$21</c:f>
              <c:strCache>
                <c:ptCount val="14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  <c:pt idx="13">
                  <c:v>3万円以上～5万円未満</c:v>
                </c:pt>
              </c:strCache>
            </c:strRef>
          </c:cat>
          <c:val>
            <c:numRef>
              <c:f>施設種別ごと平均宿泊単価!$C$8:$C$21</c:f>
              <c:numCache>
                <c:formatCode>#,##0_);[Red]\(#,##0\)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9</c:v>
                </c:pt>
                <c:pt idx="4">
                  <c:v>15</c:v>
                </c:pt>
                <c:pt idx="5">
                  <c:v>35</c:v>
                </c:pt>
                <c:pt idx="6">
                  <c:v>44</c:v>
                </c:pt>
                <c:pt idx="7">
                  <c:v>34</c:v>
                </c:pt>
                <c:pt idx="8">
                  <c:v>21</c:v>
                </c:pt>
                <c:pt idx="9">
                  <c:v>17</c:v>
                </c:pt>
                <c:pt idx="10">
                  <c:v>27</c:v>
                </c:pt>
                <c:pt idx="11">
                  <c:v>7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67-4A28-898E-AF47F2BE67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50364271"/>
        <c:axId val="2050371343"/>
      </c:barChart>
      <c:catAx>
        <c:axId val="20503642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050371343"/>
        <c:crosses val="autoZero"/>
        <c:auto val="1"/>
        <c:lblAlgn val="ctr"/>
        <c:lblOffset val="100"/>
        <c:noMultiLvlLbl val="0"/>
      </c:catAx>
      <c:valAx>
        <c:axId val="20503713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050364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価格帯別宿泊者分布!$B$5:$B$14</c:f>
              <c:strCache>
                <c:ptCount val="10"/>
                <c:pt idx="0">
                  <c:v>3千円未満</c:v>
                </c:pt>
                <c:pt idx="1">
                  <c:v>3千円以上～5千円未満</c:v>
                </c:pt>
                <c:pt idx="2">
                  <c:v>5千円以上～7千円未満</c:v>
                </c:pt>
                <c:pt idx="3">
                  <c:v>7千円以上～1万円未満</c:v>
                </c:pt>
                <c:pt idx="4">
                  <c:v>1万円以上～1.5万円未満</c:v>
                </c:pt>
                <c:pt idx="5">
                  <c:v>1.5万円以上～2万円未満</c:v>
                </c:pt>
                <c:pt idx="6">
                  <c:v>2万円以上～3万円未満</c:v>
                </c:pt>
                <c:pt idx="7">
                  <c:v>3万円以上～5万円未満</c:v>
                </c:pt>
                <c:pt idx="8">
                  <c:v>5万円以上～10万円未満</c:v>
                </c:pt>
                <c:pt idx="9">
                  <c:v>10万円以上</c:v>
                </c:pt>
              </c:strCache>
            </c:strRef>
          </c:cat>
          <c:val>
            <c:numRef>
              <c:f>価格帯別宿泊者分布!$F$5:$F$14</c:f>
              <c:numCache>
                <c:formatCode>#,##0.0;[Red]\-#,##0.0</c:formatCode>
                <c:ptCount val="10"/>
                <c:pt idx="0">
                  <c:v>21.732399999999998</c:v>
                </c:pt>
                <c:pt idx="1">
                  <c:v>16.849599999999999</c:v>
                </c:pt>
                <c:pt idx="2">
                  <c:v>57.194800000000001</c:v>
                </c:pt>
                <c:pt idx="3">
                  <c:v>51.415300000000002</c:v>
                </c:pt>
                <c:pt idx="4">
                  <c:v>29.486899999999999</c:v>
                </c:pt>
                <c:pt idx="5">
                  <c:v>5.6555</c:v>
                </c:pt>
                <c:pt idx="6">
                  <c:v>3.4466999999999999</c:v>
                </c:pt>
                <c:pt idx="7">
                  <c:v>1.0664</c:v>
                </c:pt>
                <c:pt idx="8">
                  <c:v>0.15559999999999999</c:v>
                </c:pt>
                <c:pt idx="9">
                  <c:v>1.7399999999999999E-2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18-4AE4-A67D-74C012185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220480"/>
        <c:axId val="43769152"/>
      </c:barChart>
      <c:catAx>
        <c:axId val="432204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43769152"/>
        <c:crosses val="autoZero"/>
        <c:auto val="1"/>
        <c:lblAlgn val="ctr"/>
        <c:lblOffset val="100"/>
        <c:noMultiLvlLbl val="0"/>
      </c:catAx>
      <c:valAx>
        <c:axId val="43769152"/>
        <c:scaling>
          <c:orientation val="minMax"/>
        </c:scaling>
        <c:delete val="0"/>
        <c:axPos val="b"/>
        <c:majorGridlines/>
        <c:numFmt formatCode="#,##0_);[Red]\(#,##0\)" sourceLinked="0"/>
        <c:majorTickMark val="out"/>
        <c:minorTickMark val="none"/>
        <c:tickLblPos val="nextTo"/>
        <c:crossAx val="43220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385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2" y="0"/>
            <a:ext cx="4302970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r">
              <a:defRPr sz="1200"/>
            </a:lvl1pPr>
          </a:lstStyle>
          <a:p>
            <a:fld id="{6712AC8C-A92A-4B21-AB14-B7B5B92D56B3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90900" y="849313"/>
            <a:ext cx="314483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9" tIns="45645" rIns="91289" bIns="456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8" y="3272015"/>
            <a:ext cx="7941628" cy="2675950"/>
          </a:xfrm>
          <a:prstGeom prst="rect">
            <a:avLst/>
          </a:prstGeom>
        </p:spPr>
        <p:txBody>
          <a:bodyPr vert="horz" lIns="91289" tIns="45645" rIns="91289" bIns="456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842"/>
            <a:ext cx="4301385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2" y="6456842"/>
            <a:ext cx="4302970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r">
              <a:defRPr sz="1200"/>
            </a:lvl1pPr>
          </a:lstStyle>
          <a:p>
            <a:fld id="{E0490AFF-E985-443A-929A-E07003454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7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34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194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855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665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040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455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15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099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43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07DD-1C20-4E82-8C93-CDB3A1523763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0B00-7D80-4D7C-8838-5CF35FDED525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A558-C999-4E9B-A3A6-BB68D064044A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76E9-AD93-411F-A037-F562D2C9C8D1}" type="datetime1">
              <a:rPr kumimoji="1" lang="ja-JP" altLang="en-US" smtClean="0"/>
              <a:t>2024/7/24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50833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816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3DBA-88F5-4FE0-AEC3-A2DF46717716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FAC-B2BE-4F62-8C3F-10DF3666E16C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6BEC-3A56-449D-810D-D3F085ADED01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5AAA-0BE8-4FC1-B387-73EAD7A33556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5E1-426B-41B0-8B3C-5240F342191F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CDC3-F3C4-4CD8-9C1E-CE9372196E6C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BF92-214A-4573-95D9-B74F2D1689D2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C50B-7C5A-43D5-BBE1-D616E6E54BBC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74D0-7513-4DBD-A8C7-8BD3CB3AEDA7}" type="datetime1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41722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93849"/>
            <a:ext cx="13681075" cy="0"/>
          </a:xfrm>
          <a:prstGeom prst="line">
            <a:avLst/>
          </a:prstGeom>
          <a:ln w="190500" cmpd="thickThin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10537" y="2754089"/>
            <a:ext cx="1026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令和６年度大阪府宿泊実態に関する調査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（速報）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4E179BB-0CEF-4E1D-8A19-F37AEFE60B0E}"/>
              </a:ext>
            </a:extLst>
          </p:cNvPr>
          <p:cNvCxnSpPr/>
          <p:nvPr/>
        </p:nvCxnSpPr>
        <p:spPr>
          <a:xfrm>
            <a:off x="0" y="462629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0EB4F7-9BD1-47C9-ACC9-8AD893611548}"/>
              </a:ext>
            </a:extLst>
          </p:cNvPr>
          <p:cNvSpPr/>
          <p:nvPr/>
        </p:nvSpPr>
        <p:spPr>
          <a:xfrm>
            <a:off x="11128413" y="521841"/>
            <a:ext cx="1893944" cy="70788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資料７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B6F449D-6974-DAED-C01B-697DB78808D1}"/>
              </a:ext>
            </a:extLst>
          </p:cNvPr>
          <p:cNvSpPr/>
          <p:nvPr/>
        </p:nvSpPr>
        <p:spPr>
          <a:xfrm>
            <a:off x="2016001" y="7992455"/>
            <a:ext cx="9649072" cy="1026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A9A0E55-69DD-5ACB-8534-7DC1E73B2E23}"/>
              </a:ext>
            </a:extLst>
          </p:cNvPr>
          <p:cNvSpPr txBox="1"/>
          <p:nvPr/>
        </p:nvSpPr>
        <p:spPr>
          <a:xfrm>
            <a:off x="2088009" y="8097562"/>
            <a:ext cx="9505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</a:rPr>
              <a:t>本資料は、現時点の集約状況をもとに作成した速報であり、今後の精査により、数値等が変動することがある</a:t>
            </a:r>
          </a:p>
        </p:txBody>
      </p:sp>
    </p:spTree>
    <p:extLst>
      <p:ext uri="{BB962C8B-B14F-4D97-AF65-F5344CB8AC3E}">
        <p14:creationId xmlns:p14="http://schemas.microsoft.com/office/powerpoint/2010/main" val="3767484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6429746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修学旅行の平均宿泊単価（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22C3CD95-10D9-46C5-AF33-7C8D725F7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634843"/>
              </p:ext>
            </p:extLst>
          </p:nvPr>
        </p:nvGraphicFramePr>
        <p:xfrm>
          <a:off x="503833" y="2546210"/>
          <a:ext cx="5256584" cy="6824727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1047526026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644374173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3733107623"/>
                    </a:ext>
                  </a:extLst>
                </a:gridCol>
              </a:tblGrid>
              <a:tr h="5249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人当たり平均宿泊単価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729992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808213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3140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950799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288114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02183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660401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408954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349632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21582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684774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8138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000884"/>
                  </a:ext>
                </a:extLst>
              </a:tr>
            </a:tbl>
          </a:graphicData>
        </a:graphic>
      </p:graphicFrame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C963692A-C74C-4CA7-AB31-BC99AB76EE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952962"/>
              </p:ext>
            </p:extLst>
          </p:nvPr>
        </p:nvGraphicFramePr>
        <p:xfrm>
          <a:off x="6101873" y="1025898"/>
          <a:ext cx="6624736" cy="8424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C31BC20-A068-4BB5-9449-FEB7436A0EAD}"/>
              </a:ext>
            </a:extLst>
          </p:cNvPr>
          <p:cNvSpPr txBox="1"/>
          <p:nvPr/>
        </p:nvSpPr>
        <p:spPr>
          <a:xfrm>
            <a:off x="11795234" y="8938888"/>
            <a:ext cx="181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(n=30)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0C4F8300-3462-4B62-BF54-C16A81942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528289"/>
              </p:ext>
            </p:extLst>
          </p:nvPr>
        </p:nvGraphicFramePr>
        <p:xfrm>
          <a:off x="503833" y="1025898"/>
          <a:ext cx="5256584" cy="1171384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1047526026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644374173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平均宿泊単価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729992"/>
                  </a:ext>
                </a:extLst>
              </a:tr>
              <a:tr h="61512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修学旅行の１人当たり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平均宿泊単価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6,522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808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110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2223467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0CBBBB-15CA-4B8A-9F1A-9FA1D4F17CFE}"/>
              </a:ext>
            </a:extLst>
          </p:cNvPr>
          <p:cNvSpPr/>
          <p:nvPr/>
        </p:nvSpPr>
        <p:spPr>
          <a:xfrm>
            <a:off x="75964" y="832644"/>
            <a:ext cx="1346131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宿泊施設数：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7,422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日現在、府内で旅館業法の許可、特区民泊の認定、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 又は新法民泊の実施に係る届出を行っている宿泊施設）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○対象施設数：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5,117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（宛先不明等で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2,305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施設未到達）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○調査期間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：令和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</a:p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○回答数　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612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（有効回答率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12.0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424911-8657-414D-A9C6-FE1544E2FED7}"/>
              </a:ext>
            </a:extLst>
          </p:cNvPr>
          <p:cNvSpPr txBox="1"/>
          <p:nvPr/>
        </p:nvSpPr>
        <p:spPr>
          <a:xfrm>
            <a:off x="8064673" y="1820560"/>
            <a:ext cx="2907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施設の内訳＞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C8D87EE-A8AA-43CB-A1C0-431773D10A28}"/>
              </a:ext>
            </a:extLst>
          </p:cNvPr>
          <p:cNvSpPr txBox="1"/>
          <p:nvPr/>
        </p:nvSpPr>
        <p:spPr>
          <a:xfrm>
            <a:off x="2996281" y="5447003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＜回答施設の内訳＞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4705B21A-F973-410D-8876-A7AEE0A387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058016"/>
              </p:ext>
            </p:extLst>
          </p:nvPr>
        </p:nvGraphicFramePr>
        <p:xfrm>
          <a:off x="3228029" y="5865839"/>
          <a:ext cx="4355636" cy="365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8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件数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旅館ホテル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0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内訳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6" name="グラフ 15">
            <a:extLst>
              <a:ext uri="{FF2B5EF4-FFF2-40B4-BE49-F238E27FC236}">
                <a16:creationId xmlns:a16="http://schemas.microsoft.com/office/drawing/2014/main" id="{342F2DEC-E6A9-4EA1-A7B4-CA1E8AE587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354190"/>
              </p:ext>
            </p:extLst>
          </p:nvPr>
        </p:nvGraphicFramePr>
        <p:xfrm>
          <a:off x="7704633" y="1962001"/>
          <a:ext cx="5213063" cy="3921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A1EC10A1-EEA9-4D4E-A489-10D1DEC565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59613"/>
              </p:ext>
            </p:extLst>
          </p:nvPr>
        </p:nvGraphicFramePr>
        <p:xfrm>
          <a:off x="7704633" y="5717445"/>
          <a:ext cx="5334031" cy="4093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7943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6934692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施設種別ごとの延べ宿泊者数（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70C49646-BDAE-4078-BAF9-6E228CB18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213054"/>
              </p:ext>
            </p:extLst>
          </p:nvPr>
        </p:nvGraphicFramePr>
        <p:xfrm>
          <a:off x="935881" y="5706417"/>
          <a:ext cx="4536503" cy="3220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2023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（有効回答）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(n=602)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人数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割合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294,116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816,941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10,986,906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59.6%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5,113,225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788,988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159,353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14,060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601105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263,341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18,436,930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A58FF628-E91F-4BAE-9C3D-C922B5FCF4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416909"/>
              </p:ext>
            </p:extLst>
          </p:nvPr>
        </p:nvGraphicFramePr>
        <p:xfrm>
          <a:off x="539837" y="1045296"/>
          <a:ext cx="12601400" cy="396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804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5814193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施設規模の分布（宿泊可能人数）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013C5D-B83E-5B2A-2FFF-A9094720E963}"/>
              </a:ext>
            </a:extLst>
          </p:cNvPr>
          <p:cNvSpPr txBox="1"/>
          <p:nvPr/>
        </p:nvSpPr>
        <p:spPr>
          <a:xfrm>
            <a:off x="10872985" y="2441758"/>
            <a:ext cx="1814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(n=586)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CA634B37-2CAC-D73B-C4DA-294B27D81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747419"/>
              </p:ext>
            </p:extLst>
          </p:nvPr>
        </p:nvGraphicFramePr>
        <p:xfrm>
          <a:off x="722147" y="5438318"/>
          <a:ext cx="6098355" cy="3868500"/>
        </p:xfrm>
        <a:graphic>
          <a:graphicData uri="http://schemas.openxmlformats.org/drawingml/2006/table">
            <a:tbl>
              <a:tblPr/>
              <a:tblGrid>
                <a:gridCol w="2874384">
                  <a:extLst>
                    <a:ext uri="{9D8B030D-6E8A-4147-A177-3AD203B41FA5}">
                      <a16:colId xmlns:a16="http://schemas.microsoft.com/office/drawing/2014/main" val="4208369109"/>
                    </a:ext>
                  </a:extLst>
                </a:gridCol>
                <a:gridCol w="1437192">
                  <a:extLst>
                    <a:ext uri="{9D8B030D-6E8A-4147-A177-3AD203B41FA5}">
                      <a16:colId xmlns:a16="http://schemas.microsoft.com/office/drawing/2014/main" val="3227966414"/>
                    </a:ext>
                  </a:extLst>
                </a:gridCol>
                <a:gridCol w="1786779">
                  <a:extLst>
                    <a:ext uri="{9D8B030D-6E8A-4147-A177-3AD203B41FA5}">
                      <a16:colId xmlns:a16="http://schemas.microsoft.com/office/drawing/2014/main" val="997105363"/>
                    </a:ext>
                  </a:extLst>
                </a:gridCol>
              </a:tblGrid>
              <a:tr h="3223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210648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838381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566674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10063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89814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996619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92551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8591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3387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788909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99542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283957"/>
                  </a:ext>
                </a:extLst>
              </a:tr>
            </a:tbl>
          </a:graphicData>
        </a:graphic>
      </p:graphicFrame>
      <p:graphicFrame>
        <p:nvGraphicFramePr>
          <p:cNvPr id="16" name="グラフ 15">
            <a:extLst>
              <a:ext uri="{FF2B5EF4-FFF2-40B4-BE49-F238E27FC236}">
                <a16:creationId xmlns:a16="http://schemas.microsoft.com/office/drawing/2014/main" id="{9F53E1F3-A401-47D8-A0FD-4E674217C8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436196"/>
              </p:ext>
            </p:extLst>
          </p:nvPr>
        </p:nvGraphicFramePr>
        <p:xfrm>
          <a:off x="503833" y="881887"/>
          <a:ext cx="12889432" cy="439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7101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円弧 33">
            <a:extLst>
              <a:ext uri="{FF2B5EF4-FFF2-40B4-BE49-F238E27FC236}">
                <a16:creationId xmlns:a16="http://schemas.microsoft.com/office/drawing/2014/main" id="{23A6E65D-3B25-7584-A898-0EECCDA4FCF8}"/>
              </a:ext>
            </a:extLst>
          </p:cNvPr>
          <p:cNvSpPr/>
          <p:nvPr/>
        </p:nvSpPr>
        <p:spPr>
          <a:xfrm>
            <a:off x="1221905" y="1529953"/>
            <a:ext cx="4434177" cy="4392488"/>
          </a:xfrm>
          <a:prstGeom prst="arc">
            <a:avLst>
              <a:gd name="adj1" fmla="val 16260576"/>
              <a:gd name="adj2" fmla="val 3461097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CB47F900-A0FA-405F-8421-122477C669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198688"/>
              </p:ext>
            </p:extLst>
          </p:nvPr>
        </p:nvGraphicFramePr>
        <p:xfrm>
          <a:off x="287809" y="1056050"/>
          <a:ext cx="6552728" cy="551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グラフ 18">
            <a:extLst>
              <a:ext uri="{FF2B5EF4-FFF2-40B4-BE49-F238E27FC236}">
                <a16:creationId xmlns:a16="http://schemas.microsoft.com/office/drawing/2014/main" id="{ABED5113-6340-414B-AB02-48FB5D5736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1761937"/>
              </p:ext>
            </p:extLst>
          </p:nvPr>
        </p:nvGraphicFramePr>
        <p:xfrm>
          <a:off x="6357988" y="772971"/>
          <a:ext cx="6605187" cy="5319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5426266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施設種別の宿泊施設の整備状況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561B5AA-36B1-4CCD-A39C-CADCFF584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04260"/>
              </p:ext>
            </p:extLst>
          </p:nvPr>
        </p:nvGraphicFramePr>
        <p:xfrm>
          <a:off x="2160017" y="6594561"/>
          <a:ext cx="2808312" cy="256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5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営業年数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733150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612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3A31133-75CC-442B-ADBA-E123AFF0CDD6}"/>
              </a:ext>
            </a:extLst>
          </p:cNvPr>
          <p:cNvSpPr txBox="1"/>
          <p:nvPr/>
        </p:nvSpPr>
        <p:spPr>
          <a:xfrm>
            <a:off x="2915070" y="593830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612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838A52CA-F1DA-4C44-83F6-3CFD24154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414969"/>
              </p:ext>
            </p:extLst>
          </p:nvPr>
        </p:nvGraphicFramePr>
        <p:xfrm>
          <a:off x="8626240" y="6497169"/>
          <a:ext cx="2232248" cy="285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17359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50F891C-4BF5-41C5-AE37-7429B36B8B97}"/>
              </a:ext>
            </a:extLst>
          </p:cNvPr>
          <p:cNvSpPr txBox="1"/>
          <p:nvPr/>
        </p:nvSpPr>
        <p:spPr>
          <a:xfrm>
            <a:off x="7670587" y="823943"/>
            <a:ext cx="39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＜開業５年未満の宿泊施設の内訳＞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AAE5D5-3D6A-411D-AC46-BD64BE1D595C}"/>
              </a:ext>
            </a:extLst>
          </p:cNvPr>
          <p:cNvSpPr txBox="1"/>
          <p:nvPr/>
        </p:nvSpPr>
        <p:spPr>
          <a:xfrm>
            <a:off x="9274312" y="573059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(n=255)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右矢印 5">
            <a:extLst>
              <a:ext uri="{FF2B5EF4-FFF2-40B4-BE49-F238E27FC236}">
                <a16:creationId xmlns:a16="http://schemas.microsoft.com/office/drawing/2014/main" id="{DDB2BA07-07E5-4869-9D12-AF8613DE2EFB}"/>
              </a:ext>
            </a:extLst>
          </p:cNvPr>
          <p:cNvSpPr/>
          <p:nvPr/>
        </p:nvSpPr>
        <p:spPr>
          <a:xfrm>
            <a:off x="6658508" y="2777240"/>
            <a:ext cx="648072" cy="170800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B3612D8D-27EB-EEEE-D509-E501F1E415F7}"/>
              </a:ext>
            </a:extLst>
          </p:cNvPr>
          <p:cNvCxnSpPr>
            <a:cxnSpLocks/>
          </p:cNvCxnSpPr>
          <p:nvPr/>
        </p:nvCxnSpPr>
        <p:spPr>
          <a:xfrm>
            <a:off x="3456161" y="1517216"/>
            <a:ext cx="0" cy="2196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1E6187B7-D775-F077-DE8D-ECFF2E741A11}"/>
              </a:ext>
            </a:extLst>
          </p:cNvPr>
          <p:cNvCxnSpPr>
            <a:cxnSpLocks/>
          </p:cNvCxnSpPr>
          <p:nvPr/>
        </p:nvCxnSpPr>
        <p:spPr>
          <a:xfrm flipH="1" flipV="1">
            <a:off x="3456161" y="3690193"/>
            <a:ext cx="1116124" cy="190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53C2F894-5CD5-357D-5A12-AC690CB1469E}"/>
              </a:ext>
            </a:extLst>
          </p:cNvPr>
          <p:cNvCxnSpPr>
            <a:cxnSpLocks/>
          </p:cNvCxnSpPr>
          <p:nvPr/>
        </p:nvCxnSpPr>
        <p:spPr>
          <a:xfrm flipV="1">
            <a:off x="4543276" y="5508527"/>
            <a:ext cx="5117305" cy="8262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50DDACA-EE41-4249-825B-B4372E7B143A}"/>
              </a:ext>
            </a:extLst>
          </p:cNvPr>
          <p:cNvCxnSpPr>
            <a:cxnSpLocks/>
          </p:cNvCxnSpPr>
          <p:nvPr/>
        </p:nvCxnSpPr>
        <p:spPr>
          <a:xfrm>
            <a:off x="3456161" y="1517216"/>
            <a:ext cx="6204420" cy="47120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右中かっこ 2">
            <a:extLst>
              <a:ext uri="{FF2B5EF4-FFF2-40B4-BE49-F238E27FC236}">
                <a16:creationId xmlns:a16="http://schemas.microsoft.com/office/drawing/2014/main" id="{EF7BE0BF-79CE-E51C-33E1-A78AF5748369}"/>
              </a:ext>
            </a:extLst>
          </p:cNvPr>
          <p:cNvSpPr/>
          <p:nvPr/>
        </p:nvSpPr>
        <p:spPr>
          <a:xfrm>
            <a:off x="5013554" y="6906191"/>
            <a:ext cx="223953" cy="79514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26C1C5-BC8B-A074-1E5D-EB8C4E26D9CC}"/>
              </a:ext>
            </a:extLst>
          </p:cNvPr>
          <p:cNvSpPr txBox="1"/>
          <p:nvPr/>
        </p:nvSpPr>
        <p:spPr>
          <a:xfrm>
            <a:off x="5013554" y="7067697"/>
            <a:ext cx="1826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開業５年未満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911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4663237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平均宿泊単価（</a:t>
            </a:r>
            <a:r>
              <a:rPr lang="en-US" altLang="zh-TW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9939088-E22F-DDF6-A07E-6631C40A5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650473"/>
              </p:ext>
            </p:extLst>
          </p:nvPr>
        </p:nvGraphicFramePr>
        <p:xfrm>
          <a:off x="863873" y="962345"/>
          <a:ext cx="11953328" cy="8344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11143374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32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（有効回答）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平均宿泊単価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（参考）</a:t>
                      </a:r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2017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平均宿泊単価</a:t>
                      </a: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11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7,159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5,459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11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10,659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7,839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11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136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7,403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7,203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11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9,484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9,237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118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旅館・ホテル　計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214</a:t>
                      </a: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7,765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7,222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643882635"/>
                  </a:ext>
                </a:extLst>
              </a:tr>
              <a:tr h="73311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4,175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3,093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11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86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5,025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3,726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311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4,809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‐</a:t>
                      </a: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311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6,982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1,925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311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計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395</a:t>
                      </a: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6,447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5,611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3826976-D02A-B064-8211-8ED7049817F0}"/>
              </a:ext>
            </a:extLst>
          </p:cNvPr>
          <p:cNvSpPr/>
          <p:nvPr/>
        </p:nvSpPr>
        <p:spPr>
          <a:xfrm>
            <a:off x="6264473" y="962345"/>
            <a:ext cx="3600400" cy="8344472"/>
          </a:xfrm>
          <a:prstGeom prst="roundRect">
            <a:avLst>
              <a:gd name="adj" fmla="val 1265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080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5711601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平均宿泊単価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の分布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zh-TW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B0176A-1840-4A67-8116-CACCAE0C1A7F}"/>
              </a:ext>
            </a:extLst>
          </p:cNvPr>
          <p:cNvSpPr txBox="1"/>
          <p:nvPr/>
        </p:nvSpPr>
        <p:spPr>
          <a:xfrm>
            <a:off x="11151241" y="9072390"/>
            <a:ext cx="181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(n=395)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B6EEFC87-7033-40F7-AAFC-92804C670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472207"/>
              </p:ext>
            </p:extLst>
          </p:nvPr>
        </p:nvGraphicFramePr>
        <p:xfrm>
          <a:off x="301887" y="953888"/>
          <a:ext cx="5170498" cy="8640954"/>
        </p:xfrm>
        <a:graphic>
          <a:graphicData uri="http://schemas.openxmlformats.org/drawingml/2006/table">
            <a:tbl>
              <a:tblPr/>
              <a:tblGrid>
                <a:gridCol w="2794234">
                  <a:extLst>
                    <a:ext uri="{9D8B030D-6E8A-4147-A177-3AD203B41FA5}">
                      <a16:colId xmlns:a16="http://schemas.microsoft.com/office/drawing/2014/main" val="35467623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77119709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784261108"/>
                    </a:ext>
                  </a:extLst>
                </a:gridCol>
              </a:tblGrid>
              <a:tr h="4800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人当たり平均宿泊単価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971956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546831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100660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302038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22212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875192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83805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841318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5888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17161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468529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035839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225331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315915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204034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701152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66977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72601"/>
                  </a:ext>
                </a:extLst>
              </a:tr>
            </a:tbl>
          </a:graphicData>
        </a:graphic>
      </p:graphicFrame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50CB8122-8B88-4277-8568-0CF698553A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097555"/>
              </p:ext>
            </p:extLst>
          </p:nvPr>
        </p:nvGraphicFramePr>
        <p:xfrm>
          <a:off x="6013488" y="953886"/>
          <a:ext cx="6951808" cy="8640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7494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8319686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施設種別ごとの平均宿泊単価の分布（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20211F-D941-43D3-A82B-59D905C0477A}"/>
              </a:ext>
            </a:extLst>
          </p:cNvPr>
          <p:cNvSpPr txBox="1"/>
          <p:nvPr/>
        </p:nvSpPr>
        <p:spPr>
          <a:xfrm>
            <a:off x="11017001" y="1601961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(n=382)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7E03C401-2249-46AE-A221-36664B584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37215"/>
              </p:ext>
            </p:extLst>
          </p:nvPr>
        </p:nvGraphicFramePr>
        <p:xfrm>
          <a:off x="374220" y="1065569"/>
          <a:ext cx="5818247" cy="8376148"/>
        </p:xfrm>
        <a:graphic>
          <a:graphicData uri="http://schemas.openxmlformats.org/drawingml/2006/table">
            <a:tbl>
              <a:tblPr/>
              <a:tblGrid>
                <a:gridCol w="2383379">
                  <a:extLst>
                    <a:ext uri="{9D8B030D-6E8A-4147-A177-3AD203B41FA5}">
                      <a16:colId xmlns:a16="http://schemas.microsoft.com/office/drawing/2014/main" val="1090160640"/>
                    </a:ext>
                  </a:extLst>
                </a:gridCol>
                <a:gridCol w="858717">
                  <a:extLst>
                    <a:ext uri="{9D8B030D-6E8A-4147-A177-3AD203B41FA5}">
                      <a16:colId xmlns:a16="http://schemas.microsoft.com/office/drawing/2014/main" val="1281659619"/>
                    </a:ext>
                  </a:extLst>
                </a:gridCol>
                <a:gridCol w="858717">
                  <a:extLst>
                    <a:ext uri="{9D8B030D-6E8A-4147-A177-3AD203B41FA5}">
                      <a16:colId xmlns:a16="http://schemas.microsoft.com/office/drawing/2014/main" val="1445462600"/>
                    </a:ext>
                  </a:extLst>
                </a:gridCol>
                <a:gridCol w="858717">
                  <a:extLst>
                    <a:ext uri="{9D8B030D-6E8A-4147-A177-3AD203B41FA5}">
                      <a16:colId xmlns:a16="http://schemas.microsoft.com/office/drawing/2014/main" val="3294788935"/>
                    </a:ext>
                  </a:extLst>
                </a:gridCol>
                <a:gridCol w="858717">
                  <a:extLst>
                    <a:ext uri="{9D8B030D-6E8A-4147-A177-3AD203B41FA5}">
                      <a16:colId xmlns:a16="http://schemas.microsoft.com/office/drawing/2014/main" val="3876708386"/>
                    </a:ext>
                  </a:extLst>
                </a:gridCol>
              </a:tblGrid>
              <a:tr h="8645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人当たり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平均宿泊単価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旅館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・ホテル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簡易宿所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特区民泊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新法民泊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393480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114840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754694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818289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229914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030360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0525704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273496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918384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228984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968669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144305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061240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197296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269730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703056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244141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946914"/>
                  </a:ext>
                </a:extLst>
              </a:tr>
            </a:tbl>
          </a:graphicData>
        </a:graphic>
      </p:graphicFrame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CB14525F-8E0A-4FEE-874D-A4FBD504F8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244055"/>
              </p:ext>
            </p:extLst>
          </p:nvPr>
        </p:nvGraphicFramePr>
        <p:xfrm>
          <a:off x="6328997" y="1313929"/>
          <a:ext cx="7136276" cy="8376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2937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6301506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価格帯別宿泊者の分布（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014D08-F3BA-451B-CC06-74A86E60EA46}"/>
              </a:ext>
            </a:extLst>
          </p:cNvPr>
          <p:cNvSpPr txBox="1"/>
          <p:nvPr/>
        </p:nvSpPr>
        <p:spPr>
          <a:xfrm>
            <a:off x="12817201" y="906132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（万人）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7BD80DD9-9FAE-4E3A-E92E-D8265BF85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132801"/>
              </p:ext>
            </p:extLst>
          </p:nvPr>
        </p:nvGraphicFramePr>
        <p:xfrm>
          <a:off x="359817" y="1097905"/>
          <a:ext cx="4655128" cy="8271192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val="1692633590"/>
                    </a:ext>
                  </a:extLst>
                </a:gridCol>
                <a:gridCol w="1114726">
                  <a:extLst>
                    <a:ext uri="{9D8B030D-6E8A-4147-A177-3AD203B41FA5}">
                      <a16:colId xmlns:a16="http://schemas.microsoft.com/office/drawing/2014/main" val="2801777445"/>
                    </a:ext>
                  </a:extLst>
                </a:gridCol>
                <a:gridCol w="942109">
                  <a:extLst>
                    <a:ext uri="{9D8B030D-6E8A-4147-A177-3AD203B41FA5}">
                      <a16:colId xmlns:a16="http://schemas.microsoft.com/office/drawing/2014/main" val="127193625"/>
                    </a:ext>
                  </a:extLst>
                </a:gridCol>
                <a:gridCol w="942109">
                  <a:extLst>
                    <a:ext uri="{9D8B030D-6E8A-4147-A177-3AD203B41FA5}">
                      <a16:colId xmlns:a16="http://schemas.microsoft.com/office/drawing/2014/main" val="3595123482"/>
                    </a:ext>
                  </a:extLst>
                </a:gridCol>
              </a:tblGrid>
              <a:tr h="68926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１人当たり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宿泊単価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構成比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累計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258933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99853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1,556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923538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10,664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546533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34,467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468942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56,555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021823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294,869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648094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514,153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905893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571,948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79.4%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9808072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168,496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88.4%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6092410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217,324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532708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1,870,206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627663"/>
                  </a:ext>
                </a:extLst>
              </a:tr>
            </a:tbl>
          </a:graphicData>
        </a:graphic>
      </p:graphicFrame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6580C938-812D-4AD4-AD21-DECA97C508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796198"/>
              </p:ext>
            </p:extLst>
          </p:nvPr>
        </p:nvGraphicFramePr>
        <p:xfrm>
          <a:off x="5328368" y="1601962"/>
          <a:ext cx="7992889" cy="7488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400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gray">
        <a:noFill/>
        <a:ln w="12700" cmpd="sng">
          <a:noFill/>
        </a:ln>
      </a:spPr>
      <a:bodyPr wrap="square" lIns="108000" tIns="144000" rIns="108000" bIns="108000" rtlCol="0" anchor="t">
        <a:spAutoFit/>
      </a:bodyPr>
      <a:lstStyle>
        <a:defPPr defTabSz="990600">
          <a:defRPr kumimoji="1" sz="105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6862</TotalTime>
  <Words>1433</Words>
  <Application>Microsoft Office PowerPoint</Application>
  <PresentationFormat>ユーザー設定</PresentationFormat>
  <Paragraphs>510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小川　真司</cp:lastModifiedBy>
  <cp:revision>779</cp:revision>
  <cp:lastPrinted>2024-07-17T01:15:25Z</cp:lastPrinted>
  <dcterms:created xsi:type="dcterms:W3CDTF">2014-07-11T05:14:15Z</dcterms:created>
  <dcterms:modified xsi:type="dcterms:W3CDTF">2024-07-24T10:00:48Z</dcterms:modified>
</cp:coreProperties>
</file>