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12"/>
  </p:notesMasterIdLst>
  <p:sldIdLst>
    <p:sldId id="337" r:id="rId2"/>
    <p:sldId id="343" r:id="rId3"/>
    <p:sldId id="344" r:id="rId4"/>
    <p:sldId id="352" r:id="rId5"/>
    <p:sldId id="349" r:id="rId6"/>
    <p:sldId id="350" r:id="rId7"/>
    <p:sldId id="347" r:id="rId8"/>
    <p:sldId id="348" r:id="rId9"/>
    <p:sldId id="351" r:id="rId10"/>
    <p:sldId id="353" r:id="rId11"/>
  </p:sldIdLst>
  <p:sldSz cx="13681075" cy="9972675"/>
  <p:notesSz cx="9926638" cy="6797675"/>
  <p:defaultTextStyle>
    <a:defPPr>
      <a:defRPr lang="ja-JP"/>
    </a:defPPr>
    <a:lvl1pPr marL="0" algn="l" defTabSz="1351593" rtl="0" eaLnBrk="1" latinLnBrk="0" hangingPunct="1">
      <a:defRPr kumimoji="1" sz="2600" kern="1200">
        <a:solidFill>
          <a:schemeClr val="tx1"/>
        </a:solidFill>
        <a:latin typeface="+mn-lt"/>
        <a:ea typeface="+mn-ea"/>
        <a:cs typeface="+mn-cs"/>
      </a:defRPr>
    </a:lvl1pPr>
    <a:lvl2pPr marL="675796" algn="l" defTabSz="1351593" rtl="0" eaLnBrk="1" latinLnBrk="0" hangingPunct="1">
      <a:defRPr kumimoji="1" sz="2600" kern="1200">
        <a:solidFill>
          <a:schemeClr val="tx1"/>
        </a:solidFill>
        <a:latin typeface="+mn-lt"/>
        <a:ea typeface="+mn-ea"/>
        <a:cs typeface="+mn-cs"/>
      </a:defRPr>
    </a:lvl2pPr>
    <a:lvl3pPr marL="1351593" algn="l" defTabSz="1351593" rtl="0" eaLnBrk="1" latinLnBrk="0" hangingPunct="1">
      <a:defRPr kumimoji="1" sz="2600" kern="1200">
        <a:solidFill>
          <a:schemeClr val="tx1"/>
        </a:solidFill>
        <a:latin typeface="+mn-lt"/>
        <a:ea typeface="+mn-ea"/>
        <a:cs typeface="+mn-cs"/>
      </a:defRPr>
    </a:lvl3pPr>
    <a:lvl4pPr marL="2027389" algn="l" defTabSz="1351593" rtl="0" eaLnBrk="1" latinLnBrk="0" hangingPunct="1">
      <a:defRPr kumimoji="1" sz="2600" kern="1200">
        <a:solidFill>
          <a:schemeClr val="tx1"/>
        </a:solidFill>
        <a:latin typeface="+mn-lt"/>
        <a:ea typeface="+mn-ea"/>
        <a:cs typeface="+mn-cs"/>
      </a:defRPr>
    </a:lvl4pPr>
    <a:lvl5pPr marL="2703186" algn="l" defTabSz="1351593" rtl="0" eaLnBrk="1" latinLnBrk="0" hangingPunct="1">
      <a:defRPr kumimoji="1" sz="2600" kern="1200">
        <a:solidFill>
          <a:schemeClr val="tx1"/>
        </a:solidFill>
        <a:latin typeface="+mn-lt"/>
        <a:ea typeface="+mn-ea"/>
        <a:cs typeface="+mn-cs"/>
      </a:defRPr>
    </a:lvl5pPr>
    <a:lvl6pPr marL="3378982" algn="l" defTabSz="1351593" rtl="0" eaLnBrk="1" latinLnBrk="0" hangingPunct="1">
      <a:defRPr kumimoji="1" sz="2600" kern="1200">
        <a:solidFill>
          <a:schemeClr val="tx1"/>
        </a:solidFill>
        <a:latin typeface="+mn-lt"/>
        <a:ea typeface="+mn-ea"/>
        <a:cs typeface="+mn-cs"/>
      </a:defRPr>
    </a:lvl6pPr>
    <a:lvl7pPr marL="4054779" algn="l" defTabSz="1351593" rtl="0" eaLnBrk="1" latinLnBrk="0" hangingPunct="1">
      <a:defRPr kumimoji="1" sz="2600" kern="1200">
        <a:solidFill>
          <a:schemeClr val="tx1"/>
        </a:solidFill>
        <a:latin typeface="+mn-lt"/>
        <a:ea typeface="+mn-ea"/>
        <a:cs typeface="+mn-cs"/>
      </a:defRPr>
    </a:lvl7pPr>
    <a:lvl8pPr marL="4730575" algn="l" defTabSz="1351593" rtl="0" eaLnBrk="1" latinLnBrk="0" hangingPunct="1">
      <a:defRPr kumimoji="1" sz="2600" kern="1200">
        <a:solidFill>
          <a:schemeClr val="tx1"/>
        </a:solidFill>
        <a:latin typeface="+mn-lt"/>
        <a:ea typeface="+mn-ea"/>
        <a:cs typeface="+mn-cs"/>
      </a:defRPr>
    </a:lvl8pPr>
    <a:lvl9pPr marL="5406372" algn="l" defTabSz="1351593" rtl="0" eaLnBrk="1" latinLnBrk="0" hangingPunct="1">
      <a:defRPr kumimoji="1" sz="2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1">
          <p15:clr>
            <a:srgbClr val="A4A3A4"/>
          </p15:clr>
        </p15:guide>
        <p15:guide id="2" pos="430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金本　亜耶子" initials="金本　亜耶子" lastIdx="1" clrIdx="0">
    <p:extLst>
      <p:ext uri="{19B8F6BF-5375-455C-9EA6-DF929625EA0E}">
        <p15:presenceInfo xmlns:p15="http://schemas.microsoft.com/office/powerpoint/2012/main" userId="S-1-5-21-161959346-1900351369-444732941-2143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E6E6E6"/>
    <a:srgbClr val="FF6699"/>
    <a:srgbClr val="FFFF66"/>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4255" autoAdjust="0"/>
  </p:normalViewPr>
  <p:slideViewPr>
    <p:cSldViewPr>
      <p:cViewPr varScale="1">
        <p:scale>
          <a:sx n="65" d="100"/>
          <a:sy n="65" d="100"/>
        </p:scale>
        <p:origin x="1517" y="53"/>
      </p:cViewPr>
      <p:guideLst>
        <p:guide orient="horz" pos="3141"/>
        <p:guide pos="4309"/>
      </p:guideLst>
    </p:cSldViewPr>
  </p:slideViewPr>
  <p:notesTextViewPr>
    <p:cViewPr>
      <p:scale>
        <a:sx n="150" d="100"/>
        <a:sy n="15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1385" cy="340836"/>
          </a:xfrm>
          <a:prstGeom prst="rect">
            <a:avLst/>
          </a:prstGeom>
        </p:spPr>
        <p:txBody>
          <a:bodyPr vert="horz" lIns="91289" tIns="45645" rIns="91289" bIns="45645"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2082" y="0"/>
            <a:ext cx="4302970" cy="340836"/>
          </a:xfrm>
          <a:prstGeom prst="rect">
            <a:avLst/>
          </a:prstGeom>
        </p:spPr>
        <p:txBody>
          <a:bodyPr vert="horz" lIns="91289" tIns="45645" rIns="91289" bIns="45645" rtlCol="0"/>
          <a:lstStyle>
            <a:lvl1pPr algn="r">
              <a:defRPr sz="1200"/>
            </a:lvl1pPr>
          </a:lstStyle>
          <a:p>
            <a:fld id="{6712AC8C-A92A-4B21-AB14-B7B5B92D56B3}" type="datetimeFigureOut">
              <a:rPr kumimoji="1" lang="ja-JP" altLang="en-US" smtClean="0"/>
              <a:t>2024/7/25</a:t>
            </a:fld>
            <a:endParaRPr kumimoji="1" lang="ja-JP" altLang="en-US"/>
          </a:p>
        </p:txBody>
      </p:sp>
      <p:sp>
        <p:nvSpPr>
          <p:cNvPr id="4" name="スライド イメージ プレースホルダー 3"/>
          <p:cNvSpPr>
            <a:spLocks noGrp="1" noRot="1" noChangeAspect="1"/>
          </p:cNvSpPr>
          <p:nvPr>
            <p:ph type="sldImg" idx="2"/>
          </p:nvPr>
        </p:nvSpPr>
        <p:spPr>
          <a:xfrm>
            <a:off x="3390900" y="849313"/>
            <a:ext cx="3144838" cy="2293937"/>
          </a:xfrm>
          <a:prstGeom prst="rect">
            <a:avLst/>
          </a:prstGeom>
          <a:noFill/>
          <a:ln w="12700">
            <a:solidFill>
              <a:prstClr val="black"/>
            </a:solidFill>
          </a:ln>
        </p:spPr>
        <p:txBody>
          <a:bodyPr vert="horz" lIns="91289" tIns="45645" rIns="91289" bIns="45645" rtlCol="0" anchor="ctr"/>
          <a:lstStyle/>
          <a:p>
            <a:endParaRPr lang="ja-JP" altLang="en-US"/>
          </a:p>
        </p:txBody>
      </p:sp>
      <p:sp>
        <p:nvSpPr>
          <p:cNvPr id="5" name="ノート プレースホルダー 4"/>
          <p:cNvSpPr>
            <a:spLocks noGrp="1"/>
          </p:cNvSpPr>
          <p:nvPr>
            <p:ph type="body" sz="quarter" idx="3"/>
          </p:nvPr>
        </p:nvSpPr>
        <p:spPr>
          <a:xfrm>
            <a:off x="992508" y="3272015"/>
            <a:ext cx="7941628" cy="2675950"/>
          </a:xfrm>
          <a:prstGeom prst="rect">
            <a:avLst/>
          </a:prstGeom>
        </p:spPr>
        <p:txBody>
          <a:bodyPr vert="horz" lIns="91289" tIns="45645" rIns="91289" bIns="456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56842"/>
            <a:ext cx="4301385" cy="340835"/>
          </a:xfrm>
          <a:prstGeom prst="rect">
            <a:avLst/>
          </a:prstGeom>
        </p:spPr>
        <p:txBody>
          <a:bodyPr vert="horz" lIns="91289" tIns="45645" rIns="91289" bIns="4564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2082" y="6456842"/>
            <a:ext cx="4302970" cy="340835"/>
          </a:xfrm>
          <a:prstGeom prst="rect">
            <a:avLst/>
          </a:prstGeom>
        </p:spPr>
        <p:txBody>
          <a:bodyPr vert="horz" lIns="91289" tIns="45645" rIns="91289" bIns="45645" rtlCol="0" anchor="b"/>
          <a:lstStyle>
            <a:lvl1pPr algn="r">
              <a:defRPr sz="1200"/>
            </a:lvl1pPr>
          </a:lstStyle>
          <a:p>
            <a:fld id="{E0490AFF-E985-443A-929A-E0700345423F}" type="slidenum">
              <a:rPr kumimoji="1" lang="ja-JP" altLang="en-US" smtClean="0"/>
              <a:t>‹#›</a:t>
            </a:fld>
            <a:endParaRPr kumimoji="1" lang="ja-JP" altLang="en-US"/>
          </a:p>
        </p:txBody>
      </p:sp>
    </p:spTree>
    <p:extLst>
      <p:ext uri="{BB962C8B-B14F-4D97-AF65-F5344CB8AC3E}">
        <p14:creationId xmlns:p14="http://schemas.microsoft.com/office/powerpoint/2010/main" val="30768731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4047734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0490AFF-E985-443A-929A-E0700345423F}" type="slidenum">
              <a:rPr kumimoji="1" lang="ja-JP" altLang="en-US" smtClean="0"/>
              <a:t>9</a:t>
            </a:fld>
            <a:endParaRPr kumimoji="1" lang="ja-JP" altLang="en-US"/>
          </a:p>
        </p:txBody>
      </p:sp>
    </p:spTree>
    <p:extLst>
      <p:ext uri="{BB962C8B-B14F-4D97-AF65-F5344CB8AC3E}">
        <p14:creationId xmlns:p14="http://schemas.microsoft.com/office/powerpoint/2010/main" val="3584558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0490AFF-E985-443A-929A-E0700345423F}" type="slidenum">
              <a:rPr kumimoji="1" lang="ja-JP" altLang="en-US" smtClean="0"/>
              <a:t>1</a:t>
            </a:fld>
            <a:endParaRPr kumimoji="1" lang="ja-JP" altLang="en-US"/>
          </a:p>
        </p:txBody>
      </p:sp>
    </p:spTree>
    <p:extLst>
      <p:ext uri="{BB962C8B-B14F-4D97-AF65-F5344CB8AC3E}">
        <p14:creationId xmlns:p14="http://schemas.microsoft.com/office/powerpoint/2010/main" val="5177845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0490AFF-E985-443A-929A-E0700345423F}" type="slidenum">
              <a:rPr kumimoji="1" lang="ja-JP" altLang="en-US" smtClean="0"/>
              <a:t>2</a:t>
            </a:fld>
            <a:endParaRPr kumimoji="1" lang="ja-JP" altLang="en-US"/>
          </a:p>
        </p:txBody>
      </p:sp>
    </p:spTree>
    <p:extLst>
      <p:ext uri="{BB962C8B-B14F-4D97-AF65-F5344CB8AC3E}">
        <p14:creationId xmlns:p14="http://schemas.microsoft.com/office/powerpoint/2010/main" val="1655097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0490AFF-E985-443A-929A-E0700345423F}" type="slidenum">
              <a:rPr kumimoji="1" lang="ja-JP" altLang="en-US" smtClean="0"/>
              <a:t>3</a:t>
            </a:fld>
            <a:endParaRPr kumimoji="1" lang="ja-JP" altLang="en-US"/>
          </a:p>
        </p:txBody>
      </p:sp>
    </p:spTree>
    <p:extLst>
      <p:ext uri="{BB962C8B-B14F-4D97-AF65-F5344CB8AC3E}">
        <p14:creationId xmlns:p14="http://schemas.microsoft.com/office/powerpoint/2010/main" val="9972281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0490AFF-E985-443A-929A-E0700345423F}" type="slidenum">
              <a:rPr kumimoji="1" lang="ja-JP" altLang="en-US" smtClean="0"/>
              <a:t>4</a:t>
            </a:fld>
            <a:endParaRPr kumimoji="1" lang="ja-JP" altLang="en-US"/>
          </a:p>
        </p:txBody>
      </p:sp>
    </p:spTree>
    <p:extLst>
      <p:ext uri="{BB962C8B-B14F-4D97-AF65-F5344CB8AC3E}">
        <p14:creationId xmlns:p14="http://schemas.microsoft.com/office/powerpoint/2010/main" val="7381569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0490AFF-E985-443A-929A-E0700345423F}" type="slidenum">
              <a:rPr kumimoji="1" lang="ja-JP" altLang="en-US" smtClean="0"/>
              <a:t>5</a:t>
            </a:fld>
            <a:endParaRPr kumimoji="1" lang="ja-JP" altLang="en-US"/>
          </a:p>
        </p:txBody>
      </p:sp>
    </p:spTree>
    <p:extLst>
      <p:ext uri="{BB962C8B-B14F-4D97-AF65-F5344CB8AC3E}">
        <p14:creationId xmlns:p14="http://schemas.microsoft.com/office/powerpoint/2010/main" val="20679458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0490AFF-E985-443A-929A-E0700345423F}" type="slidenum">
              <a:rPr kumimoji="1" lang="ja-JP" altLang="en-US" smtClean="0"/>
              <a:t>6</a:t>
            </a:fld>
            <a:endParaRPr kumimoji="1" lang="ja-JP" altLang="en-US"/>
          </a:p>
        </p:txBody>
      </p:sp>
    </p:spTree>
    <p:extLst>
      <p:ext uri="{BB962C8B-B14F-4D97-AF65-F5344CB8AC3E}">
        <p14:creationId xmlns:p14="http://schemas.microsoft.com/office/powerpoint/2010/main" val="8991185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0490AFF-E985-443A-929A-E0700345423F}" type="slidenum">
              <a:rPr kumimoji="1" lang="ja-JP" altLang="en-US" smtClean="0"/>
              <a:t>7</a:t>
            </a:fld>
            <a:endParaRPr kumimoji="1" lang="ja-JP" altLang="en-US"/>
          </a:p>
        </p:txBody>
      </p:sp>
    </p:spTree>
    <p:extLst>
      <p:ext uri="{BB962C8B-B14F-4D97-AF65-F5344CB8AC3E}">
        <p14:creationId xmlns:p14="http://schemas.microsoft.com/office/powerpoint/2010/main" val="1602149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0490AFF-E985-443A-929A-E0700345423F}" type="slidenum">
              <a:rPr kumimoji="1" lang="ja-JP" altLang="en-US" smtClean="0"/>
              <a:t>8</a:t>
            </a:fld>
            <a:endParaRPr kumimoji="1" lang="ja-JP" altLang="en-US"/>
          </a:p>
        </p:txBody>
      </p:sp>
    </p:spTree>
    <p:extLst>
      <p:ext uri="{BB962C8B-B14F-4D97-AF65-F5344CB8AC3E}">
        <p14:creationId xmlns:p14="http://schemas.microsoft.com/office/powerpoint/2010/main" val="3584558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26081" y="3097995"/>
            <a:ext cx="11628914" cy="2137661"/>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2052161" y="5651182"/>
            <a:ext cx="9576753" cy="2548573"/>
          </a:xfrm>
        </p:spPr>
        <p:txBody>
          <a:bodyPr/>
          <a:lstStyle>
            <a:lvl1pPr marL="0" indent="0" algn="ctr">
              <a:buNone/>
              <a:defRPr>
                <a:solidFill>
                  <a:schemeClr val="tx1">
                    <a:tint val="75000"/>
                  </a:schemeClr>
                </a:solidFill>
              </a:defRPr>
            </a:lvl1pPr>
            <a:lvl2pPr marL="675796" indent="0" algn="ctr">
              <a:buNone/>
              <a:defRPr>
                <a:solidFill>
                  <a:schemeClr val="tx1">
                    <a:tint val="75000"/>
                  </a:schemeClr>
                </a:solidFill>
              </a:defRPr>
            </a:lvl2pPr>
            <a:lvl3pPr marL="1351593" indent="0" algn="ctr">
              <a:buNone/>
              <a:defRPr>
                <a:solidFill>
                  <a:schemeClr val="tx1">
                    <a:tint val="75000"/>
                  </a:schemeClr>
                </a:solidFill>
              </a:defRPr>
            </a:lvl3pPr>
            <a:lvl4pPr marL="2027389" indent="0" algn="ctr">
              <a:buNone/>
              <a:defRPr>
                <a:solidFill>
                  <a:schemeClr val="tx1">
                    <a:tint val="75000"/>
                  </a:schemeClr>
                </a:solidFill>
              </a:defRPr>
            </a:lvl4pPr>
            <a:lvl5pPr marL="2703186" indent="0" algn="ctr">
              <a:buNone/>
              <a:defRPr>
                <a:solidFill>
                  <a:schemeClr val="tx1">
                    <a:tint val="75000"/>
                  </a:schemeClr>
                </a:solidFill>
              </a:defRPr>
            </a:lvl5pPr>
            <a:lvl6pPr marL="3378982" indent="0" algn="ctr">
              <a:buNone/>
              <a:defRPr>
                <a:solidFill>
                  <a:schemeClr val="tx1">
                    <a:tint val="75000"/>
                  </a:schemeClr>
                </a:solidFill>
              </a:defRPr>
            </a:lvl6pPr>
            <a:lvl7pPr marL="4054779" indent="0" algn="ctr">
              <a:buNone/>
              <a:defRPr>
                <a:solidFill>
                  <a:schemeClr val="tx1">
                    <a:tint val="75000"/>
                  </a:schemeClr>
                </a:solidFill>
              </a:defRPr>
            </a:lvl7pPr>
            <a:lvl8pPr marL="4730575" indent="0" algn="ctr">
              <a:buNone/>
              <a:defRPr>
                <a:solidFill>
                  <a:schemeClr val="tx1">
                    <a:tint val="75000"/>
                  </a:schemeClr>
                </a:solidFill>
              </a:defRPr>
            </a:lvl8pPr>
            <a:lvl9pPr marL="540637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3DA07DD-1C20-4E82-8C93-CDB3A1523763}" type="datetime1">
              <a:rPr kumimoji="1" lang="ja-JP" altLang="en-US" smtClean="0"/>
              <a:t>2024/7/25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049444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50F0B00-7D80-4D7C-8838-5CF35FDED525}" type="datetime1">
              <a:rPr kumimoji="1" lang="ja-JP" altLang="en-US" smtClean="0"/>
              <a:t>2024/7/25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258815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3887718" y="558655"/>
            <a:ext cx="4308589" cy="1191411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957201" y="558655"/>
            <a:ext cx="12702498" cy="1191411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BAFA558-C999-4E9B-A3A6-BB68D064044A}" type="datetime1">
              <a:rPr kumimoji="1" lang="ja-JP" altLang="en-US" smtClean="0"/>
              <a:t>2024/7/25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559396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3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p:txBody>
          <a:bodyPr/>
          <a:lstStyle/>
          <a:p>
            <a:fld id="{587B76E9-AD93-411F-A037-F562D2C9C8D1}" type="datetime1">
              <a:rPr kumimoji="1" lang="ja-JP" altLang="en-US" smtClean="0"/>
              <a:t>2024/7/25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7" name="スライド番号プレースホルダー 5"/>
          <p:cNvSpPr>
            <a:spLocks noGrp="1"/>
          </p:cNvSpPr>
          <p:nvPr>
            <p:ph type="sldNum" sz="quarter" idx="4"/>
          </p:nvPr>
        </p:nvSpPr>
        <p:spPr>
          <a:xfrm>
            <a:off x="10462144" y="9450833"/>
            <a:ext cx="3192251" cy="530953"/>
          </a:xfrm>
          <a:prstGeom prst="rect">
            <a:avLst/>
          </a:prstGeom>
        </p:spPr>
        <p:txBody>
          <a:bodyPr vert="horz" lIns="135159" tIns="67580" rIns="135159" bIns="67580" rtlCol="0" anchor="ctr"/>
          <a:lstStyle>
            <a:lvl1pPr algn="r">
              <a:defRPr sz="2800">
                <a:solidFill>
                  <a:schemeClr val="tx1"/>
                </a:solidFill>
              </a:defRPr>
            </a:lvl1pPr>
          </a:lstStyle>
          <a:p>
            <a:fld id="{467AA5CF-51E1-4D01-BB70-A72935B68D10}" type="slidenum">
              <a:rPr lang="ja-JP" altLang="en-US" smtClean="0"/>
              <a:pPr/>
              <a:t>‹#›</a:t>
            </a:fld>
            <a:endParaRPr lang="ja-JP" altLang="en-US" dirty="0"/>
          </a:p>
        </p:txBody>
      </p:sp>
    </p:spTree>
    <p:extLst>
      <p:ext uri="{BB962C8B-B14F-4D97-AF65-F5344CB8AC3E}">
        <p14:creationId xmlns:p14="http://schemas.microsoft.com/office/powerpoint/2010/main" val="2778162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6463DBA-88F5-4FE0-AEC3-A2DF46717716}" type="datetime1">
              <a:rPr kumimoji="1" lang="ja-JP" altLang="en-US" smtClean="0"/>
              <a:t>2024/7/25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046001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80710" y="6408369"/>
            <a:ext cx="11628914" cy="1980684"/>
          </a:xfrm>
        </p:spPr>
        <p:txBody>
          <a:bodyPr anchor="t"/>
          <a:lstStyle>
            <a:lvl1pPr algn="l">
              <a:defRPr sz="59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80710" y="4226846"/>
            <a:ext cx="11628914" cy="2181522"/>
          </a:xfrm>
        </p:spPr>
        <p:txBody>
          <a:bodyPr anchor="b"/>
          <a:lstStyle>
            <a:lvl1pPr marL="0" indent="0">
              <a:buNone/>
              <a:defRPr sz="3000">
                <a:solidFill>
                  <a:schemeClr val="tx1">
                    <a:tint val="75000"/>
                  </a:schemeClr>
                </a:solidFill>
              </a:defRPr>
            </a:lvl1pPr>
            <a:lvl2pPr marL="675796" indent="0">
              <a:buNone/>
              <a:defRPr sz="2600">
                <a:solidFill>
                  <a:schemeClr val="tx1">
                    <a:tint val="75000"/>
                  </a:schemeClr>
                </a:solidFill>
              </a:defRPr>
            </a:lvl2pPr>
            <a:lvl3pPr marL="1351593" indent="0">
              <a:buNone/>
              <a:defRPr sz="2300">
                <a:solidFill>
                  <a:schemeClr val="tx1">
                    <a:tint val="75000"/>
                  </a:schemeClr>
                </a:solidFill>
              </a:defRPr>
            </a:lvl3pPr>
            <a:lvl4pPr marL="2027389" indent="0">
              <a:buNone/>
              <a:defRPr sz="2100">
                <a:solidFill>
                  <a:schemeClr val="tx1">
                    <a:tint val="75000"/>
                  </a:schemeClr>
                </a:solidFill>
              </a:defRPr>
            </a:lvl4pPr>
            <a:lvl5pPr marL="2703186" indent="0">
              <a:buNone/>
              <a:defRPr sz="2100">
                <a:solidFill>
                  <a:schemeClr val="tx1">
                    <a:tint val="75000"/>
                  </a:schemeClr>
                </a:solidFill>
              </a:defRPr>
            </a:lvl5pPr>
            <a:lvl6pPr marL="3378982" indent="0">
              <a:buNone/>
              <a:defRPr sz="2100">
                <a:solidFill>
                  <a:schemeClr val="tx1">
                    <a:tint val="75000"/>
                  </a:schemeClr>
                </a:solidFill>
              </a:defRPr>
            </a:lvl6pPr>
            <a:lvl7pPr marL="4054779" indent="0">
              <a:buNone/>
              <a:defRPr sz="2100">
                <a:solidFill>
                  <a:schemeClr val="tx1">
                    <a:tint val="75000"/>
                  </a:schemeClr>
                </a:solidFill>
              </a:defRPr>
            </a:lvl7pPr>
            <a:lvl8pPr marL="4730575" indent="0">
              <a:buNone/>
              <a:defRPr sz="2100">
                <a:solidFill>
                  <a:schemeClr val="tx1">
                    <a:tint val="75000"/>
                  </a:schemeClr>
                </a:solidFill>
              </a:defRPr>
            </a:lvl8pPr>
            <a:lvl9pPr marL="5406372" indent="0">
              <a:buNone/>
              <a:defRPr sz="21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BAC9FAC-B2BE-4F62-8C3F-10DF3666E16C}" type="datetime1">
              <a:rPr kumimoji="1" lang="ja-JP" altLang="en-US" smtClean="0"/>
              <a:t>2024/7/25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849023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957202" y="3257280"/>
            <a:ext cx="8505543" cy="9215490"/>
          </a:xfrm>
        </p:spPr>
        <p:txBody>
          <a:bodyPr/>
          <a:lstStyle>
            <a:lvl1pPr>
              <a:defRPr sz="4100"/>
            </a:lvl1pPr>
            <a:lvl2pPr>
              <a:defRPr sz="3600"/>
            </a:lvl2pPr>
            <a:lvl3pPr>
              <a:defRPr sz="3000"/>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9690762" y="3257280"/>
            <a:ext cx="8505544" cy="9215490"/>
          </a:xfrm>
        </p:spPr>
        <p:txBody>
          <a:bodyPr/>
          <a:lstStyle>
            <a:lvl1pPr>
              <a:defRPr sz="4100"/>
            </a:lvl1pPr>
            <a:lvl2pPr>
              <a:defRPr sz="3600"/>
            </a:lvl2pPr>
            <a:lvl3pPr>
              <a:defRPr sz="3000"/>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1F16BEC-3A56-449D-810D-D3F085ADED01}" type="datetime1">
              <a:rPr kumimoji="1" lang="ja-JP" altLang="en-US" smtClean="0"/>
              <a:t>2024/7/25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990786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4054" y="399369"/>
            <a:ext cx="12312968" cy="1662113"/>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84054" y="2232310"/>
            <a:ext cx="6044851" cy="930321"/>
          </a:xfrm>
        </p:spPr>
        <p:txBody>
          <a:bodyPr anchor="b"/>
          <a:lstStyle>
            <a:lvl1pPr marL="0" indent="0">
              <a:buNone/>
              <a:defRPr sz="3600" b="1"/>
            </a:lvl1pPr>
            <a:lvl2pPr marL="675796" indent="0">
              <a:buNone/>
              <a:defRPr sz="3000" b="1"/>
            </a:lvl2pPr>
            <a:lvl3pPr marL="1351593" indent="0">
              <a:buNone/>
              <a:defRPr sz="2600" b="1"/>
            </a:lvl3pPr>
            <a:lvl4pPr marL="2027389" indent="0">
              <a:buNone/>
              <a:defRPr sz="2300" b="1"/>
            </a:lvl4pPr>
            <a:lvl5pPr marL="2703186" indent="0">
              <a:buNone/>
              <a:defRPr sz="2300" b="1"/>
            </a:lvl5pPr>
            <a:lvl6pPr marL="3378982" indent="0">
              <a:buNone/>
              <a:defRPr sz="2300" b="1"/>
            </a:lvl6pPr>
            <a:lvl7pPr marL="4054779" indent="0">
              <a:buNone/>
              <a:defRPr sz="2300" b="1"/>
            </a:lvl7pPr>
            <a:lvl8pPr marL="4730575" indent="0">
              <a:buNone/>
              <a:defRPr sz="2300" b="1"/>
            </a:lvl8pPr>
            <a:lvl9pPr marL="5406372" indent="0">
              <a:buNone/>
              <a:defRPr sz="2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4054" y="3162631"/>
            <a:ext cx="6044851" cy="5745831"/>
          </a:xfrm>
        </p:spPr>
        <p:txBody>
          <a:bodyPr/>
          <a:lstStyle>
            <a:lvl1pPr>
              <a:defRPr sz="3600"/>
            </a:lvl1pPr>
            <a:lvl2pPr>
              <a:defRPr sz="3000"/>
            </a:lvl2pPr>
            <a:lvl3pPr>
              <a:defRPr sz="26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949798" y="2232310"/>
            <a:ext cx="6047225" cy="930321"/>
          </a:xfrm>
        </p:spPr>
        <p:txBody>
          <a:bodyPr anchor="b"/>
          <a:lstStyle>
            <a:lvl1pPr marL="0" indent="0">
              <a:buNone/>
              <a:defRPr sz="3600" b="1"/>
            </a:lvl1pPr>
            <a:lvl2pPr marL="675796" indent="0">
              <a:buNone/>
              <a:defRPr sz="3000" b="1"/>
            </a:lvl2pPr>
            <a:lvl3pPr marL="1351593" indent="0">
              <a:buNone/>
              <a:defRPr sz="2600" b="1"/>
            </a:lvl3pPr>
            <a:lvl4pPr marL="2027389" indent="0">
              <a:buNone/>
              <a:defRPr sz="2300" b="1"/>
            </a:lvl4pPr>
            <a:lvl5pPr marL="2703186" indent="0">
              <a:buNone/>
              <a:defRPr sz="2300" b="1"/>
            </a:lvl5pPr>
            <a:lvl6pPr marL="3378982" indent="0">
              <a:buNone/>
              <a:defRPr sz="2300" b="1"/>
            </a:lvl6pPr>
            <a:lvl7pPr marL="4054779" indent="0">
              <a:buNone/>
              <a:defRPr sz="2300" b="1"/>
            </a:lvl7pPr>
            <a:lvl8pPr marL="4730575" indent="0">
              <a:buNone/>
              <a:defRPr sz="2300" b="1"/>
            </a:lvl8pPr>
            <a:lvl9pPr marL="5406372" indent="0">
              <a:buNone/>
              <a:defRPr sz="2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949798" y="3162631"/>
            <a:ext cx="6047225" cy="5745831"/>
          </a:xfrm>
        </p:spPr>
        <p:txBody>
          <a:bodyPr/>
          <a:lstStyle>
            <a:lvl1pPr>
              <a:defRPr sz="3600"/>
            </a:lvl1pPr>
            <a:lvl2pPr>
              <a:defRPr sz="3000"/>
            </a:lvl2pPr>
            <a:lvl3pPr>
              <a:defRPr sz="26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0FE5AAA-0BE8-4FC1-B387-73EAD7A33556}" type="datetime1">
              <a:rPr kumimoji="1" lang="ja-JP" altLang="en-US" smtClean="0"/>
              <a:t>2024/7/25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173170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70955E1-426B-41B0-8B3C-5240F342191F}" type="datetime1">
              <a:rPr kumimoji="1" lang="ja-JP" altLang="en-US" smtClean="0"/>
              <a:t>2024/7/25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573080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DACDC3-F3C4-4CD8-9C1E-CE9372196E6C}" type="datetime1">
              <a:rPr kumimoji="1" lang="ja-JP" altLang="en-US" smtClean="0"/>
              <a:t>2024/7/25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835913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4055" y="397060"/>
            <a:ext cx="4500979" cy="1689814"/>
          </a:xfrm>
        </p:spPr>
        <p:txBody>
          <a:bodyPr anchor="b"/>
          <a:lstStyle>
            <a:lvl1pPr algn="l">
              <a:defRPr sz="3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348920" y="397061"/>
            <a:ext cx="7648101" cy="8511402"/>
          </a:xfrm>
        </p:spPr>
        <p:txBody>
          <a:bodyPr/>
          <a:lstStyle>
            <a:lvl1pPr>
              <a:defRPr sz="4800"/>
            </a:lvl1pPr>
            <a:lvl2pPr>
              <a:defRPr sz="4100"/>
            </a:lvl2pPr>
            <a:lvl3pPr>
              <a:defRPr sz="3600"/>
            </a:lvl3pPr>
            <a:lvl4pPr>
              <a:defRPr sz="3000"/>
            </a:lvl4pPr>
            <a:lvl5pPr>
              <a:defRPr sz="3000"/>
            </a:lvl5pPr>
            <a:lvl6pPr>
              <a:defRPr sz="3000"/>
            </a:lvl6pPr>
            <a:lvl7pPr>
              <a:defRPr sz="3000"/>
            </a:lvl7pPr>
            <a:lvl8pPr>
              <a:defRPr sz="3000"/>
            </a:lvl8pPr>
            <a:lvl9pPr>
              <a:defRPr sz="3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4055" y="2086876"/>
            <a:ext cx="4500979" cy="6821587"/>
          </a:xfrm>
        </p:spPr>
        <p:txBody>
          <a:bodyPr/>
          <a:lstStyle>
            <a:lvl1pPr marL="0" indent="0">
              <a:buNone/>
              <a:defRPr sz="2100"/>
            </a:lvl1pPr>
            <a:lvl2pPr marL="675796" indent="0">
              <a:buNone/>
              <a:defRPr sz="1800"/>
            </a:lvl2pPr>
            <a:lvl3pPr marL="1351593" indent="0">
              <a:buNone/>
              <a:defRPr sz="1500"/>
            </a:lvl3pPr>
            <a:lvl4pPr marL="2027389" indent="0">
              <a:buNone/>
              <a:defRPr sz="1400"/>
            </a:lvl4pPr>
            <a:lvl5pPr marL="2703186" indent="0">
              <a:buNone/>
              <a:defRPr sz="1400"/>
            </a:lvl5pPr>
            <a:lvl6pPr marL="3378982" indent="0">
              <a:buNone/>
              <a:defRPr sz="1400"/>
            </a:lvl6pPr>
            <a:lvl7pPr marL="4054779" indent="0">
              <a:buNone/>
              <a:defRPr sz="1400"/>
            </a:lvl7pPr>
            <a:lvl8pPr marL="4730575" indent="0">
              <a:buNone/>
              <a:defRPr sz="1400"/>
            </a:lvl8pPr>
            <a:lvl9pPr marL="5406372" indent="0">
              <a:buNone/>
              <a:defRPr sz="14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D4EBF92-214A-4573-95D9-B74F2D1689D2}" type="datetime1">
              <a:rPr kumimoji="1" lang="ja-JP" altLang="en-US" smtClean="0"/>
              <a:t>2024/7/25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3317157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681586" y="6980873"/>
            <a:ext cx="8208645" cy="824131"/>
          </a:xfrm>
        </p:spPr>
        <p:txBody>
          <a:bodyPr anchor="b"/>
          <a:lstStyle>
            <a:lvl1pPr algn="l">
              <a:defRPr sz="3000" b="1"/>
            </a:lvl1pPr>
          </a:lstStyle>
          <a:p>
            <a:r>
              <a:rPr kumimoji="1" lang="ja-JP" altLang="en-US"/>
              <a:t>マスター タイトルの書式設定</a:t>
            </a:r>
          </a:p>
        </p:txBody>
      </p:sp>
      <p:sp>
        <p:nvSpPr>
          <p:cNvPr id="3" name="図プレースホルダー 2"/>
          <p:cNvSpPr>
            <a:spLocks noGrp="1"/>
          </p:cNvSpPr>
          <p:nvPr>
            <p:ph type="pic" idx="1"/>
          </p:nvPr>
        </p:nvSpPr>
        <p:spPr>
          <a:xfrm>
            <a:off x="2681586" y="891077"/>
            <a:ext cx="8208645" cy="5983605"/>
          </a:xfrm>
        </p:spPr>
        <p:txBody>
          <a:bodyPr/>
          <a:lstStyle>
            <a:lvl1pPr marL="0" indent="0">
              <a:buNone/>
              <a:defRPr sz="4800"/>
            </a:lvl1pPr>
            <a:lvl2pPr marL="675796" indent="0">
              <a:buNone/>
              <a:defRPr sz="4100"/>
            </a:lvl2pPr>
            <a:lvl3pPr marL="1351593" indent="0">
              <a:buNone/>
              <a:defRPr sz="3600"/>
            </a:lvl3pPr>
            <a:lvl4pPr marL="2027389" indent="0">
              <a:buNone/>
              <a:defRPr sz="3000"/>
            </a:lvl4pPr>
            <a:lvl5pPr marL="2703186" indent="0">
              <a:buNone/>
              <a:defRPr sz="3000"/>
            </a:lvl5pPr>
            <a:lvl6pPr marL="3378982" indent="0">
              <a:buNone/>
              <a:defRPr sz="3000"/>
            </a:lvl6pPr>
            <a:lvl7pPr marL="4054779" indent="0">
              <a:buNone/>
              <a:defRPr sz="3000"/>
            </a:lvl7pPr>
            <a:lvl8pPr marL="4730575" indent="0">
              <a:buNone/>
              <a:defRPr sz="3000"/>
            </a:lvl8pPr>
            <a:lvl9pPr marL="5406372" indent="0">
              <a:buNone/>
              <a:defRPr sz="3000"/>
            </a:lvl9pPr>
          </a:lstStyle>
          <a:p>
            <a:endParaRPr kumimoji="1" lang="ja-JP" altLang="en-US"/>
          </a:p>
        </p:txBody>
      </p:sp>
      <p:sp>
        <p:nvSpPr>
          <p:cNvPr id="4" name="テキスト プレースホルダー 3"/>
          <p:cNvSpPr>
            <a:spLocks noGrp="1"/>
          </p:cNvSpPr>
          <p:nvPr>
            <p:ph type="body" sz="half" idx="2"/>
          </p:nvPr>
        </p:nvSpPr>
        <p:spPr>
          <a:xfrm>
            <a:off x="2681586" y="7805004"/>
            <a:ext cx="8208645" cy="1170404"/>
          </a:xfrm>
        </p:spPr>
        <p:txBody>
          <a:bodyPr/>
          <a:lstStyle>
            <a:lvl1pPr marL="0" indent="0">
              <a:buNone/>
              <a:defRPr sz="2100"/>
            </a:lvl1pPr>
            <a:lvl2pPr marL="675796" indent="0">
              <a:buNone/>
              <a:defRPr sz="1800"/>
            </a:lvl2pPr>
            <a:lvl3pPr marL="1351593" indent="0">
              <a:buNone/>
              <a:defRPr sz="1500"/>
            </a:lvl3pPr>
            <a:lvl4pPr marL="2027389" indent="0">
              <a:buNone/>
              <a:defRPr sz="1400"/>
            </a:lvl4pPr>
            <a:lvl5pPr marL="2703186" indent="0">
              <a:buNone/>
              <a:defRPr sz="1400"/>
            </a:lvl5pPr>
            <a:lvl6pPr marL="3378982" indent="0">
              <a:buNone/>
              <a:defRPr sz="1400"/>
            </a:lvl6pPr>
            <a:lvl7pPr marL="4054779" indent="0">
              <a:buNone/>
              <a:defRPr sz="1400"/>
            </a:lvl7pPr>
            <a:lvl8pPr marL="4730575" indent="0">
              <a:buNone/>
              <a:defRPr sz="1400"/>
            </a:lvl8pPr>
            <a:lvl9pPr marL="5406372" indent="0">
              <a:buNone/>
              <a:defRPr sz="14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6EEC50B-7C5A-43D5-BBE1-D616E6E54BBC}" type="datetime1">
              <a:rPr kumimoji="1" lang="ja-JP" altLang="en-US" smtClean="0"/>
              <a:t>2024/7/25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7AA5CF-51E1-4D01-BB70-A72935B68D10}" type="slidenum">
              <a:rPr kumimoji="1" lang="ja-JP" altLang="en-US" smtClean="0"/>
              <a:t>‹#›</a:t>
            </a:fld>
            <a:endParaRPr kumimoji="1" lang="ja-JP" altLang="en-US"/>
          </a:p>
        </p:txBody>
      </p:sp>
    </p:spTree>
    <p:extLst>
      <p:ext uri="{BB962C8B-B14F-4D97-AF65-F5344CB8AC3E}">
        <p14:creationId xmlns:p14="http://schemas.microsoft.com/office/powerpoint/2010/main" val="2361409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4054" y="399369"/>
            <a:ext cx="12312968" cy="1662113"/>
          </a:xfrm>
          <a:prstGeom prst="rect">
            <a:avLst/>
          </a:prstGeom>
        </p:spPr>
        <p:txBody>
          <a:bodyPr vert="horz" lIns="135159" tIns="67580" rIns="135159" bIns="6758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4054" y="2326959"/>
            <a:ext cx="12312968" cy="6581504"/>
          </a:xfrm>
          <a:prstGeom prst="rect">
            <a:avLst/>
          </a:prstGeom>
        </p:spPr>
        <p:txBody>
          <a:bodyPr vert="horz" lIns="135159" tIns="67580" rIns="135159" bIns="6758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4054" y="9243194"/>
            <a:ext cx="3192251" cy="530953"/>
          </a:xfrm>
          <a:prstGeom prst="rect">
            <a:avLst/>
          </a:prstGeom>
        </p:spPr>
        <p:txBody>
          <a:bodyPr vert="horz" lIns="135159" tIns="67580" rIns="135159" bIns="67580" rtlCol="0" anchor="ctr"/>
          <a:lstStyle>
            <a:lvl1pPr algn="l">
              <a:defRPr sz="1800">
                <a:solidFill>
                  <a:schemeClr val="tx1">
                    <a:tint val="75000"/>
                  </a:schemeClr>
                </a:solidFill>
              </a:defRPr>
            </a:lvl1pPr>
          </a:lstStyle>
          <a:p>
            <a:fld id="{964174D0-7513-4DBD-A8C7-8BD3CB3AEDA7}" type="datetime1">
              <a:rPr kumimoji="1" lang="ja-JP" altLang="en-US" smtClean="0"/>
              <a:t>2024/7/25</a:t>
            </a:fld>
            <a:endParaRPr kumimoji="1" lang="ja-JP" altLang="en-US"/>
          </a:p>
        </p:txBody>
      </p:sp>
      <p:sp>
        <p:nvSpPr>
          <p:cNvPr id="5" name="フッター プレースホルダー 4"/>
          <p:cNvSpPr>
            <a:spLocks noGrp="1"/>
          </p:cNvSpPr>
          <p:nvPr>
            <p:ph type="ftr" sz="quarter" idx="3"/>
          </p:nvPr>
        </p:nvSpPr>
        <p:spPr>
          <a:xfrm>
            <a:off x="4674368" y="9243194"/>
            <a:ext cx="4332340" cy="530953"/>
          </a:xfrm>
          <a:prstGeom prst="rect">
            <a:avLst/>
          </a:prstGeom>
        </p:spPr>
        <p:txBody>
          <a:bodyPr vert="horz" lIns="135159" tIns="67580" rIns="135159" bIns="67580" rtlCol="0" anchor="ctr"/>
          <a:lstStyle>
            <a:lvl1pPr algn="ctr">
              <a:defRPr sz="18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10462144" y="9441722"/>
            <a:ext cx="3192251" cy="530953"/>
          </a:xfrm>
          <a:prstGeom prst="rect">
            <a:avLst/>
          </a:prstGeom>
        </p:spPr>
        <p:txBody>
          <a:bodyPr vert="horz" lIns="135159" tIns="67580" rIns="135159" bIns="67580" rtlCol="0" anchor="ctr"/>
          <a:lstStyle>
            <a:lvl1pPr algn="r">
              <a:defRPr sz="2800">
                <a:solidFill>
                  <a:schemeClr val="tx1"/>
                </a:solidFill>
              </a:defRPr>
            </a:lvl1pPr>
          </a:lstStyle>
          <a:p>
            <a:fld id="{467AA5CF-51E1-4D01-BB70-A72935B68D10}" type="slidenum">
              <a:rPr lang="ja-JP" altLang="en-US" smtClean="0"/>
              <a:pPr/>
              <a:t>‹#›</a:t>
            </a:fld>
            <a:endParaRPr lang="ja-JP" altLang="en-US" dirty="0"/>
          </a:p>
        </p:txBody>
      </p:sp>
      <p:cxnSp>
        <p:nvCxnSpPr>
          <p:cNvPr id="7" name="直線コネクタ 6"/>
          <p:cNvCxnSpPr/>
          <p:nvPr userDrawn="1"/>
        </p:nvCxnSpPr>
        <p:spPr>
          <a:xfrm>
            <a:off x="0" y="593849"/>
            <a:ext cx="13681075" cy="0"/>
          </a:xfrm>
          <a:prstGeom prst="line">
            <a:avLst/>
          </a:prstGeom>
          <a:ln w="190500" cmpd="thickThin">
            <a:solidFill>
              <a:srgbClr val="0000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5235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hf hdr="0" ftr="0" dt="0"/>
  <p:txStyles>
    <p:titleStyle>
      <a:lvl1pPr algn="ctr" defTabSz="1351593" rtl="0" eaLnBrk="1" latinLnBrk="0" hangingPunct="1">
        <a:spcBef>
          <a:spcPct val="0"/>
        </a:spcBef>
        <a:buNone/>
        <a:defRPr kumimoji="1" sz="6500" kern="1200">
          <a:solidFill>
            <a:schemeClr val="tx1"/>
          </a:solidFill>
          <a:latin typeface="+mj-lt"/>
          <a:ea typeface="+mj-ea"/>
          <a:cs typeface="+mj-cs"/>
        </a:defRPr>
      </a:lvl1pPr>
    </p:titleStyle>
    <p:bodyStyle>
      <a:lvl1pPr marL="506847" indent="-506847" algn="l" defTabSz="1351593" rtl="0" eaLnBrk="1" latinLnBrk="0" hangingPunct="1">
        <a:spcBef>
          <a:spcPct val="20000"/>
        </a:spcBef>
        <a:buFont typeface="Arial" panose="020B0604020202020204" pitchFamily="34" charset="0"/>
        <a:buChar char="•"/>
        <a:defRPr kumimoji="1" sz="4800" kern="1200">
          <a:solidFill>
            <a:schemeClr val="tx1"/>
          </a:solidFill>
          <a:latin typeface="+mn-lt"/>
          <a:ea typeface="+mn-ea"/>
          <a:cs typeface="+mn-cs"/>
        </a:defRPr>
      </a:lvl1pPr>
      <a:lvl2pPr marL="1098169" indent="-422373" algn="l" defTabSz="1351593" rtl="0" eaLnBrk="1" latinLnBrk="0" hangingPunct="1">
        <a:spcBef>
          <a:spcPct val="20000"/>
        </a:spcBef>
        <a:buFont typeface="Arial" panose="020B0604020202020204" pitchFamily="34" charset="0"/>
        <a:buChar char="–"/>
        <a:defRPr kumimoji="1" sz="4100" kern="1200">
          <a:solidFill>
            <a:schemeClr val="tx1"/>
          </a:solidFill>
          <a:latin typeface="+mn-lt"/>
          <a:ea typeface="+mn-ea"/>
          <a:cs typeface="+mn-cs"/>
        </a:defRPr>
      </a:lvl2pPr>
      <a:lvl3pPr marL="1689491" indent="-337898" algn="l" defTabSz="1351593"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3pPr>
      <a:lvl4pPr marL="2365288"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4pPr>
      <a:lvl5pPr marL="3041084"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5pPr>
      <a:lvl6pPr marL="3716881"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6pPr>
      <a:lvl7pPr marL="4392677"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7pPr>
      <a:lvl8pPr marL="5068473"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8pPr>
      <a:lvl9pPr marL="5744270" indent="-337898" algn="l" defTabSz="1351593"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9pPr>
    </p:bodyStyle>
    <p:otherStyle>
      <a:defPPr>
        <a:defRPr lang="ja-JP"/>
      </a:defPPr>
      <a:lvl1pPr marL="0" algn="l" defTabSz="1351593" rtl="0" eaLnBrk="1" latinLnBrk="0" hangingPunct="1">
        <a:defRPr kumimoji="1" sz="2600" kern="1200">
          <a:solidFill>
            <a:schemeClr val="tx1"/>
          </a:solidFill>
          <a:latin typeface="+mn-lt"/>
          <a:ea typeface="+mn-ea"/>
          <a:cs typeface="+mn-cs"/>
        </a:defRPr>
      </a:lvl1pPr>
      <a:lvl2pPr marL="675796" algn="l" defTabSz="1351593" rtl="0" eaLnBrk="1" latinLnBrk="0" hangingPunct="1">
        <a:defRPr kumimoji="1" sz="2600" kern="1200">
          <a:solidFill>
            <a:schemeClr val="tx1"/>
          </a:solidFill>
          <a:latin typeface="+mn-lt"/>
          <a:ea typeface="+mn-ea"/>
          <a:cs typeface="+mn-cs"/>
        </a:defRPr>
      </a:lvl2pPr>
      <a:lvl3pPr marL="1351593" algn="l" defTabSz="1351593" rtl="0" eaLnBrk="1" latinLnBrk="0" hangingPunct="1">
        <a:defRPr kumimoji="1" sz="2600" kern="1200">
          <a:solidFill>
            <a:schemeClr val="tx1"/>
          </a:solidFill>
          <a:latin typeface="+mn-lt"/>
          <a:ea typeface="+mn-ea"/>
          <a:cs typeface="+mn-cs"/>
        </a:defRPr>
      </a:lvl3pPr>
      <a:lvl4pPr marL="2027389" algn="l" defTabSz="1351593" rtl="0" eaLnBrk="1" latinLnBrk="0" hangingPunct="1">
        <a:defRPr kumimoji="1" sz="2600" kern="1200">
          <a:solidFill>
            <a:schemeClr val="tx1"/>
          </a:solidFill>
          <a:latin typeface="+mn-lt"/>
          <a:ea typeface="+mn-ea"/>
          <a:cs typeface="+mn-cs"/>
        </a:defRPr>
      </a:lvl4pPr>
      <a:lvl5pPr marL="2703186" algn="l" defTabSz="1351593" rtl="0" eaLnBrk="1" latinLnBrk="0" hangingPunct="1">
        <a:defRPr kumimoji="1" sz="2600" kern="1200">
          <a:solidFill>
            <a:schemeClr val="tx1"/>
          </a:solidFill>
          <a:latin typeface="+mn-lt"/>
          <a:ea typeface="+mn-ea"/>
          <a:cs typeface="+mn-cs"/>
        </a:defRPr>
      </a:lvl5pPr>
      <a:lvl6pPr marL="3378982" algn="l" defTabSz="1351593" rtl="0" eaLnBrk="1" latinLnBrk="0" hangingPunct="1">
        <a:defRPr kumimoji="1" sz="2600" kern="1200">
          <a:solidFill>
            <a:schemeClr val="tx1"/>
          </a:solidFill>
          <a:latin typeface="+mn-lt"/>
          <a:ea typeface="+mn-ea"/>
          <a:cs typeface="+mn-cs"/>
        </a:defRPr>
      </a:lvl6pPr>
      <a:lvl7pPr marL="4054779" algn="l" defTabSz="1351593" rtl="0" eaLnBrk="1" latinLnBrk="0" hangingPunct="1">
        <a:defRPr kumimoji="1" sz="2600" kern="1200">
          <a:solidFill>
            <a:schemeClr val="tx1"/>
          </a:solidFill>
          <a:latin typeface="+mn-lt"/>
          <a:ea typeface="+mn-ea"/>
          <a:cs typeface="+mn-cs"/>
        </a:defRPr>
      </a:lvl7pPr>
      <a:lvl8pPr marL="4730575" algn="l" defTabSz="1351593" rtl="0" eaLnBrk="1" latinLnBrk="0" hangingPunct="1">
        <a:defRPr kumimoji="1" sz="2600" kern="1200">
          <a:solidFill>
            <a:schemeClr val="tx1"/>
          </a:solidFill>
          <a:latin typeface="+mn-lt"/>
          <a:ea typeface="+mn-ea"/>
          <a:cs typeface="+mn-cs"/>
        </a:defRPr>
      </a:lvl8pPr>
      <a:lvl9pPr marL="5406372" algn="l" defTabSz="1351593" rtl="0" eaLnBrk="1" latinLnBrk="0" hangingPunct="1">
        <a:defRPr kumimoji="1"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テキスト ボックス 3"/>
          <p:cNvSpPr txBox="1"/>
          <p:nvPr/>
        </p:nvSpPr>
        <p:spPr>
          <a:xfrm>
            <a:off x="1710537" y="2754089"/>
            <a:ext cx="10260000" cy="1323439"/>
          </a:xfrm>
          <a:prstGeom prst="rect">
            <a:avLst/>
          </a:prstGeom>
          <a:noFill/>
        </p:spPr>
        <p:txBody>
          <a:bodyPr wrap="square" rtlCol="0">
            <a:spAutoFit/>
          </a:bodyPr>
          <a:lstStyle/>
          <a:p>
            <a:pPr algn="ctr"/>
            <a:r>
              <a:rPr lang="ja-JP" altLang="en-US" sz="4000" b="1" dirty="0">
                <a:latin typeface="Meiryo UI" panose="020B0604030504040204" pitchFamily="50" charset="-128"/>
                <a:ea typeface="Meiryo UI" panose="020B0604030504040204" pitchFamily="50" charset="-128"/>
                <a:cs typeface="Meiryo UI" panose="020B0604030504040204" pitchFamily="50" charset="-128"/>
              </a:rPr>
              <a:t>宿泊税制度</a:t>
            </a:r>
            <a:endParaRPr lang="en-US" altLang="ja-JP" sz="40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4000" b="1" dirty="0">
                <a:latin typeface="Meiryo UI" panose="020B0604030504040204" pitchFamily="50" charset="-128"/>
                <a:ea typeface="Meiryo UI" panose="020B0604030504040204" pitchFamily="50" charset="-128"/>
                <a:cs typeface="Meiryo UI" panose="020B0604030504040204" pitchFamily="50" charset="-128"/>
              </a:rPr>
              <a:t>（税率、免税点、課税免除制度等）の検討</a:t>
            </a:r>
            <a:endParaRPr lang="zh-TW" altLang="en-US" sz="40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6" name="直線コネクタ 5">
            <a:extLst>
              <a:ext uri="{FF2B5EF4-FFF2-40B4-BE49-F238E27FC236}">
                <a16:creationId xmlns:a16="http://schemas.microsoft.com/office/drawing/2014/main" id="{24E179BB-0CEF-4E1D-8A19-F37AEFE60B0E}"/>
              </a:ext>
            </a:extLst>
          </p:cNvPr>
          <p:cNvCxnSpPr/>
          <p:nvPr/>
        </p:nvCxnSpPr>
        <p:spPr>
          <a:xfrm>
            <a:off x="0" y="462629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050EB4F7-9BD1-47C9-ACC9-8AD893611548}"/>
              </a:ext>
            </a:extLst>
          </p:cNvPr>
          <p:cNvSpPr/>
          <p:nvPr/>
        </p:nvSpPr>
        <p:spPr>
          <a:xfrm>
            <a:off x="11128413" y="521841"/>
            <a:ext cx="1893944" cy="707881"/>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000" dirty="0">
                <a:latin typeface="Meiryo UI" panose="020B0604030504040204" pitchFamily="50" charset="-128"/>
                <a:ea typeface="Meiryo UI" panose="020B0604030504040204" pitchFamily="50" charset="-128"/>
              </a:rPr>
              <a:t>資料６</a:t>
            </a:r>
            <a:endParaRPr kumimoji="1" lang="ja-JP" altLang="en-US" sz="2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67484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bwMode="gray">
          <a:xfrm>
            <a:off x="0" y="-19491"/>
            <a:ext cx="6692639" cy="685348"/>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lang="ja-JP" altLang="en-US" sz="2800" b="1" dirty="0">
                <a:solidFill>
                  <a:sysClr val="windowText" lastClr="000000"/>
                </a:solidFill>
                <a:latin typeface="Meiryo UI" panose="020B0604030504040204" pitchFamily="50" charset="-128"/>
                <a:ea typeface="Meiryo UI" panose="020B0604030504040204" pitchFamily="50" charset="-128"/>
              </a:rPr>
              <a:t>　参考：免税点検討にかかる各種参考情報</a:t>
            </a:r>
            <a:endParaRPr kumimoji="1" lang="ja-JP" altLang="en-US" sz="2800" b="1" dirty="0">
              <a:solidFill>
                <a:sysClr val="windowText" lastClr="000000"/>
              </a:solidFill>
              <a:latin typeface="Meiryo UI" panose="020B0604030504040204" pitchFamily="50" charset="-128"/>
              <a:ea typeface="Meiryo UI" panose="020B0604030504040204" pitchFamily="50" charset="-128"/>
            </a:endParaRPr>
          </a:p>
        </p:txBody>
      </p:sp>
      <p:cxnSp>
        <p:nvCxnSpPr>
          <p:cNvPr id="8" name="直線コネクタ 7"/>
          <p:cNvCxnSpPr/>
          <p:nvPr/>
        </p:nvCxnSpPr>
        <p:spPr>
          <a:xfrm>
            <a:off x="0" y="66585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スライド番号プレースホルダー 1">
            <a:extLst>
              <a:ext uri="{FF2B5EF4-FFF2-40B4-BE49-F238E27FC236}">
                <a16:creationId xmlns:a16="http://schemas.microsoft.com/office/drawing/2014/main" id="{E944F7E1-9EC2-4C89-966D-196B14B1B437}"/>
              </a:ext>
            </a:extLst>
          </p:cNvPr>
          <p:cNvSpPr>
            <a:spLocks noGrp="1"/>
          </p:cNvSpPr>
          <p:nvPr>
            <p:ph type="sldNum" sz="quarter" idx="12"/>
          </p:nvPr>
        </p:nvSpPr>
        <p:spPr>
          <a:xfrm>
            <a:off x="10462144" y="9441722"/>
            <a:ext cx="3192251" cy="530953"/>
          </a:xfrm>
        </p:spPr>
        <p:txBody>
          <a:bodyPr/>
          <a:lstStyle/>
          <a:p>
            <a:fld id="{467AA5CF-51E1-4D01-BB70-A72935B68D10}" type="slidenum">
              <a:rPr kumimoji="1" lang="ja-JP" altLang="en-US" smtClean="0"/>
              <a:t>9</a:t>
            </a:fld>
            <a:endParaRPr kumimoji="1" lang="ja-JP" altLang="en-US" dirty="0"/>
          </a:p>
        </p:txBody>
      </p:sp>
      <p:sp>
        <p:nvSpPr>
          <p:cNvPr id="3" name="テキスト ボックス 2">
            <a:extLst>
              <a:ext uri="{FF2B5EF4-FFF2-40B4-BE49-F238E27FC236}">
                <a16:creationId xmlns:a16="http://schemas.microsoft.com/office/drawing/2014/main" id="{F80B0C59-4F5E-4714-882B-BFBC074D104E}"/>
              </a:ext>
            </a:extLst>
          </p:cNvPr>
          <p:cNvSpPr txBox="1"/>
          <p:nvPr/>
        </p:nvSpPr>
        <p:spPr bwMode="gray">
          <a:xfrm>
            <a:off x="143793" y="766455"/>
            <a:ext cx="3270227" cy="623793"/>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kumimoji="1" lang="ja-JP" altLang="en-US" sz="2400" b="1" u="sng" dirty="0">
                <a:solidFill>
                  <a:sysClr val="windowText" lastClr="000000"/>
                </a:solidFill>
                <a:latin typeface="Meiryo UI" panose="020B0604030504040204" pitchFamily="50" charset="-128"/>
                <a:ea typeface="Meiryo UI" panose="020B0604030504040204" pitchFamily="50" charset="-128"/>
              </a:rPr>
              <a:t>〇</a:t>
            </a:r>
            <a:r>
              <a:rPr lang="ja-JP" altLang="en-US" sz="2400" b="1" u="sng" dirty="0">
                <a:solidFill>
                  <a:sysClr val="windowText" lastClr="000000"/>
                </a:solidFill>
                <a:latin typeface="Meiryo UI" panose="020B0604030504040204" pitchFamily="50" charset="-128"/>
                <a:ea typeface="Meiryo UI" panose="020B0604030504040204" pitchFamily="50" charset="-128"/>
              </a:rPr>
              <a:t>簡易宿所の宿泊単価</a:t>
            </a:r>
            <a:endParaRPr kumimoji="1" lang="ja-JP" altLang="en-US" sz="2400" b="1" u="sng" dirty="0">
              <a:solidFill>
                <a:sysClr val="windowText" lastClr="000000"/>
              </a:solidFill>
              <a:latin typeface="Meiryo UI" panose="020B0604030504040204" pitchFamily="50" charset="-128"/>
              <a:ea typeface="Meiryo UI" panose="020B0604030504040204" pitchFamily="50" charset="-128"/>
            </a:endParaRPr>
          </a:p>
        </p:txBody>
      </p:sp>
      <p:graphicFrame>
        <p:nvGraphicFramePr>
          <p:cNvPr id="4" name="表 4">
            <a:extLst>
              <a:ext uri="{FF2B5EF4-FFF2-40B4-BE49-F238E27FC236}">
                <a16:creationId xmlns:a16="http://schemas.microsoft.com/office/drawing/2014/main" id="{2704AC63-4F5F-4C42-8ED8-35B98A0EEC6F}"/>
              </a:ext>
            </a:extLst>
          </p:cNvPr>
          <p:cNvGraphicFramePr>
            <a:graphicFrameLocks noGrp="1"/>
          </p:cNvGraphicFramePr>
          <p:nvPr/>
        </p:nvGraphicFramePr>
        <p:xfrm>
          <a:off x="647626" y="1334903"/>
          <a:ext cx="9145238" cy="1585298"/>
        </p:xfrm>
        <a:graphic>
          <a:graphicData uri="http://schemas.openxmlformats.org/drawingml/2006/table">
            <a:tbl>
              <a:tblPr firstRow="1" bandRow="1">
                <a:tableStyleId>{5C22544A-7EE6-4342-B048-85BDC9FD1C3A}</a:tableStyleId>
              </a:tblPr>
              <a:tblGrid>
                <a:gridCol w="2298746">
                  <a:extLst>
                    <a:ext uri="{9D8B030D-6E8A-4147-A177-3AD203B41FA5}">
                      <a16:colId xmlns:a16="http://schemas.microsoft.com/office/drawing/2014/main" val="4072353784"/>
                    </a:ext>
                  </a:extLst>
                </a:gridCol>
                <a:gridCol w="1711623">
                  <a:extLst>
                    <a:ext uri="{9D8B030D-6E8A-4147-A177-3AD203B41FA5}">
                      <a16:colId xmlns:a16="http://schemas.microsoft.com/office/drawing/2014/main" val="3722446715"/>
                    </a:ext>
                  </a:extLst>
                </a:gridCol>
                <a:gridCol w="1711623">
                  <a:extLst>
                    <a:ext uri="{9D8B030D-6E8A-4147-A177-3AD203B41FA5}">
                      <a16:colId xmlns:a16="http://schemas.microsoft.com/office/drawing/2014/main" val="3169942458"/>
                    </a:ext>
                  </a:extLst>
                </a:gridCol>
                <a:gridCol w="1711623">
                  <a:extLst>
                    <a:ext uri="{9D8B030D-6E8A-4147-A177-3AD203B41FA5}">
                      <a16:colId xmlns:a16="http://schemas.microsoft.com/office/drawing/2014/main" val="3556082288"/>
                    </a:ext>
                  </a:extLst>
                </a:gridCol>
                <a:gridCol w="1711623">
                  <a:extLst>
                    <a:ext uri="{9D8B030D-6E8A-4147-A177-3AD203B41FA5}">
                      <a16:colId xmlns:a16="http://schemas.microsoft.com/office/drawing/2014/main" val="1158927188"/>
                    </a:ext>
                  </a:extLst>
                </a:gridCol>
              </a:tblGrid>
              <a:tr h="178748">
                <a:tc rowSpan="2">
                  <a:txBody>
                    <a:bodyPr/>
                    <a:lstStyle/>
                    <a:p>
                      <a:endParaRPr kumimoji="1" lang="ja-JP" altLang="en-US" sz="2000" dirty="0">
                        <a:solidFill>
                          <a:schemeClr val="bg1"/>
                        </a:solidFill>
                        <a:latin typeface="Meiryo UI" panose="020B0604030504040204" pitchFamily="50" charset="-128"/>
                        <a:ea typeface="Meiryo UI" panose="020B0604030504040204" pitchFamily="50" charset="-128"/>
                      </a:endParaRPr>
                    </a:p>
                  </a:txBody>
                  <a:tcPr anchor="ctr">
                    <a:lnB w="38100" cap="flat" cmpd="sng" algn="ctr">
                      <a:solidFill>
                        <a:schemeClr val="bg1"/>
                      </a:solidFill>
                      <a:prstDash val="solid"/>
                      <a:round/>
                      <a:headEnd type="none" w="med" len="med"/>
                      <a:tailEnd type="none" w="med" len="med"/>
                    </a:lnB>
                    <a:solidFill>
                      <a:srgbClr val="0070C0"/>
                    </a:solidFill>
                  </a:tcPr>
                </a:tc>
                <a:tc gridSpan="4">
                  <a:txBody>
                    <a:bodyPr/>
                    <a:lstStyle/>
                    <a:p>
                      <a:pPr algn="ctr"/>
                      <a:r>
                        <a:rPr kumimoji="1" lang="en-US" altLang="ja-JP" sz="1600" dirty="0">
                          <a:solidFill>
                            <a:schemeClr val="bg1"/>
                          </a:solidFill>
                          <a:latin typeface="Meiryo UI" panose="020B0604030504040204" pitchFamily="50" charset="-128"/>
                          <a:ea typeface="Meiryo UI" panose="020B0604030504040204" pitchFamily="50" charset="-128"/>
                        </a:rPr>
                        <a:t>2023</a:t>
                      </a:r>
                      <a:r>
                        <a:rPr kumimoji="1" lang="ja-JP" altLang="en-US" sz="1600" dirty="0">
                          <a:solidFill>
                            <a:schemeClr val="bg1"/>
                          </a:solidFill>
                          <a:latin typeface="Meiryo UI" panose="020B0604030504040204" pitchFamily="50" charset="-128"/>
                          <a:ea typeface="Meiryo UI" panose="020B0604030504040204" pitchFamily="50" charset="-128"/>
                        </a:rPr>
                        <a:t>年度</a:t>
                      </a:r>
                    </a:p>
                  </a:txBody>
                  <a:tcPr anchor="ctr">
                    <a:lnB w="38100" cap="flat" cmpd="sng" algn="ctr">
                      <a:solidFill>
                        <a:schemeClr val="bg1"/>
                      </a:solidFill>
                      <a:prstDash val="solid"/>
                      <a:round/>
                      <a:headEnd type="none" w="med" len="med"/>
                      <a:tailEnd type="none" w="med" len="med"/>
                    </a:lnB>
                    <a:solidFill>
                      <a:srgbClr val="0070C0"/>
                    </a:solidFill>
                  </a:tcPr>
                </a:tc>
                <a:tc hMerge="1">
                  <a:txBody>
                    <a:bodyPr/>
                    <a:lstStyle/>
                    <a:p>
                      <a:endParaRPr kumimoji="1" lang="ja-JP" altLang="en-US" sz="1600" dirty="0">
                        <a:solidFill>
                          <a:schemeClr val="bg1"/>
                        </a:solidFill>
                        <a:latin typeface="Meiryo UI" panose="020B0604030504040204" pitchFamily="50" charset="-128"/>
                        <a:ea typeface="Meiryo UI" panose="020B0604030504040204" pitchFamily="50" charset="-128"/>
                      </a:endParaRPr>
                    </a:p>
                  </a:txBody>
                  <a:tcPr anchor="ctr">
                    <a:lnB w="12700" cap="flat" cmpd="sng" algn="ctr">
                      <a:solidFill>
                        <a:schemeClr val="bg1"/>
                      </a:solidFill>
                      <a:prstDash val="solid"/>
                      <a:round/>
                      <a:headEnd type="none" w="med" len="med"/>
                      <a:tailEnd type="none" w="med" len="med"/>
                    </a:lnB>
                    <a:solidFill>
                      <a:srgbClr val="0070C0"/>
                    </a:solidFill>
                  </a:tcPr>
                </a:tc>
                <a:tc hMerge="1">
                  <a:txBody>
                    <a:bodyPr/>
                    <a:lstStyle/>
                    <a:p>
                      <a:endParaRPr kumimoji="1" lang="ja-JP" altLang="en-US" sz="1600" dirty="0">
                        <a:solidFill>
                          <a:schemeClr val="bg1"/>
                        </a:solidFill>
                        <a:latin typeface="Meiryo UI" panose="020B0604030504040204" pitchFamily="50" charset="-128"/>
                        <a:ea typeface="Meiryo UI" panose="020B0604030504040204" pitchFamily="50" charset="-128"/>
                      </a:endParaRPr>
                    </a:p>
                  </a:txBody>
                  <a:tcPr anchor="ctr">
                    <a:lnB w="12700" cap="flat" cmpd="sng" algn="ctr">
                      <a:solidFill>
                        <a:schemeClr val="bg1"/>
                      </a:solidFill>
                      <a:prstDash val="solid"/>
                      <a:round/>
                      <a:headEnd type="none" w="med" len="med"/>
                      <a:tailEnd type="none" w="med" len="med"/>
                    </a:lnB>
                    <a:solidFill>
                      <a:srgbClr val="0070C0"/>
                    </a:solidFill>
                  </a:tcPr>
                </a:tc>
                <a:tc hMerge="1">
                  <a:txBody>
                    <a:bodyPr/>
                    <a:lstStyle/>
                    <a:p>
                      <a:endParaRPr kumimoji="1" lang="ja-JP" altLang="en-US" sz="1600" dirty="0">
                        <a:solidFill>
                          <a:schemeClr val="bg1"/>
                        </a:solidFill>
                        <a:latin typeface="Meiryo UI" panose="020B0604030504040204" pitchFamily="50" charset="-128"/>
                        <a:ea typeface="Meiryo UI" panose="020B0604030504040204" pitchFamily="50" charset="-128"/>
                      </a:endParaRPr>
                    </a:p>
                  </a:txBody>
                  <a:tcPr anchor="ctr">
                    <a:lnB w="12700" cap="flat" cmpd="sng" algn="ctr">
                      <a:solidFill>
                        <a:schemeClr val="bg1"/>
                      </a:solidFill>
                      <a:prstDash val="solid"/>
                      <a:round/>
                      <a:headEnd type="none" w="med" len="med"/>
                      <a:tailEnd type="none" w="med" len="med"/>
                    </a:lnB>
                    <a:solidFill>
                      <a:srgbClr val="0070C0"/>
                    </a:solidFill>
                  </a:tcPr>
                </a:tc>
                <a:extLst>
                  <a:ext uri="{0D108BD9-81ED-4DB2-BD59-A6C34878D82A}">
                    <a16:rowId xmlns:a16="http://schemas.microsoft.com/office/drawing/2014/main" val="150575393"/>
                  </a:ext>
                </a:extLst>
              </a:tr>
              <a:tr h="178748">
                <a:tc vMerge="1">
                  <a:txBody>
                    <a:bodyPr/>
                    <a:lstStyle/>
                    <a:p>
                      <a:endParaRPr kumimoji="1" lang="ja-JP" altLang="en-US" sz="2000" dirty="0">
                        <a:solidFill>
                          <a:schemeClr val="bg1"/>
                        </a:solidFill>
                        <a:latin typeface="Meiryo UI" panose="020B0604030504040204" pitchFamily="50" charset="-128"/>
                        <a:ea typeface="Meiryo UI" panose="020B0604030504040204" pitchFamily="50" charset="-128"/>
                      </a:endParaRPr>
                    </a:p>
                  </a:txBody>
                  <a:tcPr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70C0"/>
                    </a:solidFill>
                  </a:tcPr>
                </a:tc>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平均宿泊単価</a:t>
                      </a:r>
                    </a:p>
                  </a:txBody>
                  <a:tcPr anchor="ct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70C0"/>
                    </a:solidFill>
                  </a:tcPr>
                </a:tc>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最小値</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70C0"/>
                    </a:solidFill>
                  </a:tcPr>
                </a:tc>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中央値</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70C0"/>
                    </a:solidFill>
                  </a:tcPr>
                </a:tc>
                <a:tc>
                  <a:txBody>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最大値</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70C0"/>
                    </a:solidFill>
                  </a:tcPr>
                </a:tc>
                <a:extLst>
                  <a:ext uri="{0D108BD9-81ED-4DB2-BD59-A6C34878D82A}">
                    <a16:rowId xmlns:a16="http://schemas.microsoft.com/office/drawing/2014/main" val="2595724527"/>
                  </a:ext>
                </a:extLst>
              </a:tr>
              <a:tr h="457369">
                <a:tc>
                  <a:txBody>
                    <a:bodyPr/>
                    <a:lstStyle/>
                    <a:p>
                      <a:r>
                        <a:rPr kumimoji="1" lang="ja-JP" altLang="en-US" sz="2000" dirty="0">
                          <a:latin typeface="Meiryo UI" panose="020B0604030504040204" pitchFamily="50" charset="-128"/>
                          <a:ea typeface="Meiryo UI" panose="020B0604030504040204" pitchFamily="50" charset="-128"/>
                        </a:rPr>
                        <a:t>大阪府全体</a:t>
                      </a:r>
                    </a:p>
                  </a:txBody>
                  <a:tcPr anchor="ctr">
                    <a:lnT w="38100" cap="flat" cmpd="sng" algn="ctr">
                      <a:solidFill>
                        <a:schemeClr val="bg1"/>
                      </a:solidFill>
                      <a:prstDash val="solid"/>
                      <a:round/>
                      <a:headEnd type="none" w="med" len="med"/>
                      <a:tailEnd type="none" w="med" len="med"/>
                    </a:lnT>
                  </a:tcPr>
                </a:tc>
                <a:tc>
                  <a:txBody>
                    <a:bodyPr/>
                    <a:lstStyle/>
                    <a:p>
                      <a:pPr algn="r"/>
                      <a:r>
                        <a:rPr kumimoji="1" lang="en-US" altLang="ja-JP" sz="2000" dirty="0">
                          <a:latin typeface="Meiryo UI" panose="020B0604030504040204" pitchFamily="50" charset="-128"/>
                          <a:ea typeface="Meiryo UI" panose="020B0604030504040204" pitchFamily="50" charset="-128"/>
                        </a:rPr>
                        <a:t>4,175</a:t>
                      </a:r>
                      <a:r>
                        <a:rPr kumimoji="1" lang="ja-JP" altLang="en-US" sz="2000" dirty="0">
                          <a:latin typeface="Meiryo UI" panose="020B0604030504040204" pitchFamily="50" charset="-128"/>
                          <a:ea typeface="Meiryo UI" panose="020B0604030504040204" pitchFamily="50" charset="-128"/>
                        </a:rPr>
                        <a:t>円</a:t>
                      </a:r>
                    </a:p>
                  </a:txBody>
                  <a:tcPr anchor="ctr">
                    <a:lnT w="38100" cap="flat" cmpd="sng" algn="ctr">
                      <a:solidFill>
                        <a:schemeClr val="bg1"/>
                      </a:solidFill>
                      <a:prstDash val="solid"/>
                      <a:round/>
                      <a:headEnd type="none" w="med" len="med"/>
                      <a:tailEnd type="none" w="med" len="med"/>
                    </a:lnT>
                  </a:tcPr>
                </a:tc>
                <a:tc>
                  <a:txBody>
                    <a:bodyPr/>
                    <a:lstStyle/>
                    <a:p>
                      <a:pPr algn="r"/>
                      <a:r>
                        <a:rPr kumimoji="1" lang="en-US" altLang="ja-JP" sz="2000" dirty="0">
                          <a:latin typeface="Meiryo UI" panose="020B0604030504040204" pitchFamily="50" charset="-128"/>
                          <a:ea typeface="Meiryo UI" panose="020B0604030504040204" pitchFamily="50" charset="-128"/>
                        </a:rPr>
                        <a:t>637</a:t>
                      </a:r>
                      <a:r>
                        <a:rPr kumimoji="1" lang="ja-JP" altLang="en-US" sz="2000" dirty="0">
                          <a:latin typeface="Meiryo UI" panose="020B0604030504040204" pitchFamily="50" charset="-128"/>
                          <a:ea typeface="Meiryo UI" panose="020B0604030504040204" pitchFamily="50" charset="-128"/>
                        </a:rPr>
                        <a:t>円</a:t>
                      </a:r>
                    </a:p>
                  </a:txBody>
                  <a:tcPr anchor="ctr">
                    <a:lnT w="38100" cap="flat" cmpd="sng" algn="ctr">
                      <a:solidFill>
                        <a:schemeClr val="bg1"/>
                      </a:solidFill>
                      <a:prstDash val="solid"/>
                      <a:round/>
                      <a:headEnd type="none" w="med" len="med"/>
                      <a:tailEnd type="none" w="med" len="med"/>
                    </a:lnT>
                  </a:tcPr>
                </a:tc>
                <a:tc>
                  <a:txBody>
                    <a:bodyPr/>
                    <a:lstStyle/>
                    <a:p>
                      <a:pPr algn="r"/>
                      <a:r>
                        <a:rPr kumimoji="1" lang="en-US" altLang="ja-JP" sz="2000" dirty="0">
                          <a:latin typeface="Meiryo UI" panose="020B0604030504040204" pitchFamily="50" charset="-128"/>
                          <a:ea typeface="Meiryo UI" panose="020B0604030504040204" pitchFamily="50" charset="-128"/>
                        </a:rPr>
                        <a:t>3,347</a:t>
                      </a:r>
                      <a:r>
                        <a:rPr kumimoji="1" lang="ja-JP" altLang="en-US" sz="2000" dirty="0">
                          <a:latin typeface="Meiryo UI" panose="020B0604030504040204" pitchFamily="50" charset="-128"/>
                          <a:ea typeface="Meiryo UI" panose="020B0604030504040204" pitchFamily="50" charset="-128"/>
                        </a:rPr>
                        <a:t>円</a:t>
                      </a:r>
                    </a:p>
                  </a:txBody>
                  <a:tcPr anchor="ctr">
                    <a:lnT w="38100" cap="flat" cmpd="sng" algn="ctr">
                      <a:solidFill>
                        <a:schemeClr val="bg1"/>
                      </a:solidFill>
                      <a:prstDash val="solid"/>
                      <a:round/>
                      <a:headEnd type="none" w="med" len="med"/>
                      <a:tailEnd type="none" w="med" len="med"/>
                    </a:lnT>
                  </a:tcPr>
                </a:tc>
                <a:tc>
                  <a:txBody>
                    <a:bodyPr/>
                    <a:lstStyle/>
                    <a:p>
                      <a:pPr algn="r"/>
                      <a:r>
                        <a:rPr kumimoji="1" lang="en-US" altLang="ja-JP" sz="2000" dirty="0">
                          <a:latin typeface="Meiryo UI" panose="020B0604030504040204" pitchFamily="50" charset="-128"/>
                          <a:ea typeface="Meiryo UI" panose="020B0604030504040204" pitchFamily="50" charset="-128"/>
                        </a:rPr>
                        <a:t>19,416</a:t>
                      </a:r>
                      <a:r>
                        <a:rPr kumimoji="1" lang="ja-JP" altLang="en-US" sz="2000" dirty="0">
                          <a:latin typeface="Meiryo UI" panose="020B0604030504040204" pitchFamily="50" charset="-128"/>
                          <a:ea typeface="Meiryo UI" panose="020B0604030504040204" pitchFamily="50" charset="-128"/>
                        </a:rPr>
                        <a:t>円</a:t>
                      </a:r>
                    </a:p>
                  </a:txBody>
                  <a:tcPr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539660679"/>
                  </a:ext>
                </a:extLst>
              </a:tr>
              <a:tr h="457369">
                <a:tc>
                  <a:txBody>
                    <a:bodyPr/>
                    <a:lstStyle/>
                    <a:p>
                      <a:r>
                        <a:rPr kumimoji="1" lang="ja-JP" altLang="en-US" sz="2000" dirty="0">
                          <a:latin typeface="Meiryo UI" panose="020B0604030504040204" pitchFamily="50" charset="-128"/>
                          <a:ea typeface="Meiryo UI" panose="020B0604030504040204" pitchFamily="50" charset="-128"/>
                        </a:rPr>
                        <a:t>大阪市内</a:t>
                      </a:r>
                    </a:p>
                  </a:txBody>
                  <a:tcPr anchor="ctr"/>
                </a:tc>
                <a:tc>
                  <a:txBody>
                    <a:bodyPr/>
                    <a:lstStyle/>
                    <a:p>
                      <a:pPr algn="r"/>
                      <a:r>
                        <a:rPr kumimoji="1" lang="en-US" altLang="ja-JP" sz="2000" dirty="0">
                          <a:latin typeface="Meiryo UI" panose="020B0604030504040204" pitchFamily="50" charset="-128"/>
                          <a:ea typeface="Meiryo UI" panose="020B0604030504040204" pitchFamily="50" charset="-128"/>
                        </a:rPr>
                        <a:t>4,230</a:t>
                      </a:r>
                      <a:r>
                        <a:rPr kumimoji="1" lang="ja-JP" altLang="en-US" sz="2000" dirty="0">
                          <a:latin typeface="Meiryo UI" panose="020B0604030504040204" pitchFamily="50" charset="-128"/>
                          <a:ea typeface="Meiryo UI" panose="020B0604030504040204" pitchFamily="50" charset="-128"/>
                        </a:rPr>
                        <a:t>円</a:t>
                      </a:r>
                    </a:p>
                  </a:txBody>
                  <a:tcPr anchor="ctr"/>
                </a:tc>
                <a:tc>
                  <a:txBody>
                    <a:bodyPr/>
                    <a:lstStyle/>
                    <a:p>
                      <a:pPr algn="r"/>
                      <a:r>
                        <a:rPr kumimoji="1" lang="en-US" altLang="ja-JP" sz="2000" dirty="0">
                          <a:latin typeface="Meiryo UI" panose="020B0604030504040204" pitchFamily="50" charset="-128"/>
                          <a:ea typeface="Meiryo UI" panose="020B0604030504040204" pitchFamily="50" charset="-128"/>
                        </a:rPr>
                        <a:t>950</a:t>
                      </a:r>
                      <a:r>
                        <a:rPr kumimoji="1" lang="ja-JP" altLang="en-US" sz="2000" dirty="0">
                          <a:latin typeface="Meiryo UI" panose="020B0604030504040204" pitchFamily="50" charset="-128"/>
                          <a:ea typeface="Meiryo UI" panose="020B0604030504040204" pitchFamily="50" charset="-128"/>
                        </a:rPr>
                        <a:t>円</a:t>
                      </a:r>
                    </a:p>
                  </a:txBody>
                  <a:tcPr anchor="ctr"/>
                </a:tc>
                <a:tc>
                  <a:txBody>
                    <a:bodyPr/>
                    <a:lstStyle/>
                    <a:p>
                      <a:pPr algn="r"/>
                      <a:r>
                        <a:rPr kumimoji="1" lang="en-US" altLang="ja-JP" sz="2000" dirty="0">
                          <a:latin typeface="Meiryo UI" panose="020B0604030504040204" pitchFamily="50" charset="-128"/>
                          <a:ea typeface="Meiryo UI" panose="020B0604030504040204" pitchFamily="50" charset="-128"/>
                        </a:rPr>
                        <a:t>3,450</a:t>
                      </a:r>
                      <a:r>
                        <a:rPr kumimoji="1" lang="ja-JP" altLang="en-US" sz="2000" dirty="0">
                          <a:latin typeface="Meiryo UI" panose="020B0604030504040204" pitchFamily="50" charset="-128"/>
                          <a:ea typeface="Meiryo UI" panose="020B0604030504040204" pitchFamily="50" charset="-128"/>
                        </a:rPr>
                        <a:t>円</a:t>
                      </a:r>
                    </a:p>
                  </a:txBody>
                  <a:tcPr anchor="ctr"/>
                </a:tc>
                <a:tc>
                  <a:txBody>
                    <a:bodyPr/>
                    <a:lstStyle/>
                    <a:p>
                      <a:pPr algn="r"/>
                      <a:r>
                        <a:rPr kumimoji="1" lang="en-US" altLang="ja-JP" sz="2000" dirty="0">
                          <a:latin typeface="Meiryo UI" panose="020B0604030504040204" pitchFamily="50" charset="-128"/>
                          <a:ea typeface="Meiryo UI" panose="020B0604030504040204" pitchFamily="50" charset="-128"/>
                        </a:rPr>
                        <a:t>14,492</a:t>
                      </a:r>
                      <a:r>
                        <a:rPr kumimoji="1" lang="ja-JP" altLang="en-US" sz="2000" dirty="0">
                          <a:latin typeface="Meiryo UI" panose="020B0604030504040204" pitchFamily="50" charset="-128"/>
                          <a:ea typeface="Meiryo UI" panose="020B0604030504040204" pitchFamily="50" charset="-128"/>
                        </a:rPr>
                        <a:t>円</a:t>
                      </a:r>
                    </a:p>
                  </a:txBody>
                  <a:tcPr anchor="ctr"/>
                </a:tc>
                <a:extLst>
                  <a:ext uri="{0D108BD9-81ED-4DB2-BD59-A6C34878D82A}">
                    <a16:rowId xmlns:a16="http://schemas.microsoft.com/office/drawing/2014/main" val="2790646236"/>
                  </a:ext>
                </a:extLst>
              </a:tr>
            </a:tbl>
          </a:graphicData>
        </a:graphic>
      </p:graphicFrame>
      <p:sp>
        <p:nvSpPr>
          <p:cNvPr id="9" name="テキスト ボックス 8">
            <a:extLst>
              <a:ext uri="{FF2B5EF4-FFF2-40B4-BE49-F238E27FC236}">
                <a16:creationId xmlns:a16="http://schemas.microsoft.com/office/drawing/2014/main" id="{CA5E5DFA-6B2D-4770-AB01-C84D05A185EB}"/>
              </a:ext>
            </a:extLst>
          </p:cNvPr>
          <p:cNvSpPr txBox="1"/>
          <p:nvPr/>
        </p:nvSpPr>
        <p:spPr bwMode="gray">
          <a:xfrm>
            <a:off x="588851" y="2898105"/>
            <a:ext cx="6179678" cy="469905"/>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lang="en-US" altLang="ja-JP" sz="1400" dirty="0">
                <a:solidFill>
                  <a:sysClr val="windowText" lastClr="000000"/>
                </a:solidFill>
                <a:latin typeface="Meiryo UI" panose="020B0604030504040204" pitchFamily="50" charset="-128"/>
                <a:ea typeface="Meiryo UI" panose="020B0604030504040204" pitchFamily="50" charset="-128"/>
              </a:rPr>
              <a:t>※</a:t>
            </a:r>
            <a:r>
              <a:rPr lang="ja-JP" altLang="en-US" sz="1400" dirty="0">
                <a:solidFill>
                  <a:sysClr val="windowText" lastClr="000000"/>
                </a:solidFill>
                <a:latin typeface="Meiryo UI" panose="020B0604030504040204" pitchFamily="50" charset="-128"/>
                <a:ea typeface="Meiryo UI" panose="020B0604030504040204" pitchFamily="50" charset="-128"/>
              </a:rPr>
              <a:t>令和</a:t>
            </a:r>
            <a:r>
              <a:rPr lang="en-US" altLang="ja-JP" sz="1400" dirty="0">
                <a:solidFill>
                  <a:sysClr val="windowText" lastClr="000000"/>
                </a:solidFill>
                <a:latin typeface="Meiryo UI" panose="020B0604030504040204" pitchFamily="50" charset="-128"/>
                <a:ea typeface="Meiryo UI" panose="020B0604030504040204" pitchFamily="50" charset="-128"/>
              </a:rPr>
              <a:t>6</a:t>
            </a:r>
            <a:r>
              <a:rPr lang="ja-JP" altLang="en-US" sz="1400" dirty="0">
                <a:solidFill>
                  <a:sysClr val="windowText" lastClr="000000"/>
                </a:solidFill>
                <a:latin typeface="Meiryo UI" panose="020B0604030504040204" pitchFamily="50" charset="-128"/>
                <a:ea typeface="Meiryo UI" panose="020B0604030504040204" pitchFamily="50" charset="-128"/>
              </a:rPr>
              <a:t>年度大阪府観光客受入環境整備の推進に関する宿泊実態調査結果より</a:t>
            </a:r>
            <a:endParaRPr kumimoji="1" lang="ja-JP" altLang="en-US" sz="2400" b="1" u="sng" dirty="0">
              <a:solidFill>
                <a:sysClr val="windowText" lastClr="000000"/>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EB28F2CC-42B6-4908-8F1A-929E3FBCC374}"/>
              </a:ext>
            </a:extLst>
          </p:cNvPr>
          <p:cNvSpPr txBox="1"/>
          <p:nvPr/>
        </p:nvSpPr>
        <p:spPr bwMode="gray">
          <a:xfrm>
            <a:off x="143570" y="3651168"/>
            <a:ext cx="5443899" cy="623793"/>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kumimoji="1" lang="ja-JP" altLang="en-US" sz="2400" b="1" u="sng" dirty="0">
                <a:solidFill>
                  <a:sysClr val="windowText" lastClr="000000"/>
                </a:solidFill>
                <a:latin typeface="Meiryo UI" panose="020B0604030504040204" pitchFamily="50" charset="-128"/>
                <a:ea typeface="Meiryo UI" panose="020B0604030504040204" pitchFamily="50" charset="-128"/>
              </a:rPr>
              <a:t>〇</a:t>
            </a:r>
            <a:r>
              <a:rPr lang="ja-JP" altLang="en-US" sz="2400" b="1" u="sng" dirty="0">
                <a:solidFill>
                  <a:sysClr val="windowText" lastClr="000000"/>
                </a:solidFill>
                <a:latin typeface="Meiryo UI" panose="020B0604030504040204" pitchFamily="50" charset="-128"/>
                <a:ea typeface="Meiryo UI" panose="020B0604030504040204" pitchFamily="50" charset="-128"/>
              </a:rPr>
              <a:t>ネットカフェの</a:t>
            </a:r>
            <a:r>
              <a:rPr lang="en-US" altLang="zh-TW" sz="2400" b="1" u="sng" dirty="0">
                <a:solidFill>
                  <a:sysClr val="windowText" lastClr="000000"/>
                </a:solidFill>
                <a:latin typeface="Meiryo UI" panose="020B0604030504040204" pitchFamily="50" charset="-128"/>
                <a:ea typeface="Meiryo UI" panose="020B0604030504040204" pitchFamily="50" charset="-128"/>
              </a:rPr>
              <a:t>9</a:t>
            </a:r>
            <a:r>
              <a:rPr lang="zh-TW" altLang="en-US" sz="2400" b="1" u="sng" dirty="0">
                <a:solidFill>
                  <a:sysClr val="windowText" lastClr="000000"/>
                </a:solidFill>
                <a:latin typeface="Meiryo UI" panose="020B0604030504040204" pitchFamily="50" charset="-128"/>
                <a:ea typeface="Meiryo UI" panose="020B0604030504040204" pitchFamily="50" charset="-128"/>
              </a:rPr>
              <a:t>時間利用</a:t>
            </a:r>
            <a:r>
              <a:rPr lang="ja-JP" altLang="en-US" sz="2400" b="1" u="sng" dirty="0">
                <a:solidFill>
                  <a:sysClr val="windowText" lastClr="000000"/>
                </a:solidFill>
                <a:latin typeface="Meiryo UI" panose="020B0604030504040204" pitchFamily="50" charset="-128"/>
                <a:ea typeface="Meiryo UI" panose="020B0604030504040204" pitchFamily="50" charset="-128"/>
              </a:rPr>
              <a:t>価格の平均額</a:t>
            </a:r>
            <a:endParaRPr kumimoji="1" lang="ja-JP" altLang="en-US" sz="2400" b="1" u="sng" dirty="0">
              <a:solidFill>
                <a:sysClr val="windowText" lastClr="000000"/>
              </a:solidFill>
              <a:latin typeface="Meiryo UI" panose="020B0604030504040204" pitchFamily="50" charset="-128"/>
              <a:ea typeface="Meiryo UI" panose="020B0604030504040204" pitchFamily="50" charset="-128"/>
            </a:endParaRPr>
          </a:p>
        </p:txBody>
      </p:sp>
      <p:graphicFrame>
        <p:nvGraphicFramePr>
          <p:cNvPr id="14" name="表 4">
            <a:extLst>
              <a:ext uri="{FF2B5EF4-FFF2-40B4-BE49-F238E27FC236}">
                <a16:creationId xmlns:a16="http://schemas.microsoft.com/office/drawing/2014/main" id="{3F9C6A16-9956-4D10-BFAE-0648BBCD0898}"/>
              </a:ext>
            </a:extLst>
          </p:cNvPr>
          <p:cNvGraphicFramePr>
            <a:graphicFrameLocks noGrp="1"/>
          </p:cNvGraphicFramePr>
          <p:nvPr/>
        </p:nvGraphicFramePr>
        <p:xfrm>
          <a:off x="575619" y="4234057"/>
          <a:ext cx="4680520" cy="1261964"/>
        </p:xfrm>
        <a:graphic>
          <a:graphicData uri="http://schemas.openxmlformats.org/drawingml/2006/table">
            <a:tbl>
              <a:tblPr firstRow="1" bandRow="1">
                <a:tableStyleId>{5C22544A-7EE6-4342-B048-85BDC9FD1C3A}</a:tableStyleId>
              </a:tblPr>
              <a:tblGrid>
                <a:gridCol w="2021039">
                  <a:extLst>
                    <a:ext uri="{9D8B030D-6E8A-4147-A177-3AD203B41FA5}">
                      <a16:colId xmlns:a16="http://schemas.microsoft.com/office/drawing/2014/main" val="4072353784"/>
                    </a:ext>
                  </a:extLst>
                </a:gridCol>
                <a:gridCol w="2659481">
                  <a:extLst>
                    <a:ext uri="{9D8B030D-6E8A-4147-A177-3AD203B41FA5}">
                      <a16:colId xmlns:a16="http://schemas.microsoft.com/office/drawing/2014/main" val="3722446715"/>
                    </a:ext>
                  </a:extLst>
                </a:gridCol>
              </a:tblGrid>
              <a:tr h="146458">
                <a:tc>
                  <a:txBody>
                    <a:bodyPr/>
                    <a:lstStyle/>
                    <a:p>
                      <a:endParaRPr kumimoji="1" lang="ja-JP" altLang="en-US" sz="2000" dirty="0">
                        <a:latin typeface="Meiryo UI" panose="020B0604030504040204" pitchFamily="50" charset="-128"/>
                        <a:ea typeface="Meiryo UI" panose="020B0604030504040204" pitchFamily="50" charset="-128"/>
                      </a:endParaRPr>
                    </a:p>
                  </a:txBody>
                  <a:tcPr anchor="ctr"/>
                </a:tc>
                <a:tc>
                  <a:txBody>
                    <a:bodyPr/>
                    <a:lstStyle/>
                    <a:p>
                      <a:r>
                        <a:rPr kumimoji="1" lang="ja-JP" altLang="en-US" sz="1600" dirty="0">
                          <a:latin typeface="Meiryo UI" panose="020B0604030504040204" pitchFamily="50" charset="-128"/>
                          <a:ea typeface="Meiryo UI" panose="020B0604030504040204" pitchFamily="50" charset="-128"/>
                        </a:rPr>
                        <a:t>平均価格（</a:t>
                      </a:r>
                      <a:r>
                        <a:rPr kumimoji="1" lang="en-US" altLang="ja-JP" sz="1600" dirty="0">
                          <a:latin typeface="Meiryo UI" panose="020B0604030504040204" pitchFamily="50" charset="-128"/>
                          <a:ea typeface="Meiryo UI" panose="020B0604030504040204" pitchFamily="50" charset="-128"/>
                        </a:rPr>
                        <a:t>R6.6</a:t>
                      </a:r>
                      <a:r>
                        <a:rPr kumimoji="1" lang="ja-JP" altLang="en-US" sz="1600" dirty="0">
                          <a:latin typeface="Meiryo UI" panose="020B0604030504040204" pitchFamily="50" charset="-128"/>
                          <a:ea typeface="Meiryo UI" panose="020B0604030504040204" pitchFamily="50" charset="-128"/>
                        </a:rPr>
                        <a:t>月）</a:t>
                      </a:r>
                    </a:p>
                  </a:txBody>
                  <a:tcPr anchor="ctr"/>
                </a:tc>
                <a:extLst>
                  <a:ext uri="{0D108BD9-81ED-4DB2-BD59-A6C34878D82A}">
                    <a16:rowId xmlns:a16="http://schemas.microsoft.com/office/drawing/2014/main" val="2595724527"/>
                  </a:ext>
                </a:extLst>
              </a:tr>
              <a:tr h="432862">
                <a:tc>
                  <a:txBody>
                    <a:bodyPr/>
                    <a:lstStyle/>
                    <a:p>
                      <a:r>
                        <a:rPr kumimoji="1" lang="ja-JP" altLang="en-US" sz="2000" dirty="0">
                          <a:latin typeface="Meiryo UI" panose="020B0604030504040204" pitchFamily="50" charset="-128"/>
                          <a:ea typeface="Meiryo UI" panose="020B0604030504040204" pitchFamily="50" charset="-128"/>
                        </a:rPr>
                        <a:t>大阪府全体</a:t>
                      </a:r>
                    </a:p>
                  </a:txBody>
                  <a:tcPr anchor="ctr"/>
                </a:tc>
                <a:tc>
                  <a:txBody>
                    <a:bodyPr/>
                    <a:lstStyle/>
                    <a:p>
                      <a:pPr algn="r"/>
                      <a:r>
                        <a:rPr kumimoji="1" lang="en-US" altLang="ja-JP" sz="2000" dirty="0">
                          <a:latin typeface="Meiryo UI" panose="020B0604030504040204" pitchFamily="50" charset="-128"/>
                          <a:ea typeface="Meiryo UI" panose="020B0604030504040204" pitchFamily="50" charset="-128"/>
                        </a:rPr>
                        <a:t>2,280</a:t>
                      </a:r>
                      <a:r>
                        <a:rPr kumimoji="1" lang="ja-JP" altLang="en-US" sz="2000" dirty="0">
                          <a:latin typeface="Meiryo UI" panose="020B0604030504040204" pitchFamily="50" charset="-128"/>
                          <a:ea typeface="Meiryo UI" panose="020B0604030504040204" pitchFamily="50" charset="-128"/>
                        </a:rPr>
                        <a:t>円</a:t>
                      </a:r>
                    </a:p>
                  </a:txBody>
                  <a:tcPr anchor="ctr"/>
                </a:tc>
                <a:extLst>
                  <a:ext uri="{0D108BD9-81ED-4DB2-BD59-A6C34878D82A}">
                    <a16:rowId xmlns:a16="http://schemas.microsoft.com/office/drawing/2014/main" val="539660679"/>
                  </a:ext>
                </a:extLst>
              </a:tr>
              <a:tr h="432862">
                <a:tc>
                  <a:txBody>
                    <a:bodyPr/>
                    <a:lstStyle/>
                    <a:p>
                      <a:r>
                        <a:rPr kumimoji="1" lang="ja-JP" altLang="en-US" sz="2000" dirty="0">
                          <a:latin typeface="Meiryo UI" panose="020B0604030504040204" pitchFamily="50" charset="-128"/>
                          <a:ea typeface="Meiryo UI" panose="020B0604030504040204" pitchFamily="50" charset="-128"/>
                        </a:rPr>
                        <a:t>大阪市内</a:t>
                      </a:r>
                    </a:p>
                  </a:txBody>
                  <a:tcPr anchor="ctr"/>
                </a:tc>
                <a:tc>
                  <a:txBody>
                    <a:bodyPr/>
                    <a:lstStyle/>
                    <a:p>
                      <a:pPr algn="r"/>
                      <a:r>
                        <a:rPr kumimoji="1" lang="en-US" altLang="ja-JP" sz="2000" dirty="0">
                          <a:latin typeface="Meiryo UI" panose="020B0604030504040204" pitchFamily="50" charset="-128"/>
                          <a:ea typeface="Meiryo UI" panose="020B0604030504040204" pitchFamily="50" charset="-128"/>
                        </a:rPr>
                        <a:t>2,371</a:t>
                      </a:r>
                      <a:r>
                        <a:rPr kumimoji="1" lang="ja-JP" altLang="en-US" sz="2000" dirty="0">
                          <a:latin typeface="Meiryo UI" panose="020B0604030504040204" pitchFamily="50" charset="-128"/>
                          <a:ea typeface="Meiryo UI" panose="020B0604030504040204" pitchFamily="50" charset="-128"/>
                        </a:rPr>
                        <a:t>円</a:t>
                      </a:r>
                    </a:p>
                  </a:txBody>
                  <a:tcPr anchor="ctr"/>
                </a:tc>
                <a:extLst>
                  <a:ext uri="{0D108BD9-81ED-4DB2-BD59-A6C34878D82A}">
                    <a16:rowId xmlns:a16="http://schemas.microsoft.com/office/drawing/2014/main" val="2790646236"/>
                  </a:ext>
                </a:extLst>
              </a:tr>
            </a:tbl>
          </a:graphicData>
        </a:graphic>
      </p:graphicFrame>
      <p:sp>
        <p:nvSpPr>
          <p:cNvPr id="15" name="テキスト ボックス 14">
            <a:extLst>
              <a:ext uri="{FF2B5EF4-FFF2-40B4-BE49-F238E27FC236}">
                <a16:creationId xmlns:a16="http://schemas.microsoft.com/office/drawing/2014/main" id="{20E21BD9-AEFF-4C40-B002-78A0BE6C151B}"/>
              </a:ext>
            </a:extLst>
          </p:cNvPr>
          <p:cNvSpPr txBox="1"/>
          <p:nvPr/>
        </p:nvSpPr>
        <p:spPr bwMode="gray">
          <a:xfrm>
            <a:off x="5544170" y="4956579"/>
            <a:ext cx="4773844" cy="685348"/>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lang="en-US" altLang="ja-JP" sz="1400" dirty="0">
                <a:solidFill>
                  <a:sysClr val="windowText" lastClr="000000"/>
                </a:solidFill>
                <a:latin typeface="Meiryo UI" panose="020B0604030504040204" pitchFamily="50" charset="-128"/>
                <a:ea typeface="Meiryo UI" panose="020B0604030504040204" pitchFamily="50" charset="-128"/>
              </a:rPr>
              <a:t>※</a:t>
            </a:r>
            <a:r>
              <a:rPr lang="ja-JP" altLang="en-US" sz="1400" dirty="0">
                <a:solidFill>
                  <a:sysClr val="windowText" lastClr="000000"/>
                </a:solidFill>
                <a:latin typeface="Meiryo UI" panose="020B0604030504040204" pitchFamily="50" charset="-128"/>
                <a:ea typeface="Meiryo UI" panose="020B0604030504040204" pitchFamily="50" charset="-128"/>
              </a:rPr>
              <a:t>大阪府 企画観光課調べ（</a:t>
            </a:r>
            <a:r>
              <a:rPr lang="en-US" altLang="ja-JP" sz="1400" dirty="0">
                <a:solidFill>
                  <a:sysClr val="windowText" lastClr="000000"/>
                </a:solidFill>
                <a:latin typeface="Meiryo UI" panose="020B0604030504040204" pitchFamily="50" charset="-128"/>
                <a:ea typeface="Meiryo UI" panose="020B0604030504040204" pitchFamily="50" charset="-128"/>
              </a:rPr>
              <a:t>24</a:t>
            </a:r>
            <a:r>
              <a:rPr lang="ja-JP" altLang="en-US" sz="1400" dirty="0">
                <a:solidFill>
                  <a:sysClr val="windowText" lastClr="000000"/>
                </a:solidFill>
                <a:latin typeface="Meiryo UI" panose="020B0604030504040204" pitchFamily="50" charset="-128"/>
                <a:ea typeface="Meiryo UI" panose="020B0604030504040204" pitchFamily="50" charset="-128"/>
              </a:rPr>
              <a:t>件、うち大阪市内　</a:t>
            </a:r>
            <a:r>
              <a:rPr lang="en-US" altLang="ja-JP" sz="1400" dirty="0">
                <a:solidFill>
                  <a:sysClr val="windowText" lastClr="000000"/>
                </a:solidFill>
                <a:latin typeface="Meiryo UI" panose="020B0604030504040204" pitchFamily="50" charset="-128"/>
                <a:ea typeface="Meiryo UI" panose="020B0604030504040204" pitchFamily="50" charset="-128"/>
              </a:rPr>
              <a:t>18</a:t>
            </a:r>
            <a:r>
              <a:rPr lang="ja-JP" altLang="en-US" sz="1400" dirty="0">
                <a:solidFill>
                  <a:sysClr val="windowText" lastClr="000000"/>
                </a:solidFill>
                <a:latin typeface="Meiryo UI" panose="020B0604030504040204" pitchFamily="50" charset="-128"/>
                <a:ea typeface="Meiryo UI" panose="020B0604030504040204" pitchFamily="50" charset="-128"/>
              </a:rPr>
              <a:t>件 ）、</a:t>
            </a:r>
            <a:endParaRPr lang="en-US" altLang="ja-JP" sz="1400" dirty="0">
              <a:solidFill>
                <a:sysClr val="windowText" lastClr="000000"/>
              </a:solidFill>
              <a:latin typeface="Meiryo UI" panose="020B0604030504040204" pitchFamily="50" charset="-128"/>
              <a:ea typeface="Meiryo UI" panose="020B0604030504040204" pitchFamily="50" charset="-128"/>
            </a:endParaRPr>
          </a:p>
          <a:p>
            <a:pPr defTabSz="990600"/>
            <a:r>
              <a:rPr lang="ja-JP" altLang="en-US" sz="1400" dirty="0">
                <a:solidFill>
                  <a:sysClr val="windowText" lastClr="000000"/>
                </a:solidFill>
                <a:latin typeface="Meiryo UI" panose="020B0604030504040204" pitchFamily="50" charset="-128"/>
                <a:ea typeface="Meiryo UI" panose="020B0604030504040204" pitchFamily="50" charset="-128"/>
              </a:rPr>
              <a:t>　 ９時間利用プランまたはそれに相当するプランの平均を算出</a:t>
            </a:r>
            <a:endParaRPr lang="en-US" altLang="ja-JP" sz="1400" dirty="0">
              <a:solidFill>
                <a:sysClr val="windowText" lastClr="000000"/>
              </a:solidFill>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0A63310A-2D39-4A3D-98EE-9180EDB3E101}"/>
              </a:ext>
            </a:extLst>
          </p:cNvPr>
          <p:cNvSpPr txBox="1"/>
          <p:nvPr/>
        </p:nvSpPr>
        <p:spPr bwMode="gray">
          <a:xfrm>
            <a:off x="143793" y="8234215"/>
            <a:ext cx="4066920" cy="623793"/>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kumimoji="1" lang="ja-JP" altLang="en-US" sz="2400" b="1" u="sng" dirty="0">
                <a:solidFill>
                  <a:sysClr val="windowText" lastClr="000000"/>
                </a:solidFill>
                <a:latin typeface="Meiryo UI" panose="020B0604030504040204" pitchFamily="50" charset="-128"/>
                <a:ea typeface="Meiryo UI" panose="020B0604030504040204" pitchFamily="50" charset="-128"/>
              </a:rPr>
              <a:t>〇生活保護における住宅扶助</a:t>
            </a:r>
          </a:p>
        </p:txBody>
      </p:sp>
      <p:sp>
        <p:nvSpPr>
          <p:cNvPr id="18" name="テキスト ボックス 17">
            <a:extLst>
              <a:ext uri="{FF2B5EF4-FFF2-40B4-BE49-F238E27FC236}">
                <a16:creationId xmlns:a16="http://schemas.microsoft.com/office/drawing/2014/main" id="{59DBE2E1-D88B-484F-B782-68BEF5DE2020}"/>
              </a:ext>
            </a:extLst>
          </p:cNvPr>
          <p:cNvSpPr txBox="1"/>
          <p:nvPr/>
        </p:nvSpPr>
        <p:spPr bwMode="gray">
          <a:xfrm>
            <a:off x="359817" y="8731167"/>
            <a:ext cx="13033448" cy="562238"/>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square" lIns="108000" tIns="144000" rIns="108000" bIns="108000" rtlCol="0" anchor="t">
            <a:spAutoFit/>
          </a:bodyPr>
          <a:lstStyle/>
          <a:p>
            <a:pPr defTabSz="990600"/>
            <a:r>
              <a:rPr lang="ja-JP" altLang="en-US" sz="2000" dirty="0">
                <a:solidFill>
                  <a:sysClr val="windowText" lastClr="000000"/>
                </a:solidFill>
                <a:latin typeface="Meiryo UI" panose="020B0604030504040204" pitchFamily="50" charset="-128"/>
                <a:ea typeface="Meiryo UI" panose="020B0604030504040204" pitchFamily="50" charset="-128"/>
              </a:rPr>
              <a:t>　・大阪市の生活保護費における住宅扶助の上限額は単身世帯の場合は月額４万円とされている。</a:t>
            </a:r>
            <a:endParaRPr lang="en-US" altLang="ja-JP" sz="2000" dirty="0">
              <a:solidFill>
                <a:sysClr val="windowText" lastClr="000000"/>
              </a:solidFill>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BE0BFC00-7B36-4CB6-8BC1-5B4E2DBBF0CF}"/>
              </a:ext>
            </a:extLst>
          </p:cNvPr>
          <p:cNvSpPr txBox="1"/>
          <p:nvPr/>
        </p:nvSpPr>
        <p:spPr bwMode="gray">
          <a:xfrm>
            <a:off x="959397" y="9196952"/>
            <a:ext cx="11785796" cy="469905"/>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square" lIns="108000" tIns="144000" rIns="108000" bIns="108000" rtlCol="0" anchor="t">
            <a:spAutoFit/>
          </a:bodyPr>
          <a:lstStyle/>
          <a:p>
            <a:pPr defTabSz="990600"/>
            <a:r>
              <a:rPr lang="en-US" altLang="ja-JP" sz="1400" dirty="0">
                <a:solidFill>
                  <a:sysClr val="windowText" lastClr="000000"/>
                </a:solidFill>
                <a:latin typeface="Meiryo UI" panose="020B0604030504040204" pitchFamily="50" charset="-128"/>
                <a:ea typeface="Meiryo UI" panose="020B0604030504040204" pitchFamily="50" charset="-128"/>
              </a:rPr>
              <a:t>※</a:t>
            </a:r>
            <a:r>
              <a:rPr lang="ja-JP" altLang="en-US" sz="1400" dirty="0">
                <a:solidFill>
                  <a:sysClr val="windowText" lastClr="000000"/>
                </a:solidFill>
                <a:latin typeface="Meiryo UI" panose="020B0604030504040204" pitchFamily="50" charset="-128"/>
                <a:ea typeface="Meiryo UI" panose="020B0604030504040204" pitchFamily="50" charset="-128"/>
              </a:rPr>
              <a:t>一部条件を満たさない場合は、これよりも低い上限額となる。</a:t>
            </a:r>
            <a:endParaRPr lang="en-US" altLang="ja-JP" sz="1400" dirty="0">
              <a:solidFill>
                <a:sysClr val="windowText" lastClr="000000"/>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FCCA32E9-B499-4BBC-A9C5-320EC01BC339}"/>
              </a:ext>
            </a:extLst>
          </p:cNvPr>
          <p:cNvSpPr txBox="1"/>
          <p:nvPr/>
        </p:nvSpPr>
        <p:spPr bwMode="gray">
          <a:xfrm>
            <a:off x="166035" y="5905043"/>
            <a:ext cx="10645644" cy="623793"/>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kumimoji="1" lang="ja-JP" altLang="en-US" sz="2400" b="1" u="sng" dirty="0">
                <a:solidFill>
                  <a:sysClr val="windowText" lastClr="000000"/>
                </a:solidFill>
                <a:latin typeface="Meiryo UI" panose="020B0604030504040204" pitchFamily="50" charset="-128"/>
                <a:ea typeface="Meiryo UI" panose="020B0604030504040204" pitchFamily="50" charset="-128"/>
              </a:rPr>
              <a:t>〇「インターネットカフェ等の使用制限に伴う低料金で提供可能な宿泊施設の確保」</a:t>
            </a:r>
          </a:p>
        </p:txBody>
      </p:sp>
      <p:sp>
        <p:nvSpPr>
          <p:cNvPr id="21" name="テキスト ボックス 20">
            <a:extLst>
              <a:ext uri="{FF2B5EF4-FFF2-40B4-BE49-F238E27FC236}">
                <a16:creationId xmlns:a16="http://schemas.microsoft.com/office/drawing/2014/main" id="{5FCD5A76-2146-462E-BA1D-F1E3201547FF}"/>
              </a:ext>
            </a:extLst>
          </p:cNvPr>
          <p:cNvSpPr txBox="1"/>
          <p:nvPr/>
        </p:nvSpPr>
        <p:spPr bwMode="gray">
          <a:xfrm>
            <a:off x="359817" y="6401995"/>
            <a:ext cx="13033448" cy="1608678"/>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square" lIns="108000" tIns="144000" rIns="108000" bIns="108000" rtlCol="0" anchor="t">
            <a:spAutoFit/>
          </a:bodyPr>
          <a:lstStyle/>
          <a:p>
            <a:pPr defTabSz="990600"/>
            <a:r>
              <a:rPr lang="ja-JP" altLang="en-US" sz="2000" dirty="0">
                <a:solidFill>
                  <a:sysClr val="windowText" lastClr="000000"/>
                </a:solidFill>
                <a:latin typeface="Meiryo UI" panose="020B0604030504040204" pitchFamily="50" charset="-128"/>
                <a:ea typeface="Meiryo UI" panose="020B0604030504040204" pitchFamily="50" charset="-128"/>
              </a:rPr>
              <a:t>　・コロナ禍において、大阪府は下記のような施策を実施</a:t>
            </a:r>
            <a:endParaRPr lang="en-US" altLang="ja-JP" sz="2000" dirty="0">
              <a:solidFill>
                <a:sysClr val="windowText" lastClr="000000"/>
              </a:solidFill>
              <a:latin typeface="Meiryo UI" panose="020B0604030504040204" pitchFamily="50" charset="-128"/>
              <a:ea typeface="Meiryo UI" panose="020B0604030504040204" pitchFamily="50" charset="-128"/>
            </a:endParaRPr>
          </a:p>
          <a:p>
            <a:pPr defTabSz="990600"/>
            <a:r>
              <a:rPr lang="ja-JP" altLang="en-US" sz="2000" dirty="0">
                <a:solidFill>
                  <a:sysClr val="windowText" lastClr="000000"/>
                </a:solidFill>
                <a:latin typeface="Meiryo UI" panose="020B0604030504040204" pitchFamily="50" charset="-128"/>
                <a:ea typeface="Meiryo UI" panose="020B0604030504040204" pitchFamily="50" charset="-128"/>
              </a:rPr>
              <a:t>　　　－インターネットカフェ・漫画喫茶についても、特措法に基づく休止を要請</a:t>
            </a:r>
          </a:p>
          <a:p>
            <a:pPr defTabSz="990600"/>
            <a:r>
              <a:rPr lang="ja-JP" altLang="en-US" sz="2000" dirty="0">
                <a:solidFill>
                  <a:sysClr val="windowText" lastClr="000000"/>
                </a:solidFill>
                <a:latin typeface="Meiryo UI" panose="020B0604030504040204" pitchFamily="50" charset="-128"/>
                <a:ea typeface="Meiryo UI" panose="020B0604030504040204" pitchFamily="50" charset="-128"/>
              </a:rPr>
              <a:t>　　　－⻑期滞在者の宿泊先確保に向け、１泊２</a:t>
            </a:r>
            <a:r>
              <a:rPr lang="en-US" altLang="ja-JP" sz="2000" dirty="0">
                <a:solidFill>
                  <a:sysClr val="windowText" lastClr="000000"/>
                </a:solidFill>
                <a:latin typeface="Meiryo UI" panose="020B0604030504040204" pitchFamily="50" charset="-128"/>
                <a:ea typeface="Meiryo UI" panose="020B0604030504040204" pitchFamily="50" charset="-128"/>
              </a:rPr>
              <a:t>,</a:t>
            </a:r>
            <a:r>
              <a:rPr lang="ja-JP" altLang="en-US" sz="2000" dirty="0">
                <a:solidFill>
                  <a:sysClr val="windowText" lastClr="000000"/>
                </a:solidFill>
                <a:latin typeface="Meiryo UI" panose="020B0604030504040204" pitchFamily="50" charset="-128"/>
                <a:ea typeface="Meiryo UI" panose="020B0604030504040204" pitchFamily="50" charset="-128"/>
              </a:rPr>
              <a:t>５００円以下で宿泊できる施設に協力要請</a:t>
            </a:r>
            <a:endParaRPr lang="en-US" altLang="ja-JP" sz="2000" dirty="0">
              <a:solidFill>
                <a:sysClr val="windowText" lastClr="000000"/>
              </a:solidFill>
              <a:latin typeface="Meiryo UI" panose="020B0604030504040204" pitchFamily="50" charset="-128"/>
              <a:ea typeface="Meiryo UI" panose="020B0604030504040204" pitchFamily="50" charset="-128"/>
            </a:endParaRPr>
          </a:p>
          <a:p>
            <a:pPr defTabSz="990600"/>
            <a:r>
              <a:rPr lang="ja-JP" altLang="en-US" sz="1400" dirty="0">
                <a:solidFill>
                  <a:sysClr val="windowText" lastClr="000000"/>
                </a:solidFill>
                <a:latin typeface="Meiryo UI" panose="020B0604030504040204" pitchFamily="50" charset="-128"/>
                <a:ea typeface="Meiryo UI" panose="020B0604030504040204" pitchFamily="50" charset="-128"/>
              </a:rPr>
              <a:t>　　　　　</a:t>
            </a:r>
            <a:endParaRPr lang="en-US" altLang="ja-JP" sz="1400" dirty="0">
              <a:solidFill>
                <a:sysClr val="windowText" lastClr="000000"/>
              </a:solidFill>
              <a:latin typeface="Meiryo UI" panose="020B0604030504040204" pitchFamily="50" charset="-128"/>
              <a:ea typeface="Meiryo UI" panose="020B0604030504040204" pitchFamily="50" charset="-128"/>
            </a:endParaRPr>
          </a:p>
          <a:p>
            <a:pPr defTabSz="990600"/>
            <a:r>
              <a:rPr lang="en-US" altLang="ja-JP" sz="1400" dirty="0">
                <a:solidFill>
                  <a:sysClr val="windowText" lastClr="000000"/>
                </a:solidFill>
                <a:latin typeface="Meiryo UI" panose="020B0604030504040204" pitchFamily="50" charset="-128"/>
                <a:ea typeface="Meiryo UI" panose="020B0604030504040204" pitchFamily="50" charset="-128"/>
              </a:rPr>
              <a:t>     ※R2.4.13</a:t>
            </a:r>
            <a:r>
              <a:rPr lang="ja-JP" altLang="en-US" sz="1400" dirty="0">
                <a:solidFill>
                  <a:sysClr val="windowText" lastClr="000000"/>
                </a:solidFill>
                <a:latin typeface="Meiryo UI" panose="020B0604030504040204" pitchFamily="50" charset="-128"/>
                <a:ea typeface="Meiryo UI" panose="020B0604030504040204" pitchFamily="50" charset="-128"/>
              </a:rPr>
              <a:t>　知事会見資料より</a:t>
            </a:r>
            <a:endParaRPr lang="en-US" altLang="ja-JP" sz="1400" dirty="0">
              <a:solidFill>
                <a:sysClr val="windowText" lastClr="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77894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bwMode="gray">
          <a:xfrm>
            <a:off x="0" y="-19491"/>
            <a:ext cx="8805397" cy="1116235"/>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lang="ja-JP" altLang="en-US" sz="2800" b="1" dirty="0">
                <a:solidFill>
                  <a:sysClr val="windowText" lastClr="000000"/>
                </a:solidFill>
                <a:latin typeface="Meiryo UI" panose="020B0604030504040204" pitchFamily="50" charset="-128"/>
                <a:ea typeface="Meiryo UI" panose="020B0604030504040204" pitchFamily="50" charset="-128"/>
              </a:rPr>
              <a:t>　宿泊税制度（税率、免税点、課税免除制度等）の検討</a:t>
            </a:r>
          </a:p>
          <a:p>
            <a:pPr defTabSz="990600"/>
            <a:endParaRPr kumimoji="1" lang="ja-JP" altLang="en-US" sz="2800" b="1" dirty="0">
              <a:solidFill>
                <a:sysClr val="windowText" lastClr="000000"/>
              </a:solidFill>
              <a:latin typeface="Meiryo UI" panose="020B0604030504040204" pitchFamily="50" charset="-128"/>
              <a:ea typeface="Meiryo UI" panose="020B0604030504040204" pitchFamily="50" charset="-128"/>
            </a:endParaRPr>
          </a:p>
        </p:txBody>
      </p:sp>
      <p:cxnSp>
        <p:nvCxnSpPr>
          <p:cNvPr id="8" name="直線コネクタ 7"/>
          <p:cNvCxnSpPr/>
          <p:nvPr/>
        </p:nvCxnSpPr>
        <p:spPr>
          <a:xfrm>
            <a:off x="0" y="66585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スライド番号プレースホルダー 1">
            <a:extLst>
              <a:ext uri="{FF2B5EF4-FFF2-40B4-BE49-F238E27FC236}">
                <a16:creationId xmlns:a16="http://schemas.microsoft.com/office/drawing/2014/main" id="{E944F7E1-9EC2-4C89-966D-196B14B1B437}"/>
              </a:ext>
            </a:extLst>
          </p:cNvPr>
          <p:cNvSpPr>
            <a:spLocks noGrp="1"/>
          </p:cNvSpPr>
          <p:nvPr>
            <p:ph type="sldNum" sz="quarter" idx="12"/>
          </p:nvPr>
        </p:nvSpPr>
        <p:spPr>
          <a:xfrm>
            <a:off x="10462144" y="9441722"/>
            <a:ext cx="3192251" cy="530953"/>
          </a:xfrm>
        </p:spPr>
        <p:txBody>
          <a:bodyPr/>
          <a:lstStyle/>
          <a:p>
            <a:fld id="{467AA5CF-51E1-4D01-BB70-A72935B68D10}" type="slidenum">
              <a:rPr kumimoji="1" lang="ja-JP" altLang="en-US" smtClean="0"/>
              <a:t>1</a:t>
            </a:fld>
            <a:endParaRPr kumimoji="1" lang="ja-JP" altLang="en-US" dirty="0"/>
          </a:p>
        </p:txBody>
      </p:sp>
      <p:sp>
        <p:nvSpPr>
          <p:cNvPr id="6" name="テキスト ボックス 5">
            <a:extLst>
              <a:ext uri="{FF2B5EF4-FFF2-40B4-BE49-F238E27FC236}">
                <a16:creationId xmlns:a16="http://schemas.microsoft.com/office/drawing/2014/main" id="{301C3B77-0507-4245-B09B-5C7BC90FD6D9}"/>
              </a:ext>
            </a:extLst>
          </p:cNvPr>
          <p:cNvSpPr txBox="1"/>
          <p:nvPr/>
        </p:nvSpPr>
        <p:spPr>
          <a:xfrm>
            <a:off x="144016" y="3444552"/>
            <a:ext cx="5040337" cy="461665"/>
          </a:xfrm>
          <a:prstGeom prst="rect">
            <a:avLst/>
          </a:prstGeom>
          <a:noFill/>
          <a:ln>
            <a:noFill/>
            <a:prstDash val="sysDash"/>
          </a:ln>
        </p:spPr>
        <p:txBody>
          <a:bodyPr wrap="square" rtlCol="0">
            <a:spAutoFit/>
          </a:bodyPr>
          <a:lstStyle/>
          <a:p>
            <a:pPr algn="just">
              <a:spcBef>
                <a:spcPts val="829"/>
              </a:spcBef>
            </a:pPr>
            <a:r>
              <a:rPr lang="ja-JP" altLang="en-US" sz="2400" b="1" dirty="0">
                <a:latin typeface="Meiryo UI" panose="020B0604030504040204" pitchFamily="50" charset="-128"/>
                <a:ea typeface="Meiryo UI" panose="020B0604030504040204" pitchFamily="50" charset="-128"/>
              </a:rPr>
              <a:t>　■検討の視点</a:t>
            </a:r>
            <a:endParaRPr lang="en-US" altLang="ja-JP" sz="2400" b="1"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F6BAA2FA-E406-4083-BFA5-CE7819B332FD}"/>
              </a:ext>
            </a:extLst>
          </p:cNvPr>
          <p:cNvSpPr txBox="1"/>
          <p:nvPr/>
        </p:nvSpPr>
        <p:spPr>
          <a:xfrm>
            <a:off x="-1" y="924272"/>
            <a:ext cx="5760000" cy="461665"/>
          </a:xfrm>
          <a:prstGeom prst="rect">
            <a:avLst/>
          </a:prstGeom>
          <a:noFill/>
          <a:ln>
            <a:noFill/>
            <a:prstDash val="sysDash"/>
          </a:ln>
        </p:spPr>
        <p:txBody>
          <a:bodyPr wrap="square" rtlCol="0">
            <a:spAutoFit/>
          </a:bodyPr>
          <a:lstStyle/>
          <a:p>
            <a:pPr algn="just">
              <a:spcBef>
                <a:spcPts val="829"/>
              </a:spcBef>
            </a:pPr>
            <a:r>
              <a:rPr lang="ja-JP" altLang="en-US" sz="2400" b="1" dirty="0">
                <a:latin typeface="Meiryo UI" panose="020B0604030504040204" pitchFamily="50" charset="-128"/>
                <a:ea typeface="Meiryo UI" panose="020B0604030504040204" pitchFamily="50" charset="-128"/>
              </a:rPr>
              <a:t>　１．税率・免税点について</a:t>
            </a:r>
            <a:endParaRPr lang="en-US" altLang="ja-JP" sz="2400" b="1"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9643F595-41C9-4882-A432-100D77A696F6}"/>
              </a:ext>
            </a:extLst>
          </p:cNvPr>
          <p:cNvSpPr/>
          <p:nvPr/>
        </p:nvSpPr>
        <p:spPr>
          <a:xfrm>
            <a:off x="431825" y="1528791"/>
            <a:ext cx="12889432" cy="1657346"/>
          </a:xfrm>
          <a:prstGeom prst="rect">
            <a:avLst/>
          </a:pr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schemeClr val="tx1"/>
                </a:solidFill>
                <a:latin typeface="Meiryo UI" panose="020B0604030504040204" pitchFamily="50" charset="-128"/>
                <a:ea typeface="Meiryo UI" panose="020B0604030504040204" pitchFamily="50" charset="-128"/>
              </a:rPr>
              <a:t>　</a:t>
            </a:r>
            <a:r>
              <a:rPr lang="en-US" altLang="ja-JP" sz="2000" dirty="0">
                <a:solidFill>
                  <a:schemeClr val="tx1"/>
                </a:solidFill>
                <a:latin typeface="Meiryo UI" panose="020B0604030504040204" pitchFamily="50" charset="-128"/>
                <a:ea typeface="Meiryo UI" panose="020B0604030504040204" pitchFamily="50" charset="-128"/>
              </a:rPr>
              <a:t>【R3</a:t>
            </a:r>
            <a:r>
              <a:rPr lang="ja-JP" altLang="en-US" sz="2000" dirty="0">
                <a:solidFill>
                  <a:schemeClr val="tx1"/>
                </a:solidFill>
                <a:latin typeface="Meiryo UI" panose="020B0604030504040204" pitchFamily="50" charset="-128"/>
                <a:ea typeface="Meiryo UI" panose="020B0604030504040204" pitchFamily="50" charset="-128"/>
              </a:rPr>
              <a:t>答申</a:t>
            </a:r>
            <a:r>
              <a:rPr lang="en-US" altLang="ja-JP" sz="2000" dirty="0">
                <a:solidFill>
                  <a:schemeClr val="tx1"/>
                </a:solidFill>
                <a:latin typeface="Meiryo UI" panose="020B0604030504040204" pitchFamily="50" charset="-128"/>
                <a:ea typeface="Meiryo UI" panose="020B0604030504040204" pitchFamily="50" charset="-128"/>
              </a:rPr>
              <a:t>】</a:t>
            </a:r>
            <a:r>
              <a:rPr lang="ja-JP" altLang="en-US" sz="2000" dirty="0">
                <a:solidFill>
                  <a:schemeClr val="tx1"/>
                </a:solidFill>
                <a:latin typeface="Meiryo UI" panose="020B0604030504040204" pitchFamily="50" charset="-128"/>
                <a:ea typeface="Meiryo UI" panose="020B0604030504040204" pitchFamily="50" charset="-128"/>
              </a:rPr>
              <a:t>「４．宿泊税制度のあり方」（抜粋）</a:t>
            </a:r>
            <a:endParaRPr lang="en-US" altLang="ja-JP" sz="2000" dirty="0">
              <a:solidFill>
                <a:schemeClr val="tx1"/>
              </a:solidFill>
              <a:latin typeface="Meiryo UI" panose="020B0604030504040204" pitchFamily="50" charset="-128"/>
              <a:ea typeface="Meiryo UI" panose="020B0604030504040204" pitchFamily="50" charset="-128"/>
            </a:endParaRPr>
          </a:p>
          <a:p>
            <a:endParaRPr lang="en-US" altLang="ja-JP" sz="600" dirty="0">
              <a:solidFill>
                <a:schemeClr val="tx1"/>
              </a:solidFill>
              <a:latin typeface="Meiryo UI" panose="020B0604030504040204" pitchFamily="50" charset="-128"/>
              <a:ea typeface="Meiryo UI" panose="020B0604030504040204" pitchFamily="50" charset="-128"/>
            </a:endParaRPr>
          </a:p>
          <a:p>
            <a:r>
              <a:rPr lang="ja-JP" altLang="en-US" sz="2000" dirty="0">
                <a:solidFill>
                  <a:schemeClr val="tx1"/>
                </a:solidFill>
                <a:latin typeface="Meiryo UI" panose="020B0604030504040204" pitchFamily="50" charset="-128"/>
                <a:ea typeface="Meiryo UI" panose="020B0604030504040204" pitchFamily="50" charset="-128"/>
              </a:rPr>
              <a:t>    税制度は、</a:t>
            </a:r>
            <a:r>
              <a:rPr lang="ja-JP" altLang="en-US" sz="2000" b="1" u="sng" dirty="0">
                <a:solidFill>
                  <a:schemeClr val="tx1"/>
                </a:solidFill>
                <a:latin typeface="Meiryo UI" panose="020B0604030504040204" pitchFamily="50" charset="-128"/>
                <a:ea typeface="Meiryo UI" panose="020B0604030504040204" pitchFamily="50" charset="-128"/>
              </a:rPr>
              <a:t>事業規模に見合った税収規模</a:t>
            </a:r>
            <a:r>
              <a:rPr lang="ja-JP" altLang="en-US" sz="2000" dirty="0">
                <a:solidFill>
                  <a:schemeClr val="tx1"/>
                </a:solidFill>
                <a:latin typeface="Meiryo UI" panose="020B0604030504040204" pitchFamily="50" charset="-128"/>
                <a:ea typeface="Meiryo UI" panose="020B0604030504040204" pitchFamily="50" charset="-128"/>
              </a:rPr>
              <a:t>となるよう制度を設計することが必要であり、宿泊税制度の見直しを検討するに</a:t>
            </a:r>
            <a:endParaRPr lang="en-US" altLang="ja-JP" sz="2000" dirty="0">
              <a:solidFill>
                <a:schemeClr val="tx1"/>
              </a:solidFill>
              <a:latin typeface="Meiryo UI" panose="020B0604030504040204" pitchFamily="50" charset="-128"/>
              <a:ea typeface="Meiryo UI" panose="020B0604030504040204" pitchFamily="50" charset="-128"/>
            </a:endParaRPr>
          </a:p>
          <a:p>
            <a:r>
              <a:rPr lang="ja-JP" altLang="en-US" sz="2000" dirty="0">
                <a:solidFill>
                  <a:schemeClr val="tx1"/>
                </a:solidFill>
                <a:latin typeface="Meiryo UI" panose="020B0604030504040204" pitchFamily="50" charset="-128"/>
                <a:ea typeface="Meiryo UI" panose="020B0604030504040204" pitchFamily="50" charset="-128"/>
              </a:rPr>
              <a:t>　　あたっては、税収の見込みや課税客体（宿泊税における宿泊単価）の動向などの</a:t>
            </a:r>
            <a:r>
              <a:rPr lang="ja-JP" altLang="en-US" sz="2000" b="1" u="sng" dirty="0">
                <a:solidFill>
                  <a:schemeClr val="tx1"/>
                </a:solidFill>
                <a:latin typeface="Meiryo UI" panose="020B0604030504040204" pitchFamily="50" charset="-128"/>
                <a:ea typeface="Meiryo UI" panose="020B0604030504040204" pitchFamily="50" charset="-128"/>
              </a:rPr>
              <a:t>客観的なデータに基づく検討</a:t>
            </a:r>
            <a:r>
              <a:rPr lang="ja-JP" altLang="en-US" sz="2000" dirty="0">
                <a:solidFill>
                  <a:schemeClr val="tx1"/>
                </a:solidFill>
                <a:latin typeface="Meiryo UI" panose="020B0604030504040204" pitchFamily="50" charset="-128"/>
                <a:ea typeface="Meiryo UI" panose="020B0604030504040204" pitchFamily="50" charset="-128"/>
              </a:rPr>
              <a:t>が不可欠</a:t>
            </a:r>
            <a:endParaRPr lang="en-US" altLang="ja-JP" sz="2000" dirty="0">
              <a:solidFill>
                <a:schemeClr val="tx1"/>
              </a:solidFill>
              <a:latin typeface="Meiryo UI" panose="020B0604030504040204" pitchFamily="50" charset="-128"/>
              <a:ea typeface="Meiryo UI" panose="020B0604030504040204" pitchFamily="50" charset="-128"/>
            </a:endParaRPr>
          </a:p>
          <a:p>
            <a:r>
              <a:rPr lang="ja-JP" altLang="en-US" sz="2000" dirty="0">
                <a:solidFill>
                  <a:schemeClr val="tx1"/>
                </a:solidFill>
                <a:latin typeface="Meiryo UI" panose="020B0604030504040204" pitchFamily="50" charset="-128"/>
                <a:ea typeface="Meiryo UI" panose="020B0604030504040204" pitchFamily="50" charset="-128"/>
              </a:rPr>
              <a:t>　　であり、それらの分析結果も踏まえて議論を進めていく必要がある。</a:t>
            </a:r>
          </a:p>
        </p:txBody>
      </p:sp>
      <p:sp>
        <p:nvSpPr>
          <p:cNvPr id="17" name="正方形/長方形 16">
            <a:extLst>
              <a:ext uri="{FF2B5EF4-FFF2-40B4-BE49-F238E27FC236}">
                <a16:creationId xmlns:a16="http://schemas.microsoft.com/office/drawing/2014/main" id="{A43F7810-B73F-493B-ABBF-2EBE91A77C41}"/>
              </a:ext>
            </a:extLst>
          </p:cNvPr>
          <p:cNvSpPr/>
          <p:nvPr/>
        </p:nvSpPr>
        <p:spPr>
          <a:xfrm>
            <a:off x="431825" y="4020617"/>
            <a:ext cx="12889432" cy="5286201"/>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〇</a:t>
            </a:r>
            <a:r>
              <a:rPr lang="ja-JP" altLang="en-US" sz="2400" b="1" dirty="0">
                <a:solidFill>
                  <a:schemeClr val="tx1"/>
                </a:solidFill>
                <a:latin typeface="Meiryo UI" panose="020B0604030504040204" pitchFamily="50" charset="-128"/>
                <a:ea typeface="Meiryo UI" panose="020B0604030504040204" pitchFamily="50" charset="-128"/>
              </a:rPr>
              <a:t>行政需要との整合性</a:t>
            </a:r>
            <a:br>
              <a:rPr lang="ja-JP" altLang="en-US" sz="2400" dirty="0">
                <a:solidFill>
                  <a:schemeClr val="tx1"/>
                </a:solidFill>
                <a:latin typeface="Meiryo UI" panose="020B0604030504040204" pitchFamily="50" charset="-128"/>
                <a:ea typeface="Meiryo UI" panose="020B0604030504040204" pitchFamily="50" charset="-128"/>
              </a:rPr>
            </a:br>
            <a:r>
              <a:rPr lang="ja-JP" altLang="en-US" sz="2400" dirty="0">
                <a:solidFill>
                  <a:schemeClr val="tx1"/>
                </a:solidFill>
                <a:latin typeface="Meiryo UI" panose="020B0604030504040204" pitchFamily="50" charset="-128"/>
                <a:ea typeface="Meiryo UI" panose="020B0604030504040204" pitchFamily="50" charset="-128"/>
              </a:rPr>
              <a:t>　　 ・目的税である宿泊税収は、事業規模に見合ったものとする必要がある。</a:t>
            </a:r>
          </a:p>
          <a:p>
            <a:r>
              <a:rPr lang="ja-JP" altLang="en-US" sz="2400" dirty="0">
                <a:solidFill>
                  <a:schemeClr val="tx1"/>
                </a:solidFill>
                <a:latin typeface="Meiryo UI" panose="020B0604030504040204" pitchFamily="50" charset="-128"/>
                <a:ea typeface="Meiryo UI" panose="020B0604030504040204" pitchFamily="50" charset="-128"/>
              </a:rPr>
              <a:t>  　 ・事業規模が増加する場合は、税率変更（税区分追加）、免税点引き下げ・撤廃について、</a:t>
            </a:r>
          </a:p>
          <a:p>
            <a:r>
              <a:rPr lang="ja-JP" altLang="en-US" sz="2400" dirty="0">
                <a:solidFill>
                  <a:schemeClr val="tx1"/>
                </a:solidFill>
                <a:latin typeface="Meiryo UI" panose="020B0604030504040204" pitchFamily="50" charset="-128"/>
                <a:ea typeface="Meiryo UI" panose="020B0604030504040204" pitchFamily="50" charset="-128"/>
              </a:rPr>
              <a:t>　　  検討する必要がある。</a:t>
            </a:r>
            <a:endParaRPr lang="en-US" altLang="ja-JP" sz="900" dirty="0">
              <a:solidFill>
                <a:schemeClr val="tx1"/>
              </a:solidFill>
              <a:latin typeface="Meiryo UI" panose="020B0604030504040204" pitchFamily="50" charset="-128"/>
              <a:ea typeface="Meiryo UI" panose="020B0604030504040204" pitchFamily="50" charset="-128"/>
            </a:endParaRPr>
          </a:p>
          <a:p>
            <a:endParaRPr lang="en-US" altLang="ja-JP" sz="9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highlight>
                  <a:srgbClr val="FFFF00"/>
                </a:highlight>
                <a:latin typeface="Meiryo UI" panose="020B0604030504040204" pitchFamily="50" charset="-128"/>
                <a:ea typeface="Meiryo UI" panose="020B0604030504040204" pitchFamily="50" charset="-128"/>
              </a:rPr>
              <a:t>⇒行政需要の増加（約</a:t>
            </a:r>
            <a:r>
              <a:rPr lang="en-US" altLang="ja-JP" sz="2400" dirty="0">
                <a:solidFill>
                  <a:schemeClr val="tx1"/>
                </a:solidFill>
                <a:highlight>
                  <a:srgbClr val="FFFF00"/>
                </a:highlight>
                <a:latin typeface="Meiryo UI" panose="020B0604030504040204" pitchFamily="50" charset="-128"/>
                <a:ea typeface="Meiryo UI" panose="020B0604030504040204" pitchFamily="50" charset="-128"/>
              </a:rPr>
              <a:t>20</a:t>
            </a:r>
            <a:r>
              <a:rPr lang="ja-JP" altLang="en-US" sz="2400" dirty="0">
                <a:solidFill>
                  <a:schemeClr val="tx1"/>
                </a:solidFill>
                <a:highlight>
                  <a:srgbClr val="FFFF00"/>
                </a:highlight>
                <a:latin typeface="Meiryo UI" panose="020B0604030504040204" pitchFamily="50" charset="-128"/>
                <a:ea typeface="Meiryo UI" panose="020B0604030504040204" pitchFamily="50" charset="-128"/>
              </a:rPr>
              <a:t>億円⇒約</a:t>
            </a:r>
            <a:r>
              <a:rPr lang="en-US" altLang="ja-JP" sz="2400" dirty="0">
                <a:solidFill>
                  <a:schemeClr val="tx1"/>
                </a:solidFill>
                <a:highlight>
                  <a:srgbClr val="FFFF00"/>
                </a:highlight>
                <a:latin typeface="Meiryo UI" panose="020B0604030504040204" pitchFamily="50" charset="-128"/>
                <a:ea typeface="Meiryo UI" panose="020B0604030504040204" pitchFamily="50" charset="-128"/>
              </a:rPr>
              <a:t>80</a:t>
            </a:r>
            <a:r>
              <a:rPr lang="ja-JP" altLang="en-US" sz="2400" dirty="0">
                <a:solidFill>
                  <a:schemeClr val="tx1"/>
                </a:solidFill>
                <a:highlight>
                  <a:srgbClr val="FFFF00"/>
                </a:highlight>
                <a:latin typeface="Meiryo UI" panose="020B0604030504040204" pitchFamily="50" charset="-128"/>
                <a:ea typeface="Meiryo UI" panose="020B0604030504040204" pitchFamily="50" charset="-128"/>
              </a:rPr>
              <a:t>億円）が見込まれることから、今回検討が必要</a:t>
            </a:r>
          </a:p>
          <a:p>
            <a:endParaRPr lang="en-US" altLang="ja-JP" sz="2400" dirty="0">
              <a:solidFill>
                <a:schemeClr val="tx1"/>
              </a:solidFill>
              <a:latin typeface="Meiryo UI" panose="020B0604030504040204" pitchFamily="50" charset="-128"/>
              <a:ea typeface="Meiryo UI" panose="020B0604030504040204" pitchFamily="50" charset="-128"/>
            </a:endParaRPr>
          </a:p>
          <a:p>
            <a:endParaRPr lang="ja-JP" altLang="en-US" sz="2400" dirty="0">
              <a:solidFill>
                <a:schemeClr val="tx1"/>
              </a:solidFill>
              <a:latin typeface="Meiryo UI" panose="020B0604030504040204" pitchFamily="50" charset="-128"/>
              <a:ea typeface="Meiryo UI" panose="020B0604030504040204" pitchFamily="50" charset="-128"/>
            </a:endParaRPr>
          </a:p>
          <a:p>
            <a:r>
              <a:rPr lang="ja-JP" altLang="en-US" sz="2400" b="1"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〇</a:t>
            </a:r>
            <a:r>
              <a:rPr lang="ja-JP" altLang="en-US" sz="2400" b="1" dirty="0">
                <a:solidFill>
                  <a:schemeClr val="tx1"/>
                </a:solidFill>
                <a:latin typeface="Meiryo UI" panose="020B0604030504040204" pitchFamily="50" charset="-128"/>
                <a:ea typeface="Meiryo UI" panose="020B0604030504040204" pitchFamily="50" charset="-128"/>
              </a:rPr>
              <a:t>客観的なデータに基づく検討</a:t>
            </a:r>
            <a:br>
              <a:rPr lang="ja-JP" altLang="en-US" sz="2400" dirty="0">
                <a:solidFill>
                  <a:schemeClr val="tx1"/>
                </a:solidFill>
                <a:latin typeface="Meiryo UI" panose="020B0604030504040204" pitchFamily="50" charset="-128"/>
                <a:ea typeface="Meiryo UI" panose="020B0604030504040204" pitchFamily="50" charset="-128"/>
              </a:rPr>
            </a:br>
            <a:r>
              <a:rPr lang="ja-JP" altLang="en-US" sz="2400" dirty="0">
                <a:solidFill>
                  <a:schemeClr val="tx1"/>
                </a:solidFill>
                <a:latin typeface="Meiryo UI" panose="020B0604030504040204" pitchFamily="50" charset="-128"/>
                <a:ea typeface="Meiryo UI" panose="020B0604030504040204" pitchFamily="50" charset="-128"/>
              </a:rPr>
              <a:t> 　　・令和</a:t>
            </a:r>
            <a:r>
              <a:rPr lang="en-US" altLang="ja-JP" sz="2400" dirty="0">
                <a:solidFill>
                  <a:schemeClr val="tx1"/>
                </a:solidFill>
                <a:latin typeface="Meiryo UI" panose="020B0604030504040204" pitchFamily="50" charset="-128"/>
                <a:ea typeface="Meiryo UI" panose="020B0604030504040204" pitchFamily="50" charset="-128"/>
              </a:rPr>
              <a:t>5</a:t>
            </a:r>
            <a:r>
              <a:rPr lang="ja-JP" altLang="en-US" sz="2400" dirty="0">
                <a:solidFill>
                  <a:schemeClr val="tx1"/>
                </a:solidFill>
                <a:latin typeface="Meiryo UI" panose="020B0604030504040204" pitchFamily="50" charset="-128"/>
                <a:ea typeface="Meiryo UI" panose="020B0604030504040204" pitchFamily="50" charset="-128"/>
              </a:rPr>
              <a:t>年度以降、宿泊税収が増加傾向にあることから、令和</a:t>
            </a:r>
            <a:r>
              <a:rPr lang="en-US" altLang="ja-JP" sz="2400" dirty="0">
                <a:solidFill>
                  <a:schemeClr val="tx1"/>
                </a:solidFill>
                <a:latin typeface="Meiryo UI" panose="020B0604030504040204" pitchFamily="50" charset="-128"/>
                <a:ea typeface="Meiryo UI" panose="020B0604030504040204" pitchFamily="50" charset="-128"/>
              </a:rPr>
              <a:t>5</a:t>
            </a:r>
            <a:r>
              <a:rPr lang="ja-JP" altLang="en-US" sz="2400" dirty="0">
                <a:solidFill>
                  <a:schemeClr val="tx1"/>
                </a:solidFill>
                <a:latin typeface="Meiryo UI" panose="020B0604030504040204" pitchFamily="50" charset="-128"/>
                <a:ea typeface="Meiryo UI" panose="020B0604030504040204" pitchFamily="50" charset="-128"/>
              </a:rPr>
              <a:t>年度以降の税収データを用いて</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今後の税収見込みの検討が可能。</a:t>
            </a:r>
          </a:p>
          <a:p>
            <a:r>
              <a:rPr lang="ja-JP" altLang="en-US" sz="2400" dirty="0">
                <a:solidFill>
                  <a:schemeClr val="tx1"/>
                </a:solidFill>
                <a:latin typeface="Meiryo UI" panose="020B0604030504040204" pitchFamily="50" charset="-128"/>
                <a:ea typeface="Meiryo UI" panose="020B0604030504040204" pitchFamily="50" charset="-128"/>
              </a:rPr>
              <a:t> 　  ・加えて、宿泊単価については、宿泊実態調査により把握が可能。</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highlight>
                  <a:srgbClr val="FFFF00"/>
                </a:highlight>
                <a:latin typeface="Meiryo UI" panose="020B0604030504040204" pitchFamily="50" charset="-128"/>
                <a:ea typeface="Meiryo UI" panose="020B0604030504040204" pitchFamily="50" charset="-128"/>
              </a:rPr>
              <a:t>⇒資料５ 宿泊税収シミュレーション、資料７ 令和</a:t>
            </a:r>
            <a:r>
              <a:rPr lang="en-US" altLang="ja-JP" sz="2400" dirty="0">
                <a:solidFill>
                  <a:schemeClr val="tx1"/>
                </a:solidFill>
                <a:highlight>
                  <a:srgbClr val="FFFF00"/>
                </a:highlight>
                <a:latin typeface="Meiryo UI" panose="020B0604030504040204" pitchFamily="50" charset="-128"/>
                <a:ea typeface="Meiryo UI" panose="020B0604030504040204" pitchFamily="50" charset="-128"/>
              </a:rPr>
              <a:t>6</a:t>
            </a:r>
            <a:r>
              <a:rPr lang="ja-JP" altLang="en-US" sz="2400" dirty="0">
                <a:solidFill>
                  <a:schemeClr val="tx1"/>
                </a:solidFill>
                <a:highlight>
                  <a:srgbClr val="FFFF00"/>
                </a:highlight>
                <a:latin typeface="Meiryo UI" panose="020B0604030504040204" pitchFamily="50" charset="-128"/>
                <a:ea typeface="Meiryo UI" panose="020B0604030504040204" pitchFamily="50" charset="-128"/>
              </a:rPr>
              <a:t>年度宿泊実態に関する調査　により提示</a:t>
            </a:r>
            <a:endParaRPr lang="en-US" altLang="ja-JP" sz="2400" dirty="0">
              <a:solidFill>
                <a:schemeClr val="tx1"/>
              </a:solidFill>
              <a:highlight>
                <a:srgbClr val="FFFF00"/>
              </a:highligh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38661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bwMode="gray">
          <a:xfrm>
            <a:off x="0" y="-19491"/>
            <a:ext cx="8805397" cy="1116235"/>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lang="ja-JP" altLang="en-US" sz="2800" b="1" dirty="0">
                <a:solidFill>
                  <a:sysClr val="windowText" lastClr="000000"/>
                </a:solidFill>
                <a:latin typeface="Meiryo UI" panose="020B0604030504040204" pitchFamily="50" charset="-128"/>
                <a:ea typeface="Meiryo UI" panose="020B0604030504040204" pitchFamily="50" charset="-128"/>
              </a:rPr>
              <a:t>　宿泊税制度（税率、免税点、課税免除制度等）の検討</a:t>
            </a:r>
          </a:p>
          <a:p>
            <a:pPr defTabSz="990600"/>
            <a:endParaRPr kumimoji="1" lang="ja-JP" altLang="en-US" sz="2800" b="1" dirty="0">
              <a:solidFill>
                <a:sysClr val="windowText" lastClr="000000"/>
              </a:solidFill>
              <a:latin typeface="Meiryo UI" panose="020B0604030504040204" pitchFamily="50" charset="-128"/>
              <a:ea typeface="Meiryo UI" panose="020B0604030504040204" pitchFamily="50" charset="-128"/>
            </a:endParaRPr>
          </a:p>
        </p:txBody>
      </p:sp>
      <p:cxnSp>
        <p:nvCxnSpPr>
          <p:cNvPr id="8" name="直線コネクタ 7"/>
          <p:cNvCxnSpPr/>
          <p:nvPr/>
        </p:nvCxnSpPr>
        <p:spPr>
          <a:xfrm>
            <a:off x="0" y="66585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スライド番号プレースホルダー 1">
            <a:extLst>
              <a:ext uri="{FF2B5EF4-FFF2-40B4-BE49-F238E27FC236}">
                <a16:creationId xmlns:a16="http://schemas.microsoft.com/office/drawing/2014/main" id="{E944F7E1-9EC2-4C89-966D-196B14B1B437}"/>
              </a:ext>
            </a:extLst>
          </p:cNvPr>
          <p:cNvSpPr>
            <a:spLocks noGrp="1"/>
          </p:cNvSpPr>
          <p:nvPr>
            <p:ph type="sldNum" sz="quarter" idx="12"/>
          </p:nvPr>
        </p:nvSpPr>
        <p:spPr>
          <a:xfrm>
            <a:off x="10462144" y="9441722"/>
            <a:ext cx="3192251" cy="530953"/>
          </a:xfrm>
        </p:spPr>
        <p:txBody>
          <a:bodyPr/>
          <a:lstStyle/>
          <a:p>
            <a:fld id="{467AA5CF-51E1-4D01-BB70-A72935B68D10}" type="slidenum">
              <a:rPr kumimoji="1" lang="ja-JP" altLang="en-US" smtClean="0"/>
              <a:t>2</a:t>
            </a:fld>
            <a:endParaRPr kumimoji="1" lang="ja-JP" altLang="en-US" dirty="0"/>
          </a:p>
        </p:txBody>
      </p:sp>
      <p:sp>
        <p:nvSpPr>
          <p:cNvPr id="10" name="テキスト ボックス 9">
            <a:extLst>
              <a:ext uri="{FF2B5EF4-FFF2-40B4-BE49-F238E27FC236}">
                <a16:creationId xmlns:a16="http://schemas.microsoft.com/office/drawing/2014/main" id="{3C7966E7-17E0-40B3-8147-A17E47BEB140}"/>
              </a:ext>
            </a:extLst>
          </p:cNvPr>
          <p:cNvSpPr txBox="1"/>
          <p:nvPr/>
        </p:nvSpPr>
        <p:spPr>
          <a:xfrm>
            <a:off x="144016" y="780256"/>
            <a:ext cx="5040337" cy="461665"/>
          </a:xfrm>
          <a:prstGeom prst="rect">
            <a:avLst/>
          </a:prstGeom>
          <a:noFill/>
          <a:ln>
            <a:noFill/>
            <a:prstDash val="sysDash"/>
          </a:ln>
        </p:spPr>
        <p:txBody>
          <a:bodyPr wrap="square" rtlCol="0">
            <a:spAutoFit/>
          </a:bodyPr>
          <a:lstStyle/>
          <a:p>
            <a:pPr algn="just">
              <a:spcBef>
                <a:spcPts val="829"/>
              </a:spcBef>
            </a:pPr>
            <a:r>
              <a:rPr lang="ja-JP" altLang="en-US" sz="2400" b="1" dirty="0">
                <a:latin typeface="Meiryo UI" panose="020B0604030504040204" pitchFamily="50" charset="-128"/>
                <a:ea typeface="Meiryo UI" panose="020B0604030504040204" pitchFamily="50" charset="-128"/>
              </a:rPr>
              <a:t>　■税率・免税点の検討</a:t>
            </a:r>
            <a:endParaRPr lang="en-US" altLang="ja-JP" sz="2400" b="1"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167CB601-3BF7-4654-A85E-C2DB2C0DC651}"/>
              </a:ext>
            </a:extLst>
          </p:cNvPr>
          <p:cNvSpPr/>
          <p:nvPr/>
        </p:nvSpPr>
        <p:spPr>
          <a:xfrm>
            <a:off x="575841" y="1241919"/>
            <a:ext cx="12601400" cy="6336706"/>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tx1"/>
                </a:solidFill>
                <a:latin typeface="Meiryo UI" panose="020B0604030504040204" pitchFamily="50" charset="-128"/>
                <a:ea typeface="Meiryo UI" panose="020B0604030504040204" pitchFamily="50" charset="-128"/>
              </a:rPr>
              <a:t>　○税率</a:t>
            </a:r>
            <a:br>
              <a:rPr lang="ja-JP" altLang="en-US" sz="2400" dirty="0">
                <a:solidFill>
                  <a:schemeClr val="tx1"/>
                </a:solidFill>
                <a:latin typeface="Meiryo UI" panose="020B0604030504040204" pitchFamily="50" charset="-128"/>
                <a:ea typeface="Meiryo UI" panose="020B0604030504040204" pitchFamily="50" charset="-128"/>
              </a:rPr>
            </a:br>
            <a:r>
              <a:rPr lang="ja-JP" altLang="en-US" sz="2400" dirty="0">
                <a:solidFill>
                  <a:schemeClr val="tx1"/>
                </a:solidFill>
                <a:latin typeface="Meiryo UI" panose="020B0604030504040204" pitchFamily="50" charset="-128"/>
                <a:ea typeface="Meiryo UI" panose="020B0604030504040204" pitchFamily="50" charset="-128"/>
              </a:rPr>
              <a:t>　　 ・税率変更に伴う税収への影響は、免税点未満、</a:t>
            </a:r>
            <a:r>
              <a:rPr lang="en-US" altLang="ja-JP" sz="2400" dirty="0">
                <a:solidFill>
                  <a:schemeClr val="tx1"/>
                </a:solidFill>
                <a:latin typeface="Meiryo UI" panose="020B0604030504040204" pitchFamily="50" charset="-128"/>
                <a:ea typeface="Meiryo UI" panose="020B0604030504040204" pitchFamily="50" charset="-128"/>
              </a:rPr>
              <a:t>100</a:t>
            </a:r>
            <a:r>
              <a:rPr lang="ja-JP" altLang="en-US" sz="2400" dirty="0">
                <a:solidFill>
                  <a:schemeClr val="tx1"/>
                </a:solidFill>
                <a:latin typeface="Meiryo UI" panose="020B0604030504040204" pitchFamily="50" charset="-128"/>
                <a:ea typeface="Meiryo UI" panose="020B0604030504040204" pitchFamily="50" charset="-128"/>
              </a:rPr>
              <a:t>円区分の見直しが非常に大きい。</a:t>
            </a:r>
          </a:p>
          <a:p>
            <a:r>
              <a:rPr lang="ja-JP" altLang="en-US" sz="2400" dirty="0">
                <a:solidFill>
                  <a:schemeClr val="tx1"/>
                </a:solidFill>
                <a:latin typeface="Meiryo UI" panose="020B0604030504040204" pitchFamily="50" charset="-128"/>
                <a:ea typeface="Meiryo UI" panose="020B0604030504040204" pitchFamily="50" charset="-128"/>
              </a:rPr>
              <a:t>  　 ・宿泊料金</a:t>
            </a:r>
            <a:r>
              <a:rPr lang="en-US" altLang="ja-JP" sz="2400" dirty="0">
                <a:solidFill>
                  <a:schemeClr val="tx1"/>
                </a:solidFill>
                <a:latin typeface="Meiryo UI" panose="020B0604030504040204" pitchFamily="50" charset="-128"/>
                <a:ea typeface="Meiryo UI" panose="020B0604030504040204" pitchFamily="50" charset="-128"/>
              </a:rPr>
              <a:t>2</a:t>
            </a:r>
            <a:r>
              <a:rPr lang="ja-JP" altLang="en-US" sz="2400" dirty="0">
                <a:solidFill>
                  <a:schemeClr val="tx1"/>
                </a:solidFill>
                <a:latin typeface="Meiryo UI" panose="020B0604030504040204" pitchFamily="50" charset="-128"/>
                <a:ea typeface="Meiryo UI" panose="020B0604030504040204" pitchFamily="50" charset="-128"/>
              </a:rPr>
              <a:t>万円以上の税率は一律</a:t>
            </a:r>
            <a:r>
              <a:rPr lang="en-US" altLang="ja-JP" sz="2400" dirty="0">
                <a:solidFill>
                  <a:schemeClr val="tx1"/>
                </a:solidFill>
                <a:latin typeface="Meiryo UI" panose="020B0604030504040204" pitchFamily="50" charset="-128"/>
                <a:ea typeface="Meiryo UI" panose="020B0604030504040204" pitchFamily="50" charset="-128"/>
              </a:rPr>
              <a:t>300</a:t>
            </a:r>
            <a:r>
              <a:rPr lang="ja-JP" altLang="en-US" sz="2400" dirty="0">
                <a:solidFill>
                  <a:schemeClr val="tx1"/>
                </a:solidFill>
                <a:latin typeface="Meiryo UI" panose="020B0604030504040204" pitchFamily="50" charset="-128"/>
                <a:ea typeface="Meiryo UI" panose="020B0604030504040204" pitchFamily="50" charset="-128"/>
              </a:rPr>
              <a:t>円となっているが、</a:t>
            </a:r>
            <a:r>
              <a:rPr lang="en-US" altLang="ja-JP" sz="2400" dirty="0">
                <a:solidFill>
                  <a:schemeClr val="tx1"/>
                </a:solidFill>
                <a:latin typeface="Meiryo UI" panose="020B0604030504040204" pitchFamily="50" charset="-128"/>
                <a:ea typeface="Meiryo UI" panose="020B0604030504040204" pitchFamily="50" charset="-128"/>
              </a:rPr>
              <a:t>5</a:t>
            </a:r>
            <a:r>
              <a:rPr lang="ja-JP" altLang="en-US" sz="2400" dirty="0">
                <a:solidFill>
                  <a:schemeClr val="tx1"/>
                </a:solidFill>
                <a:latin typeface="Meiryo UI" panose="020B0604030504040204" pitchFamily="50" charset="-128"/>
                <a:ea typeface="Meiryo UI" panose="020B0604030504040204" pitchFamily="50" charset="-128"/>
              </a:rPr>
              <a:t>万円や</a:t>
            </a:r>
            <a:r>
              <a:rPr lang="en-US" altLang="ja-JP" sz="2400" dirty="0">
                <a:solidFill>
                  <a:schemeClr val="tx1"/>
                </a:solidFill>
                <a:latin typeface="Meiryo UI" panose="020B0604030504040204" pitchFamily="50" charset="-128"/>
                <a:ea typeface="Meiryo UI" panose="020B0604030504040204" pitchFamily="50" charset="-128"/>
              </a:rPr>
              <a:t>10</a:t>
            </a:r>
            <a:r>
              <a:rPr lang="ja-JP" altLang="en-US" sz="2400" dirty="0">
                <a:solidFill>
                  <a:schemeClr val="tx1"/>
                </a:solidFill>
                <a:latin typeface="Meiryo UI" panose="020B0604030504040204" pitchFamily="50" charset="-128"/>
                <a:ea typeface="Meiryo UI" panose="020B0604030504040204" pitchFamily="50" charset="-128"/>
              </a:rPr>
              <a:t>万円など高額な宿泊</a:t>
            </a:r>
            <a:endParaRPr lang="en-US" altLang="ja-JP" sz="2400" dirty="0">
              <a:solidFill>
                <a:schemeClr val="tx1"/>
              </a:solidFill>
              <a:latin typeface="Meiryo UI" panose="020B0604030504040204" pitchFamily="50" charset="-128"/>
              <a:ea typeface="Meiryo UI" panose="020B0604030504040204" pitchFamily="50" charset="-128"/>
            </a:endParaRPr>
          </a:p>
          <a:p>
            <a:r>
              <a:rPr lang="en-US" altLang="ja-JP" sz="240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料金を支払える方は、さらなる担税力を有していると考えられる。</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・宿泊税を導入・導入検討中の自治体が増加しており、税率については「定額」で、宿泊単価に</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対しておおむね１％～２％程度の額を設定している。</a:t>
            </a:r>
            <a:endParaRPr lang="en-US" altLang="ja-JP" sz="2400" dirty="0">
              <a:solidFill>
                <a:schemeClr val="tx1"/>
              </a:solidFill>
              <a:latin typeface="Meiryo UI" panose="020B0604030504040204" pitchFamily="50" charset="-128"/>
              <a:ea typeface="Meiryo UI" panose="020B0604030504040204" pitchFamily="50" charset="-128"/>
            </a:endParaRPr>
          </a:p>
          <a:p>
            <a:endParaRPr lang="en-US" altLang="ja-JP" sz="2400" dirty="0">
              <a:solidFill>
                <a:schemeClr val="tx1"/>
              </a:solidFill>
              <a:latin typeface="Meiryo UI" panose="020B0604030504040204" pitchFamily="50" charset="-128"/>
              <a:ea typeface="Meiryo UI" panose="020B0604030504040204" pitchFamily="50" charset="-128"/>
            </a:endParaRPr>
          </a:p>
          <a:p>
            <a:endParaRPr lang="ja-JP" altLang="en-US" sz="2400" dirty="0">
              <a:solidFill>
                <a:schemeClr val="tx1"/>
              </a:solidFill>
              <a:latin typeface="Meiryo UI" panose="020B0604030504040204" pitchFamily="50" charset="-128"/>
              <a:ea typeface="Meiryo UI" panose="020B0604030504040204" pitchFamily="50" charset="-128"/>
            </a:endParaRPr>
          </a:p>
          <a:p>
            <a:r>
              <a:rPr lang="ja-JP" altLang="en-US" sz="2400" b="1" dirty="0">
                <a:solidFill>
                  <a:schemeClr val="tx1"/>
                </a:solidFill>
                <a:latin typeface="Meiryo UI" panose="020B0604030504040204" pitchFamily="50" charset="-128"/>
                <a:ea typeface="Meiryo UI" panose="020B0604030504040204" pitchFamily="50" charset="-128"/>
              </a:rPr>
              <a:t>　○免税点</a:t>
            </a:r>
            <a:br>
              <a:rPr lang="ja-JP" altLang="en-US" sz="2400" dirty="0">
                <a:solidFill>
                  <a:schemeClr val="tx1"/>
                </a:solidFill>
                <a:latin typeface="Meiryo UI" panose="020B0604030504040204" pitchFamily="50" charset="-128"/>
                <a:ea typeface="Meiryo UI" panose="020B0604030504040204" pitchFamily="50" charset="-128"/>
              </a:rPr>
            </a:br>
            <a:r>
              <a:rPr lang="ja-JP" altLang="en-US" sz="2400" dirty="0">
                <a:solidFill>
                  <a:schemeClr val="tx1"/>
                </a:solidFill>
                <a:latin typeface="Meiryo UI" panose="020B0604030504040204" pitchFamily="50" charset="-128"/>
                <a:ea typeface="Meiryo UI" panose="020B0604030504040204" pitchFamily="50" charset="-128"/>
              </a:rPr>
              <a:t> 　　・大阪府では、宿泊者の担税力に着目して課税しており、担税力有無の判断要素として、</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ビジネスホテルや旅館・ホテルの平均宿泊単価を基準の一つとし、免税点を設定している。</a:t>
            </a:r>
          </a:p>
          <a:p>
            <a:r>
              <a:rPr lang="ja-JP" altLang="en-US" sz="2400" dirty="0">
                <a:solidFill>
                  <a:schemeClr val="tx1"/>
                </a:solidFill>
                <a:latin typeface="Meiryo UI" panose="020B0604030504040204" pitchFamily="50" charset="-128"/>
                <a:ea typeface="Meiryo UI" panose="020B0604030504040204" pitchFamily="50" charset="-128"/>
              </a:rPr>
              <a:t>　　 ・一方、大阪府以降に宿泊税を導入・検討中の自治体の多くは、本府と同様に宿泊者の担税力</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に着目して課税しているが、担税力有無の判断要素を宿泊行為自体とし、免税点を設定して</a:t>
            </a:r>
            <a:endParaRPr lang="en-US" altLang="ja-JP" sz="2400" dirty="0">
              <a:solidFill>
                <a:schemeClr val="tx1"/>
              </a:solidFill>
              <a:latin typeface="Meiryo UI" panose="020B0604030504040204" pitchFamily="50" charset="-128"/>
              <a:ea typeface="Meiryo UI" panose="020B0604030504040204" pitchFamily="50" charset="-128"/>
            </a:endParaRPr>
          </a:p>
          <a:p>
            <a:r>
              <a:rPr lang="en-US" altLang="ja-JP" sz="240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いない。</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・宿泊税の導入自治体が増加する中、多くの自治体で免税点の設定のない制度が運用できている</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ことから、本府においても、宿泊者の受益に着目して広く負担を求める考え方に基づき、宿泊行為</a:t>
            </a:r>
            <a:endParaRPr lang="en-US" altLang="ja-JP" sz="2400" dirty="0">
              <a:solidFill>
                <a:schemeClr val="tx1"/>
              </a:solidFill>
              <a:latin typeface="Meiryo UI" panose="020B0604030504040204" pitchFamily="50" charset="-128"/>
              <a:ea typeface="Meiryo UI" panose="020B0604030504040204" pitchFamily="50" charset="-128"/>
            </a:endParaRPr>
          </a:p>
          <a:p>
            <a:r>
              <a:rPr lang="en-US" altLang="ja-JP" sz="240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自体を担税力の判断要素とし、免税点を設定しない制度運用が可能と考えられる。</a:t>
            </a:r>
            <a:endParaRPr lang="en-US" altLang="ja-JP" sz="2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95752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bwMode="gray">
          <a:xfrm>
            <a:off x="0" y="-19491"/>
            <a:ext cx="8805397" cy="1116235"/>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lang="ja-JP" altLang="en-US" sz="2800" b="1" dirty="0">
                <a:solidFill>
                  <a:sysClr val="windowText" lastClr="000000"/>
                </a:solidFill>
                <a:latin typeface="Meiryo UI" panose="020B0604030504040204" pitchFamily="50" charset="-128"/>
                <a:ea typeface="Meiryo UI" panose="020B0604030504040204" pitchFamily="50" charset="-128"/>
              </a:rPr>
              <a:t>　宿泊税制度（税率、免税点、課税免除制度等）の検討</a:t>
            </a:r>
          </a:p>
          <a:p>
            <a:pPr defTabSz="990600"/>
            <a:endParaRPr kumimoji="1" lang="ja-JP" altLang="en-US" sz="2800" b="1" dirty="0">
              <a:solidFill>
                <a:sysClr val="windowText" lastClr="000000"/>
              </a:solidFill>
              <a:latin typeface="Meiryo UI" panose="020B0604030504040204" pitchFamily="50" charset="-128"/>
              <a:ea typeface="Meiryo UI" panose="020B0604030504040204" pitchFamily="50" charset="-128"/>
            </a:endParaRPr>
          </a:p>
        </p:txBody>
      </p:sp>
      <p:cxnSp>
        <p:nvCxnSpPr>
          <p:cNvPr id="8" name="直線コネクタ 7"/>
          <p:cNvCxnSpPr/>
          <p:nvPr/>
        </p:nvCxnSpPr>
        <p:spPr>
          <a:xfrm>
            <a:off x="0" y="66585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スライド番号プレースホルダー 1">
            <a:extLst>
              <a:ext uri="{FF2B5EF4-FFF2-40B4-BE49-F238E27FC236}">
                <a16:creationId xmlns:a16="http://schemas.microsoft.com/office/drawing/2014/main" id="{E944F7E1-9EC2-4C89-966D-196B14B1B437}"/>
              </a:ext>
            </a:extLst>
          </p:cNvPr>
          <p:cNvSpPr>
            <a:spLocks noGrp="1"/>
          </p:cNvSpPr>
          <p:nvPr>
            <p:ph type="sldNum" sz="quarter" idx="12"/>
          </p:nvPr>
        </p:nvSpPr>
        <p:spPr>
          <a:xfrm>
            <a:off x="10462144" y="9441722"/>
            <a:ext cx="3192251" cy="530953"/>
          </a:xfrm>
        </p:spPr>
        <p:txBody>
          <a:bodyPr/>
          <a:lstStyle/>
          <a:p>
            <a:fld id="{467AA5CF-51E1-4D01-BB70-A72935B68D10}" type="slidenum">
              <a:rPr kumimoji="1" lang="ja-JP" altLang="en-US" smtClean="0"/>
              <a:t>3</a:t>
            </a:fld>
            <a:endParaRPr kumimoji="1" lang="ja-JP" altLang="en-US" dirty="0"/>
          </a:p>
        </p:txBody>
      </p:sp>
      <p:sp>
        <p:nvSpPr>
          <p:cNvPr id="16" name="テキスト ボックス 15">
            <a:extLst>
              <a:ext uri="{FF2B5EF4-FFF2-40B4-BE49-F238E27FC236}">
                <a16:creationId xmlns:a16="http://schemas.microsoft.com/office/drawing/2014/main" id="{40D83648-12F7-4C53-892F-F787BE9C8338}"/>
              </a:ext>
            </a:extLst>
          </p:cNvPr>
          <p:cNvSpPr txBox="1"/>
          <p:nvPr/>
        </p:nvSpPr>
        <p:spPr>
          <a:xfrm>
            <a:off x="144016" y="780256"/>
            <a:ext cx="7560617" cy="461665"/>
          </a:xfrm>
          <a:prstGeom prst="rect">
            <a:avLst/>
          </a:prstGeom>
          <a:noFill/>
          <a:ln>
            <a:noFill/>
            <a:prstDash val="sysDash"/>
          </a:ln>
        </p:spPr>
        <p:txBody>
          <a:bodyPr wrap="square" rtlCol="0">
            <a:spAutoFit/>
          </a:bodyPr>
          <a:lstStyle/>
          <a:p>
            <a:pPr algn="just">
              <a:spcBef>
                <a:spcPts val="829"/>
              </a:spcBef>
            </a:pPr>
            <a:r>
              <a:rPr lang="ja-JP" altLang="en-US" sz="2400" b="1" dirty="0">
                <a:latin typeface="Meiryo UI" panose="020B0604030504040204" pitchFamily="50" charset="-128"/>
                <a:ea typeface="Meiryo UI" panose="020B0604030504040204" pitchFamily="50" charset="-128"/>
              </a:rPr>
              <a:t>　■税率・免税点の検討にあたって考慮すべき事項</a:t>
            </a:r>
            <a:endParaRPr lang="en-US" altLang="ja-JP" sz="2400" b="1"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2B426F7F-337C-4FBD-999E-2DD5F216A4E6}"/>
              </a:ext>
            </a:extLst>
          </p:cNvPr>
          <p:cNvSpPr/>
          <p:nvPr/>
        </p:nvSpPr>
        <p:spPr>
          <a:xfrm>
            <a:off x="575841" y="1324200"/>
            <a:ext cx="12817424" cy="6830487"/>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tx1"/>
                </a:solidFill>
                <a:latin typeface="Meiryo UI" panose="020B0604030504040204" pitchFamily="50" charset="-128"/>
                <a:ea typeface="Meiryo UI" panose="020B0604030504040204" pitchFamily="50" charset="-128"/>
              </a:rPr>
              <a:t>　○日々の生活の拠点として宿泊施設を利用する方への配慮（課税対象者の整理）</a:t>
            </a:r>
            <a:br>
              <a:rPr lang="ja-JP" altLang="en-US" sz="2400" dirty="0">
                <a:solidFill>
                  <a:schemeClr val="tx1"/>
                </a:solidFill>
                <a:latin typeface="Meiryo UI" panose="020B0604030504040204" pitchFamily="50" charset="-128"/>
                <a:ea typeface="Meiryo UI" panose="020B0604030504040204" pitchFamily="50" charset="-128"/>
              </a:rPr>
            </a:br>
            <a:r>
              <a:rPr lang="ja-JP" altLang="en-US" sz="2400" dirty="0">
                <a:solidFill>
                  <a:schemeClr val="tx1"/>
                </a:solidFill>
                <a:latin typeface="Meiryo UI" panose="020B0604030504040204" pitchFamily="50" charset="-128"/>
                <a:ea typeface="Meiryo UI" panose="020B0604030504040204" pitchFamily="50" charset="-128"/>
              </a:rPr>
              <a:t>　  ・大阪府内には日雇い労働者など、日々の生活の拠点として宿泊施設を利用する方が存在する。</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これらの方に宿泊税の負担を求める場合、必要最低限の日常生活費について課税を避けるべきと</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いう観点から配慮を要する。</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・日々の生活の拠点として宿泊施設を利用する方を対象に課税免除制度を設けることも考えられる</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が、免除対象者の明確な確認方法がない。そのため、これらの方に宿泊税を課さない範囲で免税点</a:t>
            </a:r>
            <a:endParaRPr lang="en-US" altLang="ja-JP" sz="2400" dirty="0">
              <a:solidFill>
                <a:schemeClr val="tx1"/>
              </a:solidFill>
              <a:latin typeface="Meiryo UI" panose="020B0604030504040204" pitchFamily="50" charset="-128"/>
              <a:ea typeface="Meiryo UI" panose="020B0604030504040204" pitchFamily="50" charset="-128"/>
            </a:endParaRPr>
          </a:p>
          <a:p>
            <a:r>
              <a:rPr lang="en-US" altLang="ja-JP" sz="240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を設定することも考えられる。</a:t>
            </a:r>
          </a:p>
          <a:p>
            <a:endParaRPr lang="en-US" altLang="ja-JP" sz="2400" dirty="0">
              <a:solidFill>
                <a:schemeClr val="tx1"/>
              </a:solidFill>
              <a:latin typeface="Meiryo UI" panose="020B0604030504040204" pitchFamily="50" charset="-128"/>
              <a:ea typeface="Meiryo UI" panose="020B0604030504040204" pitchFamily="50" charset="-128"/>
            </a:endParaRPr>
          </a:p>
          <a:p>
            <a:endParaRPr lang="ja-JP" altLang="en-US" sz="2400" dirty="0">
              <a:solidFill>
                <a:schemeClr val="tx1"/>
              </a:solidFill>
              <a:latin typeface="Meiryo UI" panose="020B0604030504040204" pitchFamily="50" charset="-128"/>
              <a:ea typeface="Meiryo UI" panose="020B0604030504040204" pitchFamily="50" charset="-128"/>
            </a:endParaRPr>
          </a:p>
          <a:p>
            <a:r>
              <a:rPr lang="ja-JP" altLang="en-US" sz="2400" b="1" dirty="0">
                <a:solidFill>
                  <a:schemeClr val="tx1"/>
                </a:solidFill>
                <a:latin typeface="Meiryo UI" panose="020B0604030504040204" pitchFamily="50" charset="-128"/>
                <a:ea typeface="Meiryo UI" panose="020B0604030504040204" pitchFamily="50" charset="-128"/>
              </a:rPr>
              <a:t>　○特別徴収事務に関する配慮</a:t>
            </a:r>
            <a:endParaRPr lang="en-US" altLang="ja-JP" sz="2400" b="1"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・免税点の引下げや撤廃を行う場合、新たに特別徴収義務者となる宿泊事業者に対しては、</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宿泊税制度や特別徴収事務について丁寧な説明・対応が必要。</a:t>
            </a:r>
            <a:br>
              <a:rPr lang="ja-JP" altLang="en-US" sz="2400" dirty="0">
                <a:solidFill>
                  <a:schemeClr val="tx1"/>
                </a:solidFill>
                <a:latin typeface="Meiryo UI" panose="020B0604030504040204" pitchFamily="50" charset="-128"/>
                <a:ea typeface="Meiryo UI" panose="020B0604030504040204" pitchFamily="50" charset="-128"/>
              </a:rPr>
            </a:br>
            <a:r>
              <a:rPr lang="ja-JP" altLang="en-US" sz="2400" dirty="0">
                <a:solidFill>
                  <a:schemeClr val="tx1"/>
                </a:solidFill>
                <a:latin typeface="Meiryo UI" panose="020B0604030504040204" pitchFamily="50" charset="-128"/>
                <a:ea typeface="Meiryo UI" panose="020B0604030504040204" pitchFamily="50" charset="-128"/>
              </a:rPr>
              <a:t> 　 ・税率の変更や税区分を追加する場合、既存の特別徴収義務者についても、従業員教育やシステム</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改修などの負担が生じるため、丁寧な対応が必要。</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・なお、特別徴収義務者の範囲が拡大する場合、行政側の徴税コストの増加にも留意が必要。</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特に零細宿泊事業者への対応については、増収となる税収に比して、徴税コストが過大となる</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おそれがある。</a:t>
            </a:r>
            <a:endParaRPr lang="en-US" altLang="ja-JP" sz="2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43429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bwMode="gray">
          <a:xfrm>
            <a:off x="0" y="-19491"/>
            <a:ext cx="8805397" cy="1116235"/>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lang="ja-JP" altLang="en-US" sz="2800" b="1" dirty="0">
                <a:solidFill>
                  <a:sysClr val="windowText" lastClr="000000"/>
                </a:solidFill>
                <a:latin typeface="Meiryo UI" panose="020B0604030504040204" pitchFamily="50" charset="-128"/>
                <a:ea typeface="Meiryo UI" panose="020B0604030504040204" pitchFamily="50" charset="-128"/>
              </a:rPr>
              <a:t>　宿泊税制度（税率、免税点、課税免除制度等）の検討</a:t>
            </a:r>
          </a:p>
          <a:p>
            <a:pPr defTabSz="990600"/>
            <a:endParaRPr kumimoji="1" lang="ja-JP" altLang="en-US" sz="2800" b="1" dirty="0">
              <a:solidFill>
                <a:sysClr val="windowText" lastClr="000000"/>
              </a:solidFill>
              <a:latin typeface="Meiryo UI" panose="020B0604030504040204" pitchFamily="50" charset="-128"/>
              <a:ea typeface="Meiryo UI" panose="020B0604030504040204" pitchFamily="50" charset="-128"/>
            </a:endParaRPr>
          </a:p>
        </p:txBody>
      </p:sp>
      <p:cxnSp>
        <p:nvCxnSpPr>
          <p:cNvPr id="8" name="直線コネクタ 7"/>
          <p:cNvCxnSpPr/>
          <p:nvPr/>
        </p:nvCxnSpPr>
        <p:spPr>
          <a:xfrm>
            <a:off x="0" y="66585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スライド番号プレースホルダー 1">
            <a:extLst>
              <a:ext uri="{FF2B5EF4-FFF2-40B4-BE49-F238E27FC236}">
                <a16:creationId xmlns:a16="http://schemas.microsoft.com/office/drawing/2014/main" id="{E944F7E1-9EC2-4C89-966D-196B14B1B437}"/>
              </a:ext>
            </a:extLst>
          </p:cNvPr>
          <p:cNvSpPr>
            <a:spLocks noGrp="1"/>
          </p:cNvSpPr>
          <p:nvPr>
            <p:ph type="sldNum" sz="quarter" idx="12"/>
          </p:nvPr>
        </p:nvSpPr>
        <p:spPr>
          <a:xfrm>
            <a:off x="10462144" y="9441722"/>
            <a:ext cx="3192251" cy="530953"/>
          </a:xfrm>
        </p:spPr>
        <p:txBody>
          <a:bodyPr/>
          <a:lstStyle/>
          <a:p>
            <a:fld id="{467AA5CF-51E1-4D01-BB70-A72935B68D10}" type="slidenum">
              <a:rPr kumimoji="1" lang="ja-JP" altLang="en-US" smtClean="0"/>
              <a:t>4</a:t>
            </a:fld>
            <a:endParaRPr kumimoji="1" lang="ja-JP" altLang="en-US" dirty="0"/>
          </a:p>
        </p:txBody>
      </p:sp>
      <p:sp>
        <p:nvSpPr>
          <p:cNvPr id="6" name="テキスト ボックス 5">
            <a:extLst>
              <a:ext uri="{FF2B5EF4-FFF2-40B4-BE49-F238E27FC236}">
                <a16:creationId xmlns:a16="http://schemas.microsoft.com/office/drawing/2014/main" id="{301C3B77-0507-4245-B09B-5C7BC90FD6D9}"/>
              </a:ext>
            </a:extLst>
          </p:cNvPr>
          <p:cNvSpPr txBox="1"/>
          <p:nvPr/>
        </p:nvSpPr>
        <p:spPr>
          <a:xfrm>
            <a:off x="144016" y="5418385"/>
            <a:ext cx="5040337" cy="461665"/>
          </a:xfrm>
          <a:prstGeom prst="rect">
            <a:avLst/>
          </a:prstGeom>
          <a:noFill/>
          <a:ln>
            <a:noFill/>
            <a:prstDash val="sysDash"/>
          </a:ln>
        </p:spPr>
        <p:txBody>
          <a:bodyPr wrap="square" rtlCol="0">
            <a:spAutoFit/>
          </a:bodyPr>
          <a:lstStyle/>
          <a:p>
            <a:pPr algn="just">
              <a:spcBef>
                <a:spcPts val="829"/>
              </a:spcBef>
            </a:pPr>
            <a:r>
              <a:rPr lang="ja-JP" altLang="en-US" sz="2400" b="1" dirty="0">
                <a:latin typeface="Meiryo UI" panose="020B0604030504040204" pitchFamily="50" charset="-128"/>
                <a:ea typeface="Meiryo UI" panose="020B0604030504040204" pitchFamily="50" charset="-128"/>
              </a:rPr>
              <a:t>　■検討の視点</a:t>
            </a:r>
            <a:endParaRPr lang="en-US" altLang="ja-JP" sz="2400" b="1"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F6BAA2FA-E406-4083-BFA5-CE7819B332FD}"/>
              </a:ext>
            </a:extLst>
          </p:cNvPr>
          <p:cNvSpPr txBox="1"/>
          <p:nvPr/>
        </p:nvSpPr>
        <p:spPr>
          <a:xfrm>
            <a:off x="-1" y="822648"/>
            <a:ext cx="5760000" cy="461665"/>
          </a:xfrm>
          <a:prstGeom prst="rect">
            <a:avLst/>
          </a:prstGeom>
          <a:noFill/>
          <a:ln>
            <a:noFill/>
            <a:prstDash val="sysDash"/>
          </a:ln>
        </p:spPr>
        <p:txBody>
          <a:bodyPr wrap="square" rtlCol="0">
            <a:spAutoFit/>
          </a:bodyPr>
          <a:lstStyle/>
          <a:p>
            <a:pPr algn="just">
              <a:spcBef>
                <a:spcPts val="829"/>
              </a:spcBef>
            </a:pPr>
            <a:r>
              <a:rPr lang="ja-JP" altLang="en-US" sz="2400" b="1" dirty="0">
                <a:latin typeface="Meiryo UI" panose="020B0604030504040204" pitchFamily="50" charset="-128"/>
                <a:ea typeface="Meiryo UI" panose="020B0604030504040204" pitchFamily="50" charset="-128"/>
              </a:rPr>
              <a:t>　２．課税免除制度について</a:t>
            </a:r>
            <a:endParaRPr lang="en-US" altLang="ja-JP" sz="2400" b="1"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9643F595-41C9-4882-A432-100D77A696F6}"/>
              </a:ext>
            </a:extLst>
          </p:cNvPr>
          <p:cNvSpPr/>
          <p:nvPr/>
        </p:nvSpPr>
        <p:spPr>
          <a:xfrm>
            <a:off x="431825" y="1321590"/>
            <a:ext cx="12889432" cy="3982396"/>
          </a:xfrm>
          <a:prstGeom prst="rect">
            <a:avLst/>
          </a:pr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schemeClr val="tx1"/>
                </a:solidFill>
                <a:latin typeface="Meiryo UI" panose="020B0604030504040204" pitchFamily="50" charset="-128"/>
                <a:ea typeface="Meiryo UI" panose="020B0604030504040204" pitchFamily="50" charset="-128"/>
              </a:rPr>
              <a:t>　</a:t>
            </a:r>
            <a:r>
              <a:rPr lang="en-US" altLang="ja-JP" sz="2000" dirty="0">
                <a:solidFill>
                  <a:schemeClr val="tx1"/>
                </a:solidFill>
                <a:latin typeface="Meiryo UI" panose="020B0604030504040204" pitchFamily="50" charset="-128"/>
                <a:ea typeface="Meiryo UI" panose="020B0604030504040204" pitchFamily="50" charset="-128"/>
              </a:rPr>
              <a:t>【R3</a:t>
            </a:r>
            <a:r>
              <a:rPr lang="ja-JP" altLang="en-US" sz="2000" dirty="0">
                <a:solidFill>
                  <a:schemeClr val="tx1"/>
                </a:solidFill>
                <a:latin typeface="Meiryo UI" panose="020B0604030504040204" pitchFamily="50" charset="-128"/>
                <a:ea typeface="Meiryo UI" panose="020B0604030504040204" pitchFamily="50" charset="-128"/>
              </a:rPr>
              <a:t>答申</a:t>
            </a:r>
            <a:r>
              <a:rPr lang="en-US" altLang="ja-JP" sz="2000" dirty="0">
                <a:solidFill>
                  <a:schemeClr val="tx1"/>
                </a:solidFill>
                <a:latin typeface="Meiryo UI" panose="020B0604030504040204" pitchFamily="50" charset="-128"/>
                <a:ea typeface="Meiryo UI" panose="020B0604030504040204" pitchFamily="50" charset="-128"/>
              </a:rPr>
              <a:t>】</a:t>
            </a:r>
            <a:r>
              <a:rPr lang="ja-JP" altLang="en-US" sz="2000" dirty="0">
                <a:solidFill>
                  <a:schemeClr val="tx1"/>
                </a:solidFill>
                <a:latin typeface="Meiryo UI" panose="020B0604030504040204" pitchFamily="50" charset="-128"/>
                <a:ea typeface="Meiryo UI" panose="020B0604030504040204" pitchFamily="50" charset="-128"/>
              </a:rPr>
              <a:t>「４．宿泊税制度のあり方   ③ 修学旅行生等の課税免除制度」（抜粋）</a:t>
            </a:r>
            <a:endParaRPr lang="en-US" altLang="ja-JP" sz="2000" dirty="0">
              <a:solidFill>
                <a:schemeClr val="tx1"/>
              </a:solidFill>
              <a:latin typeface="Meiryo UI" panose="020B0604030504040204" pitchFamily="50" charset="-128"/>
              <a:ea typeface="Meiryo UI" panose="020B0604030504040204" pitchFamily="50" charset="-128"/>
            </a:endParaRPr>
          </a:p>
          <a:p>
            <a:endParaRPr lang="en-US" altLang="ja-JP" sz="600" dirty="0">
              <a:solidFill>
                <a:schemeClr val="tx1"/>
              </a:solidFill>
              <a:latin typeface="Meiryo UI" panose="020B0604030504040204" pitchFamily="50" charset="-128"/>
              <a:ea typeface="Meiryo UI" panose="020B0604030504040204" pitchFamily="50" charset="-128"/>
            </a:endParaRPr>
          </a:p>
          <a:p>
            <a:r>
              <a:rPr lang="ja-JP" altLang="en-US" sz="2000" dirty="0">
                <a:solidFill>
                  <a:schemeClr val="tx1"/>
                </a:solidFill>
                <a:latin typeface="Meiryo UI" panose="020B0604030504040204" pitchFamily="50" charset="-128"/>
                <a:ea typeface="Meiryo UI" panose="020B0604030504040204" pitchFamily="50" charset="-128"/>
              </a:rPr>
              <a:t>    税制度においては、税の公平性の観点から、適正な申告・徴収が可能であることが求められており、課税免除制度の検討を</a:t>
            </a:r>
            <a:endParaRPr lang="en-US" altLang="ja-JP" sz="2000" dirty="0">
              <a:solidFill>
                <a:schemeClr val="tx1"/>
              </a:solidFill>
              <a:latin typeface="Meiryo UI" panose="020B0604030504040204" pitchFamily="50" charset="-128"/>
              <a:ea typeface="Meiryo UI" panose="020B0604030504040204" pitchFamily="50" charset="-128"/>
            </a:endParaRPr>
          </a:p>
          <a:p>
            <a:r>
              <a:rPr lang="en-US" altLang="ja-JP" sz="2000" dirty="0">
                <a:solidFill>
                  <a:schemeClr val="tx1"/>
                </a:solidFill>
                <a:latin typeface="Meiryo UI" panose="020B0604030504040204" pitchFamily="50" charset="-128"/>
                <a:ea typeface="Meiryo UI" panose="020B0604030504040204" pitchFamily="50" charset="-128"/>
              </a:rPr>
              <a:t>    </a:t>
            </a:r>
            <a:r>
              <a:rPr lang="ja-JP" altLang="en-US" sz="2000" dirty="0">
                <a:solidFill>
                  <a:schemeClr val="tx1"/>
                </a:solidFill>
                <a:latin typeface="Meiryo UI" panose="020B0604030504040204" pitchFamily="50" charset="-128"/>
                <a:ea typeface="Meiryo UI" panose="020B0604030504040204" pitchFamily="50" charset="-128"/>
              </a:rPr>
              <a:t>行うにあたっては、特別徴収義務者である宿泊事業者の負担なども考慮しつつ、</a:t>
            </a:r>
            <a:r>
              <a:rPr lang="ja-JP" altLang="en-US" sz="2000" b="1" u="sng" dirty="0">
                <a:solidFill>
                  <a:schemeClr val="tx1"/>
                </a:solidFill>
                <a:latin typeface="Meiryo UI" panose="020B0604030504040204" pitchFamily="50" charset="-128"/>
                <a:ea typeface="Meiryo UI" panose="020B0604030504040204" pitchFamily="50" charset="-128"/>
              </a:rPr>
              <a:t>課税対象となる者の範囲とその確認方法</a:t>
            </a:r>
            <a:endParaRPr lang="en-US" altLang="ja-JP" sz="2000" b="1" u="sng" dirty="0">
              <a:solidFill>
                <a:schemeClr val="tx1"/>
              </a:solidFill>
              <a:latin typeface="Meiryo UI" panose="020B0604030504040204" pitchFamily="50" charset="-128"/>
              <a:ea typeface="Meiryo UI" panose="020B0604030504040204" pitchFamily="50" charset="-128"/>
            </a:endParaRPr>
          </a:p>
          <a:p>
            <a:r>
              <a:rPr lang="en-US" altLang="ja-JP" sz="2000" b="1" dirty="0">
                <a:solidFill>
                  <a:schemeClr val="tx1"/>
                </a:solidFill>
                <a:latin typeface="Meiryo UI" panose="020B0604030504040204" pitchFamily="50" charset="-128"/>
                <a:ea typeface="Meiryo UI" panose="020B0604030504040204" pitchFamily="50" charset="-128"/>
              </a:rPr>
              <a:t>    </a:t>
            </a:r>
            <a:r>
              <a:rPr lang="ja-JP" altLang="en-US" sz="2000" b="1" u="sng" dirty="0">
                <a:solidFill>
                  <a:schemeClr val="tx1"/>
                </a:solidFill>
                <a:latin typeface="Meiryo UI" panose="020B0604030504040204" pitchFamily="50" charset="-128"/>
                <a:ea typeface="Meiryo UI" panose="020B0604030504040204" pitchFamily="50" charset="-128"/>
              </a:rPr>
              <a:t>などについて、簡素で分かりやすい仕組みとする</a:t>
            </a:r>
            <a:r>
              <a:rPr lang="ja-JP" altLang="en-US" sz="2000" dirty="0">
                <a:solidFill>
                  <a:schemeClr val="tx1"/>
                </a:solidFill>
                <a:latin typeface="Meiryo UI" panose="020B0604030504040204" pitchFamily="50" charset="-128"/>
                <a:ea typeface="Meiryo UI" panose="020B0604030504040204" pitchFamily="50" charset="-128"/>
              </a:rPr>
              <a:t>とともに、</a:t>
            </a:r>
            <a:r>
              <a:rPr lang="ja-JP" altLang="en-US" sz="2000" b="1" u="sng" dirty="0">
                <a:solidFill>
                  <a:schemeClr val="tx1"/>
                </a:solidFill>
                <a:latin typeface="Meiryo UI" panose="020B0604030504040204" pitchFamily="50" charset="-128"/>
                <a:ea typeface="Meiryo UI" panose="020B0604030504040204" pitchFamily="50" charset="-128"/>
              </a:rPr>
              <a:t>免除対象となる者の人数や宿泊料金等から税収への影響を把握</a:t>
            </a:r>
            <a:endParaRPr lang="en-US" altLang="ja-JP" sz="2000" b="1" u="sng" dirty="0">
              <a:solidFill>
                <a:schemeClr val="tx1"/>
              </a:solidFill>
              <a:latin typeface="Meiryo UI" panose="020B0604030504040204" pitchFamily="50" charset="-128"/>
              <a:ea typeface="Meiryo UI" panose="020B0604030504040204" pitchFamily="50" charset="-128"/>
            </a:endParaRPr>
          </a:p>
          <a:p>
            <a:r>
              <a:rPr lang="en-US" altLang="ja-JP" sz="2000" dirty="0">
                <a:solidFill>
                  <a:schemeClr val="tx1"/>
                </a:solidFill>
                <a:latin typeface="Meiryo UI" panose="020B0604030504040204" pitchFamily="50" charset="-128"/>
                <a:ea typeface="Meiryo UI" panose="020B0604030504040204" pitchFamily="50" charset="-128"/>
              </a:rPr>
              <a:t>    </a:t>
            </a:r>
            <a:r>
              <a:rPr lang="ja-JP" altLang="en-US" sz="2000" dirty="0">
                <a:solidFill>
                  <a:schemeClr val="tx1"/>
                </a:solidFill>
                <a:latin typeface="Meiryo UI" panose="020B0604030504040204" pitchFamily="50" charset="-128"/>
                <a:ea typeface="Meiryo UI" panose="020B0604030504040204" pitchFamily="50" charset="-128"/>
              </a:rPr>
              <a:t>したうえで、税率や免税点の設定と合わせて検討していくことが必要である。</a:t>
            </a:r>
            <a:endParaRPr lang="en-US" altLang="ja-JP" sz="2000" dirty="0">
              <a:solidFill>
                <a:schemeClr val="tx1"/>
              </a:solidFill>
              <a:latin typeface="Meiryo UI" panose="020B0604030504040204" pitchFamily="50" charset="-128"/>
              <a:ea typeface="Meiryo UI" panose="020B0604030504040204" pitchFamily="50" charset="-128"/>
            </a:endParaRPr>
          </a:p>
          <a:p>
            <a:endParaRPr lang="en-US" altLang="ja-JP" sz="2000" dirty="0">
              <a:solidFill>
                <a:schemeClr val="tx1"/>
              </a:solidFill>
              <a:latin typeface="Meiryo UI" panose="020B0604030504040204" pitchFamily="50" charset="-128"/>
              <a:ea typeface="Meiryo UI" panose="020B0604030504040204" pitchFamily="50" charset="-128"/>
            </a:endParaRPr>
          </a:p>
          <a:p>
            <a:r>
              <a:rPr lang="ja-JP" altLang="en-US" sz="2000" dirty="0">
                <a:solidFill>
                  <a:schemeClr val="tx1"/>
                </a:solidFill>
                <a:latin typeface="Meiryo UI" panose="020B0604030504040204" pitchFamily="50" charset="-128"/>
                <a:ea typeface="Meiryo UI" panose="020B0604030504040204" pitchFamily="50" charset="-128"/>
              </a:rPr>
              <a:t>　＜</a:t>
            </a:r>
            <a:r>
              <a:rPr lang="en-US" altLang="ja-JP" sz="2000" dirty="0">
                <a:solidFill>
                  <a:schemeClr val="tx1"/>
                </a:solidFill>
                <a:latin typeface="Meiryo UI" panose="020B0604030504040204" pitchFamily="50" charset="-128"/>
                <a:ea typeface="Meiryo UI" panose="020B0604030504040204" pitchFamily="50" charset="-128"/>
              </a:rPr>
              <a:t>R5</a:t>
            </a:r>
            <a:r>
              <a:rPr lang="ja-JP" altLang="en-US" sz="2000" dirty="0">
                <a:solidFill>
                  <a:schemeClr val="tx1"/>
                </a:solidFill>
                <a:latin typeface="Meiryo UI" panose="020B0604030504040204" pitchFamily="50" charset="-128"/>
                <a:ea typeface="Meiryo UI" panose="020B0604030504040204" pitchFamily="50" charset="-128"/>
              </a:rPr>
              <a:t>検討＞</a:t>
            </a:r>
            <a:r>
              <a:rPr lang="ja-JP" altLang="en-US" sz="2000" u="sng" dirty="0">
                <a:solidFill>
                  <a:schemeClr val="tx1"/>
                </a:solidFill>
                <a:latin typeface="Meiryo UI" panose="020B0604030504040204" pitchFamily="50" charset="-128"/>
                <a:ea typeface="Meiryo UI" panose="020B0604030504040204" pitchFamily="50" charset="-128"/>
              </a:rPr>
              <a:t>万博開催期間における修学旅⾏⽣等を対象とする宿泊税の課税免除制度</a:t>
            </a:r>
            <a:r>
              <a:rPr lang="ja-JP" altLang="en-US" sz="2000" dirty="0">
                <a:solidFill>
                  <a:schemeClr val="tx1"/>
                </a:solidFill>
                <a:latin typeface="Meiryo UI" panose="020B0604030504040204" pitchFamily="50" charset="-128"/>
                <a:ea typeface="Meiryo UI" panose="020B0604030504040204" pitchFamily="50" charset="-128"/>
              </a:rPr>
              <a:t>（委員意見抜粋）</a:t>
            </a:r>
            <a:endParaRPr lang="en-US" altLang="ja-JP" sz="2000" dirty="0">
              <a:solidFill>
                <a:schemeClr val="tx1"/>
              </a:solidFill>
              <a:latin typeface="Meiryo UI" panose="020B0604030504040204" pitchFamily="50" charset="-128"/>
              <a:ea typeface="Meiryo UI" panose="020B0604030504040204" pitchFamily="50" charset="-128"/>
            </a:endParaRPr>
          </a:p>
          <a:p>
            <a:r>
              <a:rPr lang="ja-JP" altLang="en-US" sz="2000" dirty="0">
                <a:solidFill>
                  <a:schemeClr val="tx1"/>
                </a:solidFill>
                <a:latin typeface="Meiryo UI" panose="020B0604030504040204" pitchFamily="50" charset="-128"/>
                <a:ea typeface="Meiryo UI" panose="020B0604030504040204" pitchFamily="50" charset="-128"/>
              </a:rPr>
              <a:t>　　⇒　万博は、未来を支える子どもたちにとって、未来社会を体験し、将来への夢や希望を抱くきっかけとなる有意義な経験を</a:t>
            </a:r>
            <a:endParaRPr lang="en-US" altLang="ja-JP" sz="2000" dirty="0">
              <a:solidFill>
                <a:schemeClr val="tx1"/>
              </a:solidFill>
              <a:latin typeface="Meiryo UI" panose="020B0604030504040204" pitchFamily="50" charset="-128"/>
              <a:ea typeface="Meiryo UI" panose="020B0604030504040204" pitchFamily="50" charset="-128"/>
            </a:endParaRPr>
          </a:p>
          <a:p>
            <a:r>
              <a:rPr lang="ja-JP" altLang="en-US" sz="2000" dirty="0">
                <a:solidFill>
                  <a:schemeClr val="tx1"/>
                </a:solidFill>
                <a:latin typeface="Meiryo UI" panose="020B0604030504040204" pitchFamily="50" charset="-128"/>
                <a:ea typeface="Meiryo UI" panose="020B0604030504040204" pitchFamily="50" charset="-128"/>
              </a:rPr>
              <a:t>　　　　得る場である。万博開催を機に修学旅行等で大阪を訪れてもらうことは、子どもたちの特別な体験・貴重な学びの機会</a:t>
            </a:r>
            <a:endParaRPr lang="en-US" altLang="ja-JP" sz="2000" dirty="0">
              <a:solidFill>
                <a:schemeClr val="tx1"/>
              </a:solidFill>
              <a:latin typeface="Meiryo UI" panose="020B0604030504040204" pitchFamily="50" charset="-128"/>
              <a:ea typeface="Meiryo UI" panose="020B0604030504040204" pitchFamily="50" charset="-128"/>
            </a:endParaRPr>
          </a:p>
          <a:p>
            <a:r>
              <a:rPr lang="ja-JP" altLang="en-US" sz="2000" dirty="0">
                <a:solidFill>
                  <a:schemeClr val="tx1"/>
                </a:solidFill>
                <a:latin typeface="Meiryo UI" panose="020B0604030504040204" pitchFamily="50" charset="-128"/>
                <a:ea typeface="Meiryo UI" panose="020B0604030504040204" pitchFamily="50" charset="-128"/>
              </a:rPr>
              <a:t>　　　　となるとともに、大阪のファン・リピーター確保の機会となり大阪の成長につながるなどの好循環が期待されることなどから、</a:t>
            </a:r>
            <a:endParaRPr lang="en-US" altLang="ja-JP" sz="2000" dirty="0">
              <a:solidFill>
                <a:schemeClr val="tx1"/>
              </a:solidFill>
              <a:latin typeface="Meiryo UI" panose="020B0604030504040204" pitchFamily="50" charset="-128"/>
              <a:ea typeface="Meiryo UI" panose="020B0604030504040204" pitchFamily="50" charset="-128"/>
            </a:endParaRPr>
          </a:p>
          <a:p>
            <a:r>
              <a:rPr lang="ja-JP" altLang="en-US" sz="2000" dirty="0">
                <a:solidFill>
                  <a:schemeClr val="tx1"/>
                </a:solidFill>
                <a:latin typeface="Meiryo UI" panose="020B0604030504040204" pitchFamily="50" charset="-128"/>
                <a:ea typeface="Meiryo UI" panose="020B0604030504040204" pitchFamily="50" charset="-128"/>
              </a:rPr>
              <a:t>　　　　万博開催期間中の修学旅行生等に対する宿泊税の課税免除の実施を妥当とした。</a:t>
            </a:r>
          </a:p>
        </p:txBody>
      </p:sp>
      <p:sp>
        <p:nvSpPr>
          <p:cNvPr id="17" name="正方形/長方形 16">
            <a:extLst>
              <a:ext uri="{FF2B5EF4-FFF2-40B4-BE49-F238E27FC236}">
                <a16:creationId xmlns:a16="http://schemas.microsoft.com/office/drawing/2014/main" id="{A43F7810-B73F-493B-ABBF-2EBE91A77C41}"/>
              </a:ext>
            </a:extLst>
          </p:cNvPr>
          <p:cNvSpPr/>
          <p:nvPr/>
        </p:nvSpPr>
        <p:spPr>
          <a:xfrm>
            <a:off x="431825" y="5922441"/>
            <a:ext cx="12889432" cy="3600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〇</a:t>
            </a:r>
            <a:r>
              <a:rPr lang="ja-JP" altLang="en-US" sz="2400" b="1" dirty="0">
                <a:solidFill>
                  <a:schemeClr val="tx1"/>
                </a:solidFill>
                <a:latin typeface="Meiryo UI" panose="020B0604030504040204" pitchFamily="50" charset="-128"/>
                <a:ea typeface="Meiryo UI" panose="020B0604030504040204" pitchFamily="50" charset="-128"/>
              </a:rPr>
              <a:t>課税（免除）対象となる者の範囲とその確認方法</a:t>
            </a:r>
            <a:br>
              <a:rPr lang="ja-JP" altLang="en-US" sz="2400" dirty="0">
                <a:solidFill>
                  <a:schemeClr val="tx1"/>
                </a:solidFill>
                <a:latin typeface="Meiryo UI" panose="020B0604030504040204" pitchFamily="50" charset="-128"/>
                <a:ea typeface="Meiryo UI" panose="020B0604030504040204" pitchFamily="50" charset="-128"/>
              </a:rPr>
            </a:br>
            <a:r>
              <a:rPr lang="ja-JP" altLang="en-US" sz="2400" dirty="0">
                <a:solidFill>
                  <a:schemeClr val="tx1"/>
                </a:solidFill>
                <a:latin typeface="Meiryo UI" panose="020B0604030504040204" pitchFamily="50" charset="-128"/>
                <a:ea typeface="Meiryo UI" panose="020B0604030504040204" pitchFamily="50" charset="-128"/>
              </a:rPr>
              <a:t>　　 ・修学旅行以外にも学生のクラブやサークル活動の取扱いなど、課税免除となる者の範囲の設定</a:t>
            </a:r>
            <a:endParaRPr lang="en-US" altLang="ja-JP" sz="2400" dirty="0">
              <a:solidFill>
                <a:schemeClr val="tx1"/>
              </a:solidFill>
              <a:latin typeface="Meiryo UI" panose="020B0604030504040204" pitchFamily="50" charset="-128"/>
              <a:ea typeface="Meiryo UI" panose="020B0604030504040204" pitchFamily="50" charset="-128"/>
            </a:endParaRPr>
          </a:p>
          <a:p>
            <a:r>
              <a:rPr lang="ja-JP" altLang="en-US" sz="2400" dirty="0">
                <a:solidFill>
                  <a:schemeClr val="tx1"/>
                </a:solidFill>
                <a:latin typeface="Meiryo UI" panose="020B0604030504040204" pitchFamily="50" charset="-128"/>
                <a:ea typeface="Meiryo UI" panose="020B0604030504040204" pitchFamily="50" charset="-128"/>
              </a:rPr>
              <a:t>     </a:t>
            </a:r>
            <a:r>
              <a:rPr lang="ja-JP" altLang="en-US" sz="2400" spc="25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について検討する必要がある。</a:t>
            </a:r>
          </a:p>
          <a:p>
            <a:r>
              <a:rPr lang="ja-JP" altLang="en-US" sz="2400" dirty="0">
                <a:solidFill>
                  <a:schemeClr val="tx1"/>
                </a:solidFill>
                <a:latin typeface="Meiryo UI" panose="020B0604030504040204" pitchFamily="50" charset="-128"/>
                <a:ea typeface="Meiryo UI" panose="020B0604030504040204" pitchFamily="50" charset="-128"/>
              </a:rPr>
              <a:t>  　 ・確認方法について、万博開催期間における修学旅行生等の課税免除と同様に、学校長等の</a:t>
            </a:r>
            <a:endParaRPr lang="en-US" altLang="ja-JP" sz="2400" dirty="0">
              <a:solidFill>
                <a:schemeClr val="tx1"/>
              </a:solidFill>
              <a:latin typeface="Meiryo UI" panose="020B0604030504040204" pitchFamily="50" charset="-128"/>
              <a:ea typeface="Meiryo UI" panose="020B0604030504040204" pitchFamily="50" charset="-128"/>
            </a:endParaRPr>
          </a:p>
          <a:p>
            <a:r>
              <a:rPr lang="en-US" altLang="ja-JP" sz="2400" dirty="0">
                <a:solidFill>
                  <a:schemeClr val="tx1"/>
                </a:solidFill>
                <a:latin typeface="Meiryo UI" panose="020B0604030504040204" pitchFamily="50" charset="-128"/>
                <a:ea typeface="Meiryo UI" panose="020B0604030504040204" pitchFamily="50" charset="-128"/>
              </a:rPr>
              <a:t>     </a:t>
            </a:r>
            <a:r>
              <a:rPr lang="en-US" altLang="ja-JP" sz="2400" spc="25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証明書の提出を求める手法で良いか検討する必要がある。</a:t>
            </a:r>
          </a:p>
          <a:p>
            <a:endParaRPr lang="ja-JP" altLang="en-US" sz="2400" dirty="0">
              <a:solidFill>
                <a:schemeClr val="tx1"/>
              </a:solidFill>
              <a:latin typeface="Meiryo UI" panose="020B0604030504040204" pitchFamily="50" charset="-128"/>
              <a:ea typeface="Meiryo UI" panose="020B0604030504040204" pitchFamily="50" charset="-128"/>
            </a:endParaRPr>
          </a:p>
          <a:p>
            <a:r>
              <a:rPr lang="ja-JP" altLang="en-US" sz="2400" b="1"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〇</a:t>
            </a:r>
            <a:r>
              <a:rPr lang="ja-JP" altLang="en-US" sz="2400" b="1" dirty="0">
                <a:solidFill>
                  <a:schemeClr val="tx1"/>
                </a:solidFill>
                <a:latin typeface="Meiryo UI" panose="020B0604030504040204" pitchFamily="50" charset="-128"/>
                <a:ea typeface="Meiryo UI" panose="020B0604030504040204" pitchFamily="50" charset="-128"/>
              </a:rPr>
              <a:t>税収への影響の把握</a:t>
            </a:r>
            <a:br>
              <a:rPr lang="ja-JP" altLang="en-US" sz="2400" dirty="0">
                <a:solidFill>
                  <a:schemeClr val="tx1"/>
                </a:solidFill>
                <a:latin typeface="Meiryo UI" panose="020B0604030504040204" pitchFamily="50" charset="-128"/>
                <a:ea typeface="Meiryo UI" panose="020B0604030504040204" pitchFamily="50" charset="-128"/>
              </a:rPr>
            </a:br>
            <a:r>
              <a:rPr lang="ja-JP" altLang="en-US" sz="2400" dirty="0">
                <a:solidFill>
                  <a:schemeClr val="tx1"/>
                </a:solidFill>
                <a:latin typeface="Meiryo UI" panose="020B0604030504040204" pitchFamily="50" charset="-128"/>
                <a:ea typeface="Meiryo UI" panose="020B0604030504040204" pitchFamily="50" charset="-128"/>
              </a:rPr>
              <a:t>     ・課税免除制度を導入することによる税収への影響把握が必要。</a:t>
            </a:r>
          </a:p>
          <a:p>
            <a:r>
              <a:rPr lang="ja-JP" altLang="en-US" sz="2400" dirty="0">
                <a:solidFill>
                  <a:schemeClr val="tx1"/>
                </a:solidFill>
                <a:latin typeface="Meiryo UI" panose="020B0604030504040204" pitchFamily="50" charset="-128"/>
                <a:ea typeface="Meiryo UI" panose="020B0604030504040204" pitchFamily="50" charset="-128"/>
              </a:rPr>
              <a:t> 　  ・そのうえで、制度導入の可否を税率や免税点の設定と合わせて検討する必要がある。</a:t>
            </a:r>
            <a:endParaRPr lang="en-US" altLang="ja-JP" sz="2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99437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bwMode="gray">
          <a:xfrm>
            <a:off x="0" y="-19491"/>
            <a:ext cx="8805397" cy="1116235"/>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lang="ja-JP" altLang="en-US" sz="2800" b="1" dirty="0">
                <a:solidFill>
                  <a:sysClr val="windowText" lastClr="000000"/>
                </a:solidFill>
                <a:latin typeface="Meiryo UI" panose="020B0604030504040204" pitchFamily="50" charset="-128"/>
                <a:ea typeface="Meiryo UI" panose="020B0604030504040204" pitchFamily="50" charset="-128"/>
              </a:rPr>
              <a:t>　宿泊税制度（税率、免税点、課税免除制度等）の検討</a:t>
            </a:r>
          </a:p>
          <a:p>
            <a:pPr defTabSz="990600"/>
            <a:endParaRPr kumimoji="1" lang="ja-JP" altLang="en-US" sz="2800" b="1" dirty="0">
              <a:solidFill>
                <a:sysClr val="windowText" lastClr="000000"/>
              </a:solidFill>
              <a:latin typeface="Meiryo UI" panose="020B0604030504040204" pitchFamily="50" charset="-128"/>
              <a:ea typeface="Meiryo UI" panose="020B0604030504040204" pitchFamily="50" charset="-128"/>
            </a:endParaRPr>
          </a:p>
        </p:txBody>
      </p:sp>
      <p:cxnSp>
        <p:nvCxnSpPr>
          <p:cNvPr id="8" name="直線コネクタ 7"/>
          <p:cNvCxnSpPr/>
          <p:nvPr/>
        </p:nvCxnSpPr>
        <p:spPr>
          <a:xfrm>
            <a:off x="0" y="66585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スライド番号プレースホルダー 1">
            <a:extLst>
              <a:ext uri="{FF2B5EF4-FFF2-40B4-BE49-F238E27FC236}">
                <a16:creationId xmlns:a16="http://schemas.microsoft.com/office/drawing/2014/main" id="{E944F7E1-9EC2-4C89-966D-196B14B1B437}"/>
              </a:ext>
            </a:extLst>
          </p:cNvPr>
          <p:cNvSpPr>
            <a:spLocks noGrp="1"/>
          </p:cNvSpPr>
          <p:nvPr>
            <p:ph type="sldNum" sz="quarter" idx="12"/>
          </p:nvPr>
        </p:nvSpPr>
        <p:spPr>
          <a:xfrm>
            <a:off x="10462144" y="9441722"/>
            <a:ext cx="3192251" cy="530953"/>
          </a:xfrm>
        </p:spPr>
        <p:txBody>
          <a:bodyPr/>
          <a:lstStyle/>
          <a:p>
            <a:fld id="{467AA5CF-51E1-4D01-BB70-A72935B68D10}" type="slidenum">
              <a:rPr kumimoji="1" lang="ja-JP" altLang="en-US" smtClean="0"/>
              <a:t>5</a:t>
            </a:fld>
            <a:endParaRPr kumimoji="1" lang="ja-JP" altLang="en-US" dirty="0"/>
          </a:p>
        </p:txBody>
      </p:sp>
      <p:sp>
        <p:nvSpPr>
          <p:cNvPr id="10" name="テキスト ボックス 9">
            <a:extLst>
              <a:ext uri="{FF2B5EF4-FFF2-40B4-BE49-F238E27FC236}">
                <a16:creationId xmlns:a16="http://schemas.microsoft.com/office/drawing/2014/main" id="{3C7966E7-17E0-40B3-8147-A17E47BEB140}"/>
              </a:ext>
            </a:extLst>
          </p:cNvPr>
          <p:cNvSpPr txBox="1"/>
          <p:nvPr/>
        </p:nvSpPr>
        <p:spPr>
          <a:xfrm>
            <a:off x="144016" y="689303"/>
            <a:ext cx="5040337" cy="461665"/>
          </a:xfrm>
          <a:prstGeom prst="rect">
            <a:avLst/>
          </a:prstGeom>
          <a:noFill/>
          <a:ln>
            <a:noFill/>
            <a:prstDash val="sysDash"/>
          </a:ln>
        </p:spPr>
        <p:txBody>
          <a:bodyPr wrap="square" rtlCol="0">
            <a:spAutoFit/>
          </a:bodyPr>
          <a:lstStyle/>
          <a:p>
            <a:pPr algn="just">
              <a:spcBef>
                <a:spcPts val="829"/>
              </a:spcBef>
            </a:pPr>
            <a:r>
              <a:rPr lang="ja-JP" altLang="en-US" sz="2400" b="1" dirty="0">
                <a:latin typeface="Meiryo UI" panose="020B0604030504040204" pitchFamily="50" charset="-128"/>
                <a:ea typeface="Meiryo UI" panose="020B0604030504040204" pitchFamily="50" charset="-128"/>
              </a:rPr>
              <a:t>　■課税免除制度の検討</a:t>
            </a:r>
            <a:endParaRPr lang="en-US" altLang="ja-JP" sz="2400" b="1"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167CB601-3BF7-4654-A85E-C2DB2C0DC651}"/>
              </a:ext>
            </a:extLst>
          </p:cNvPr>
          <p:cNvSpPr/>
          <p:nvPr/>
        </p:nvSpPr>
        <p:spPr>
          <a:xfrm>
            <a:off x="575841" y="1165961"/>
            <a:ext cx="12601400" cy="4180416"/>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600"/>
              </a:lnSpc>
            </a:pPr>
            <a:r>
              <a:rPr lang="ja-JP" altLang="en-US" sz="2400" b="1" dirty="0">
                <a:solidFill>
                  <a:schemeClr val="tx1"/>
                </a:solidFill>
                <a:latin typeface="Meiryo UI" panose="020B0604030504040204" pitchFamily="50" charset="-128"/>
                <a:ea typeface="Meiryo UI" panose="020B0604030504040204" pitchFamily="50" charset="-128"/>
              </a:rPr>
              <a:t>　○修学旅行生等を課税免除する意義</a:t>
            </a:r>
            <a:br>
              <a:rPr lang="ja-JP" altLang="en-US" sz="2400" dirty="0">
                <a:solidFill>
                  <a:schemeClr val="tx1"/>
                </a:solidFill>
                <a:latin typeface="Meiryo UI" panose="020B0604030504040204" pitchFamily="50" charset="-128"/>
                <a:ea typeface="Meiryo UI" panose="020B0604030504040204" pitchFamily="50" charset="-128"/>
              </a:rPr>
            </a:br>
            <a:r>
              <a:rPr lang="ja-JP" altLang="en-US" sz="2400" dirty="0">
                <a:solidFill>
                  <a:schemeClr val="tx1"/>
                </a:solidFill>
                <a:latin typeface="Meiryo UI" panose="020B0604030504040204" pitchFamily="50" charset="-128"/>
                <a:ea typeface="Meiryo UI" panose="020B0604030504040204" pitchFamily="50" charset="-128"/>
              </a:rPr>
              <a:t>　　 ・大阪は多くの歴史的・文化的資源を有しており、子どもたちが学びの場として訪れる意義がある。</a:t>
            </a:r>
            <a:endParaRPr lang="en-US" altLang="ja-JP" sz="2400" dirty="0">
              <a:solidFill>
                <a:schemeClr val="tx1"/>
              </a:solidFill>
              <a:latin typeface="Meiryo UI" panose="020B0604030504040204" pitchFamily="50" charset="-128"/>
              <a:ea typeface="Meiryo UI" panose="020B0604030504040204" pitchFamily="50" charset="-128"/>
            </a:endParaRPr>
          </a:p>
          <a:p>
            <a:pPr>
              <a:lnSpc>
                <a:spcPts val="2600"/>
              </a:lnSpc>
            </a:pPr>
            <a:r>
              <a:rPr lang="ja-JP" altLang="en-US" sz="2400" dirty="0">
                <a:solidFill>
                  <a:schemeClr val="tx1"/>
                </a:solidFill>
                <a:latin typeface="Meiryo UI" panose="020B0604030504040204" pitchFamily="50" charset="-128"/>
                <a:ea typeface="Meiryo UI" panose="020B0604030504040204" pitchFamily="50" charset="-128"/>
              </a:rPr>
              <a:t>　　 ・修学旅行等を通じ、若年期に大阪の魅力を体感してもらうことで、大阪への関心が湧き、学齢期</a:t>
            </a:r>
            <a:endParaRPr lang="en-US" altLang="ja-JP" sz="2400" dirty="0">
              <a:solidFill>
                <a:schemeClr val="tx1"/>
              </a:solidFill>
              <a:latin typeface="Meiryo UI" panose="020B0604030504040204" pitchFamily="50" charset="-128"/>
              <a:ea typeface="Meiryo UI" panose="020B0604030504040204" pitchFamily="50" charset="-128"/>
            </a:endParaRPr>
          </a:p>
          <a:p>
            <a:pPr>
              <a:lnSpc>
                <a:spcPts val="2600"/>
              </a:lnSpc>
            </a:pPr>
            <a:r>
              <a:rPr lang="ja-JP" altLang="en-US" sz="2400" dirty="0">
                <a:solidFill>
                  <a:schemeClr val="tx1"/>
                </a:solidFill>
                <a:latin typeface="Meiryo UI" panose="020B0604030504040204" pitchFamily="50" charset="-128"/>
                <a:ea typeface="Meiryo UI" panose="020B0604030504040204" pitchFamily="50" charset="-128"/>
              </a:rPr>
              <a:t>　　　を終えた将来、再び大阪を訪れたいと思うきっかけとなり、大阪のファン・リピーターの確保につながる。</a:t>
            </a:r>
            <a:endParaRPr lang="en-US" altLang="ja-JP" sz="2400" dirty="0">
              <a:solidFill>
                <a:schemeClr val="tx1"/>
              </a:solidFill>
              <a:latin typeface="Meiryo UI" panose="020B0604030504040204" pitchFamily="50" charset="-128"/>
              <a:ea typeface="Meiryo UI" panose="020B0604030504040204" pitchFamily="50" charset="-128"/>
            </a:endParaRPr>
          </a:p>
          <a:p>
            <a:pPr>
              <a:lnSpc>
                <a:spcPts val="2600"/>
              </a:lnSpc>
            </a:pPr>
            <a:r>
              <a:rPr lang="ja-JP" altLang="en-US" sz="2400" dirty="0">
                <a:solidFill>
                  <a:schemeClr val="tx1"/>
                </a:solidFill>
                <a:latin typeface="Meiryo UI" panose="020B0604030504040204" pitchFamily="50" charset="-128"/>
                <a:ea typeface="Meiryo UI" panose="020B0604030504040204" pitchFamily="50" charset="-128"/>
              </a:rPr>
              <a:t>　　 ・そのため、大阪が修学旅行等の学びの場として選ばれることは、将来を支える人材の教育・育成や</a:t>
            </a:r>
            <a:endParaRPr lang="en-US" altLang="ja-JP" sz="2400" dirty="0">
              <a:solidFill>
                <a:schemeClr val="tx1"/>
              </a:solidFill>
              <a:latin typeface="Meiryo UI" panose="020B0604030504040204" pitchFamily="50" charset="-128"/>
              <a:ea typeface="Meiryo UI" panose="020B0604030504040204" pitchFamily="50" charset="-128"/>
            </a:endParaRPr>
          </a:p>
          <a:p>
            <a:pPr>
              <a:lnSpc>
                <a:spcPts val="2600"/>
              </a:lnSpc>
            </a:pPr>
            <a:r>
              <a:rPr lang="ja-JP" altLang="en-US" sz="2400" dirty="0">
                <a:solidFill>
                  <a:schemeClr val="tx1"/>
                </a:solidFill>
                <a:latin typeface="Meiryo UI" panose="020B0604030504040204" pitchFamily="50" charset="-128"/>
                <a:ea typeface="Meiryo UI" panose="020B0604030504040204" pitchFamily="50" charset="-128"/>
              </a:rPr>
              <a:t>　　　大阪の成長に資するものと考えられる。</a:t>
            </a:r>
            <a:endParaRPr lang="en-US" altLang="ja-JP" sz="2400" dirty="0">
              <a:solidFill>
                <a:schemeClr val="tx1"/>
              </a:solidFill>
              <a:latin typeface="Meiryo UI" panose="020B0604030504040204" pitchFamily="50" charset="-128"/>
              <a:ea typeface="Meiryo UI" panose="020B0604030504040204" pitchFamily="50" charset="-128"/>
            </a:endParaRPr>
          </a:p>
          <a:p>
            <a:pPr>
              <a:lnSpc>
                <a:spcPts val="2600"/>
              </a:lnSpc>
            </a:pPr>
            <a:endParaRPr lang="ja-JP" altLang="en-US" sz="2400" dirty="0">
              <a:solidFill>
                <a:schemeClr val="tx1"/>
              </a:solidFill>
              <a:latin typeface="Meiryo UI" panose="020B0604030504040204" pitchFamily="50" charset="-128"/>
              <a:ea typeface="Meiryo UI" panose="020B0604030504040204" pitchFamily="50" charset="-128"/>
            </a:endParaRPr>
          </a:p>
          <a:p>
            <a:pPr>
              <a:lnSpc>
                <a:spcPts val="2600"/>
              </a:lnSpc>
            </a:pPr>
            <a:r>
              <a:rPr lang="ja-JP" altLang="en-US" sz="2400" b="1" dirty="0">
                <a:solidFill>
                  <a:schemeClr val="tx1"/>
                </a:solidFill>
                <a:latin typeface="Meiryo UI" panose="020B0604030504040204" pitchFamily="50" charset="-128"/>
                <a:ea typeface="Meiryo UI" panose="020B0604030504040204" pitchFamily="50" charset="-128"/>
              </a:rPr>
              <a:t>　○課税免除の対象</a:t>
            </a:r>
            <a:endParaRPr lang="en-US" altLang="ja-JP" sz="2400" b="1" dirty="0">
              <a:solidFill>
                <a:schemeClr val="tx1"/>
              </a:solidFill>
              <a:latin typeface="Meiryo UI" panose="020B0604030504040204" pitchFamily="50" charset="-128"/>
              <a:ea typeface="Meiryo UI" panose="020B0604030504040204" pitchFamily="50" charset="-128"/>
            </a:endParaRPr>
          </a:p>
          <a:p>
            <a:pPr>
              <a:lnSpc>
                <a:spcPts val="2600"/>
              </a:lnSpc>
            </a:pPr>
            <a:r>
              <a:rPr lang="en-US" altLang="ja-JP" sz="240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・課税免除の対象は、「万博開催期間における修学旅行生等を対象とする宿泊税の課税免除</a:t>
            </a:r>
            <a:endParaRPr lang="en-US" altLang="ja-JP" sz="2400" dirty="0">
              <a:solidFill>
                <a:schemeClr val="tx1"/>
              </a:solidFill>
              <a:latin typeface="Meiryo UI" panose="020B0604030504040204" pitchFamily="50" charset="-128"/>
              <a:ea typeface="Meiryo UI" panose="020B0604030504040204" pitchFamily="50" charset="-128"/>
            </a:endParaRPr>
          </a:p>
          <a:p>
            <a:pPr>
              <a:lnSpc>
                <a:spcPts val="2600"/>
              </a:lnSpc>
            </a:pPr>
            <a:r>
              <a:rPr lang="en-US" altLang="ja-JP" sz="240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制度」の対象に加え、教育課程外のクラブ活動が考えられる。</a:t>
            </a:r>
            <a:endParaRPr lang="en-US" altLang="ja-JP" sz="2400" dirty="0">
              <a:solidFill>
                <a:schemeClr val="tx1"/>
              </a:solidFill>
              <a:latin typeface="Meiryo UI" panose="020B0604030504040204" pitchFamily="50" charset="-128"/>
              <a:ea typeface="Meiryo UI" panose="020B0604030504040204" pitchFamily="50" charset="-128"/>
            </a:endParaRPr>
          </a:p>
          <a:p>
            <a:pPr>
              <a:lnSpc>
                <a:spcPts val="2600"/>
              </a:lnSpc>
            </a:pPr>
            <a:r>
              <a:rPr lang="ja-JP" altLang="en-US" sz="2400" dirty="0">
                <a:solidFill>
                  <a:schemeClr val="tx1"/>
                </a:solidFill>
                <a:latin typeface="Meiryo UI" panose="020B0604030504040204" pitchFamily="50" charset="-128"/>
                <a:ea typeface="Meiryo UI" panose="020B0604030504040204" pitchFamily="50" charset="-128"/>
              </a:rPr>
              <a:t>     ・クラブ活動については、教育課程と関連が図られるよう留意するものとされており、学校教育の一環</a:t>
            </a:r>
            <a:endParaRPr lang="en-US" altLang="ja-JP" sz="2400" dirty="0">
              <a:solidFill>
                <a:schemeClr val="tx1"/>
              </a:solidFill>
              <a:latin typeface="Meiryo UI" panose="020B0604030504040204" pitchFamily="50" charset="-128"/>
              <a:ea typeface="Meiryo UI" panose="020B0604030504040204" pitchFamily="50" charset="-128"/>
            </a:endParaRPr>
          </a:p>
          <a:p>
            <a:pPr>
              <a:lnSpc>
                <a:spcPts val="2600"/>
              </a:lnSpc>
            </a:pPr>
            <a:r>
              <a:rPr lang="en-US" altLang="ja-JP" sz="240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として位置付けられていることから、修学旅行と同様に取り扱うことも可能と考えられる。</a:t>
            </a:r>
            <a:endParaRPr lang="en-US" altLang="ja-JP" sz="2400" dirty="0">
              <a:solidFill>
                <a:schemeClr val="tx1"/>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FF3169B9-D156-4D0E-835B-0F629FBC3DC7}"/>
              </a:ext>
            </a:extLst>
          </p:cNvPr>
          <p:cNvSpPr txBox="1"/>
          <p:nvPr/>
        </p:nvSpPr>
        <p:spPr>
          <a:xfrm>
            <a:off x="144016" y="5369823"/>
            <a:ext cx="7560617" cy="461665"/>
          </a:xfrm>
          <a:prstGeom prst="rect">
            <a:avLst/>
          </a:prstGeom>
          <a:noFill/>
          <a:ln>
            <a:noFill/>
            <a:prstDash val="sysDash"/>
          </a:ln>
        </p:spPr>
        <p:txBody>
          <a:bodyPr wrap="square" rtlCol="0">
            <a:spAutoFit/>
          </a:bodyPr>
          <a:lstStyle/>
          <a:p>
            <a:pPr algn="just">
              <a:spcBef>
                <a:spcPts val="829"/>
              </a:spcBef>
            </a:pPr>
            <a:r>
              <a:rPr lang="ja-JP" altLang="en-US" sz="2400" b="1" dirty="0">
                <a:latin typeface="Meiryo UI" panose="020B0604030504040204" pitchFamily="50" charset="-128"/>
                <a:ea typeface="Meiryo UI" panose="020B0604030504040204" pitchFamily="50" charset="-128"/>
              </a:rPr>
              <a:t>　■課税免除制度の検討にあたって考慮すべき事項</a:t>
            </a:r>
            <a:endParaRPr lang="en-US" altLang="ja-JP" sz="2400" b="1"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7F510250-025D-40E3-97E6-5D7CB40FC4A5}"/>
              </a:ext>
            </a:extLst>
          </p:cNvPr>
          <p:cNvSpPr/>
          <p:nvPr/>
        </p:nvSpPr>
        <p:spPr>
          <a:xfrm>
            <a:off x="575841" y="5850433"/>
            <a:ext cx="12601400" cy="3816424"/>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600"/>
              </a:lnSpc>
            </a:pPr>
            <a:r>
              <a:rPr lang="ja-JP" altLang="en-US" sz="2400" b="1" dirty="0">
                <a:solidFill>
                  <a:schemeClr val="tx1"/>
                </a:solidFill>
                <a:latin typeface="Meiryo UI" panose="020B0604030504040204" pitchFamily="50" charset="-128"/>
                <a:ea typeface="Meiryo UI" panose="020B0604030504040204" pitchFamily="50" charset="-128"/>
              </a:rPr>
              <a:t>　○特別徴収義務者への配慮</a:t>
            </a:r>
            <a:br>
              <a:rPr lang="ja-JP" altLang="en-US" sz="2400" dirty="0">
                <a:solidFill>
                  <a:schemeClr val="tx1"/>
                </a:solidFill>
                <a:latin typeface="Meiryo UI" panose="020B0604030504040204" pitchFamily="50" charset="-128"/>
                <a:ea typeface="Meiryo UI" panose="020B0604030504040204" pitchFamily="50" charset="-128"/>
              </a:rPr>
            </a:br>
            <a:r>
              <a:rPr lang="ja-JP" altLang="en-US" sz="2400" dirty="0">
                <a:solidFill>
                  <a:schemeClr val="tx1"/>
                </a:solidFill>
                <a:latin typeface="Meiryo UI" panose="020B0604030504040204" pitchFamily="50" charset="-128"/>
                <a:ea typeface="Meiryo UI" panose="020B0604030504040204" pitchFamily="50" charset="-128"/>
              </a:rPr>
              <a:t>　  ・宿泊事業者の負担を考慮し、課税免除の対象者の確認方法については、 「万博開催期間におけ</a:t>
            </a:r>
            <a:endParaRPr lang="en-US" altLang="ja-JP" sz="2400" dirty="0">
              <a:solidFill>
                <a:schemeClr val="tx1"/>
              </a:solidFill>
              <a:latin typeface="Meiryo UI" panose="020B0604030504040204" pitchFamily="50" charset="-128"/>
              <a:ea typeface="Meiryo UI" panose="020B0604030504040204" pitchFamily="50" charset="-128"/>
            </a:endParaRPr>
          </a:p>
          <a:p>
            <a:pPr>
              <a:lnSpc>
                <a:spcPts val="2600"/>
              </a:lnSpc>
            </a:pPr>
            <a:r>
              <a:rPr lang="ja-JP" altLang="en-US" sz="2400" dirty="0">
                <a:solidFill>
                  <a:schemeClr val="tx1"/>
                </a:solidFill>
                <a:latin typeface="Meiryo UI" panose="020B0604030504040204" pitchFamily="50" charset="-128"/>
                <a:ea typeface="Meiryo UI" panose="020B0604030504040204" pitchFamily="50" charset="-128"/>
              </a:rPr>
              <a:t>     る修学旅行生等を対象とする宿泊税の課税免除制度」と同様にすることが望ましい。</a:t>
            </a:r>
          </a:p>
          <a:p>
            <a:pPr>
              <a:lnSpc>
                <a:spcPts val="2600"/>
              </a:lnSpc>
            </a:pPr>
            <a:endParaRPr lang="en-US" altLang="ja-JP" sz="2400" b="1" dirty="0">
              <a:solidFill>
                <a:schemeClr val="tx1"/>
              </a:solidFill>
              <a:latin typeface="Meiryo UI" panose="020B0604030504040204" pitchFamily="50" charset="-128"/>
              <a:ea typeface="Meiryo UI" panose="020B0604030504040204" pitchFamily="50" charset="-128"/>
            </a:endParaRPr>
          </a:p>
          <a:p>
            <a:pPr>
              <a:lnSpc>
                <a:spcPts val="2600"/>
              </a:lnSpc>
            </a:pPr>
            <a:r>
              <a:rPr lang="ja-JP" altLang="en-US" sz="2400" b="1" dirty="0">
                <a:solidFill>
                  <a:schemeClr val="tx1"/>
                </a:solidFill>
                <a:latin typeface="Meiryo UI" panose="020B0604030504040204" pitchFamily="50" charset="-128"/>
                <a:ea typeface="Meiryo UI" panose="020B0604030504040204" pitchFamily="50" charset="-128"/>
              </a:rPr>
              <a:t>　○宿泊税収への影響</a:t>
            </a:r>
            <a:br>
              <a:rPr lang="ja-JP" altLang="en-US" sz="2400" dirty="0">
                <a:solidFill>
                  <a:schemeClr val="tx1"/>
                </a:solidFill>
                <a:latin typeface="Meiryo UI" panose="020B0604030504040204" pitchFamily="50" charset="-128"/>
                <a:ea typeface="Meiryo UI" panose="020B0604030504040204" pitchFamily="50" charset="-128"/>
              </a:rPr>
            </a:br>
            <a:r>
              <a:rPr lang="ja-JP" altLang="en-US" sz="2400" dirty="0">
                <a:solidFill>
                  <a:schemeClr val="tx1"/>
                </a:solidFill>
                <a:latin typeface="Meiryo UI" panose="020B0604030504040204" pitchFamily="50" charset="-128"/>
                <a:ea typeface="Meiryo UI" panose="020B0604030504040204" pitchFamily="50" charset="-128"/>
              </a:rPr>
              <a:t> 　 ・前提条件</a:t>
            </a:r>
            <a:r>
              <a:rPr lang="en-US" altLang="ja-JP" sz="240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修学旅行の対象者、泊数          ：</a:t>
            </a:r>
            <a:r>
              <a:rPr lang="en-US" altLang="ja-JP" sz="2400" dirty="0">
                <a:solidFill>
                  <a:schemeClr val="tx1"/>
                </a:solidFill>
                <a:latin typeface="Meiryo UI" panose="020B0604030504040204" pitchFamily="50" charset="-128"/>
                <a:ea typeface="Meiryo UI" panose="020B0604030504040204" pitchFamily="50" charset="-128"/>
              </a:rPr>
              <a:t>12</a:t>
            </a:r>
            <a:r>
              <a:rPr lang="ja-JP" altLang="en-US" sz="2400" dirty="0">
                <a:solidFill>
                  <a:schemeClr val="tx1"/>
                </a:solidFill>
                <a:latin typeface="Meiryo UI" panose="020B0604030504040204" pitchFamily="50" charset="-128"/>
                <a:ea typeface="Meiryo UI" panose="020B0604030504040204" pitchFamily="50" charset="-128"/>
              </a:rPr>
              <a:t>歳 </a:t>
            </a:r>
            <a:r>
              <a:rPr lang="en-US" altLang="ja-JP" sz="2400" dirty="0">
                <a:solidFill>
                  <a:schemeClr val="tx1"/>
                </a:solidFill>
                <a:latin typeface="Meiryo UI" panose="020B0604030504040204" pitchFamily="50" charset="-128"/>
                <a:ea typeface="Meiryo UI" panose="020B0604030504040204" pitchFamily="50" charset="-128"/>
              </a:rPr>
              <a:t>1,056</a:t>
            </a:r>
            <a:r>
              <a:rPr lang="ja-JP" altLang="en-US" sz="2400" dirty="0">
                <a:solidFill>
                  <a:schemeClr val="tx1"/>
                </a:solidFill>
                <a:latin typeface="Meiryo UI" panose="020B0604030504040204" pitchFamily="50" charset="-128"/>
                <a:ea typeface="Meiryo UI" panose="020B0604030504040204" pitchFamily="50" charset="-128"/>
              </a:rPr>
              <a:t>千人 </a:t>
            </a:r>
            <a:r>
              <a:rPr lang="en-US" altLang="ja-JP" sz="2400" dirty="0">
                <a:solidFill>
                  <a:schemeClr val="tx1"/>
                </a:solidFill>
                <a:latin typeface="Meiryo UI" panose="020B0604030504040204" pitchFamily="50" charset="-128"/>
                <a:ea typeface="Meiryo UI" panose="020B0604030504040204" pitchFamily="50" charset="-128"/>
              </a:rPr>
              <a:t>1</a:t>
            </a:r>
            <a:r>
              <a:rPr lang="ja-JP" altLang="en-US" sz="2400" dirty="0">
                <a:solidFill>
                  <a:schemeClr val="tx1"/>
                </a:solidFill>
                <a:latin typeface="Meiryo UI" panose="020B0604030504040204" pitchFamily="50" charset="-128"/>
                <a:ea typeface="Meiryo UI" panose="020B0604030504040204" pitchFamily="50" charset="-128"/>
              </a:rPr>
              <a:t>泊、</a:t>
            </a:r>
            <a:r>
              <a:rPr lang="en-US" altLang="ja-JP" sz="2400" dirty="0">
                <a:solidFill>
                  <a:schemeClr val="tx1"/>
                </a:solidFill>
                <a:latin typeface="Meiryo UI" panose="020B0604030504040204" pitchFamily="50" charset="-128"/>
                <a:ea typeface="Meiryo UI" panose="020B0604030504040204" pitchFamily="50" charset="-128"/>
              </a:rPr>
              <a:t>15</a:t>
            </a:r>
            <a:r>
              <a:rPr lang="ja-JP" altLang="en-US" sz="2400" dirty="0">
                <a:solidFill>
                  <a:schemeClr val="tx1"/>
                </a:solidFill>
                <a:latin typeface="Meiryo UI" panose="020B0604030504040204" pitchFamily="50" charset="-128"/>
                <a:ea typeface="Meiryo UI" panose="020B0604030504040204" pitchFamily="50" charset="-128"/>
              </a:rPr>
              <a:t>歳 </a:t>
            </a:r>
            <a:r>
              <a:rPr lang="en-US" altLang="ja-JP" sz="2400" dirty="0">
                <a:solidFill>
                  <a:schemeClr val="tx1"/>
                </a:solidFill>
                <a:latin typeface="Meiryo UI" panose="020B0604030504040204" pitchFamily="50" charset="-128"/>
                <a:ea typeface="Meiryo UI" panose="020B0604030504040204" pitchFamily="50" charset="-128"/>
              </a:rPr>
              <a:t>1,090</a:t>
            </a:r>
            <a:r>
              <a:rPr lang="ja-JP" altLang="en-US" sz="2400" dirty="0">
                <a:solidFill>
                  <a:schemeClr val="tx1"/>
                </a:solidFill>
                <a:latin typeface="Meiryo UI" panose="020B0604030504040204" pitchFamily="50" charset="-128"/>
                <a:ea typeface="Meiryo UI" panose="020B0604030504040204" pitchFamily="50" charset="-128"/>
              </a:rPr>
              <a:t>千人 </a:t>
            </a:r>
            <a:r>
              <a:rPr lang="en-US" altLang="ja-JP" sz="2400" dirty="0">
                <a:solidFill>
                  <a:schemeClr val="tx1"/>
                </a:solidFill>
                <a:latin typeface="Meiryo UI" panose="020B0604030504040204" pitchFamily="50" charset="-128"/>
                <a:ea typeface="Meiryo UI" panose="020B0604030504040204" pitchFamily="50" charset="-128"/>
              </a:rPr>
              <a:t>2</a:t>
            </a:r>
            <a:r>
              <a:rPr lang="ja-JP" altLang="en-US" sz="2400" dirty="0">
                <a:solidFill>
                  <a:schemeClr val="tx1"/>
                </a:solidFill>
                <a:latin typeface="Meiryo UI" panose="020B0604030504040204" pitchFamily="50" charset="-128"/>
                <a:ea typeface="Meiryo UI" panose="020B0604030504040204" pitchFamily="50" charset="-128"/>
              </a:rPr>
              <a:t>泊、</a:t>
            </a:r>
            <a:endParaRPr lang="en-US" altLang="ja-JP" sz="2400" dirty="0">
              <a:solidFill>
                <a:schemeClr val="tx1"/>
              </a:solidFill>
              <a:latin typeface="Meiryo UI" panose="020B0604030504040204" pitchFamily="50" charset="-128"/>
              <a:ea typeface="Meiryo UI" panose="020B0604030504040204" pitchFamily="50" charset="-128"/>
            </a:endParaRPr>
          </a:p>
          <a:p>
            <a:pPr>
              <a:lnSpc>
                <a:spcPts val="2600"/>
              </a:lnSpc>
            </a:pPr>
            <a:r>
              <a:rPr lang="en-US" altLang="ja-JP" sz="2400" dirty="0">
                <a:solidFill>
                  <a:schemeClr val="tx1"/>
                </a:solidFill>
                <a:latin typeface="Meiryo UI" panose="020B0604030504040204" pitchFamily="50" charset="-128"/>
                <a:ea typeface="Meiryo UI" panose="020B0604030504040204" pitchFamily="50" charset="-128"/>
              </a:rPr>
              <a:t>                                                              17</a:t>
            </a:r>
            <a:r>
              <a:rPr lang="ja-JP" altLang="en-US" sz="2400" dirty="0">
                <a:solidFill>
                  <a:schemeClr val="tx1"/>
                </a:solidFill>
                <a:latin typeface="Meiryo UI" panose="020B0604030504040204" pitchFamily="50" charset="-128"/>
                <a:ea typeface="Meiryo UI" panose="020B0604030504040204" pitchFamily="50" charset="-128"/>
              </a:rPr>
              <a:t>歳 </a:t>
            </a:r>
            <a:r>
              <a:rPr lang="en-US" altLang="ja-JP" sz="2400" dirty="0">
                <a:solidFill>
                  <a:schemeClr val="tx1"/>
                </a:solidFill>
                <a:latin typeface="Meiryo UI" panose="020B0604030504040204" pitchFamily="50" charset="-128"/>
                <a:ea typeface="Meiryo UI" panose="020B0604030504040204" pitchFamily="50" charset="-128"/>
              </a:rPr>
              <a:t>1,075</a:t>
            </a:r>
            <a:r>
              <a:rPr lang="ja-JP" altLang="en-US" sz="2400" dirty="0">
                <a:solidFill>
                  <a:schemeClr val="tx1"/>
                </a:solidFill>
                <a:latin typeface="Meiryo UI" panose="020B0604030504040204" pitchFamily="50" charset="-128"/>
                <a:ea typeface="Meiryo UI" panose="020B0604030504040204" pitchFamily="50" charset="-128"/>
              </a:rPr>
              <a:t>千人 </a:t>
            </a:r>
            <a:r>
              <a:rPr lang="en-US" altLang="ja-JP" sz="2400" dirty="0">
                <a:solidFill>
                  <a:schemeClr val="tx1"/>
                </a:solidFill>
                <a:latin typeface="Meiryo UI" panose="020B0604030504040204" pitchFamily="50" charset="-128"/>
                <a:ea typeface="Meiryo UI" panose="020B0604030504040204" pitchFamily="50" charset="-128"/>
              </a:rPr>
              <a:t>3</a:t>
            </a:r>
            <a:r>
              <a:rPr lang="ja-JP" altLang="en-US" sz="2400" dirty="0">
                <a:solidFill>
                  <a:schemeClr val="tx1"/>
                </a:solidFill>
                <a:latin typeface="Meiryo UI" panose="020B0604030504040204" pitchFamily="50" charset="-128"/>
                <a:ea typeface="Meiryo UI" panose="020B0604030504040204" pitchFamily="50" charset="-128"/>
              </a:rPr>
              <a:t>泊</a:t>
            </a:r>
            <a:endParaRPr lang="en-US" altLang="ja-JP" sz="2400" dirty="0">
              <a:solidFill>
                <a:schemeClr val="tx1"/>
              </a:solidFill>
              <a:latin typeface="Meiryo UI" panose="020B0604030504040204" pitchFamily="50" charset="-128"/>
              <a:ea typeface="Meiryo UI" panose="020B0604030504040204" pitchFamily="50" charset="-128"/>
            </a:endParaRPr>
          </a:p>
          <a:p>
            <a:pPr>
              <a:lnSpc>
                <a:spcPts val="2600"/>
              </a:lnSpc>
            </a:pPr>
            <a:r>
              <a:rPr lang="ja-JP" altLang="en-US" sz="2400" dirty="0">
                <a:solidFill>
                  <a:schemeClr val="tx1"/>
                </a:solidFill>
                <a:latin typeface="Meiryo UI" panose="020B0604030504040204" pitchFamily="50" charset="-128"/>
                <a:ea typeface="Meiryo UI" panose="020B0604030504040204" pitchFamily="50" charset="-128"/>
              </a:rPr>
              <a:t>                 </a:t>
            </a:r>
            <a:r>
              <a:rPr lang="ja-JP" altLang="en-US" sz="2400" spc="20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大阪を行先とする修学旅行の割合</a:t>
            </a:r>
            <a:r>
              <a:rPr lang="ja-JP" altLang="en-US" sz="2400" spc="-60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：約</a:t>
            </a:r>
            <a:r>
              <a:rPr lang="en-US" altLang="ja-JP" sz="2400" dirty="0">
                <a:solidFill>
                  <a:schemeClr val="tx1"/>
                </a:solidFill>
                <a:latin typeface="Meiryo UI" panose="020B0604030504040204" pitchFamily="50" charset="-128"/>
                <a:ea typeface="Meiryo UI" panose="020B0604030504040204" pitchFamily="50" charset="-128"/>
              </a:rPr>
              <a:t>10</a:t>
            </a:r>
            <a:r>
              <a:rPr lang="ja-JP" altLang="en-US" sz="2400" dirty="0">
                <a:solidFill>
                  <a:schemeClr val="tx1"/>
                </a:solidFill>
                <a:latin typeface="Meiryo UI" panose="020B0604030504040204" pitchFamily="50" charset="-128"/>
                <a:ea typeface="Meiryo UI" panose="020B0604030504040204" pitchFamily="50" charset="-128"/>
              </a:rPr>
              <a:t>％</a:t>
            </a:r>
            <a:endParaRPr lang="en-US" altLang="ja-JP" sz="2400" dirty="0">
              <a:solidFill>
                <a:schemeClr val="tx1"/>
              </a:solidFill>
              <a:latin typeface="Meiryo UI" panose="020B0604030504040204" pitchFamily="50" charset="-128"/>
              <a:ea typeface="Meiryo UI" panose="020B0604030504040204" pitchFamily="50" charset="-128"/>
            </a:endParaRPr>
          </a:p>
          <a:p>
            <a:pPr>
              <a:lnSpc>
                <a:spcPts val="2600"/>
              </a:lnSpc>
            </a:pPr>
            <a:r>
              <a:rPr lang="ja-JP" altLang="en-US" sz="2400" dirty="0">
                <a:solidFill>
                  <a:schemeClr val="tx1"/>
                </a:solidFill>
                <a:latin typeface="Meiryo UI" panose="020B0604030504040204" pitchFamily="50" charset="-128"/>
                <a:ea typeface="Meiryo UI" panose="020B0604030504040204" pitchFamily="50" charset="-128"/>
              </a:rPr>
              <a:t>                 </a:t>
            </a:r>
            <a:r>
              <a:rPr lang="ja-JP" altLang="en-US" sz="2400" spc="20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修学旅行の平均宿泊単価        </a:t>
            </a:r>
            <a:r>
              <a:rPr lang="ja-JP" altLang="en-US" sz="2400" spc="10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：約</a:t>
            </a:r>
            <a:r>
              <a:rPr lang="en-US" altLang="ja-JP" sz="2400" dirty="0">
                <a:solidFill>
                  <a:schemeClr val="tx1"/>
                </a:solidFill>
                <a:latin typeface="Meiryo UI" panose="020B0604030504040204" pitchFamily="50" charset="-128"/>
                <a:ea typeface="Meiryo UI" panose="020B0604030504040204" pitchFamily="50" charset="-128"/>
              </a:rPr>
              <a:t>6,500</a:t>
            </a:r>
            <a:r>
              <a:rPr lang="ja-JP" altLang="en-US" sz="2400" dirty="0">
                <a:solidFill>
                  <a:schemeClr val="tx1"/>
                </a:solidFill>
                <a:latin typeface="Meiryo UI" panose="020B0604030504040204" pitchFamily="50" charset="-128"/>
                <a:ea typeface="Meiryo UI" panose="020B0604030504040204" pitchFamily="50" charset="-128"/>
              </a:rPr>
              <a:t>円</a:t>
            </a:r>
          </a:p>
          <a:p>
            <a:pPr>
              <a:lnSpc>
                <a:spcPts val="2600"/>
              </a:lnSpc>
            </a:pPr>
            <a:r>
              <a:rPr lang="ja-JP" altLang="en-US" sz="2400" dirty="0">
                <a:solidFill>
                  <a:schemeClr val="tx1"/>
                </a:solidFill>
                <a:latin typeface="Meiryo UI" panose="020B0604030504040204" pitchFamily="50" charset="-128"/>
                <a:ea typeface="Meiryo UI" panose="020B0604030504040204" pitchFamily="50" charset="-128"/>
              </a:rPr>
              <a:t>    ・影響額    宿泊税率</a:t>
            </a:r>
            <a:r>
              <a:rPr lang="en-US" altLang="ja-JP" sz="2400" dirty="0">
                <a:solidFill>
                  <a:schemeClr val="tx1"/>
                </a:solidFill>
                <a:latin typeface="Meiryo UI" panose="020B0604030504040204" pitchFamily="50" charset="-128"/>
                <a:ea typeface="Meiryo UI" panose="020B0604030504040204" pitchFamily="50" charset="-128"/>
              </a:rPr>
              <a:t>100</a:t>
            </a:r>
            <a:r>
              <a:rPr lang="ja-JP" altLang="en-US" sz="2400" dirty="0">
                <a:solidFill>
                  <a:schemeClr val="tx1"/>
                </a:solidFill>
                <a:latin typeface="Meiryo UI" panose="020B0604030504040204" pitchFamily="50" charset="-128"/>
                <a:ea typeface="Meiryo UI" panose="020B0604030504040204" pitchFamily="50" charset="-128"/>
              </a:rPr>
              <a:t>円の場合 ⇒ </a:t>
            </a:r>
            <a:r>
              <a:rPr lang="ja-JP" altLang="en-US" sz="2400" spc="500" dirty="0">
                <a:solidFill>
                  <a:schemeClr val="tx1"/>
                </a:solidFill>
                <a:latin typeface="Meiryo UI" panose="020B0604030504040204" pitchFamily="50" charset="-128"/>
                <a:ea typeface="Meiryo UI" panose="020B0604030504040204" pitchFamily="50" charset="-128"/>
              </a:rPr>
              <a:t> </a:t>
            </a:r>
            <a:r>
              <a:rPr lang="en-US" altLang="ja-JP" sz="2400" dirty="0">
                <a:solidFill>
                  <a:schemeClr val="tx1"/>
                </a:solidFill>
                <a:latin typeface="Meiryo UI" panose="020B0604030504040204" pitchFamily="50" charset="-128"/>
                <a:ea typeface="Meiryo UI" panose="020B0604030504040204" pitchFamily="50" charset="-128"/>
              </a:rPr>
              <a:t>64,610</a:t>
            </a:r>
            <a:r>
              <a:rPr lang="ja-JP" altLang="en-US" sz="2400" dirty="0">
                <a:solidFill>
                  <a:schemeClr val="tx1"/>
                </a:solidFill>
                <a:latin typeface="Meiryo UI" panose="020B0604030504040204" pitchFamily="50" charset="-128"/>
                <a:ea typeface="Meiryo UI" panose="020B0604030504040204" pitchFamily="50" charset="-128"/>
              </a:rPr>
              <a:t>千円</a:t>
            </a:r>
            <a:endParaRPr lang="en-US" altLang="ja-JP" sz="2400" dirty="0">
              <a:solidFill>
                <a:schemeClr val="tx1"/>
              </a:solidFill>
              <a:latin typeface="Meiryo UI" panose="020B0604030504040204" pitchFamily="50" charset="-128"/>
              <a:ea typeface="Meiryo UI" panose="020B0604030504040204" pitchFamily="50" charset="-128"/>
            </a:endParaRPr>
          </a:p>
          <a:p>
            <a:pPr>
              <a:lnSpc>
                <a:spcPts val="2600"/>
              </a:lnSpc>
            </a:pPr>
            <a:r>
              <a:rPr lang="en-US" altLang="ja-JP" sz="2400" dirty="0">
                <a:solidFill>
                  <a:schemeClr val="tx1"/>
                </a:solidFill>
                <a:latin typeface="Meiryo UI" panose="020B0604030504040204" pitchFamily="50" charset="-128"/>
                <a:ea typeface="Meiryo UI" panose="020B0604030504040204" pitchFamily="50" charset="-128"/>
              </a:rPr>
              <a:t>                 </a:t>
            </a:r>
            <a:r>
              <a:rPr lang="en-US" altLang="ja-JP" sz="2400" spc="200" dirty="0">
                <a:solidFill>
                  <a:schemeClr val="tx1"/>
                </a:solidFill>
                <a:latin typeface="Meiryo UI" panose="020B0604030504040204" pitchFamily="50" charset="-128"/>
                <a:ea typeface="Meiryo UI" panose="020B0604030504040204" pitchFamily="50" charset="-128"/>
              </a:rPr>
              <a:t> </a:t>
            </a:r>
            <a:r>
              <a:rPr lang="ja-JP" altLang="en-US" sz="2400" dirty="0">
                <a:solidFill>
                  <a:schemeClr val="tx1"/>
                </a:solidFill>
                <a:latin typeface="Meiryo UI" panose="020B0604030504040204" pitchFamily="50" charset="-128"/>
                <a:ea typeface="Meiryo UI" panose="020B0604030504040204" pitchFamily="50" charset="-128"/>
              </a:rPr>
              <a:t>宿泊税率</a:t>
            </a:r>
            <a:r>
              <a:rPr lang="en-US" altLang="ja-JP" sz="2400" dirty="0">
                <a:solidFill>
                  <a:schemeClr val="tx1"/>
                </a:solidFill>
                <a:latin typeface="Meiryo UI" panose="020B0604030504040204" pitchFamily="50" charset="-128"/>
                <a:ea typeface="Meiryo UI" panose="020B0604030504040204" pitchFamily="50" charset="-128"/>
              </a:rPr>
              <a:t>200</a:t>
            </a:r>
            <a:r>
              <a:rPr lang="ja-JP" altLang="en-US" sz="2400" dirty="0">
                <a:solidFill>
                  <a:schemeClr val="tx1"/>
                </a:solidFill>
                <a:latin typeface="Meiryo UI" panose="020B0604030504040204" pitchFamily="50" charset="-128"/>
                <a:ea typeface="Meiryo UI" panose="020B0604030504040204" pitchFamily="50" charset="-128"/>
              </a:rPr>
              <a:t>円の場合 ⇒ </a:t>
            </a:r>
            <a:r>
              <a:rPr lang="en-US" altLang="ja-JP" sz="2400" dirty="0">
                <a:solidFill>
                  <a:schemeClr val="tx1"/>
                </a:solidFill>
                <a:latin typeface="Meiryo UI" panose="020B0604030504040204" pitchFamily="50" charset="-128"/>
                <a:ea typeface="Meiryo UI" panose="020B0604030504040204" pitchFamily="50" charset="-128"/>
              </a:rPr>
              <a:t>129,220</a:t>
            </a:r>
            <a:r>
              <a:rPr lang="ja-JP" altLang="en-US" sz="2400" dirty="0">
                <a:solidFill>
                  <a:schemeClr val="tx1"/>
                </a:solidFill>
                <a:latin typeface="Meiryo UI" panose="020B0604030504040204" pitchFamily="50" charset="-128"/>
                <a:ea typeface="Meiryo UI" panose="020B0604030504040204" pitchFamily="50" charset="-128"/>
              </a:rPr>
              <a:t>千円</a:t>
            </a:r>
          </a:p>
        </p:txBody>
      </p:sp>
    </p:spTree>
    <p:extLst>
      <p:ext uri="{BB962C8B-B14F-4D97-AF65-F5344CB8AC3E}">
        <p14:creationId xmlns:p14="http://schemas.microsoft.com/office/powerpoint/2010/main" val="2569788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bwMode="gray">
          <a:xfrm>
            <a:off x="0" y="-19491"/>
            <a:ext cx="10629614" cy="1116235"/>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lang="ja-JP" altLang="en-US" sz="2800" b="1" dirty="0">
                <a:solidFill>
                  <a:sysClr val="windowText" lastClr="000000"/>
                </a:solidFill>
                <a:latin typeface="Meiryo UI" panose="020B0604030504040204" pitchFamily="50" charset="-128"/>
                <a:ea typeface="Meiryo UI" panose="020B0604030504040204" pitchFamily="50" charset="-128"/>
              </a:rPr>
              <a:t>　参考：宿泊税制度を導入している他団体の制度</a:t>
            </a:r>
            <a:r>
              <a:rPr lang="en-US" altLang="ja-JP" sz="2800" b="1" dirty="0">
                <a:solidFill>
                  <a:sysClr val="windowText" lastClr="000000"/>
                </a:solidFill>
                <a:latin typeface="Meiryo UI" panose="020B0604030504040204" pitchFamily="50" charset="-128"/>
                <a:ea typeface="Meiryo UI" panose="020B0604030504040204" pitchFamily="50" charset="-128"/>
              </a:rPr>
              <a:t>(2024</a:t>
            </a:r>
            <a:r>
              <a:rPr lang="ja-JP" altLang="en-US" sz="2800" b="1" dirty="0">
                <a:solidFill>
                  <a:sysClr val="windowText" lastClr="000000"/>
                </a:solidFill>
                <a:latin typeface="Meiryo UI" panose="020B0604030504040204" pitchFamily="50" charset="-128"/>
                <a:ea typeface="Meiryo UI" panose="020B0604030504040204" pitchFamily="50" charset="-128"/>
              </a:rPr>
              <a:t>年</a:t>
            </a:r>
            <a:r>
              <a:rPr lang="en-US" altLang="ja-JP" sz="2800" b="1" dirty="0">
                <a:solidFill>
                  <a:schemeClr val="tx1"/>
                </a:solidFill>
                <a:latin typeface="Meiryo UI" panose="020B0604030504040204" pitchFamily="50" charset="-128"/>
                <a:ea typeface="Meiryo UI" panose="020B0604030504040204" pitchFamily="50" charset="-128"/>
              </a:rPr>
              <a:t>7</a:t>
            </a:r>
            <a:r>
              <a:rPr lang="ja-JP" altLang="en-US" sz="2800" b="1" dirty="0">
                <a:solidFill>
                  <a:sysClr val="windowText" lastClr="000000"/>
                </a:solidFill>
                <a:latin typeface="Meiryo UI" panose="020B0604030504040204" pitchFamily="50" charset="-128"/>
                <a:ea typeface="Meiryo UI" panose="020B0604030504040204" pitchFamily="50" charset="-128"/>
              </a:rPr>
              <a:t>月時点</a:t>
            </a:r>
            <a:r>
              <a:rPr lang="en-US" altLang="ja-JP" sz="2800" b="1" dirty="0">
                <a:solidFill>
                  <a:sysClr val="windowText" lastClr="000000"/>
                </a:solidFill>
                <a:latin typeface="Meiryo UI" panose="020B0604030504040204" pitchFamily="50" charset="-128"/>
                <a:ea typeface="Meiryo UI" panose="020B0604030504040204" pitchFamily="50" charset="-128"/>
              </a:rPr>
              <a:t>)</a:t>
            </a:r>
            <a:endParaRPr lang="ja-JP" altLang="en-US" sz="2800" b="1" dirty="0">
              <a:solidFill>
                <a:sysClr val="windowText" lastClr="000000"/>
              </a:solidFill>
              <a:latin typeface="Meiryo UI" panose="020B0604030504040204" pitchFamily="50" charset="-128"/>
              <a:ea typeface="Meiryo UI" panose="020B0604030504040204" pitchFamily="50" charset="-128"/>
            </a:endParaRPr>
          </a:p>
          <a:p>
            <a:pPr defTabSz="990600"/>
            <a:endParaRPr kumimoji="1" lang="ja-JP" altLang="en-US" sz="2800" b="1" dirty="0">
              <a:solidFill>
                <a:sysClr val="windowText" lastClr="000000"/>
              </a:solidFill>
              <a:latin typeface="Meiryo UI" panose="020B0604030504040204" pitchFamily="50" charset="-128"/>
              <a:ea typeface="Meiryo UI" panose="020B0604030504040204" pitchFamily="50" charset="-128"/>
            </a:endParaRPr>
          </a:p>
        </p:txBody>
      </p:sp>
      <p:cxnSp>
        <p:nvCxnSpPr>
          <p:cNvPr id="8" name="直線コネクタ 7"/>
          <p:cNvCxnSpPr/>
          <p:nvPr/>
        </p:nvCxnSpPr>
        <p:spPr>
          <a:xfrm>
            <a:off x="0" y="66585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スライド番号プレースホルダー 1">
            <a:extLst>
              <a:ext uri="{FF2B5EF4-FFF2-40B4-BE49-F238E27FC236}">
                <a16:creationId xmlns:a16="http://schemas.microsoft.com/office/drawing/2014/main" id="{E944F7E1-9EC2-4C89-966D-196B14B1B437}"/>
              </a:ext>
            </a:extLst>
          </p:cNvPr>
          <p:cNvSpPr>
            <a:spLocks noGrp="1"/>
          </p:cNvSpPr>
          <p:nvPr>
            <p:ph type="sldNum" sz="quarter" idx="12"/>
          </p:nvPr>
        </p:nvSpPr>
        <p:spPr>
          <a:xfrm>
            <a:off x="10462144" y="9441722"/>
            <a:ext cx="3192251" cy="530953"/>
          </a:xfrm>
        </p:spPr>
        <p:txBody>
          <a:bodyPr/>
          <a:lstStyle/>
          <a:p>
            <a:fld id="{467AA5CF-51E1-4D01-BB70-A72935B68D10}" type="slidenum">
              <a:rPr kumimoji="1" lang="ja-JP" altLang="en-US" smtClean="0"/>
              <a:t>6</a:t>
            </a:fld>
            <a:endParaRPr kumimoji="1" lang="ja-JP" altLang="en-US" dirty="0"/>
          </a:p>
        </p:txBody>
      </p:sp>
      <p:graphicFrame>
        <p:nvGraphicFramePr>
          <p:cNvPr id="16" name="表 15">
            <a:extLst>
              <a:ext uri="{FF2B5EF4-FFF2-40B4-BE49-F238E27FC236}">
                <a16:creationId xmlns:a16="http://schemas.microsoft.com/office/drawing/2014/main" id="{B21D239D-1131-49A5-91EF-26206FBCC586}"/>
              </a:ext>
            </a:extLst>
          </p:cNvPr>
          <p:cNvGraphicFramePr>
            <a:graphicFrameLocks noGrp="1"/>
          </p:cNvGraphicFramePr>
          <p:nvPr>
            <p:extLst>
              <p:ext uri="{D42A27DB-BD31-4B8C-83A1-F6EECF244321}">
                <p14:modId xmlns:p14="http://schemas.microsoft.com/office/powerpoint/2010/main" val="1651417579"/>
              </p:ext>
            </p:extLst>
          </p:nvPr>
        </p:nvGraphicFramePr>
        <p:xfrm>
          <a:off x="143785" y="809875"/>
          <a:ext cx="13393496" cy="8646073"/>
        </p:xfrm>
        <a:graphic>
          <a:graphicData uri="http://schemas.openxmlformats.org/drawingml/2006/table">
            <a:tbl>
              <a:tblPr/>
              <a:tblGrid>
                <a:gridCol w="1052721">
                  <a:extLst>
                    <a:ext uri="{9D8B030D-6E8A-4147-A177-3AD203B41FA5}">
                      <a16:colId xmlns:a16="http://schemas.microsoft.com/office/drawing/2014/main" val="3226428193"/>
                    </a:ext>
                  </a:extLst>
                </a:gridCol>
                <a:gridCol w="109937">
                  <a:extLst>
                    <a:ext uri="{9D8B030D-6E8A-4147-A177-3AD203B41FA5}">
                      <a16:colId xmlns:a16="http://schemas.microsoft.com/office/drawing/2014/main" val="350247494"/>
                    </a:ext>
                  </a:extLst>
                </a:gridCol>
                <a:gridCol w="849506">
                  <a:extLst>
                    <a:ext uri="{9D8B030D-6E8A-4147-A177-3AD203B41FA5}">
                      <a16:colId xmlns:a16="http://schemas.microsoft.com/office/drawing/2014/main" val="2935779965"/>
                    </a:ext>
                  </a:extLst>
                </a:gridCol>
                <a:gridCol w="849506">
                  <a:extLst>
                    <a:ext uri="{9D8B030D-6E8A-4147-A177-3AD203B41FA5}">
                      <a16:colId xmlns:a16="http://schemas.microsoft.com/office/drawing/2014/main" val="2171226710"/>
                    </a:ext>
                  </a:extLst>
                </a:gridCol>
                <a:gridCol w="99942">
                  <a:extLst>
                    <a:ext uri="{9D8B030D-6E8A-4147-A177-3AD203B41FA5}">
                      <a16:colId xmlns:a16="http://schemas.microsoft.com/office/drawing/2014/main" val="110897850"/>
                    </a:ext>
                  </a:extLst>
                </a:gridCol>
                <a:gridCol w="109937">
                  <a:extLst>
                    <a:ext uri="{9D8B030D-6E8A-4147-A177-3AD203B41FA5}">
                      <a16:colId xmlns:a16="http://schemas.microsoft.com/office/drawing/2014/main" val="1995341354"/>
                    </a:ext>
                  </a:extLst>
                </a:gridCol>
                <a:gridCol w="960907">
                  <a:extLst>
                    <a:ext uri="{9D8B030D-6E8A-4147-A177-3AD203B41FA5}">
                      <a16:colId xmlns:a16="http://schemas.microsoft.com/office/drawing/2014/main" val="2276493899"/>
                    </a:ext>
                  </a:extLst>
                </a:gridCol>
                <a:gridCol w="738105">
                  <a:extLst>
                    <a:ext uri="{9D8B030D-6E8A-4147-A177-3AD203B41FA5}">
                      <a16:colId xmlns:a16="http://schemas.microsoft.com/office/drawing/2014/main" val="2271678495"/>
                    </a:ext>
                  </a:extLst>
                </a:gridCol>
                <a:gridCol w="99942">
                  <a:extLst>
                    <a:ext uri="{9D8B030D-6E8A-4147-A177-3AD203B41FA5}">
                      <a16:colId xmlns:a16="http://schemas.microsoft.com/office/drawing/2014/main" val="2858335025"/>
                    </a:ext>
                  </a:extLst>
                </a:gridCol>
                <a:gridCol w="109937">
                  <a:extLst>
                    <a:ext uri="{9D8B030D-6E8A-4147-A177-3AD203B41FA5}">
                      <a16:colId xmlns:a16="http://schemas.microsoft.com/office/drawing/2014/main" val="3902816509"/>
                    </a:ext>
                  </a:extLst>
                </a:gridCol>
                <a:gridCol w="849506">
                  <a:extLst>
                    <a:ext uri="{9D8B030D-6E8A-4147-A177-3AD203B41FA5}">
                      <a16:colId xmlns:a16="http://schemas.microsoft.com/office/drawing/2014/main" val="1650902343"/>
                    </a:ext>
                  </a:extLst>
                </a:gridCol>
                <a:gridCol w="849506">
                  <a:extLst>
                    <a:ext uri="{9D8B030D-6E8A-4147-A177-3AD203B41FA5}">
                      <a16:colId xmlns:a16="http://schemas.microsoft.com/office/drawing/2014/main" val="2138704047"/>
                    </a:ext>
                  </a:extLst>
                </a:gridCol>
                <a:gridCol w="99942">
                  <a:extLst>
                    <a:ext uri="{9D8B030D-6E8A-4147-A177-3AD203B41FA5}">
                      <a16:colId xmlns:a16="http://schemas.microsoft.com/office/drawing/2014/main" val="2878164094"/>
                    </a:ext>
                  </a:extLst>
                </a:gridCol>
                <a:gridCol w="1908889">
                  <a:extLst>
                    <a:ext uri="{9D8B030D-6E8A-4147-A177-3AD203B41FA5}">
                      <a16:colId xmlns:a16="http://schemas.microsoft.com/office/drawing/2014/main" val="3969392068"/>
                    </a:ext>
                  </a:extLst>
                </a:gridCol>
                <a:gridCol w="109937">
                  <a:extLst>
                    <a:ext uri="{9D8B030D-6E8A-4147-A177-3AD203B41FA5}">
                      <a16:colId xmlns:a16="http://schemas.microsoft.com/office/drawing/2014/main" val="1211311696"/>
                    </a:ext>
                  </a:extLst>
                </a:gridCol>
                <a:gridCol w="346804">
                  <a:extLst>
                    <a:ext uri="{9D8B030D-6E8A-4147-A177-3AD203B41FA5}">
                      <a16:colId xmlns:a16="http://schemas.microsoft.com/office/drawing/2014/main" val="2809493445"/>
                    </a:ext>
                  </a:extLst>
                </a:gridCol>
                <a:gridCol w="872484">
                  <a:extLst>
                    <a:ext uri="{9D8B030D-6E8A-4147-A177-3AD203B41FA5}">
                      <a16:colId xmlns:a16="http://schemas.microsoft.com/office/drawing/2014/main" val="3372314252"/>
                    </a:ext>
                  </a:extLst>
                </a:gridCol>
                <a:gridCol w="1143740">
                  <a:extLst>
                    <a:ext uri="{9D8B030D-6E8A-4147-A177-3AD203B41FA5}">
                      <a16:colId xmlns:a16="http://schemas.microsoft.com/office/drawing/2014/main" val="1142489325"/>
                    </a:ext>
                  </a:extLst>
                </a:gridCol>
                <a:gridCol w="72008">
                  <a:extLst>
                    <a:ext uri="{9D8B030D-6E8A-4147-A177-3AD203B41FA5}">
                      <a16:colId xmlns:a16="http://schemas.microsoft.com/office/drawing/2014/main" val="4242020651"/>
                    </a:ext>
                  </a:extLst>
                </a:gridCol>
                <a:gridCol w="144016">
                  <a:extLst>
                    <a:ext uri="{9D8B030D-6E8A-4147-A177-3AD203B41FA5}">
                      <a16:colId xmlns:a16="http://schemas.microsoft.com/office/drawing/2014/main" val="4260714308"/>
                    </a:ext>
                  </a:extLst>
                </a:gridCol>
                <a:gridCol w="1008112">
                  <a:extLst>
                    <a:ext uri="{9D8B030D-6E8A-4147-A177-3AD203B41FA5}">
                      <a16:colId xmlns:a16="http://schemas.microsoft.com/office/drawing/2014/main" val="562991459"/>
                    </a:ext>
                  </a:extLst>
                </a:gridCol>
                <a:gridCol w="864096">
                  <a:extLst>
                    <a:ext uri="{9D8B030D-6E8A-4147-A177-3AD203B41FA5}">
                      <a16:colId xmlns:a16="http://schemas.microsoft.com/office/drawing/2014/main" val="3174509281"/>
                    </a:ext>
                  </a:extLst>
                </a:gridCol>
                <a:gridCol w="144016">
                  <a:extLst>
                    <a:ext uri="{9D8B030D-6E8A-4147-A177-3AD203B41FA5}">
                      <a16:colId xmlns:a16="http://schemas.microsoft.com/office/drawing/2014/main" val="1146668835"/>
                    </a:ext>
                  </a:extLst>
                </a:gridCol>
              </a:tblGrid>
              <a:tr h="288784">
                <a:tc>
                  <a:txBody>
                    <a:bodyPr/>
                    <a:lstStyle/>
                    <a:p>
                      <a:pPr algn="ctr"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4">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東京都</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京都市</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金沢市</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倶知安町</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5">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福岡県</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長崎市</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84384366"/>
                  </a:ext>
                </a:extLst>
              </a:tr>
              <a:tr h="353261">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実施時期</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n-US" altLang="ja-JP" sz="1600" b="0" i="0" u="none" strike="noStrike">
                          <a:solidFill>
                            <a:schemeClr val="tx1"/>
                          </a:solidFill>
                          <a:effectLst/>
                          <a:latin typeface="Meiryo UI" panose="020B0604030504040204" pitchFamily="50" charset="-128"/>
                          <a:ea typeface="Meiryo UI" panose="020B0604030504040204" pitchFamily="50" charset="-128"/>
                        </a:rPr>
                        <a:t>2002</a:t>
                      </a:r>
                      <a:r>
                        <a:rPr lang="ja-JP" altLang="en-US" sz="1600" b="0" i="0" u="none" strike="noStrike">
                          <a:solidFill>
                            <a:schemeClr val="tx1"/>
                          </a:solidFill>
                          <a:effectLst/>
                          <a:latin typeface="Meiryo UI" panose="020B0604030504040204" pitchFamily="50" charset="-128"/>
                          <a:ea typeface="Meiryo UI" panose="020B0604030504040204" pitchFamily="50" charset="-128"/>
                        </a:rPr>
                        <a:t>年</a:t>
                      </a:r>
                      <a:r>
                        <a:rPr lang="en-US" altLang="ja-JP" sz="1600" b="0" i="0" u="none" strike="noStrike">
                          <a:solidFill>
                            <a:schemeClr val="tx1"/>
                          </a:solidFill>
                          <a:effectLst/>
                          <a:latin typeface="Meiryo UI" panose="020B0604030504040204" pitchFamily="50" charset="-128"/>
                          <a:ea typeface="Meiryo UI" panose="020B0604030504040204" pitchFamily="50" charset="-128"/>
                        </a:rPr>
                        <a:t>10</a:t>
                      </a:r>
                      <a:r>
                        <a:rPr lang="ja-JP" altLang="en-US" sz="1600" b="0" i="0" u="none" strike="noStrike">
                          <a:solidFill>
                            <a:schemeClr val="tx1"/>
                          </a:solidFill>
                          <a:effectLst/>
                          <a:latin typeface="Meiryo UI" panose="020B0604030504040204" pitchFamily="50" charset="-128"/>
                          <a:ea typeface="Meiryo UI" panose="020B0604030504040204" pitchFamily="50" charset="-128"/>
                        </a:rPr>
                        <a:t>月</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altLang="ja-JP" sz="1600" b="0" i="0" u="none" strike="noStrike">
                          <a:solidFill>
                            <a:schemeClr val="tx1"/>
                          </a:solidFill>
                          <a:effectLst/>
                          <a:latin typeface="Meiryo UI" panose="020B0604030504040204" pitchFamily="50" charset="-128"/>
                          <a:ea typeface="Meiryo UI" panose="020B0604030504040204" pitchFamily="50" charset="-128"/>
                        </a:rPr>
                        <a:t>2018</a:t>
                      </a:r>
                      <a:r>
                        <a:rPr lang="ja-JP" altLang="en-US" sz="1600" b="0" i="0" u="none" strike="noStrike">
                          <a:solidFill>
                            <a:schemeClr val="tx1"/>
                          </a:solidFill>
                          <a:effectLst/>
                          <a:latin typeface="Meiryo UI" panose="020B0604030504040204" pitchFamily="50" charset="-128"/>
                          <a:ea typeface="Meiryo UI" panose="020B0604030504040204" pitchFamily="50" charset="-128"/>
                        </a:rPr>
                        <a:t>年</a:t>
                      </a:r>
                      <a:r>
                        <a:rPr lang="en-US" altLang="ja-JP" sz="1600" b="0" i="0" u="none" strike="noStrike">
                          <a:solidFill>
                            <a:schemeClr val="tx1"/>
                          </a:solidFill>
                          <a:effectLst/>
                          <a:latin typeface="Meiryo UI" panose="020B0604030504040204" pitchFamily="50" charset="-128"/>
                          <a:ea typeface="Meiryo UI" panose="020B0604030504040204" pitchFamily="50" charset="-128"/>
                        </a:rPr>
                        <a:t>10</a:t>
                      </a:r>
                      <a:r>
                        <a:rPr lang="ja-JP" altLang="en-US" sz="1600" b="0" i="0" u="none" strike="noStrike">
                          <a:solidFill>
                            <a:schemeClr val="tx1"/>
                          </a:solidFill>
                          <a:effectLst/>
                          <a:latin typeface="Meiryo UI" panose="020B0604030504040204" pitchFamily="50" charset="-128"/>
                          <a:ea typeface="Meiryo UI" panose="020B0604030504040204" pitchFamily="50" charset="-128"/>
                        </a:rPr>
                        <a:t>月</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altLang="ja-JP" sz="1600" b="0" i="0" u="none" strike="noStrike">
                          <a:solidFill>
                            <a:schemeClr val="tx1"/>
                          </a:solidFill>
                          <a:effectLst/>
                          <a:latin typeface="Meiryo UI" panose="020B0604030504040204" pitchFamily="50" charset="-128"/>
                          <a:ea typeface="Meiryo UI" panose="020B0604030504040204" pitchFamily="50" charset="-128"/>
                        </a:rPr>
                        <a:t>2019</a:t>
                      </a:r>
                      <a:r>
                        <a:rPr lang="ja-JP" altLang="en-US" sz="1600" b="0" i="0" u="none" strike="noStrike">
                          <a:solidFill>
                            <a:schemeClr val="tx1"/>
                          </a:solidFill>
                          <a:effectLst/>
                          <a:latin typeface="Meiryo UI" panose="020B0604030504040204" pitchFamily="50" charset="-128"/>
                          <a:ea typeface="Meiryo UI" panose="020B0604030504040204" pitchFamily="50" charset="-128"/>
                        </a:rPr>
                        <a:t>年</a:t>
                      </a:r>
                      <a:r>
                        <a:rPr lang="en-US" altLang="ja-JP" sz="1600" b="0" i="0" u="none" strike="noStrike">
                          <a:solidFill>
                            <a:schemeClr val="tx1"/>
                          </a:solidFill>
                          <a:effectLst/>
                          <a:latin typeface="Meiryo UI" panose="020B0604030504040204" pitchFamily="50" charset="-128"/>
                          <a:ea typeface="Meiryo UI" panose="020B0604030504040204" pitchFamily="50" charset="-128"/>
                        </a:rPr>
                        <a:t>4</a:t>
                      </a:r>
                      <a:r>
                        <a:rPr lang="ja-JP" altLang="en-US" sz="1600" b="0" i="0" u="none" strike="noStrike">
                          <a:solidFill>
                            <a:schemeClr val="tx1"/>
                          </a:solidFill>
                          <a:effectLst/>
                          <a:latin typeface="Meiryo UI" panose="020B0604030504040204" pitchFamily="50" charset="-128"/>
                          <a:ea typeface="Meiryo UI" panose="020B0604030504040204" pitchFamily="50" charset="-128"/>
                        </a:rPr>
                        <a:t>月</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en-US" altLang="ja-JP" sz="1600" b="0" i="0" u="none" strike="noStrike">
                          <a:solidFill>
                            <a:schemeClr val="tx1"/>
                          </a:solidFill>
                          <a:effectLst/>
                          <a:latin typeface="Meiryo UI" panose="020B0604030504040204" pitchFamily="50" charset="-128"/>
                          <a:ea typeface="Meiryo UI" panose="020B0604030504040204" pitchFamily="50" charset="-128"/>
                        </a:rPr>
                        <a:t>2019</a:t>
                      </a:r>
                      <a:r>
                        <a:rPr lang="ja-JP" altLang="en-US" sz="1600" b="0" i="0" u="none" strike="noStrike">
                          <a:solidFill>
                            <a:schemeClr val="tx1"/>
                          </a:solidFill>
                          <a:effectLst/>
                          <a:latin typeface="Meiryo UI" panose="020B0604030504040204" pitchFamily="50" charset="-128"/>
                          <a:ea typeface="Meiryo UI" panose="020B0604030504040204" pitchFamily="50" charset="-128"/>
                        </a:rPr>
                        <a:t>年</a:t>
                      </a:r>
                      <a:r>
                        <a:rPr lang="en-US" altLang="ja-JP" sz="1600" b="0" i="0" u="none" strike="noStrike">
                          <a:solidFill>
                            <a:schemeClr val="tx1"/>
                          </a:solidFill>
                          <a:effectLst/>
                          <a:latin typeface="Meiryo UI" panose="020B0604030504040204" pitchFamily="50" charset="-128"/>
                          <a:ea typeface="Meiryo UI" panose="020B0604030504040204" pitchFamily="50" charset="-128"/>
                        </a:rPr>
                        <a:t>11</a:t>
                      </a:r>
                      <a:r>
                        <a:rPr lang="ja-JP" altLang="en-US" sz="1600" b="0" i="0" u="none" strike="noStrike">
                          <a:solidFill>
                            <a:schemeClr val="tx1"/>
                          </a:solidFill>
                          <a:effectLst/>
                          <a:latin typeface="Meiryo UI" panose="020B0604030504040204" pitchFamily="50" charset="-128"/>
                          <a:ea typeface="Meiryo UI" panose="020B0604030504040204" pitchFamily="50" charset="-128"/>
                        </a:rPr>
                        <a:t>月</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en-US" altLang="ja-JP" sz="1600" b="0" i="0" u="none" strike="noStrike">
                          <a:solidFill>
                            <a:schemeClr val="tx1"/>
                          </a:solidFill>
                          <a:effectLst/>
                          <a:latin typeface="Meiryo UI" panose="020B0604030504040204" pitchFamily="50" charset="-128"/>
                          <a:ea typeface="Meiryo UI" panose="020B0604030504040204" pitchFamily="50" charset="-128"/>
                        </a:rPr>
                        <a:t>2020</a:t>
                      </a:r>
                      <a:r>
                        <a:rPr lang="ja-JP" altLang="en-US" sz="1600" b="0" i="0" u="none" strike="noStrike">
                          <a:solidFill>
                            <a:schemeClr val="tx1"/>
                          </a:solidFill>
                          <a:effectLst/>
                          <a:latin typeface="Meiryo UI" panose="020B0604030504040204" pitchFamily="50" charset="-128"/>
                          <a:ea typeface="Meiryo UI" panose="020B0604030504040204" pitchFamily="50" charset="-128"/>
                        </a:rPr>
                        <a:t>年</a:t>
                      </a:r>
                      <a:r>
                        <a:rPr lang="en-US" altLang="ja-JP" sz="1600" b="0" i="0" u="none" strike="noStrike">
                          <a:solidFill>
                            <a:schemeClr val="tx1"/>
                          </a:solidFill>
                          <a:effectLst/>
                          <a:latin typeface="Meiryo UI" panose="020B0604030504040204" pitchFamily="50" charset="-128"/>
                          <a:ea typeface="Meiryo UI" panose="020B0604030504040204" pitchFamily="50" charset="-128"/>
                        </a:rPr>
                        <a:t>4</a:t>
                      </a:r>
                      <a:r>
                        <a:rPr lang="ja-JP" altLang="en-US" sz="1600" b="0" i="0" u="none" strike="noStrike">
                          <a:solidFill>
                            <a:schemeClr val="tx1"/>
                          </a:solidFill>
                          <a:effectLst/>
                          <a:latin typeface="Meiryo UI" panose="020B0604030504040204" pitchFamily="50" charset="-128"/>
                          <a:ea typeface="Meiryo UI" panose="020B0604030504040204" pitchFamily="50" charset="-128"/>
                        </a:rPr>
                        <a:t>月</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altLang="ja-JP" sz="1600" b="0" i="0" u="none" strike="noStrike">
                          <a:solidFill>
                            <a:schemeClr val="tx1"/>
                          </a:solidFill>
                          <a:effectLst/>
                          <a:latin typeface="Meiryo UI" panose="020B0604030504040204" pitchFamily="50" charset="-128"/>
                          <a:ea typeface="Meiryo UI" panose="020B0604030504040204" pitchFamily="50" charset="-128"/>
                        </a:rPr>
                        <a:t>2023</a:t>
                      </a:r>
                      <a:r>
                        <a:rPr lang="ja-JP" altLang="en-US" sz="1600" b="0" i="0" u="none" strike="noStrike">
                          <a:solidFill>
                            <a:schemeClr val="tx1"/>
                          </a:solidFill>
                          <a:effectLst/>
                          <a:latin typeface="Meiryo UI" panose="020B0604030504040204" pitchFamily="50" charset="-128"/>
                          <a:ea typeface="Meiryo UI" panose="020B0604030504040204" pitchFamily="50" charset="-128"/>
                        </a:rPr>
                        <a:t>年</a:t>
                      </a:r>
                      <a:r>
                        <a:rPr lang="en-US" altLang="ja-JP" sz="1600" b="0" i="0" u="none" strike="noStrike">
                          <a:solidFill>
                            <a:schemeClr val="tx1"/>
                          </a:solidFill>
                          <a:effectLst/>
                          <a:latin typeface="Meiryo UI" panose="020B0604030504040204" pitchFamily="50" charset="-128"/>
                          <a:ea typeface="Meiryo UI" panose="020B0604030504040204" pitchFamily="50" charset="-128"/>
                        </a:rPr>
                        <a:t>4</a:t>
                      </a:r>
                      <a:r>
                        <a:rPr lang="ja-JP" altLang="en-US" sz="1600" b="0" i="0" u="none" strike="noStrike">
                          <a:solidFill>
                            <a:schemeClr val="tx1"/>
                          </a:solidFill>
                          <a:effectLst/>
                          <a:latin typeface="Meiryo UI" panose="020B0604030504040204" pitchFamily="50" charset="-128"/>
                          <a:ea typeface="Meiryo UI" panose="020B0604030504040204" pitchFamily="50" charset="-128"/>
                        </a:rPr>
                        <a:t>月</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51670538"/>
                  </a:ext>
                </a:extLst>
              </a:tr>
              <a:tr h="479807">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対象施設</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ホテル、旅館</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zh-TW" altLang="en-US" sz="1600" b="0" i="0" u="none" strike="noStrike">
                          <a:solidFill>
                            <a:schemeClr val="tx1"/>
                          </a:solidFill>
                          <a:effectLst/>
                          <a:latin typeface="Meiryo UI" panose="020B0604030504040204" pitchFamily="50" charset="-128"/>
                          <a:ea typeface="Meiryo UI" panose="020B0604030504040204" pitchFamily="50" charset="-128"/>
                        </a:rPr>
                        <a:t>ﾎﾃﾙ、旅館、簡宿、</a:t>
                      </a:r>
                      <a:br>
                        <a:rPr lang="zh-TW" altLang="en-US" sz="1600" b="0" i="0" u="none" strike="noStrike">
                          <a:solidFill>
                            <a:schemeClr val="tx1"/>
                          </a:solidFill>
                          <a:effectLst/>
                          <a:latin typeface="Meiryo UI" panose="020B0604030504040204" pitchFamily="50" charset="-128"/>
                          <a:ea typeface="Meiryo UI" panose="020B0604030504040204" pitchFamily="50" charset="-128"/>
                        </a:rPr>
                      </a:br>
                      <a:r>
                        <a:rPr lang="zh-TW" altLang="en-US" sz="1600" b="0" i="0" u="none" strike="noStrike">
                          <a:solidFill>
                            <a:schemeClr val="tx1"/>
                          </a:solidFill>
                          <a:effectLst/>
                          <a:latin typeface="Meiryo UI" panose="020B0604030504040204" pitchFamily="50" charset="-128"/>
                          <a:ea typeface="Meiryo UI" panose="020B0604030504040204" pitchFamily="50" charset="-128"/>
                        </a:rPr>
                        <a:t>民泊</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zh-TW" altLang="en-US" sz="1600" b="0" i="0" u="none" strike="noStrike">
                          <a:solidFill>
                            <a:schemeClr val="tx1"/>
                          </a:solidFill>
                          <a:effectLst/>
                          <a:latin typeface="Meiryo UI" panose="020B0604030504040204" pitchFamily="50" charset="-128"/>
                          <a:ea typeface="Meiryo UI" panose="020B0604030504040204" pitchFamily="50" charset="-128"/>
                        </a:rPr>
                        <a:t>ﾎﾃﾙ、旅館、簡宿、</a:t>
                      </a:r>
                      <a:br>
                        <a:rPr lang="zh-TW" altLang="en-US" sz="1600" b="0" i="0" u="none" strike="noStrike">
                          <a:solidFill>
                            <a:schemeClr val="tx1"/>
                          </a:solidFill>
                          <a:effectLst/>
                          <a:latin typeface="Meiryo UI" panose="020B0604030504040204" pitchFamily="50" charset="-128"/>
                          <a:ea typeface="Meiryo UI" panose="020B0604030504040204" pitchFamily="50" charset="-128"/>
                        </a:rPr>
                      </a:br>
                      <a:r>
                        <a:rPr lang="zh-TW" altLang="en-US" sz="1600" b="0" i="0" u="none" strike="noStrike">
                          <a:solidFill>
                            <a:schemeClr val="tx1"/>
                          </a:solidFill>
                          <a:effectLst/>
                          <a:latin typeface="Meiryo UI" panose="020B0604030504040204" pitchFamily="50" charset="-128"/>
                          <a:ea typeface="Meiryo UI" panose="020B0604030504040204" pitchFamily="50" charset="-128"/>
                        </a:rPr>
                        <a:t>民泊</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zh-TW" altLang="en-US" sz="1600" b="0" i="0" u="none" strike="noStrike">
                          <a:solidFill>
                            <a:schemeClr val="tx1"/>
                          </a:solidFill>
                          <a:effectLst/>
                          <a:latin typeface="Meiryo UI" panose="020B0604030504040204" pitchFamily="50" charset="-128"/>
                          <a:ea typeface="Meiryo UI" panose="020B0604030504040204" pitchFamily="50" charset="-128"/>
                        </a:rPr>
                        <a:t>ﾎﾃﾙ、旅館、簡宿、</a:t>
                      </a:r>
                      <a:br>
                        <a:rPr lang="zh-TW" altLang="en-US" sz="1600" b="0" i="0" u="none" strike="noStrike">
                          <a:solidFill>
                            <a:schemeClr val="tx1"/>
                          </a:solidFill>
                          <a:effectLst/>
                          <a:latin typeface="Meiryo UI" panose="020B0604030504040204" pitchFamily="50" charset="-128"/>
                          <a:ea typeface="Meiryo UI" panose="020B0604030504040204" pitchFamily="50" charset="-128"/>
                        </a:rPr>
                      </a:br>
                      <a:r>
                        <a:rPr lang="zh-TW" altLang="en-US" sz="1600" b="0" i="0" u="none" strike="noStrike">
                          <a:solidFill>
                            <a:schemeClr val="tx1"/>
                          </a:solidFill>
                          <a:effectLst/>
                          <a:latin typeface="Meiryo UI" panose="020B0604030504040204" pitchFamily="50" charset="-128"/>
                          <a:ea typeface="Meiryo UI" panose="020B0604030504040204" pitchFamily="50" charset="-128"/>
                        </a:rPr>
                        <a:t>民泊</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zh-TW" altLang="en-US" sz="1600" b="0" i="0" u="none" strike="noStrike">
                          <a:solidFill>
                            <a:schemeClr val="tx1"/>
                          </a:solidFill>
                          <a:effectLst/>
                          <a:latin typeface="Meiryo UI" panose="020B0604030504040204" pitchFamily="50" charset="-128"/>
                          <a:ea typeface="Meiryo UI" panose="020B0604030504040204" pitchFamily="50" charset="-128"/>
                        </a:rPr>
                        <a:t>ﾎﾃﾙ、旅館、簡宿、</a:t>
                      </a:r>
                      <a:br>
                        <a:rPr lang="zh-TW" altLang="en-US" sz="1600" b="0" i="0" u="none" strike="noStrike">
                          <a:solidFill>
                            <a:schemeClr val="tx1"/>
                          </a:solidFill>
                          <a:effectLst/>
                          <a:latin typeface="Meiryo UI" panose="020B0604030504040204" pitchFamily="50" charset="-128"/>
                          <a:ea typeface="Meiryo UI" panose="020B0604030504040204" pitchFamily="50" charset="-128"/>
                        </a:rPr>
                      </a:br>
                      <a:r>
                        <a:rPr lang="zh-TW" altLang="en-US" sz="1600" b="0" i="0" u="none" strike="noStrike">
                          <a:solidFill>
                            <a:schemeClr val="tx1"/>
                          </a:solidFill>
                          <a:effectLst/>
                          <a:latin typeface="Meiryo UI" panose="020B0604030504040204" pitchFamily="50" charset="-128"/>
                          <a:ea typeface="Meiryo UI" panose="020B0604030504040204" pitchFamily="50" charset="-128"/>
                        </a:rPr>
                        <a:t>民泊</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zh-TW" altLang="en-US" sz="1600" b="0" i="0" u="none" strike="noStrike">
                          <a:solidFill>
                            <a:schemeClr val="tx1"/>
                          </a:solidFill>
                          <a:effectLst/>
                          <a:latin typeface="Meiryo UI" panose="020B0604030504040204" pitchFamily="50" charset="-128"/>
                          <a:ea typeface="Meiryo UI" panose="020B0604030504040204" pitchFamily="50" charset="-128"/>
                        </a:rPr>
                        <a:t>ﾎﾃﾙ、旅館、簡宿、</a:t>
                      </a:r>
                      <a:br>
                        <a:rPr lang="zh-TW" altLang="en-US" sz="1600" b="0" i="0" u="none" strike="noStrike">
                          <a:solidFill>
                            <a:schemeClr val="tx1"/>
                          </a:solidFill>
                          <a:effectLst/>
                          <a:latin typeface="Meiryo UI" panose="020B0604030504040204" pitchFamily="50" charset="-128"/>
                          <a:ea typeface="Meiryo UI" panose="020B0604030504040204" pitchFamily="50" charset="-128"/>
                        </a:rPr>
                      </a:br>
                      <a:r>
                        <a:rPr lang="zh-TW" altLang="en-US" sz="1600" b="0" i="0" u="none" strike="noStrike">
                          <a:solidFill>
                            <a:schemeClr val="tx1"/>
                          </a:solidFill>
                          <a:effectLst/>
                          <a:latin typeface="Meiryo UI" panose="020B0604030504040204" pitchFamily="50" charset="-128"/>
                          <a:ea typeface="Meiryo UI" panose="020B0604030504040204" pitchFamily="50" charset="-128"/>
                        </a:rPr>
                        <a:t>民泊</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795880659"/>
                  </a:ext>
                </a:extLst>
              </a:tr>
              <a:tr h="244748">
                <a:tc rowSpan="7">
                  <a:txBody>
                    <a:bodyPr/>
                    <a:lstStyle/>
                    <a:p>
                      <a:pPr algn="ctr"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税率</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rowSpan="7">
                  <a:txBody>
                    <a:bodyPr/>
                    <a:lstStyle/>
                    <a:p>
                      <a:pPr algn="l"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・宿泊料金の２％</a:t>
                      </a:r>
                      <a:br>
                        <a:rPr lang="ja-JP" altLang="en-US" sz="1600" b="0" i="0" u="none" strike="noStrike" dirty="0">
                          <a:solidFill>
                            <a:schemeClr val="tx1"/>
                          </a:solidFill>
                          <a:effectLst/>
                          <a:latin typeface="Meiryo UI" panose="020B0604030504040204" pitchFamily="50" charset="-128"/>
                          <a:ea typeface="Meiryo UI" panose="020B0604030504040204" pitchFamily="50" charset="-128"/>
                        </a:rPr>
                      </a:b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　（定率）</a:t>
                      </a:r>
                      <a:br>
                        <a:rPr lang="ja-JP" altLang="en-US" sz="1600" b="0" i="0" u="none" strike="noStrike" dirty="0">
                          <a:solidFill>
                            <a:schemeClr val="tx1"/>
                          </a:solidFill>
                          <a:effectLst/>
                          <a:latin typeface="Meiryo UI" panose="020B0604030504040204" pitchFamily="50" charset="-128"/>
                          <a:ea typeface="Meiryo UI" panose="020B0604030504040204" pitchFamily="50" charset="-128"/>
                        </a:rPr>
                      </a:br>
                      <a:br>
                        <a:rPr lang="ja-JP" altLang="en-US" sz="1600" b="0" i="0" u="none" strike="noStrike" dirty="0">
                          <a:solidFill>
                            <a:schemeClr val="tx1"/>
                          </a:solidFill>
                          <a:effectLst/>
                          <a:latin typeface="Meiryo UI" panose="020B0604030504040204" pitchFamily="50" charset="-128"/>
                          <a:ea typeface="Meiryo UI" panose="020B0604030504040204" pitchFamily="50" charset="-128"/>
                        </a:rPr>
                      </a:br>
                      <a:br>
                        <a:rPr lang="ja-JP" altLang="en-US" sz="1600" b="0" i="0" u="none" strike="noStrike" dirty="0">
                          <a:solidFill>
                            <a:schemeClr val="tx1"/>
                          </a:solidFill>
                          <a:effectLst/>
                          <a:latin typeface="Meiryo UI" panose="020B0604030504040204" pitchFamily="50" charset="-128"/>
                          <a:ea typeface="Meiryo UI" panose="020B0604030504040204" pitchFamily="50" charset="-128"/>
                        </a:rPr>
                      </a:br>
                      <a:endParaRPr lang="ja-JP" altLang="en-US" sz="1600" b="0" i="0" u="none" strike="noStrike" dirty="0">
                        <a:solidFill>
                          <a:schemeClr val="tx1"/>
                        </a:solidFill>
                        <a:effectLst/>
                        <a:latin typeface="Meiryo UI" panose="020B0604030504040204" pitchFamily="50" charset="-128"/>
                        <a:ea typeface="Meiryo UI" panose="020B0604030504040204" pitchFamily="50" charset="-128"/>
                      </a:endParaRP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685903171"/>
                  </a:ext>
                </a:extLst>
              </a:tr>
              <a:tr h="418474">
                <a:tc vMerge="1">
                  <a:txBody>
                    <a:bodyPr/>
                    <a:lstStyle/>
                    <a:p>
                      <a:endParaRPr kumimoji="1" lang="ja-JP" altLang="en-US"/>
                    </a:p>
                  </a:txBody>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宿泊料金</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税率</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宿泊料金</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税率</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宿泊料金</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税率</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rgbClr val="D9D9D9"/>
                    </a:solidFill>
                  </a:tcPr>
                </a:tc>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宿泊料金</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税率</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宿泊料金</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税率</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936074754"/>
                  </a:ext>
                </a:extLst>
              </a:tr>
              <a:tr h="421042">
                <a:tc vMerge="1">
                  <a:txBody>
                    <a:bodyPr/>
                    <a:lstStyle/>
                    <a:p>
                      <a:endParaRPr kumimoji="1" lang="ja-JP" altLang="en-US"/>
                    </a:p>
                  </a:txBody>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１～</a:t>
                      </a: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1.5</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万円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100</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～２万円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200</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～２万円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200</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rowSpan="2">
                  <a:txBody>
                    <a:bodyPr/>
                    <a:lstStyle/>
                    <a:p>
                      <a:pPr algn="ctr" fontAlgn="ct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福岡市</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～２万円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200</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円</a:t>
                      </a:r>
                      <a:endParaRPr lang="en-US" altLang="ja-JP" sz="14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うち県税</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50</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円</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～１万円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a:solidFill>
                            <a:schemeClr val="tx1"/>
                          </a:solidFill>
                          <a:effectLst/>
                          <a:latin typeface="Meiryo UI" panose="020B0604030504040204" pitchFamily="50" charset="-128"/>
                          <a:ea typeface="Meiryo UI" panose="020B0604030504040204" pitchFamily="50" charset="-128"/>
                        </a:rPr>
                        <a:t>100</a:t>
                      </a:r>
                      <a:r>
                        <a:rPr lang="ja-JP" altLang="en-US" sz="1400" b="0" i="0" u="none" strike="noStrike">
                          <a:solidFill>
                            <a:schemeClr val="tx1"/>
                          </a:solidFill>
                          <a:effectLst/>
                          <a:latin typeface="Meiryo UI" panose="020B0604030504040204" pitchFamily="50" charset="-128"/>
                          <a:ea typeface="Meiryo UI" panose="020B0604030504040204" pitchFamily="50" charset="-128"/>
                        </a:rPr>
                        <a:t>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18013882"/>
                  </a:ext>
                </a:extLst>
              </a:tr>
              <a:tr h="391660">
                <a:tc vMerge="1">
                  <a:txBody>
                    <a:bodyPr/>
                    <a:lstStyle/>
                    <a:p>
                      <a:endParaRPr kumimoji="1" lang="ja-JP" altLang="en-US"/>
                    </a:p>
                  </a:txBody>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1.5</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万円～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200</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1400" b="0" i="0" u="none" strike="noStrike">
                          <a:solidFill>
                            <a:schemeClr val="tx1"/>
                          </a:solidFill>
                          <a:effectLst/>
                          <a:latin typeface="Meiryo UI" panose="020B0604030504040204" pitchFamily="50" charset="-128"/>
                          <a:ea typeface="Meiryo UI" panose="020B0604030504040204" pitchFamily="50" charset="-128"/>
                        </a:rPr>
                        <a:t>２～５万円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500</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1400" b="0" i="0" u="none" strike="noStrike">
                          <a:solidFill>
                            <a:schemeClr val="tx1"/>
                          </a:solidFill>
                          <a:effectLst/>
                          <a:latin typeface="Meiryo UI" panose="020B0604030504040204" pitchFamily="50" charset="-128"/>
                          <a:ea typeface="Meiryo UI" panose="020B0604030504040204" pitchFamily="50" charset="-128"/>
                        </a:rPr>
                        <a:t>２万円～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500</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ctr" fontAlgn="ct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２万円～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500</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円</a:t>
                      </a:r>
                      <a:endParaRPr lang="en-US" altLang="ja-JP" sz="14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うち県税</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50</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円</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１～２万円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a:solidFill>
                            <a:schemeClr val="tx1"/>
                          </a:solidFill>
                          <a:effectLst/>
                          <a:latin typeface="Meiryo UI" panose="020B0604030504040204" pitchFamily="50" charset="-128"/>
                          <a:ea typeface="Meiryo UI" panose="020B0604030504040204" pitchFamily="50" charset="-128"/>
                        </a:rPr>
                        <a:t>200</a:t>
                      </a:r>
                      <a:r>
                        <a:rPr lang="ja-JP" altLang="en-US" sz="1400" b="0" i="0" u="none" strike="noStrike">
                          <a:solidFill>
                            <a:schemeClr val="tx1"/>
                          </a:solidFill>
                          <a:effectLst/>
                          <a:latin typeface="Meiryo UI" panose="020B0604030504040204" pitchFamily="50" charset="-128"/>
                          <a:ea typeface="Meiryo UI" panose="020B0604030504040204" pitchFamily="50" charset="-128"/>
                        </a:rPr>
                        <a:t>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24445877"/>
                  </a:ext>
                </a:extLst>
              </a:tr>
              <a:tr h="832396">
                <a:tc vMerge="1">
                  <a:txBody>
                    <a:bodyPr/>
                    <a:lstStyle/>
                    <a:p>
                      <a:endParaRPr kumimoji="1" lang="ja-JP" altLang="en-US"/>
                    </a:p>
                  </a:txBody>
                  <a:tcPr/>
                </a:tc>
                <a:tc>
                  <a:txBody>
                    <a:bodyPr/>
                    <a:lstStyle/>
                    <a:p>
                      <a:pPr algn="l"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1400" b="0" i="0" u="none" strike="noStrike">
                          <a:solidFill>
                            <a:schemeClr val="tx1"/>
                          </a:solidFill>
                          <a:effectLst/>
                          <a:latin typeface="Meiryo UI" panose="020B0604030504040204" pitchFamily="50" charset="-128"/>
                          <a:ea typeface="Meiryo UI" panose="020B0604030504040204" pitchFamily="50" charset="-128"/>
                        </a:rPr>
                        <a:t>５万円～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1,000</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1400" b="0" i="0" u="none" strike="noStrike">
                          <a:solidFill>
                            <a:schemeClr val="tx1"/>
                          </a:solidFill>
                          <a:effectLst/>
                          <a:latin typeface="Meiryo UI" panose="020B0604030504040204" pitchFamily="50" charset="-128"/>
                          <a:ea typeface="Meiryo UI" panose="020B0604030504040204" pitchFamily="50" charset="-128"/>
                        </a:rPr>
                        <a:t>北九州市</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一律</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200</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円</a:t>
                      </a:r>
                      <a:endParaRPr lang="en-US" altLang="ja-JP" sz="14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うち県税</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50</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円</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２万円～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500</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円</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45895869"/>
                  </a:ext>
                </a:extLst>
              </a:tr>
              <a:tr h="832396">
                <a:tc vMerge="1">
                  <a:txBody>
                    <a:bodyPr/>
                    <a:lstStyle/>
                    <a:p>
                      <a:endParaRPr kumimoji="1" lang="ja-JP" altLang="en-US"/>
                    </a:p>
                  </a:txBody>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600" b="0" i="0" u="none" strike="noStrike" dirty="0">
                        <a:solidFill>
                          <a:schemeClr val="tx1"/>
                        </a:solidFill>
                        <a:effectLst/>
                        <a:latin typeface="Meiryo UI" panose="020B0604030504040204" pitchFamily="50" charset="-128"/>
                        <a:ea typeface="Meiryo UI" panose="020B0604030504040204" pitchFamily="50" charset="-128"/>
                      </a:endParaRPr>
                    </a:p>
                  </a:txBody>
                  <a:tcPr marL="10051" marR="10051" marT="10051" marB="0" anchor="ctr">
                    <a:lnL>
                      <a:noFill/>
                    </a:lnL>
                    <a:lnR>
                      <a:noFill/>
                    </a:lnR>
                    <a:lnT>
                      <a:noFill/>
                    </a:lnT>
                    <a:lnB>
                      <a:noFill/>
                    </a:lnB>
                  </a:tcPr>
                </a:tc>
                <a:tc>
                  <a:txBody>
                    <a:bodyPr/>
                    <a:lstStyle/>
                    <a:p>
                      <a:pPr algn="l" fontAlgn="ctr"/>
                      <a:endParaRPr lang="ja-JP" altLang="en-US" sz="1600" b="0" i="0" u="none" strike="noStrike">
                        <a:solidFill>
                          <a:schemeClr val="tx1"/>
                        </a:solidFill>
                        <a:effectLst/>
                        <a:latin typeface="Meiryo UI" panose="020B0604030504040204" pitchFamily="50" charset="-128"/>
                        <a:ea typeface="Meiryo UI" panose="020B0604030504040204" pitchFamily="50" charset="-128"/>
                      </a:endParaRPr>
                    </a:p>
                  </a:txBody>
                  <a:tcPr marL="10051" marR="10051" marT="10051" marB="0" anchor="ctr">
                    <a:lnL>
                      <a:noFill/>
                    </a:lnL>
                    <a:lnR>
                      <a:noFill/>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ja-JP" altLang="en-US" sz="1600" b="0" i="0" u="none" strike="noStrike" dirty="0">
                        <a:solidFill>
                          <a:schemeClr val="tx1"/>
                        </a:solidFill>
                        <a:effectLst/>
                        <a:latin typeface="Meiryo UI" panose="020B0604030504040204" pitchFamily="50" charset="-128"/>
                        <a:ea typeface="Meiryo UI" panose="020B0604030504040204" pitchFamily="50" charset="-128"/>
                      </a:endParaRPr>
                    </a:p>
                  </a:txBody>
                  <a:tcPr marL="10051" marR="10051" marT="10051" marB="0" anchor="ctr">
                    <a:lnL>
                      <a:noFill/>
                    </a:lnL>
                    <a:lnR>
                      <a:noFill/>
                    </a:lnR>
                    <a:lnT>
                      <a:noFill/>
                    </a:lnT>
                    <a:lnB>
                      <a:noFill/>
                    </a:lnB>
                  </a:tcPr>
                </a:tc>
                <a:tc>
                  <a:txBody>
                    <a:bodyPr/>
                    <a:lstStyle/>
                    <a:p>
                      <a:pPr algn="l" fontAlgn="ctr"/>
                      <a:endParaRPr lang="ja-JP" altLang="en-US" sz="1600" b="0" i="0" u="none" strike="noStrike" dirty="0">
                        <a:solidFill>
                          <a:schemeClr val="tx1"/>
                        </a:solidFill>
                        <a:effectLst/>
                        <a:latin typeface="Meiryo UI" panose="020B0604030504040204" pitchFamily="50" charset="-128"/>
                        <a:ea typeface="Meiryo UI" panose="020B0604030504040204" pitchFamily="50" charset="-128"/>
                      </a:endParaRPr>
                    </a:p>
                  </a:txBody>
                  <a:tcPr marL="10051" marR="10051" marT="10051" marB="0" anchor="ctr">
                    <a:lnL>
                      <a:noFill/>
                    </a:lnL>
                    <a:lnR>
                      <a:noFill/>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1400" b="0" i="0" u="none" strike="noStrike">
                          <a:solidFill>
                            <a:schemeClr val="tx1"/>
                          </a:solidFill>
                          <a:effectLst/>
                          <a:latin typeface="Meiryo UI" panose="020B0604030504040204" pitchFamily="50" charset="-128"/>
                          <a:ea typeface="Meiryo UI" panose="020B0604030504040204" pitchFamily="50" charset="-128"/>
                        </a:rPr>
                        <a:t>上記以外</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0" i="0" u="none" strike="noStrike">
                          <a:solidFill>
                            <a:schemeClr val="tx1"/>
                          </a:solidFill>
                          <a:effectLst/>
                          <a:latin typeface="Meiryo UI" panose="020B0604030504040204" pitchFamily="50" charset="-128"/>
                          <a:ea typeface="Meiryo UI" panose="020B0604030504040204" pitchFamily="50" charset="-128"/>
                        </a:rPr>
                        <a:t>一律</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200</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円</a:t>
                      </a:r>
                      <a:endParaRPr lang="en-US" altLang="ja-JP" sz="14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全額県税</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671056429"/>
                  </a:ext>
                </a:extLst>
              </a:tr>
              <a:tr h="0">
                <a:tc vMerge="1">
                  <a:txBody>
                    <a:bodyPr/>
                    <a:lstStyle/>
                    <a:p>
                      <a:endParaRPr kumimoji="1" lang="ja-JP" altLang="en-US"/>
                    </a:p>
                  </a:txBody>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　</a:t>
                      </a:r>
                    </a:p>
                  </a:txBody>
                  <a:tcPr marL="10051" marR="10051" marT="10051"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4740098"/>
                  </a:ext>
                </a:extLst>
              </a:tr>
              <a:tr h="397192">
                <a:tc>
                  <a:txBody>
                    <a:bodyPr/>
                    <a:lstStyle/>
                    <a:p>
                      <a:pPr algn="ctr"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免税点</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en-US" altLang="ja-JP" sz="1600" b="0" i="0" u="none" strike="noStrike">
                          <a:solidFill>
                            <a:schemeClr val="tx1"/>
                          </a:solidFill>
                          <a:effectLst/>
                          <a:latin typeface="Meiryo UI" panose="020B0604030504040204" pitchFamily="50" charset="-128"/>
                          <a:ea typeface="Meiryo UI" panose="020B0604030504040204" pitchFamily="50" charset="-128"/>
                        </a:rPr>
                        <a:t>1</a:t>
                      </a:r>
                      <a:r>
                        <a:rPr lang="ja-JP" altLang="en-US" sz="1600" b="0" i="0" u="none" strike="noStrike">
                          <a:solidFill>
                            <a:schemeClr val="tx1"/>
                          </a:solidFill>
                          <a:effectLst/>
                          <a:latin typeface="Meiryo UI" panose="020B0604030504040204" pitchFamily="50" charset="-128"/>
                          <a:ea typeface="Meiryo UI" panose="020B0604030504040204" pitchFamily="50" charset="-128"/>
                        </a:rPr>
                        <a:t>万円未満</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なし</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なし</a:t>
                      </a:r>
                      <a:endParaRPr lang="en-US" altLang="ja-JP" sz="16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R6.10.1</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～導入予定）</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５千円未満</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なし</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なし</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なし</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27479749"/>
                  </a:ext>
                </a:extLst>
              </a:tr>
              <a:tr h="613441">
                <a:tc>
                  <a:txBody>
                    <a:bodyPr/>
                    <a:lstStyle/>
                    <a:p>
                      <a:pPr algn="ctr"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課税免除</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なし</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zh-CN" altLang="en-US" sz="1600" b="0" i="0" u="none" strike="noStrike" dirty="0">
                          <a:solidFill>
                            <a:schemeClr val="tx1"/>
                          </a:solidFill>
                          <a:effectLst/>
                          <a:latin typeface="Meiryo UI" panose="020B0604030504040204" pitchFamily="50" charset="-128"/>
                          <a:ea typeface="Meiryo UI" panose="020B0604030504040204" pitchFamily="50" charset="-128"/>
                        </a:rPr>
                        <a:t>修学旅行生等</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なし</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zh-TW" altLang="en-US" sz="1600" b="0" i="0" u="none" strike="noStrike">
                          <a:solidFill>
                            <a:schemeClr val="tx1"/>
                          </a:solidFill>
                          <a:effectLst/>
                          <a:latin typeface="Meiryo UI" panose="020B0604030504040204" pitchFamily="50" charset="-128"/>
                          <a:ea typeface="Meiryo UI" panose="020B0604030504040204" pitchFamily="50" charset="-128"/>
                        </a:rPr>
                        <a:t>修学旅行生等、</a:t>
                      </a:r>
                      <a:br>
                        <a:rPr lang="zh-TW" altLang="en-US" sz="1600" b="0" i="0" u="none" strike="noStrike">
                          <a:solidFill>
                            <a:schemeClr val="tx1"/>
                          </a:solidFill>
                          <a:effectLst/>
                          <a:latin typeface="Meiryo UI" panose="020B0604030504040204" pitchFamily="50" charset="-128"/>
                          <a:ea typeface="Meiryo UI" panose="020B0604030504040204" pitchFamily="50" charset="-128"/>
                        </a:rPr>
                      </a:br>
                      <a:r>
                        <a:rPr lang="zh-TW" altLang="en-US" sz="1600" b="0" i="0" u="none" strike="noStrike">
                          <a:solidFill>
                            <a:schemeClr val="tx1"/>
                          </a:solidFill>
                          <a:effectLst/>
                          <a:latin typeface="Meiryo UI" panose="020B0604030504040204" pitchFamily="50" charset="-128"/>
                          <a:ea typeface="Meiryo UI" panose="020B0604030504040204" pitchFamily="50" charset="-128"/>
                        </a:rPr>
                        <a:t>職場体験者</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なし</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修学旅行生等、</a:t>
                      </a:r>
                      <a:br>
                        <a:rPr lang="ja-JP" altLang="en-US" sz="1600" b="0" i="0" u="none" strike="noStrike" dirty="0">
                          <a:solidFill>
                            <a:schemeClr val="tx1"/>
                          </a:solidFill>
                          <a:effectLst/>
                          <a:latin typeface="Meiryo UI" panose="020B0604030504040204" pitchFamily="50" charset="-128"/>
                          <a:ea typeface="Meiryo UI" panose="020B0604030504040204" pitchFamily="50" charset="-128"/>
                        </a:rPr>
                      </a:b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宿泊を伴う</a:t>
                      </a:r>
                      <a:br>
                        <a:rPr lang="ja-JP" altLang="en-US" sz="1600" b="0" i="0" u="none" strike="noStrike" dirty="0">
                          <a:solidFill>
                            <a:schemeClr val="tx1"/>
                          </a:solidFill>
                          <a:effectLst/>
                          <a:latin typeface="Meiryo UI" panose="020B0604030504040204" pitchFamily="50" charset="-128"/>
                          <a:ea typeface="Meiryo UI" panose="020B0604030504040204" pitchFamily="50" charset="-128"/>
                        </a:rPr>
                      </a:b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スポーツ大会・</a:t>
                      </a:r>
                      <a:endParaRPr lang="en-US" altLang="ja-JP" sz="16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文化大会</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2481410"/>
                  </a:ext>
                </a:extLst>
              </a:tr>
              <a:tr h="1175684">
                <a:tc>
                  <a:txBody>
                    <a:bodyPr/>
                    <a:lstStyle/>
                    <a:p>
                      <a:pPr algn="ctr"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税収額</a:t>
                      </a:r>
                      <a:endParaRPr lang="en-US" altLang="ja-JP" sz="16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endParaRPr lang="en-US" altLang="ja-JP" sz="16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※R5</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は最終</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　 　予算額</a:t>
                      </a:r>
                      <a:endParaRPr lang="ja-JP" altLang="en-US" sz="500" b="0" i="0" u="none" strike="noStrike" dirty="0">
                        <a:solidFill>
                          <a:schemeClr val="tx1"/>
                        </a:solidFill>
                        <a:effectLst/>
                        <a:latin typeface="Meiryo UI" panose="020B0604030504040204" pitchFamily="50" charset="-128"/>
                        <a:ea typeface="Meiryo UI" panose="020B0604030504040204" pitchFamily="50" charset="-128"/>
                      </a:endParaRP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ct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Ｒ元：</a:t>
                      </a: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27.1</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億円</a:t>
                      </a:r>
                      <a:endParaRPr lang="en-US" altLang="ja-JP" sz="14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Ｒ２：　</a:t>
                      </a: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0.9</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億円</a:t>
                      </a:r>
                      <a:endParaRPr lang="en-US" altLang="ja-JP" sz="14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Ｒ３：　</a:t>
                      </a: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2.5</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億円</a:t>
                      </a:r>
                      <a:endParaRPr lang="en-US" altLang="ja-JP" sz="14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Ｒ４：</a:t>
                      </a: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15.8</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億円</a:t>
                      </a:r>
                      <a:endParaRPr lang="en-US" altLang="ja-JP" sz="14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Ｒ５：</a:t>
                      </a:r>
                      <a:r>
                        <a:rPr lang="en-US" altLang="ja-JP" sz="1400" b="0" i="0" u="none" strike="noStrike" dirty="0">
                          <a:solidFill>
                            <a:schemeClr val="tx1"/>
                          </a:solidFill>
                          <a:effectLst/>
                          <a:latin typeface="Meiryo UI" panose="020B0604030504040204" pitchFamily="50" charset="-128"/>
                          <a:ea typeface="Meiryo UI" panose="020B0604030504040204" pitchFamily="50" charset="-128"/>
                        </a:rPr>
                        <a:t>41.6</a:t>
                      </a:r>
                      <a:r>
                        <a:rPr lang="ja-JP" altLang="en-US" sz="1400" b="0" i="0" u="none" strike="noStrike" dirty="0">
                          <a:solidFill>
                            <a:schemeClr val="tx1"/>
                          </a:solidFill>
                          <a:effectLst/>
                          <a:latin typeface="Meiryo UI" panose="020B0604030504040204" pitchFamily="50" charset="-128"/>
                          <a:ea typeface="Meiryo UI" panose="020B0604030504040204" pitchFamily="50" charset="-128"/>
                        </a:rPr>
                        <a:t>億円</a:t>
                      </a:r>
                      <a:endParaRPr lang="en-US" altLang="ja-JP" sz="1400" b="0" i="0" u="none" strike="noStrike" dirty="0">
                        <a:solidFill>
                          <a:schemeClr val="tx1"/>
                        </a:solidFill>
                        <a:effectLst/>
                        <a:latin typeface="Meiryo UI" panose="020B0604030504040204" pitchFamily="50" charset="-128"/>
                        <a:ea typeface="Meiryo UI" panose="020B0604030504040204" pitchFamily="50" charset="-128"/>
                      </a:endParaRP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Ｒ元：</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42.0</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Ｒ２：</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12.9</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Ｒ３：</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16.3</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Ｒ４：</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30.5</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Ｒ５：</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47.5</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Ｒ元：</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7.7</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Ｒ２：</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4.2</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Ｒ３：</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4.9</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Ｒ４：</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7.8</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Ｒ５：</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7.1</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Ｒ元：</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1.8</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Ｒ２：</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0.5</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Ｒ３：</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0.7</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Ｒ４：</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2.4</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Ｒ５：</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5.0</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marL="0" marR="0" lvl="0" indent="0" algn="l"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（福岡県の税収額）</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Ｒ２：　</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6.2</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Ｒ３：　</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8.9</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Ｒ４：</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13.1</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Ｒ５：</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13.9</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marL="0" marR="0" lvl="0" indent="0" algn="ctr" defTabSz="1351593" rtl="0" eaLnBrk="1" fontAlgn="ctr"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ctr" defTabSz="1351593" rtl="0" eaLnBrk="1" fontAlgn="ctr"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Ｒ５：</a:t>
                      </a:r>
                      <a:r>
                        <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3.7</a:t>
                      </a: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億円</a:t>
                      </a:r>
                      <a:endParaRPr kumimoji="1" lang="en-US" altLang="ja-JP"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01922148"/>
                  </a:ext>
                </a:extLst>
              </a:tr>
              <a:tr h="1222468">
                <a:tc>
                  <a:txBody>
                    <a:bodyPr/>
                    <a:lstStyle/>
                    <a:p>
                      <a:pPr algn="ctr"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特徴的な</a:t>
                      </a:r>
                      <a:br>
                        <a:rPr lang="ja-JP" altLang="en-US" sz="1600" b="0" i="0" u="none" strike="noStrike" dirty="0">
                          <a:solidFill>
                            <a:schemeClr val="tx1"/>
                          </a:solidFill>
                          <a:effectLst/>
                          <a:latin typeface="Meiryo UI" panose="020B0604030504040204" pitchFamily="50" charset="-128"/>
                          <a:ea typeface="Meiryo UI" panose="020B0604030504040204" pitchFamily="50" charset="-128"/>
                        </a:rPr>
                      </a:b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使途</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l"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・宿泊施設等の</a:t>
                      </a:r>
                      <a:endParaRPr lang="en-US" altLang="ja-JP" sz="16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　バリアフリー化</a:t>
                      </a:r>
                      <a:br>
                        <a:rPr lang="ja-JP" altLang="en-US" sz="1600" b="0" i="0" u="none" strike="noStrike" dirty="0">
                          <a:solidFill>
                            <a:schemeClr val="tx1"/>
                          </a:solidFill>
                          <a:effectLst/>
                          <a:latin typeface="Meiryo UI" panose="020B0604030504040204" pitchFamily="50" charset="-128"/>
                          <a:ea typeface="Meiryo UI" panose="020B0604030504040204" pitchFamily="50" charset="-128"/>
                        </a:rPr>
                      </a:b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600" b="0" i="0" u="none" strike="noStrike" dirty="0">
                          <a:solidFill>
                            <a:schemeClr val="tx1"/>
                          </a:solidFill>
                          <a:effectLst/>
                          <a:latin typeface="Meiryo UI" panose="020B0604030504040204" pitchFamily="50" charset="-128"/>
                          <a:ea typeface="Meiryo UI" panose="020B0604030504040204" pitchFamily="50" charset="-128"/>
                        </a:rPr>
                        <a:t>MICE</a:t>
                      </a: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誘致活動</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l"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・市バス混雑対策</a:t>
                      </a:r>
                      <a:br>
                        <a:rPr lang="ja-JP" altLang="en-US" sz="1600" b="0" i="0" u="none" strike="noStrike" dirty="0">
                          <a:solidFill>
                            <a:schemeClr val="tx1"/>
                          </a:solidFill>
                          <a:effectLst/>
                          <a:latin typeface="Meiryo UI" panose="020B0604030504040204" pitchFamily="50" charset="-128"/>
                          <a:ea typeface="Meiryo UI" panose="020B0604030504040204" pitchFamily="50" charset="-128"/>
                        </a:rPr>
                      </a:b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・文化振興、</a:t>
                      </a:r>
                      <a:endParaRPr lang="en-US" altLang="ja-JP" sz="16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　景観保全</a:t>
                      </a:r>
                      <a:br>
                        <a:rPr lang="ja-JP" altLang="en-US" sz="1600" b="0" i="0" u="none" strike="noStrike" dirty="0">
                          <a:solidFill>
                            <a:schemeClr val="tx1"/>
                          </a:solidFill>
                          <a:effectLst/>
                          <a:latin typeface="Meiryo UI" panose="020B0604030504040204" pitchFamily="50" charset="-128"/>
                          <a:ea typeface="Meiryo UI" panose="020B0604030504040204" pitchFamily="50" charset="-128"/>
                        </a:rPr>
                      </a:b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・無電柱化</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l"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・無電柱化</a:t>
                      </a:r>
                      <a:br>
                        <a:rPr lang="ja-JP" altLang="en-US" sz="1600" b="0" i="0" u="none" strike="noStrike" dirty="0">
                          <a:solidFill>
                            <a:schemeClr val="tx1"/>
                          </a:solidFill>
                          <a:effectLst/>
                          <a:latin typeface="Meiryo UI" panose="020B0604030504040204" pitchFamily="50" charset="-128"/>
                          <a:ea typeface="Meiryo UI" panose="020B0604030504040204" pitchFamily="50" charset="-128"/>
                        </a:rPr>
                      </a:b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・迷惑行為の</a:t>
                      </a:r>
                      <a:endParaRPr lang="en-US" altLang="ja-JP" sz="16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　防止活動</a:t>
                      </a:r>
                      <a:br>
                        <a:rPr lang="ja-JP" altLang="en-US" sz="1600" b="0" i="0" u="none" strike="noStrike" dirty="0">
                          <a:solidFill>
                            <a:schemeClr val="tx1"/>
                          </a:solidFill>
                          <a:effectLst/>
                          <a:latin typeface="Meiryo UI" panose="020B0604030504040204" pitchFamily="50" charset="-128"/>
                          <a:ea typeface="Meiryo UI" panose="020B0604030504040204" pitchFamily="50" charset="-128"/>
                        </a:rPr>
                      </a:b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・高齢者の</a:t>
                      </a:r>
                      <a:endParaRPr lang="en-US" altLang="ja-JP" sz="16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　買い物支援</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・域内交通網の整備</a:t>
                      </a:r>
                      <a:br>
                        <a:rPr lang="ja-JP" altLang="en-US" sz="1600" b="0" i="0" u="none" strike="noStrike" dirty="0">
                          <a:solidFill>
                            <a:schemeClr val="tx1"/>
                          </a:solidFill>
                          <a:effectLst/>
                          <a:latin typeface="Meiryo UI" panose="020B0604030504040204" pitchFamily="50" charset="-128"/>
                          <a:ea typeface="Meiryo UI" panose="020B0604030504040204" pitchFamily="50" charset="-128"/>
                        </a:rPr>
                      </a:b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・環境保全</a:t>
                      </a:r>
                      <a:br>
                        <a:rPr lang="ja-JP" altLang="en-US" sz="1600" b="0" i="0" u="none" strike="noStrike" dirty="0">
                          <a:solidFill>
                            <a:schemeClr val="tx1"/>
                          </a:solidFill>
                          <a:effectLst/>
                          <a:latin typeface="Meiryo UI" panose="020B0604030504040204" pitchFamily="50" charset="-128"/>
                          <a:ea typeface="Meiryo UI" panose="020B0604030504040204" pitchFamily="50" charset="-128"/>
                        </a:rPr>
                      </a:b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・新幹線を意識</a:t>
                      </a:r>
                      <a:endParaRPr lang="en-US" altLang="ja-JP" sz="1600" b="0" i="0" u="none" strike="noStrike" dirty="0">
                        <a:solidFill>
                          <a:schemeClr val="tx1"/>
                        </a:solidFill>
                        <a:effectLst/>
                        <a:latin typeface="Meiryo UI" panose="020B0604030504040204" pitchFamily="50" charset="-128"/>
                        <a:ea typeface="Meiryo UI" panose="020B0604030504040204" pitchFamily="50" charset="-128"/>
                      </a:endParaRPr>
                    </a:p>
                    <a:p>
                      <a:pPr algn="l"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　したまちづくり</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l" fontAlgn="ctr"/>
                      <a:r>
                        <a:rPr lang="ja-JP" altLang="en-US" sz="1600" b="0" i="0" u="none" strike="noStrike">
                          <a:solidFill>
                            <a:schemeClr val="tx1"/>
                          </a:solidFill>
                          <a:effectLst/>
                          <a:latin typeface="Meiryo UI" panose="020B0604030504040204" pitchFamily="50" charset="-128"/>
                          <a:ea typeface="Meiryo UI" panose="020B0604030504040204" pitchFamily="50" charset="-128"/>
                        </a:rPr>
                        <a:t>・旅行商品造成支援</a:t>
                      </a:r>
                      <a:br>
                        <a:rPr lang="ja-JP" altLang="en-US" sz="1600" b="0" i="0" u="none" strike="noStrike">
                          <a:solidFill>
                            <a:schemeClr val="tx1"/>
                          </a:solidFill>
                          <a:effectLst/>
                          <a:latin typeface="Meiryo UI" panose="020B0604030504040204" pitchFamily="50" charset="-128"/>
                          <a:ea typeface="Meiryo UI" panose="020B0604030504040204" pitchFamily="50" charset="-128"/>
                        </a:rPr>
                      </a:br>
                      <a:r>
                        <a:rPr lang="ja-JP" altLang="en-US" sz="1600" b="0" i="0" u="none" strike="noStrike">
                          <a:solidFill>
                            <a:schemeClr val="tx1"/>
                          </a:solidFill>
                          <a:effectLst/>
                          <a:latin typeface="Meiryo UI" panose="020B0604030504040204" pitchFamily="50" charset="-128"/>
                          <a:ea typeface="Meiryo UI" panose="020B0604030504040204" pitchFamily="50" charset="-128"/>
                        </a:rPr>
                        <a:t>・市町村に対する財政支援</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l" fontAlgn="ct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・旅行商品造成支援</a:t>
                      </a:r>
                      <a:br>
                        <a:rPr lang="ja-JP" altLang="en-US" sz="1600" b="0" i="0" u="none" strike="noStrike" dirty="0">
                          <a:solidFill>
                            <a:schemeClr val="tx1"/>
                          </a:solidFill>
                          <a:effectLst/>
                          <a:latin typeface="Meiryo UI" panose="020B0604030504040204" pitchFamily="50" charset="-128"/>
                          <a:ea typeface="Meiryo UI" panose="020B0604030504040204" pitchFamily="50" charset="-128"/>
                        </a:rPr>
                      </a:b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a:t>
                      </a:r>
                      <a:r>
                        <a:rPr lang="en-US" sz="1600" b="0" i="0" u="none" strike="noStrike" dirty="0">
                          <a:solidFill>
                            <a:schemeClr val="tx1"/>
                          </a:solidFill>
                          <a:effectLst/>
                          <a:latin typeface="Meiryo UI" panose="020B0604030504040204" pitchFamily="50" charset="-128"/>
                          <a:ea typeface="Meiryo UI" panose="020B0604030504040204" pitchFamily="50" charset="-128"/>
                        </a:rPr>
                        <a:t>Free-Wi-Fi</a:t>
                      </a:r>
                      <a:r>
                        <a:rPr lang="ja-JP" altLang="en-US" sz="1600" b="0" i="0" u="none" strike="noStrike" dirty="0">
                          <a:solidFill>
                            <a:schemeClr val="tx1"/>
                          </a:solidFill>
                          <a:effectLst/>
                          <a:latin typeface="Meiryo UI" panose="020B0604030504040204" pitchFamily="50" charset="-128"/>
                          <a:ea typeface="Meiryo UI" panose="020B0604030504040204" pitchFamily="50" charset="-128"/>
                        </a:rPr>
                        <a:t>整備</a:t>
                      </a:r>
                    </a:p>
                  </a:txBody>
                  <a:tcPr marL="10051" marR="10051" marT="1005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8833955"/>
                  </a:ext>
                </a:extLst>
              </a:tr>
            </a:tbl>
          </a:graphicData>
        </a:graphic>
      </p:graphicFrame>
    </p:spTree>
    <p:extLst>
      <p:ext uri="{BB962C8B-B14F-4D97-AF65-F5344CB8AC3E}">
        <p14:creationId xmlns:p14="http://schemas.microsoft.com/office/powerpoint/2010/main" val="3600726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bwMode="gray">
          <a:xfrm>
            <a:off x="0" y="-19491"/>
            <a:ext cx="11734082" cy="685348"/>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lang="ja-JP" altLang="en-US" sz="2800" b="1" dirty="0">
                <a:solidFill>
                  <a:sysClr val="windowText" lastClr="000000"/>
                </a:solidFill>
                <a:latin typeface="Meiryo UI" panose="020B0604030504040204" pitchFamily="50" charset="-128"/>
                <a:ea typeface="Meiryo UI" panose="020B0604030504040204" pitchFamily="50" charset="-128"/>
              </a:rPr>
              <a:t>　参考：宿泊税制度を導入済・導入予定の他自治体との比較（税額・税率）</a:t>
            </a:r>
            <a:endParaRPr kumimoji="1" lang="ja-JP" altLang="en-US" sz="2800" b="1" dirty="0">
              <a:solidFill>
                <a:sysClr val="windowText" lastClr="000000"/>
              </a:solidFill>
              <a:latin typeface="Meiryo UI" panose="020B0604030504040204" pitchFamily="50" charset="-128"/>
              <a:ea typeface="Meiryo UI" panose="020B0604030504040204" pitchFamily="50" charset="-128"/>
            </a:endParaRPr>
          </a:p>
        </p:txBody>
      </p:sp>
      <p:cxnSp>
        <p:nvCxnSpPr>
          <p:cNvPr id="8" name="直線コネクタ 7"/>
          <p:cNvCxnSpPr/>
          <p:nvPr/>
        </p:nvCxnSpPr>
        <p:spPr>
          <a:xfrm>
            <a:off x="0" y="66585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スライド番号プレースホルダー 1">
            <a:extLst>
              <a:ext uri="{FF2B5EF4-FFF2-40B4-BE49-F238E27FC236}">
                <a16:creationId xmlns:a16="http://schemas.microsoft.com/office/drawing/2014/main" id="{E944F7E1-9EC2-4C89-966D-196B14B1B437}"/>
              </a:ext>
            </a:extLst>
          </p:cNvPr>
          <p:cNvSpPr>
            <a:spLocks noGrp="1"/>
          </p:cNvSpPr>
          <p:nvPr>
            <p:ph type="sldNum" sz="quarter" idx="12"/>
          </p:nvPr>
        </p:nvSpPr>
        <p:spPr>
          <a:xfrm>
            <a:off x="10462144" y="9441722"/>
            <a:ext cx="3192251" cy="530953"/>
          </a:xfrm>
        </p:spPr>
        <p:txBody>
          <a:bodyPr/>
          <a:lstStyle/>
          <a:p>
            <a:fld id="{467AA5CF-51E1-4D01-BB70-A72935B68D10}" type="slidenum">
              <a:rPr kumimoji="1" lang="ja-JP" altLang="en-US" smtClean="0"/>
              <a:t>7</a:t>
            </a:fld>
            <a:endParaRPr kumimoji="1" lang="ja-JP" altLang="en-US" dirty="0"/>
          </a:p>
        </p:txBody>
      </p:sp>
      <p:graphicFrame>
        <p:nvGraphicFramePr>
          <p:cNvPr id="5" name="表 4">
            <a:extLst>
              <a:ext uri="{FF2B5EF4-FFF2-40B4-BE49-F238E27FC236}">
                <a16:creationId xmlns:a16="http://schemas.microsoft.com/office/drawing/2014/main" id="{2FE507E4-B775-4117-B7C0-C0216AF75486}"/>
              </a:ext>
            </a:extLst>
          </p:cNvPr>
          <p:cNvGraphicFramePr>
            <a:graphicFrameLocks noGrp="1"/>
          </p:cNvGraphicFramePr>
          <p:nvPr>
            <p:extLst>
              <p:ext uri="{D42A27DB-BD31-4B8C-83A1-F6EECF244321}">
                <p14:modId xmlns:p14="http://schemas.microsoft.com/office/powerpoint/2010/main" val="1783775374"/>
              </p:ext>
            </p:extLst>
          </p:nvPr>
        </p:nvGraphicFramePr>
        <p:xfrm>
          <a:off x="215805" y="953891"/>
          <a:ext cx="13105452" cy="8064888"/>
        </p:xfrm>
        <a:graphic>
          <a:graphicData uri="http://schemas.openxmlformats.org/drawingml/2006/table">
            <a:tbl>
              <a:tblPr/>
              <a:tblGrid>
                <a:gridCol w="936941">
                  <a:extLst>
                    <a:ext uri="{9D8B030D-6E8A-4147-A177-3AD203B41FA5}">
                      <a16:colId xmlns:a16="http://schemas.microsoft.com/office/drawing/2014/main" val="3794460248"/>
                    </a:ext>
                  </a:extLst>
                </a:gridCol>
                <a:gridCol w="222523">
                  <a:extLst>
                    <a:ext uri="{9D8B030D-6E8A-4147-A177-3AD203B41FA5}">
                      <a16:colId xmlns:a16="http://schemas.microsoft.com/office/drawing/2014/main" val="761078472"/>
                    </a:ext>
                  </a:extLst>
                </a:gridCol>
                <a:gridCol w="995499">
                  <a:extLst>
                    <a:ext uri="{9D8B030D-6E8A-4147-A177-3AD203B41FA5}">
                      <a16:colId xmlns:a16="http://schemas.microsoft.com/office/drawing/2014/main" val="1519233444"/>
                    </a:ext>
                  </a:extLst>
                </a:gridCol>
                <a:gridCol w="995499">
                  <a:extLst>
                    <a:ext uri="{9D8B030D-6E8A-4147-A177-3AD203B41FA5}">
                      <a16:colId xmlns:a16="http://schemas.microsoft.com/office/drawing/2014/main" val="2948625315"/>
                    </a:ext>
                  </a:extLst>
                </a:gridCol>
                <a:gridCol w="995499">
                  <a:extLst>
                    <a:ext uri="{9D8B030D-6E8A-4147-A177-3AD203B41FA5}">
                      <a16:colId xmlns:a16="http://schemas.microsoft.com/office/drawing/2014/main" val="906571920"/>
                    </a:ext>
                  </a:extLst>
                </a:gridCol>
                <a:gridCol w="995499">
                  <a:extLst>
                    <a:ext uri="{9D8B030D-6E8A-4147-A177-3AD203B41FA5}">
                      <a16:colId xmlns:a16="http://schemas.microsoft.com/office/drawing/2014/main" val="4259536578"/>
                    </a:ext>
                  </a:extLst>
                </a:gridCol>
                <a:gridCol w="995499">
                  <a:extLst>
                    <a:ext uri="{9D8B030D-6E8A-4147-A177-3AD203B41FA5}">
                      <a16:colId xmlns:a16="http://schemas.microsoft.com/office/drawing/2014/main" val="2755119297"/>
                    </a:ext>
                  </a:extLst>
                </a:gridCol>
                <a:gridCol w="995499">
                  <a:extLst>
                    <a:ext uri="{9D8B030D-6E8A-4147-A177-3AD203B41FA5}">
                      <a16:colId xmlns:a16="http://schemas.microsoft.com/office/drawing/2014/main" val="2664877221"/>
                    </a:ext>
                  </a:extLst>
                </a:gridCol>
                <a:gridCol w="995499">
                  <a:extLst>
                    <a:ext uri="{9D8B030D-6E8A-4147-A177-3AD203B41FA5}">
                      <a16:colId xmlns:a16="http://schemas.microsoft.com/office/drawing/2014/main" val="2932939960"/>
                    </a:ext>
                  </a:extLst>
                </a:gridCol>
                <a:gridCol w="995499">
                  <a:extLst>
                    <a:ext uri="{9D8B030D-6E8A-4147-A177-3AD203B41FA5}">
                      <a16:colId xmlns:a16="http://schemas.microsoft.com/office/drawing/2014/main" val="2594614664"/>
                    </a:ext>
                  </a:extLst>
                </a:gridCol>
                <a:gridCol w="995499">
                  <a:extLst>
                    <a:ext uri="{9D8B030D-6E8A-4147-A177-3AD203B41FA5}">
                      <a16:colId xmlns:a16="http://schemas.microsoft.com/office/drawing/2014/main" val="3855375575"/>
                    </a:ext>
                  </a:extLst>
                </a:gridCol>
                <a:gridCol w="995499">
                  <a:extLst>
                    <a:ext uri="{9D8B030D-6E8A-4147-A177-3AD203B41FA5}">
                      <a16:colId xmlns:a16="http://schemas.microsoft.com/office/drawing/2014/main" val="209903717"/>
                    </a:ext>
                  </a:extLst>
                </a:gridCol>
                <a:gridCol w="995499">
                  <a:extLst>
                    <a:ext uri="{9D8B030D-6E8A-4147-A177-3AD203B41FA5}">
                      <a16:colId xmlns:a16="http://schemas.microsoft.com/office/drawing/2014/main" val="2258644665"/>
                    </a:ext>
                  </a:extLst>
                </a:gridCol>
                <a:gridCol w="995499">
                  <a:extLst>
                    <a:ext uri="{9D8B030D-6E8A-4147-A177-3AD203B41FA5}">
                      <a16:colId xmlns:a16="http://schemas.microsoft.com/office/drawing/2014/main" val="2452198250"/>
                    </a:ext>
                  </a:extLst>
                </a:gridCol>
              </a:tblGrid>
              <a:tr h="787154">
                <a:tc>
                  <a:txBody>
                    <a:bodyPr/>
                    <a:lstStyle/>
                    <a:p>
                      <a:pPr algn="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宿泊料金</a:t>
                      </a:r>
                    </a:p>
                  </a:txBody>
                  <a:tcPr marL="6602" marR="6602" marT="6602" marB="0" anchor="ctr">
                    <a:lnL>
                      <a:noFill/>
                    </a:lnL>
                    <a:lnR>
                      <a:noFill/>
                    </a:lnR>
                    <a:lnT>
                      <a:noFill/>
                    </a:lnT>
                    <a:lnB>
                      <a:noFill/>
                    </a:lnB>
                    <a:solidFill>
                      <a:srgbClr val="FFFFFF"/>
                    </a:solidFill>
                  </a:tcPr>
                </a:tc>
                <a:tc>
                  <a:txBody>
                    <a:bodyPr/>
                    <a:lstStyle/>
                    <a:p>
                      <a:pPr algn="ct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東京都</a:t>
                      </a:r>
                      <a:br>
                        <a:rPr lang="ja-JP" altLang="en-US" sz="1400" b="0" i="0" u="none" strike="noStrike">
                          <a:solidFill>
                            <a:srgbClr val="000000"/>
                          </a:solidFill>
                          <a:effectLst/>
                          <a:latin typeface="Meiryo UI" panose="020B0604030504040204" pitchFamily="50" charset="-128"/>
                          <a:ea typeface="Meiryo UI" panose="020B0604030504040204" pitchFamily="50" charset="-128"/>
                        </a:rPr>
                      </a:br>
                      <a:r>
                        <a:rPr lang="ja-JP" altLang="en-US" sz="1400" b="0" i="0" u="none" strike="noStrike">
                          <a:solidFill>
                            <a:srgbClr val="000000"/>
                          </a:solidFill>
                          <a:effectLst/>
                          <a:latin typeface="Meiryo UI" panose="020B0604030504040204" pitchFamily="50" charset="-128"/>
                          <a:ea typeface="Meiryo UI" panose="020B0604030504040204" pitchFamily="50" charset="-128"/>
                        </a:rPr>
                        <a:t>（</a:t>
                      </a:r>
                      <a:r>
                        <a:rPr lang="en-US" sz="1400" b="0" i="0" u="none" strike="noStrike">
                          <a:solidFill>
                            <a:srgbClr val="000000"/>
                          </a:solidFill>
                          <a:effectLst/>
                          <a:latin typeface="Meiryo UI" panose="020B0604030504040204" pitchFamily="50" charset="-128"/>
                          <a:ea typeface="Meiryo UI" panose="020B0604030504040204" pitchFamily="50" charset="-128"/>
                        </a:rPr>
                        <a:t>H14）</a:t>
                      </a:r>
                    </a:p>
                  </a:txBody>
                  <a:tcPr marL="6602" marR="6602" marT="6602"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大阪府</a:t>
                      </a:r>
                      <a:br>
                        <a:rPr lang="ja-JP" altLang="en-US" sz="14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a:t>
                      </a:r>
                      <a:r>
                        <a:rPr lang="en-US" sz="1400" b="0" i="0" u="none" strike="noStrike" dirty="0">
                          <a:solidFill>
                            <a:srgbClr val="000000"/>
                          </a:solidFill>
                          <a:effectLst/>
                          <a:latin typeface="Meiryo UI" panose="020B0604030504040204" pitchFamily="50" charset="-128"/>
                          <a:ea typeface="Meiryo UI" panose="020B0604030504040204" pitchFamily="50" charset="-128"/>
                        </a:rPr>
                        <a:t>H29）</a:t>
                      </a:r>
                    </a:p>
                  </a:txBody>
                  <a:tcPr marL="6602" marR="6602" marT="660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京都市</a:t>
                      </a:r>
                      <a:br>
                        <a:rPr lang="ja-JP" altLang="en-US" sz="1400" b="0" i="0" u="none" strike="noStrike">
                          <a:solidFill>
                            <a:srgbClr val="000000"/>
                          </a:solidFill>
                          <a:effectLst/>
                          <a:latin typeface="Meiryo UI" panose="020B0604030504040204" pitchFamily="50" charset="-128"/>
                          <a:ea typeface="Meiryo UI" panose="020B0604030504040204" pitchFamily="50" charset="-128"/>
                        </a:rPr>
                      </a:br>
                      <a:r>
                        <a:rPr lang="ja-JP" altLang="en-US" sz="1400" b="0" i="0" u="none" strike="noStrike">
                          <a:solidFill>
                            <a:srgbClr val="000000"/>
                          </a:solidFill>
                          <a:effectLst/>
                          <a:latin typeface="Meiryo UI" panose="020B0604030504040204" pitchFamily="50" charset="-128"/>
                          <a:ea typeface="Meiryo UI" panose="020B0604030504040204" pitchFamily="50" charset="-128"/>
                        </a:rPr>
                        <a:t>（</a:t>
                      </a:r>
                      <a:r>
                        <a:rPr lang="en-US" sz="1400" b="0" i="0" u="none" strike="noStrike">
                          <a:solidFill>
                            <a:srgbClr val="000000"/>
                          </a:solidFill>
                          <a:effectLst/>
                          <a:latin typeface="Meiryo UI" panose="020B0604030504040204" pitchFamily="50" charset="-128"/>
                          <a:ea typeface="Meiryo UI" panose="020B0604030504040204" pitchFamily="50" charset="-128"/>
                        </a:rPr>
                        <a:t>H30）</a:t>
                      </a:r>
                    </a:p>
                  </a:txBody>
                  <a:tcPr marL="6602" marR="6602" marT="6602"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金沢市</a:t>
                      </a:r>
                      <a:br>
                        <a:rPr lang="ja-JP" altLang="en-US" sz="1400" b="0" i="0" u="none" strike="noStrike">
                          <a:solidFill>
                            <a:srgbClr val="000000"/>
                          </a:solidFill>
                          <a:effectLst/>
                          <a:latin typeface="Meiryo UI" panose="020B0604030504040204" pitchFamily="50" charset="-128"/>
                          <a:ea typeface="Meiryo UI" panose="020B0604030504040204" pitchFamily="50" charset="-128"/>
                        </a:rPr>
                      </a:br>
                      <a:r>
                        <a:rPr lang="ja-JP" altLang="en-US" sz="1400" b="0" i="0" u="none" strike="noStrike">
                          <a:solidFill>
                            <a:srgbClr val="000000"/>
                          </a:solidFill>
                          <a:effectLst/>
                          <a:latin typeface="Meiryo UI" panose="020B0604030504040204" pitchFamily="50" charset="-128"/>
                          <a:ea typeface="Meiryo UI" panose="020B0604030504040204" pitchFamily="50" charset="-128"/>
                        </a:rPr>
                        <a:t>（</a:t>
                      </a:r>
                      <a:r>
                        <a:rPr lang="en-US" sz="1400" b="0" i="0" u="none" strike="noStrike">
                          <a:solidFill>
                            <a:srgbClr val="000000"/>
                          </a:solidFill>
                          <a:effectLst/>
                          <a:latin typeface="Meiryo UI" panose="020B0604030504040204" pitchFamily="50" charset="-128"/>
                          <a:ea typeface="Meiryo UI" panose="020B0604030504040204" pitchFamily="50" charset="-128"/>
                        </a:rPr>
                        <a:t>H31）</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俱知安町</a:t>
                      </a:r>
                      <a:br>
                        <a:rPr lang="ja-JP" altLang="en-US" sz="14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a:t>
                      </a:r>
                      <a:r>
                        <a:rPr lang="en-US" sz="1400" b="0" i="0" u="none" strike="noStrike" dirty="0">
                          <a:solidFill>
                            <a:srgbClr val="000000"/>
                          </a:solidFill>
                          <a:effectLst/>
                          <a:latin typeface="Meiryo UI" panose="020B0604030504040204" pitchFamily="50" charset="-128"/>
                          <a:ea typeface="Meiryo UI" panose="020B0604030504040204" pitchFamily="50" charset="-128"/>
                        </a:rPr>
                        <a:t>R</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元）</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福岡県</a:t>
                      </a:r>
                      <a:br>
                        <a:rPr lang="ja-JP" altLang="en-US" sz="1400" b="0" i="0" u="none" strike="noStrike">
                          <a:solidFill>
                            <a:srgbClr val="000000"/>
                          </a:solidFill>
                          <a:effectLst/>
                          <a:latin typeface="Meiryo UI" panose="020B0604030504040204" pitchFamily="50" charset="-128"/>
                          <a:ea typeface="Meiryo UI" panose="020B0604030504040204" pitchFamily="50" charset="-128"/>
                        </a:rPr>
                      </a:br>
                      <a:r>
                        <a:rPr lang="ja-JP" altLang="en-US" sz="1400" b="0" i="0" u="none" strike="noStrike">
                          <a:solidFill>
                            <a:srgbClr val="000000"/>
                          </a:solidFill>
                          <a:effectLst/>
                          <a:latin typeface="Meiryo UI" panose="020B0604030504040204" pitchFamily="50" charset="-128"/>
                          <a:ea typeface="Meiryo UI" panose="020B0604030504040204" pitchFamily="50" charset="-128"/>
                        </a:rPr>
                        <a:t>（</a:t>
                      </a:r>
                      <a:r>
                        <a:rPr lang="en-US" sz="1400" b="0" i="0" u="none" strike="noStrike">
                          <a:solidFill>
                            <a:srgbClr val="000000"/>
                          </a:solidFill>
                          <a:effectLst/>
                          <a:latin typeface="Meiryo UI" panose="020B0604030504040204" pitchFamily="50" charset="-128"/>
                          <a:ea typeface="Meiryo UI" panose="020B0604030504040204" pitchFamily="50" charset="-128"/>
                        </a:rPr>
                        <a:t>R2）</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福岡市</a:t>
                      </a:r>
                      <a:br>
                        <a:rPr lang="ja-JP" altLang="en-US" sz="1400" b="0" i="0" u="none" strike="noStrike">
                          <a:solidFill>
                            <a:srgbClr val="000000"/>
                          </a:solidFill>
                          <a:effectLst/>
                          <a:latin typeface="Meiryo UI" panose="020B0604030504040204" pitchFamily="50" charset="-128"/>
                          <a:ea typeface="Meiryo UI" panose="020B0604030504040204" pitchFamily="50" charset="-128"/>
                        </a:rPr>
                      </a:br>
                      <a:r>
                        <a:rPr lang="ja-JP" altLang="en-US" sz="1400" b="0" i="0" u="none" strike="noStrike">
                          <a:solidFill>
                            <a:srgbClr val="000000"/>
                          </a:solidFill>
                          <a:effectLst/>
                          <a:latin typeface="Meiryo UI" panose="020B0604030504040204" pitchFamily="50" charset="-128"/>
                          <a:ea typeface="Meiryo UI" panose="020B0604030504040204" pitchFamily="50" charset="-128"/>
                        </a:rPr>
                        <a:t>（</a:t>
                      </a:r>
                      <a:r>
                        <a:rPr lang="en-US" sz="1400" b="0" i="0" u="none" strike="noStrike">
                          <a:solidFill>
                            <a:srgbClr val="000000"/>
                          </a:solidFill>
                          <a:effectLst/>
                          <a:latin typeface="Meiryo UI" panose="020B0604030504040204" pitchFamily="50" charset="-128"/>
                          <a:ea typeface="Meiryo UI" panose="020B0604030504040204" pitchFamily="50" charset="-128"/>
                        </a:rPr>
                        <a:t>R2）</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北九州市</a:t>
                      </a:r>
                      <a:br>
                        <a:rPr lang="ja-JP" altLang="en-US" sz="1400" b="0" i="0" u="none" strike="noStrike">
                          <a:solidFill>
                            <a:srgbClr val="000000"/>
                          </a:solidFill>
                          <a:effectLst/>
                          <a:latin typeface="Meiryo UI" panose="020B0604030504040204" pitchFamily="50" charset="-128"/>
                          <a:ea typeface="Meiryo UI" panose="020B0604030504040204" pitchFamily="50" charset="-128"/>
                        </a:rPr>
                      </a:br>
                      <a:r>
                        <a:rPr lang="ja-JP" altLang="en-US" sz="1400" b="0" i="0" u="none" strike="noStrike">
                          <a:solidFill>
                            <a:srgbClr val="000000"/>
                          </a:solidFill>
                          <a:effectLst/>
                          <a:latin typeface="Meiryo UI" panose="020B0604030504040204" pitchFamily="50" charset="-128"/>
                          <a:ea typeface="Meiryo UI" panose="020B0604030504040204" pitchFamily="50" charset="-128"/>
                        </a:rPr>
                        <a:t>（</a:t>
                      </a:r>
                      <a:r>
                        <a:rPr lang="en-US" sz="1400" b="0" i="0" u="none" strike="noStrike">
                          <a:solidFill>
                            <a:srgbClr val="000000"/>
                          </a:solidFill>
                          <a:effectLst/>
                          <a:latin typeface="Meiryo UI" panose="020B0604030504040204" pitchFamily="50" charset="-128"/>
                          <a:ea typeface="Meiryo UI" panose="020B0604030504040204" pitchFamily="50" charset="-128"/>
                        </a:rPr>
                        <a:t>R2）</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長崎市</a:t>
                      </a:r>
                      <a:br>
                        <a:rPr lang="ja-JP" altLang="en-US" sz="1400" b="0" i="0" u="none" strike="noStrike">
                          <a:solidFill>
                            <a:srgbClr val="000000"/>
                          </a:solidFill>
                          <a:effectLst/>
                          <a:latin typeface="Meiryo UI" panose="020B0604030504040204" pitchFamily="50" charset="-128"/>
                          <a:ea typeface="Meiryo UI" panose="020B0604030504040204" pitchFamily="50" charset="-128"/>
                        </a:rPr>
                      </a:br>
                      <a:r>
                        <a:rPr lang="ja-JP" altLang="en-US" sz="1400" b="0" i="0" u="none" strike="noStrike">
                          <a:solidFill>
                            <a:srgbClr val="000000"/>
                          </a:solidFill>
                          <a:effectLst/>
                          <a:latin typeface="Meiryo UI" panose="020B0604030504040204" pitchFamily="50" charset="-128"/>
                          <a:ea typeface="Meiryo UI" panose="020B0604030504040204" pitchFamily="50" charset="-128"/>
                        </a:rPr>
                        <a:t>（</a:t>
                      </a:r>
                      <a:r>
                        <a:rPr lang="en-US" sz="1400" b="0" i="0" u="none" strike="noStrike">
                          <a:solidFill>
                            <a:srgbClr val="000000"/>
                          </a:solidFill>
                          <a:effectLst/>
                          <a:latin typeface="Meiryo UI" panose="020B0604030504040204" pitchFamily="50" charset="-128"/>
                          <a:ea typeface="Meiryo UI" panose="020B0604030504040204" pitchFamily="50" charset="-128"/>
                        </a:rPr>
                        <a:t>R5）</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ニセコ町</a:t>
                      </a:r>
                      <a:br>
                        <a:rPr lang="ja-JP" altLang="en-US" sz="1400" b="0" i="0" u="none" strike="noStrike">
                          <a:solidFill>
                            <a:srgbClr val="000000"/>
                          </a:solidFill>
                          <a:effectLst/>
                          <a:latin typeface="Meiryo UI" panose="020B0604030504040204" pitchFamily="50" charset="-128"/>
                          <a:ea typeface="Meiryo UI" panose="020B0604030504040204" pitchFamily="50" charset="-128"/>
                        </a:rPr>
                      </a:br>
                      <a:r>
                        <a:rPr lang="ja-JP" altLang="en-US" sz="1400" b="0" i="0" u="none" strike="noStrike">
                          <a:solidFill>
                            <a:srgbClr val="000000"/>
                          </a:solidFill>
                          <a:effectLst/>
                          <a:latin typeface="Meiryo UI" panose="020B0604030504040204" pitchFamily="50" charset="-128"/>
                          <a:ea typeface="Meiryo UI" panose="020B0604030504040204" pitchFamily="50" charset="-128"/>
                        </a:rPr>
                        <a:t>（</a:t>
                      </a:r>
                      <a:r>
                        <a:rPr lang="en-US" altLang="ja-JP" sz="1400" b="0" i="0" u="none" strike="noStrike">
                          <a:solidFill>
                            <a:srgbClr val="000000"/>
                          </a:solidFill>
                          <a:effectLst/>
                          <a:latin typeface="Meiryo UI" panose="020B0604030504040204" pitchFamily="50" charset="-128"/>
                          <a:ea typeface="Meiryo UI" panose="020B0604030504040204" pitchFamily="50" charset="-128"/>
                        </a:rPr>
                        <a:t>R6</a:t>
                      </a:r>
                      <a:r>
                        <a:rPr lang="ja-JP" altLang="en-US" sz="1400" b="0" i="0" u="none" strike="noStrike">
                          <a:solidFill>
                            <a:srgbClr val="000000"/>
                          </a:solidFill>
                          <a:effectLst/>
                          <a:latin typeface="Meiryo UI" panose="020B0604030504040204" pitchFamily="50" charset="-128"/>
                          <a:ea typeface="Meiryo UI" panose="020B0604030504040204" pitchFamily="50" charset="-128"/>
                        </a:rPr>
                        <a:t>）</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常滑市</a:t>
                      </a:r>
                      <a:br>
                        <a:rPr lang="ja-JP" altLang="en-US" sz="1400" b="0" i="0" u="none" strike="noStrike">
                          <a:solidFill>
                            <a:srgbClr val="000000"/>
                          </a:solidFill>
                          <a:effectLst/>
                          <a:latin typeface="Meiryo UI" panose="020B0604030504040204" pitchFamily="50" charset="-128"/>
                          <a:ea typeface="Meiryo UI" panose="020B0604030504040204" pitchFamily="50" charset="-128"/>
                        </a:rPr>
                      </a:br>
                      <a:r>
                        <a:rPr lang="ja-JP" altLang="en-US" sz="1400" b="0" i="0" u="none" strike="noStrike">
                          <a:solidFill>
                            <a:srgbClr val="000000"/>
                          </a:solidFill>
                          <a:effectLst/>
                          <a:latin typeface="Meiryo UI" panose="020B0604030504040204" pitchFamily="50" charset="-128"/>
                          <a:ea typeface="Meiryo UI" panose="020B0604030504040204" pitchFamily="50" charset="-128"/>
                        </a:rPr>
                        <a:t>（</a:t>
                      </a:r>
                      <a:r>
                        <a:rPr lang="en-US" sz="1400" b="0" i="0" u="none" strike="noStrike">
                          <a:solidFill>
                            <a:srgbClr val="000000"/>
                          </a:solidFill>
                          <a:effectLst/>
                          <a:latin typeface="Meiryo UI" panose="020B0604030504040204" pitchFamily="50" charset="-128"/>
                          <a:ea typeface="Meiryo UI" panose="020B0604030504040204" pitchFamily="50" charset="-128"/>
                        </a:rPr>
                        <a:t>R7）</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熱海市</a:t>
                      </a:r>
                      <a:br>
                        <a:rPr lang="ja-JP" altLang="en-US" sz="1400" b="0" i="0" u="none" strike="noStrike">
                          <a:solidFill>
                            <a:srgbClr val="000000"/>
                          </a:solidFill>
                          <a:effectLst/>
                          <a:latin typeface="Meiryo UI" panose="020B0604030504040204" pitchFamily="50" charset="-128"/>
                          <a:ea typeface="Meiryo UI" panose="020B0604030504040204" pitchFamily="50" charset="-128"/>
                        </a:rPr>
                      </a:br>
                      <a:r>
                        <a:rPr lang="ja-JP" altLang="en-US" sz="1400" b="0" i="0" u="none" strike="noStrike">
                          <a:solidFill>
                            <a:srgbClr val="000000"/>
                          </a:solidFill>
                          <a:effectLst/>
                          <a:latin typeface="Meiryo UI" panose="020B0604030504040204" pitchFamily="50" charset="-128"/>
                          <a:ea typeface="Meiryo UI" panose="020B0604030504040204" pitchFamily="50" charset="-128"/>
                        </a:rPr>
                        <a:t>（</a:t>
                      </a:r>
                      <a:r>
                        <a:rPr lang="en-US" sz="1400" b="0" i="0" u="none" strike="noStrike">
                          <a:solidFill>
                            <a:srgbClr val="000000"/>
                          </a:solidFill>
                          <a:effectLst/>
                          <a:latin typeface="Meiryo UI" panose="020B0604030504040204" pitchFamily="50" charset="-128"/>
                          <a:ea typeface="Meiryo UI" panose="020B0604030504040204" pitchFamily="50" charset="-128"/>
                        </a:rPr>
                        <a:t>R7）</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462926361"/>
                  </a:ext>
                </a:extLst>
              </a:tr>
              <a:tr h="428102">
                <a:tc>
                  <a:txBody>
                    <a:bodyPr/>
                    <a:lstStyle/>
                    <a:p>
                      <a:pPr algn="l"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a:noFill/>
                    </a:lnR>
                    <a:lnT>
                      <a:noFill/>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c rowSpan="8">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200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6">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300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4">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1,000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6">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500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16">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定率制</a:t>
                      </a:r>
                      <a:br>
                        <a:rPr lang="ja-JP" altLang="en-US" sz="1400" b="0" i="0" u="none" strike="noStrike" dirty="0">
                          <a:solidFill>
                            <a:srgbClr val="000000"/>
                          </a:solidFill>
                          <a:effectLst/>
                          <a:latin typeface="Meiryo UI" panose="020B0604030504040204" pitchFamily="50" charset="-128"/>
                          <a:ea typeface="Meiryo UI" panose="020B0604030504040204" pitchFamily="50" charset="-128"/>
                        </a:rPr>
                      </a:br>
                      <a:br>
                        <a:rPr lang="ja-JP" altLang="en-US" sz="14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16">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200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br>
                        <a:rPr lang="ja-JP" altLang="en-US" sz="1400" b="0" i="0" u="none" strike="noStrike">
                          <a:solidFill>
                            <a:srgbClr val="000000"/>
                          </a:solidFill>
                          <a:effectLst/>
                          <a:latin typeface="Meiryo UI" panose="020B0604030504040204" pitchFamily="50" charset="-128"/>
                          <a:ea typeface="Meiryo UI" panose="020B0604030504040204" pitchFamily="50" charset="-128"/>
                        </a:rPr>
                      </a:br>
                      <a:r>
                        <a:rPr lang="en-US" altLang="ja-JP" sz="1100" b="0" i="0" u="none" strike="noStrike">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a:solidFill>
                            <a:srgbClr val="000000"/>
                          </a:solidFill>
                          <a:effectLst/>
                          <a:latin typeface="Meiryo UI" panose="020B0604030504040204" pitchFamily="50" charset="-128"/>
                          <a:ea typeface="Meiryo UI" panose="020B0604030504040204" pitchFamily="50" charset="-128"/>
                        </a:rPr>
                        <a:t>福岡市、北九州市内は</a:t>
                      </a:r>
                      <a:r>
                        <a:rPr lang="en-US" altLang="ja-JP" sz="1100" b="0" i="0" u="none" strike="noStrike">
                          <a:solidFill>
                            <a:srgbClr val="000000"/>
                          </a:solidFill>
                          <a:effectLst/>
                          <a:latin typeface="Meiryo UI" panose="020B0604030504040204" pitchFamily="50" charset="-128"/>
                          <a:ea typeface="Meiryo UI" panose="020B0604030504040204" pitchFamily="50" charset="-128"/>
                        </a:rPr>
                        <a:t>50</a:t>
                      </a:r>
                      <a:r>
                        <a:rPr lang="ja-JP" altLang="en-US" sz="1100" b="0" i="0" u="none" strike="noStrike">
                          <a:solidFill>
                            <a:srgbClr val="000000"/>
                          </a:solidFill>
                          <a:effectLst/>
                          <a:latin typeface="Meiryo UI" panose="020B0604030504040204" pitchFamily="50" charset="-128"/>
                          <a:ea typeface="Meiryo UI" panose="020B0604030504040204" pitchFamily="50" charset="-128"/>
                        </a:rPr>
                        <a:t>円</a:t>
                      </a:r>
                      <a:r>
                        <a:rPr lang="en-US" altLang="ja-JP" sz="1100" b="0" i="0" u="none" strike="noStrike">
                          <a:solidFill>
                            <a:srgbClr val="000000"/>
                          </a:solidFill>
                          <a:effectLst/>
                          <a:latin typeface="Meiryo UI" panose="020B0604030504040204" pitchFamily="50" charset="-128"/>
                          <a:ea typeface="Meiryo UI" panose="020B0604030504040204" pitchFamily="50" charset="-128"/>
                        </a:rPr>
                        <a:t>)</a:t>
                      </a:r>
                      <a:endParaRPr lang="ja-JP" altLang="en-US" sz="1400" b="0" i="0" u="none" strike="noStrike">
                        <a:solidFill>
                          <a:srgbClr val="000000"/>
                        </a:solidFill>
                        <a:effectLst/>
                        <a:latin typeface="Meiryo UI" panose="020B0604030504040204" pitchFamily="50" charset="-128"/>
                        <a:ea typeface="Meiryo UI" panose="020B0604030504040204" pitchFamily="50" charset="-128"/>
                      </a:endParaRP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6">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500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円</a:t>
                      </a:r>
                      <a:br>
                        <a:rPr lang="ja-JP" altLang="en-US" sz="14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うち県税</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円）</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16">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200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br>
                        <a:rPr lang="ja-JP" altLang="en-US" sz="1400" b="0" i="0" u="none" strike="noStrike">
                          <a:solidFill>
                            <a:srgbClr val="000000"/>
                          </a:solidFill>
                          <a:effectLst/>
                          <a:latin typeface="Meiryo UI" panose="020B0604030504040204" pitchFamily="50" charset="-128"/>
                          <a:ea typeface="Meiryo UI" panose="020B0604030504040204" pitchFamily="50" charset="-128"/>
                        </a:rPr>
                      </a:br>
                      <a:r>
                        <a:rPr lang="ja-JP" altLang="en-US" sz="1100" b="0" i="0" u="none" strike="noStrike">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a:solidFill>
                            <a:srgbClr val="000000"/>
                          </a:solidFill>
                          <a:effectLst/>
                          <a:latin typeface="Meiryo UI" panose="020B0604030504040204" pitchFamily="50" charset="-128"/>
                          <a:ea typeface="Meiryo UI" panose="020B0604030504040204" pitchFamily="50" charset="-128"/>
                        </a:rPr>
                        <a:t>うち県税</a:t>
                      </a:r>
                      <a:r>
                        <a:rPr lang="en-US" altLang="ja-JP" sz="1100" b="0" i="0" u="none" strike="noStrike">
                          <a:solidFill>
                            <a:srgbClr val="000000"/>
                          </a:solidFill>
                          <a:effectLst/>
                          <a:latin typeface="Meiryo UI" panose="020B0604030504040204" pitchFamily="50" charset="-128"/>
                          <a:ea typeface="Meiryo UI" panose="020B0604030504040204" pitchFamily="50" charset="-128"/>
                        </a:rPr>
                        <a:t>50</a:t>
                      </a:r>
                      <a:r>
                        <a:rPr lang="ja-JP" altLang="en-US" sz="1100" b="0" i="0" u="none" strike="noStrike">
                          <a:solidFill>
                            <a:srgbClr val="000000"/>
                          </a:solidFill>
                          <a:effectLst/>
                          <a:latin typeface="Meiryo UI" panose="020B0604030504040204" pitchFamily="50" charset="-128"/>
                          <a:ea typeface="Meiryo UI" panose="020B0604030504040204" pitchFamily="50" charset="-128"/>
                        </a:rPr>
                        <a:t>円）</a:t>
                      </a:r>
                      <a:endParaRPr lang="ja-JP" altLang="en-US" sz="1400" b="0" i="0" u="none" strike="noStrike">
                        <a:solidFill>
                          <a:srgbClr val="000000"/>
                        </a:solidFill>
                        <a:effectLst/>
                        <a:latin typeface="Meiryo UI" panose="020B0604030504040204" pitchFamily="50" charset="-128"/>
                        <a:ea typeface="Meiryo UI" panose="020B0604030504040204" pitchFamily="50" charset="-128"/>
                      </a:endParaRP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6">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500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2">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2,000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16">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200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16">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200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1348986"/>
                  </a:ext>
                </a:extLst>
              </a:tr>
              <a:tr h="428102">
                <a:tc rowSpan="2">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100,000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a:noFill/>
                    </a:lnL>
                    <a:lnR>
                      <a:noFill/>
                    </a:lnR>
                    <a:lnT>
                      <a:noFill/>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357641202"/>
                  </a:ext>
                </a:extLst>
              </a:tr>
              <a:tr h="428102">
                <a:tc vMerge="1">
                  <a:txBody>
                    <a:bodyPr/>
                    <a:lstStyle/>
                    <a:p>
                      <a:endParaRPr kumimoji="1" lang="ja-JP" altLang="en-US"/>
                    </a:p>
                  </a:txBody>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1,000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171988895"/>
                  </a:ext>
                </a:extLst>
              </a:tr>
              <a:tr h="428102">
                <a:tc rowSpan="2">
                  <a:txBody>
                    <a:bodyPr/>
                    <a:lstStyle/>
                    <a:p>
                      <a:pPr algn="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50,000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a:noFill/>
                    </a:lnL>
                    <a:lnR>
                      <a:noFill/>
                    </a:lnR>
                    <a:lnT>
                      <a:noFill/>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851169744"/>
                  </a:ext>
                </a:extLst>
              </a:tr>
              <a:tr h="428102">
                <a:tc vMerge="1">
                  <a:txBody>
                    <a:bodyPr/>
                    <a:lstStyle/>
                    <a:p>
                      <a:endParaRPr kumimoji="1" lang="ja-JP" altLang="en-US"/>
                    </a:p>
                  </a:txBody>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500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500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814815672"/>
                  </a:ext>
                </a:extLst>
              </a:tr>
              <a:tr h="428102">
                <a:tc rowSpan="2">
                  <a:txBody>
                    <a:bodyPr/>
                    <a:lstStyle/>
                    <a:p>
                      <a:pPr algn="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20,000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a:noFill/>
                    </a:lnL>
                    <a:lnR>
                      <a:noFill/>
                    </a:lnR>
                    <a:lnT>
                      <a:noFill/>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09915104"/>
                  </a:ext>
                </a:extLst>
              </a:tr>
              <a:tr h="428102">
                <a:tc vMerge="1">
                  <a:txBody>
                    <a:bodyPr/>
                    <a:lstStyle/>
                    <a:p>
                      <a:endParaRPr kumimoji="1" lang="ja-JP" altLang="en-US"/>
                    </a:p>
                  </a:txBody>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vMerge="1">
                  <a:txBody>
                    <a:bodyPr/>
                    <a:lstStyle/>
                    <a:p>
                      <a:endParaRPr kumimoji="1" lang="ja-JP" altLang="en-US"/>
                    </a:p>
                  </a:txBody>
                  <a:tcPr/>
                </a:tc>
                <a:tc rowSpan="2">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200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10">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200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rowSpan="8">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200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rowSpan="10">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200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円</a:t>
                      </a:r>
                      <a:br>
                        <a:rPr lang="ja-JP" altLang="en-US" sz="14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うち県税</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円）</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rowSpan="4">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200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8">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200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81773041"/>
                  </a:ext>
                </a:extLst>
              </a:tr>
              <a:tr h="428102">
                <a:tc rowSpan="2">
                  <a:txBody>
                    <a:bodyPr/>
                    <a:lstStyle/>
                    <a:p>
                      <a:pPr algn="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15,000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a:noFill/>
                    </a:lnL>
                    <a:lnR>
                      <a:noFill/>
                    </a:lnR>
                    <a:lnT>
                      <a:noFill/>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408875473"/>
                  </a:ext>
                </a:extLst>
              </a:tr>
              <a:tr h="428102">
                <a:tc vMerge="1">
                  <a:txBody>
                    <a:bodyPr/>
                    <a:lstStyle/>
                    <a:p>
                      <a:endParaRPr kumimoji="1" lang="ja-JP" altLang="en-US"/>
                    </a:p>
                  </a:txBody>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rowSpan="2">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100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rowSpan="4">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100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639187635"/>
                  </a:ext>
                </a:extLst>
              </a:tr>
              <a:tr h="428102">
                <a:tc rowSpan="2">
                  <a:txBody>
                    <a:bodyPr/>
                    <a:lstStyle/>
                    <a:p>
                      <a:pPr algn="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10,000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a:noFill/>
                    </a:lnL>
                    <a:lnR>
                      <a:noFill/>
                    </a:lnR>
                    <a:lnT>
                      <a:noFill/>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530036006"/>
                  </a:ext>
                </a:extLst>
              </a:tr>
              <a:tr h="428102">
                <a:tc vMerge="1">
                  <a:txBody>
                    <a:bodyPr/>
                    <a:lstStyle/>
                    <a:p>
                      <a:endParaRPr kumimoji="1" lang="ja-JP" altLang="en-US"/>
                    </a:p>
                  </a:txBody>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rowSpan="6">
                  <a:txBody>
                    <a:bodyPr/>
                    <a:lstStyle/>
                    <a:p>
                      <a:pPr algn="ct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免税</a:t>
                      </a:r>
                    </a:p>
                  </a:txBody>
                  <a:tcPr marL="6602" marR="6602" marT="6602"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pattFill prst="pct10">
                      <a:fgClr>
                        <a:srgbClr val="FF0000"/>
                      </a:fgClr>
                      <a:bgClr>
                        <a:srgbClr val="DDEBF7"/>
                      </a:bgClr>
                    </a:patt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6">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100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896466165"/>
                  </a:ext>
                </a:extLst>
              </a:tr>
              <a:tr h="428102">
                <a:tc rowSpan="2">
                  <a:txBody>
                    <a:bodyPr/>
                    <a:lstStyle/>
                    <a:p>
                      <a:pPr algn="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7,000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a:noFill/>
                    </a:lnL>
                    <a:lnR>
                      <a:noFill/>
                    </a:lnR>
                    <a:lnT>
                      <a:noFill/>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202647703"/>
                  </a:ext>
                </a:extLst>
              </a:tr>
              <a:tr h="428102">
                <a:tc vMerge="1">
                  <a:txBody>
                    <a:bodyPr/>
                    <a:lstStyle/>
                    <a:p>
                      <a:endParaRPr kumimoji="1" lang="ja-JP" altLang="en-US"/>
                    </a:p>
                  </a:txBody>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vMerge="1">
                  <a:txBody>
                    <a:bodyPr/>
                    <a:lstStyle/>
                    <a:p>
                      <a:endParaRPr kumimoji="1" lang="ja-JP" altLang="en-US"/>
                    </a:p>
                  </a:txBody>
                  <a:tcPr/>
                </a:tc>
                <a:tc rowSpan="4">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免税</a:t>
                      </a:r>
                    </a:p>
                  </a:txBody>
                  <a:tcPr marL="6602" marR="6602" marT="6602"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9050" cap="flat" cmpd="sng" algn="ctr">
                      <a:solidFill>
                        <a:srgbClr val="000000"/>
                      </a:solidFill>
                      <a:prstDash val="solid"/>
                      <a:round/>
                      <a:headEnd type="none" w="med" len="med"/>
                      <a:tailEnd type="none" w="med" len="med"/>
                    </a:lnB>
                    <a:pattFill prst="pct10">
                      <a:fgClr>
                        <a:srgbClr val="FF0000"/>
                      </a:fgClr>
                      <a:bgClr>
                        <a:srgbClr val="DDEBF7"/>
                      </a:bgClr>
                    </a:patt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597702680"/>
                  </a:ext>
                </a:extLst>
              </a:tr>
              <a:tr h="428102">
                <a:tc rowSpan="2">
                  <a:txBody>
                    <a:bodyPr/>
                    <a:lstStyle/>
                    <a:p>
                      <a:pPr algn="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5,000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a:noFill/>
                    </a:lnL>
                    <a:lnR>
                      <a:noFill/>
                    </a:lnR>
                    <a:lnT>
                      <a:noFill/>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10859162"/>
                  </a:ext>
                </a:extLst>
              </a:tr>
              <a:tr h="428102">
                <a:tc vMerge="1">
                  <a:txBody>
                    <a:bodyPr/>
                    <a:lstStyle/>
                    <a:p>
                      <a:endParaRPr kumimoji="1" lang="ja-JP" altLang="en-US"/>
                    </a:p>
                  </a:txBody>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免税</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pattFill prst="pct10">
                      <a:fgClr>
                        <a:srgbClr val="FF0000"/>
                      </a:fgClr>
                      <a:bgClr>
                        <a:srgbClr val="DDEBF7"/>
                      </a:bgClr>
                    </a:patt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100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961963437"/>
                  </a:ext>
                </a:extLst>
              </a:tr>
              <a:tr h="428102">
                <a:tc rowSpan="2">
                  <a:txBody>
                    <a:bodyPr/>
                    <a:lstStyle/>
                    <a:p>
                      <a:pPr algn="r" fontAlgn="ctr"/>
                      <a:r>
                        <a:rPr lang="en-US" altLang="ja-JP" sz="1400" b="0" i="0" u="none" strike="noStrike">
                          <a:solidFill>
                            <a:srgbClr val="000000"/>
                          </a:solidFill>
                          <a:effectLst/>
                          <a:latin typeface="Meiryo UI" panose="020B0604030504040204" pitchFamily="50" charset="-128"/>
                          <a:ea typeface="Meiryo UI" panose="020B0604030504040204" pitchFamily="50" charset="-128"/>
                        </a:rPr>
                        <a:t>0</a:t>
                      </a:r>
                      <a:r>
                        <a:rPr lang="ja-JP" altLang="en-US" sz="1400" b="0" i="0" u="none" strike="noStrike">
                          <a:solidFill>
                            <a:srgbClr val="000000"/>
                          </a:solidFill>
                          <a:effectLst/>
                          <a:latin typeface="Meiryo UI" panose="020B0604030504040204" pitchFamily="50" charset="-128"/>
                          <a:ea typeface="Meiryo UI" panose="020B0604030504040204" pitchFamily="50" charset="-128"/>
                        </a:rPr>
                        <a:t>円</a:t>
                      </a:r>
                    </a:p>
                  </a:txBody>
                  <a:tcPr marL="6602" marR="6602" marT="6602" marB="0" anchor="ctr">
                    <a:lnL>
                      <a:noFill/>
                    </a:lnL>
                    <a:lnR>
                      <a:noFill/>
                    </a:lnR>
                    <a:lnT>
                      <a:noFill/>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468285101"/>
                  </a:ext>
                </a:extLst>
              </a:tr>
              <a:tr h="428102">
                <a:tc vMerge="1">
                  <a:txBody>
                    <a:bodyPr/>
                    <a:lstStyle/>
                    <a:p>
                      <a:endParaRPr kumimoji="1" lang="ja-JP" altLang="en-US"/>
                    </a:p>
                  </a:txBody>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a:noFill/>
                    </a:lnR>
                    <a:lnT w="190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100" b="0" i="0" u="none" strike="noStrike" dirty="0">
                          <a:solidFill>
                            <a:srgbClr val="000000"/>
                          </a:solidFill>
                          <a:effectLst/>
                          <a:latin typeface="Meiryo UI" panose="020B0604030504040204" pitchFamily="50" charset="-128"/>
                          <a:ea typeface="Meiryo UI" panose="020B0604030504040204" pitchFamily="50" charset="-128"/>
                        </a:rPr>
                        <a:t>※R6.10.1～</a:t>
                      </a:r>
                    </a:p>
                  </a:txBody>
                  <a:tcPr marL="6602" marR="6602" marT="660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　</a:t>
                      </a:r>
                    </a:p>
                  </a:txBody>
                  <a:tcPr marL="6602" marR="6602" marT="6602"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311208646"/>
                  </a:ext>
                </a:extLst>
              </a:tr>
            </a:tbl>
          </a:graphicData>
        </a:graphic>
      </p:graphicFrame>
    </p:spTree>
    <p:extLst>
      <p:ext uri="{BB962C8B-B14F-4D97-AF65-F5344CB8AC3E}">
        <p14:creationId xmlns:p14="http://schemas.microsoft.com/office/powerpoint/2010/main" val="3349153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bwMode="gray">
          <a:xfrm>
            <a:off x="0" y="-19491"/>
            <a:ext cx="11219519" cy="1116235"/>
          </a:xfrm>
          <a:prstGeom prst="rect">
            <a:avLst/>
          </a:prstGeom>
          <a:noFill/>
          <a:ln w="12700" cmpd="sng">
            <a:noFill/>
          </a:ln>
        </p:spPr>
        <p:style>
          <a:lnRef idx="0">
            <a:scrgbClr r="0" g="0" b="0"/>
          </a:lnRef>
          <a:fillRef idx="0">
            <a:scrgbClr r="0" g="0" b="0"/>
          </a:fillRef>
          <a:effectRef idx="0">
            <a:scrgbClr r="0" g="0" b="0"/>
          </a:effectRef>
          <a:fontRef idx="minor">
            <a:schemeClr val="dk1"/>
          </a:fontRef>
        </p:style>
        <p:txBody>
          <a:bodyPr wrap="none" lIns="108000" tIns="144000" rIns="108000" bIns="108000" rtlCol="0" anchor="t">
            <a:spAutoFit/>
          </a:bodyPr>
          <a:lstStyle/>
          <a:p>
            <a:pPr defTabSz="990600"/>
            <a:r>
              <a:rPr lang="ja-JP" altLang="en-US" sz="2800" b="1" dirty="0">
                <a:solidFill>
                  <a:sysClr val="windowText" lastClr="000000"/>
                </a:solidFill>
                <a:latin typeface="Meiryo UI" panose="020B0604030504040204" pitchFamily="50" charset="-128"/>
                <a:ea typeface="Meiryo UI" panose="020B0604030504040204" pitchFamily="50" charset="-128"/>
              </a:rPr>
              <a:t>　参考：万博開催期間における修学旅行生等を対象とする課税免除制度</a:t>
            </a:r>
          </a:p>
          <a:p>
            <a:pPr defTabSz="990600"/>
            <a:endParaRPr kumimoji="1" lang="ja-JP" altLang="en-US" sz="2800" b="1" dirty="0">
              <a:solidFill>
                <a:sysClr val="windowText" lastClr="000000"/>
              </a:solidFill>
              <a:latin typeface="Meiryo UI" panose="020B0604030504040204" pitchFamily="50" charset="-128"/>
              <a:ea typeface="Meiryo UI" panose="020B0604030504040204" pitchFamily="50" charset="-128"/>
            </a:endParaRPr>
          </a:p>
        </p:txBody>
      </p:sp>
      <p:cxnSp>
        <p:nvCxnSpPr>
          <p:cNvPr id="8" name="直線コネクタ 7"/>
          <p:cNvCxnSpPr/>
          <p:nvPr/>
        </p:nvCxnSpPr>
        <p:spPr>
          <a:xfrm>
            <a:off x="0" y="665857"/>
            <a:ext cx="13681075" cy="0"/>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スライド番号プレースホルダー 1">
            <a:extLst>
              <a:ext uri="{FF2B5EF4-FFF2-40B4-BE49-F238E27FC236}">
                <a16:creationId xmlns:a16="http://schemas.microsoft.com/office/drawing/2014/main" id="{E944F7E1-9EC2-4C89-966D-196B14B1B437}"/>
              </a:ext>
            </a:extLst>
          </p:cNvPr>
          <p:cNvSpPr>
            <a:spLocks noGrp="1"/>
          </p:cNvSpPr>
          <p:nvPr>
            <p:ph type="sldNum" sz="quarter" idx="12"/>
          </p:nvPr>
        </p:nvSpPr>
        <p:spPr>
          <a:xfrm>
            <a:off x="10462144" y="9441722"/>
            <a:ext cx="3192251" cy="530953"/>
          </a:xfrm>
        </p:spPr>
        <p:txBody>
          <a:bodyPr/>
          <a:lstStyle/>
          <a:p>
            <a:fld id="{467AA5CF-51E1-4D01-BB70-A72935B68D10}" type="slidenum">
              <a:rPr kumimoji="1" lang="ja-JP" altLang="en-US" smtClean="0"/>
              <a:t>8</a:t>
            </a:fld>
            <a:endParaRPr kumimoji="1" lang="ja-JP" altLang="en-US" dirty="0"/>
          </a:p>
        </p:txBody>
      </p:sp>
      <p:graphicFrame>
        <p:nvGraphicFramePr>
          <p:cNvPr id="11" name="表 10">
            <a:extLst>
              <a:ext uri="{FF2B5EF4-FFF2-40B4-BE49-F238E27FC236}">
                <a16:creationId xmlns:a16="http://schemas.microsoft.com/office/drawing/2014/main" id="{BE3C62AA-B174-44EA-B5BF-75BD6666A558}"/>
              </a:ext>
            </a:extLst>
          </p:cNvPr>
          <p:cNvGraphicFramePr>
            <a:graphicFrameLocks noGrp="1"/>
          </p:cNvGraphicFramePr>
          <p:nvPr>
            <p:extLst>
              <p:ext uri="{D42A27DB-BD31-4B8C-83A1-F6EECF244321}">
                <p14:modId xmlns:p14="http://schemas.microsoft.com/office/powerpoint/2010/main" val="1900339971"/>
              </p:ext>
            </p:extLst>
          </p:nvPr>
        </p:nvGraphicFramePr>
        <p:xfrm>
          <a:off x="575841" y="1515801"/>
          <a:ext cx="12601400" cy="7344815"/>
        </p:xfrm>
        <a:graphic>
          <a:graphicData uri="http://schemas.openxmlformats.org/drawingml/2006/table">
            <a:tbl>
              <a:tblPr firstRow="1" bandRow="1">
                <a:tableStyleId>{5C22544A-7EE6-4342-B048-85BDC9FD1C3A}</a:tableStyleId>
              </a:tblPr>
              <a:tblGrid>
                <a:gridCol w="2088232">
                  <a:extLst>
                    <a:ext uri="{9D8B030D-6E8A-4147-A177-3AD203B41FA5}">
                      <a16:colId xmlns:a16="http://schemas.microsoft.com/office/drawing/2014/main" val="4166781869"/>
                    </a:ext>
                  </a:extLst>
                </a:gridCol>
                <a:gridCol w="10513168">
                  <a:extLst>
                    <a:ext uri="{9D8B030D-6E8A-4147-A177-3AD203B41FA5}">
                      <a16:colId xmlns:a16="http://schemas.microsoft.com/office/drawing/2014/main" val="172122740"/>
                    </a:ext>
                  </a:extLst>
                </a:gridCol>
              </a:tblGrid>
              <a:tr h="490493">
                <a:tc>
                  <a:txBody>
                    <a:bodyPr/>
                    <a:lstStyle/>
                    <a:p>
                      <a:endParaRPr kumimoji="1" lang="ja-JP" altLang="en-US" sz="20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2000" b="0" dirty="0">
                          <a:latin typeface="Meiryo UI" panose="020B0604030504040204" pitchFamily="50" charset="-128"/>
                          <a:ea typeface="Meiryo UI" panose="020B0604030504040204" pitchFamily="50" charset="-128"/>
                        </a:rPr>
                        <a:t>詳　　　　　細</a:t>
                      </a:r>
                    </a:p>
                  </a:txBody>
                  <a:tcPr anchor="ctr"/>
                </a:tc>
                <a:extLst>
                  <a:ext uri="{0D108BD9-81ED-4DB2-BD59-A6C34878D82A}">
                    <a16:rowId xmlns:a16="http://schemas.microsoft.com/office/drawing/2014/main" val="380075649"/>
                  </a:ext>
                </a:extLst>
              </a:tr>
              <a:tr h="490493">
                <a:tc>
                  <a:txBody>
                    <a:bodyPr/>
                    <a:lstStyle/>
                    <a:p>
                      <a:r>
                        <a:rPr kumimoji="1" lang="ja-JP" altLang="en-US" sz="2000" dirty="0">
                          <a:latin typeface="Meiryo UI" panose="020B0604030504040204" pitchFamily="50" charset="-128"/>
                          <a:ea typeface="Meiryo UI" panose="020B0604030504040204" pitchFamily="50" charset="-128"/>
                        </a:rPr>
                        <a:t>概要</a:t>
                      </a:r>
                    </a:p>
                  </a:txBody>
                  <a:tcPr anchor="ctr"/>
                </a:tc>
                <a:tc>
                  <a:txBody>
                    <a:bodyPr/>
                    <a:lstStyle/>
                    <a:p>
                      <a:r>
                        <a:rPr kumimoji="1" lang="ja-JP" altLang="en-US" sz="2000" b="1" u="none" dirty="0">
                          <a:latin typeface="Meiryo UI" panose="020B0604030504040204" pitchFamily="50" charset="-128"/>
                          <a:ea typeface="Meiryo UI" panose="020B0604030504040204" pitchFamily="50" charset="-128"/>
                        </a:rPr>
                        <a:t>万博開催期間中の修学旅行生等を対象に宿泊税を課税免除</a:t>
                      </a:r>
                    </a:p>
                  </a:txBody>
                  <a:tcPr anchor="ctr"/>
                </a:tc>
                <a:extLst>
                  <a:ext uri="{0D108BD9-81ED-4DB2-BD59-A6C34878D82A}">
                    <a16:rowId xmlns:a16="http://schemas.microsoft.com/office/drawing/2014/main" val="1668608353"/>
                  </a:ext>
                </a:extLst>
              </a:tr>
              <a:tr h="943255">
                <a:tc>
                  <a:txBody>
                    <a:bodyPr/>
                    <a:lstStyle/>
                    <a:p>
                      <a:r>
                        <a:rPr kumimoji="1" lang="ja-JP" altLang="en-US" sz="2000" dirty="0">
                          <a:latin typeface="Meiryo UI" panose="020B0604030504040204" pitchFamily="50" charset="-128"/>
                          <a:ea typeface="Meiryo UI" panose="020B0604030504040204" pitchFamily="50" charset="-128"/>
                        </a:rPr>
                        <a:t>課税免除期間</a:t>
                      </a:r>
                    </a:p>
                  </a:txBody>
                  <a:tcPr anchor="ctr"/>
                </a:tc>
                <a:tc>
                  <a:txBody>
                    <a:bodyPr/>
                    <a:lstStyle/>
                    <a:p>
                      <a:r>
                        <a:rPr kumimoji="1" lang="en-US" altLang="ja-JP" sz="2400" b="1" u="sng" dirty="0">
                          <a:latin typeface="Meiryo UI" panose="020B0604030504040204" pitchFamily="50" charset="-128"/>
                          <a:ea typeface="Meiryo UI" panose="020B0604030504040204" pitchFamily="50" charset="-128"/>
                        </a:rPr>
                        <a:t>2025.4.1</a:t>
                      </a:r>
                      <a:r>
                        <a:rPr kumimoji="1" lang="ja-JP" altLang="en-US" sz="2400" b="1" u="sng" dirty="0">
                          <a:latin typeface="Meiryo UI" panose="020B0604030504040204" pitchFamily="50" charset="-128"/>
                          <a:ea typeface="Meiryo UI" panose="020B0604030504040204" pitchFamily="50" charset="-128"/>
                        </a:rPr>
                        <a:t>～</a:t>
                      </a:r>
                      <a:r>
                        <a:rPr kumimoji="1" lang="en-US" altLang="ja-JP" sz="2400" b="1" u="sng" dirty="0">
                          <a:latin typeface="Meiryo UI" panose="020B0604030504040204" pitchFamily="50" charset="-128"/>
                          <a:ea typeface="Meiryo UI" panose="020B0604030504040204" pitchFamily="50" charset="-128"/>
                        </a:rPr>
                        <a:t>2025.10.31</a:t>
                      </a:r>
                    </a:p>
                    <a:p>
                      <a:r>
                        <a:rPr kumimoji="1" lang="ja-JP" altLang="en-US" sz="2000" dirty="0">
                          <a:latin typeface="Meiryo UI" panose="020B0604030504040204" pitchFamily="50" charset="-128"/>
                          <a:ea typeface="Meiryo UI" panose="020B0604030504040204" pitchFamily="50" charset="-128"/>
                        </a:rPr>
                        <a:t>（万博開催期間は</a:t>
                      </a:r>
                      <a:r>
                        <a:rPr kumimoji="1" lang="en-US" altLang="ja-JP" sz="2000" dirty="0">
                          <a:latin typeface="Meiryo UI" panose="020B0604030504040204" pitchFamily="50" charset="-128"/>
                          <a:ea typeface="Meiryo UI" panose="020B0604030504040204" pitchFamily="50" charset="-128"/>
                        </a:rPr>
                        <a:t>2025.4.13</a:t>
                      </a:r>
                      <a:r>
                        <a:rPr kumimoji="1" lang="ja-JP" altLang="en-US" sz="2000" dirty="0">
                          <a:latin typeface="Meiryo UI" panose="020B0604030504040204" pitchFamily="50" charset="-128"/>
                          <a:ea typeface="Meiryo UI" panose="020B0604030504040204" pitchFamily="50" charset="-128"/>
                        </a:rPr>
                        <a:t>～</a:t>
                      </a:r>
                      <a:r>
                        <a:rPr kumimoji="1" lang="en-US" altLang="ja-JP" sz="2000" dirty="0">
                          <a:latin typeface="Meiryo UI" panose="020B0604030504040204" pitchFamily="50" charset="-128"/>
                          <a:ea typeface="Meiryo UI" panose="020B0604030504040204" pitchFamily="50" charset="-128"/>
                        </a:rPr>
                        <a:t>2025.10.13</a:t>
                      </a:r>
                      <a:r>
                        <a:rPr kumimoji="1" lang="ja-JP" altLang="en-US" sz="2000" dirty="0">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603192121"/>
                  </a:ext>
                </a:extLst>
              </a:tr>
              <a:tr h="5420574">
                <a:tc>
                  <a:txBody>
                    <a:bodyPr/>
                    <a:lstStyle/>
                    <a:p>
                      <a:r>
                        <a:rPr kumimoji="1" lang="ja-JP" altLang="en-US" sz="2000" dirty="0">
                          <a:latin typeface="Meiryo UI" panose="020B0604030504040204" pitchFamily="50" charset="-128"/>
                          <a:ea typeface="Meiryo UI" panose="020B0604030504040204" pitchFamily="50" charset="-128"/>
                        </a:rPr>
                        <a:t>免除対象者</a:t>
                      </a:r>
                    </a:p>
                  </a:txBody>
                  <a:tcPr anchor="ctr"/>
                </a:tc>
                <a:tc>
                  <a:txBody>
                    <a:bodyPr/>
                    <a:lstStyle/>
                    <a:p>
                      <a:r>
                        <a:rPr kumimoji="1" lang="ja-JP" altLang="en-US" sz="2000" dirty="0">
                          <a:latin typeface="Meiryo UI" panose="020B0604030504040204" pitchFamily="50" charset="-128"/>
                          <a:ea typeface="Meiryo UI" panose="020B0604030504040204" pitchFamily="50" charset="-128"/>
                        </a:rPr>
                        <a:t>以下の機関・施設が行う修学旅行等に参加する幼児、児童、生徒又は学生及びその引率者（</a:t>
                      </a:r>
                      <a:r>
                        <a:rPr kumimoji="1" lang="en-US" altLang="ja-JP" sz="2000" dirty="0">
                          <a:latin typeface="Meiryo UI" panose="020B0604030504040204" pitchFamily="50" charset="-128"/>
                          <a:ea typeface="Meiryo UI" panose="020B0604030504040204" pitchFamily="50" charset="-128"/>
                        </a:rPr>
                        <a:t>※</a:t>
                      </a:r>
                      <a:r>
                        <a:rPr kumimoji="1" lang="ja-JP" altLang="en-US" sz="2000" dirty="0">
                          <a:latin typeface="Meiryo UI" panose="020B0604030504040204" pitchFamily="50" charset="-128"/>
                          <a:ea typeface="Meiryo UI" panose="020B0604030504040204" pitchFamily="50" charset="-128"/>
                        </a:rPr>
                        <a:t>）</a:t>
                      </a:r>
                      <a:endParaRPr kumimoji="1" lang="en-US" altLang="ja-JP" sz="2000" dirty="0">
                        <a:latin typeface="Meiryo UI" panose="020B0604030504040204" pitchFamily="50" charset="-128"/>
                        <a:ea typeface="Meiryo UI" panose="020B0604030504040204" pitchFamily="50" charset="-128"/>
                      </a:endParaRPr>
                    </a:p>
                    <a:p>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a:t>
                      </a:r>
                      <a:r>
                        <a:rPr kumimoji="1" lang="ja-JP" altLang="en-US" sz="2000" b="1" dirty="0">
                          <a:latin typeface="Meiryo UI" panose="020B0604030504040204" pitchFamily="50" charset="-128"/>
                          <a:ea typeface="Meiryo UI" panose="020B0604030504040204" pitchFamily="50" charset="-128"/>
                        </a:rPr>
                        <a:t>幼稚園、小学校、中学校、義務教育学校、高等学校、中等教育学校、</a:t>
                      </a:r>
                      <a:endParaRPr kumimoji="1" lang="en-US" altLang="ja-JP" sz="2000" b="1" dirty="0">
                        <a:latin typeface="Meiryo UI" panose="020B0604030504040204" pitchFamily="50" charset="-128"/>
                        <a:ea typeface="Meiryo UI" panose="020B0604030504040204" pitchFamily="50" charset="-128"/>
                      </a:endParaRPr>
                    </a:p>
                    <a:p>
                      <a:r>
                        <a:rPr kumimoji="1" lang="ja-JP" altLang="en-US" sz="2000" b="1" dirty="0">
                          <a:latin typeface="Meiryo UI" panose="020B0604030504040204" pitchFamily="50" charset="-128"/>
                          <a:ea typeface="Meiryo UI" panose="020B0604030504040204" pitchFamily="50" charset="-128"/>
                        </a:rPr>
                        <a:t>　　　特別支援学校、高等専門学校</a:t>
                      </a:r>
                      <a:endParaRPr kumimoji="1" lang="en-US" altLang="ja-JP" sz="2000" b="1" dirty="0">
                        <a:latin typeface="Meiryo UI" panose="020B0604030504040204" pitchFamily="50" charset="-128"/>
                        <a:ea typeface="Meiryo UI" panose="020B0604030504040204" pitchFamily="50" charset="-128"/>
                      </a:endParaRPr>
                    </a:p>
                    <a:p>
                      <a:r>
                        <a:rPr kumimoji="1" lang="en-US" altLang="ja-JP" sz="2000" baseline="0" dirty="0">
                          <a:latin typeface="Meiryo UI" panose="020B0604030504040204" pitchFamily="50" charset="-128"/>
                          <a:ea typeface="Meiryo UI" panose="020B0604030504040204" pitchFamily="50" charset="-128"/>
                        </a:rPr>
                        <a:t>        </a:t>
                      </a:r>
                      <a:r>
                        <a:rPr kumimoji="1" lang="ja-JP" altLang="en-US" sz="2000" dirty="0">
                          <a:latin typeface="Meiryo UI" panose="020B0604030504040204" pitchFamily="50" charset="-128"/>
                          <a:ea typeface="Meiryo UI" panose="020B0604030504040204" pitchFamily="50" charset="-128"/>
                        </a:rPr>
                        <a:t>（学校教育法第１条にある「学校」から大学を除いたもの）</a:t>
                      </a:r>
                      <a:endParaRPr kumimoji="1" lang="en-US" altLang="ja-JP" sz="2000" dirty="0">
                        <a:latin typeface="Meiryo UI" panose="020B0604030504040204" pitchFamily="50" charset="-128"/>
                        <a:ea typeface="Meiryo UI" panose="020B0604030504040204" pitchFamily="50" charset="-128"/>
                      </a:endParaRPr>
                    </a:p>
                    <a:p>
                      <a:pPr>
                        <a:lnSpc>
                          <a:spcPts val="800"/>
                        </a:lnSpc>
                      </a:pPr>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a:t>
                      </a:r>
                      <a:r>
                        <a:rPr kumimoji="1" lang="ja-JP" altLang="en-US" sz="2000" b="1" dirty="0">
                          <a:latin typeface="Meiryo UI" panose="020B0604030504040204" pitchFamily="50" charset="-128"/>
                          <a:ea typeface="Meiryo UI" panose="020B0604030504040204" pitchFamily="50" charset="-128"/>
                        </a:rPr>
                        <a:t>高等専修学校</a:t>
                      </a:r>
                      <a:endParaRPr kumimoji="1" lang="en-US" altLang="ja-JP" sz="2000" b="1" dirty="0">
                        <a:latin typeface="Meiryo UI" panose="020B0604030504040204" pitchFamily="50" charset="-128"/>
                        <a:ea typeface="Meiryo UI" panose="020B0604030504040204" pitchFamily="50" charset="-128"/>
                      </a:endParaRPr>
                    </a:p>
                    <a:p>
                      <a:pPr>
                        <a:lnSpc>
                          <a:spcPts val="800"/>
                        </a:lnSpc>
                      </a:pPr>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a:t>
                      </a:r>
                      <a:r>
                        <a:rPr kumimoji="1" lang="ja-JP" altLang="en-US" sz="2000" b="1" dirty="0">
                          <a:latin typeface="Meiryo UI" panose="020B0604030504040204" pitchFamily="50" charset="-128"/>
                          <a:ea typeface="Meiryo UI" panose="020B0604030504040204" pitchFamily="50" charset="-128"/>
                        </a:rPr>
                        <a:t>保育所</a:t>
                      </a:r>
                      <a:endParaRPr kumimoji="1" lang="en-US" altLang="ja-JP" sz="2000" b="1" dirty="0">
                        <a:latin typeface="Meiryo UI" panose="020B0604030504040204" pitchFamily="50" charset="-128"/>
                        <a:ea typeface="Meiryo UI" panose="020B0604030504040204" pitchFamily="50" charset="-128"/>
                      </a:endParaRPr>
                    </a:p>
                    <a:p>
                      <a:pPr>
                        <a:lnSpc>
                          <a:spcPts val="800"/>
                        </a:lnSpc>
                      </a:pPr>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a:t>
                      </a:r>
                      <a:r>
                        <a:rPr kumimoji="1" lang="ja-JP" altLang="en-US" sz="2000" b="1" dirty="0">
                          <a:latin typeface="Meiryo UI" panose="020B0604030504040204" pitchFamily="50" charset="-128"/>
                          <a:ea typeface="Meiryo UI" panose="020B0604030504040204" pitchFamily="50" charset="-128"/>
                        </a:rPr>
                        <a:t>幼保連携型認定こども園</a:t>
                      </a:r>
                      <a:endParaRPr kumimoji="1" lang="en-US" altLang="ja-JP" sz="2000" b="1" dirty="0">
                        <a:latin typeface="Meiryo UI" panose="020B0604030504040204" pitchFamily="50" charset="-128"/>
                        <a:ea typeface="Meiryo UI" panose="020B0604030504040204" pitchFamily="50" charset="-128"/>
                      </a:endParaRPr>
                    </a:p>
                    <a:p>
                      <a:pPr>
                        <a:lnSpc>
                          <a:spcPts val="800"/>
                        </a:lnSpc>
                      </a:pPr>
                      <a:endParaRPr kumimoji="1" lang="en-US" altLang="ja-JP" sz="2000" dirty="0">
                        <a:latin typeface="Meiryo UI" panose="020B0604030504040204" pitchFamily="50" charset="-128"/>
                        <a:ea typeface="Meiryo UI" panose="020B0604030504040204" pitchFamily="50" charset="-128"/>
                      </a:endParaRPr>
                    </a:p>
                    <a:p>
                      <a:r>
                        <a:rPr kumimoji="1" lang="ja-JP" altLang="en-US" sz="2000" dirty="0">
                          <a:latin typeface="Meiryo UI" panose="020B0604030504040204" pitchFamily="50" charset="-128"/>
                          <a:ea typeface="Meiryo UI" panose="020B0604030504040204" pitchFamily="50" charset="-128"/>
                        </a:rPr>
                        <a:t>　　</a:t>
                      </a:r>
                      <a:r>
                        <a:rPr kumimoji="1" lang="ja-JP" altLang="en-US" sz="2000" b="1" dirty="0">
                          <a:latin typeface="Meiryo UI" panose="020B0604030504040204" pitchFamily="50" charset="-128"/>
                          <a:ea typeface="Meiryo UI" panose="020B0604030504040204" pitchFamily="50" charset="-128"/>
                        </a:rPr>
                        <a:t>・家庭的保育事業、小規模保育事業又は事業所内保育事業を行う施設</a:t>
                      </a:r>
                      <a:endParaRPr kumimoji="1" lang="en-US" altLang="ja-JP" sz="2000" b="1" dirty="0">
                        <a:latin typeface="Meiryo UI" panose="020B0604030504040204" pitchFamily="50" charset="-128"/>
                        <a:ea typeface="Meiryo UI" panose="020B0604030504040204" pitchFamily="50" charset="-128"/>
                      </a:endParaRPr>
                    </a:p>
                    <a:p>
                      <a:pPr>
                        <a:lnSpc>
                          <a:spcPts val="800"/>
                        </a:lnSpc>
                      </a:pPr>
                      <a:endParaRPr kumimoji="1" lang="en-US" altLang="ja-JP" sz="2000" b="1" dirty="0">
                        <a:latin typeface="Meiryo UI" panose="020B0604030504040204" pitchFamily="50" charset="-128"/>
                        <a:ea typeface="Meiryo UI" panose="020B0604030504040204" pitchFamily="50" charset="-128"/>
                      </a:endParaRPr>
                    </a:p>
                    <a:p>
                      <a:r>
                        <a:rPr kumimoji="1" lang="ja-JP" altLang="en-US" sz="2000" b="1" dirty="0">
                          <a:latin typeface="Meiryo UI" panose="020B0604030504040204" pitchFamily="50" charset="-128"/>
                          <a:ea typeface="Meiryo UI" panose="020B0604030504040204" pitchFamily="50" charset="-128"/>
                        </a:rPr>
                        <a:t>　　・認可外保育施設</a:t>
                      </a:r>
                      <a:endParaRPr kumimoji="1" lang="en-US" altLang="ja-JP" sz="2000" b="1"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引率者</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生徒等の引率を行う学校・保育所等の関係者や、介助を必要とする</a:t>
                      </a:r>
                      <a:r>
                        <a:rPr kumimoji="1" lang="ja-JP" altLang="en-US" sz="1600" baseline="0"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生徒の介助を行う看護師や保護者等を想定</a:t>
                      </a:r>
                    </a:p>
                  </a:txBody>
                  <a:tcPr anchor="ctr"/>
                </a:tc>
                <a:extLst>
                  <a:ext uri="{0D108BD9-81ED-4DB2-BD59-A6C34878D82A}">
                    <a16:rowId xmlns:a16="http://schemas.microsoft.com/office/drawing/2014/main" val="1762371633"/>
                  </a:ext>
                </a:extLst>
              </a:tr>
            </a:tbl>
          </a:graphicData>
        </a:graphic>
      </p:graphicFrame>
    </p:spTree>
    <p:extLst>
      <p:ext uri="{BB962C8B-B14F-4D97-AF65-F5344CB8AC3E}">
        <p14:creationId xmlns:p14="http://schemas.microsoft.com/office/powerpoint/2010/main" val="374547426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gray">
        <a:noFill/>
        <a:ln w="12700" cmpd="sng">
          <a:noFill/>
        </a:ln>
      </a:spPr>
      <a:bodyPr wrap="square" lIns="108000" tIns="144000" rIns="108000" bIns="108000" rtlCol="0" anchor="t">
        <a:spAutoFit/>
      </a:bodyPr>
      <a:lstStyle>
        <a:defPPr defTabSz="990600">
          <a:defRPr kumimoji="1" sz="1050" dirty="0" smtClean="0">
            <a:solidFill>
              <a:sysClr val="windowText" lastClr="000000"/>
            </a:solidFill>
            <a:latin typeface="Meiryo UI" panose="020B0604030504040204" pitchFamily="50" charset="-128"/>
            <a:ea typeface="Meiryo UI" panose="020B0604030504040204" pitchFamily="50" charset="-128"/>
          </a:defRPr>
        </a:defPPr>
      </a:lstStyle>
      <a:style>
        <a:lnRef idx="0">
          <a:scrgbClr r="0" g="0" b="0"/>
        </a:lnRef>
        <a:fillRef idx="0">
          <a:scrgbClr r="0" g="0" b="0"/>
        </a:fillRef>
        <a:effectRef idx="0">
          <a:scrgbClr r="0" g="0" b="0"/>
        </a:effectRef>
        <a:fontRef idx="minor">
          <a:schemeClr val="dk1"/>
        </a:fontRef>
      </a: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7312</TotalTime>
  <Words>3219</Words>
  <Application>Microsoft Office PowerPoint</Application>
  <PresentationFormat>ユーザー設定</PresentationFormat>
  <Paragraphs>495</Paragraphs>
  <Slides>10</Slides>
  <Notes>10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10</vt:i4>
      </vt:variant>
    </vt:vector>
  </HeadingPairs>
  <TitlesOfParts>
    <vt:vector size="15" baseType="lpstr">
      <vt:lpstr>Meiryo UI</vt:lpstr>
      <vt:lpstr>游ゴシック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石井　素子</dc:creator>
  <cp:lastModifiedBy>小川　真司</cp:lastModifiedBy>
  <cp:revision>841</cp:revision>
  <cp:lastPrinted>2024-07-17T04:30:18Z</cp:lastPrinted>
  <dcterms:created xsi:type="dcterms:W3CDTF">2014-07-11T05:14:15Z</dcterms:created>
  <dcterms:modified xsi:type="dcterms:W3CDTF">2024-07-25T10:42:12Z</dcterms:modified>
</cp:coreProperties>
</file>