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sldIdLst>
    <p:sldId id="337" r:id="rId2"/>
    <p:sldId id="342" r:id="rId3"/>
    <p:sldId id="343" r:id="rId4"/>
    <p:sldId id="344" r:id="rId5"/>
    <p:sldId id="345" r:id="rId6"/>
    <p:sldId id="346" r:id="rId7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65" d="100"/>
          <a:sy n="65" d="100"/>
        </p:scale>
        <p:origin x="1517" y="53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/>
              <a:t>宿泊税収額</a:t>
            </a:r>
          </a:p>
        </c:rich>
      </c:tx>
      <c:layout>
        <c:manualLayout>
          <c:xMode val="edge"/>
          <c:yMode val="edge"/>
          <c:x val="0.41172627844942034"/>
          <c:y val="2.2922431116617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#,##0;"▲ "#,##0</c:formatCode>
                <c:ptCount val="7"/>
                <c:pt idx="0">
                  <c:v>379600.7</c:v>
                </c:pt>
                <c:pt idx="1">
                  <c:v>377878.8</c:v>
                </c:pt>
                <c:pt idx="2">
                  <c:v>869450.7</c:v>
                </c:pt>
                <c:pt idx="3">
                  <c:v>176969.7</c:v>
                </c:pt>
                <c:pt idx="4">
                  <c:v>235281</c:v>
                </c:pt>
                <c:pt idx="5">
                  <c:v>742300.9</c:v>
                </c:pt>
                <c:pt idx="6">
                  <c:v>1697389.9000000001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9-4D2A-B0E3-C99C59213D1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#,##0;"▲ "#,##0</c:formatCode>
                <c:ptCount val="7"/>
                <c:pt idx="0">
                  <c:v>198259.99999999997</c:v>
                </c:pt>
                <c:pt idx="1">
                  <c:v>185878.6</c:v>
                </c:pt>
                <c:pt idx="2">
                  <c:v>171302.80000000002</c:v>
                </c:pt>
                <c:pt idx="3">
                  <c:v>43745</c:v>
                </c:pt>
                <c:pt idx="4">
                  <c:v>41769.199999999997</c:v>
                </c:pt>
                <c:pt idx="5">
                  <c:v>144118.39999999999</c:v>
                </c:pt>
                <c:pt idx="6">
                  <c:v>380661.99999999994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9-4D2A-B0E3-C99C59213D1E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#,##0;"▲ "#,##0</c:formatCode>
                <c:ptCount val="7"/>
                <c:pt idx="0">
                  <c:v>193142.7</c:v>
                </c:pt>
                <c:pt idx="1">
                  <c:v>192681.30000000002</c:v>
                </c:pt>
                <c:pt idx="2">
                  <c:v>196823.1</c:v>
                </c:pt>
                <c:pt idx="3">
                  <c:v>63436.5</c:v>
                </c:pt>
                <c:pt idx="4">
                  <c:v>62571.599999999991</c:v>
                </c:pt>
                <c:pt idx="5">
                  <c:v>173574.6</c:v>
                </c:pt>
                <c:pt idx="6">
                  <c:v>432141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29-4D2A-B0E3-C99C59213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27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35227038265588"/>
          <c:y val="0.10009275842731823"/>
          <c:w val="0.33435278976894117"/>
          <c:h val="3.6177242672563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sz="1800" dirty="0"/>
              <a:t>宿泊</a:t>
            </a:r>
            <a:r>
              <a:rPr lang="ja-JP" altLang="en-US" sz="1800" dirty="0"/>
              <a:t>税収</a:t>
            </a:r>
            <a:r>
              <a:rPr lang="ja-JP" sz="1800" dirty="0"/>
              <a:t>構成比</a:t>
            </a:r>
          </a:p>
        </c:rich>
      </c:tx>
      <c:layout>
        <c:manualLayout>
          <c:xMode val="edge"/>
          <c:yMode val="edge"/>
          <c:x val="0.38159771445349849"/>
          <c:y val="1.2500440656099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0122963900215787E-2"/>
          <c:y val="0.16001565293590803"/>
          <c:w val="0.91131185045198837"/>
          <c:h val="0.693904811850052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0.49234633725350635</c:v>
                </c:pt>
                <c:pt idx="1">
                  <c:v>0.49954979828504276</c:v>
                </c:pt>
                <c:pt idx="2">
                  <c:v>0.70254293754422947</c:v>
                </c:pt>
                <c:pt idx="3">
                  <c:v>0.62280117064436114</c:v>
                </c:pt>
                <c:pt idx="4">
                  <c:v>0.69277354987224027</c:v>
                </c:pt>
                <c:pt idx="5">
                  <c:v>0.70028789788318591</c:v>
                </c:pt>
                <c:pt idx="6">
                  <c:v>0.67619898853191718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AE1-8E67-0D87260F761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0.25714542893066361</c:v>
                </c:pt>
                <c:pt idx="1">
                  <c:v>0.24572856994228348</c:v>
                </c:pt>
                <c:pt idx="2">
                  <c:v>0.13841793712001343</c:v>
                </c:pt>
                <c:pt idx="3">
                  <c:v>0.15394972817288824</c:v>
                </c:pt>
                <c:pt idx="4">
                  <c:v>0.12298739362431975</c:v>
                </c:pt>
                <c:pt idx="5">
                  <c:v>0.13596153713714765</c:v>
                </c:pt>
                <c:pt idx="6">
                  <c:v>0.15164651290345052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AE1-8E67-0D87260F761B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0.25050823381583015</c:v>
                </c:pt>
                <c:pt idx="1">
                  <c:v>0.25472163177267371</c:v>
                </c:pt>
                <c:pt idx="2">
                  <c:v>0.15903912533575698</c:v>
                </c:pt>
                <c:pt idx="3">
                  <c:v>0.22324910118275057</c:v>
                </c:pt>
                <c:pt idx="4">
                  <c:v>0.18423905650344</c:v>
                </c:pt>
                <c:pt idx="5">
                  <c:v>0.16375056497966636</c:v>
                </c:pt>
                <c:pt idx="6">
                  <c:v>0.17215449856463219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47-4AE1-8E67-0D87260F7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950996658961661"/>
          <c:y val="8.4903206948208673E-2"/>
          <c:w val="0.56923100662125803"/>
          <c:h val="3.58632965248844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dirty="0"/>
              <a:t>宿泊</a:t>
            </a:r>
            <a:r>
              <a:rPr lang="ja-JP" altLang="en-US" dirty="0"/>
              <a:t>者数</a:t>
            </a:r>
            <a:endParaRPr lang="ja-JP" dirty="0"/>
          </a:p>
        </c:rich>
      </c:tx>
      <c:layout>
        <c:manualLayout>
          <c:xMode val="edge"/>
          <c:yMode val="edge"/>
          <c:x val="0.40992653310629884"/>
          <c:y val="1.4896419472413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免税点未満等</c:v>
                </c:pt>
              </c:strCache>
            </c:strRef>
          </c:tx>
          <c:spPr>
            <a:pattFill prst="lgConfetti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#,##0;"▲ "#,##0</c:formatCode>
                <c:ptCount val="7"/>
                <c:pt idx="0">
                  <c:v>21221830</c:v>
                </c:pt>
                <c:pt idx="1">
                  <c:v>24932220</c:v>
                </c:pt>
                <c:pt idx="2">
                  <c:v>28045435</c:v>
                </c:pt>
                <c:pt idx="3">
                  <c:v>9707760</c:v>
                </c:pt>
                <c:pt idx="4">
                  <c:v>13842008</c:v>
                </c:pt>
                <c:pt idx="5">
                  <c:v>20916465</c:v>
                </c:pt>
                <c:pt idx="6">
                  <c:v>25992126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9-4D2A-B0E3-C99C59213D1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#,##0;"▲ "#,##0</c:formatCode>
                <c:ptCount val="7"/>
                <c:pt idx="0">
                  <c:v>3796007</c:v>
                </c:pt>
                <c:pt idx="1">
                  <c:v>3778788</c:v>
                </c:pt>
                <c:pt idx="2">
                  <c:v>8694507</c:v>
                </c:pt>
                <c:pt idx="3">
                  <c:v>1769697</c:v>
                </c:pt>
                <c:pt idx="4">
                  <c:v>2352810</c:v>
                </c:pt>
                <c:pt idx="5">
                  <c:v>7423009</c:v>
                </c:pt>
                <c:pt idx="6">
                  <c:v>16973898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9-4D2A-B0E3-C99C59213D1E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#,##0;"▲ "#,##0</c:formatCode>
                <c:ptCount val="7"/>
                <c:pt idx="0">
                  <c:v>991300</c:v>
                </c:pt>
                <c:pt idx="1">
                  <c:v>929393</c:v>
                </c:pt>
                <c:pt idx="2">
                  <c:v>856514</c:v>
                </c:pt>
                <c:pt idx="3">
                  <c:v>218725</c:v>
                </c:pt>
                <c:pt idx="4">
                  <c:v>208846</c:v>
                </c:pt>
                <c:pt idx="5">
                  <c:v>720592</c:v>
                </c:pt>
                <c:pt idx="6">
                  <c:v>1903311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29-4D2A-B0E3-C99C59213D1E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Sheet1!$B$6:$H$6</c:f>
              <c:numCache>
                <c:formatCode>#,##0;"▲ "#,##0</c:formatCode>
                <c:ptCount val="7"/>
                <c:pt idx="0">
                  <c:v>643809</c:v>
                </c:pt>
                <c:pt idx="1">
                  <c:v>642271</c:v>
                </c:pt>
                <c:pt idx="2">
                  <c:v>656077</c:v>
                </c:pt>
                <c:pt idx="3">
                  <c:v>211455</c:v>
                </c:pt>
                <c:pt idx="4">
                  <c:v>208572</c:v>
                </c:pt>
                <c:pt idx="5">
                  <c:v>578582</c:v>
                </c:pt>
                <c:pt idx="6">
                  <c:v>1440470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0D-4427-A462-AB25086FA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47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77169770252286"/>
          <c:y val="6.7942723793559659E-2"/>
          <c:w val="0.56111324932150397"/>
          <c:h val="5.34308164779421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sz="1800" dirty="0"/>
              <a:t>宿泊</a:t>
            </a:r>
            <a:r>
              <a:rPr lang="ja-JP" altLang="en-US" sz="1800" dirty="0"/>
              <a:t>者数</a:t>
            </a:r>
            <a:r>
              <a:rPr lang="ja-JP" sz="1800" dirty="0"/>
              <a:t>構成比</a:t>
            </a:r>
          </a:p>
        </c:rich>
      </c:tx>
      <c:layout>
        <c:manualLayout>
          <c:xMode val="edge"/>
          <c:yMode val="edge"/>
          <c:x val="0.38159763938935415"/>
          <c:y val="2.01441858968169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9999345272650292E-2"/>
          <c:y val="0.13767186961354491"/>
          <c:w val="0.91131185045198837"/>
          <c:h val="0.787558755758486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免税点未満等</c:v>
                </c:pt>
              </c:strCache>
            </c:strRef>
          </c:tx>
          <c:spPr>
            <a:pattFill prst="lgConfetti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0.79622830436830505</c:v>
                </c:pt>
                <c:pt idx="1">
                  <c:v>0.823316383706167</c:v>
                </c:pt>
                <c:pt idx="2">
                  <c:v>0.73316543508373677</c:v>
                </c:pt>
                <c:pt idx="3">
                  <c:v>0.8152549494076784</c:v>
                </c:pt>
                <c:pt idx="4">
                  <c:v>0.83324171411964054</c:v>
                </c:pt>
                <c:pt idx="5">
                  <c:v>0.70571589500303789</c:v>
                </c:pt>
                <c:pt idx="6">
                  <c:v>0.56126615087236931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AE1-8E67-0D87260F761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0.14242354297344842</c:v>
                </c:pt>
                <c:pt idx="1">
                  <c:v>0.12478383677635844</c:v>
                </c:pt>
                <c:pt idx="2">
                  <c:v>0.22729232074644573</c:v>
                </c:pt>
                <c:pt idx="3">
                  <c:v>0.14861865540577027</c:v>
                </c:pt>
                <c:pt idx="4">
                  <c:v>0.14163114465746815</c:v>
                </c:pt>
                <c:pt idx="5">
                  <c:v>0.25045032418482788</c:v>
                </c:pt>
                <c:pt idx="6">
                  <c:v>0.36652924796379516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AE1-8E67-0D87260F761B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3.7192886670013886E-2</c:v>
                </c:pt>
                <c:pt idx="1">
                  <c:v>3.0690587673373078E-2</c:v>
                </c:pt>
                <c:pt idx="2">
                  <c:v>2.2391040091384276E-2</c:v>
                </c:pt>
                <c:pt idx="3">
                  <c:v>1.8368463869027917E-2</c:v>
                </c:pt>
                <c:pt idx="4">
                  <c:v>1.2571817544609889E-2</c:v>
                </c:pt>
                <c:pt idx="5">
                  <c:v>2.4312579980031477E-2</c:v>
                </c:pt>
                <c:pt idx="6">
                  <c:v>4.1099525251725846E-2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47-4AE1-8E67-0D87260F761B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Sheet1!$B$6:$H$6</c:f>
              <c:numCache>
                <c:formatCode>0.00%</c:formatCode>
                <c:ptCount val="7"/>
                <c:pt idx="0">
                  <c:v>2.4155265988232595E-2</c:v>
                </c:pt>
                <c:pt idx="1">
                  <c:v>2.1209191844101472E-2</c:v>
                </c:pt>
                <c:pt idx="2">
                  <c:v>1.7151204078433187E-2</c:v>
                </c:pt>
                <c:pt idx="3">
                  <c:v>1.7757931317523366E-2</c:v>
                </c:pt>
                <c:pt idx="4">
                  <c:v>1.2555323678281478E-2</c:v>
                </c:pt>
                <c:pt idx="5">
                  <c:v>1.9521200832102733E-2</c:v>
                </c:pt>
                <c:pt idx="6">
                  <c:v>3.1105075912109759E-2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5A-47B7-A47D-DDE27D5E9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744838274567252"/>
          <c:y val="7.6210661916611022E-2"/>
          <c:w val="0.63063496879193859"/>
          <c:h val="3.6462744043006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7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112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42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10537" y="2754089"/>
            <a:ext cx="1026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宿泊税収シミュレーション</a:t>
            </a:r>
            <a:endParaRPr lang="zh-TW" altLang="en-US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08936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宿泊税収シミュレーション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6" name="表 10">
            <a:extLst>
              <a:ext uri="{FF2B5EF4-FFF2-40B4-BE49-F238E27FC236}">
                <a16:creationId xmlns:a16="http://schemas.microsoft.com/office/drawing/2014/main" id="{586FC765-EC6E-49F1-91BF-45DBAD42D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242562"/>
              </p:ext>
            </p:extLst>
          </p:nvPr>
        </p:nvGraphicFramePr>
        <p:xfrm>
          <a:off x="359817" y="1893115"/>
          <a:ext cx="12889432" cy="3165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399126125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9898190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46791092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3978762495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14082157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3932542766"/>
                    </a:ext>
                  </a:extLst>
                </a:gridCol>
              </a:tblGrid>
              <a:tr h="2270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税収実績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（現行税率）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＜案１＞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</a:t>
                      </a:r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＜案２＞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＜案３＞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</a:t>
                      </a:r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倍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＜案４＞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</a:t>
                      </a:r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倍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18651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122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11.4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62526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82859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45.4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86665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8E9637-CFC8-4664-A56B-E23527081ED3}"/>
              </a:ext>
            </a:extLst>
          </p:cNvPr>
          <p:cNvSpPr txBox="1"/>
          <p:nvPr/>
        </p:nvSpPr>
        <p:spPr bwMode="gray">
          <a:xfrm>
            <a:off x="173497" y="665857"/>
            <a:ext cx="12570850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税率や免税点を変更することで税収にどのような影響を与えるか、直近の</a:t>
            </a:r>
            <a:r>
              <a:rPr kumimoji="1" lang="en-US" altLang="ja-JP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税収額をベースにシミュレーションを行う。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81248C-8F11-4207-8DA5-07E9710CD7AC}"/>
              </a:ext>
            </a:extLst>
          </p:cNvPr>
          <p:cNvSpPr txBox="1"/>
          <p:nvPr/>
        </p:nvSpPr>
        <p:spPr bwMode="gray">
          <a:xfrm>
            <a:off x="173497" y="1255747"/>
            <a:ext cx="3905016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n"/>
            </a:pP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シミュレーション①</a:t>
            </a:r>
            <a:r>
              <a:rPr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税率の変更」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95541-8ED8-449D-A31A-52B1FF594AA0}"/>
              </a:ext>
            </a:extLst>
          </p:cNvPr>
          <p:cNvSpPr txBox="1"/>
          <p:nvPr/>
        </p:nvSpPr>
        <p:spPr bwMode="gray">
          <a:xfrm>
            <a:off x="173497" y="5144179"/>
            <a:ext cx="4161497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n"/>
            </a:pP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シミュレーション②</a:t>
            </a:r>
            <a:r>
              <a:rPr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「免税点</a:t>
            </a: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の撤廃」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D8D72DC-899E-4C49-AD1A-FFAB535D1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026085"/>
              </p:ext>
            </p:extLst>
          </p:nvPr>
        </p:nvGraphicFramePr>
        <p:xfrm>
          <a:off x="359817" y="5706417"/>
          <a:ext cx="12889433" cy="3981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399126125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9898190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46791092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68458994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14082157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3932542766"/>
                    </a:ext>
                  </a:extLst>
                </a:gridCol>
              </a:tblGrid>
              <a:tr h="4802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税収実績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（現行税率）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＜案１＞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免税点撤廃→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現行税率変更なし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＜案２＞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免税点撤廃→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＜案３＞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免税点撤廃→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＜案４＞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免税点撤廃→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</a:t>
                      </a:r>
                      <a:r>
                        <a:rPr kumimoji="1" lang="en-US" altLang="ja-JP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倍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18651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465441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122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62526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82859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86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08936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宿泊税収シミュレーション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81248C-8F11-4207-8DA5-07E9710CD7AC}"/>
              </a:ext>
            </a:extLst>
          </p:cNvPr>
          <p:cNvSpPr txBox="1"/>
          <p:nvPr/>
        </p:nvSpPr>
        <p:spPr bwMode="gray">
          <a:xfrm>
            <a:off x="173497" y="737865"/>
            <a:ext cx="4586293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n"/>
            </a:pP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シミュレーション③</a:t>
            </a:r>
            <a:r>
              <a:rPr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「免税点</a:t>
            </a: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の引き下げ」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D8D72DC-899E-4C49-AD1A-FFAB535D1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934225"/>
              </p:ext>
            </p:extLst>
          </p:nvPr>
        </p:nvGraphicFramePr>
        <p:xfrm>
          <a:off x="359817" y="1332969"/>
          <a:ext cx="12889434" cy="4517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3991261256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359898190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46791092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68458994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14082157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393254276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税収実績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（現行税率）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＜案１＞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＜案２＞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＜案３＞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＜案４＞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18651"/>
                  </a:ext>
                </a:extLst>
              </a:tr>
              <a:tr h="4276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923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827166"/>
                  </a:ext>
                </a:extLst>
              </a:tr>
              <a:tr h="1254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122"/>
                  </a:ext>
                </a:extLst>
              </a:tr>
              <a:tr h="3344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62526"/>
                  </a:ext>
                </a:extLst>
              </a:tr>
              <a:tr h="1113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82859"/>
                  </a:ext>
                </a:extLst>
              </a:tr>
              <a:tr h="566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40.6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86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37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08936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宿泊税収シミュレーション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83AE10-11DC-4129-AB20-16D0D4B946C0}"/>
              </a:ext>
            </a:extLst>
          </p:cNvPr>
          <p:cNvSpPr txBox="1"/>
          <p:nvPr/>
        </p:nvSpPr>
        <p:spPr bwMode="gray">
          <a:xfrm>
            <a:off x="173497" y="737865"/>
            <a:ext cx="4930938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n"/>
            </a:pP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シミュレーション④</a:t>
            </a:r>
            <a:r>
              <a:rPr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「高価格帯の税率設定</a:t>
            </a:r>
            <a:r>
              <a:rPr kumimoji="1" lang="ja-JP" altLang="en-US" sz="2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5A83914A-1780-405F-BF0E-FC3C466F9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68774"/>
              </p:ext>
            </p:extLst>
          </p:nvPr>
        </p:nvGraphicFramePr>
        <p:xfrm>
          <a:off x="364457" y="1363805"/>
          <a:ext cx="12889434" cy="6428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3991261256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359898190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467910922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68458994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2140821577"/>
                    </a:ext>
                  </a:extLst>
                </a:gridCol>
                <a:gridCol w="2286254">
                  <a:extLst>
                    <a:ext uri="{9D8B030D-6E8A-4147-A177-3AD203B41FA5}">
                      <a16:colId xmlns:a16="http://schemas.microsoft.com/office/drawing/2014/main" val="393254276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税収実績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（現行税率）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＜案１＞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高価格帯の税率設定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（１段階）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＜案２＞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現行税率変更なし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高価格帯の税率設定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（２段階）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＜案３＞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高価格帯の税率設定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（２段階）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＜案４＞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2%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高価格帯の税率設定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（２段階）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18651"/>
                  </a:ext>
                </a:extLst>
              </a:tr>
              <a:tr h="3576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923133"/>
                  </a:ext>
                </a:extLst>
              </a:tr>
              <a:tr h="1345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（－）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827166"/>
                  </a:ext>
                </a:extLst>
              </a:tr>
              <a:tr h="1275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122"/>
                  </a:ext>
                </a:extLst>
              </a:tr>
              <a:tr h="2644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62526"/>
                  </a:ext>
                </a:extLst>
              </a:tr>
              <a:tr h="1853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6.9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82859"/>
                  </a:ext>
                </a:extLst>
              </a:tr>
              <a:tr h="4722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endParaRPr kumimoji="1" lang="en-US" altLang="ja-JP" sz="1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603515"/>
                  </a:ext>
                </a:extLst>
              </a:tr>
              <a:tr h="4722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円→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023575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25.1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25.4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25.5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78.2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87.3</a:t>
                      </a:r>
                      <a:r>
                        <a:rPr kumimoji="1" lang="ja-JP" altLang="en-US" sz="1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86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79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9164469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参考：前回会議資料　「宿泊税収の分析」　</a:t>
            </a:r>
            <a:r>
              <a:rPr lang="ja-JP" altLang="en-US" sz="2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～宿泊税収額～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D99A6E3C-AB68-4152-86BB-D6ECA9D4DA08}"/>
              </a:ext>
            </a:extLst>
          </p:cNvPr>
          <p:cNvGraphicFramePr/>
          <p:nvPr/>
        </p:nvGraphicFramePr>
        <p:xfrm>
          <a:off x="143793" y="1529954"/>
          <a:ext cx="7056784" cy="662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66CE7E5-4C89-48A0-926D-D408EB9B3C45}"/>
              </a:ext>
            </a:extLst>
          </p:cNvPr>
          <p:cNvGraphicFramePr/>
          <p:nvPr/>
        </p:nvGraphicFramePr>
        <p:xfrm>
          <a:off x="7056561" y="1568888"/>
          <a:ext cx="6457274" cy="6513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77B601-1E88-4E3F-8777-3FDE19C40D48}"/>
              </a:ext>
            </a:extLst>
          </p:cNvPr>
          <p:cNvSpPr txBox="1"/>
          <p:nvPr/>
        </p:nvSpPr>
        <p:spPr>
          <a:xfrm>
            <a:off x="250752" y="822067"/>
            <a:ext cx="132967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年度の宿泊税収額は、水際措置の終了や新型コロナウイルス感染症の５類移行に伴う観光客の増加により、大幅に増加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宿泊者数の構成比を見ると、免税点未満等の割合が年々減少し、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円の税率の占める割合が増加傾向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8AA571-600B-4F46-93F7-E8547C82C5C5}"/>
              </a:ext>
            </a:extLst>
          </p:cNvPr>
          <p:cNvSpPr txBox="1"/>
          <p:nvPr/>
        </p:nvSpPr>
        <p:spPr>
          <a:xfrm>
            <a:off x="503833" y="2219836"/>
            <a:ext cx="7476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595CAEC-988D-4F1A-95B9-39D9E5ABEA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391" y="7798618"/>
            <a:ext cx="6637020" cy="161544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CF2F7A5-DFF3-40CE-A6DD-8478CB6CDD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6576" y="7798618"/>
            <a:ext cx="6393180" cy="161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95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9164469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参考：前回会議資料　「宿泊税収の分析」</a:t>
            </a:r>
            <a:r>
              <a:rPr lang="ja-JP" altLang="en-US" sz="2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～宿泊者数～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593849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D99A6E3C-AB68-4152-86BB-D6ECA9D4DA08}"/>
              </a:ext>
            </a:extLst>
          </p:cNvPr>
          <p:cNvGraphicFramePr/>
          <p:nvPr/>
        </p:nvGraphicFramePr>
        <p:xfrm>
          <a:off x="143793" y="593849"/>
          <a:ext cx="7258122" cy="748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66CE7E5-4C89-48A0-926D-D408EB9B3C45}"/>
              </a:ext>
            </a:extLst>
          </p:cNvPr>
          <p:cNvGraphicFramePr/>
          <p:nvPr/>
        </p:nvGraphicFramePr>
        <p:xfrm>
          <a:off x="7401916" y="593850"/>
          <a:ext cx="5775325" cy="734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8AA571-600B-4F46-93F7-E8547C82C5C5}"/>
              </a:ext>
            </a:extLst>
          </p:cNvPr>
          <p:cNvSpPr txBox="1"/>
          <p:nvPr/>
        </p:nvSpPr>
        <p:spPr>
          <a:xfrm>
            <a:off x="692291" y="1241921"/>
            <a:ext cx="7476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69EA553-EC1A-49C4-B571-768C04374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151" y="7722641"/>
            <a:ext cx="6873240" cy="185928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017BB69-2F53-4016-8311-37B2B4B5C5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9382" y="7722641"/>
            <a:ext cx="5783580" cy="185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0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6571</TotalTime>
  <Words>1306</Words>
  <Application>Microsoft Office PowerPoint</Application>
  <PresentationFormat>ユーザー設定</PresentationFormat>
  <Paragraphs>339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小川　真司</cp:lastModifiedBy>
  <cp:revision>766</cp:revision>
  <cp:lastPrinted>2021-06-08T12:40:10Z</cp:lastPrinted>
  <dcterms:created xsi:type="dcterms:W3CDTF">2014-07-11T05:14:15Z</dcterms:created>
  <dcterms:modified xsi:type="dcterms:W3CDTF">2024-07-05T08:34:52Z</dcterms:modified>
</cp:coreProperties>
</file>