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sldIdLst>
    <p:sldId id="337" r:id="rId2"/>
    <p:sldId id="342" r:id="rId3"/>
    <p:sldId id="343" r:id="rId4"/>
    <p:sldId id="344" r:id="rId5"/>
    <p:sldId id="345" r:id="rId6"/>
    <p:sldId id="346" r:id="rId7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本　亜耶子" initials="金本　亜耶子" lastIdx="1" clrIdx="0">
    <p:extLst>
      <p:ext uri="{19B8F6BF-5375-455C-9EA6-DF929625EA0E}">
        <p15:presenceInfo xmlns:p15="http://schemas.microsoft.com/office/powerpoint/2012/main" userId="S-1-5-21-161959346-1900351369-444732941-21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6E6E6"/>
    <a:srgbClr val="FF6699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255" autoAdjust="0"/>
  </p:normalViewPr>
  <p:slideViewPr>
    <p:cSldViewPr>
      <p:cViewPr varScale="1">
        <p:scale>
          <a:sx n="65" d="100"/>
          <a:sy n="65" d="100"/>
        </p:scale>
        <p:origin x="1517" y="53"/>
      </p:cViewPr>
      <p:guideLst>
        <p:guide orient="horz" pos="3141"/>
        <p:guide pos="430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/>
              <a:t>宿泊税収額</a:t>
            </a:r>
          </a:p>
        </c:rich>
      </c:tx>
      <c:layout>
        <c:manualLayout>
          <c:xMode val="edge"/>
          <c:yMode val="edge"/>
          <c:x val="0.41172627844942034"/>
          <c:y val="2.2922431116617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100円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Sheet1!$B$3:$H$3</c:f>
              <c:numCache>
                <c:formatCode>#,##0;"▲ "#,##0</c:formatCode>
                <c:ptCount val="7"/>
                <c:pt idx="0">
                  <c:v>379600.7</c:v>
                </c:pt>
                <c:pt idx="1">
                  <c:v>377878.8</c:v>
                </c:pt>
                <c:pt idx="2">
                  <c:v>869450.7</c:v>
                </c:pt>
                <c:pt idx="3">
                  <c:v>176969.7</c:v>
                </c:pt>
                <c:pt idx="4">
                  <c:v>235281</c:v>
                </c:pt>
                <c:pt idx="5">
                  <c:v>742300.9</c:v>
                </c:pt>
                <c:pt idx="6">
                  <c:v>1697389.9000000001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9-4D2A-B0E3-C99C59213D1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200円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Sheet1!$B$4:$H$4</c:f>
              <c:numCache>
                <c:formatCode>#,##0;"▲ "#,##0</c:formatCode>
                <c:ptCount val="7"/>
                <c:pt idx="0">
                  <c:v>198259.99999999997</c:v>
                </c:pt>
                <c:pt idx="1">
                  <c:v>185878.6</c:v>
                </c:pt>
                <c:pt idx="2">
                  <c:v>171302.80000000002</c:v>
                </c:pt>
                <c:pt idx="3">
                  <c:v>43745</c:v>
                </c:pt>
                <c:pt idx="4">
                  <c:v>41769.199999999997</c:v>
                </c:pt>
                <c:pt idx="5">
                  <c:v>144118.39999999999</c:v>
                </c:pt>
                <c:pt idx="6">
                  <c:v>380661.99999999994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9-4D2A-B0E3-C99C59213D1E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300円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Sheet1!$B$5:$H$5</c:f>
              <c:numCache>
                <c:formatCode>#,##0;"▲ "#,##0</c:formatCode>
                <c:ptCount val="7"/>
                <c:pt idx="0">
                  <c:v>193142.7</c:v>
                </c:pt>
                <c:pt idx="1">
                  <c:v>192681.30000000002</c:v>
                </c:pt>
                <c:pt idx="2">
                  <c:v>196823.1</c:v>
                </c:pt>
                <c:pt idx="3">
                  <c:v>63436.5</c:v>
                </c:pt>
                <c:pt idx="4">
                  <c:v>62571.599999999991</c:v>
                </c:pt>
                <c:pt idx="5">
                  <c:v>173574.6</c:v>
                </c:pt>
                <c:pt idx="6">
                  <c:v>432141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29-4D2A-B0E3-C99C59213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10931983"/>
        <c:axId val="1810932399"/>
      </c:barChart>
      <c:catAx>
        <c:axId val="18109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2399"/>
        <c:crosses val="autoZero"/>
        <c:auto val="1"/>
        <c:lblAlgn val="ctr"/>
        <c:lblOffset val="100"/>
        <c:noMultiLvlLbl val="0"/>
      </c:catAx>
      <c:valAx>
        <c:axId val="1810932399"/>
        <c:scaling>
          <c:orientation val="minMax"/>
          <c:max val="27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&quot;▲ 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1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35227038265588"/>
          <c:y val="0.10009275842731823"/>
          <c:w val="0.33435278976894117"/>
          <c:h val="3.6177242672563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sz="1800" dirty="0"/>
              <a:t>宿泊</a:t>
            </a:r>
            <a:r>
              <a:rPr lang="ja-JP" altLang="en-US" sz="1800" dirty="0"/>
              <a:t>税収</a:t>
            </a:r>
            <a:r>
              <a:rPr lang="ja-JP" sz="1800" dirty="0"/>
              <a:t>構成比</a:t>
            </a:r>
          </a:p>
        </c:rich>
      </c:tx>
      <c:layout>
        <c:manualLayout>
          <c:xMode val="edge"/>
          <c:yMode val="edge"/>
          <c:x val="0.38159771445349849"/>
          <c:y val="1.2500440656099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0122963900215787E-2"/>
          <c:y val="0.16001565293590803"/>
          <c:w val="0.91131185045198837"/>
          <c:h val="0.693904811850052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100円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0.49234633725350635</c:v>
                </c:pt>
                <c:pt idx="1">
                  <c:v>0.49954979828504276</c:v>
                </c:pt>
                <c:pt idx="2">
                  <c:v>0.70254293754422947</c:v>
                </c:pt>
                <c:pt idx="3">
                  <c:v>0.62280117064436114</c:v>
                </c:pt>
                <c:pt idx="4">
                  <c:v>0.69277354987224027</c:v>
                </c:pt>
                <c:pt idx="5">
                  <c:v>0.70028789788318591</c:v>
                </c:pt>
                <c:pt idx="6">
                  <c:v>0.67619898853191718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7-4AE1-8E67-0D87260F761B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200円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0.25714542893066361</c:v>
                </c:pt>
                <c:pt idx="1">
                  <c:v>0.24572856994228348</c:v>
                </c:pt>
                <c:pt idx="2">
                  <c:v>0.13841793712001343</c:v>
                </c:pt>
                <c:pt idx="3">
                  <c:v>0.15394972817288824</c:v>
                </c:pt>
                <c:pt idx="4">
                  <c:v>0.12298739362431975</c:v>
                </c:pt>
                <c:pt idx="5">
                  <c:v>0.13596153713714765</c:v>
                </c:pt>
                <c:pt idx="6">
                  <c:v>0.15164651290345052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47-4AE1-8E67-0D87260F761B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300円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0.25050823381583015</c:v>
                </c:pt>
                <c:pt idx="1">
                  <c:v>0.25472163177267371</c:v>
                </c:pt>
                <c:pt idx="2">
                  <c:v>0.15903912533575698</c:v>
                </c:pt>
                <c:pt idx="3">
                  <c:v>0.22324910118275057</c:v>
                </c:pt>
                <c:pt idx="4">
                  <c:v>0.18423905650344</c:v>
                </c:pt>
                <c:pt idx="5">
                  <c:v>0.16375056497966636</c:v>
                </c:pt>
                <c:pt idx="6">
                  <c:v>0.17215449856463219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47-4AE1-8E67-0D87260F7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10931983"/>
        <c:axId val="1810932399"/>
      </c:barChart>
      <c:catAx>
        <c:axId val="18109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2399"/>
        <c:crosses val="autoZero"/>
        <c:auto val="1"/>
        <c:lblAlgn val="ctr"/>
        <c:lblOffset val="100"/>
        <c:noMultiLvlLbl val="0"/>
      </c:catAx>
      <c:valAx>
        <c:axId val="181093239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198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950996658961661"/>
          <c:y val="8.4903206948208673E-2"/>
          <c:w val="0.56923100662125803"/>
          <c:h val="3.58632965248844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dirty="0"/>
              <a:t>宿泊</a:t>
            </a:r>
            <a:r>
              <a:rPr lang="ja-JP" altLang="en-US" dirty="0"/>
              <a:t>者数</a:t>
            </a:r>
            <a:endParaRPr lang="ja-JP" dirty="0"/>
          </a:p>
        </c:rich>
      </c:tx>
      <c:layout>
        <c:manualLayout>
          <c:xMode val="edge"/>
          <c:yMode val="edge"/>
          <c:x val="0.40992653310629884"/>
          <c:y val="1.4896419472413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免税点未満等</c:v>
                </c:pt>
              </c:strCache>
            </c:strRef>
          </c:tx>
          <c:spPr>
            <a:pattFill prst="lgConfetti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Sheet1!$B$3:$H$3</c:f>
              <c:numCache>
                <c:formatCode>#,##0;"▲ "#,##0</c:formatCode>
                <c:ptCount val="7"/>
                <c:pt idx="0">
                  <c:v>21221830</c:v>
                </c:pt>
                <c:pt idx="1">
                  <c:v>24932220</c:v>
                </c:pt>
                <c:pt idx="2">
                  <c:v>28045435</c:v>
                </c:pt>
                <c:pt idx="3">
                  <c:v>9707760</c:v>
                </c:pt>
                <c:pt idx="4">
                  <c:v>13842008</c:v>
                </c:pt>
                <c:pt idx="5">
                  <c:v>20916465</c:v>
                </c:pt>
                <c:pt idx="6">
                  <c:v>25992126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9-4D2A-B0E3-C99C59213D1E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100円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Sheet1!$B$4:$H$4</c:f>
              <c:numCache>
                <c:formatCode>#,##0;"▲ "#,##0</c:formatCode>
                <c:ptCount val="7"/>
                <c:pt idx="0">
                  <c:v>3796007</c:v>
                </c:pt>
                <c:pt idx="1">
                  <c:v>3778788</c:v>
                </c:pt>
                <c:pt idx="2">
                  <c:v>8694507</c:v>
                </c:pt>
                <c:pt idx="3">
                  <c:v>1769697</c:v>
                </c:pt>
                <c:pt idx="4">
                  <c:v>2352810</c:v>
                </c:pt>
                <c:pt idx="5">
                  <c:v>7423009</c:v>
                </c:pt>
                <c:pt idx="6">
                  <c:v>16973898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9-4D2A-B0E3-C99C59213D1E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200円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Sheet1!$B$5:$H$5</c:f>
              <c:numCache>
                <c:formatCode>#,##0;"▲ "#,##0</c:formatCode>
                <c:ptCount val="7"/>
                <c:pt idx="0">
                  <c:v>991300</c:v>
                </c:pt>
                <c:pt idx="1">
                  <c:v>929393</c:v>
                </c:pt>
                <c:pt idx="2">
                  <c:v>856514</c:v>
                </c:pt>
                <c:pt idx="3">
                  <c:v>218725</c:v>
                </c:pt>
                <c:pt idx="4">
                  <c:v>208846</c:v>
                </c:pt>
                <c:pt idx="5">
                  <c:v>720592</c:v>
                </c:pt>
                <c:pt idx="6">
                  <c:v>1903311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29-4D2A-B0E3-C99C59213D1E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300円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Sheet1!$B$6:$H$6</c:f>
              <c:numCache>
                <c:formatCode>#,##0;"▲ "#,##0</c:formatCode>
                <c:ptCount val="7"/>
                <c:pt idx="0">
                  <c:v>643809</c:v>
                </c:pt>
                <c:pt idx="1">
                  <c:v>642271</c:v>
                </c:pt>
                <c:pt idx="2">
                  <c:v>656077</c:v>
                </c:pt>
                <c:pt idx="3">
                  <c:v>211455</c:v>
                </c:pt>
                <c:pt idx="4">
                  <c:v>208572</c:v>
                </c:pt>
                <c:pt idx="5">
                  <c:v>578582</c:v>
                </c:pt>
                <c:pt idx="6">
                  <c:v>1440470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0D-4427-A462-AB25086FA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10931983"/>
        <c:axId val="1810932399"/>
      </c:barChart>
      <c:catAx>
        <c:axId val="18109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2399"/>
        <c:crosses val="autoZero"/>
        <c:auto val="1"/>
        <c:lblAlgn val="ctr"/>
        <c:lblOffset val="100"/>
        <c:noMultiLvlLbl val="0"/>
      </c:catAx>
      <c:valAx>
        <c:axId val="1810932399"/>
        <c:scaling>
          <c:orientation val="minMax"/>
          <c:max val="47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&quot;▲ 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1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77169770252286"/>
          <c:y val="6.7942723793559659E-2"/>
          <c:w val="0.56111324932150397"/>
          <c:h val="5.34308164779421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sz="1800" dirty="0"/>
              <a:t>宿泊</a:t>
            </a:r>
            <a:r>
              <a:rPr lang="ja-JP" altLang="en-US" sz="1800" dirty="0"/>
              <a:t>者数</a:t>
            </a:r>
            <a:r>
              <a:rPr lang="ja-JP" sz="1800" dirty="0"/>
              <a:t>構成比</a:t>
            </a:r>
          </a:p>
        </c:rich>
      </c:tx>
      <c:layout>
        <c:manualLayout>
          <c:xMode val="edge"/>
          <c:yMode val="edge"/>
          <c:x val="0.38159763938935415"/>
          <c:y val="2.0144185896816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9999345272650292E-2"/>
          <c:y val="0.13767186961354491"/>
          <c:w val="0.91131185045198837"/>
          <c:h val="0.787558755758486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免税点未満等</c:v>
                </c:pt>
              </c:strCache>
            </c:strRef>
          </c:tx>
          <c:spPr>
            <a:pattFill prst="lgConfetti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Sheet1!$B$3:$H$3</c:f>
              <c:numCache>
                <c:formatCode>0.00%</c:formatCode>
                <c:ptCount val="7"/>
                <c:pt idx="0">
                  <c:v>0.79622830436830505</c:v>
                </c:pt>
                <c:pt idx="1">
                  <c:v>0.823316383706167</c:v>
                </c:pt>
                <c:pt idx="2">
                  <c:v>0.73316543508373677</c:v>
                </c:pt>
                <c:pt idx="3">
                  <c:v>0.8152549494076784</c:v>
                </c:pt>
                <c:pt idx="4">
                  <c:v>0.83324171411964054</c:v>
                </c:pt>
                <c:pt idx="5">
                  <c:v>0.70571589500303789</c:v>
                </c:pt>
                <c:pt idx="6">
                  <c:v>0.56126615087236931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7-4AE1-8E67-0D87260F761B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100円</c:v>
                </c:pt>
              </c:strCache>
            </c:strRef>
          </c:tx>
          <c:spPr>
            <a:pattFill prst="wd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Sheet1!$B$4:$H$4</c:f>
              <c:numCache>
                <c:formatCode>0.00%</c:formatCode>
                <c:ptCount val="7"/>
                <c:pt idx="0">
                  <c:v>0.14242354297344842</c:v>
                </c:pt>
                <c:pt idx="1">
                  <c:v>0.12478383677635844</c:v>
                </c:pt>
                <c:pt idx="2">
                  <c:v>0.22729232074644573</c:v>
                </c:pt>
                <c:pt idx="3">
                  <c:v>0.14861865540577027</c:v>
                </c:pt>
                <c:pt idx="4">
                  <c:v>0.14163114465746815</c:v>
                </c:pt>
                <c:pt idx="5">
                  <c:v>0.25045032418482788</c:v>
                </c:pt>
                <c:pt idx="6">
                  <c:v>0.36652924796379516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47-4AE1-8E67-0D87260F761B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200円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Sheet1!$B$5:$H$5</c:f>
              <c:numCache>
                <c:formatCode>0.00%</c:formatCode>
                <c:ptCount val="7"/>
                <c:pt idx="0">
                  <c:v>3.7192886670013886E-2</c:v>
                </c:pt>
                <c:pt idx="1">
                  <c:v>3.0690587673373078E-2</c:v>
                </c:pt>
                <c:pt idx="2">
                  <c:v>2.2391040091384276E-2</c:v>
                </c:pt>
                <c:pt idx="3">
                  <c:v>1.8368463869027917E-2</c:v>
                </c:pt>
                <c:pt idx="4">
                  <c:v>1.2571817544609889E-2</c:v>
                </c:pt>
                <c:pt idx="5">
                  <c:v>2.4312579980031477E-2</c:v>
                </c:pt>
                <c:pt idx="6">
                  <c:v>4.1099525251725846E-2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47-4AE1-8E67-0D87260F761B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300円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Sheet1!$B$2:$H$2</c:f>
              <c:strCache>
                <c:ptCount val="7"/>
                <c:pt idx="0">
                  <c:v>H29
（2017）</c:v>
                </c:pt>
                <c:pt idx="1">
                  <c:v>H30
（2018）</c:v>
                </c:pt>
                <c:pt idx="2">
                  <c:v>R1
（2019）</c:v>
                </c:pt>
                <c:pt idx="3">
                  <c:v>R2
（2020）</c:v>
                </c:pt>
                <c:pt idx="4">
                  <c:v>R3
（2021）</c:v>
                </c:pt>
                <c:pt idx="5">
                  <c:v>R4
（2022）</c:v>
                </c:pt>
                <c:pt idx="6">
                  <c:v>R5
（2023）</c:v>
                </c:pt>
              </c:strCache>
            </c:strRef>
          </c:cat>
          <c:val>
            <c:numRef>
              <c:f>Sheet1!$B$6:$H$6</c:f>
              <c:numCache>
                <c:formatCode>0.00%</c:formatCode>
                <c:ptCount val="7"/>
                <c:pt idx="0">
                  <c:v>2.4155265988232595E-2</c:v>
                </c:pt>
                <c:pt idx="1">
                  <c:v>2.1209191844101472E-2</c:v>
                </c:pt>
                <c:pt idx="2">
                  <c:v>1.7151204078433187E-2</c:v>
                </c:pt>
                <c:pt idx="3">
                  <c:v>1.7757931317523366E-2</c:v>
                </c:pt>
                <c:pt idx="4">
                  <c:v>1.2555323678281478E-2</c:v>
                </c:pt>
                <c:pt idx="5">
                  <c:v>1.9521200832102733E-2</c:v>
                </c:pt>
                <c:pt idx="6">
                  <c:v>3.1105075912109759E-2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5A-47B7-A47D-DDE27D5E9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10931983"/>
        <c:axId val="1810932399"/>
      </c:barChart>
      <c:catAx>
        <c:axId val="1810931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2399"/>
        <c:crosses val="autoZero"/>
        <c:auto val="1"/>
        <c:lblAlgn val="ctr"/>
        <c:lblOffset val="100"/>
        <c:noMultiLvlLbl val="0"/>
      </c:catAx>
      <c:valAx>
        <c:axId val="1810932399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81093198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744838274567252"/>
          <c:y val="7.6210661916611022E-2"/>
          <c:w val="0.63063496879193859"/>
          <c:h val="3.64627440430061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385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2" y="0"/>
            <a:ext cx="4302970" cy="340836"/>
          </a:xfrm>
          <a:prstGeom prst="rect">
            <a:avLst/>
          </a:prstGeom>
        </p:spPr>
        <p:txBody>
          <a:bodyPr vert="horz" lIns="91289" tIns="45645" rIns="91289" bIns="45645" rtlCol="0"/>
          <a:lstStyle>
            <a:lvl1pPr algn="r">
              <a:defRPr sz="1200"/>
            </a:lvl1pPr>
          </a:lstStyle>
          <a:p>
            <a:fld id="{6712AC8C-A92A-4B21-AB14-B7B5B92D56B3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90900" y="849313"/>
            <a:ext cx="31448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9" tIns="45645" rIns="91289" bIns="456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8" y="3272015"/>
            <a:ext cx="7941628" cy="2675950"/>
          </a:xfrm>
          <a:prstGeom prst="rect">
            <a:avLst/>
          </a:prstGeom>
        </p:spPr>
        <p:txBody>
          <a:bodyPr vert="horz" lIns="91289" tIns="45645" rIns="91289" bIns="456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842"/>
            <a:ext cx="4301385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2" y="6456842"/>
            <a:ext cx="4302970" cy="340835"/>
          </a:xfrm>
          <a:prstGeom prst="rect">
            <a:avLst/>
          </a:prstGeom>
        </p:spPr>
        <p:txBody>
          <a:bodyPr vert="horz" lIns="91289" tIns="45645" rIns="91289" bIns="45645" rtlCol="0" anchor="b"/>
          <a:lstStyle>
            <a:lvl1pPr algn="r">
              <a:defRPr sz="1200"/>
            </a:lvl1pPr>
          </a:lstStyle>
          <a:p>
            <a:fld id="{E0490AFF-E985-443A-929A-E070034542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87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3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5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7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11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55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0AFF-E985-443A-929A-E0700345423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4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07DD-1C20-4E82-8C93-CDB3A1523763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0B00-7D80-4D7C-8838-5CF35FDED525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A558-C999-4E9B-A3A6-BB68D064044A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6E9-AD93-411F-A037-F562D2C9C8D1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50833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816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DBA-88F5-4FE0-AEC3-A2DF46717716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9FAC-B2BE-4F62-8C3F-10DF3666E16C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6BEC-3A56-449D-810D-D3F085ADED01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5AAA-0BE8-4FC1-B387-73EAD7A33556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55E1-426B-41B0-8B3C-5240F342191F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CDC3-F3C4-4CD8-9C1E-CE9372196E6C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BF92-214A-4573-95D9-B74F2D1689D2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C50B-7C5A-43D5-BBE1-D616E6E54BBC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74D0-7513-4DBD-A8C7-8BD3CB3AEDA7}" type="datetime1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2144" y="9441722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467AA5CF-51E1-4D01-BB70-A72935B68D1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3849"/>
            <a:ext cx="13681075" cy="0"/>
          </a:xfrm>
          <a:prstGeom prst="line">
            <a:avLst/>
          </a:prstGeom>
          <a:ln w="190500" cmpd="thickThin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10537" y="2754089"/>
            <a:ext cx="1026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宿泊税収シミュレーション</a:t>
            </a:r>
            <a:endParaRPr lang="zh-TW" altLang="en-US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E179BB-0CEF-4E1D-8A19-F37AEFE60B0E}"/>
              </a:ext>
            </a:extLst>
          </p:cNvPr>
          <p:cNvCxnSpPr/>
          <p:nvPr/>
        </p:nvCxnSpPr>
        <p:spPr>
          <a:xfrm>
            <a:off x="0" y="462629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0EB4F7-9BD1-47C9-ACC9-8AD893611548}"/>
              </a:ext>
            </a:extLst>
          </p:cNvPr>
          <p:cNvSpPr/>
          <p:nvPr/>
        </p:nvSpPr>
        <p:spPr>
          <a:xfrm>
            <a:off x="11128413" y="521841"/>
            <a:ext cx="1893944" cy="70788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48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4089362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宿泊税収シミュレーション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6" name="表 10">
            <a:extLst>
              <a:ext uri="{FF2B5EF4-FFF2-40B4-BE49-F238E27FC236}">
                <a16:creationId xmlns:a16="http://schemas.microsoft.com/office/drawing/2014/main" id="{586FC765-EC6E-49F1-91BF-45DBAD42D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42562"/>
              </p:ext>
            </p:extLst>
          </p:nvPr>
        </p:nvGraphicFramePr>
        <p:xfrm>
          <a:off x="359817" y="1893115"/>
          <a:ext cx="12889432" cy="3165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399126125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98981902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467910922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3978762495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2140821577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3932542766"/>
                    </a:ext>
                  </a:extLst>
                </a:gridCol>
              </a:tblGrid>
              <a:tr h="2270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税収実績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（現行税率）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＜案１＞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</a:t>
                      </a:r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+100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＜案２＞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2%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＜案３＞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</a:t>
                      </a:r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倍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＜案４＞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</a:t>
                      </a:r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倍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18651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7122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7.6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11.4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362526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8.6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12.9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82859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45.4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46.9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86665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8E9637-CFC8-4664-A56B-E23527081ED3}"/>
              </a:ext>
            </a:extLst>
          </p:cNvPr>
          <p:cNvSpPr txBox="1"/>
          <p:nvPr/>
        </p:nvSpPr>
        <p:spPr bwMode="gray">
          <a:xfrm>
            <a:off x="173497" y="665857"/>
            <a:ext cx="12570850" cy="56223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marL="342900" indent="-342900" defTabSz="990600">
              <a:buFont typeface="Wingdings" panose="05000000000000000000" pitchFamily="2" charset="2"/>
              <a:buChar char="Ø"/>
            </a:pP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税率や免税点を変更することで税収にどのような影響を与えるか、直近の</a:t>
            </a:r>
            <a:r>
              <a:rPr kumimoji="1" lang="en-US" altLang="ja-JP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税収額をベースにシミュレーションを行う。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81248C-8F11-4207-8DA5-07E9710CD7AC}"/>
              </a:ext>
            </a:extLst>
          </p:cNvPr>
          <p:cNvSpPr txBox="1"/>
          <p:nvPr/>
        </p:nvSpPr>
        <p:spPr bwMode="gray">
          <a:xfrm>
            <a:off x="173497" y="1255747"/>
            <a:ext cx="3905016" cy="56223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marL="342900" indent="-342900" defTabSz="990600">
              <a:buFont typeface="Wingdings" panose="05000000000000000000" pitchFamily="2" charset="2"/>
              <a:buChar char="n"/>
            </a:pPr>
            <a:r>
              <a:rPr kumimoji="1"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シミュレーション①</a:t>
            </a:r>
            <a:r>
              <a:rPr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税率の変更」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95541-8ED8-449D-A31A-52B1FF594AA0}"/>
              </a:ext>
            </a:extLst>
          </p:cNvPr>
          <p:cNvSpPr txBox="1"/>
          <p:nvPr/>
        </p:nvSpPr>
        <p:spPr bwMode="gray">
          <a:xfrm>
            <a:off x="173497" y="5144179"/>
            <a:ext cx="4161497" cy="56223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marL="342900" indent="-342900" defTabSz="990600">
              <a:buFont typeface="Wingdings" panose="05000000000000000000" pitchFamily="2" charset="2"/>
              <a:buChar char="n"/>
            </a:pPr>
            <a:r>
              <a:rPr kumimoji="1"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シミュレーション②</a:t>
            </a:r>
            <a:r>
              <a:rPr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「免税点</a:t>
            </a:r>
            <a:r>
              <a:rPr kumimoji="1"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の撤廃」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6D8D72DC-899E-4C49-AD1A-FFAB535D1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026085"/>
              </p:ext>
            </p:extLst>
          </p:nvPr>
        </p:nvGraphicFramePr>
        <p:xfrm>
          <a:off x="359817" y="5706417"/>
          <a:ext cx="12889433" cy="3981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399126125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98981902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467910922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2684589947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2140821577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3932542766"/>
                    </a:ext>
                  </a:extLst>
                </a:gridCol>
              </a:tblGrid>
              <a:tr h="4802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税収実績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（現行税率）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＜案１＞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免税点撤廃→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現行税率変更なし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＜案２＞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免税点撤廃→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2%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＜案３＞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免税点撤廃→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2%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＜案４＞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免税点撤廃→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</a:t>
                      </a:r>
                      <a:r>
                        <a:rPr kumimoji="1" lang="en-US" altLang="ja-JP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倍</a:t>
                      </a:r>
                      <a:endParaRPr kumimoji="1" lang="en-US" altLang="ja-JP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18651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465441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7122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7.6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362526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8.6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82859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72.9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98.9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102.2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866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43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4089362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宿泊税収シミュレーション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81248C-8F11-4207-8DA5-07E9710CD7AC}"/>
              </a:ext>
            </a:extLst>
          </p:cNvPr>
          <p:cNvSpPr txBox="1"/>
          <p:nvPr/>
        </p:nvSpPr>
        <p:spPr bwMode="gray">
          <a:xfrm>
            <a:off x="173497" y="737865"/>
            <a:ext cx="4586293" cy="56223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marL="342900" indent="-342900" defTabSz="990600">
              <a:buFont typeface="Wingdings" panose="05000000000000000000" pitchFamily="2" charset="2"/>
              <a:buChar char="n"/>
            </a:pPr>
            <a:r>
              <a:rPr kumimoji="1"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シミュレーション③</a:t>
            </a:r>
            <a:r>
              <a:rPr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「免税点</a:t>
            </a:r>
            <a:r>
              <a:rPr kumimoji="1"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の引き下げ」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6D8D72DC-899E-4C49-AD1A-FFAB535D1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934225"/>
              </p:ext>
            </p:extLst>
          </p:nvPr>
        </p:nvGraphicFramePr>
        <p:xfrm>
          <a:off x="359817" y="1332969"/>
          <a:ext cx="12889434" cy="4517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3991261256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3598981902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467910922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2684589947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2140821577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393254276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税収実績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（現行税率）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＜案１＞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現行税率変更なし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＜案２＞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現行税率変更なし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＜案３＞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2%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＜案４＞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2%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18651"/>
                  </a:ext>
                </a:extLst>
              </a:tr>
              <a:tr h="4276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4.6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923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15.5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15.5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827166"/>
                  </a:ext>
                </a:extLst>
              </a:tr>
              <a:tr h="1254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7122"/>
                  </a:ext>
                </a:extLst>
              </a:tr>
              <a:tr h="3344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362526"/>
                  </a:ext>
                </a:extLst>
              </a:tr>
              <a:tr h="1113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82859"/>
                  </a:ext>
                </a:extLst>
              </a:tr>
              <a:tr h="566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40.6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77.9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866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37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4089362" cy="1116235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宿泊税収シミュレーション</a:t>
            </a:r>
          </a:p>
          <a:p>
            <a:pPr defTabSz="990600"/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83AE10-11DC-4129-AB20-16D0D4B946C0}"/>
              </a:ext>
            </a:extLst>
          </p:cNvPr>
          <p:cNvSpPr txBox="1"/>
          <p:nvPr/>
        </p:nvSpPr>
        <p:spPr bwMode="gray">
          <a:xfrm>
            <a:off x="173497" y="737865"/>
            <a:ext cx="4930938" cy="56223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marL="342900" indent="-342900" defTabSz="990600">
              <a:buFont typeface="Wingdings" panose="05000000000000000000" pitchFamily="2" charset="2"/>
              <a:buChar char="n"/>
            </a:pPr>
            <a:r>
              <a:rPr kumimoji="1"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シミュレーション④</a:t>
            </a:r>
            <a:r>
              <a:rPr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「高価格帯の税率設定</a:t>
            </a:r>
            <a:r>
              <a:rPr kumimoji="1" lang="ja-JP" altLang="en-US" sz="2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5A83914A-1780-405F-BF0E-FC3C466F9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68774"/>
              </p:ext>
            </p:extLst>
          </p:nvPr>
        </p:nvGraphicFramePr>
        <p:xfrm>
          <a:off x="364457" y="1363805"/>
          <a:ext cx="12889434" cy="6428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3991261256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3598981902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467910922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2684589947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2140821577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val="393254276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税収実績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（現行税率）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＜案１＞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免税点変更なし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現行税率変更なし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高価格帯の税率設定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（１段階）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＜案２＞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免税点変更なし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現行税率変更なし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高価格帯の税率設定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（２段階）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＜案３＞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2%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高価格帯の税率設定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（２段階）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＜案４＞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免税点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税率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宿泊料金</a:t>
                      </a:r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2%</a:t>
                      </a:r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程度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高価格帯の税率設定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（２段階）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18651"/>
                  </a:ext>
                </a:extLst>
              </a:tr>
              <a:tr h="3576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923133"/>
                  </a:ext>
                </a:extLst>
              </a:tr>
              <a:tr h="1345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（－）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827166"/>
                  </a:ext>
                </a:extLst>
              </a:tr>
              <a:tr h="1275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7122"/>
                  </a:ext>
                </a:extLst>
              </a:tr>
              <a:tr h="2644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5.7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362526"/>
                  </a:ext>
                </a:extLst>
              </a:tr>
              <a:tr h="1853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6.9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6.9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82859"/>
                  </a:ext>
                </a:extLst>
              </a:tr>
              <a:tr h="4722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  <a:endParaRPr kumimoji="1" lang="en-US" altLang="ja-JP" sz="18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円未満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603515"/>
                  </a:ext>
                </a:extLst>
              </a:tr>
              <a:tr h="47229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100,000</a:t>
                      </a:r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円以上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円→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円）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023575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25.1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25.4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25.5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78.2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87.3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866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79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9164469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参考：前回会議資料　「宿泊税収の分析」　</a:t>
            </a:r>
            <a:r>
              <a:rPr lang="ja-JP" altLang="en-US" sz="2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～宿泊税収額～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65857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D99A6E3C-AB68-4152-86BB-D6ECA9D4DA08}"/>
              </a:ext>
            </a:extLst>
          </p:cNvPr>
          <p:cNvGraphicFramePr/>
          <p:nvPr/>
        </p:nvGraphicFramePr>
        <p:xfrm>
          <a:off x="143793" y="1529954"/>
          <a:ext cx="7056784" cy="662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F66CE7E5-4C89-48A0-926D-D408EB9B3C45}"/>
              </a:ext>
            </a:extLst>
          </p:cNvPr>
          <p:cNvGraphicFramePr/>
          <p:nvPr/>
        </p:nvGraphicFramePr>
        <p:xfrm>
          <a:off x="7056561" y="1568888"/>
          <a:ext cx="6457274" cy="6513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77B601-1E88-4E3F-8777-3FDE19C40D48}"/>
              </a:ext>
            </a:extLst>
          </p:cNvPr>
          <p:cNvSpPr txBox="1"/>
          <p:nvPr/>
        </p:nvSpPr>
        <p:spPr>
          <a:xfrm>
            <a:off x="250752" y="822067"/>
            <a:ext cx="1329675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年度の宿泊税収額は、水際措置の終了や新型コロナウイルス感染症の５類移行に伴う観光客の増加により、大幅に増加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宿泊者数の構成比を見ると、免税点未満等の割合が年々減少し、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円の税率の占める割合が増加傾向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28AA571-600B-4F46-93F7-E8547C82C5C5}"/>
              </a:ext>
            </a:extLst>
          </p:cNvPr>
          <p:cNvSpPr txBox="1"/>
          <p:nvPr/>
        </p:nvSpPr>
        <p:spPr>
          <a:xfrm>
            <a:off x="503833" y="2219836"/>
            <a:ext cx="7476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595CAEC-988D-4F1A-95B9-39D9E5ABEA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391" y="7798618"/>
            <a:ext cx="6637020" cy="161544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CF2F7A5-DFF3-40CE-A6DD-8478CB6CDD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6576" y="7798618"/>
            <a:ext cx="6393180" cy="161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9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gray">
          <a:xfrm>
            <a:off x="0" y="-19491"/>
            <a:ext cx="9164469" cy="685348"/>
          </a:xfrm>
          <a:prstGeom prst="rect">
            <a:avLst/>
          </a:prstGeom>
          <a:noFill/>
          <a:ln w="1270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108000" tIns="144000" rIns="108000" bIns="108000" rtlCol="0" anchor="t">
            <a:spAutoFit/>
          </a:bodyPr>
          <a:lstStyle/>
          <a:p>
            <a:pPr defTabSz="990600"/>
            <a:r>
              <a:rPr lang="ja-JP" altLang="en-US" sz="28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参考：前回会議資料　「宿泊税収の分析」</a:t>
            </a:r>
            <a:r>
              <a:rPr lang="ja-JP" altLang="en-US" sz="2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～宿泊者数～</a:t>
            </a:r>
            <a:endParaRPr kumimoji="1" lang="ja-JP" altLang="en-US" sz="2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593849"/>
            <a:ext cx="13681075" cy="0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ライド番号プレースホルダー 1">
            <a:extLst>
              <a:ext uri="{FF2B5EF4-FFF2-40B4-BE49-F238E27FC236}">
                <a16:creationId xmlns:a16="http://schemas.microsoft.com/office/drawing/2014/main" id="{E944F7E1-9EC2-4C89-966D-196B14B1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2144" y="9441722"/>
            <a:ext cx="3192251" cy="530953"/>
          </a:xfrm>
        </p:spPr>
        <p:txBody>
          <a:bodyPr/>
          <a:lstStyle/>
          <a:p>
            <a:fld id="{467AA5CF-51E1-4D01-BB70-A72935B68D10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D99A6E3C-AB68-4152-86BB-D6ECA9D4DA08}"/>
              </a:ext>
            </a:extLst>
          </p:cNvPr>
          <p:cNvGraphicFramePr/>
          <p:nvPr/>
        </p:nvGraphicFramePr>
        <p:xfrm>
          <a:off x="143793" y="593849"/>
          <a:ext cx="7258122" cy="748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F66CE7E5-4C89-48A0-926D-D408EB9B3C45}"/>
              </a:ext>
            </a:extLst>
          </p:cNvPr>
          <p:cNvGraphicFramePr/>
          <p:nvPr/>
        </p:nvGraphicFramePr>
        <p:xfrm>
          <a:off x="7401916" y="593850"/>
          <a:ext cx="5775325" cy="734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28AA571-600B-4F46-93F7-E8547C82C5C5}"/>
              </a:ext>
            </a:extLst>
          </p:cNvPr>
          <p:cNvSpPr txBox="1"/>
          <p:nvPr/>
        </p:nvSpPr>
        <p:spPr>
          <a:xfrm>
            <a:off x="692291" y="1241921"/>
            <a:ext cx="7476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69EA553-EC1A-49C4-B571-768C04374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151" y="7722641"/>
            <a:ext cx="6873240" cy="185928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017BB69-2F53-4016-8311-37B2B4B5C5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9382" y="7722641"/>
            <a:ext cx="5783580" cy="185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00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gray">
        <a:noFill/>
        <a:ln w="12700" cmpd="sng">
          <a:noFill/>
        </a:ln>
      </a:spPr>
      <a:bodyPr wrap="square" lIns="108000" tIns="144000" rIns="108000" bIns="108000" rtlCol="0" anchor="t">
        <a:spAutoFit/>
      </a:bodyPr>
      <a:lstStyle>
        <a:defPPr defTabSz="990600">
          <a:defRPr kumimoji="1" sz="1050" dirty="0" smtClean="0">
            <a:solidFill>
              <a:sysClr val="windowText" lastClr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6571</TotalTime>
  <Words>1306</Words>
  <Application>Microsoft Office PowerPoint</Application>
  <PresentationFormat>ユーザー設定</PresentationFormat>
  <Paragraphs>339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小川　真司</cp:lastModifiedBy>
  <cp:revision>766</cp:revision>
  <cp:lastPrinted>2021-06-08T12:40:10Z</cp:lastPrinted>
  <dcterms:created xsi:type="dcterms:W3CDTF">2014-07-11T05:14:15Z</dcterms:created>
  <dcterms:modified xsi:type="dcterms:W3CDTF">2024-07-05T08:34:52Z</dcterms:modified>
</cp:coreProperties>
</file>