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4"/>
  </p:notesMasterIdLst>
  <p:sldIdLst>
    <p:sldId id="337" r:id="rId2"/>
    <p:sldId id="342" r:id="rId3"/>
  </p:sldIdLst>
  <p:sldSz cx="13681075" cy="9972675"/>
  <p:notesSz cx="9926638" cy="6797675"/>
  <p:defaultText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1">
          <p15:clr>
            <a:srgbClr val="A4A3A4"/>
          </p15:clr>
        </p15:guide>
        <p15:guide id="2" pos="430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金本　亜耶子" initials="金本　亜耶子" lastIdx="1" clrIdx="0">
    <p:extLst>
      <p:ext uri="{19B8F6BF-5375-455C-9EA6-DF929625EA0E}">
        <p15:presenceInfo xmlns:p15="http://schemas.microsoft.com/office/powerpoint/2012/main" userId="S-1-5-21-161959346-1900351369-444732941-2143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E6E6E6"/>
    <a:srgbClr val="FF6699"/>
    <a:srgbClr val="FFFF66"/>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15620"/>
    <p:restoredTop sz="94255" autoAdjust="0"/>
  </p:normalViewPr>
  <p:slideViewPr>
    <p:cSldViewPr>
      <p:cViewPr varScale="1">
        <p:scale>
          <a:sx n="44" d="100"/>
          <a:sy n="44" d="100"/>
        </p:scale>
        <p:origin x="1660" y="44"/>
      </p:cViewPr>
      <p:guideLst>
        <p:guide orient="horz" pos="3141"/>
        <p:guide pos="4309"/>
      </p:guideLst>
    </p:cSldViewPr>
  </p:slideViewPr>
  <p:notesTextViewPr>
    <p:cViewPr>
      <p:scale>
        <a:sx n="150" d="100"/>
        <a:sy n="15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1385" cy="340836"/>
          </a:xfrm>
          <a:prstGeom prst="rect">
            <a:avLst/>
          </a:prstGeom>
        </p:spPr>
        <p:txBody>
          <a:bodyPr vert="horz" lIns="91289" tIns="45645" rIns="91289" bIns="45645"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2082" y="0"/>
            <a:ext cx="4302970" cy="340836"/>
          </a:xfrm>
          <a:prstGeom prst="rect">
            <a:avLst/>
          </a:prstGeom>
        </p:spPr>
        <p:txBody>
          <a:bodyPr vert="horz" lIns="91289" tIns="45645" rIns="91289" bIns="45645" rtlCol="0"/>
          <a:lstStyle>
            <a:lvl1pPr algn="r">
              <a:defRPr sz="1200"/>
            </a:lvl1pPr>
          </a:lstStyle>
          <a:p>
            <a:fld id="{6712AC8C-A92A-4B21-AB14-B7B5B92D56B3}" type="datetimeFigureOut">
              <a:rPr kumimoji="1" lang="ja-JP" altLang="en-US" smtClean="0"/>
              <a:t>2024/7/16</a:t>
            </a:fld>
            <a:endParaRPr kumimoji="1" lang="ja-JP" altLang="en-US"/>
          </a:p>
        </p:txBody>
      </p:sp>
      <p:sp>
        <p:nvSpPr>
          <p:cNvPr id="4" name="スライド イメージ プレースホルダー 3"/>
          <p:cNvSpPr>
            <a:spLocks noGrp="1" noRot="1" noChangeAspect="1"/>
          </p:cNvSpPr>
          <p:nvPr>
            <p:ph type="sldImg" idx="2"/>
          </p:nvPr>
        </p:nvSpPr>
        <p:spPr>
          <a:xfrm>
            <a:off x="3390900" y="849313"/>
            <a:ext cx="3144838" cy="2293937"/>
          </a:xfrm>
          <a:prstGeom prst="rect">
            <a:avLst/>
          </a:prstGeom>
          <a:noFill/>
          <a:ln w="12700">
            <a:solidFill>
              <a:prstClr val="black"/>
            </a:solidFill>
          </a:ln>
        </p:spPr>
        <p:txBody>
          <a:bodyPr vert="horz" lIns="91289" tIns="45645" rIns="91289" bIns="45645" rtlCol="0" anchor="ctr"/>
          <a:lstStyle/>
          <a:p>
            <a:endParaRPr lang="ja-JP" altLang="en-US"/>
          </a:p>
        </p:txBody>
      </p:sp>
      <p:sp>
        <p:nvSpPr>
          <p:cNvPr id="5" name="ノート プレースホルダー 4"/>
          <p:cNvSpPr>
            <a:spLocks noGrp="1"/>
          </p:cNvSpPr>
          <p:nvPr>
            <p:ph type="body" sz="quarter" idx="3"/>
          </p:nvPr>
        </p:nvSpPr>
        <p:spPr>
          <a:xfrm>
            <a:off x="992508" y="3272015"/>
            <a:ext cx="7941628" cy="2675950"/>
          </a:xfrm>
          <a:prstGeom prst="rect">
            <a:avLst/>
          </a:prstGeom>
        </p:spPr>
        <p:txBody>
          <a:bodyPr vert="horz" lIns="91289" tIns="45645" rIns="91289" bIns="4564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56842"/>
            <a:ext cx="4301385" cy="340835"/>
          </a:xfrm>
          <a:prstGeom prst="rect">
            <a:avLst/>
          </a:prstGeom>
        </p:spPr>
        <p:txBody>
          <a:bodyPr vert="horz" lIns="91289" tIns="45645" rIns="91289" bIns="4564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2082" y="6456842"/>
            <a:ext cx="4302970" cy="340835"/>
          </a:xfrm>
          <a:prstGeom prst="rect">
            <a:avLst/>
          </a:prstGeom>
        </p:spPr>
        <p:txBody>
          <a:bodyPr vert="horz" lIns="91289" tIns="45645" rIns="91289" bIns="45645" rtlCol="0" anchor="b"/>
          <a:lstStyle>
            <a:lvl1pPr algn="r">
              <a:defRPr sz="1200"/>
            </a:lvl1pPr>
          </a:lstStyle>
          <a:p>
            <a:fld id="{E0490AFF-E985-443A-929A-E0700345423F}" type="slidenum">
              <a:rPr kumimoji="1" lang="ja-JP" altLang="en-US" smtClean="0"/>
              <a:t>‹#›</a:t>
            </a:fld>
            <a:endParaRPr kumimoji="1" lang="ja-JP" altLang="en-US"/>
          </a:p>
        </p:txBody>
      </p:sp>
    </p:spTree>
    <p:extLst>
      <p:ext uri="{BB962C8B-B14F-4D97-AF65-F5344CB8AC3E}">
        <p14:creationId xmlns:p14="http://schemas.microsoft.com/office/powerpoint/2010/main" val="30768731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047734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1</a:t>
            </a:fld>
            <a:endParaRPr kumimoji="1" lang="ja-JP" altLang="en-US"/>
          </a:p>
        </p:txBody>
      </p:sp>
    </p:spTree>
    <p:extLst>
      <p:ext uri="{BB962C8B-B14F-4D97-AF65-F5344CB8AC3E}">
        <p14:creationId xmlns:p14="http://schemas.microsoft.com/office/powerpoint/2010/main" val="3647855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6081" y="3097995"/>
            <a:ext cx="11628914" cy="2137661"/>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052161" y="5651182"/>
            <a:ext cx="9576753" cy="2548573"/>
          </a:xfrm>
        </p:spPr>
        <p:txBody>
          <a:bodyPr/>
          <a:lstStyle>
            <a:lvl1pPr marL="0" indent="0" algn="ctr">
              <a:buNone/>
              <a:defRPr>
                <a:solidFill>
                  <a:schemeClr val="tx1">
                    <a:tint val="75000"/>
                  </a:schemeClr>
                </a:solidFill>
              </a:defRPr>
            </a:lvl1pPr>
            <a:lvl2pPr marL="675796" indent="0" algn="ctr">
              <a:buNone/>
              <a:defRPr>
                <a:solidFill>
                  <a:schemeClr val="tx1">
                    <a:tint val="75000"/>
                  </a:schemeClr>
                </a:solidFill>
              </a:defRPr>
            </a:lvl2pPr>
            <a:lvl3pPr marL="1351593" indent="0" algn="ctr">
              <a:buNone/>
              <a:defRPr>
                <a:solidFill>
                  <a:schemeClr val="tx1">
                    <a:tint val="75000"/>
                  </a:schemeClr>
                </a:solidFill>
              </a:defRPr>
            </a:lvl3pPr>
            <a:lvl4pPr marL="2027389" indent="0" algn="ctr">
              <a:buNone/>
              <a:defRPr>
                <a:solidFill>
                  <a:schemeClr val="tx1">
                    <a:tint val="75000"/>
                  </a:schemeClr>
                </a:solidFill>
              </a:defRPr>
            </a:lvl4pPr>
            <a:lvl5pPr marL="2703186" indent="0" algn="ctr">
              <a:buNone/>
              <a:defRPr>
                <a:solidFill>
                  <a:schemeClr val="tx1">
                    <a:tint val="75000"/>
                  </a:schemeClr>
                </a:solidFill>
              </a:defRPr>
            </a:lvl5pPr>
            <a:lvl6pPr marL="3378982" indent="0" algn="ctr">
              <a:buNone/>
              <a:defRPr>
                <a:solidFill>
                  <a:schemeClr val="tx1">
                    <a:tint val="75000"/>
                  </a:schemeClr>
                </a:solidFill>
              </a:defRPr>
            </a:lvl6pPr>
            <a:lvl7pPr marL="4054779" indent="0" algn="ctr">
              <a:buNone/>
              <a:defRPr>
                <a:solidFill>
                  <a:schemeClr val="tx1">
                    <a:tint val="75000"/>
                  </a:schemeClr>
                </a:solidFill>
              </a:defRPr>
            </a:lvl7pPr>
            <a:lvl8pPr marL="4730575" indent="0" algn="ctr">
              <a:buNone/>
              <a:defRPr>
                <a:solidFill>
                  <a:schemeClr val="tx1">
                    <a:tint val="75000"/>
                  </a:schemeClr>
                </a:solidFill>
              </a:defRPr>
            </a:lvl8pPr>
            <a:lvl9pPr marL="540637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DA07DD-1C20-4E82-8C93-CDB3A1523763}" type="datetime1">
              <a:rPr kumimoji="1" lang="ja-JP" altLang="en-US" smtClean="0"/>
              <a:t>2024/7/16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049444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0F0B00-7D80-4D7C-8838-5CF35FDED525}" type="datetime1">
              <a:rPr kumimoji="1" lang="ja-JP" altLang="en-US" smtClean="0"/>
              <a:t>2024/7/16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258815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887718" y="558655"/>
            <a:ext cx="4308589" cy="1191411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957201" y="558655"/>
            <a:ext cx="12702498" cy="1191411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BAFA558-C999-4E9B-A3A6-BB68D064044A}" type="datetime1">
              <a:rPr kumimoji="1" lang="ja-JP" altLang="en-US" smtClean="0"/>
              <a:t>2024/7/16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559396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3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587B76E9-AD93-411F-A037-F562D2C9C8D1}" type="datetime1">
              <a:rPr kumimoji="1" lang="ja-JP" altLang="en-US" smtClean="0"/>
              <a:t>2024/7/16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7" name="スライド番号プレースホルダー 5"/>
          <p:cNvSpPr>
            <a:spLocks noGrp="1"/>
          </p:cNvSpPr>
          <p:nvPr>
            <p:ph type="sldNum" sz="quarter" idx="4"/>
          </p:nvPr>
        </p:nvSpPr>
        <p:spPr>
          <a:xfrm>
            <a:off x="10462144" y="9450833"/>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spTree>
    <p:extLst>
      <p:ext uri="{BB962C8B-B14F-4D97-AF65-F5344CB8AC3E}">
        <p14:creationId xmlns:p14="http://schemas.microsoft.com/office/powerpoint/2010/main" val="2778162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6463DBA-88F5-4FE0-AEC3-A2DF46717716}" type="datetime1">
              <a:rPr kumimoji="1" lang="ja-JP" altLang="en-US" smtClean="0"/>
              <a:t>2024/7/16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04600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710" y="6408369"/>
            <a:ext cx="11628914" cy="1980684"/>
          </a:xfrm>
        </p:spPr>
        <p:txBody>
          <a:bodyPr anchor="t"/>
          <a:lstStyle>
            <a:lvl1pPr algn="l">
              <a:defRPr sz="59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80710" y="4226846"/>
            <a:ext cx="11628914" cy="2181522"/>
          </a:xfrm>
        </p:spPr>
        <p:txBody>
          <a:bodyPr anchor="b"/>
          <a:lstStyle>
            <a:lvl1pPr marL="0" indent="0">
              <a:buNone/>
              <a:defRPr sz="3000">
                <a:solidFill>
                  <a:schemeClr val="tx1">
                    <a:tint val="75000"/>
                  </a:schemeClr>
                </a:solidFill>
              </a:defRPr>
            </a:lvl1pPr>
            <a:lvl2pPr marL="675796" indent="0">
              <a:buNone/>
              <a:defRPr sz="2600">
                <a:solidFill>
                  <a:schemeClr val="tx1">
                    <a:tint val="75000"/>
                  </a:schemeClr>
                </a:solidFill>
              </a:defRPr>
            </a:lvl2pPr>
            <a:lvl3pPr marL="1351593" indent="0">
              <a:buNone/>
              <a:defRPr sz="2300">
                <a:solidFill>
                  <a:schemeClr val="tx1">
                    <a:tint val="75000"/>
                  </a:schemeClr>
                </a:solidFill>
              </a:defRPr>
            </a:lvl3pPr>
            <a:lvl4pPr marL="2027389" indent="0">
              <a:buNone/>
              <a:defRPr sz="2100">
                <a:solidFill>
                  <a:schemeClr val="tx1">
                    <a:tint val="75000"/>
                  </a:schemeClr>
                </a:solidFill>
              </a:defRPr>
            </a:lvl4pPr>
            <a:lvl5pPr marL="2703186" indent="0">
              <a:buNone/>
              <a:defRPr sz="2100">
                <a:solidFill>
                  <a:schemeClr val="tx1">
                    <a:tint val="75000"/>
                  </a:schemeClr>
                </a:solidFill>
              </a:defRPr>
            </a:lvl5pPr>
            <a:lvl6pPr marL="3378982" indent="0">
              <a:buNone/>
              <a:defRPr sz="2100">
                <a:solidFill>
                  <a:schemeClr val="tx1">
                    <a:tint val="75000"/>
                  </a:schemeClr>
                </a:solidFill>
              </a:defRPr>
            </a:lvl6pPr>
            <a:lvl7pPr marL="4054779" indent="0">
              <a:buNone/>
              <a:defRPr sz="2100">
                <a:solidFill>
                  <a:schemeClr val="tx1">
                    <a:tint val="75000"/>
                  </a:schemeClr>
                </a:solidFill>
              </a:defRPr>
            </a:lvl7pPr>
            <a:lvl8pPr marL="4730575" indent="0">
              <a:buNone/>
              <a:defRPr sz="2100">
                <a:solidFill>
                  <a:schemeClr val="tx1">
                    <a:tint val="75000"/>
                  </a:schemeClr>
                </a:solidFill>
              </a:defRPr>
            </a:lvl8pPr>
            <a:lvl9pPr marL="5406372" indent="0">
              <a:buNone/>
              <a:defRPr sz="21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BAC9FAC-B2BE-4F62-8C3F-10DF3666E16C}" type="datetime1">
              <a:rPr kumimoji="1" lang="ja-JP" altLang="en-US" smtClean="0"/>
              <a:t>2024/7/16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849023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957202" y="3257280"/>
            <a:ext cx="8505543"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690762" y="3257280"/>
            <a:ext cx="8505544"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1F16BEC-3A56-449D-810D-D3F085ADED01}" type="datetime1">
              <a:rPr kumimoji="1" lang="ja-JP" altLang="en-US" smtClean="0"/>
              <a:t>2024/7/16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99078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4" y="399369"/>
            <a:ext cx="12312968" cy="1662113"/>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232310"/>
            <a:ext cx="6044851"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4054" y="3162631"/>
            <a:ext cx="6044851"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949798" y="2232310"/>
            <a:ext cx="6047225"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949798" y="3162631"/>
            <a:ext cx="6047225"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0FE5AAA-0BE8-4FC1-B387-73EAD7A33556}" type="datetime1">
              <a:rPr kumimoji="1" lang="ja-JP" altLang="en-US" smtClean="0"/>
              <a:t>2024/7/16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73170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70955E1-426B-41B0-8B3C-5240F342191F}" type="datetime1">
              <a:rPr kumimoji="1" lang="ja-JP" altLang="en-US" smtClean="0"/>
              <a:t>2024/7/16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573080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DACDC3-F3C4-4CD8-9C1E-CE9372196E6C}" type="datetime1">
              <a:rPr kumimoji="1" lang="ja-JP" altLang="en-US" smtClean="0"/>
              <a:t>2024/7/16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835913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5" y="397060"/>
            <a:ext cx="4500979" cy="1689814"/>
          </a:xfrm>
        </p:spPr>
        <p:txBody>
          <a:bodyPr anchor="b"/>
          <a:lstStyle>
            <a:lvl1pPr algn="l">
              <a:defRPr sz="3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348920" y="397061"/>
            <a:ext cx="7648101" cy="8511402"/>
          </a:xfrm>
        </p:spPr>
        <p:txBody>
          <a:bodyPr/>
          <a:lstStyle>
            <a:lvl1pPr>
              <a:defRPr sz="4800"/>
            </a:lvl1pPr>
            <a:lvl2pPr>
              <a:defRPr sz="4100"/>
            </a:lvl2pPr>
            <a:lvl3pPr>
              <a:defRPr sz="36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4055" y="2086876"/>
            <a:ext cx="4500979" cy="6821587"/>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D4EBF92-214A-4573-95D9-B74F2D1689D2}" type="datetime1">
              <a:rPr kumimoji="1" lang="ja-JP" altLang="en-US" smtClean="0"/>
              <a:t>2024/7/16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317157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586" y="6980873"/>
            <a:ext cx="8208645" cy="824131"/>
          </a:xfrm>
        </p:spPr>
        <p:txBody>
          <a:bodyPr anchor="b"/>
          <a:lstStyle>
            <a:lvl1pPr algn="l">
              <a:defRPr sz="3000" b="1"/>
            </a:lvl1pPr>
          </a:lstStyle>
          <a:p>
            <a:r>
              <a:rPr kumimoji="1" lang="ja-JP" altLang="en-US"/>
              <a:t>マスター タイトルの書式設定</a:t>
            </a:r>
          </a:p>
        </p:txBody>
      </p:sp>
      <p:sp>
        <p:nvSpPr>
          <p:cNvPr id="3" name="図プレースホルダー 2"/>
          <p:cNvSpPr>
            <a:spLocks noGrp="1"/>
          </p:cNvSpPr>
          <p:nvPr>
            <p:ph type="pic" idx="1"/>
          </p:nvPr>
        </p:nvSpPr>
        <p:spPr>
          <a:xfrm>
            <a:off x="2681586" y="891077"/>
            <a:ext cx="8208645" cy="5983605"/>
          </a:xfrm>
        </p:spPr>
        <p:txBody>
          <a:bodyPr/>
          <a:lstStyle>
            <a:lvl1pPr marL="0" indent="0">
              <a:buNone/>
              <a:defRPr sz="4800"/>
            </a:lvl1pPr>
            <a:lvl2pPr marL="675796" indent="0">
              <a:buNone/>
              <a:defRPr sz="4100"/>
            </a:lvl2pPr>
            <a:lvl3pPr marL="1351593" indent="0">
              <a:buNone/>
              <a:defRPr sz="3600"/>
            </a:lvl3pPr>
            <a:lvl4pPr marL="2027389" indent="0">
              <a:buNone/>
              <a:defRPr sz="3000"/>
            </a:lvl4pPr>
            <a:lvl5pPr marL="2703186" indent="0">
              <a:buNone/>
              <a:defRPr sz="3000"/>
            </a:lvl5pPr>
            <a:lvl6pPr marL="3378982" indent="0">
              <a:buNone/>
              <a:defRPr sz="3000"/>
            </a:lvl6pPr>
            <a:lvl7pPr marL="4054779" indent="0">
              <a:buNone/>
              <a:defRPr sz="3000"/>
            </a:lvl7pPr>
            <a:lvl8pPr marL="4730575" indent="0">
              <a:buNone/>
              <a:defRPr sz="3000"/>
            </a:lvl8pPr>
            <a:lvl9pPr marL="5406372" indent="0">
              <a:buNone/>
              <a:defRPr sz="3000"/>
            </a:lvl9pPr>
          </a:lstStyle>
          <a:p>
            <a:endParaRPr kumimoji="1" lang="ja-JP" altLang="en-US"/>
          </a:p>
        </p:txBody>
      </p:sp>
      <p:sp>
        <p:nvSpPr>
          <p:cNvPr id="4" name="テキスト プレースホルダー 3"/>
          <p:cNvSpPr>
            <a:spLocks noGrp="1"/>
          </p:cNvSpPr>
          <p:nvPr>
            <p:ph type="body" sz="half" idx="2"/>
          </p:nvPr>
        </p:nvSpPr>
        <p:spPr>
          <a:xfrm>
            <a:off x="2681586" y="7805004"/>
            <a:ext cx="8208645" cy="1170404"/>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6EEC50B-7C5A-43D5-BBE1-D616E6E54BBC}" type="datetime1">
              <a:rPr kumimoji="1" lang="ja-JP" altLang="en-US" smtClean="0"/>
              <a:t>2024/7/16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361409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4054" y="399369"/>
            <a:ext cx="12312968" cy="1662113"/>
          </a:xfrm>
          <a:prstGeom prst="rect">
            <a:avLst/>
          </a:prstGeom>
        </p:spPr>
        <p:txBody>
          <a:bodyPr vert="horz" lIns="135159" tIns="67580" rIns="135159" bIns="6758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326959"/>
            <a:ext cx="12312968" cy="6581504"/>
          </a:xfrm>
          <a:prstGeom prst="rect">
            <a:avLst/>
          </a:prstGeom>
        </p:spPr>
        <p:txBody>
          <a:bodyPr vert="horz" lIns="135159" tIns="67580" rIns="135159" bIns="6758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4054" y="9243194"/>
            <a:ext cx="3192251" cy="530953"/>
          </a:xfrm>
          <a:prstGeom prst="rect">
            <a:avLst/>
          </a:prstGeom>
        </p:spPr>
        <p:txBody>
          <a:bodyPr vert="horz" lIns="135159" tIns="67580" rIns="135159" bIns="67580" rtlCol="0" anchor="ctr"/>
          <a:lstStyle>
            <a:lvl1pPr algn="l">
              <a:defRPr sz="1800">
                <a:solidFill>
                  <a:schemeClr val="tx1">
                    <a:tint val="75000"/>
                  </a:schemeClr>
                </a:solidFill>
              </a:defRPr>
            </a:lvl1pPr>
          </a:lstStyle>
          <a:p>
            <a:fld id="{964174D0-7513-4DBD-A8C7-8BD3CB3AEDA7}" type="datetime1">
              <a:rPr kumimoji="1" lang="ja-JP" altLang="en-US" smtClean="0"/>
              <a:t>2024/7/16</a:t>
            </a:fld>
            <a:endParaRPr kumimoji="1" lang="ja-JP" altLang="en-US"/>
          </a:p>
        </p:txBody>
      </p:sp>
      <p:sp>
        <p:nvSpPr>
          <p:cNvPr id="5" name="フッター プレースホルダー 4"/>
          <p:cNvSpPr>
            <a:spLocks noGrp="1"/>
          </p:cNvSpPr>
          <p:nvPr>
            <p:ph type="ftr" sz="quarter" idx="3"/>
          </p:nvPr>
        </p:nvSpPr>
        <p:spPr>
          <a:xfrm>
            <a:off x="4674368" y="9243194"/>
            <a:ext cx="4332340" cy="530953"/>
          </a:xfrm>
          <a:prstGeom prst="rect">
            <a:avLst/>
          </a:prstGeom>
        </p:spPr>
        <p:txBody>
          <a:bodyPr vert="horz" lIns="135159" tIns="67580" rIns="135159" bIns="67580"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462144" y="9441722"/>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cxnSp>
        <p:nvCxnSpPr>
          <p:cNvPr id="7" name="直線コネクタ 6"/>
          <p:cNvCxnSpPr/>
          <p:nvPr userDrawn="1"/>
        </p:nvCxnSpPr>
        <p:spPr>
          <a:xfrm>
            <a:off x="0" y="593849"/>
            <a:ext cx="13681075" cy="0"/>
          </a:xfrm>
          <a:prstGeom prst="line">
            <a:avLst/>
          </a:prstGeom>
          <a:ln w="190500" cmpd="thickThin">
            <a:solidFill>
              <a:srgbClr val="0000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5235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hf hdr="0" ftr="0" dt="0"/>
  <p:txStyles>
    <p:titleStyle>
      <a:lvl1pPr algn="ctr" defTabSz="1351593" rtl="0" eaLnBrk="1" latinLnBrk="0" hangingPunct="1">
        <a:spcBef>
          <a:spcPct val="0"/>
        </a:spcBef>
        <a:buNone/>
        <a:defRPr kumimoji="1" sz="6500" kern="1200">
          <a:solidFill>
            <a:schemeClr val="tx1"/>
          </a:solidFill>
          <a:latin typeface="+mj-lt"/>
          <a:ea typeface="+mj-ea"/>
          <a:cs typeface="+mj-cs"/>
        </a:defRPr>
      </a:lvl1pPr>
    </p:titleStyle>
    <p:bodyStyle>
      <a:lvl1pPr marL="506847" indent="-506847" algn="l" defTabSz="1351593" rtl="0" eaLnBrk="1" latinLnBrk="0" hangingPunct="1">
        <a:spcBef>
          <a:spcPct val="20000"/>
        </a:spcBef>
        <a:buFont typeface="Arial" panose="020B0604020202020204" pitchFamily="34" charset="0"/>
        <a:buChar char="•"/>
        <a:defRPr kumimoji="1" sz="4800" kern="1200">
          <a:solidFill>
            <a:schemeClr val="tx1"/>
          </a:solidFill>
          <a:latin typeface="+mn-lt"/>
          <a:ea typeface="+mn-ea"/>
          <a:cs typeface="+mn-cs"/>
        </a:defRPr>
      </a:lvl1pPr>
      <a:lvl2pPr marL="1098169" indent="-422373" algn="l" defTabSz="1351593" rtl="0" eaLnBrk="1" latinLnBrk="0" hangingPunct="1">
        <a:spcBef>
          <a:spcPct val="20000"/>
        </a:spcBef>
        <a:buFont typeface="Arial" panose="020B0604020202020204" pitchFamily="34" charset="0"/>
        <a:buChar char="–"/>
        <a:defRPr kumimoji="1" sz="4100" kern="1200">
          <a:solidFill>
            <a:schemeClr val="tx1"/>
          </a:solidFill>
          <a:latin typeface="+mn-lt"/>
          <a:ea typeface="+mn-ea"/>
          <a:cs typeface="+mn-cs"/>
        </a:defRPr>
      </a:lvl2pPr>
      <a:lvl3pPr marL="1689491" indent="-337898" algn="l" defTabSz="135159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3pPr>
      <a:lvl4pPr marL="2365288"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4pPr>
      <a:lvl5pPr marL="3041084"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5pPr>
      <a:lvl6pPr marL="3716881"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6pPr>
      <a:lvl7pPr marL="4392677"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7pPr>
      <a:lvl8pPr marL="5068473"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8pPr>
      <a:lvl9pPr marL="5744270"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9pPr>
    </p:bodyStyle>
    <p:other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テキスト ボックス 3"/>
          <p:cNvSpPr txBox="1"/>
          <p:nvPr/>
        </p:nvSpPr>
        <p:spPr>
          <a:xfrm>
            <a:off x="1710537" y="2754089"/>
            <a:ext cx="10260000" cy="707886"/>
          </a:xfrm>
          <a:prstGeom prst="rect">
            <a:avLst/>
          </a:prstGeom>
          <a:noFill/>
        </p:spPr>
        <p:txBody>
          <a:bodyPr wrap="square" rtlCol="0">
            <a:spAutoFit/>
          </a:bodyPr>
          <a:lstStyle/>
          <a:p>
            <a:pPr algn="ctr"/>
            <a:r>
              <a:rPr lang="ja-JP" altLang="en-US" sz="4000" b="1" dirty="0">
                <a:latin typeface="Meiryo UI" panose="020B0604030504040204" pitchFamily="50" charset="-128"/>
                <a:ea typeface="Meiryo UI" panose="020B0604030504040204" pitchFamily="50" charset="-128"/>
                <a:cs typeface="Meiryo UI" panose="020B0604030504040204" pitchFamily="50" charset="-128"/>
              </a:rPr>
              <a:t>宿泊税収の基金化について</a:t>
            </a:r>
            <a:endParaRPr lang="zh-TW" altLang="en-US" sz="40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 name="直線コネクタ 5">
            <a:extLst>
              <a:ext uri="{FF2B5EF4-FFF2-40B4-BE49-F238E27FC236}">
                <a16:creationId xmlns:a16="http://schemas.microsoft.com/office/drawing/2014/main" id="{24E179BB-0CEF-4E1D-8A19-F37AEFE60B0E}"/>
              </a:ext>
            </a:extLst>
          </p:cNvPr>
          <p:cNvCxnSpPr/>
          <p:nvPr/>
        </p:nvCxnSpPr>
        <p:spPr>
          <a:xfrm>
            <a:off x="0" y="462629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7" name="正方形/長方形 6">
            <a:extLst>
              <a:ext uri="{FF2B5EF4-FFF2-40B4-BE49-F238E27FC236}">
                <a16:creationId xmlns:a16="http://schemas.microsoft.com/office/drawing/2014/main" id="{050EB4F7-9BD1-47C9-ACC9-8AD893611548}"/>
              </a:ext>
            </a:extLst>
          </p:cNvPr>
          <p:cNvSpPr/>
          <p:nvPr/>
        </p:nvSpPr>
        <p:spPr>
          <a:xfrm>
            <a:off x="11128413" y="521841"/>
            <a:ext cx="1893944" cy="707881"/>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dirty="0">
                <a:latin typeface="Meiryo UI" panose="020B0604030504040204" pitchFamily="50" charset="-128"/>
                <a:ea typeface="Meiryo UI" panose="020B0604030504040204" pitchFamily="50" charset="-128"/>
              </a:rPr>
              <a:t>資料４</a:t>
            </a:r>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67484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テキスト ボックス 1"/>
          <p:cNvSpPr txBox="1"/>
          <p:nvPr/>
        </p:nvSpPr>
        <p:spPr bwMode="gray">
          <a:xfrm>
            <a:off x="0" y="-19491"/>
            <a:ext cx="4488509" cy="111623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宿泊税収の基金化について</a:t>
            </a:r>
          </a:p>
          <a:p>
            <a:pPr defTabSz="990600"/>
            <a:endParaRPr kumimoji="1" lang="ja-JP"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1</a:t>
            </a:fld>
            <a:endParaRPr kumimoji="1" lang="ja-JP" altLang="en-US" dirty="0"/>
          </a:p>
        </p:txBody>
      </p:sp>
      <p:sp>
        <p:nvSpPr>
          <p:cNvPr id="6" name="テキスト ボックス 5">
            <a:extLst>
              <a:ext uri="{FF2B5EF4-FFF2-40B4-BE49-F238E27FC236}">
                <a16:creationId xmlns:a16="http://schemas.microsoft.com/office/drawing/2014/main" id="{305AEE90-DEC8-4668-8608-2689899842B3}"/>
              </a:ext>
            </a:extLst>
          </p:cNvPr>
          <p:cNvSpPr txBox="1"/>
          <p:nvPr/>
        </p:nvSpPr>
        <p:spPr bwMode="gray">
          <a:xfrm>
            <a:off x="215801" y="5130353"/>
            <a:ext cx="13261745" cy="4399185"/>
          </a:xfrm>
          <a:prstGeom prst="rect">
            <a:avLst/>
          </a:prstGeom>
          <a:noFill/>
          <a:ln w="12700" cmpd="sng">
            <a:solidFill>
              <a:schemeClr val="tx1"/>
            </a:solidFill>
            <a:prstDash val="dash"/>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1600" b="1" u="sng" dirty="0">
                <a:solidFill>
                  <a:schemeClr val="tx1"/>
                </a:solidFill>
                <a:latin typeface="Meiryo UI" panose="020B0604030504040204" pitchFamily="50" charset="-128"/>
                <a:ea typeface="Meiryo UI" panose="020B0604030504040204" pitchFamily="50" charset="-128"/>
              </a:rPr>
              <a:t>■</a:t>
            </a:r>
            <a:r>
              <a:rPr lang="zh-TW" altLang="en-US" sz="1600" b="1" u="sng" dirty="0">
                <a:solidFill>
                  <a:schemeClr val="tx1"/>
                </a:solidFill>
                <a:latin typeface="Meiryo UI" panose="020B0604030504040204" pitchFamily="50" charset="-128"/>
                <a:ea typeface="Meiryo UI" panose="020B0604030504040204" pitchFamily="50" charset="-128"/>
              </a:rPr>
              <a:t>大阪府財政運営基本条例</a:t>
            </a:r>
            <a:r>
              <a:rPr lang="ja-JP" altLang="en-US" sz="1600" b="1" u="sng" dirty="0">
                <a:solidFill>
                  <a:schemeClr val="tx1"/>
                </a:solidFill>
                <a:latin typeface="Meiryo UI" panose="020B0604030504040204" pitchFamily="50" charset="-128"/>
                <a:ea typeface="Meiryo UI" panose="020B0604030504040204" pitchFamily="50" charset="-128"/>
              </a:rPr>
              <a:t>（抜粋）</a:t>
            </a:r>
            <a:endParaRPr lang="en-US" altLang="ja-JP" sz="1600" b="1" u="sng" dirty="0">
              <a:solidFill>
                <a:schemeClr val="tx1"/>
              </a:solidFill>
              <a:latin typeface="Meiryo UI" panose="020B0604030504040204" pitchFamily="50" charset="-128"/>
              <a:ea typeface="Meiryo UI" panose="020B0604030504040204" pitchFamily="50" charset="-128"/>
            </a:endParaRPr>
          </a:p>
          <a:p>
            <a:pPr defTabSz="990600"/>
            <a:endParaRPr lang="en-US" altLang="ja-JP" sz="1600" dirty="0">
              <a:solidFill>
                <a:schemeClr val="tx1"/>
              </a:solidFill>
              <a:latin typeface="Meiryo UI" panose="020B0604030504040204" pitchFamily="50" charset="-128"/>
              <a:ea typeface="Meiryo UI" panose="020B0604030504040204" pitchFamily="50" charset="-128"/>
            </a:endParaRPr>
          </a:p>
          <a:p>
            <a:pPr defTabSz="990600"/>
            <a:r>
              <a:rPr lang="en-US" altLang="ja-JP" sz="1600" dirty="0">
                <a:solidFill>
                  <a:schemeClr val="tx1"/>
                </a:solidFill>
                <a:latin typeface="Meiryo UI" panose="020B0604030504040204" pitchFamily="50" charset="-128"/>
                <a:ea typeface="Meiryo UI" panose="020B0604030504040204" pitchFamily="50" charset="-128"/>
              </a:rPr>
              <a:t>(</a:t>
            </a:r>
            <a:r>
              <a:rPr lang="ja-JP" altLang="en-US" sz="1600" u="sng" dirty="0">
                <a:solidFill>
                  <a:schemeClr val="tx1"/>
                </a:solidFill>
                <a:latin typeface="Meiryo UI" panose="020B0604030504040204" pitchFamily="50" charset="-128"/>
                <a:ea typeface="Meiryo UI" panose="020B0604030504040204" pitchFamily="50" charset="-128"/>
              </a:rPr>
              <a:t>一般財源による基金への積立ての原則禁止</a:t>
            </a:r>
            <a:r>
              <a:rPr lang="en-US" altLang="ja-JP" sz="1600" dirty="0">
                <a:solidFill>
                  <a:schemeClr val="tx1"/>
                </a:solidFill>
                <a:latin typeface="Meiryo UI" panose="020B0604030504040204" pitchFamily="50" charset="-128"/>
                <a:ea typeface="Meiryo UI" panose="020B0604030504040204" pitchFamily="50" charset="-128"/>
              </a:rPr>
              <a:t>)</a:t>
            </a:r>
          </a:p>
          <a:p>
            <a:pPr defTabSz="990600">
              <a:lnSpc>
                <a:spcPts val="800"/>
              </a:lnSpc>
            </a:pPr>
            <a:endParaRPr lang="en-US" altLang="ja-JP" sz="1600" dirty="0">
              <a:solidFill>
                <a:schemeClr val="tx1"/>
              </a:solidFill>
              <a:latin typeface="Meiryo UI" panose="020B0604030504040204" pitchFamily="50" charset="-128"/>
              <a:ea typeface="Meiryo UI" panose="020B0604030504040204" pitchFamily="50" charset="-128"/>
            </a:endParaRPr>
          </a:p>
          <a:p>
            <a:pPr defTabSz="990600"/>
            <a:r>
              <a:rPr lang="ja-JP" altLang="en-US" sz="1600" dirty="0">
                <a:solidFill>
                  <a:schemeClr val="tx1"/>
                </a:solidFill>
                <a:latin typeface="Meiryo UI" panose="020B0604030504040204" pitchFamily="50" charset="-128"/>
                <a:ea typeface="Meiryo UI" panose="020B0604030504040204" pitchFamily="50" charset="-128"/>
              </a:rPr>
              <a:t>第十四条　</a:t>
            </a:r>
            <a:r>
              <a:rPr lang="ja-JP" altLang="en-US" sz="1600" b="1" u="sng" dirty="0">
                <a:solidFill>
                  <a:schemeClr val="tx1"/>
                </a:solidFill>
                <a:latin typeface="Meiryo UI" panose="020B0604030504040204" pitchFamily="50" charset="-128"/>
                <a:ea typeface="Meiryo UI" panose="020B0604030504040204" pitchFamily="50" charset="-128"/>
              </a:rPr>
              <a:t>基金に積み立てる資金は、寄附金その他の当該基金に係る特定の収入に係るものに限るものとする。</a:t>
            </a:r>
            <a:r>
              <a:rPr lang="ja-JP" altLang="en-US" sz="1600" dirty="0">
                <a:solidFill>
                  <a:schemeClr val="tx1"/>
                </a:solidFill>
                <a:latin typeface="Meiryo UI" panose="020B0604030504040204" pitchFamily="50" charset="-128"/>
                <a:ea typeface="Meiryo UI" panose="020B0604030504040204" pitchFamily="50" charset="-128"/>
              </a:rPr>
              <a:t>ただし、次に掲げる場合は、この限りでない。</a:t>
            </a:r>
          </a:p>
          <a:p>
            <a:pPr defTabSz="990600">
              <a:lnSpc>
                <a:spcPts val="800"/>
              </a:lnSpc>
            </a:pPr>
            <a:endParaRPr lang="en-US" altLang="ja-JP" sz="1600" dirty="0">
              <a:solidFill>
                <a:schemeClr val="tx1"/>
              </a:solidFill>
              <a:latin typeface="Meiryo UI" panose="020B0604030504040204" pitchFamily="50" charset="-128"/>
              <a:ea typeface="Meiryo UI" panose="020B0604030504040204" pitchFamily="50" charset="-128"/>
            </a:endParaRPr>
          </a:p>
          <a:p>
            <a:pPr defTabSz="990600"/>
            <a:r>
              <a:rPr lang="ja-JP" altLang="en-US" sz="1600" dirty="0">
                <a:solidFill>
                  <a:schemeClr val="tx1"/>
                </a:solidFill>
                <a:latin typeface="Meiryo UI" panose="020B0604030504040204" pitchFamily="50" charset="-128"/>
                <a:ea typeface="Meiryo UI" panose="020B0604030504040204" pitchFamily="50" charset="-128"/>
              </a:rPr>
              <a:t>一　大阪府基金条例第一条に規定する社会福祉施設職員福利厚生基金、減債基金、財政調整基金、公共施設等整備基金、流域下水道事業減債基金、　　　　</a:t>
            </a:r>
            <a:endParaRPr lang="en-US" altLang="ja-JP" sz="1600" dirty="0">
              <a:solidFill>
                <a:schemeClr val="tx1"/>
              </a:solidFill>
              <a:latin typeface="Meiryo UI" panose="020B0604030504040204" pitchFamily="50" charset="-128"/>
              <a:ea typeface="Meiryo UI" panose="020B0604030504040204" pitchFamily="50" charset="-128"/>
            </a:endParaRPr>
          </a:p>
          <a:p>
            <a:pPr defTabSz="990600"/>
            <a:r>
              <a:rPr lang="ja-JP" altLang="en-US" sz="1600" dirty="0">
                <a:solidFill>
                  <a:schemeClr val="tx1"/>
                </a:solidFill>
                <a:latin typeface="Meiryo UI" panose="020B0604030504040204" pitchFamily="50" charset="-128"/>
                <a:ea typeface="Meiryo UI" panose="020B0604030504040204" pitchFamily="50" charset="-128"/>
              </a:rPr>
              <a:t>　中央卸売市場事業減債基金、用品調達基金及び小口支払基金に積み立てる場合</a:t>
            </a:r>
            <a:endParaRPr lang="en-US" altLang="ja-JP" sz="1600" dirty="0">
              <a:solidFill>
                <a:schemeClr val="tx1"/>
              </a:solidFill>
              <a:latin typeface="Meiryo UI" panose="020B0604030504040204" pitchFamily="50" charset="-128"/>
              <a:ea typeface="Meiryo UI" panose="020B0604030504040204" pitchFamily="50" charset="-128"/>
            </a:endParaRPr>
          </a:p>
          <a:p>
            <a:pPr defTabSz="990600">
              <a:lnSpc>
                <a:spcPts val="800"/>
              </a:lnSpc>
            </a:pPr>
            <a:endParaRPr lang="ja-JP" altLang="en-US" sz="1600" dirty="0">
              <a:solidFill>
                <a:schemeClr val="tx1"/>
              </a:solidFill>
              <a:latin typeface="Meiryo UI" panose="020B0604030504040204" pitchFamily="50" charset="-128"/>
              <a:ea typeface="Meiryo UI" panose="020B0604030504040204" pitchFamily="50" charset="-128"/>
            </a:endParaRPr>
          </a:p>
          <a:p>
            <a:pPr defTabSz="990600"/>
            <a:r>
              <a:rPr lang="ja-JP" altLang="en-US" sz="1600" dirty="0">
                <a:solidFill>
                  <a:schemeClr val="tx1"/>
                </a:solidFill>
                <a:latin typeface="Meiryo UI" panose="020B0604030504040204" pitchFamily="50" charset="-128"/>
                <a:ea typeface="Meiryo UI" panose="020B0604030504040204" pitchFamily="50" charset="-128"/>
              </a:rPr>
              <a:t>二　大阪府介護保険財政安定化基金条例</a:t>
            </a:r>
            <a:r>
              <a:rPr lang="en-US" altLang="ja-JP" sz="1600" dirty="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平成十二年大阪府条例第十号</a:t>
            </a:r>
            <a:r>
              <a:rPr lang="en-US" altLang="ja-JP" sz="1600" dirty="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第一条に規定する介護保険財政安定化基金、大阪府後期高齢者医療財政安　</a:t>
            </a:r>
            <a:endParaRPr lang="en-US" altLang="ja-JP" sz="1600" dirty="0">
              <a:solidFill>
                <a:schemeClr val="tx1"/>
              </a:solidFill>
              <a:latin typeface="Meiryo UI" panose="020B0604030504040204" pitchFamily="50" charset="-128"/>
              <a:ea typeface="Meiryo UI" panose="020B0604030504040204" pitchFamily="50" charset="-128"/>
            </a:endParaRPr>
          </a:p>
          <a:p>
            <a:pPr defTabSz="990600"/>
            <a:r>
              <a:rPr lang="ja-JP" altLang="en-US" sz="1600" dirty="0">
                <a:solidFill>
                  <a:schemeClr val="tx1"/>
                </a:solidFill>
                <a:latin typeface="Meiryo UI" panose="020B0604030504040204" pitchFamily="50" charset="-128"/>
                <a:ea typeface="Meiryo UI" panose="020B0604030504040204" pitchFamily="50" charset="-128"/>
              </a:rPr>
              <a:t>　定化基金条例</a:t>
            </a:r>
            <a:r>
              <a:rPr lang="en-US" altLang="ja-JP" sz="1600" dirty="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平成二十年大阪府条例第二号</a:t>
            </a:r>
            <a:r>
              <a:rPr lang="en-US" altLang="ja-JP" sz="1600" dirty="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第一条に規定する後期高齢者医療財政安定化基金及び大阪府国民健康保険財政安定化基金条例</a:t>
            </a:r>
            <a:r>
              <a:rPr lang="en-US" altLang="ja-JP" sz="1600" dirty="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平</a:t>
            </a:r>
            <a:endParaRPr lang="en-US" altLang="ja-JP" sz="1600" dirty="0">
              <a:solidFill>
                <a:schemeClr val="tx1"/>
              </a:solidFill>
              <a:latin typeface="Meiryo UI" panose="020B0604030504040204" pitchFamily="50" charset="-128"/>
              <a:ea typeface="Meiryo UI" panose="020B0604030504040204" pitchFamily="50" charset="-128"/>
            </a:endParaRPr>
          </a:p>
          <a:p>
            <a:pPr defTabSz="990600"/>
            <a:r>
              <a:rPr lang="ja-JP" altLang="en-US" sz="1600" dirty="0">
                <a:solidFill>
                  <a:schemeClr val="tx1"/>
                </a:solidFill>
                <a:latin typeface="Meiryo UI" panose="020B0604030504040204" pitchFamily="50" charset="-128"/>
                <a:ea typeface="Meiryo UI" panose="020B0604030504040204" pitchFamily="50" charset="-128"/>
              </a:rPr>
              <a:t>　成二十八年大阪府条例第四号</a:t>
            </a:r>
            <a:r>
              <a:rPr lang="en-US" altLang="ja-JP" sz="1600" dirty="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第一条に規定する国民健康保険財政安定化基金に法令又はこれらの条例の定めるところにより積み立てる場合</a:t>
            </a:r>
            <a:endParaRPr lang="en-US" altLang="ja-JP" sz="1600" dirty="0">
              <a:solidFill>
                <a:schemeClr val="tx1"/>
              </a:solidFill>
              <a:latin typeface="Meiryo UI" panose="020B0604030504040204" pitchFamily="50" charset="-128"/>
              <a:ea typeface="Meiryo UI" panose="020B0604030504040204" pitchFamily="50" charset="-128"/>
            </a:endParaRPr>
          </a:p>
          <a:p>
            <a:pPr defTabSz="990600">
              <a:lnSpc>
                <a:spcPts val="800"/>
              </a:lnSpc>
            </a:pPr>
            <a:endParaRPr lang="ja-JP" altLang="en-US" sz="1600" dirty="0">
              <a:solidFill>
                <a:schemeClr val="tx1"/>
              </a:solidFill>
              <a:latin typeface="Meiryo UI" panose="020B0604030504040204" pitchFamily="50" charset="-128"/>
              <a:ea typeface="Meiryo UI" panose="020B0604030504040204" pitchFamily="50" charset="-128"/>
            </a:endParaRPr>
          </a:p>
          <a:p>
            <a:pPr defTabSz="990600"/>
            <a:r>
              <a:rPr lang="ja-JP" altLang="en-US" sz="1600" dirty="0">
                <a:solidFill>
                  <a:schemeClr val="tx1"/>
                </a:solidFill>
                <a:latin typeface="Meiryo UI" panose="020B0604030504040204" pitchFamily="50" charset="-128"/>
                <a:ea typeface="Meiryo UI" panose="020B0604030504040204" pitchFamily="50" charset="-128"/>
              </a:rPr>
              <a:t>三　災害救助法</a:t>
            </a:r>
            <a:r>
              <a:rPr lang="en-US" altLang="ja-JP" sz="1600" dirty="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昭和二十二年法律第百十八号</a:t>
            </a:r>
            <a:r>
              <a:rPr lang="en-US" altLang="ja-JP" sz="1600" dirty="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第二十二条に規定する災害救助基金に積み立てる場合</a:t>
            </a:r>
            <a:endParaRPr lang="en-US" altLang="ja-JP" sz="1600" dirty="0">
              <a:solidFill>
                <a:schemeClr val="tx1"/>
              </a:solidFill>
              <a:latin typeface="Meiryo UI" panose="020B0604030504040204" pitchFamily="50" charset="-128"/>
              <a:ea typeface="Meiryo UI" panose="020B0604030504040204" pitchFamily="50" charset="-128"/>
            </a:endParaRPr>
          </a:p>
          <a:p>
            <a:pPr defTabSz="990600">
              <a:lnSpc>
                <a:spcPts val="800"/>
              </a:lnSpc>
            </a:pPr>
            <a:endParaRPr lang="ja-JP" altLang="en-US" sz="1600" dirty="0">
              <a:solidFill>
                <a:schemeClr val="tx1"/>
              </a:solidFill>
              <a:latin typeface="Meiryo UI" panose="020B0604030504040204" pitchFamily="50" charset="-128"/>
              <a:ea typeface="Meiryo UI" panose="020B0604030504040204" pitchFamily="50" charset="-128"/>
            </a:endParaRPr>
          </a:p>
          <a:p>
            <a:pPr defTabSz="990600"/>
            <a:r>
              <a:rPr lang="ja-JP" altLang="en-US" sz="1600" dirty="0">
                <a:solidFill>
                  <a:schemeClr val="tx1"/>
                </a:solidFill>
                <a:latin typeface="Meiryo UI" panose="020B0604030504040204" pitchFamily="50" charset="-128"/>
                <a:ea typeface="Meiryo UI" panose="020B0604030504040204" pitchFamily="50" charset="-128"/>
              </a:rPr>
              <a:t>四　国の補助金又は給付金その他これに準ずるものの交付を受ける事業を実施するために積み立てる場合</a:t>
            </a:r>
          </a:p>
          <a:p>
            <a:pPr defTabSz="990600"/>
            <a:endParaRPr lang="en-US" altLang="ja-JP" sz="1600" dirty="0">
              <a:solidFill>
                <a:schemeClr val="tx1"/>
              </a:solidFill>
              <a:latin typeface="Meiryo UI" panose="020B0604030504040204" pitchFamily="50" charset="-128"/>
              <a:ea typeface="Meiryo UI" panose="020B0604030504040204" pitchFamily="50" charset="-128"/>
            </a:endParaRPr>
          </a:p>
          <a:p>
            <a:pPr defTabSz="990600"/>
            <a:r>
              <a:rPr lang="ja-JP" altLang="en-US" sz="1600" dirty="0">
                <a:solidFill>
                  <a:schemeClr val="tx1"/>
                </a:solidFill>
                <a:latin typeface="Meiryo UI" panose="020B0604030504040204" pitchFamily="50" charset="-128"/>
                <a:ea typeface="Meiryo UI" panose="020B0604030504040204" pitchFamily="50" charset="-128"/>
              </a:rPr>
              <a:t>　　</a:t>
            </a:r>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　「その他当該基金に係る特定の収入」</a:t>
            </a:r>
          </a:p>
          <a:p>
            <a:pPr defTabSz="990600"/>
            <a:r>
              <a:rPr lang="ja-JP" altLang="en-US" sz="1400" dirty="0">
                <a:solidFill>
                  <a:schemeClr val="tx1"/>
                </a:solidFill>
                <a:latin typeface="Meiryo UI" panose="020B0604030504040204" pitchFamily="50" charset="-128"/>
                <a:ea typeface="Meiryo UI" panose="020B0604030504040204" pitchFamily="50" charset="-128"/>
              </a:rPr>
              <a:t>　　　　各基金の運用利息や国の緊急経済対策により基金積立てのために受け入れる交付金などの特定財源のほか、基金への積立てが予定されているが、</a:t>
            </a:r>
            <a:endParaRPr lang="en-US" altLang="ja-JP" sz="1400" dirty="0">
              <a:solidFill>
                <a:schemeClr val="tx1"/>
              </a:solidFill>
              <a:latin typeface="Meiryo UI" panose="020B0604030504040204" pitchFamily="50" charset="-128"/>
              <a:ea typeface="Meiryo UI" panose="020B0604030504040204" pitchFamily="50" charset="-128"/>
            </a:endParaRPr>
          </a:p>
          <a:p>
            <a:pPr defTabSz="990600"/>
            <a:r>
              <a:rPr lang="ja-JP" altLang="en-US" sz="1400" dirty="0">
                <a:solidFill>
                  <a:schemeClr val="tx1"/>
                </a:solidFill>
                <a:latin typeface="Meiryo UI" panose="020B0604030504040204" pitchFamily="50" charset="-128"/>
                <a:ea typeface="Meiryo UI" panose="020B0604030504040204" pitchFamily="50" charset="-128"/>
              </a:rPr>
              <a:t>　　　　予算上の手続きでいったん一般歳入で受け入れるため、形式的には一般財源からの積み立てであるが、事実上特定財源に準じて取り扱うべきものなどを想定。</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53D08F1F-E111-4481-BAAB-2168AFC9088D}"/>
              </a:ext>
            </a:extLst>
          </p:cNvPr>
          <p:cNvSpPr txBox="1"/>
          <p:nvPr/>
        </p:nvSpPr>
        <p:spPr bwMode="gray">
          <a:xfrm>
            <a:off x="8531" y="737865"/>
            <a:ext cx="13456742" cy="4199131"/>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defTabSz="990600"/>
            <a:r>
              <a:rPr lang="ja-JP" altLang="en-US" sz="2400" dirty="0">
                <a:solidFill>
                  <a:schemeClr val="tx1"/>
                </a:solidFill>
                <a:latin typeface="Meiryo UI" panose="020B0604030504040204" pitchFamily="50" charset="-128"/>
                <a:ea typeface="Meiryo UI" panose="020B0604030504040204" pitchFamily="50" charset="-128"/>
              </a:rPr>
              <a:t>■宿泊税は法定外目的税であり、</a:t>
            </a:r>
            <a:r>
              <a:rPr lang="ja-JP" altLang="en-US" sz="2400" b="1" u="sng" dirty="0">
                <a:solidFill>
                  <a:schemeClr val="tx1"/>
                </a:solidFill>
                <a:latin typeface="Meiryo UI" panose="020B0604030504040204" pitchFamily="50" charset="-128"/>
                <a:ea typeface="Meiryo UI" panose="020B0604030504040204" pitchFamily="50" charset="-128"/>
              </a:rPr>
              <a:t>その使途が限定されている</a:t>
            </a:r>
            <a:r>
              <a:rPr lang="ja-JP" altLang="en-US" sz="2400" dirty="0">
                <a:solidFill>
                  <a:schemeClr val="tx1"/>
                </a:solidFill>
                <a:latin typeface="Meiryo UI" panose="020B0604030504040204" pitchFamily="50" charset="-128"/>
                <a:ea typeface="Meiryo UI" panose="020B0604030504040204" pitchFamily="50" charset="-128"/>
              </a:rPr>
              <a:t>ことから、これまで本府においては、宿泊税収と</a:t>
            </a:r>
            <a:endParaRPr lang="en-US" altLang="ja-JP" sz="2400" dirty="0">
              <a:solidFill>
                <a:schemeClr val="tx1"/>
              </a:solidFill>
              <a:latin typeface="Meiryo UI" panose="020B0604030504040204" pitchFamily="50" charset="-128"/>
              <a:ea typeface="Meiryo UI" panose="020B0604030504040204" pitchFamily="50" charset="-128"/>
            </a:endParaRPr>
          </a:p>
          <a:p>
            <a:pPr defTabSz="990600"/>
            <a:r>
              <a:rPr lang="en-US" altLang="ja-JP" sz="2400" dirty="0">
                <a:solidFill>
                  <a:schemeClr val="tx1"/>
                </a:solidFill>
                <a:latin typeface="Meiryo UI" panose="020B0604030504040204" pitchFamily="50" charset="-128"/>
                <a:ea typeface="Meiryo UI" panose="020B0604030504040204" pitchFamily="50" charset="-128"/>
              </a:rPr>
              <a:t>   </a:t>
            </a:r>
            <a:r>
              <a:rPr lang="ja-JP" altLang="en-US" sz="2400" dirty="0">
                <a:solidFill>
                  <a:schemeClr val="tx1"/>
                </a:solidFill>
                <a:latin typeface="Meiryo UI" panose="020B0604030504040204" pitchFamily="50" charset="-128"/>
                <a:ea typeface="Meiryo UI" panose="020B0604030504040204" pitchFamily="50" charset="-128"/>
              </a:rPr>
              <a:t>当該年度の宿泊税充当額との差異について、後年度の予算編成時に調整する対応を行っている。</a:t>
            </a:r>
            <a:endParaRPr lang="en-US" altLang="ja-JP" sz="2400" dirty="0">
              <a:solidFill>
                <a:schemeClr val="tx1"/>
              </a:solidFill>
              <a:latin typeface="Meiryo UI" panose="020B0604030504040204" pitchFamily="50" charset="-128"/>
              <a:ea typeface="Meiryo UI" panose="020B0604030504040204" pitchFamily="50" charset="-128"/>
            </a:endParaRPr>
          </a:p>
          <a:p>
            <a:pPr defTabSz="990600">
              <a:lnSpc>
                <a:spcPts val="1000"/>
              </a:lnSpc>
            </a:pPr>
            <a:endParaRPr lang="en-US" altLang="ja-JP" sz="2400" dirty="0">
              <a:solidFill>
                <a:schemeClr val="tx1"/>
              </a:solidFill>
              <a:latin typeface="Meiryo UI" panose="020B0604030504040204" pitchFamily="50" charset="-128"/>
              <a:ea typeface="Meiryo UI" panose="020B0604030504040204" pitchFamily="50" charset="-128"/>
            </a:endParaRPr>
          </a:p>
          <a:p>
            <a:pPr defTabSz="990600"/>
            <a:r>
              <a:rPr lang="ja-JP" altLang="en-US" sz="2400" dirty="0">
                <a:solidFill>
                  <a:schemeClr val="tx1"/>
                </a:solidFill>
                <a:latin typeface="Meiryo UI" panose="020B0604030504040204" pitchFamily="50" charset="-128"/>
                <a:ea typeface="Meiryo UI" panose="020B0604030504040204" pitchFamily="50" charset="-128"/>
              </a:rPr>
              <a:t>■今後については、宿泊税収が大きく増加することや以下の利点などを鑑み、</a:t>
            </a:r>
            <a:r>
              <a:rPr lang="ja-JP" altLang="en-US" sz="2400" b="1" u="sng" dirty="0">
                <a:solidFill>
                  <a:schemeClr val="tx1"/>
                </a:solidFill>
                <a:latin typeface="Meiryo UI" panose="020B0604030504040204" pitchFamily="50" charset="-128"/>
                <a:ea typeface="Meiryo UI" panose="020B0604030504040204" pitchFamily="50" charset="-128"/>
              </a:rPr>
              <a:t>宿泊税収の基金化を検討</a:t>
            </a:r>
            <a:r>
              <a:rPr lang="ja-JP" altLang="en-US" sz="2400" dirty="0">
                <a:solidFill>
                  <a:schemeClr val="tx1"/>
                </a:solidFill>
                <a:latin typeface="Meiryo UI" panose="020B0604030504040204" pitchFamily="50" charset="-128"/>
                <a:ea typeface="Meiryo UI" panose="020B0604030504040204" pitchFamily="50" charset="-128"/>
              </a:rPr>
              <a:t>。　</a:t>
            </a:r>
            <a:r>
              <a:rPr lang="en-US" altLang="ja-JP" sz="2400" dirty="0">
                <a:solidFill>
                  <a:schemeClr val="tx1"/>
                </a:solidFill>
                <a:latin typeface="Meiryo UI" panose="020B0604030504040204" pitchFamily="50" charset="-128"/>
                <a:ea typeface="Meiryo UI" panose="020B0604030504040204" pitchFamily="50" charset="-128"/>
              </a:rPr>
              <a:t>※</a:t>
            </a:r>
          </a:p>
          <a:p>
            <a:pPr defTabSz="990600"/>
            <a:endParaRPr lang="en-US" altLang="ja-JP" sz="2400" dirty="0">
              <a:solidFill>
                <a:schemeClr val="tx1"/>
              </a:solidFill>
              <a:latin typeface="Meiryo UI" panose="020B0604030504040204" pitchFamily="50" charset="-128"/>
              <a:ea typeface="Meiryo UI" panose="020B0604030504040204" pitchFamily="50" charset="-128"/>
            </a:endParaRPr>
          </a:p>
          <a:p>
            <a:pPr defTabSz="990600"/>
            <a:endParaRPr lang="en-US" altLang="ja-JP" sz="2400" dirty="0">
              <a:solidFill>
                <a:schemeClr val="tx1"/>
              </a:solidFill>
              <a:latin typeface="Meiryo UI" panose="020B0604030504040204" pitchFamily="50" charset="-128"/>
              <a:ea typeface="Meiryo UI" panose="020B0604030504040204" pitchFamily="50" charset="-128"/>
            </a:endParaRPr>
          </a:p>
          <a:p>
            <a:pPr defTabSz="990600"/>
            <a:endParaRPr lang="en-US" altLang="ja-JP" sz="2400" dirty="0">
              <a:solidFill>
                <a:schemeClr val="tx1"/>
              </a:solidFill>
              <a:latin typeface="Meiryo UI" panose="020B0604030504040204" pitchFamily="50" charset="-128"/>
              <a:ea typeface="Meiryo UI" panose="020B0604030504040204" pitchFamily="50" charset="-128"/>
            </a:endParaRPr>
          </a:p>
          <a:p>
            <a:pPr defTabSz="990600"/>
            <a:endParaRPr lang="en-US" altLang="ja-JP" sz="2400" dirty="0">
              <a:solidFill>
                <a:schemeClr val="tx1"/>
              </a:solidFill>
              <a:latin typeface="Meiryo UI" panose="020B0604030504040204" pitchFamily="50" charset="-128"/>
              <a:ea typeface="Meiryo UI" panose="020B0604030504040204" pitchFamily="50" charset="-128"/>
            </a:endParaRPr>
          </a:p>
          <a:p>
            <a:pPr defTabSz="990600"/>
            <a:endParaRPr lang="en-US" altLang="ja-JP" sz="2400" dirty="0">
              <a:solidFill>
                <a:schemeClr val="tx1"/>
              </a:solidFill>
              <a:latin typeface="Meiryo UI" panose="020B0604030504040204" pitchFamily="50" charset="-128"/>
              <a:ea typeface="Meiryo UI" panose="020B0604030504040204" pitchFamily="50" charset="-128"/>
            </a:endParaRPr>
          </a:p>
          <a:p>
            <a:pPr defTabSz="990600"/>
            <a:endParaRPr lang="ja-JP" altLang="en-US" sz="2400" dirty="0">
              <a:solidFill>
                <a:schemeClr val="tx1"/>
              </a:solidFill>
              <a:latin typeface="Meiryo UI" panose="020B0604030504040204" pitchFamily="50" charset="-128"/>
              <a:ea typeface="Meiryo UI" panose="020B0604030504040204" pitchFamily="50" charset="-128"/>
            </a:endParaRPr>
          </a:p>
          <a:p>
            <a:pPr defTabSz="990600"/>
            <a:r>
              <a:rPr lang="ja-JP" altLang="en-US" sz="1600" dirty="0">
                <a:solidFill>
                  <a:schemeClr val="tx1"/>
                </a:solidFill>
                <a:latin typeface="Meiryo UI" panose="020B0604030504040204" pitchFamily="50" charset="-128"/>
                <a:ea typeface="Meiryo UI" panose="020B0604030504040204" pitchFamily="50" charset="-128"/>
              </a:rPr>
              <a:t>　　　</a:t>
            </a:r>
            <a:endParaRPr lang="en-US" altLang="ja-JP" sz="1600" dirty="0">
              <a:solidFill>
                <a:schemeClr val="tx1"/>
              </a:solidFill>
              <a:latin typeface="Meiryo UI" panose="020B0604030504040204" pitchFamily="50" charset="-128"/>
              <a:ea typeface="Meiryo UI" panose="020B0604030504040204" pitchFamily="50" charset="-128"/>
            </a:endParaRPr>
          </a:p>
          <a:p>
            <a:pPr defTabSz="990600"/>
            <a:r>
              <a:rPr lang="ja-JP" altLang="en-US" sz="1600" dirty="0">
                <a:solidFill>
                  <a:schemeClr val="tx1"/>
                </a:solidFill>
                <a:latin typeface="Meiryo UI" panose="020B0604030504040204" pitchFamily="50" charset="-128"/>
                <a:ea typeface="Meiryo UI" panose="020B0604030504040204" pitchFamily="50" charset="-128"/>
              </a:rPr>
              <a:t>　　　</a:t>
            </a:r>
            <a:r>
              <a:rPr lang="en-US" altLang="ja-JP" sz="1600" dirty="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ただし、宿泊税収の基金化については、大阪府財政運営基本条例第十四条（一般財源による基金への積立ての原則禁止）との整合性の整理が必要</a:t>
            </a:r>
            <a:endParaRPr lang="en-US" altLang="ja-JP" sz="1600" dirty="0">
              <a:solidFill>
                <a:schemeClr val="tx1"/>
              </a:solidFill>
              <a:latin typeface="Meiryo UI" panose="020B0604030504040204" pitchFamily="50" charset="-128"/>
              <a:ea typeface="Meiryo UI" panose="020B0604030504040204" pitchFamily="50" charset="-128"/>
            </a:endParaRPr>
          </a:p>
        </p:txBody>
      </p:sp>
      <p:sp>
        <p:nvSpPr>
          <p:cNvPr id="9" name="正方形/長方形 8">
            <a:extLst>
              <a:ext uri="{FF2B5EF4-FFF2-40B4-BE49-F238E27FC236}">
                <a16:creationId xmlns:a16="http://schemas.microsoft.com/office/drawing/2014/main" id="{2FAB42E4-BD9D-47A2-988C-CA75DFBF7E43}"/>
              </a:ext>
            </a:extLst>
          </p:cNvPr>
          <p:cNvSpPr/>
          <p:nvPr/>
        </p:nvSpPr>
        <p:spPr>
          <a:xfrm>
            <a:off x="215801" y="2198370"/>
            <a:ext cx="13261745" cy="2120027"/>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990600"/>
            <a:r>
              <a:rPr lang="ja-JP" altLang="en-US" sz="1800" b="1" u="sng" dirty="0">
                <a:solidFill>
                  <a:schemeClr val="bg1"/>
                </a:solidFill>
                <a:latin typeface="Meiryo UI" panose="020B0604030504040204" pitchFamily="50" charset="-128"/>
                <a:ea typeface="Meiryo UI" panose="020B0604030504040204" pitchFamily="50" charset="-128"/>
              </a:rPr>
              <a:t>＜基金化の利点＞</a:t>
            </a:r>
            <a:endParaRPr lang="en-US" altLang="ja-JP" sz="1800" b="1" u="sng" dirty="0">
              <a:solidFill>
                <a:schemeClr val="bg1"/>
              </a:solidFill>
              <a:latin typeface="Meiryo UI" panose="020B0604030504040204" pitchFamily="50" charset="-128"/>
              <a:ea typeface="Meiryo UI" panose="020B0604030504040204" pitchFamily="50" charset="-128"/>
            </a:endParaRPr>
          </a:p>
          <a:p>
            <a:pPr defTabSz="990600">
              <a:lnSpc>
                <a:spcPts val="1600"/>
              </a:lnSpc>
            </a:pPr>
            <a:endParaRPr lang="en-US" altLang="ja-JP" sz="1800" dirty="0">
              <a:solidFill>
                <a:schemeClr val="bg1"/>
              </a:solidFill>
              <a:latin typeface="Meiryo UI" panose="020B0604030504040204" pitchFamily="50" charset="-128"/>
              <a:ea typeface="Meiryo UI" panose="020B0604030504040204" pitchFamily="50" charset="-128"/>
            </a:endParaRPr>
          </a:p>
          <a:p>
            <a:pPr defTabSz="990600"/>
            <a:r>
              <a:rPr lang="ja-JP" altLang="en-US" sz="1800" dirty="0">
                <a:solidFill>
                  <a:schemeClr val="bg1"/>
                </a:solidFill>
                <a:latin typeface="Meiryo UI" panose="020B0604030504040204" pitchFamily="50" charset="-128"/>
                <a:ea typeface="Meiryo UI" panose="020B0604030504040204" pitchFamily="50" charset="-128"/>
              </a:rPr>
              <a:t>　　　・宿泊税収と宿泊税充当額の差異や、基金の運用状況（積立・取崩）について外部からの把握・確認が容易となること（見える化）</a:t>
            </a:r>
            <a:endParaRPr lang="en-US" altLang="ja-JP" sz="1800" dirty="0">
              <a:solidFill>
                <a:schemeClr val="bg1"/>
              </a:solidFill>
              <a:latin typeface="Meiryo UI" panose="020B0604030504040204" pitchFamily="50" charset="-128"/>
              <a:ea typeface="Meiryo UI" panose="020B0604030504040204" pitchFamily="50" charset="-128"/>
            </a:endParaRPr>
          </a:p>
          <a:p>
            <a:pPr defTabSz="990600">
              <a:lnSpc>
                <a:spcPts val="1200"/>
              </a:lnSpc>
            </a:pPr>
            <a:endParaRPr lang="en-US" altLang="ja-JP" sz="1800" dirty="0">
              <a:solidFill>
                <a:schemeClr val="bg1"/>
              </a:solidFill>
              <a:latin typeface="Meiryo UI" panose="020B0604030504040204" pitchFamily="50" charset="-128"/>
              <a:ea typeface="Meiryo UI" panose="020B0604030504040204" pitchFamily="50" charset="-128"/>
            </a:endParaRPr>
          </a:p>
          <a:p>
            <a:pPr defTabSz="990600"/>
            <a:r>
              <a:rPr lang="ja-JP" altLang="en-US" sz="1800" dirty="0">
                <a:solidFill>
                  <a:schemeClr val="bg1"/>
                </a:solidFill>
                <a:latin typeface="Meiryo UI" panose="020B0604030504040204" pitchFamily="50" charset="-128"/>
                <a:ea typeface="Meiryo UI" panose="020B0604030504040204" pitchFamily="50" charset="-128"/>
              </a:rPr>
              <a:t>　　　・複数年度にわたる施策や大型施策への対応が容易となること</a:t>
            </a:r>
            <a:endParaRPr lang="en-US" altLang="ja-JP" sz="1800" dirty="0">
              <a:solidFill>
                <a:schemeClr val="bg1"/>
              </a:solidFill>
              <a:latin typeface="Meiryo UI" panose="020B0604030504040204" pitchFamily="50" charset="-128"/>
              <a:ea typeface="Meiryo UI" panose="020B0604030504040204" pitchFamily="50" charset="-128"/>
            </a:endParaRPr>
          </a:p>
          <a:p>
            <a:pPr defTabSz="990600">
              <a:lnSpc>
                <a:spcPts val="1200"/>
              </a:lnSpc>
            </a:pPr>
            <a:endParaRPr lang="en-US" altLang="ja-JP" sz="1800" dirty="0">
              <a:solidFill>
                <a:schemeClr val="bg1"/>
              </a:solidFill>
              <a:latin typeface="Meiryo UI" panose="020B0604030504040204" pitchFamily="50" charset="-128"/>
              <a:ea typeface="Meiryo UI" panose="020B0604030504040204" pitchFamily="50" charset="-128"/>
            </a:endParaRPr>
          </a:p>
          <a:p>
            <a:pPr defTabSz="990600"/>
            <a:r>
              <a:rPr lang="ja-JP" altLang="en-US" sz="1800" dirty="0">
                <a:solidFill>
                  <a:schemeClr val="bg1"/>
                </a:solidFill>
                <a:latin typeface="Meiryo UI" panose="020B0604030504040204" pitchFamily="50" charset="-128"/>
                <a:ea typeface="Meiryo UI" panose="020B0604030504040204" pitchFamily="50" charset="-128"/>
              </a:rPr>
              <a:t>　　　・税収が安定している時期に一定額の積立を行うことで、コロナ禍のような税収が激減する時期においても、宿泊税を活用した</a:t>
            </a:r>
            <a:endParaRPr lang="en-US" altLang="ja-JP" sz="1800" dirty="0">
              <a:solidFill>
                <a:schemeClr val="bg1"/>
              </a:solidFill>
              <a:latin typeface="Meiryo UI" panose="020B0604030504040204" pitchFamily="50" charset="-128"/>
              <a:ea typeface="Meiryo UI" panose="020B0604030504040204" pitchFamily="50" charset="-128"/>
            </a:endParaRPr>
          </a:p>
          <a:p>
            <a:pPr defTabSz="990600"/>
            <a:r>
              <a:rPr lang="en-US" altLang="ja-JP" sz="1800" dirty="0">
                <a:solidFill>
                  <a:schemeClr val="bg1"/>
                </a:solidFill>
                <a:latin typeface="Meiryo UI" panose="020B0604030504040204" pitchFamily="50" charset="-128"/>
                <a:ea typeface="Meiryo UI" panose="020B0604030504040204" pitchFamily="50" charset="-128"/>
              </a:rPr>
              <a:t>        </a:t>
            </a:r>
            <a:r>
              <a:rPr lang="ja-JP" altLang="en-US" sz="1800" dirty="0">
                <a:solidFill>
                  <a:schemeClr val="bg1"/>
                </a:solidFill>
                <a:latin typeface="Meiryo UI" panose="020B0604030504040204" pitchFamily="50" charset="-128"/>
                <a:ea typeface="Meiryo UI" panose="020B0604030504040204" pitchFamily="50" charset="-128"/>
              </a:rPr>
              <a:t>施策を継続的に実施できること</a:t>
            </a:r>
            <a:endParaRPr lang="en-US" altLang="ja-JP" sz="180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27943245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gray">
        <a:noFill/>
        <a:ln w="12700" cmpd="sng">
          <a:noFill/>
        </a:ln>
      </a:spPr>
      <a:bodyPr wrap="square" lIns="108000" tIns="144000" rIns="108000" bIns="108000" rtlCol="0" anchor="t">
        <a:spAutoFit/>
      </a:bodyPr>
      <a:lstStyle>
        <a:defPPr defTabSz="990600">
          <a:defRPr kumimoji="1" sz="1050" dirty="0" smtClean="0">
            <a:solidFill>
              <a:sysClr val="windowText" lastClr="000000"/>
            </a:solidFill>
            <a:latin typeface="Meiryo UI" panose="020B0604030504040204" pitchFamily="50" charset="-128"/>
            <a:ea typeface="Meiryo UI" panose="020B0604030504040204" pitchFamily="50" charset="-128"/>
          </a:defRPr>
        </a:defPPr>
      </a:lstStyle>
      <a:style>
        <a:lnRef idx="0">
          <a:scrgbClr r="0" g="0" b="0"/>
        </a:lnRef>
        <a:fillRef idx="0">
          <a:scrgbClr r="0" g="0" b="0"/>
        </a:fillRef>
        <a:effectRef idx="0">
          <a:scrgbClr r="0" g="0" b="0"/>
        </a:effectRef>
        <a:fontRef idx="minor">
          <a:schemeClr val="dk1"/>
        </a:fontRef>
      </a: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6270</TotalTime>
  <Words>605</Words>
  <Application>Microsoft Office PowerPoint</Application>
  <PresentationFormat>ユーザー設定</PresentationFormat>
  <Paragraphs>45</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游ゴシック</vt:lpstr>
      <vt:lpstr>Arial</vt:lpstr>
      <vt:lpstr>Calibri</vt:lpstr>
      <vt:lpstr>Office ​​テーマ</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石井　素子</dc:creator>
  <cp:lastModifiedBy>近藤　昌幸</cp:lastModifiedBy>
  <cp:revision>742</cp:revision>
  <cp:lastPrinted>2021-06-08T12:40:10Z</cp:lastPrinted>
  <dcterms:created xsi:type="dcterms:W3CDTF">2014-07-11T05:14:15Z</dcterms:created>
  <dcterms:modified xsi:type="dcterms:W3CDTF">2024-07-16T05:53:12Z</dcterms:modified>
</cp:coreProperties>
</file>