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1"/>
  </p:notesMasterIdLst>
  <p:sldIdLst>
    <p:sldId id="337" r:id="rId2"/>
    <p:sldId id="396" r:id="rId3"/>
    <p:sldId id="342" r:id="rId4"/>
    <p:sldId id="343" r:id="rId5"/>
    <p:sldId id="348" r:id="rId6"/>
    <p:sldId id="391" r:id="rId7"/>
    <p:sldId id="395" r:id="rId8"/>
    <p:sldId id="392" r:id="rId9"/>
    <p:sldId id="390" r:id="rId10"/>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金本　亜耶子" initials="金本　亜耶子" lastIdx="1" clrIdx="0">
    <p:extLst>
      <p:ext uri="{19B8F6BF-5375-455C-9EA6-DF929625EA0E}">
        <p15:presenceInfo xmlns:p15="http://schemas.microsoft.com/office/powerpoint/2012/main" userId="S-1-5-21-161959346-1900351369-444732941-2143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FF6600"/>
    <a:srgbClr val="FF6699"/>
    <a:srgbClr val="E6E6E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255" autoAdjust="0"/>
  </p:normalViewPr>
  <p:slideViewPr>
    <p:cSldViewPr>
      <p:cViewPr varScale="1">
        <p:scale>
          <a:sx n="65" d="100"/>
          <a:sy n="65" d="100"/>
        </p:scale>
        <p:origin x="1517" y="48"/>
      </p:cViewPr>
      <p:guideLst>
        <p:guide orient="horz" pos="3141"/>
        <p:guide pos="4309"/>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385" cy="340836"/>
          </a:xfrm>
          <a:prstGeom prst="rect">
            <a:avLst/>
          </a:prstGeom>
        </p:spPr>
        <p:txBody>
          <a:bodyPr vert="horz" lIns="91289" tIns="45645" rIns="91289"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89" tIns="45645" rIns="91289" bIns="45645" rtlCol="0"/>
          <a:lstStyle>
            <a:lvl1pPr algn="r">
              <a:defRPr sz="1200"/>
            </a:lvl1pPr>
          </a:lstStyle>
          <a:p>
            <a:fld id="{6712AC8C-A92A-4B21-AB14-B7B5B92D56B3}" type="datetimeFigureOut">
              <a:rPr kumimoji="1" lang="ja-JP" altLang="en-US" smtClean="0"/>
              <a:t>2024/7/25</a:t>
            </a:fld>
            <a:endParaRPr kumimoji="1" lang="ja-JP" altLang="en-US"/>
          </a:p>
        </p:txBody>
      </p:sp>
      <p:sp>
        <p:nvSpPr>
          <p:cNvPr id="4" name="スライド イメージ プレースホルダー 3"/>
          <p:cNvSpPr>
            <a:spLocks noGrp="1" noRot="1" noChangeAspect="1"/>
          </p:cNvSpPr>
          <p:nvPr>
            <p:ph type="sldImg" idx="2"/>
          </p:nvPr>
        </p:nvSpPr>
        <p:spPr>
          <a:xfrm>
            <a:off x="3390900" y="849313"/>
            <a:ext cx="3144838" cy="2293937"/>
          </a:xfrm>
          <a:prstGeom prst="rect">
            <a:avLst/>
          </a:prstGeom>
          <a:noFill/>
          <a:ln w="12700">
            <a:solidFill>
              <a:prstClr val="black"/>
            </a:solidFill>
          </a:ln>
        </p:spPr>
        <p:txBody>
          <a:bodyPr vert="horz" lIns="91289" tIns="45645" rIns="91289" bIns="45645" rtlCol="0" anchor="ctr"/>
          <a:lstStyle/>
          <a:p>
            <a:endParaRPr lang="ja-JP" altLang="en-US"/>
          </a:p>
        </p:txBody>
      </p:sp>
      <p:sp>
        <p:nvSpPr>
          <p:cNvPr id="5" name="ノート プレースホルダー 4"/>
          <p:cNvSpPr>
            <a:spLocks noGrp="1"/>
          </p:cNvSpPr>
          <p:nvPr>
            <p:ph type="body" sz="quarter" idx="3"/>
          </p:nvPr>
        </p:nvSpPr>
        <p:spPr>
          <a:xfrm>
            <a:off x="992508" y="3272015"/>
            <a:ext cx="7941628" cy="2675950"/>
          </a:xfrm>
          <a:prstGeom prst="rect">
            <a:avLst/>
          </a:prstGeom>
        </p:spPr>
        <p:txBody>
          <a:bodyPr vert="horz" lIns="91289" tIns="45645" rIns="91289"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842"/>
            <a:ext cx="4301385" cy="340835"/>
          </a:xfrm>
          <a:prstGeom prst="rect">
            <a:avLst/>
          </a:prstGeom>
        </p:spPr>
        <p:txBody>
          <a:bodyPr vert="horz" lIns="91289" tIns="45645" rIns="91289"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2"/>
            <a:ext cx="4302970" cy="340835"/>
          </a:xfrm>
          <a:prstGeom prst="rect">
            <a:avLst/>
          </a:prstGeom>
        </p:spPr>
        <p:txBody>
          <a:bodyPr vert="horz" lIns="91289" tIns="45645" rIns="91289" bIns="4564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047734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1</a:t>
            </a:fld>
            <a:endParaRPr kumimoji="1" lang="ja-JP" altLang="en-US"/>
          </a:p>
        </p:txBody>
      </p:sp>
    </p:spTree>
    <p:extLst>
      <p:ext uri="{BB962C8B-B14F-4D97-AF65-F5344CB8AC3E}">
        <p14:creationId xmlns:p14="http://schemas.microsoft.com/office/powerpoint/2010/main" val="4256658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2</a:t>
            </a:fld>
            <a:endParaRPr kumimoji="1" lang="ja-JP" altLang="en-US"/>
          </a:p>
        </p:txBody>
      </p:sp>
    </p:spTree>
    <p:extLst>
      <p:ext uri="{BB962C8B-B14F-4D97-AF65-F5344CB8AC3E}">
        <p14:creationId xmlns:p14="http://schemas.microsoft.com/office/powerpoint/2010/main" val="36478558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3</a:t>
            </a:fld>
            <a:endParaRPr kumimoji="1" lang="ja-JP" altLang="en-US"/>
          </a:p>
        </p:txBody>
      </p:sp>
    </p:spTree>
    <p:extLst>
      <p:ext uri="{BB962C8B-B14F-4D97-AF65-F5344CB8AC3E}">
        <p14:creationId xmlns:p14="http://schemas.microsoft.com/office/powerpoint/2010/main" val="1068946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4</a:t>
            </a:fld>
            <a:endParaRPr kumimoji="1" lang="ja-JP" altLang="en-US"/>
          </a:p>
        </p:txBody>
      </p:sp>
    </p:spTree>
    <p:extLst>
      <p:ext uri="{BB962C8B-B14F-4D97-AF65-F5344CB8AC3E}">
        <p14:creationId xmlns:p14="http://schemas.microsoft.com/office/powerpoint/2010/main" val="11008935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5</a:t>
            </a:fld>
            <a:endParaRPr kumimoji="1" lang="ja-JP" altLang="en-US"/>
          </a:p>
        </p:txBody>
      </p:sp>
    </p:spTree>
    <p:extLst>
      <p:ext uri="{BB962C8B-B14F-4D97-AF65-F5344CB8AC3E}">
        <p14:creationId xmlns:p14="http://schemas.microsoft.com/office/powerpoint/2010/main" val="32913691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6</a:t>
            </a:fld>
            <a:endParaRPr kumimoji="1" lang="ja-JP" altLang="en-US"/>
          </a:p>
        </p:txBody>
      </p:sp>
    </p:spTree>
    <p:extLst>
      <p:ext uri="{BB962C8B-B14F-4D97-AF65-F5344CB8AC3E}">
        <p14:creationId xmlns:p14="http://schemas.microsoft.com/office/powerpoint/2010/main" val="37396917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7</a:t>
            </a:fld>
            <a:endParaRPr kumimoji="1" lang="ja-JP" altLang="en-US"/>
          </a:p>
        </p:txBody>
      </p:sp>
    </p:spTree>
    <p:extLst>
      <p:ext uri="{BB962C8B-B14F-4D97-AF65-F5344CB8AC3E}">
        <p14:creationId xmlns:p14="http://schemas.microsoft.com/office/powerpoint/2010/main" val="2895521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8</a:t>
            </a:fld>
            <a:endParaRPr kumimoji="1" lang="ja-JP" altLang="en-US"/>
          </a:p>
        </p:txBody>
      </p:sp>
    </p:spTree>
    <p:extLst>
      <p:ext uri="{BB962C8B-B14F-4D97-AF65-F5344CB8AC3E}">
        <p14:creationId xmlns:p14="http://schemas.microsoft.com/office/powerpoint/2010/main" val="895241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DA07DD-1C20-4E82-8C93-CDB3A1523763}" type="datetime1">
              <a:rPr kumimoji="1" lang="ja-JP" altLang="en-US" smtClean="0"/>
              <a:t>2024/7/25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0F0B00-7D80-4D7C-8838-5CF35FDED525}" type="datetime1">
              <a:rPr kumimoji="1" lang="ja-JP" altLang="en-US" smtClean="0"/>
              <a:t>2024/7/25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AFA558-C999-4E9B-A3A6-BB68D064044A}" type="datetime1">
              <a:rPr kumimoji="1" lang="ja-JP" altLang="en-US" smtClean="0"/>
              <a:t>2024/7/25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87B76E9-AD93-411F-A037-F562D2C9C8D1}" type="datetime1">
              <a:rPr kumimoji="1" lang="ja-JP" altLang="en-US" smtClean="0"/>
              <a:t>2024/7/25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463DBA-88F5-4FE0-AEC3-A2DF46717716}" type="datetime1">
              <a:rPr kumimoji="1" lang="ja-JP" altLang="en-US" smtClean="0"/>
              <a:t>2024/7/25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AC9FAC-B2BE-4F62-8C3F-10DF3666E16C}" type="datetime1">
              <a:rPr kumimoji="1" lang="ja-JP" altLang="en-US" smtClean="0"/>
              <a:t>2024/7/25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F16BEC-3A56-449D-810D-D3F085ADED01}" type="datetime1">
              <a:rPr kumimoji="1" lang="ja-JP" altLang="en-US" smtClean="0"/>
              <a:t>2024/7/25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FE5AAA-0BE8-4FC1-B387-73EAD7A33556}" type="datetime1">
              <a:rPr kumimoji="1" lang="ja-JP" altLang="en-US" smtClean="0"/>
              <a:t>2024/7/25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0955E1-426B-41B0-8B3C-5240F342191F}" type="datetime1">
              <a:rPr kumimoji="1" lang="ja-JP" altLang="en-US" smtClean="0"/>
              <a:t>2024/7/25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DACDC3-F3C4-4CD8-9C1E-CE9372196E6C}" type="datetime1">
              <a:rPr kumimoji="1" lang="ja-JP" altLang="en-US" smtClean="0"/>
              <a:t>2024/7/25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4EBF92-214A-4573-95D9-B74F2D1689D2}" type="datetime1">
              <a:rPr kumimoji="1" lang="ja-JP" altLang="en-US" smtClean="0"/>
              <a:t>2024/7/25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EEC50B-7C5A-43D5-BBE1-D616E6E54BBC}" type="datetime1">
              <a:rPr kumimoji="1" lang="ja-JP" altLang="en-US" smtClean="0"/>
              <a:t>2024/7/25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964174D0-7513-4DBD-A8C7-8BD3CB3AEDA7}" type="datetime1">
              <a:rPr kumimoji="1" lang="ja-JP" altLang="en-US" smtClean="0"/>
              <a:t>2024/7/25</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cxnSp>
        <p:nvCxnSpPr>
          <p:cNvPr id="7" name="直線コネクタ 6"/>
          <p:cNvCxnSpPr/>
          <p:nvPr userDrawn="1"/>
        </p:nvCxnSpPr>
        <p:spPr>
          <a:xfrm>
            <a:off x="0" y="593849"/>
            <a:ext cx="13681075" cy="0"/>
          </a:xfrm>
          <a:prstGeom prst="line">
            <a:avLst/>
          </a:prstGeom>
          <a:ln w="190500" cmpd="thickThin">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1439937" y="2942818"/>
            <a:ext cx="10962648" cy="707886"/>
          </a:xfrm>
          <a:prstGeom prst="rect">
            <a:avLst/>
          </a:prstGeom>
          <a:noFill/>
        </p:spPr>
        <p:txBody>
          <a:bodyPr wrap="square" rtlCol="0">
            <a:spAutoFit/>
          </a:bodyPr>
          <a:lstStyle/>
          <a:p>
            <a:pPr algn="ctr"/>
            <a:r>
              <a:rPr lang="ja-JP" altLang="en-US" sz="4000" b="1" dirty="0">
                <a:latin typeface="Meiryo UI" panose="020B0604030504040204" pitchFamily="50" charset="-128"/>
                <a:ea typeface="Meiryo UI" panose="020B0604030504040204" pitchFamily="50" charset="-128"/>
                <a:cs typeface="Meiryo UI" panose="020B0604030504040204" pitchFamily="50" charset="-128"/>
              </a:rPr>
              <a:t>今後の宿泊税充当事業（行政需要）の</a:t>
            </a:r>
            <a:r>
              <a:rPr lang="ja-JP" altLang="en-US" sz="4000" b="1">
                <a:latin typeface="Meiryo UI" panose="020B0604030504040204" pitchFamily="50" charset="-128"/>
                <a:ea typeface="Meiryo UI" panose="020B0604030504040204" pitchFamily="50" charset="-128"/>
                <a:cs typeface="Meiryo UI" panose="020B0604030504040204" pitchFamily="50" charset="-128"/>
              </a:rPr>
              <a:t>事業規模</a:t>
            </a:r>
            <a:endParaRPr lang="en-US" altLang="ja-JP" sz="40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 name="直線コネクタ 5">
            <a:extLst>
              <a:ext uri="{FF2B5EF4-FFF2-40B4-BE49-F238E27FC236}">
                <a16:creationId xmlns:a16="http://schemas.microsoft.com/office/drawing/2014/main" id="{24E179BB-0CEF-4E1D-8A19-F37AEFE60B0E}"/>
              </a:ext>
            </a:extLst>
          </p:cNvPr>
          <p:cNvCxnSpPr/>
          <p:nvPr/>
        </p:nvCxnSpPr>
        <p:spPr>
          <a:xfrm>
            <a:off x="0" y="462629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050EB4F7-9BD1-47C9-ACC9-8AD893611548}"/>
              </a:ext>
            </a:extLst>
          </p:cNvPr>
          <p:cNvSpPr/>
          <p:nvPr/>
        </p:nvSpPr>
        <p:spPr>
          <a:xfrm>
            <a:off x="11128413" y="521841"/>
            <a:ext cx="1893944" cy="707881"/>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a:latin typeface="Meiryo UI" panose="020B0604030504040204" pitchFamily="50" charset="-128"/>
                <a:ea typeface="Meiryo UI" panose="020B0604030504040204" pitchFamily="50" charset="-128"/>
              </a:rPr>
              <a:t>資料３</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67484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1" y="-19491"/>
            <a:ext cx="13177241"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今後の宿泊税充当事業（行政需要）の事業規模</a:t>
            </a:r>
            <a:r>
              <a:rPr lang="ja-JP" altLang="en-US" sz="2400" b="1" dirty="0">
                <a:solidFill>
                  <a:sysClr val="windowText" lastClr="000000"/>
                </a:solidFill>
                <a:latin typeface="Meiryo UI" panose="020B0604030504040204" pitchFamily="50" charset="-128"/>
                <a:ea typeface="Meiryo UI" panose="020B0604030504040204" pitchFamily="50" charset="-128"/>
              </a:rPr>
              <a:t>　～宿泊税充当事業の方向性～</a:t>
            </a: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1</a:t>
            </a:fld>
            <a:endParaRPr kumimoji="1" lang="ja-JP" altLang="en-US" dirty="0"/>
          </a:p>
        </p:txBody>
      </p:sp>
      <p:sp>
        <p:nvSpPr>
          <p:cNvPr id="6" name="テキスト ボックス 5">
            <a:extLst>
              <a:ext uri="{FF2B5EF4-FFF2-40B4-BE49-F238E27FC236}">
                <a16:creationId xmlns:a16="http://schemas.microsoft.com/office/drawing/2014/main" id="{20596161-69D4-987D-F478-708FA6F9B973}"/>
              </a:ext>
            </a:extLst>
          </p:cNvPr>
          <p:cNvSpPr txBox="1"/>
          <p:nvPr/>
        </p:nvSpPr>
        <p:spPr>
          <a:xfrm>
            <a:off x="647849" y="953889"/>
            <a:ext cx="12385376" cy="7201972"/>
          </a:xfrm>
          <a:prstGeom prst="rect">
            <a:avLst/>
          </a:prstGeom>
          <a:noFill/>
        </p:spPr>
        <p:txBody>
          <a:bodyPr wrap="square" rIns="36000" rtlCol="0">
            <a:spAutoFit/>
          </a:bodyPr>
          <a:lstStyle/>
          <a:p>
            <a:pPr>
              <a:spcBef>
                <a:spcPts val="600"/>
              </a:spcBef>
            </a:pPr>
            <a:r>
              <a:rPr lang="en-US" altLang="ja-JP" sz="2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事業の方向性</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a:t>
            </a:r>
          </a:p>
          <a:p>
            <a:pPr marL="363538" indent="-188913">
              <a:spcBef>
                <a:spcPts val="600"/>
              </a:spcBef>
              <a:buFont typeface="Arial" panose="020B0604020202020204" pitchFamily="34" charset="0"/>
              <a:buChar cha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宿泊税は、平成</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月の「大阪府観光客受入環境整備の推進に関する調査検討最終報告」の「大阪の観光振興にかかる施策の柱」に基づき、観光客の受入環境整備や、魅力づくり・プロモーションの推進の取組に、引き続き活用する。</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363538" indent="-188913">
              <a:spcBef>
                <a:spcPts val="600"/>
              </a:spcBef>
              <a:buFont typeface="Arial" panose="020B0604020202020204" pitchFamily="34" charset="0"/>
              <a:buChar cha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令和３年度の検討時の答申に記載された事業のほか、今後、概ね５年後を見据え、観光資源の磨き上げやコンテンツの充実を図り、大阪らしさや大阪のさらなる魅力の効果的な情報発信を行うなど、国内外からの誘客を促進する取組、観光客や観光関連事業者のニーズを踏まえた利便性・満足度の向上につながる取組を実施していく。</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en-US" altLang="ja-JP" sz="2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事業の区分・試算の考え方</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a:t>
            </a:r>
          </a:p>
          <a:p>
            <a:pPr marL="363538" indent="-188913">
              <a:spcBef>
                <a:spcPts val="600"/>
              </a:spcBef>
              <a:buFont typeface="Arial" panose="020B0604020202020204" pitchFamily="34" charset="0"/>
              <a:buChar cha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現在実施している宿泊税充当事業のうち、引き続き着実に実施する事業（単年度で終了する事業は除く）は、「</a:t>
            </a:r>
            <a:r>
              <a:rPr lang="ja-JP" altLang="en-US" sz="2400" b="1" u="sng" dirty="0">
                <a:latin typeface="Meiryo UI" panose="020B0604030504040204" pitchFamily="50" charset="-128"/>
                <a:ea typeface="Meiryo UI" panose="020B0604030504040204" pitchFamily="50" charset="-128"/>
                <a:cs typeface="Meiryo UI" panose="020B0604030504040204" pitchFamily="50" charset="-128"/>
              </a:rPr>
              <a:t>継続事業（</a:t>
            </a:r>
            <a:r>
              <a:rPr lang="en-US" altLang="ja-JP" sz="2400" b="1" u="sng" dirty="0">
                <a:latin typeface="Meiryo UI" panose="020B0604030504040204" pitchFamily="50" charset="-128"/>
                <a:ea typeface="Meiryo UI" panose="020B0604030504040204" pitchFamily="50" charset="-128"/>
                <a:cs typeface="Meiryo UI" panose="020B0604030504040204" pitchFamily="50" charset="-128"/>
              </a:rPr>
              <a:t>R6</a:t>
            </a:r>
            <a:r>
              <a:rPr lang="ja-JP" altLang="en-US" sz="2400" b="1" u="sng" dirty="0">
                <a:latin typeface="Meiryo UI" panose="020B0604030504040204" pitchFamily="50" charset="-128"/>
                <a:ea typeface="Meiryo UI" panose="020B0604030504040204" pitchFamily="50" charset="-128"/>
                <a:cs typeface="Meiryo UI" panose="020B0604030504040204" pitchFamily="50" charset="-128"/>
              </a:rPr>
              <a:t>検討時）</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」と位置付け、</a:t>
            </a:r>
            <a:r>
              <a:rPr lang="ja-JP" altLang="en-US" sz="2400" b="1" u="sng" dirty="0">
                <a:latin typeface="Meiryo UI" panose="020B0604030504040204" pitchFamily="50" charset="-128"/>
                <a:ea typeface="Meiryo UI" panose="020B0604030504040204" pitchFamily="50" charset="-128"/>
                <a:cs typeface="Meiryo UI" panose="020B0604030504040204" pitchFamily="50" charset="-128"/>
              </a:rPr>
              <a:t>最優先で取り組んでいく</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a:t>
            </a:r>
            <a:br>
              <a:rPr lang="en-US" altLang="ja-JP" sz="2400" dirty="0">
                <a:latin typeface="Meiryo UI" panose="020B0604030504040204" pitchFamily="50" charset="-128"/>
                <a:ea typeface="Meiryo UI" panose="020B0604030504040204" pitchFamily="50" charset="-128"/>
                <a:cs typeface="Meiryo UI" panose="020B0604030504040204" pitchFamily="50" charset="-128"/>
              </a:rPr>
            </a:br>
            <a:r>
              <a:rPr lang="ja-JP" altLang="en-US" sz="2400" dirty="0">
                <a:latin typeface="Meiryo UI" panose="020B0604030504040204" pitchFamily="50" charset="-128"/>
                <a:ea typeface="Meiryo UI" panose="020B0604030504040204" pitchFamily="50" charset="-128"/>
                <a:cs typeface="Meiryo UI" panose="020B0604030504040204" pitchFamily="50" charset="-128"/>
              </a:rPr>
              <a:t>事業規模は、直近の年間税収見通しに基づき編成した</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当初予算の事業費額とする。</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363538" indent="-188913">
              <a:spcBef>
                <a:spcPts val="600"/>
              </a:spcBef>
              <a:buFont typeface="Arial" panose="020B0604020202020204" pitchFamily="34" charset="0"/>
              <a:buChar char="•"/>
            </a:pPr>
            <a:r>
              <a:rPr lang="ja-JP" altLang="en-US" sz="2400" dirty="0">
                <a:latin typeface="Meiryo UI" panose="020B0604030504040204" pitchFamily="50" charset="-128"/>
                <a:ea typeface="Meiryo UI" panose="020B0604030504040204" pitchFamily="50" charset="-128"/>
                <a:cs typeface="Meiryo UI" panose="020B0604030504040204" pitchFamily="50" charset="-128"/>
              </a:rPr>
              <a:t>令和３年度の検討時の答申に記載された事業のうち、現時点で未実施の事業や今後概ね５年後を見据え、新たに取り組む事業は、「</a:t>
            </a:r>
            <a:r>
              <a:rPr lang="ja-JP" altLang="en-US" sz="2400" b="1" u="sng" dirty="0">
                <a:latin typeface="Meiryo UI" panose="020B0604030504040204" pitchFamily="50" charset="-128"/>
                <a:ea typeface="Meiryo UI" panose="020B0604030504040204" pitchFamily="50" charset="-128"/>
                <a:cs typeface="Meiryo UI" panose="020B0604030504040204" pitchFamily="50" charset="-128"/>
              </a:rPr>
              <a:t>新規事業（</a:t>
            </a:r>
            <a:r>
              <a:rPr lang="en-US" altLang="ja-JP" sz="2400" b="1" u="sng" dirty="0">
                <a:latin typeface="Meiryo UI" panose="020B0604030504040204" pitchFamily="50" charset="-128"/>
                <a:ea typeface="Meiryo UI" panose="020B0604030504040204" pitchFamily="50" charset="-128"/>
                <a:cs typeface="Meiryo UI" panose="020B0604030504040204" pitchFamily="50" charset="-128"/>
              </a:rPr>
              <a:t>R6</a:t>
            </a:r>
            <a:r>
              <a:rPr lang="ja-JP" altLang="en-US" sz="2400" b="1" u="sng" dirty="0">
                <a:latin typeface="Meiryo UI" panose="020B0604030504040204" pitchFamily="50" charset="-128"/>
                <a:ea typeface="Meiryo UI" panose="020B0604030504040204" pitchFamily="50" charset="-128"/>
                <a:cs typeface="Meiryo UI" panose="020B0604030504040204" pitchFamily="50" charset="-128"/>
              </a:rPr>
              <a:t>検討時）</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」と位置付け、</a:t>
            </a:r>
            <a:r>
              <a:rPr lang="ja-JP" altLang="en-US" sz="2400" b="1" u="sng" dirty="0">
                <a:latin typeface="Meiryo UI" panose="020B0604030504040204" pitchFamily="50" charset="-128"/>
                <a:ea typeface="Meiryo UI" panose="020B0604030504040204" pitchFamily="50" charset="-128"/>
                <a:cs typeface="Meiryo UI" panose="020B0604030504040204" pitchFamily="50" charset="-128"/>
              </a:rPr>
              <a:t>毎年度の税収状況を勘案しながら順次取り組んでいく</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a:t>
            </a:r>
            <a:br>
              <a:rPr lang="en-US" altLang="ja-JP" sz="2400" dirty="0">
                <a:latin typeface="Meiryo UI" panose="020B0604030504040204" pitchFamily="50" charset="-128"/>
                <a:ea typeface="Meiryo UI" panose="020B0604030504040204" pitchFamily="50" charset="-128"/>
                <a:cs typeface="Meiryo UI" panose="020B0604030504040204" pitchFamily="50" charset="-128"/>
              </a:rPr>
            </a:br>
            <a:r>
              <a:rPr lang="ja-JP" altLang="en-US" sz="2400" dirty="0">
                <a:latin typeface="Meiryo UI" panose="020B0604030504040204" pitchFamily="50" charset="-128"/>
                <a:ea typeface="Meiryo UI" panose="020B0604030504040204" pitchFamily="50" charset="-128"/>
                <a:cs typeface="Meiryo UI" panose="020B0604030504040204" pitchFamily="50" charset="-128"/>
              </a:rPr>
              <a:t>事業規模は、他の自治体事業等を参考に試算した事業費額や過去の答申に記載された事業費額とする。</a:t>
            </a:r>
          </a:p>
        </p:txBody>
      </p:sp>
    </p:spTree>
    <p:extLst>
      <p:ext uri="{BB962C8B-B14F-4D97-AF65-F5344CB8AC3E}">
        <p14:creationId xmlns:p14="http://schemas.microsoft.com/office/powerpoint/2010/main" val="4116949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p:cNvSpPr txBox="1"/>
          <p:nvPr/>
        </p:nvSpPr>
        <p:spPr bwMode="gray">
          <a:xfrm>
            <a:off x="-1" y="-19491"/>
            <a:ext cx="13177241"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今後の宿泊税充当事業（行政需要）の事業規模</a:t>
            </a:r>
            <a:r>
              <a:rPr lang="ja-JP" altLang="en-US" sz="2400" b="1" dirty="0">
                <a:solidFill>
                  <a:sysClr val="windowText" lastClr="000000"/>
                </a:solidFill>
                <a:latin typeface="Meiryo UI" panose="020B0604030504040204" pitchFamily="50" charset="-128"/>
                <a:ea typeface="Meiryo UI" panose="020B0604030504040204" pitchFamily="50" charset="-128"/>
              </a:rPr>
              <a:t>　～宿泊税充当事業の方向性～</a:t>
            </a: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2</a:t>
            </a:fld>
            <a:endParaRPr kumimoji="1" lang="ja-JP" altLang="en-US" dirty="0"/>
          </a:p>
        </p:txBody>
      </p:sp>
      <p:sp>
        <p:nvSpPr>
          <p:cNvPr id="9" name="四角形: 角を丸くする 13">
            <a:extLst>
              <a:ext uri="{FF2B5EF4-FFF2-40B4-BE49-F238E27FC236}">
                <a16:creationId xmlns:a16="http://schemas.microsoft.com/office/drawing/2014/main" id="{E58AC2EE-6D0F-4F32-A69C-D0160254AE17}"/>
              </a:ext>
            </a:extLst>
          </p:cNvPr>
          <p:cNvSpPr/>
          <p:nvPr/>
        </p:nvSpPr>
        <p:spPr>
          <a:xfrm>
            <a:off x="997512" y="1829708"/>
            <a:ext cx="12529392" cy="1313920"/>
          </a:xfrm>
          <a:prstGeom prst="roundRect">
            <a:avLst>
              <a:gd name="adj" fmla="val 11581"/>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26"/>
          </a:p>
        </p:txBody>
      </p:sp>
      <p:sp>
        <p:nvSpPr>
          <p:cNvPr id="14" name="正方形/長方形 13">
            <a:extLst>
              <a:ext uri="{FF2B5EF4-FFF2-40B4-BE49-F238E27FC236}">
                <a16:creationId xmlns:a16="http://schemas.microsoft.com/office/drawing/2014/main" id="{F1B2FE63-FE9D-43C9-993D-CA9CCFE6272A}"/>
              </a:ext>
            </a:extLst>
          </p:cNvPr>
          <p:cNvSpPr/>
          <p:nvPr/>
        </p:nvSpPr>
        <p:spPr>
          <a:xfrm>
            <a:off x="1140816" y="1899307"/>
            <a:ext cx="12314080" cy="11660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ts val="2400"/>
              </a:lnSpc>
            </a:pPr>
            <a:r>
              <a:rPr kumimoji="1" lang="en-US" altLang="ja-JP" sz="2000" b="1" dirty="0">
                <a:solidFill>
                  <a:schemeClr val="tx1"/>
                </a:solidFill>
                <a:latin typeface="Meiryo UI" panose="020B0604030504040204" pitchFamily="50" charset="-128"/>
                <a:ea typeface="Meiryo UI" panose="020B0604030504040204" pitchFamily="50" charset="-128"/>
              </a:rPr>
              <a:t>【</a:t>
            </a:r>
            <a:r>
              <a:rPr kumimoji="1" lang="ja-JP" altLang="en-US" sz="2000" b="1" dirty="0">
                <a:solidFill>
                  <a:schemeClr val="tx1"/>
                </a:solidFill>
                <a:latin typeface="Meiryo UI" panose="020B0604030504040204" pitchFamily="50" charset="-128"/>
                <a:ea typeface="Meiryo UI" panose="020B0604030504040204" pitchFamily="50" charset="-128"/>
              </a:rPr>
              <a:t>新規事業１</a:t>
            </a:r>
            <a:r>
              <a:rPr kumimoji="1" lang="en-US" altLang="ja-JP" sz="2000" b="1" dirty="0">
                <a:solidFill>
                  <a:schemeClr val="tx1"/>
                </a:solidFill>
                <a:latin typeface="Meiryo UI" panose="020B0604030504040204" pitchFamily="50" charset="-128"/>
                <a:ea typeface="Meiryo UI" panose="020B0604030504040204" pitchFamily="50" charset="-128"/>
              </a:rPr>
              <a:t>】</a:t>
            </a:r>
            <a:r>
              <a:rPr kumimoji="1" lang="ja-JP" altLang="en-US" sz="2000" b="1" u="sng" dirty="0">
                <a:solidFill>
                  <a:schemeClr val="tx1"/>
                </a:solidFill>
                <a:latin typeface="Meiryo UI" panose="020B0604030504040204" pitchFamily="50" charset="-128"/>
                <a:ea typeface="Meiryo UI" panose="020B0604030504040204" pitchFamily="50" charset="-128"/>
              </a:rPr>
              <a:t>万博に関連した観光振興の取組の</a:t>
            </a:r>
            <a:r>
              <a:rPr lang="ja-JP" altLang="en-US" sz="2000" b="1" u="sng" dirty="0">
                <a:solidFill>
                  <a:schemeClr val="tx1"/>
                </a:solidFill>
                <a:latin typeface="Meiryo UI" panose="020B0604030504040204" pitchFamily="50" charset="-128"/>
                <a:ea typeface="Meiryo UI" panose="020B0604030504040204" pitchFamily="50" charset="-128"/>
              </a:rPr>
              <a:t>発展的継続</a:t>
            </a:r>
            <a:r>
              <a:rPr lang="ja-JP" altLang="en-US" sz="2000" b="1" dirty="0">
                <a:solidFill>
                  <a:schemeClr val="tx1"/>
                </a:solidFill>
                <a:latin typeface="Meiryo UI" panose="020B0604030504040204" pitchFamily="50" charset="-128"/>
                <a:ea typeface="Meiryo UI" panose="020B0604030504040204" pitchFamily="50" charset="-128"/>
              </a:rPr>
              <a:t>　・・・約</a:t>
            </a:r>
            <a:r>
              <a:rPr lang="en-US" altLang="ja-JP" sz="2000" b="1" dirty="0">
                <a:solidFill>
                  <a:schemeClr val="tx1"/>
                </a:solidFill>
                <a:latin typeface="Meiryo UI" panose="020B0604030504040204" pitchFamily="50" charset="-128"/>
                <a:ea typeface="Meiryo UI" panose="020B0604030504040204" pitchFamily="50" charset="-128"/>
              </a:rPr>
              <a:t>16.5</a:t>
            </a:r>
            <a:r>
              <a:rPr lang="ja-JP" altLang="en-US" sz="2000" b="1" dirty="0">
                <a:solidFill>
                  <a:schemeClr val="tx1"/>
                </a:solidFill>
                <a:latin typeface="Meiryo UI" panose="020B0604030504040204" pitchFamily="50" charset="-128"/>
                <a:ea typeface="Meiryo UI" panose="020B0604030504040204" pitchFamily="50" charset="-128"/>
              </a:rPr>
              <a:t>億円</a:t>
            </a:r>
            <a:endParaRPr lang="en-US" altLang="ja-JP" sz="1600" dirty="0">
              <a:solidFill>
                <a:schemeClr val="tx1"/>
              </a:solidFill>
              <a:latin typeface="Meiryo UI" panose="020B0604030504040204" pitchFamily="50" charset="-128"/>
              <a:ea typeface="Meiryo UI" panose="020B0604030504040204" pitchFamily="50" charset="-128"/>
            </a:endParaRPr>
          </a:p>
          <a:p>
            <a:pPr marL="285750" indent="-285750">
              <a:lnSpc>
                <a:spcPts val="2400"/>
              </a:lnSpc>
              <a:buFont typeface="Wingdings" panose="05000000000000000000" pitchFamily="2" charset="2"/>
              <a:buChar char="ü"/>
            </a:pPr>
            <a:r>
              <a:rPr lang="ja-JP" altLang="en-US" sz="1600" dirty="0">
                <a:solidFill>
                  <a:schemeClr val="tx1"/>
                </a:solidFill>
                <a:latin typeface="Meiryo UI" panose="020B0604030504040204" pitchFamily="50" charset="-128"/>
                <a:ea typeface="Meiryo UI" panose="020B0604030504040204" pitchFamily="50" charset="-128"/>
              </a:rPr>
              <a:t>万博の開催を一過性のものとせず、万博をきっかけに大阪を訪れた観光客に、万博終了後もリピーターとして観光に訪れてもらうため、一般財源を活用し万博期間に限定して取組んできた万博関連の観光振興施策について、宿泊税を活用し、今後も発展的に取り組む。</a:t>
            </a:r>
            <a:endParaRPr lang="en-US" altLang="ja-JP" sz="1600" dirty="0">
              <a:solidFill>
                <a:schemeClr val="tx1"/>
              </a:solidFill>
              <a:latin typeface="Meiryo UI" panose="020B0604030504040204" pitchFamily="50" charset="-128"/>
              <a:ea typeface="Meiryo UI" panose="020B0604030504040204" pitchFamily="50" charset="-128"/>
            </a:endParaRPr>
          </a:p>
          <a:p>
            <a:pPr>
              <a:lnSpc>
                <a:spcPts val="2400"/>
              </a:lnSpc>
            </a:pPr>
            <a:r>
              <a:rPr lang="ja-JP" altLang="en-US" sz="1600" dirty="0">
                <a:solidFill>
                  <a:schemeClr val="tx1"/>
                </a:solidFill>
                <a:latin typeface="Meiryo UI" panose="020B0604030504040204" pitchFamily="50" charset="-128"/>
                <a:ea typeface="Meiryo UI" panose="020B0604030504040204" pitchFamily="50" charset="-128"/>
              </a:rPr>
              <a:t>　　　（例）「大阪来てな・キャンペーン」（大阪の観光資源を活かした集客・周遊事業）、大阪文化芸術創出事業費　など</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BB43E13C-E658-4A53-809C-8BB68A818509}"/>
              </a:ext>
            </a:extLst>
          </p:cNvPr>
          <p:cNvSpPr txBox="1"/>
          <p:nvPr/>
        </p:nvSpPr>
        <p:spPr bwMode="gray">
          <a:xfrm>
            <a:off x="997510" y="842451"/>
            <a:ext cx="12529391" cy="866423"/>
          </a:xfrm>
          <a:prstGeom prst="rect">
            <a:avLst/>
          </a:prstGeom>
          <a:solidFill>
            <a:schemeClr val="accent3">
              <a:lumMod val="40000"/>
              <a:lumOff val="60000"/>
            </a:schemeClr>
          </a:solidFill>
          <a:ln w="38100" cmpd="sng">
            <a:solidFill>
              <a:schemeClr val="tx1"/>
            </a:solidFill>
          </a:ln>
        </p:spPr>
        <p:style>
          <a:lnRef idx="0">
            <a:scrgbClr r="0" g="0" b="0"/>
          </a:lnRef>
          <a:fillRef idx="0">
            <a:scrgbClr r="0" g="0" b="0"/>
          </a:fillRef>
          <a:effectRef idx="0">
            <a:scrgbClr r="0" g="0" b="0"/>
          </a:effectRef>
          <a:fontRef idx="minor">
            <a:schemeClr val="dk1"/>
          </a:fontRef>
        </p:style>
        <p:txBody>
          <a:bodyPr wrap="square" lIns="144000" tIns="144000" rIns="108000" bIns="108000" rtlCol="0" anchor="t">
            <a:spAutoFit/>
          </a:bodyPr>
          <a:lstStyle/>
          <a:p>
            <a:pPr defTabSz="990600">
              <a:lnSpc>
                <a:spcPts val="2500"/>
              </a:lnSpc>
            </a:pPr>
            <a:r>
              <a:rPr lang="en-US" altLang="ja-JP" sz="2000" b="1" dirty="0">
                <a:solidFill>
                  <a:schemeClr val="tx1"/>
                </a:solidFill>
                <a:latin typeface="Meiryo UI" panose="020B0604030504040204" pitchFamily="50" charset="-128"/>
                <a:ea typeface="Meiryo UI" panose="020B0604030504040204" pitchFamily="50" charset="-128"/>
              </a:rPr>
              <a:t>【</a:t>
            </a:r>
            <a:r>
              <a:rPr lang="ja-JP" altLang="en-US" sz="2000" b="1" dirty="0">
                <a:solidFill>
                  <a:schemeClr val="tx1"/>
                </a:solidFill>
                <a:latin typeface="Meiryo UI" panose="020B0604030504040204" pitchFamily="50" charset="-128"/>
                <a:ea typeface="Meiryo UI" panose="020B0604030504040204" pitchFamily="50" charset="-128"/>
              </a:rPr>
              <a:t>継続事業</a:t>
            </a:r>
            <a:r>
              <a:rPr lang="en-US" altLang="ja-JP" sz="2000" b="1" dirty="0">
                <a:solidFill>
                  <a:schemeClr val="tx1"/>
                </a:solidFill>
                <a:latin typeface="Meiryo UI" panose="020B0604030504040204" pitchFamily="50" charset="-128"/>
                <a:ea typeface="Meiryo UI" panose="020B0604030504040204" pitchFamily="50" charset="-128"/>
              </a:rPr>
              <a:t>】</a:t>
            </a:r>
            <a:r>
              <a:rPr lang="ja-JP" altLang="en-US" sz="2000" b="1" dirty="0">
                <a:solidFill>
                  <a:schemeClr val="tx1"/>
                </a:solidFill>
                <a:latin typeface="Meiryo UI" panose="020B0604030504040204" pitchFamily="50" charset="-128"/>
                <a:ea typeface="Meiryo UI" panose="020B0604030504040204" pitchFamily="50" charset="-128"/>
              </a:rPr>
              <a:t>　・・・約</a:t>
            </a:r>
            <a:r>
              <a:rPr lang="en-US" altLang="ja-JP" sz="2000" b="1" dirty="0">
                <a:solidFill>
                  <a:schemeClr val="tx1"/>
                </a:solidFill>
                <a:latin typeface="Meiryo UI" panose="020B0604030504040204" pitchFamily="50" charset="-128"/>
                <a:ea typeface="Meiryo UI" panose="020B0604030504040204" pitchFamily="50" charset="-128"/>
              </a:rPr>
              <a:t>15.4</a:t>
            </a:r>
            <a:r>
              <a:rPr lang="ja-JP" altLang="en-US" sz="2000" b="1" dirty="0">
                <a:solidFill>
                  <a:schemeClr val="tx1"/>
                </a:solidFill>
                <a:latin typeface="Meiryo UI" panose="020B0604030504040204" pitchFamily="50" charset="-128"/>
                <a:ea typeface="Meiryo UI" panose="020B0604030504040204" pitchFamily="50" charset="-128"/>
              </a:rPr>
              <a:t>億円</a:t>
            </a:r>
            <a:endParaRPr lang="en-US" altLang="ja-JP" sz="2000" b="1" dirty="0">
              <a:solidFill>
                <a:schemeClr val="tx1"/>
              </a:solidFill>
              <a:latin typeface="Meiryo UI" panose="020B0604030504040204" pitchFamily="50" charset="-128"/>
              <a:ea typeface="Meiryo UI" panose="020B0604030504040204" pitchFamily="50" charset="-128"/>
            </a:endParaRPr>
          </a:p>
          <a:p>
            <a:pPr marL="342900" indent="-342900" defTabSz="990600">
              <a:lnSpc>
                <a:spcPts val="2500"/>
              </a:lnSpc>
              <a:buFont typeface="Wingdings" panose="05000000000000000000" pitchFamily="2" charset="2"/>
              <a:buChar char="ü"/>
            </a:pPr>
            <a:r>
              <a:rPr lang="ja-JP" altLang="en-US" sz="1600" dirty="0">
                <a:solidFill>
                  <a:schemeClr val="tx1"/>
                </a:solidFill>
                <a:latin typeface="Meiryo UI" panose="020B0604030504040204" pitchFamily="50" charset="-128"/>
                <a:ea typeface="Meiryo UI" panose="020B0604030504040204" pitchFamily="50" charset="-128"/>
              </a:rPr>
              <a:t>現在実施している宿泊税充当事業のうち、引き続き着実に実施する事業（単年度で終了する事業は除く）</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21" name="四角形: 角を丸くする 13">
            <a:extLst>
              <a:ext uri="{FF2B5EF4-FFF2-40B4-BE49-F238E27FC236}">
                <a16:creationId xmlns:a16="http://schemas.microsoft.com/office/drawing/2014/main" id="{45302BE0-DE1E-4FDE-B0EF-947307C392AF}"/>
              </a:ext>
            </a:extLst>
          </p:cNvPr>
          <p:cNvSpPr/>
          <p:nvPr/>
        </p:nvSpPr>
        <p:spPr>
          <a:xfrm>
            <a:off x="997511" y="5210021"/>
            <a:ext cx="12529392" cy="1901914"/>
          </a:xfrm>
          <a:prstGeom prst="roundRect">
            <a:avLst>
              <a:gd name="adj" fmla="val 11581"/>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26"/>
          </a:p>
        </p:txBody>
      </p:sp>
      <p:sp>
        <p:nvSpPr>
          <p:cNvPr id="22" name="正方形/長方形 21">
            <a:extLst>
              <a:ext uri="{FF2B5EF4-FFF2-40B4-BE49-F238E27FC236}">
                <a16:creationId xmlns:a16="http://schemas.microsoft.com/office/drawing/2014/main" id="{C1A18B8D-89A5-4F49-8D9B-A4B4DFF997B1}"/>
              </a:ext>
            </a:extLst>
          </p:cNvPr>
          <p:cNvSpPr/>
          <p:nvPr/>
        </p:nvSpPr>
        <p:spPr>
          <a:xfrm>
            <a:off x="1140816" y="5268907"/>
            <a:ext cx="12314080" cy="16850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ts val="2400"/>
              </a:lnSpc>
            </a:pPr>
            <a:r>
              <a:rPr kumimoji="1" lang="en-US" altLang="ja-JP" sz="2000" b="1" dirty="0">
                <a:solidFill>
                  <a:schemeClr val="tx1"/>
                </a:solidFill>
                <a:latin typeface="Meiryo UI" panose="020B0604030504040204" pitchFamily="50" charset="-128"/>
                <a:ea typeface="Meiryo UI" panose="020B0604030504040204" pitchFamily="50" charset="-128"/>
              </a:rPr>
              <a:t>【</a:t>
            </a:r>
            <a:r>
              <a:rPr lang="ja-JP" altLang="en-US" sz="2000" b="1" dirty="0">
                <a:solidFill>
                  <a:schemeClr val="tx1"/>
                </a:solidFill>
                <a:latin typeface="Meiryo UI" panose="020B0604030504040204" pitchFamily="50" charset="-128"/>
                <a:ea typeface="Meiryo UI" panose="020B0604030504040204" pitchFamily="50" charset="-128"/>
              </a:rPr>
              <a:t>新規事業３</a:t>
            </a:r>
            <a:r>
              <a:rPr kumimoji="1" lang="en-US" altLang="ja-JP" sz="2000" b="1" dirty="0">
                <a:solidFill>
                  <a:schemeClr val="tx1"/>
                </a:solidFill>
                <a:latin typeface="Meiryo UI" panose="020B0604030504040204" pitchFamily="50" charset="-128"/>
                <a:ea typeface="Meiryo UI" panose="020B0604030504040204" pitchFamily="50" charset="-128"/>
              </a:rPr>
              <a:t>】</a:t>
            </a:r>
            <a:r>
              <a:rPr kumimoji="1" lang="ja-JP" altLang="en-US" sz="2000" b="1" u="sng" dirty="0">
                <a:solidFill>
                  <a:schemeClr val="tx1"/>
                </a:solidFill>
                <a:latin typeface="Meiryo UI" panose="020B0604030504040204" pitchFamily="50" charset="-128"/>
                <a:ea typeface="Meiryo UI" panose="020B0604030504040204" pitchFamily="50" charset="-128"/>
              </a:rPr>
              <a:t>海外へのプロモーション、デジタルマーケティングの強化、</a:t>
            </a:r>
            <a:r>
              <a:rPr kumimoji="1" lang="en-US" altLang="ja-JP" sz="2000" b="1" u="sng" dirty="0">
                <a:solidFill>
                  <a:schemeClr val="tx1"/>
                </a:solidFill>
                <a:latin typeface="Meiryo UI" panose="020B0604030504040204" pitchFamily="50" charset="-128"/>
                <a:ea typeface="Meiryo UI" panose="020B0604030504040204" pitchFamily="50" charset="-128"/>
              </a:rPr>
              <a:t>MICE</a:t>
            </a:r>
            <a:r>
              <a:rPr kumimoji="1" lang="ja-JP" altLang="en-US" sz="2000" b="1" u="sng" dirty="0">
                <a:solidFill>
                  <a:schemeClr val="tx1"/>
                </a:solidFill>
                <a:latin typeface="Meiryo UI" panose="020B0604030504040204" pitchFamily="50" charset="-128"/>
                <a:ea typeface="Meiryo UI" panose="020B0604030504040204" pitchFamily="50" charset="-128"/>
              </a:rPr>
              <a:t>誘致関連費用の増強</a:t>
            </a:r>
            <a:r>
              <a:rPr kumimoji="1" lang="ja-JP" altLang="en-US" sz="2000" b="1" dirty="0">
                <a:solidFill>
                  <a:schemeClr val="tx1"/>
                </a:solidFill>
                <a:latin typeface="Meiryo UI" panose="020B0604030504040204" pitchFamily="50" charset="-128"/>
                <a:ea typeface="Meiryo UI" panose="020B0604030504040204" pitchFamily="50" charset="-128"/>
              </a:rPr>
              <a:t>　・・・約</a:t>
            </a:r>
            <a:r>
              <a:rPr kumimoji="1" lang="en-US" altLang="ja-JP" sz="2000" b="1" dirty="0">
                <a:solidFill>
                  <a:schemeClr val="tx1"/>
                </a:solidFill>
                <a:latin typeface="Meiryo UI" panose="020B0604030504040204" pitchFamily="50" charset="-128"/>
                <a:ea typeface="Meiryo UI" panose="020B0604030504040204" pitchFamily="50" charset="-128"/>
              </a:rPr>
              <a:t>20.0</a:t>
            </a:r>
            <a:r>
              <a:rPr kumimoji="1" lang="ja-JP" altLang="en-US" sz="2000" b="1" dirty="0">
                <a:solidFill>
                  <a:schemeClr val="tx1"/>
                </a:solidFill>
                <a:latin typeface="Meiryo UI" panose="020B0604030504040204" pitchFamily="50" charset="-128"/>
                <a:ea typeface="Meiryo UI" panose="020B0604030504040204" pitchFamily="50" charset="-128"/>
              </a:rPr>
              <a:t>億円</a:t>
            </a:r>
            <a:endParaRPr kumimoji="1" lang="en-US" altLang="ja-JP" sz="2000" b="1" dirty="0">
              <a:solidFill>
                <a:schemeClr val="tx1"/>
              </a:solidFill>
              <a:latin typeface="Meiryo UI" panose="020B0604030504040204" pitchFamily="50" charset="-128"/>
              <a:ea typeface="Meiryo UI" panose="020B0604030504040204" pitchFamily="50" charset="-128"/>
            </a:endParaRPr>
          </a:p>
          <a:p>
            <a:pPr marL="285750" indent="-285750">
              <a:lnSpc>
                <a:spcPts val="2400"/>
              </a:lnSpc>
              <a:buFont typeface="Wingdings" panose="05000000000000000000" pitchFamily="2" charset="2"/>
              <a:buChar char="ü"/>
            </a:pPr>
            <a:r>
              <a:rPr lang="ja-JP" altLang="en-US" sz="1600" dirty="0">
                <a:solidFill>
                  <a:schemeClr val="tx1"/>
                </a:solidFill>
                <a:latin typeface="Meiryo UI" panose="020B0604030504040204" pitchFamily="50" charset="-128"/>
                <a:ea typeface="Meiryo UI" panose="020B0604030504040204" pitchFamily="50" charset="-128"/>
              </a:rPr>
              <a:t>現在、円安の影響もありインバウンドが増加傾向にあるが、外的要因に左右されないよう、大阪の魅力を海外へ効果的・積極的に発信し、観光客を確保していく必要がある。また、国際的な誘致競争が活発化する</a:t>
            </a:r>
            <a:r>
              <a:rPr lang="en-US" altLang="ja-JP" sz="1600" dirty="0">
                <a:solidFill>
                  <a:schemeClr val="tx1"/>
                </a:solidFill>
                <a:latin typeface="Meiryo UI" panose="020B0604030504040204" pitchFamily="50" charset="-128"/>
                <a:ea typeface="Meiryo UI" panose="020B0604030504040204" pitchFamily="50" charset="-128"/>
              </a:rPr>
              <a:t>MICE</a:t>
            </a:r>
            <a:r>
              <a:rPr lang="ja-JP" altLang="en-US" sz="1600" dirty="0">
                <a:solidFill>
                  <a:schemeClr val="tx1"/>
                </a:solidFill>
                <a:latin typeface="Meiryo UI" panose="020B0604030504040204" pitchFamily="50" charset="-128"/>
                <a:ea typeface="Meiryo UI" panose="020B0604030504040204" pitchFamily="50" charset="-128"/>
              </a:rPr>
              <a:t>誘致について、プロモーションや主催者への支援を充実させる必要があるが、これらにかかる予算規模は、他の自治体と比較して大阪は少ないことから、宿泊税を活用し、大阪の魅力発信に向けた取組みを強化していく。</a:t>
            </a:r>
            <a:endParaRPr lang="en-US" altLang="ja-JP" sz="1600" dirty="0">
              <a:solidFill>
                <a:schemeClr val="tx1"/>
              </a:solidFill>
              <a:latin typeface="Meiryo UI" panose="020B0604030504040204" pitchFamily="50" charset="-128"/>
              <a:ea typeface="Meiryo UI" panose="020B0604030504040204" pitchFamily="50" charset="-128"/>
            </a:endParaRPr>
          </a:p>
          <a:p>
            <a:pPr>
              <a:lnSpc>
                <a:spcPts val="2400"/>
              </a:lnSpc>
            </a:pPr>
            <a:r>
              <a:rPr lang="ja-JP" altLang="en-US" sz="1600" dirty="0">
                <a:solidFill>
                  <a:schemeClr val="tx1"/>
                </a:solidFill>
                <a:latin typeface="Meiryo UI" panose="020B0604030504040204" pitchFamily="50" charset="-128"/>
                <a:ea typeface="Meiryo UI" panose="020B0604030504040204" pitchFamily="50" charset="-128"/>
              </a:rPr>
              <a:t>　　　（例）＜プロモーション費用＞　東京都・</a:t>
            </a:r>
            <a:r>
              <a:rPr lang="en-US" altLang="ja-JP" sz="1600" dirty="0">
                <a:solidFill>
                  <a:schemeClr val="tx1"/>
                </a:solidFill>
                <a:latin typeface="Meiryo UI" panose="020B0604030504040204" pitchFamily="50" charset="-128"/>
                <a:ea typeface="Meiryo UI" panose="020B0604030504040204" pitchFamily="50" charset="-128"/>
              </a:rPr>
              <a:t>R6</a:t>
            </a:r>
            <a:r>
              <a:rPr lang="ja-JP" altLang="en-US" sz="1600" dirty="0">
                <a:solidFill>
                  <a:schemeClr val="tx1"/>
                </a:solidFill>
                <a:latin typeface="Meiryo UI" panose="020B0604030504040204" pitchFamily="50" charset="-128"/>
                <a:ea typeface="Meiryo UI" panose="020B0604030504040204" pitchFamily="50" charset="-128"/>
              </a:rPr>
              <a:t>当初予算 約</a:t>
            </a:r>
            <a:r>
              <a:rPr lang="en-US" altLang="ja-JP" sz="1600" dirty="0">
                <a:solidFill>
                  <a:schemeClr val="tx1"/>
                </a:solidFill>
                <a:latin typeface="Meiryo UI" panose="020B0604030504040204" pitchFamily="50" charset="-128"/>
                <a:ea typeface="Meiryo UI" panose="020B0604030504040204" pitchFamily="50" charset="-128"/>
              </a:rPr>
              <a:t>81</a:t>
            </a:r>
            <a:r>
              <a:rPr lang="ja-JP" altLang="en-US" sz="1600" dirty="0">
                <a:solidFill>
                  <a:schemeClr val="tx1"/>
                </a:solidFill>
                <a:latin typeface="Meiryo UI" panose="020B0604030504040204" pitchFamily="50" charset="-128"/>
                <a:ea typeface="Meiryo UI" panose="020B0604030504040204" pitchFamily="50" charset="-128"/>
              </a:rPr>
              <a:t>億円（大阪府</a:t>
            </a:r>
            <a:r>
              <a:rPr lang="en-US" altLang="ja-JP" sz="1600" dirty="0">
                <a:solidFill>
                  <a:schemeClr val="tx1"/>
                </a:solidFill>
                <a:latin typeface="Meiryo UI" panose="020B0604030504040204" pitchFamily="50" charset="-128"/>
                <a:ea typeface="Meiryo UI" panose="020B0604030504040204" pitchFamily="50" charset="-128"/>
              </a:rPr>
              <a:t>:R6</a:t>
            </a:r>
            <a:r>
              <a:rPr lang="ja-JP" altLang="en-US" sz="1600" dirty="0">
                <a:solidFill>
                  <a:schemeClr val="tx1"/>
                </a:solidFill>
                <a:latin typeface="Meiryo UI" panose="020B0604030504040204" pitchFamily="50" charset="-128"/>
                <a:ea typeface="Meiryo UI" panose="020B0604030504040204" pitchFamily="50" charset="-128"/>
              </a:rPr>
              <a:t>当初予算 約</a:t>
            </a:r>
            <a:r>
              <a:rPr lang="en-US" altLang="ja-JP" sz="1600" dirty="0">
                <a:solidFill>
                  <a:schemeClr val="tx1"/>
                </a:solidFill>
                <a:latin typeface="Meiryo UI" panose="020B0604030504040204" pitchFamily="50" charset="-128"/>
                <a:ea typeface="Meiryo UI" panose="020B0604030504040204" pitchFamily="50" charset="-128"/>
              </a:rPr>
              <a:t>4</a:t>
            </a:r>
            <a:r>
              <a:rPr lang="ja-JP" altLang="en-US" sz="1600" dirty="0">
                <a:solidFill>
                  <a:schemeClr val="tx1"/>
                </a:solidFill>
                <a:latin typeface="Meiryo UI" panose="020B0604030504040204" pitchFamily="50" charset="-128"/>
                <a:ea typeface="Meiryo UI" panose="020B0604030504040204" pitchFamily="50" charset="-128"/>
              </a:rPr>
              <a:t>億円）</a:t>
            </a:r>
            <a:endParaRPr lang="en-US" altLang="ja-JP" sz="1600" dirty="0">
              <a:solidFill>
                <a:schemeClr val="tx1"/>
              </a:solidFill>
              <a:latin typeface="Meiryo UI" panose="020B0604030504040204" pitchFamily="50" charset="-128"/>
              <a:ea typeface="Meiryo UI" panose="020B0604030504040204" pitchFamily="50" charset="-128"/>
            </a:endParaRPr>
          </a:p>
          <a:p>
            <a:pPr>
              <a:lnSpc>
                <a:spcPts val="2400"/>
              </a:lnSpc>
            </a:pPr>
            <a:r>
              <a:rPr lang="ja-JP" altLang="en-US" sz="1600" dirty="0">
                <a:solidFill>
                  <a:schemeClr val="tx1"/>
                </a:solidFill>
                <a:latin typeface="Meiryo UI" panose="020B0604030504040204" pitchFamily="50" charset="-128"/>
                <a:ea typeface="Meiryo UI" panose="020B0604030504040204" pitchFamily="50" charset="-128"/>
              </a:rPr>
              <a:t>　　　　　　　 ＜</a:t>
            </a:r>
            <a:r>
              <a:rPr lang="en-US" altLang="ja-JP" sz="1600" dirty="0">
                <a:solidFill>
                  <a:schemeClr val="tx1"/>
                </a:solidFill>
                <a:latin typeface="Meiryo UI" panose="020B0604030504040204" pitchFamily="50" charset="-128"/>
                <a:ea typeface="Meiryo UI" panose="020B0604030504040204" pitchFamily="50" charset="-128"/>
              </a:rPr>
              <a:t>MICE</a:t>
            </a:r>
            <a:r>
              <a:rPr lang="ja-JP" altLang="en-US" sz="1600" dirty="0">
                <a:solidFill>
                  <a:schemeClr val="tx1"/>
                </a:solidFill>
                <a:latin typeface="Meiryo UI" panose="020B0604030504040204" pitchFamily="50" charset="-128"/>
                <a:ea typeface="Meiryo UI" panose="020B0604030504040204" pitchFamily="50" charset="-128"/>
              </a:rPr>
              <a:t>関連予算＞　　東京都</a:t>
            </a:r>
            <a:r>
              <a:rPr lang="en-US" altLang="ja-JP" sz="1600" dirty="0">
                <a:solidFill>
                  <a:schemeClr val="tx1"/>
                </a:solidFill>
                <a:latin typeface="Meiryo UI" panose="020B0604030504040204" pitchFamily="50" charset="-128"/>
                <a:ea typeface="Meiryo UI" panose="020B0604030504040204" pitchFamily="50" charset="-128"/>
              </a:rPr>
              <a:t>:R6</a:t>
            </a:r>
            <a:r>
              <a:rPr lang="ja-JP" altLang="en-US" sz="1600" dirty="0">
                <a:solidFill>
                  <a:schemeClr val="tx1"/>
                </a:solidFill>
                <a:latin typeface="Meiryo UI" panose="020B0604030504040204" pitchFamily="50" charset="-128"/>
                <a:ea typeface="Meiryo UI" panose="020B0604030504040204" pitchFamily="50" charset="-128"/>
              </a:rPr>
              <a:t>当初予算 約</a:t>
            </a:r>
            <a:r>
              <a:rPr lang="en-US" altLang="ja-JP" sz="1600" dirty="0">
                <a:solidFill>
                  <a:schemeClr val="tx1"/>
                </a:solidFill>
                <a:latin typeface="Meiryo UI" panose="020B0604030504040204" pitchFamily="50" charset="-128"/>
                <a:ea typeface="Meiryo UI" panose="020B0604030504040204" pitchFamily="50" charset="-128"/>
              </a:rPr>
              <a:t>45</a:t>
            </a:r>
            <a:r>
              <a:rPr lang="ja-JP" altLang="en-US" sz="1600" dirty="0">
                <a:solidFill>
                  <a:schemeClr val="tx1"/>
                </a:solidFill>
                <a:latin typeface="Meiryo UI" panose="020B0604030504040204" pitchFamily="50" charset="-128"/>
                <a:ea typeface="Meiryo UI" panose="020B0604030504040204" pitchFamily="50" charset="-128"/>
              </a:rPr>
              <a:t>億円（大阪府</a:t>
            </a:r>
            <a:r>
              <a:rPr lang="en-US" altLang="ja-JP" sz="1600" dirty="0">
                <a:solidFill>
                  <a:schemeClr val="tx1"/>
                </a:solidFill>
                <a:latin typeface="Meiryo UI" panose="020B0604030504040204" pitchFamily="50" charset="-128"/>
                <a:ea typeface="Meiryo UI" panose="020B0604030504040204" pitchFamily="50" charset="-128"/>
              </a:rPr>
              <a:t>:R6</a:t>
            </a:r>
            <a:r>
              <a:rPr lang="ja-JP" altLang="en-US" sz="1600" dirty="0">
                <a:solidFill>
                  <a:schemeClr val="tx1"/>
                </a:solidFill>
                <a:latin typeface="Meiryo UI" panose="020B0604030504040204" pitchFamily="50" charset="-128"/>
                <a:ea typeface="Meiryo UI" panose="020B0604030504040204" pitchFamily="50" charset="-128"/>
              </a:rPr>
              <a:t>当初予算 約</a:t>
            </a:r>
            <a:r>
              <a:rPr lang="en-US" altLang="ja-JP" sz="1600" dirty="0">
                <a:solidFill>
                  <a:schemeClr val="tx1"/>
                </a:solidFill>
                <a:latin typeface="Meiryo UI" panose="020B0604030504040204" pitchFamily="50" charset="-128"/>
                <a:ea typeface="Meiryo UI" panose="020B0604030504040204" pitchFamily="50" charset="-128"/>
              </a:rPr>
              <a:t>0.16</a:t>
            </a:r>
            <a:r>
              <a:rPr lang="ja-JP" altLang="en-US" sz="1600" dirty="0">
                <a:solidFill>
                  <a:schemeClr val="tx1"/>
                </a:solidFill>
                <a:latin typeface="Meiryo UI" panose="020B0604030504040204" pitchFamily="50" charset="-128"/>
                <a:ea typeface="Meiryo UI" panose="020B0604030504040204" pitchFamily="50" charset="-128"/>
              </a:rPr>
              <a:t>億円）</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23" name="四角形: 角を丸くする 13">
            <a:extLst>
              <a:ext uri="{FF2B5EF4-FFF2-40B4-BE49-F238E27FC236}">
                <a16:creationId xmlns:a16="http://schemas.microsoft.com/office/drawing/2014/main" id="{17B67DB9-CF67-48FA-8B0D-69FA02FD3A45}"/>
              </a:ext>
            </a:extLst>
          </p:cNvPr>
          <p:cNvSpPr/>
          <p:nvPr/>
        </p:nvSpPr>
        <p:spPr>
          <a:xfrm>
            <a:off x="1007889" y="7216915"/>
            <a:ext cx="12529392" cy="1087336"/>
          </a:xfrm>
          <a:prstGeom prst="roundRect">
            <a:avLst>
              <a:gd name="adj" fmla="val 11581"/>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26"/>
          </a:p>
        </p:txBody>
      </p:sp>
      <p:sp>
        <p:nvSpPr>
          <p:cNvPr id="24" name="正方形/長方形 23">
            <a:extLst>
              <a:ext uri="{FF2B5EF4-FFF2-40B4-BE49-F238E27FC236}">
                <a16:creationId xmlns:a16="http://schemas.microsoft.com/office/drawing/2014/main" id="{17A039B2-2E93-463C-BC78-35E0E3C5DE3B}"/>
              </a:ext>
            </a:extLst>
          </p:cNvPr>
          <p:cNvSpPr/>
          <p:nvPr/>
        </p:nvSpPr>
        <p:spPr>
          <a:xfrm>
            <a:off x="1144093" y="7286514"/>
            <a:ext cx="12314080" cy="9628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ts val="2400"/>
              </a:lnSpc>
            </a:pPr>
            <a:r>
              <a:rPr kumimoji="1" lang="en-US" altLang="ja-JP" sz="2000" b="1" dirty="0">
                <a:solidFill>
                  <a:schemeClr val="tx1"/>
                </a:solidFill>
                <a:latin typeface="Meiryo UI" panose="020B0604030504040204" pitchFamily="50" charset="-128"/>
                <a:ea typeface="Meiryo UI" panose="020B0604030504040204" pitchFamily="50" charset="-128"/>
              </a:rPr>
              <a:t>【</a:t>
            </a:r>
            <a:r>
              <a:rPr kumimoji="1" lang="ja-JP" altLang="en-US" sz="2000" b="1" dirty="0">
                <a:solidFill>
                  <a:schemeClr val="tx1"/>
                </a:solidFill>
                <a:latin typeface="Meiryo UI" panose="020B0604030504040204" pitchFamily="50" charset="-128"/>
                <a:ea typeface="Meiryo UI" panose="020B0604030504040204" pitchFamily="50" charset="-128"/>
              </a:rPr>
              <a:t>新規事業４</a:t>
            </a:r>
            <a:r>
              <a:rPr kumimoji="1" lang="en-US" altLang="ja-JP" sz="2000" b="1" dirty="0">
                <a:solidFill>
                  <a:schemeClr val="tx1"/>
                </a:solidFill>
                <a:latin typeface="Meiryo UI" panose="020B0604030504040204" pitchFamily="50" charset="-128"/>
                <a:ea typeface="Meiryo UI" panose="020B0604030504040204" pitchFamily="50" charset="-128"/>
              </a:rPr>
              <a:t>】</a:t>
            </a:r>
            <a:r>
              <a:rPr kumimoji="1" lang="ja-JP" altLang="en-US" sz="2000" b="1" u="sng" dirty="0">
                <a:solidFill>
                  <a:schemeClr val="tx1"/>
                </a:solidFill>
                <a:latin typeface="Meiryo UI" panose="020B0604030504040204" pitchFamily="50" charset="-128"/>
                <a:ea typeface="Meiryo UI" panose="020B0604030504040204" pitchFamily="50" charset="-128"/>
              </a:rPr>
              <a:t>観光振興や魅力向上にかかるハード整備、文化財を活用した観光振興の強化</a:t>
            </a:r>
            <a:r>
              <a:rPr kumimoji="1" lang="ja-JP" altLang="en-US" sz="2000" b="1" dirty="0">
                <a:solidFill>
                  <a:schemeClr val="tx1"/>
                </a:solidFill>
                <a:latin typeface="Meiryo UI" panose="020B0604030504040204" pitchFamily="50" charset="-128"/>
                <a:ea typeface="Meiryo UI" panose="020B0604030504040204" pitchFamily="50" charset="-128"/>
              </a:rPr>
              <a:t>　・・・約</a:t>
            </a:r>
            <a:r>
              <a:rPr kumimoji="1" lang="en-US" altLang="ja-JP" sz="2000" b="1" dirty="0">
                <a:solidFill>
                  <a:schemeClr val="tx1"/>
                </a:solidFill>
                <a:latin typeface="Meiryo UI" panose="020B0604030504040204" pitchFamily="50" charset="-128"/>
                <a:ea typeface="Meiryo UI" panose="020B0604030504040204" pitchFamily="50" charset="-128"/>
              </a:rPr>
              <a:t>17.5</a:t>
            </a:r>
            <a:r>
              <a:rPr kumimoji="1" lang="ja-JP" altLang="en-US" sz="2000" b="1" dirty="0">
                <a:solidFill>
                  <a:schemeClr val="tx1"/>
                </a:solidFill>
                <a:latin typeface="Meiryo UI" panose="020B0604030504040204" pitchFamily="50" charset="-128"/>
                <a:ea typeface="Meiryo UI" panose="020B0604030504040204" pitchFamily="50" charset="-128"/>
              </a:rPr>
              <a:t>億円</a:t>
            </a:r>
            <a:endParaRPr kumimoji="1" lang="en-US" altLang="ja-JP" sz="2000" b="1" dirty="0">
              <a:solidFill>
                <a:schemeClr val="tx1"/>
              </a:solidFill>
              <a:latin typeface="Meiryo UI" panose="020B0604030504040204" pitchFamily="50" charset="-128"/>
              <a:ea typeface="Meiryo UI" panose="020B0604030504040204" pitchFamily="50" charset="-128"/>
            </a:endParaRPr>
          </a:p>
          <a:p>
            <a:pPr marL="285750" indent="-285750">
              <a:lnSpc>
                <a:spcPts val="2400"/>
              </a:lnSpc>
              <a:buFont typeface="Wingdings" panose="05000000000000000000" pitchFamily="2" charset="2"/>
              <a:buChar char="ü"/>
            </a:pPr>
            <a:r>
              <a:rPr lang="ja-JP" altLang="en-US" sz="1600" dirty="0">
                <a:solidFill>
                  <a:schemeClr val="tx1"/>
                </a:solidFill>
                <a:latin typeface="Meiryo UI" panose="020B0604030504040204" pitchFamily="50" charset="-128"/>
                <a:ea typeface="Meiryo UI" panose="020B0604030504040204" pitchFamily="50" charset="-128"/>
              </a:rPr>
              <a:t>観光振興や魅力向上にかかるハード整備への宿泊税の活用や、既存の魅力資源である文化財を活用した参加体験型プロジェクトや文化財の魅力強化・受入環境整備に対する支援を行い、国内外から集客できる魅力づくりに取り組む。</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7DF637FF-57BE-40B4-B1D9-9DC073009000}"/>
              </a:ext>
            </a:extLst>
          </p:cNvPr>
          <p:cNvSpPr/>
          <p:nvPr/>
        </p:nvSpPr>
        <p:spPr>
          <a:xfrm>
            <a:off x="1182401" y="8943563"/>
            <a:ext cx="5658136" cy="5792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ts val="3000"/>
              </a:lnSpc>
            </a:pPr>
            <a:r>
              <a:rPr kumimoji="1" lang="en-US" altLang="ja-JP" sz="2000" b="1" dirty="0">
                <a:solidFill>
                  <a:schemeClr val="tx1"/>
                </a:solidFill>
                <a:latin typeface="Meiryo UI" panose="020B0604030504040204" pitchFamily="50" charset="-128"/>
                <a:ea typeface="Meiryo UI" panose="020B0604030504040204" pitchFamily="50" charset="-128"/>
              </a:rPr>
              <a:t>【+</a:t>
            </a:r>
            <a:r>
              <a:rPr kumimoji="1" lang="ja-JP" altLang="en-US" sz="2000" b="1" dirty="0">
                <a:solidFill>
                  <a:schemeClr val="tx1"/>
                </a:solidFill>
                <a:latin typeface="Meiryo UI" panose="020B0604030504040204" pitchFamily="50" charset="-128"/>
                <a:ea typeface="Meiryo UI" panose="020B0604030504040204" pitchFamily="50" charset="-128"/>
              </a:rPr>
              <a:t>要素</a:t>
            </a:r>
            <a:r>
              <a:rPr kumimoji="1" lang="en-US" altLang="ja-JP" sz="2000" b="1" dirty="0">
                <a:solidFill>
                  <a:schemeClr val="tx1"/>
                </a:solidFill>
                <a:latin typeface="Meiryo UI" panose="020B0604030504040204" pitchFamily="50" charset="-128"/>
                <a:ea typeface="Meiryo UI" panose="020B0604030504040204" pitchFamily="50" charset="-128"/>
              </a:rPr>
              <a:t>】</a:t>
            </a:r>
            <a:r>
              <a:rPr lang="ja-JP" altLang="en-US" sz="2000" b="1" dirty="0">
                <a:solidFill>
                  <a:schemeClr val="tx1"/>
                </a:solidFill>
                <a:latin typeface="Meiryo UI" panose="020B0604030504040204" pitchFamily="50" charset="-128"/>
                <a:ea typeface="Meiryo UI" panose="020B0604030504040204" pitchFamily="50" charset="-128"/>
              </a:rPr>
              <a:t>観光客</a:t>
            </a:r>
            <a:r>
              <a:rPr kumimoji="1" lang="ja-JP" altLang="en-US" sz="2000" b="1" dirty="0">
                <a:solidFill>
                  <a:schemeClr val="tx1"/>
                </a:solidFill>
                <a:latin typeface="Meiryo UI" panose="020B0604030504040204" pitchFamily="50" charset="-128"/>
                <a:ea typeface="Meiryo UI" panose="020B0604030504040204" pitchFamily="50" charset="-128"/>
              </a:rPr>
              <a:t>等のニーズを踏まえた新たな取組</a:t>
            </a:r>
            <a:endParaRPr kumimoji="1" lang="en-US" altLang="ja-JP" sz="2000" b="1" dirty="0">
              <a:solidFill>
                <a:schemeClr val="tx1"/>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18A338D7-0587-432D-8815-05349EDBEFE9}"/>
              </a:ext>
            </a:extLst>
          </p:cNvPr>
          <p:cNvSpPr/>
          <p:nvPr/>
        </p:nvSpPr>
        <p:spPr>
          <a:xfrm>
            <a:off x="6645700" y="8806416"/>
            <a:ext cx="6315517" cy="645664"/>
          </a:xfrm>
          <a:prstGeom prst="rect">
            <a:avLst/>
          </a:prstGeom>
          <a:solidFill>
            <a:schemeClr val="accent6">
              <a:lumMod val="40000"/>
              <a:lumOff val="60000"/>
            </a:schemeClr>
          </a:solidFill>
          <a:ln>
            <a:solidFill>
              <a:srgbClr val="FF66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000" b="1" dirty="0">
                <a:latin typeface="Meiryo UI" panose="020B0604030504040204" pitchFamily="50" charset="-128"/>
                <a:ea typeface="Meiryo UI" panose="020B0604030504040204" pitchFamily="50" charset="-128"/>
              </a:rPr>
              <a:t>⇒本日の事業者ヒアリングおよび検討結果を踏まえ精査</a:t>
            </a:r>
          </a:p>
        </p:txBody>
      </p:sp>
      <p:sp>
        <p:nvSpPr>
          <p:cNvPr id="4" name="正方形/長方形 3">
            <a:extLst>
              <a:ext uri="{FF2B5EF4-FFF2-40B4-BE49-F238E27FC236}">
                <a16:creationId xmlns:a16="http://schemas.microsoft.com/office/drawing/2014/main" id="{E2CC91C6-4D2E-4789-A0E9-551563708FBF}"/>
              </a:ext>
            </a:extLst>
          </p:cNvPr>
          <p:cNvSpPr/>
          <p:nvPr/>
        </p:nvSpPr>
        <p:spPr>
          <a:xfrm>
            <a:off x="993802" y="8651875"/>
            <a:ext cx="12255447" cy="870965"/>
          </a:xfrm>
          <a:prstGeom prst="rect">
            <a:avLst/>
          </a:prstGeom>
          <a:noFill/>
          <a:ln>
            <a:solidFill>
              <a:srgbClr val="FF0000"/>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6" name="二等辺三角形 15">
            <a:extLst>
              <a:ext uri="{FF2B5EF4-FFF2-40B4-BE49-F238E27FC236}">
                <a16:creationId xmlns:a16="http://schemas.microsoft.com/office/drawing/2014/main" id="{2867B409-17EE-4D6C-9A31-F1764F5DCA3F}"/>
              </a:ext>
            </a:extLst>
          </p:cNvPr>
          <p:cNvSpPr/>
          <p:nvPr/>
        </p:nvSpPr>
        <p:spPr>
          <a:xfrm rot="10800000" flipV="1">
            <a:off x="6033276" y="8370713"/>
            <a:ext cx="2093023" cy="28567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26"/>
          </a:p>
        </p:txBody>
      </p:sp>
      <p:sp>
        <p:nvSpPr>
          <p:cNvPr id="18" name="四角形: 角を丸くする 13">
            <a:extLst>
              <a:ext uri="{FF2B5EF4-FFF2-40B4-BE49-F238E27FC236}">
                <a16:creationId xmlns:a16="http://schemas.microsoft.com/office/drawing/2014/main" id="{8899E2C3-8F88-4F33-B800-B53417FE9E8F}"/>
              </a:ext>
            </a:extLst>
          </p:cNvPr>
          <p:cNvSpPr/>
          <p:nvPr/>
        </p:nvSpPr>
        <p:spPr>
          <a:xfrm>
            <a:off x="997509" y="3209583"/>
            <a:ext cx="12529392" cy="1908896"/>
          </a:xfrm>
          <a:prstGeom prst="roundRect">
            <a:avLst>
              <a:gd name="adj" fmla="val 11581"/>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26"/>
          </a:p>
        </p:txBody>
      </p:sp>
      <p:sp>
        <p:nvSpPr>
          <p:cNvPr id="20" name="正方形/長方形 19">
            <a:extLst>
              <a:ext uri="{FF2B5EF4-FFF2-40B4-BE49-F238E27FC236}">
                <a16:creationId xmlns:a16="http://schemas.microsoft.com/office/drawing/2014/main" id="{60628C9B-CEA4-4813-BB5B-758AE1E3A928}"/>
              </a:ext>
            </a:extLst>
          </p:cNvPr>
          <p:cNvSpPr/>
          <p:nvPr/>
        </p:nvSpPr>
        <p:spPr>
          <a:xfrm>
            <a:off x="1133713" y="3258145"/>
            <a:ext cx="12314080" cy="18705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ts val="2400"/>
              </a:lnSpc>
            </a:pPr>
            <a:r>
              <a:rPr kumimoji="1" lang="en-US" altLang="ja-JP" sz="2000" b="1" dirty="0">
                <a:solidFill>
                  <a:schemeClr val="tx1"/>
                </a:solidFill>
                <a:latin typeface="Meiryo UI" panose="020B0604030504040204" pitchFamily="50" charset="-128"/>
                <a:ea typeface="Meiryo UI" panose="020B0604030504040204" pitchFamily="50" charset="-128"/>
              </a:rPr>
              <a:t>【</a:t>
            </a:r>
            <a:r>
              <a:rPr kumimoji="1" lang="ja-JP" altLang="en-US" sz="2000" b="1" dirty="0">
                <a:solidFill>
                  <a:schemeClr val="tx1"/>
                </a:solidFill>
                <a:latin typeface="Meiryo UI" panose="020B0604030504040204" pitchFamily="50" charset="-128"/>
                <a:ea typeface="Meiryo UI" panose="020B0604030504040204" pitchFamily="50" charset="-128"/>
              </a:rPr>
              <a:t>新規事業２</a:t>
            </a:r>
            <a:r>
              <a:rPr kumimoji="1" lang="en-US" altLang="ja-JP" sz="2000" b="1" dirty="0">
                <a:solidFill>
                  <a:schemeClr val="tx1"/>
                </a:solidFill>
                <a:latin typeface="Meiryo UI" panose="020B0604030504040204" pitchFamily="50" charset="-128"/>
                <a:ea typeface="Meiryo UI" panose="020B0604030504040204" pitchFamily="50" charset="-128"/>
              </a:rPr>
              <a:t>】</a:t>
            </a:r>
            <a:r>
              <a:rPr kumimoji="1" lang="ja-JP" altLang="en-US" sz="2000" b="1" u="sng" dirty="0">
                <a:solidFill>
                  <a:schemeClr val="tx1"/>
                </a:solidFill>
                <a:latin typeface="Meiryo UI" panose="020B0604030504040204" pitchFamily="50" charset="-128"/>
                <a:ea typeface="Meiryo UI" panose="020B0604030504040204" pitchFamily="50" charset="-128"/>
              </a:rPr>
              <a:t>更なる受入環境整備の充実</a:t>
            </a:r>
            <a:r>
              <a:rPr kumimoji="1" lang="ja-JP" altLang="en-US" sz="2000" b="1" dirty="0">
                <a:solidFill>
                  <a:schemeClr val="tx1"/>
                </a:solidFill>
                <a:latin typeface="Meiryo UI" panose="020B0604030504040204" pitchFamily="50" charset="-128"/>
                <a:ea typeface="Meiryo UI" panose="020B0604030504040204" pitchFamily="50" charset="-128"/>
              </a:rPr>
              <a:t>　・・・約</a:t>
            </a:r>
            <a:r>
              <a:rPr kumimoji="1" lang="en-US" altLang="ja-JP" sz="2000" b="1" dirty="0">
                <a:solidFill>
                  <a:schemeClr val="tx1"/>
                </a:solidFill>
                <a:latin typeface="Meiryo UI" panose="020B0604030504040204" pitchFamily="50" charset="-128"/>
                <a:ea typeface="Meiryo UI" panose="020B0604030504040204" pitchFamily="50" charset="-128"/>
              </a:rPr>
              <a:t>6.4</a:t>
            </a:r>
            <a:r>
              <a:rPr kumimoji="1" lang="ja-JP" altLang="en-US" sz="2000" b="1" dirty="0">
                <a:solidFill>
                  <a:schemeClr val="tx1"/>
                </a:solidFill>
                <a:latin typeface="Meiryo UI" panose="020B0604030504040204" pitchFamily="50" charset="-128"/>
                <a:ea typeface="Meiryo UI" panose="020B0604030504040204" pitchFamily="50" charset="-128"/>
              </a:rPr>
              <a:t>億円</a:t>
            </a:r>
            <a:endParaRPr kumimoji="1" lang="en-US" altLang="ja-JP" sz="2000" b="1" dirty="0">
              <a:solidFill>
                <a:schemeClr val="tx1"/>
              </a:solidFill>
              <a:latin typeface="Meiryo UI" panose="020B0604030504040204" pitchFamily="50" charset="-128"/>
              <a:ea typeface="Meiryo UI" panose="020B0604030504040204" pitchFamily="50" charset="-128"/>
            </a:endParaRPr>
          </a:p>
          <a:p>
            <a:pPr marL="285750" indent="-285750">
              <a:lnSpc>
                <a:spcPts val="2400"/>
              </a:lnSpc>
              <a:buFont typeface="Wingdings" panose="05000000000000000000" pitchFamily="2" charset="2"/>
              <a:buChar char="ü"/>
            </a:pPr>
            <a:r>
              <a:rPr lang="ja-JP" altLang="en-US" sz="1600" dirty="0">
                <a:solidFill>
                  <a:schemeClr val="tx1"/>
                </a:solidFill>
                <a:latin typeface="Meiryo UI" panose="020B0604030504040204" pitchFamily="50" charset="-128"/>
                <a:ea typeface="Meiryo UI" panose="020B0604030504040204" pitchFamily="50" charset="-128"/>
              </a:rPr>
              <a:t>外国人旅行者に日本のマナー・文化・風習への理解を促し、より気持ちよく日本での旅行を楽しんでいただくため、観光事業者・従事者及び観光客に対して、持続可能な観光の実現に向けた観光行動基準の策定や普及の取組を実施する。また、宿泊施設、飲食店、小売店等に対して、ムスリム等多様な文化・習慣を持つ外国人受入体制整備を支援。</a:t>
            </a:r>
            <a:endParaRPr lang="en-US" altLang="ja-JP" sz="1600" dirty="0">
              <a:solidFill>
                <a:schemeClr val="tx1"/>
              </a:solidFill>
              <a:latin typeface="Meiryo UI" panose="020B0604030504040204" pitchFamily="50" charset="-128"/>
              <a:ea typeface="Meiryo UI" panose="020B0604030504040204" pitchFamily="50" charset="-128"/>
            </a:endParaRPr>
          </a:p>
          <a:p>
            <a:pPr marL="285750" indent="-285750">
              <a:lnSpc>
                <a:spcPts val="2400"/>
              </a:lnSpc>
              <a:buFont typeface="Wingdings" panose="05000000000000000000" pitchFamily="2" charset="2"/>
              <a:buChar char="ü"/>
            </a:pPr>
            <a:r>
              <a:rPr lang="ja-JP" altLang="en-US" sz="1600" dirty="0">
                <a:solidFill>
                  <a:schemeClr val="tx1"/>
                </a:solidFill>
                <a:latin typeface="Meiryo UI" panose="020B0604030504040204" pitchFamily="50" charset="-128"/>
                <a:ea typeface="Meiryo UI" panose="020B0604030504040204" pitchFamily="50" charset="-128"/>
              </a:rPr>
              <a:t>コロナによる宿泊税収減の影響を受け、事業休止中の</a:t>
            </a:r>
            <a:r>
              <a:rPr lang="en-US" altLang="ja-JP" sz="1600" dirty="0">
                <a:solidFill>
                  <a:schemeClr val="tx1"/>
                </a:solidFill>
                <a:latin typeface="Meiryo UI" panose="020B0604030504040204" pitchFamily="50" charset="-128"/>
                <a:ea typeface="Meiryo UI" panose="020B0604030504040204" pitchFamily="50" charset="-128"/>
              </a:rPr>
              <a:t>Osaka Free Wi-Fi</a:t>
            </a:r>
            <a:r>
              <a:rPr lang="ja-JP" altLang="en-US" sz="1600" dirty="0">
                <a:solidFill>
                  <a:schemeClr val="tx1"/>
                </a:solidFill>
                <a:latin typeface="Meiryo UI" panose="020B0604030504040204" pitchFamily="50" charset="-128"/>
                <a:ea typeface="Meiryo UI" panose="020B0604030504040204" pitchFamily="50" charset="-128"/>
              </a:rPr>
              <a:t>設置促進事業や公共交通機関と連携した受入環境整備事業を再開するとともに、受入環境整備を実施する市町村等への支援を拡充。また、観光施設等のバリアフリー化のための改修等支援を実施。</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05B0C3B2-02A8-420F-A914-C2C6E66B3831}"/>
              </a:ext>
            </a:extLst>
          </p:cNvPr>
          <p:cNvSpPr/>
          <p:nvPr/>
        </p:nvSpPr>
        <p:spPr>
          <a:xfrm>
            <a:off x="503833" y="9591635"/>
            <a:ext cx="11233248" cy="5792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ts val="3000"/>
              </a:lnSpc>
            </a:pP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実際の事業化にあたっては、この優先順位をベースとしつつ、税収や事業効果を勘案し、個々の事業毎に判断</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
        <p:nvSpPr>
          <p:cNvPr id="7" name="矢印: 上 6">
            <a:extLst>
              <a:ext uri="{FF2B5EF4-FFF2-40B4-BE49-F238E27FC236}">
                <a16:creationId xmlns:a16="http://schemas.microsoft.com/office/drawing/2014/main" id="{77F222FF-34B0-4749-8C67-C035FA45E170}"/>
              </a:ext>
            </a:extLst>
          </p:cNvPr>
          <p:cNvSpPr/>
          <p:nvPr/>
        </p:nvSpPr>
        <p:spPr>
          <a:xfrm>
            <a:off x="431825" y="1351206"/>
            <a:ext cx="432047" cy="6953044"/>
          </a:xfrm>
          <a:prstGeom prs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en-US" altLang="ja-JP" sz="2400" b="1" dirty="0">
              <a:latin typeface="Meiryo UI" panose="020B0604030504040204" pitchFamily="50" charset="-128"/>
              <a:ea typeface="Meiryo UI" panose="020B0604030504040204" pitchFamily="50" charset="-128"/>
            </a:endParaRPr>
          </a:p>
          <a:p>
            <a:pPr algn="ctr"/>
            <a:endParaRPr lang="en-US" altLang="ja-JP" sz="2400" b="1" dirty="0">
              <a:latin typeface="Meiryo UI" panose="020B0604030504040204" pitchFamily="50" charset="-128"/>
              <a:ea typeface="Meiryo UI" panose="020B0604030504040204" pitchFamily="50" charset="-128"/>
            </a:endParaRPr>
          </a:p>
          <a:p>
            <a:pPr algn="ctr"/>
            <a:endParaRPr kumimoji="1" lang="en-US" altLang="ja-JP" sz="2400" b="1" dirty="0">
              <a:latin typeface="Meiryo UI" panose="020B0604030504040204" pitchFamily="50" charset="-128"/>
              <a:ea typeface="Meiryo UI" panose="020B0604030504040204" pitchFamily="50" charset="-128"/>
            </a:endParaRPr>
          </a:p>
          <a:p>
            <a:pPr algn="ctr"/>
            <a:endParaRPr kumimoji="1" lang="en-US" altLang="ja-JP" sz="2400" b="1" dirty="0">
              <a:latin typeface="Meiryo UI" panose="020B0604030504040204" pitchFamily="50" charset="-128"/>
              <a:ea typeface="Meiryo UI" panose="020B0604030504040204" pitchFamily="50" charset="-128"/>
            </a:endParaRPr>
          </a:p>
          <a:p>
            <a:pPr algn="ctr"/>
            <a:endParaRPr lang="en-US" altLang="ja-JP" sz="2400" b="1" dirty="0">
              <a:latin typeface="Meiryo UI" panose="020B0604030504040204" pitchFamily="50" charset="-128"/>
              <a:ea typeface="Meiryo UI" panose="020B0604030504040204" pitchFamily="50" charset="-128"/>
            </a:endParaRPr>
          </a:p>
          <a:p>
            <a:pPr algn="ctr"/>
            <a:endParaRPr kumimoji="1" lang="en-US" altLang="ja-JP" sz="2400" b="1" dirty="0">
              <a:latin typeface="Meiryo UI" panose="020B0604030504040204" pitchFamily="50" charset="-128"/>
              <a:ea typeface="Meiryo UI" panose="020B0604030504040204" pitchFamily="50" charset="-128"/>
            </a:endParaRPr>
          </a:p>
          <a:p>
            <a:pPr algn="ctr"/>
            <a:endParaRPr kumimoji="1" lang="en-US" altLang="ja-JP" sz="2400" b="1" dirty="0">
              <a:latin typeface="Meiryo UI" panose="020B0604030504040204" pitchFamily="50" charset="-128"/>
              <a:ea typeface="Meiryo UI" panose="020B0604030504040204" pitchFamily="50" charset="-128"/>
            </a:endParaRPr>
          </a:p>
          <a:p>
            <a:pPr algn="ctr"/>
            <a:endParaRPr lang="en-US" altLang="ja-JP" sz="2400" b="1" dirty="0">
              <a:latin typeface="Meiryo UI" panose="020B0604030504040204" pitchFamily="50" charset="-128"/>
              <a:ea typeface="Meiryo UI" panose="020B0604030504040204" pitchFamily="50" charset="-128"/>
            </a:endParaRPr>
          </a:p>
          <a:p>
            <a:pPr algn="ctr"/>
            <a:endParaRPr kumimoji="1" lang="ja-JP" altLang="en-US" sz="2400" b="1" dirty="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24069EBB-928E-45AE-ACF5-1A53E8678FA1}"/>
              </a:ext>
            </a:extLst>
          </p:cNvPr>
          <p:cNvSpPr/>
          <p:nvPr/>
        </p:nvSpPr>
        <p:spPr>
          <a:xfrm>
            <a:off x="120348" y="2682081"/>
            <a:ext cx="383485" cy="475252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b="1" dirty="0">
                <a:latin typeface="Meiryo UI" panose="020B0604030504040204" pitchFamily="50" charset="-128"/>
                <a:ea typeface="Meiryo UI" panose="020B0604030504040204" pitchFamily="50" charset="-128"/>
              </a:rPr>
              <a:t>事業の優先順位</a:t>
            </a:r>
            <a:endParaRPr kumimoji="1" lang="en-US" altLang="ja-JP" sz="2400" b="1" dirty="0">
              <a:latin typeface="Meiryo UI" panose="020B0604030504040204" pitchFamily="50" charset="-128"/>
              <a:ea typeface="Meiryo UI" panose="020B0604030504040204" pitchFamily="50" charset="-128"/>
            </a:endParaRPr>
          </a:p>
          <a:p>
            <a:pPr algn="ctr"/>
            <a:r>
              <a:rPr lang="en-US" altLang="ja-JP" sz="2400" b="1" dirty="0">
                <a:latin typeface="Meiryo UI" panose="020B0604030504040204" pitchFamily="50" charset="-128"/>
                <a:ea typeface="Meiryo UI" panose="020B0604030504040204" pitchFamily="50" charset="-128"/>
              </a:rPr>
              <a:t>※</a:t>
            </a:r>
            <a:endParaRPr kumimoji="1" lang="ja-JP" altLang="en-US" sz="2400" b="1" dirty="0">
              <a:latin typeface="Meiryo UI" panose="020B0604030504040204" pitchFamily="50" charset="-128"/>
              <a:ea typeface="Meiryo UI" panose="020B0604030504040204" pitchFamily="50" charset="-128"/>
            </a:endParaRPr>
          </a:p>
        </p:txBody>
      </p:sp>
      <p:sp>
        <p:nvSpPr>
          <p:cNvPr id="28" name="正方形/長方形 27">
            <a:extLst>
              <a:ext uri="{FF2B5EF4-FFF2-40B4-BE49-F238E27FC236}">
                <a16:creationId xmlns:a16="http://schemas.microsoft.com/office/drawing/2014/main" id="{73D4A059-E2D0-4322-87F6-43F1EDFF9E21}"/>
              </a:ext>
            </a:extLst>
          </p:cNvPr>
          <p:cNvSpPr/>
          <p:nvPr/>
        </p:nvSpPr>
        <p:spPr>
          <a:xfrm>
            <a:off x="245780" y="737865"/>
            <a:ext cx="804135" cy="73471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800" b="1" dirty="0">
                <a:latin typeface="Meiryo UI" panose="020B0604030504040204" pitchFamily="50" charset="-128"/>
                <a:ea typeface="Meiryo UI" panose="020B0604030504040204" pitchFamily="50" charset="-128"/>
              </a:rPr>
              <a:t>高い</a:t>
            </a:r>
            <a:endParaRPr kumimoji="1" lang="en-US" altLang="ja-JP" sz="18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79432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9614913"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今後の宿泊税充当事業（行政需要）の事業規模</a:t>
            </a:r>
            <a:r>
              <a:rPr lang="ja-JP" altLang="en-US" sz="2400" b="1" dirty="0">
                <a:solidFill>
                  <a:sysClr val="windowText" lastClr="000000"/>
                </a:solidFill>
                <a:latin typeface="Meiryo UI" panose="020B0604030504040204" pitchFamily="50" charset="-128"/>
                <a:ea typeface="Meiryo UI" panose="020B0604030504040204" pitchFamily="50" charset="-128"/>
              </a:rPr>
              <a:t>　～試算①～</a:t>
            </a: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3</a:t>
            </a:fld>
            <a:endParaRPr kumimoji="1" lang="ja-JP" altLang="en-US" dirty="0"/>
          </a:p>
        </p:txBody>
      </p:sp>
      <p:graphicFrame>
        <p:nvGraphicFramePr>
          <p:cNvPr id="18" name="表 17">
            <a:extLst>
              <a:ext uri="{FF2B5EF4-FFF2-40B4-BE49-F238E27FC236}">
                <a16:creationId xmlns:a16="http://schemas.microsoft.com/office/drawing/2014/main" id="{BE38BF94-FAB2-44E9-A1D9-9D06D44091E2}"/>
              </a:ext>
            </a:extLst>
          </p:cNvPr>
          <p:cNvGraphicFramePr>
            <a:graphicFrameLocks noGrp="1"/>
          </p:cNvGraphicFramePr>
          <p:nvPr>
            <p:extLst>
              <p:ext uri="{D42A27DB-BD31-4B8C-83A1-F6EECF244321}">
                <p14:modId xmlns:p14="http://schemas.microsoft.com/office/powerpoint/2010/main" val="2680865964"/>
              </p:ext>
            </p:extLst>
          </p:nvPr>
        </p:nvGraphicFramePr>
        <p:xfrm>
          <a:off x="207114" y="1138406"/>
          <a:ext cx="13318467" cy="2677685"/>
        </p:xfrm>
        <a:graphic>
          <a:graphicData uri="http://schemas.openxmlformats.org/drawingml/2006/table">
            <a:tbl>
              <a:tblPr>
                <a:tableStyleId>{BC89EF96-8CEA-46FF-86C4-4CE0E7609802}</a:tableStyleId>
              </a:tblPr>
              <a:tblGrid>
                <a:gridCol w="2384951">
                  <a:extLst>
                    <a:ext uri="{9D8B030D-6E8A-4147-A177-3AD203B41FA5}">
                      <a16:colId xmlns:a16="http://schemas.microsoft.com/office/drawing/2014/main" val="20000"/>
                    </a:ext>
                  </a:extLst>
                </a:gridCol>
                <a:gridCol w="2448272">
                  <a:extLst>
                    <a:ext uri="{9D8B030D-6E8A-4147-A177-3AD203B41FA5}">
                      <a16:colId xmlns:a16="http://schemas.microsoft.com/office/drawing/2014/main" val="20001"/>
                    </a:ext>
                  </a:extLst>
                </a:gridCol>
                <a:gridCol w="6696744">
                  <a:extLst>
                    <a:ext uri="{9D8B030D-6E8A-4147-A177-3AD203B41FA5}">
                      <a16:colId xmlns:a16="http://schemas.microsoft.com/office/drawing/2014/main" val="20002"/>
                    </a:ext>
                  </a:extLst>
                </a:gridCol>
                <a:gridCol w="1788500">
                  <a:extLst>
                    <a:ext uri="{9D8B030D-6E8A-4147-A177-3AD203B41FA5}">
                      <a16:colId xmlns:a16="http://schemas.microsoft.com/office/drawing/2014/main" val="20003"/>
                    </a:ext>
                  </a:extLst>
                </a:gridCol>
              </a:tblGrid>
              <a:tr h="171594">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施策例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事業内容</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事業規模（百万円）</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290696">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多言語対応の強化</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市町村観光振興支援事業</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府域全体の受入環境整備を加速化し、集客促進等を図るため、市町村等が実施する観光振興事業（多言語案内板、観光公衆トイレの洋式化等の受入環境整備等）を支援</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８０</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3"/>
                  </a:ext>
                </a:extLst>
              </a:tr>
              <a:tr h="343187">
                <a:tc>
                  <a:txBody>
                    <a:bodyPr/>
                    <a:lstStyle/>
                    <a:p>
                      <a:pPr marL="0" indent="0" algn="l" fontAlgn="ctr">
                        <a:lnSpc>
                          <a:spcPct val="100000"/>
                        </a:lnSpc>
                        <a:buFont typeface="Wingdings" panose="05000000000000000000" pitchFamily="2" charset="2"/>
                        <a:buNone/>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観光案内機能の充実</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トラベルサービスセンター大阪の運営　</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多言語による観光案内、旅行時のトラブル等に関する総合相談などの各種サービスをワンストップで提供するトラベルサービスセンターを運営</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５２</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5"/>
                  </a:ext>
                </a:extLst>
              </a:tr>
              <a:tr h="343187">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宿泊施設の整備</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宿泊施設おもてなし環境整備促進事業</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宿泊施設における多言語化や</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IT</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環境の整備等、利用者の利便性向上につながる施設整備に対し補助金を交付</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３４</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4078372463"/>
                  </a:ext>
                </a:extLst>
              </a:tr>
              <a:tr h="416727">
                <a:tc>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交通アクセスの容易化・</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円滑化</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tcPr>
                </a:tc>
                <a:tc>
                  <a:txBody>
                    <a:bodyPr/>
                    <a:lstStyle/>
                    <a:p>
                      <a:pPr marL="0" indent="0" algn="l"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水と光とみどりのまちづくり推進事業</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spcAft>
                          <a:spcPts val="0"/>
                        </a:spcAft>
                        <a:buFont typeface="Arial" panose="020B0604020202020204" pitchFamily="34" charset="0"/>
                        <a:buChar cha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舟運の活性化や水辺の魅力創出に向けたイベント「水都大阪フェス」の開催、大阪城エリアにおける公共船着場等の整備を実施</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a:lnSpc>
                          <a:spcPct val="100000"/>
                        </a:lnSpc>
                        <a:spcAft>
                          <a:spcPts val="0"/>
                        </a:spcAft>
                        <a:buFont typeface="Arial" panose="020B0604020202020204" pitchFamily="34" charset="0"/>
                        <a:buNone/>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４９０</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10"/>
                  </a:ext>
                </a:extLst>
              </a:tr>
              <a:tr h="322818">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文化・生活習慣に配慮した対応</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多言語メニュー作成支援事業</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buFont typeface="Arial" panose="020B0604020202020204" pitchFamily="34" charset="0"/>
                        <a:buChar cha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飲食店向けの「多言語メニュー作成支援システム」の普及促進を実施</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indent="0" algn="r" defTabSz="135159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a:t>
                      </a:r>
                      <a:endParaRPr kumimoji="1" lang="en-US" altLang="zh-TW"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523737665"/>
                  </a:ext>
                </a:extLst>
              </a:tr>
              <a:tr h="343187">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安心・安全の確保</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外国人旅行者安全確保事業</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外国人旅行者が災害発生時に必要な情報を入手できる環境整備やサポート体制の構築</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
        <p:nvSpPr>
          <p:cNvPr id="19" name="テキスト ボックス 18">
            <a:extLst>
              <a:ext uri="{FF2B5EF4-FFF2-40B4-BE49-F238E27FC236}">
                <a16:creationId xmlns:a16="http://schemas.microsoft.com/office/drawing/2014/main" id="{FC1F8039-9917-481C-BFFC-BB64943FF933}"/>
              </a:ext>
            </a:extLst>
          </p:cNvPr>
          <p:cNvSpPr txBox="1"/>
          <p:nvPr/>
        </p:nvSpPr>
        <p:spPr>
          <a:xfrm>
            <a:off x="215800" y="737865"/>
            <a:ext cx="13266000" cy="323165"/>
          </a:xfrm>
          <a:prstGeom prst="rect">
            <a:avLst/>
          </a:prstGeom>
          <a:solidFill>
            <a:srgbClr val="3399FF"/>
          </a:solidFill>
        </p:spPr>
        <p:txBody>
          <a:bodyPr wrap="square" rtlCol="0">
            <a:spAutoFit/>
          </a:bodyPr>
          <a:lstStyle/>
          <a:p>
            <a:pPr>
              <a:lnSpc>
                <a:spcPts val="1800"/>
              </a:lnSpc>
            </a:pP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（１ー</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）継続事業（</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検討時）：観光客の受入環境の推進</a:t>
            </a:r>
          </a:p>
        </p:txBody>
      </p:sp>
      <p:graphicFrame>
        <p:nvGraphicFramePr>
          <p:cNvPr id="7" name="表 6">
            <a:extLst>
              <a:ext uri="{FF2B5EF4-FFF2-40B4-BE49-F238E27FC236}">
                <a16:creationId xmlns:a16="http://schemas.microsoft.com/office/drawing/2014/main" id="{9016BA03-E683-4C49-8C0E-AF16CDAB6C8A}"/>
              </a:ext>
            </a:extLst>
          </p:cNvPr>
          <p:cNvGraphicFramePr>
            <a:graphicFrameLocks noGrp="1"/>
          </p:cNvGraphicFramePr>
          <p:nvPr>
            <p:extLst>
              <p:ext uri="{D42A27DB-BD31-4B8C-83A1-F6EECF244321}">
                <p14:modId xmlns:p14="http://schemas.microsoft.com/office/powerpoint/2010/main" val="10701769"/>
              </p:ext>
            </p:extLst>
          </p:nvPr>
        </p:nvGraphicFramePr>
        <p:xfrm>
          <a:off x="207114" y="4303097"/>
          <a:ext cx="13318467" cy="3627120"/>
        </p:xfrm>
        <a:graphic>
          <a:graphicData uri="http://schemas.openxmlformats.org/drawingml/2006/table">
            <a:tbl>
              <a:tblPr>
                <a:tableStyleId>{BC89EF96-8CEA-46FF-86C4-4CE0E7609802}</a:tableStyleId>
              </a:tblPr>
              <a:tblGrid>
                <a:gridCol w="2426232">
                  <a:extLst>
                    <a:ext uri="{9D8B030D-6E8A-4147-A177-3AD203B41FA5}">
                      <a16:colId xmlns:a16="http://schemas.microsoft.com/office/drawing/2014/main" val="20000"/>
                    </a:ext>
                  </a:extLst>
                </a:gridCol>
                <a:gridCol w="2406991">
                  <a:extLst>
                    <a:ext uri="{9D8B030D-6E8A-4147-A177-3AD203B41FA5}">
                      <a16:colId xmlns:a16="http://schemas.microsoft.com/office/drawing/2014/main" val="20001"/>
                    </a:ext>
                  </a:extLst>
                </a:gridCol>
                <a:gridCol w="6696744">
                  <a:extLst>
                    <a:ext uri="{9D8B030D-6E8A-4147-A177-3AD203B41FA5}">
                      <a16:colId xmlns:a16="http://schemas.microsoft.com/office/drawing/2014/main" val="20002"/>
                    </a:ext>
                  </a:extLst>
                </a:gridCol>
                <a:gridCol w="1788500">
                  <a:extLst>
                    <a:ext uri="{9D8B030D-6E8A-4147-A177-3AD203B41FA5}">
                      <a16:colId xmlns:a16="http://schemas.microsoft.com/office/drawing/2014/main" val="20003"/>
                    </a:ext>
                  </a:extLst>
                </a:gridCol>
              </a:tblGrid>
              <a:tr h="166661">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施策例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事業内容</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事業規模（百万円）</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333321">
                <a:tc rowSpan="2">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既存の魅力資源の整備・活用</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上方演芸資料館管理運営費</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国内外の観光客に上方演芸の歴史と魅力をこれまで以上に発信するため施設のリニューアル等を実施</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１１</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670147339"/>
                  </a:ext>
                </a:extLst>
              </a:tr>
              <a:tr h="333321">
                <a:tc vMerge="1">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6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百舌鳥・古市古墳群世界遺産保存活用事業費</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世界遺産「百舌鳥・古市古墳群」の価値を広く継続的に情報発信するための支援を実施</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２８</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92576932"/>
                  </a:ext>
                </a:extLst>
              </a:tr>
              <a:tr h="418352">
                <a:tc rowSpan="2">
                  <a:txBody>
                    <a:bodyPr/>
                    <a:lstStyle/>
                    <a:p>
                      <a:pPr marL="0" indent="0" algn="l"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国内外から集客できる魅力づくりの推進</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ナイトカルチャー魅力創出事業</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4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御堂筋全長約 </a:t>
                      </a:r>
                      <a:r>
                        <a:rPr lang="en-US" altLang="ja-JP" sz="14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4km</a:t>
                      </a:r>
                      <a:r>
                        <a:rPr lang="ja-JP" altLang="en-US" sz="14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のイチョウ並木を装飾し、インパクトある光空間を創出する「御堂筋イルミネーション」や大阪の夜を楽しむナイトカルチャーの発掘・創出に対する支援を実施</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３１１</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2"/>
                  </a:ext>
                </a:extLst>
              </a:tr>
              <a:tr h="333321">
                <a:tc vMerge="1">
                  <a:txBody>
                    <a:bodyPr/>
                    <a:lstStyle/>
                    <a:p>
                      <a:endParaRPr kumimoji="1" lang="ja-JP" altLang="en-US"/>
                    </a:p>
                  </a:txBody>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大阪文化芸術創出事業費</a:t>
                      </a:r>
                      <a:endParaRPr lang="en-US" altLang="ja-JP" sz="1400" b="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大阪が誇る上方伝統芸能や上方演芸をはじめ、音楽、演劇、アート等、多彩で豊かな文化の魅力を広く国内外に発信する事業を実施</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７２</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99934098"/>
                  </a:ext>
                </a:extLst>
              </a:tr>
              <a:tr h="333321">
                <a:tc rowSpan="3">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国内外から人を呼び込むためのプロモーションの推進</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国内外からの誘客促進事業</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国内外からの話題を集め、多くの人を誘客する起爆剤となる事業を大阪のシンボリックなエリアにおいて実施</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２１０</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492156214"/>
                  </a:ext>
                </a:extLst>
              </a:tr>
              <a:tr h="333321">
                <a:tc vMerge="1">
                  <a:txBody>
                    <a:bodyPr/>
                    <a:lstStyle/>
                    <a:p>
                      <a:endParaRPr kumimoji="1" lang="ja-JP" altLang="en-US"/>
                    </a:p>
                  </a:txBody>
                  <a:tcPr/>
                </a:tc>
                <a:tc>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現代美術振興事業費</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府が所蔵する美術作品を活用した「バーチャル美術館」を開設し、国内外に現代美術や大阪の魅力を発信</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９７</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786382879"/>
                  </a:ext>
                </a:extLst>
              </a:tr>
              <a:tr h="333321">
                <a:tc vMerge="1">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6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観光促進費</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兵庫・大阪が連携し、海外における観光トッププロモーション及び訪日外国人を対象とした旅行商品・コンテンツの造成</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３８</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91480606"/>
                  </a:ext>
                </a:extLst>
              </a:tr>
              <a:tr h="333321">
                <a:tc>
                  <a:txBody>
                    <a:bodyPr/>
                    <a:lstStyle/>
                    <a:p>
                      <a:pPr marL="0" indent="0" algn="l" fontAlgn="ctr">
                        <a:lnSpc>
                          <a:spcPct val="100000"/>
                        </a:lnSpc>
                        <a:buFont typeface="Wingdings" panose="05000000000000000000" pitchFamily="2" charset="2"/>
                        <a:buNone/>
                      </a:pPr>
                      <a:r>
                        <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MICE</a:t>
                      </a: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誘致の推進</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MICE</a:t>
                      </a: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誘致促進事業費</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アジア各地のトップシェフや国際メディアなどが集う国際イベントを大阪に誘致するための費用を負担</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１６</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492116711"/>
                  </a:ext>
                </a:extLst>
              </a:tr>
            </a:tbl>
          </a:graphicData>
        </a:graphic>
      </p:graphicFrame>
      <p:sp>
        <p:nvSpPr>
          <p:cNvPr id="9" name="テキスト ボックス 8">
            <a:extLst>
              <a:ext uri="{FF2B5EF4-FFF2-40B4-BE49-F238E27FC236}">
                <a16:creationId xmlns:a16="http://schemas.microsoft.com/office/drawing/2014/main" id="{A98BE51A-4266-4B94-B156-DFA11595FF1A}"/>
              </a:ext>
            </a:extLst>
          </p:cNvPr>
          <p:cNvSpPr txBox="1"/>
          <p:nvPr/>
        </p:nvSpPr>
        <p:spPr>
          <a:xfrm>
            <a:off x="215800" y="3906217"/>
            <a:ext cx="13266000" cy="323165"/>
          </a:xfrm>
          <a:prstGeom prst="rect">
            <a:avLst/>
          </a:prstGeom>
          <a:solidFill>
            <a:srgbClr val="3399FF"/>
          </a:solidFill>
        </p:spPr>
        <p:txBody>
          <a:bodyPr wrap="square" rtlCol="0">
            <a:spAutoFit/>
          </a:bodyPr>
          <a:lstStyle/>
          <a:p>
            <a:pPr>
              <a:lnSpc>
                <a:spcPts val="1800"/>
              </a:lnSpc>
            </a:pP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）継続事業（</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検討時）：魅力づくり及び戦略的なプロモーションの推進</a:t>
            </a:r>
          </a:p>
        </p:txBody>
      </p:sp>
      <p:sp>
        <p:nvSpPr>
          <p:cNvPr id="10" name="テキスト ボックス 9">
            <a:extLst>
              <a:ext uri="{FF2B5EF4-FFF2-40B4-BE49-F238E27FC236}">
                <a16:creationId xmlns:a16="http://schemas.microsoft.com/office/drawing/2014/main" id="{94537242-3D28-42FC-B0A2-538A3D101144}"/>
              </a:ext>
            </a:extLst>
          </p:cNvPr>
          <p:cNvSpPr txBox="1"/>
          <p:nvPr/>
        </p:nvSpPr>
        <p:spPr>
          <a:xfrm>
            <a:off x="215801" y="8044062"/>
            <a:ext cx="13266000" cy="323165"/>
          </a:xfrm>
          <a:prstGeom prst="rect">
            <a:avLst/>
          </a:prstGeom>
          <a:solidFill>
            <a:srgbClr val="3399FF"/>
          </a:solidFill>
        </p:spPr>
        <p:txBody>
          <a:bodyPr wrap="square" rtlCol="0">
            <a:spAutoFit/>
          </a:bodyPr>
          <a:lstStyle/>
          <a:p>
            <a:pPr>
              <a:lnSpc>
                <a:spcPts val="1800"/>
              </a:lnSpc>
            </a:pP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）継続事業（</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検討時）：その他</a:t>
            </a:r>
          </a:p>
        </p:txBody>
      </p:sp>
      <p:graphicFrame>
        <p:nvGraphicFramePr>
          <p:cNvPr id="11" name="表 10">
            <a:extLst>
              <a:ext uri="{FF2B5EF4-FFF2-40B4-BE49-F238E27FC236}">
                <a16:creationId xmlns:a16="http://schemas.microsoft.com/office/drawing/2014/main" id="{902204BC-5247-4D50-AA83-78B7C4654A2A}"/>
              </a:ext>
            </a:extLst>
          </p:cNvPr>
          <p:cNvGraphicFramePr>
            <a:graphicFrameLocks noGrp="1"/>
          </p:cNvGraphicFramePr>
          <p:nvPr>
            <p:extLst>
              <p:ext uri="{D42A27DB-BD31-4B8C-83A1-F6EECF244321}">
                <p14:modId xmlns:p14="http://schemas.microsoft.com/office/powerpoint/2010/main" val="3819125510"/>
              </p:ext>
            </p:extLst>
          </p:nvPr>
        </p:nvGraphicFramePr>
        <p:xfrm>
          <a:off x="215801" y="8415825"/>
          <a:ext cx="13318467" cy="530952"/>
        </p:xfrm>
        <a:graphic>
          <a:graphicData uri="http://schemas.openxmlformats.org/drawingml/2006/table">
            <a:tbl>
              <a:tblPr>
                <a:tableStyleId>{BC89EF96-8CEA-46FF-86C4-4CE0E7609802}</a:tableStyleId>
              </a:tblPr>
              <a:tblGrid>
                <a:gridCol w="2426232">
                  <a:extLst>
                    <a:ext uri="{9D8B030D-6E8A-4147-A177-3AD203B41FA5}">
                      <a16:colId xmlns:a16="http://schemas.microsoft.com/office/drawing/2014/main" val="20000"/>
                    </a:ext>
                  </a:extLst>
                </a:gridCol>
                <a:gridCol w="2581098">
                  <a:extLst>
                    <a:ext uri="{9D8B030D-6E8A-4147-A177-3AD203B41FA5}">
                      <a16:colId xmlns:a16="http://schemas.microsoft.com/office/drawing/2014/main" val="20001"/>
                    </a:ext>
                  </a:extLst>
                </a:gridCol>
                <a:gridCol w="6441942">
                  <a:extLst>
                    <a:ext uri="{9D8B030D-6E8A-4147-A177-3AD203B41FA5}">
                      <a16:colId xmlns:a16="http://schemas.microsoft.com/office/drawing/2014/main" val="20002"/>
                    </a:ext>
                  </a:extLst>
                </a:gridCol>
                <a:gridCol w="1869195">
                  <a:extLst>
                    <a:ext uri="{9D8B030D-6E8A-4147-A177-3AD203B41FA5}">
                      <a16:colId xmlns:a16="http://schemas.microsoft.com/office/drawing/2014/main" val="20003"/>
                    </a:ext>
                  </a:extLst>
                </a:gridCol>
              </a:tblGrid>
              <a:tr h="265476">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施策例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0" indent="0" algn="ctr" fontAlgn="ctr">
                        <a:lnSpc>
                          <a:spcPct val="100000"/>
                        </a:lnSpc>
                        <a:buFont typeface="Wingdings" panose="05000000000000000000" pitchFamily="2" charset="2"/>
                        <a:buNone/>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事業内容</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事業規模（百万円）</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265476">
                <a:tc>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諸経費</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宿泊税導入推進事業費</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特別徴収義務者に対する徴収奨励金や徴税費用、制度周知のための広報経費</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９３</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663151878"/>
                  </a:ext>
                </a:extLst>
              </a:tr>
            </a:tbl>
          </a:graphicData>
        </a:graphic>
      </p:graphicFrame>
      <p:graphicFrame>
        <p:nvGraphicFramePr>
          <p:cNvPr id="3" name="表 2">
            <a:extLst>
              <a:ext uri="{FF2B5EF4-FFF2-40B4-BE49-F238E27FC236}">
                <a16:creationId xmlns:a16="http://schemas.microsoft.com/office/drawing/2014/main" id="{11A5C898-1F07-7D90-0D04-5A23289557F4}"/>
              </a:ext>
            </a:extLst>
          </p:cNvPr>
          <p:cNvGraphicFramePr>
            <a:graphicFrameLocks noGrp="1"/>
          </p:cNvGraphicFramePr>
          <p:nvPr>
            <p:extLst>
              <p:ext uri="{D42A27DB-BD31-4B8C-83A1-F6EECF244321}">
                <p14:modId xmlns:p14="http://schemas.microsoft.com/office/powerpoint/2010/main" val="2867886515"/>
              </p:ext>
            </p:extLst>
          </p:nvPr>
        </p:nvGraphicFramePr>
        <p:xfrm>
          <a:off x="4536282" y="9054841"/>
          <a:ext cx="9000999" cy="468000"/>
        </p:xfrm>
        <a:graphic>
          <a:graphicData uri="http://schemas.openxmlformats.org/drawingml/2006/table">
            <a:tbl>
              <a:tblPr firstRow="1" bandRow="1">
                <a:tableStyleId>{5C22544A-7EE6-4342-B048-85BDC9FD1C3A}</a:tableStyleId>
              </a:tblPr>
              <a:tblGrid>
                <a:gridCol w="5976664">
                  <a:extLst>
                    <a:ext uri="{9D8B030D-6E8A-4147-A177-3AD203B41FA5}">
                      <a16:colId xmlns:a16="http://schemas.microsoft.com/office/drawing/2014/main" val="20000"/>
                    </a:ext>
                  </a:extLst>
                </a:gridCol>
                <a:gridCol w="3024335">
                  <a:extLst>
                    <a:ext uri="{9D8B030D-6E8A-4147-A177-3AD203B41FA5}">
                      <a16:colId xmlns:a16="http://schemas.microsoft.com/office/drawing/2014/main" val="20001"/>
                    </a:ext>
                  </a:extLst>
                </a:gridCol>
              </a:tblGrid>
              <a:tr h="468000">
                <a:tc>
                  <a:txBody>
                    <a:bodyPr/>
                    <a:lstStyle/>
                    <a:p>
                      <a:pPr algn="ctr"/>
                      <a:r>
                        <a:rPr kumimoji="1" lang="ja-JP" altLang="en-US" sz="2400" dirty="0">
                          <a:solidFill>
                            <a:sysClr val="windowText" lastClr="000000"/>
                          </a:solidFill>
                          <a:latin typeface="Meiryo UI" panose="020B0604030504040204" pitchFamily="50" charset="-128"/>
                          <a:ea typeface="Meiryo UI" panose="020B0604030504040204" pitchFamily="50" charset="-128"/>
                        </a:rPr>
                        <a:t>「継続事業（</a:t>
                      </a:r>
                      <a:r>
                        <a:rPr kumimoji="1" lang="en-US" altLang="ja-JP" sz="2400" dirty="0">
                          <a:solidFill>
                            <a:sysClr val="windowText" lastClr="000000"/>
                          </a:solidFill>
                          <a:latin typeface="Meiryo UI" panose="020B0604030504040204" pitchFamily="50" charset="-128"/>
                          <a:ea typeface="Meiryo UI" panose="020B0604030504040204" pitchFamily="50" charset="-128"/>
                        </a:rPr>
                        <a:t>R6</a:t>
                      </a:r>
                      <a:r>
                        <a:rPr kumimoji="1" lang="ja-JP" altLang="en-US" sz="2400" dirty="0">
                          <a:solidFill>
                            <a:sysClr val="windowText" lastClr="000000"/>
                          </a:solidFill>
                          <a:latin typeface="Meiryo UI" panose="020B0604030504040204" pitchFamily="50" charset="-128"/>
                          <a:ea typeface="Meiryo UI" panose="020B0604030504040204" pitchFamily="50" charset="-128"/>
                        </a:rPr>
                        <a:t>検討時）」　事業規模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r"/>
                      <a:r>
                        <a:rPr kumimoji="1" lang="en-US" altLang="ja-JP" sz="2400" dirty="0">
                          <a:solidFill>
                            <a:sysClr val="windowText" lastClr="000000"/>
                          </a:solidFill>
                          <a:latin typeface="Meiryo UI" panose="020B0604030504040204" pitchFamily="50" charset="-128"/>
                          <a:ea typeface="Meiryo UI" panose="020B0604030504040204" pitchFamily="50" charset="-128"/>
                        </a:rPr>
                        <a:t>1,539</a:t>
                      </a:r>
                      <a:r>
                        <a:rPr kumimoji="1" lang="ja-JP" altLang="en-US" sz="1400" dirty="0">
                          <a:solidFill>
                            <a:sysClr val="windowText" lastClr="000000"/>
                          </a:solidFill>
                          <a:latin typeface="Meiryo UI" panose="020B0604030504040204" pitchFamily="50" charset="-128"/>
                          <a:ea typeface="Meiryo UI" panose="020B0604030504040204" pitchFamily="50" charset="-128"/>
                        </a:rPr>
                        <a:t>（百万円）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123127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9683842"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今後の宿泊税充当事業（行政需要）の事業規模</a:t>
            </a:r>
            <a:r>
              <a:rPr lang="ja-JP" altLang="en-US" sz="2400" b="1" dirty="0">
                <a:solidFill>
                  <a:sysClr val="windowText" lastClr="000000"/>
                </a:solidFill>
                <a:latin typeface="Meiryo UI" panose="020B0604030504040204" pitchFamily="50" charset="-128"/>
                <a:ea typeface="Meiryo UI" panose="020B0604030504040204" pitchFamily="50" charset="-128"/>
              </a:rPr>
              <a:t>　～試算②～</a:t>
            </a:r>
            <a:endParaRPr lang="ja-JP" altLang="en-US" sz="2800" b="1" dirty="0">
              <a:solidFill>
                <a:sysClr val="windowText" lastClr="000000"/>
              </a:solidFill>
              <a:latin typeface="Meiryo UI" panose="020B0604030504040204" pitchFamily="50" charset="-128"/>
              <a:ea typeface="Meiryo UI" panose="020B0604030504040204" pitchFamily="50" charset="-128"/>
            </a:endParaRP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351928"/>
            <a:ext cx="3192251" cy="530953"/>
          </a:xfrm>
        </p:spPr>
        <p:txBody>
          <a:bodyPr/>
          <a:lstStyle/>
          <a:p>
            <a:fld id="{467AA5CF-51E1-4D01-BB70-A72935B68D10}" type="slidenum">
              <a:rPr kumimoji="1" lang="ja-JP" altLang="en-US" smtClean="0"/>
              <a:t>4</a:t>
            </a:fld>
            <a:endParaRPr kumimoji="1" lang="ja-JP" altLang="en-US" dirty="0"/>
          </a:p>
        </p:txBody>
      </p:sp>
      <p:sp>
        <p:nvSpPr>
          <p:cNvPr id="9" name="テキスト ボックス 8">
            <a:extLst>
              <a:ext uri="{FF2B5EF4-FFF2-40B4-BE49-F238E27FC236}">
                <a16:creationId xmlns:a16="http://schemas.microsoft.com/office/drawing/2014/main" id="{CFC379AD-B055-420B-9838-F649C6CBF0BE}"/>
              </a:ext>
            </a:extLst>
          </p:cNvPr>
          <p:cNvSpPr txBox="1"/>
          <p:nvPr/>
        </p:nvSpPr>
        <p:spPr>
          <a:xfrm>
            <a:off x="260746" y="762981"/>
            <a:ext cx="13264835" cy="369332"/>
          </a:xfrm>
          <a:prstGeom prst="rect">
            <a:avLst/>
          </a:prstGeom>
          <a:solidFill>
            <a:srgbClr val="3399FF"/>
          </a:solidFill>
        </p:spPr>
        <p:txBody>
          <a:bodyPr wrap="square" rtlCol="0">
            <a:spAutoFit/>
          </a:bodyPr>
          <a:lstStyle/>
          <a:p>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）新規事業（</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検討時）</a:t>
            </a:r>
          </a:p>
        </p:txBody>
      </p:sp>
      <p:graphicFrame>
        <p:nvGraphicFramePr>
          <p:cNvPr id="11" name="表 10">
            <a:extLst>
              <a:ext uri="{FF2B5EF4-FFF2-40B4-BE49-F238E27FC236}">
                <a16:creationId xmlns:a16="http://schemas.microsoft.com/office/drawing/2014/main" id="{F01B321D-FBAC-4BB1-8FF0-FADE04753B40}"/>
              </a:ext>
            </a:extLst>
          </p:cNvPr>
          <p:cNvGraphicFramePr>
            <a:graphicFrameLocks noGrp="1"/>
          </p:cNvGraphicFramePr>
          <p:nvPr>
            <p:extLst>
              <p:ext uri="{D42A27DB-BD31-4B8C-83A1-F6EECF244321}">
                <p14:modId xmlns:p14="http://schemas.microsoft.com/office/powerpoint/2010/main" val="3540534481"/>
              </p:ext>
            </p:extLst>
          </p:nvPr>
        </p:nvGraphicFramePr>
        <p:xfrm>
          <a:off x="4320257" y="8523785"/>
          <a:ext cx="9217025" cy="540000"/>
        </p:xfrm>
        <a:graphic>
          <a:graphicData uri="http://schemas.openxmlformats.org/drawingml/2006/table">
            <a:tbl>
              <a:tblPr firstRow="1" bandRow="1">
                <a:tableStyleId>{5C22544A-7EE6-4342-B048-85BDC9FD1C3A}</a:tableStyleId>
              </a:tblPr>
              <a:tblGrid>
                <a:gridCol w="5892852">
                  <a:extLst>
                    <a:ext uri="{9D8B030D-6E8A-4147-A177-3AD203B41FA5}">
                      <a16:colId xmlns:a16="http://schemas.microsoft.com/office/drawing/2014/main" val="20000"/>
                    </a:ext>
                  </a:extLst>
                </a:gridCol>
                <a:gridCol w="3324173">
                  <a:extLst>
                    <a:ext uri="{9D8B030D-6E8A-4147-A177-3AD203B41FA5}">
                      <a16:colId xmlns:a16="http://schemas.microsoft.com/office/drawing/2014/main" val="20001"/>
                    </a:ext>
                  </a:extLst>
                </a:gridCol>
              </a:tblGrid>
              <a:tr h="540000">
                <a:tc>
                  <a:txBody>
                    <a:bodyPr/>
                    <a:lstStyle/>
                    <a:p>
                      <a:pPr algn="ctr"/>
                      <a:r>
                        <a:rPr kumimoji="1" lang="ja-JP" altLang="en-US" sz="2400" dirty="0">
                          <a:solidFill>
                            <a:sysClr val="windowText" lastClr="000000"/>
                          </a:solidFill>
                          <a:latin typeface="Meiryo UI" panose="020B0604030504040204" pitchFamily="50" charset="-128"/>
                          <a:ea typeface="Meiryo UI" panose="020B0604030504040204" pitchFamily="50" charset="-128"/>
                        </a:rPr>
                        <a:t>「</a:t>
                      </a:r>
                      <a:r>
                        <a:rPr kumimoji="1" lang="ja-JP" altLang="en-US" sz="2400" dirty="0">
                          <a:solidFill>
                            <a:schemeClr val="tx1"/>
                          </a:solidFill>
                          <a:latin typeface="Meiryo UI" panose="020B0604030504040204" pitchFamily="50" charset="-128"/>
                          <a:ea typeface="Meiryo UI" panose="020B0604030504040204" pitchFamily="50" charset="-128"/>
                        </a:rPr>
                        <a:t>新規事業（</a:t>
                      </a:r>
                      <a:r>
                        <a:rPr kumimoji="1" lang="en-US" altLang="ja-JP" sz="2400" dirty="0">
                          <a:solidFill>
                            <a:schemeClr val="tx1"/>
                          </a:solidFill>
                          <a:latin typeface="Meiryo UI" panose="020B0604030504040204" pitchFamily="50" charset="-128"/>
                          <a:ea typeface="Meiryo UI" panose="020B0604030504040204" pitchFamily="50" charset="-128"/>
                        </a:rPr>
                        <a:t>R6</a:t>
                      </a:r>
                      <a:r>
                        <a:rPr kumimoji="1" lang="ja-JP" altLang="en-US" sz="2400" dirty="0">
                          <a:solidFill>
                            <a:schemeClr val="tx1"/>
                          </a:solidFill>
                          <a:latin typeface="Meiryo UI" panose="020B0604030504040204" pitchFamily="50" charset="-128"/>
                          <a:ea typeface="Meiryo UI" panose="020B0604030504040204" pitchFamily="50" charset="-128"/>
                        </a:rPr>
                        <a:t>検討時）</a:t>
                      </a:r>
                      <a:r>
                        <a:rPr kumimoji="1" lang="ja-JP" altLang="en-US" sz="2400" dirty="0">
                          <a:solidFill>
                            <a:sysClr val="windowText" lastClr="000000"/>
                          </a:solidFill>
                          <a:latin typeface="Meiryo UI" panose="020B0604030504040204" pitchFamily="50" charset="-128"/>
                          <a:ea typeface="Meiryo UI" panose="020B0604030504040204" pitchFamily="50" charset="-128"/>
                        </a:rPr>
                        <a:t>」　事業規模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r"/>
                      <a:r>
                        <a:rPr kumimoji="1" lang="en-US" altLang="ja-JP" sz="2400" dirty="0">
                          <a:solidFill>
                            <a:sysClr val="windowText" lastClr="000000"/>
                          </a:solidFill>
                          <a:latin typeface="Meiryo UI" panose="020B0604030504040204" pitchFamily="50" charset="-128"/>
                          <a:ea typeface="Meiryo UI" panose="020B0604030504040204" pitchFamily="50" charset="-128"/>
                        </a:rPr>
                        <a:t>6,039</a:t>
                      </a:r>
                      <a:r>
                        <a:rPr kumimoji="1" lang="ja-JP" altLang="en-US" sz="1400" dirty="0">
                          <a:solidFill>
                            <a:sysClr val="windowText" lastClr="000000"/>
                          </a:solidFill>
                          <a:latin typeface="Meiryo UI" panose="020B0604030504040204" pitchFamily="50" charset="-128"/>
                          <a:ea typeface="Meiryo UI" panose="020B0604030504040204" pitchFamily="50" charset="-128"/>
                        </a:rPr>
                        <a:t>（百万円）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extLst>
                  <a:ext uri="{0D108BD9-81ED-4DB2-BD59-A6C34878D82A}">
                    <a16:rowId xmlns:a16="http://schemas.microsoft.com/office/drawing/2014/main" val="10000"/>
                  </a:ext>
                </a:extLst>
              </a:tr>
            </a:tbl>
          </a:graphicData>
        </a:graphic>
      </p:graphicFrame>
      <p:graphicFrame>
        <p:nvGraphicFramePr>
          <p:cNvPr id="14" name="表 13">
            <a:extLst>
              <a:ext uri="{FF2B5EF4-FFF2-40B4-BE49-F238E27FC236}">
                <a16:creationId xmlns:a16="http://schemas.microsoft.com/office/drawing/2014/main" id="{E0957AE0-A0E7-4CEE-AF6D-9E902B0F20D5}"/>
              </a:ext>
            </a:extLst>
          </p:cNvPr>
          <p:cNvGraphicFramePr>
            <a:graphicFrameLocks noGrp="1"/>
          </p:cNvGraphicFramePr>
          <p:nvPr>
            <p:extLst>
              <p:ext uri="{D42A27DB-BD31-4B8C-83A1-F6EECF244321}">
                <p14:modId xmlns:p14="http://schemas.microsoft.com/office/powerpoint/2010/main" val="1714945001"/>
              </p:ext>
            </p:extLst>
          </p:nvPr>
        </p:nvGraphicFramePr>
        <p:xfrm>
          <a:off x="1079897" y="1198644"/>
          <a:ext cx="12457384" cy="7170420"/>
        </p:xfrm>
        <a:graphic>
          <a:graphicData uri="http://schemas.openxmlformats.org/drawingml/2006/table">
            <a:tbl>
              <a:tblPr>
                <a:tableStyleId>{BC89EF96-8CEA-46FF-86C4-4CE0E7609802}</a:tableStyleId>
              </a:tblPr>
              <a:tblGrid>
                <a:gridCol w="2304256">
                  <a:extLst>
                    <a:ext uri="{9D8B030D-6E8A-4147-A177-3AD203B41FA5}">
                      <a16:colId xmlns:a16="http://schemas.microsoft.com/office/drawing/2014/main" val="20001"/>
                    </a:ext>
                  </a:extLst>
                </a:gridCol>
                <a:gridCol w="9001000">
                  <a:extLst>
                    <a:ext uri="{9D8B030D-6E8A-4147-A177-3AD203B41FA5}">
                      <a16:colId xmlns:a16="http://schemas.microsoft.com/office/drawing/2014/main" val="4054649602"/>
                    </a:ext>
                  </a:extLst>
                </a:gridCol>
                <a:gridCol w="1152128">
                  <a:extLst>
                    <a:ext uri="{9D8B030D-6E8A-4147-A177-3AD203B41FA5}">
                      <a16:colId xmlns:a16="http://schemas.microsoft.com/office/drawing/2014/main" val="20003"/>
                    </a:ext>
                  </a:extLst>
                </a:gridCol>
              </a:tblGrid>
              <a:tr h="43277">
                <a:tc>
                  <a:txBody>
                    <a:bodyPr/>
                    <a:lstStyle/>
                    <a:p>
                      <a:pPr marL="0" indent="0" algn="ctr" fontAlgn="ctr">
                        <a:lnSpc>
                          <a:spcPct val="100000"/>
                        </a:lnSpc>
                        <a:buFont typeface="Wingdings" panose="05000000000000000000" pitchFamily="2" charset="2"/>
                        <a:buNone/>
                      </a:pPr>
                      <a:endPar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事業例</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事業規模</a:t>
                      </a:r>
                      <a:endPar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（百万円）</a:t>
                      </a:r>
                      <a:endParaRPr kumimoji="1" lang="en-US" altLang="ja-JP"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1648326">
                <a:tc>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6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新規事業１</a:t>
                      </a:r>
                      <a:r>
                        <a:rPr kumimoji="1" lang="en-US" altLang="ja-JP" sz="16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5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万博に関連した観光振興の取組の発展的継続</a:t>
                      </a:r>
                      <a:endParaRPr kumimoji="1" lang="en-US" altLang="ja-JP" sz="15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16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330300" indent="-285750">
                        <a:lnSpc>
                          <a:spcPct val="100000"/>
                        </a:lnSpc>
                        <a:buFont typeface="Wingdings" panose="05000000000000000000" pitchFamily="2" charset="2"/>
                        <a:buChar char="Ø"/>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万博のレガシーを活かした府域周遊促進</a:t>
                      </a:r>
                      <a:endParaRPr kumimoji="1"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indent="0">
                        <a:lnSpc>
                          <a:spcPct val="100000"/>
                        </a:lnSpc>
                        <a:buFont typeface="Arial" panose="020B0604020202020204" pitchFamily="34" charset="0"/>
                        <a:buNone/>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・万博の機運醸成として実施した「大阪来てな！キャンペーン」（大阪の観光資源を活かした集客・周遊事業）の</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indent="0">
                        <a:lnSpc>
                          <a:spcPct val="100000"/>
                        </a:lnSpc>
                        <a:buFont typeface="Arial" panose="020B0604020202020204" pitchFamily="34" charset="0"/>
                        <a:buNone/>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発展事業や府域観光資源やサイクルラインなどを活用した府域周遊促進の取組を実施</a:t>
                      </a:r>
                    </a:p>
                    <a:p>
                      <a:pPr marL="330300" marR="0" lvl="0" indent="-285750" algn="l" defTabSz="1351593" rtl="0" eaLnBrk="1" fontAlgn="ctr"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400" b="1" kern="1200" dirty="0">
                          <a:solidFill>
                            <a:schemeClr val="tx1"/>
                          </a:solidFill>
                          <a:latin typeface="Meiryo UI" panose="020B0604030504040204" pitchFamily="50" charset="-128"/>
                          <a:ea typeface="Meiryo UI" panose="020B0604030504040204" pitchFamily="50" charset="-128"/>
                        </a:rPr>
                        <a:t>万博のレガシーを活かした文化芸術の活性化</a:t>
                      </a:r>
                      <a:endParaRPr kumimoji="1" lang="en-US" altLang="ja-JP" sz="1400" b="1" kern="1200" dirty="0">
                        <a:solidFill>
                          <a:schemeClr val="tx1"/>
                        </a:solidFill>
                        <a:latin typeface="Meiryo UI" panose="020B0604030504040204" pitchFamily="50" charset="-128"/>
                        <a:ea typeface="Meiryo UI" panose="020B0604030504040204" pitchFamily="50" charset="-128"/>
                      </a:endParaRPr>
                    </a:p>
                    <a:p>
                      <a:pPr marL="4455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rPr>
                        <a:t>　　　・大阪が誇る、多彩で豊かな文化資源を活用した様々なプログラムを展開し、府内の文化芸術活動のさらなる活性化</a:t>
                      </a:r>
                      <a:endParaRPr kumimoji="1" lang="en-US" altLang="ja-JP" sz="1400" b="0" kern="1200" dirty="0">
                        <a:solidFill>
                          <a:schemeClr val="tx1"/>
                        </a:solidFill>
                        <a:latin typeface="Meiryo UI" panose="020B0604030504040204" pitchFamily="50" charset="-128"/>
                        <a:ea typeface="Meiryo UI" panose="020B0604030504040204" pitchFamily="50" charset="-128"/>
                      </a:endParaRPr>
                    </a:p>
                    <a:p>
                      <a:pPr marL="4455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rPr>
                        <a:t>　　　 及び魅力発信の強化を図る</a:t>
                      </a:r>
                      <a:endParaRPr kumimoji="1" lang="en-US" altLang="ja-JP" sz="1400" b="0" kern="1200" dirty="0">
                        <a:solidFill>
                          <a:schemeClr val="tx1"/>
                        </a:solidFill>
                        <a:latin typeface="Meiryo UI" panose="020B0604030504040204" pitchFamily="50" charset="-128"/>
                        <a:ea typeface="Meiryo UI" panose="020B0604030504040204" pitchFamily="50" charset="-128"/>
                      </a:endParaRPr>
                    </a:p>
                    <a:p>
                      <a:pPr marL="330300" marR="0" lvl="0" indent="-285750" algn="l" defTabSz="1351593" rtl="0" eaLnBrk="1" fontAlgn="ctr"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400" b="1" kern="1200" dirty="0">
                          <a:solidFill>
                            <a:schemeClr val="tx1"/>
                          </a:solidFill>
                          <a:latin typeface="Meiryo UI" panose="020B0604030504040204" pitchFamily="50" charset="-128"/>
                          <a:ea typeface="Meiryo UI" panose="020B0604030504040204" pitchFamily="50" charset="-128"/>
                        </a:rPr>
                        <a:t>万博のレガシーを活かしたスポーツツーリズムの推進・スポーツ国際大会開催の支援</a:t>
                      </a:r>
                      <a:endParaRPr kumimoji="1" lang="en-US" altLang="ja-JP" sz="1400" b="1" kern="1200" dirty="0">
                        <a:solidFill>
                          <a:schemeClr val="tx1"/>
                        </a:solidFill>
                        <a:latin typeface="Meiryo UI" panose="020B0604030504040204" pitchFamily="50" charset="-128"/>
                        <a:ea typeface="Meiryo UI" panose="020B0604030504040204" pitchFamily="50" charset="-128"/>
                      </a:endParaRPr>
                    </a:p>
                    <a:p>
                      <a:pPr marL="4455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rPr>
                        <a:t>　　　・アーバンスポーツやテクノロジーを中心としたスポーツ体験イベントやスポーツ・観光など様々なコンテンツと掛け合わせた</a:t>
                      </a:r>
                      <a:endParaRPr kumimoji="1" lang="en-US" altLang="ja-JP" sz="1400" b="0" kern="1200" dirty="0">
                        <a:solidFill>
                          <a:schemeClr val="tx1"/>
                        </a:solidFill>
                        <a:latin typeface="Meiryo UI" panose="020B0604030504040204" pitchFamily="50" charset="-128"/>
                        <a:ea typeface="Meiryo UI" panose="020B0604030504040204" pitchFamily="50" charset="-128"/>
                      </a:endParaRPr>
                    </a:p>
                    <a:p>
                      <a:pPr marL="4455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rPr>
                        <a:t>　　　 大規模集客イベントを開催。また、スポーツ国際大会開催を通じた国内外からの大阪への誘客及び地域の魅力を発信。</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１，６５０</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154904676"/>
                  </a:ext>
                </a:extLst>
              </a:tr>
              <a:tr h="2359012">
                <a:tc>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6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新規事業２</a:t>
                      </a:r>
                      <a:r>
                        <a:rPr kumimoji="1" lang="en-US" altLang="ja-JP" sz="16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5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更なる受入環境整備の充実　</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330300" marR="0" lvl="0" indent="-285750" algn="l" defTabSz="1351593" rtl="0" eaLnBrk="1" fontAlgn="ctr"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400" b="1" kern="1200" dirty="0">
                          <a:solidFill>
                            <a:schemeClr val="tx1"/>
                          </a:solidFill>
                          <a:latin typeface="Meiryo UI" panose="020B0604030504040204" pitchFamily="50" charset="-128"/>
                          <a:ea typeface="Meiryo UI" panose="020B0604030504040204" pitchFamily="50" charset="-128"/>
                        </a:rPr>
                        <a:t>観光行動基準の策定、レスポンシブル・ツーリズム普及の取組、</a:t>
                      </a: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多様な文化・習慣に関する受入環境整備の強化</a:t>
                      </a:r>
                      <a:endParaRPr kumimoji="1" lang="en-US" altLang="ja-JP" sz="1400" b="1" kern="1200" dirty="0">
                        <a:solidFill>
                          <a:schemeClr val="tx1"/>
                        </a:solidFill>
                        <a:latin typeface="Meiryo UI" panose="020B0604030504040204" pitchFamily="50" charset="-128"/>
                        <a:ea typeface="Meiryo UI" panose="020B0604030504040204" pitchFamily="50" charset="-128"/>
                      </a:endParaRPr>
                    </a:p>
                    <a:p>
                      <a:pPr marL="4455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rPr>
                        <a:t>　　　・観光事業者・従事者及び観光客に対して、持続可能な観光の実現に向けた行動基準を策定し、普及の取組を実施</a:t>
                      </a:r>
                      <a:endParaRPr kumimoji="1" lang="en-US" altLang="ja-JP" sz="1400" b="0" kern="1200" dirty="0">
                        <a:solidFill>
                          <a:schemeClr val="tx1"/>
                        </a:solidFill>
                        <a:latin typeface="Meiryo UI" panose="020B0604030504040204" pitchFamily="50" charset="-128"/>
                        <a:ea typeface="Meiryo UI" panose="020B0604030504040204" pitchFamily="50" charset="-128"/>
                      </a:endParaRPr>
                    </a:p>
                    <a:p>
                      <a:pPr marL="44550" indent="0">
                        <a:lnSpc>
                          <a:spcPct val="100000"/>
                        </a:lnSpc>
                        <a:buFont typeface="Arial" panose="020B0604020202020204" pitchFamily="34" charset="0"/>
                        <a:buNone/>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・宿泊施設、飲食店、小売店等に対して、ムスリム等多様な文化・習慣を持つ外国人受入体制の整備を支援</a:t>
                      </a:r>
                      <a:endParaRPr kumimoji="1" lang="en-US" altLang="ja-JP" sz="1400" b="1" kern="1200" dirty="0">
                        <a:solidFill>
                          <a:schemeClr val="tx1"/>
                        </a:solidFill>
                        <a:latin typeface="Meiryo UI" panose="020B0604030504040204" pitchFamily="50" charset="-128"/>
                        <a:ea typeface="Meiryo UI" panose="020B0604030504040204" pitchFamily="50" charset="-128"/>
                      </a:endParaRPr>
                    </a:p>
                    <a:p>
                      <a:pPr marL="330300" marR="0" lvl="0" indent="-285750" algn="l" defTabSz="1351593" rtl="0" eaLnBrk="1" fontAlgn="ctr" latinLnBrk="0" hangingPunct="1">
                        <a:lnSpc>
                          <a:spcPct val="100000"/>
                        </a:lnSpc>
                        <a:spcBef>
                          <a:spcPts val="0"/>
                        </a:spcBef>
                        <a:spcAft>
                          <a:spcPts val="0"/>
                        </a:spcAft>
                        <a:buClrTx/>
                        <a:buSzTx/>
                        <a:buFont typeface="Wingdings" panose="05000000000000000000" pitchFamily="2" charset="2"/>
                        <a:buChar char="Ø"/>
                        <a:tabLst/>
                        <a:defRPr/>
                      </a:pPr>
                      <a:r>
                        <a:rPr kumimoji="1" lang="en-US" altLang="ja-JP" sz="1400" b="1" kern="1200" dirty="0">
                          <a:solidFill>
                            <a:schemeClr val="tx1"/>
                          </a:solidFill>
                          <a:latin typeface="Meiryo UI" panose="020B0604030504040204" pitchFamily="50" charset="-128"/>
                          <a:ea typeface="Meiryo UI" panose="020B0604030504040204" pitchFamily="50" charset="-128"/>
                        </a:rPr>
                        <a:t>Osaka Free Wi-Fi</a:t>
                      </a:r>
                      <a:r>
                        <a:rPr kumimoji="1" lang="ja-JP" altLang="en-US" sz="1400" b="1" kern="1200" dirty="0">
                          <a:solidFill>
                            <a:schemeClr val="tx1"/>
                          </a:solidFill>
                          <a:latin typeface="Meiryo UI" panose="020B0604030504040204" pitchFamily="50" charset="-128"/>
                          <a:ea typeface="Meiryo UI" panose="020B0604030504040204" pitchFamily="50" charset="-128"/>
                        </a:rPr>
                        <a:t>設置促進事業</a:t>
                      </a:r>
                      <a:endParaRPr kumimoji="1" lang="en-US" altLang="ja-JP" sz="1400" b="1" kern="1200" dirty="0">
                        <a:solidFill>
                          <a:schemeClr val="tx1"/>
                        </a:solidFill>
                        <a:latin typeface="Meiryo UI" panose="020B0604030504040204" pitchFamily="50" charset="-128"/>
                        <a:ea typeface="Meiryo UI" panose="020B0604030504040204" pitchFamily="50" charset="-128"/>
                      </a:endParaRPr>
                    </a:p>
                    <a:p>
                      <a:pPr marL="4455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rPr>
                        <a:t>　　　・万博会場内の主要施設で整備される</a:t>
                      </a:r>
                      <a:r>
                        <a:rPr kumimoji="1" lang="en-US" altLang="ja-JP" sz="1400" b="0" kern="1200" dirty="0">
                          <a:solidFill>
                            <a:schemeClr val="tx1"/>
                          </a:solidFill>
                          <a:latin typeface="Meiryo UI" panose="020B0604030504040204" pitchFamily="50" charset="-128"/>
                          <a:ea typeface="Meiryo UI" panose="020B0604030504040204" pitchFamily="50" charset="-128"/>
                        </a:rPr>
                        <a:t>Wi-Fi</a:t>
                      </a:r>
                      <a:r>
                        <a:rPr kumimoji="1" lang="ja-JP" altLang="en-US" sz="1400" b="0" kern="1200" dirty="0">
                          <a:solidFill>
                            <a:schemeClr val="tx1"/>
                          </a:solidFill>
                          <a:latin typeface="Meiryo UI" panose="020B0604030504040204" pitchFamily="50" charset="-128"/>
                          <a:ea typeface="Meiryo UI" panose="020B0604030504040204" pitchFamily="50" charset="-128"/>
                        </a:rPr>
                        <a:t>のローミング基盤である</a:t>
                      </a:r>
                      <a:r>
                        <a:rPr kumimoji="1" lang="en-US" altLang="ja-JP" sz="1400" b="0" kern="1200" dirty="0">
                          <a:solidFill>
                            <a:schemeClr val="tx1"/>
                          </a:solidFill>
                          <a:latin typeface="Meiryo UI" panose="020B0604030504040204" pitchFamily="50" charset="-128"/>
                          <a:ea typeface="Meiryo UI" panose="020B0604030504040204" pitchFamily="50" charset="-128"/>
                        </a:rPr>
                        <a:t>Open Roaming</a:t>
                      </a:r>
                      <a:r>
                        <a:rPr kumimoji="1" lang="ja-JP" altLang="en-US" sz="1400" b="0" kern="1200" dirty="0">
                          <a:solidFill>
                            <a:schemeClr val="tx1"/>
                          </a:solidFill>
                          <a:latin typeface="Meiryo UI" panose="020B0604030504040204" pitchFamily="50" charset="-128"/>
                          <a:ea typeface="Meiryo UI" panose="020B0604030504040204" pitchFamily="50" charset="-128"/>
                        </a:rPr>
                        <a:t>を</a:t>
                      </a:r>
                      <a:r>
                        <a:rPr kumimoji="1" lang="en-US" altLang="ja-JP" sz="1400" b="0" kern="1200" dirty="0">
                          <a:solidFill>
                            <a:schemeClr val="tx1"/>
                          </a:solidFill>
                          <a:latin typeface="Meiryo UI" panose="020B0604030504040204" pitchFamily="50" charset="-128"/>
                          <a:ea typeface="Meiryo UI" panose="020B0604030504040204" pitchFamily="50" charset="-128"/>
                        </a:rPr>
                        <a:t>OFW</a:t>
                      </a:r>
                      <a:r>
                        <a:rPr kumimoji="1" lang="ja-JP" altLang="en-US" sz="1400" b="0" kern="1200" dirty="0">
                          <a:solidFill>
                            <a:schemeClr val="tx1"/>
                          </a:solidFill>
                          <a:latin typeface="Meiryo UI" panose="020B0604030504040204" pitchFamily="50" charset="-128"/>
                          <a:ea typeface="Meiryo UI" panose="020B0604030504040204" pitchFamily="50" charset="-128"/>
                        </a:rPr>
                        <a:t>に導入し、</a:t>
                      </a:r>
                      <a:r>
                        <a:rPr kumimoji="1" lang="en-US" altLang="ja-JP" sz="1400" b="0" kern="1200" dirty="0">
                          <a:solidFill>
                            <a:schemeClr val="tx1"/>
                          </a:solidFill>
                          <a:latin typeface="Meiryo UI" panose="020B0604030504040204" pitchFamily="50" charset="-128"/>
                          <a:ea typeface="Meiryo UI" panose="020B0604030504040204" pitchFamily="50" charset="-128"/>
                        </a:rPr>
                        <a:t>Open </a:t>
                      </a:r>
                    </a:p>
                    <a:p>
                      <a:pPr marL="4455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rPr>
                        <a:t>　　　　</a:t>
                      </a:r>
                      <a:r>
                        <a:rPr kumimoji="1" lang="en-US" altLang="ja-JP" sz="1400" b="0" kern="1200" dirty="0">
                          <a:solidFill>
                            <a:schemeClr val="tx1"/>
                          </a:solidFill>
                          <a:latin typeface="Meiryo UI" panose="020B0604030504040204" pitchFamily="50" charset="-128"/>
                          <a:ea typeface="Meiryo UI" panose="020B0604030504040204" pitchFamily="50" charset="-128"/>
                        </a:rPr>
                        <a:t>Roaming</a:t>
                      </a:r>
                      <a:r>
                        <a:rPr kumimoji="1" lang="ja-JP" altLang="en-US" sz="1400" b="0" kern="1200" dirty="0">
                          <a:solidFill>
                            <a:schemeClr val="tx1"/>
                          </a:solidFill>
                          <a:latin typeface="Meiryo UI" panose="020B0604030504040204" pitchFamily="50" charset="-128"/>
                          <a:ea typeface="Meiryo UI" panose="020B0604030504040204" pitchFamily="50" charset="-128"/>
                        </a:rPr>
                        <a:t>に対応した</a:t>
                      </a:r>
                      <a:r>
                        <a:rPr kumimoji="1" lang="en-US" altLang="ja-JP" sz="1400" b="0" kern="1200" dirty="0">
                          <a:solidFill>
                            <a:schemeClr val="tx1"/>
                          </a:solidFill>
                          <a:latin typeface="Meiryo UI" panose="020B0604030504040204" pitchFamily="50" charset="-128"/>
                          <a:ea typeface="Meiryo UI" panose="020B0604030504040204" pitchFamily="50" charset="-128"/>
                        </a:rPr>
                        <a:t>OFW</a:t>
                      </a:r>
                      <a:r>
                        <a:rPr kumimoji="1" lang="ja-JP" altLang="en-US" sz="1400" b="0" kern="1200" dirty="0">
                          <a:solidFill>
                            <a:schemeClr val="tx1"/>
                          </a:solidFill>
                          <a:latin typeface="Meiryo UI" panose="020B0604030504040204" pitchFamily="50" charset="-128"/>
                          <a:ea typeface="Meiryo UI" panose="020B0604030504040204" pitchFamily="50" charset="-128"/>
                        </a:rPr>
                        <a:t>の</a:t>
                      </a:r>
                      <a:r>
                        <a:rPr kumimoji="1" lang="en-US" altLang="ja-JP" sz="1400" b="0" kern="1200" dirty="0">
                          <a:solidFill>
                            <a:schemeClr val="tx1"/>
                          </a:solidFill>
                          <a:latin typeface="Meiryo UI" panose="020B0604030504040204" pitchFamily="50" charset="-128"/>
                          <a:ea typeface="Meiryo UI" panose="020B0604030504040204" pitchFamily="50" charset="-128"/>
                        </a:rPr>
                        <a:t>Wi-Fi</a:t>
                      </a:r>
                      <a:r>
                        <a:rPr kumimoji="1" lang="ja-JP" altLang="en-US" sz="1400" b="0" kern="1200" dirty="0">
                          <a:solidFill>
                            <a:schemeClr val="tx1"/>
                          </a:solidFill>
                          <a:latin typeface="Meiryo UI" panose="020B0604030504040204" pitchFamily="50" charset="-128"/>
                          <a:ea typeface="Meiryo UI" panose="020B0604030504040204" pitchFamily="50" charset="-128"/>
                        </a:rPr>
                        <a:t>スポットを整備する。</a:t>
                      </a:r>
                      <a:endParaRPr kumimoji="1" lang="en-US" altLang="ja-JP" sz="1400" b="0" kern="1200" dirty="0">
                        <a:solidFill>
                          <a:schemeClr val="tx1"/>
                        </a:solidFill>
                        <a:latin typeface="Meiryo UI" panose="020B0604030504040204" pitchFamily="50" charset="-128"/>
                        <a:ea typeface="Meiryo UI" panose="020B0604030504040204" pitchFamily="50" charset="-128"/>
                      </a:endParaRPr>
                    </a:p>
                    <a:p>
                      <a:pPr marL="330300" marR="0" lvl="0" indent="-285750" algn="l" defTabSz="1351593" rtl="0" eaLnBrk="1" fontAlgn="ctr"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400" b="1" kern="1200" dirty="0">
                          <a:solidFill>
                            <a:schemeClr val="tx1"/>
                          </a:solidFill>
                          <a:latin typeface="Meiryo UI" panose="020B0604030504040204" pitchFamily="50" charset="-128"/>
                          <a:ea typeface="Meiryo UI" panose="020B0604030504040204" pitchFamily="50" charset="-128"/>
                        </a:rPr>
                        <a:t>公共交通機関と連携した受入環境整備事業</a:t>
                      </a:r>
                      <a:endParaRPr kumimoji="1" lang="en-US" altLang="ja-JP" sz="1400" b="1" kern="1200" dirty="0">
                        <a:solidFill>
                          <a:schemeClr val="tx1"/>
                        </a:solidFill>
                        <a:latin typeface="Meiryo UI" panose="020B0604030504040204" pitchFamily="50" charset="-128"/>
                        <a:ea typeface="Meiryo UI" panose="020B0604030504040204" pitchFamily="50" charset="-128"/>
                      </a:endParaRPr>
                    </a:p>
                    <a:p>
                      <a:pPr marL="4455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rPr>
                        <a:t>　　　・公共交通機関の乗継駅における案内モニターの設置、床面に乗継経路を表示するなどの整備に対して補助金を交付</a:t>
                      </a:r>
                    </a:p>
                    <a:p>
                      <a:pPr marL="330300" marR="0" lvl="0" indent="-285750" algn="l" defTabSz="1351593" rtl="0" eaLnBrk="1" fontAlgn="ctr"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400" b="1" kern="1200" dirty="0">
                          <a:solidFill>
                            <a:schemeClr val="tx1"/>
                          </a:solidFill>
                          <a:latin typeface="Meiryo UI" panose="020B0604030504040204" pitchFamily="50" charset="-128"/>
                          <a:ea typeface="Meiryo UI" panose="020B0604030504040204" pitchFamily="50" charset="-128"/>
                        </a:rPr>
                        <a:t>ウェルカム大阪おもてなし事業</a:t>
                      </a:r>
                      <a:endParaRPr kumimoji="1" lang="en-US" altLang="ja-JP" sz="1400" b="1" kern="1200" dirty="0">
                        <a:solidFill>
                          <a:schemeClr val="tx1"/>
                        </a:solidFill>
                        <a:latin typeface="Meiryo UI" panose="020B0604030504040204" pitchFamily="50" charset="-128"/>
                        <a:ea typeface="Meiryo UI" panose="020B0604030504040204" pitchFamily="50" charset="-128"/>
                      </a:endParaRPr>
                    </a:p>
                    <a:p>
                      <a:pPr marL="4455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rPr>
                        <a:t>　　　・多言語観光ボランティアの育成を実施</a:t>
                      </a:r>
                      <a:endParaRPr kumimoji="1" lang="en-US" altLang="ja-JP" sz="1400" b="0" kern="1200" dirty="0">
                        <a:solidFill>
                          <a:schemeClr val="tx1"/>
                        </a:solidFill>
                        <a:latin typeface="Meiryo UI" panose="020B0604030504040204" pitchFamily="50" charset="-128"/>
                        <a:ea typeface="Meiryo UI" panose="020B0604030504040204" pitchFamily="50" charset="-128"/>
                      </a:endParaRPr>
                    </a:p>
                    <a:p>
                      <a:pPr marL="330300" indent="-285750">
                        <a:lnSpc>
                          <a:spcPct val="100000"/>
                        </a:lnSpc>
                        <a:buFont typeface="Wingdings" panose="05000000000000000000" pitchFamily="2" charset="2"/>
                        <a:buChar char="Ø"/>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市町村等への支援拡充、観光施設等のバリアフリー化</a:t>
                      </a:r>
                      <a:endParaRPr kumimoji="1"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indent="0">
                        <a:lnSpc>
                          <a:spcPct val="100000"/>
                        </a:lnSpc>
                        <a:buFont typeface="Arial" panose="020B0604020202020204" pitchFamily="34" charset="0"/>
                        <a:buNone/>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・受入環境整備を実施する市町村等への支援を拡充</a:t>
                      </a:r>
                      <a:endParaRPr kumimoji="1" lang="en-US" altLang="ja-JP" sz="14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・宿泊施設の客室や共用部のバリアフリー化のための改修等の支援を実施</a:t>
                      </a:r>
                      <a:endParaRPr kumimoji="1" lang="en-US" altLang="ja-JP"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６３９</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677475420"/>
                  </a:ext>
                </a:extLst>
              </a:tr>
              <a:tr h="915737">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en-US" altLang="ja-JP" sz="16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6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新規事業３</a:t>
                      </a:r>
                      <a:r>
                        <a:rPr lang="en-US" altLang="ja-JP" sz="16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5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海外へのプロモーション、デジタルマーケティングの強化、</a:t>
                      </a:r>
                      <a:r>
                        <a:rPr lang="en-US" altLang="ja-JP" sz="15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MICE</a:t>
                      </a:r>
                      <a:r>
                        <a:rPr lang="ja-JP" altLang="en-US" sz="15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誘致関連費用の増強</a:t>
                      </a:r>
                      <a:endParaRPr lang="en-US" altLang="ja-JP" sz="15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330300" marR="0" lvl="0" indent="-285750" algn="l" defTabSz="1351593" rtl="0" eaLnBrk="1" fontAlgn="ctr"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海外への観光プロモーション・デジタルマーケティングの強化</a:t>
                      </a:r>
                      <a:endParaRPr kumimoji="1"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・海外メディアを招待する視察ツアーや訪日外国人向けの観光サイトへの広告掲載など観光プロモーションの積極的な展開</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・外国人旅行者誘致や満足度向上に向けたデジタル技術を活用したマーケティングの強化</a:t>
                      </a:r>
                    </a:p>
                    <a:p>
                      <a:pPr marL="330300" marR="0" lvl="0" indent="-285750" algn="l" defTabSz="1351593" rtl="0" eaLnBrk="1" fontAlgn="ctr" latinLnBrk="0" hangingPunct="1">
                        <a:lnSpc>
                          <a:spcPct val="100000"/>
                        </a:lnSpc>
                        <a:spcBef>
                          <a:spcPts val="0"/>
                        </a:spcBef>
                        <a:spcAft>
                          <a:spcPts val="0"/>
                        </a:spcAft>
                        <a:buClrTx/>
                        <a:buSzTx/>
                        <a:buFont typeface="Wingdings" panose="05000000000000000000" pitchFamily="2" charset="2"/>
                        <a:buChar char="Ø"/>
                        <a:tabLst/>
                        <a:defRPr/>
                      </a:pPr>
                      <a:r>
                        <a:rPr kumimoji="1" lang="en-US" altLang="zh-TW" sz="1400" b="1" dirty="0">
                          <a:solidFill>
                            <a:schemeClr val="tx1"/>
                          </a:solidFill>
                          <a:latin typeface="Meiryo UI" panose="020B0604030504040204" pitchFamily="50" charset="-128"/>
                          <a:ea typeface="Meiryo UI" panose="020B0604030504040204" pitchFamily="50" charset="-128"/>
                        </a:rPr>
                        <a:t>MICE</a:t>
                      </a:r>
                      <a:r>
                        <a:rPr kumimoji="1" lang="zh-TW" altLang="en-US" sz="1400" b="1" dirty="0">
                          <a:solidFill>
                            <a:schemeClr val="tx1"/>
                          </a:solidFill>
                          <a:latin typeface="Meiryo UI" panose="020B0604030504040204" pitchFamily="50" charset="-128"/>
                          <a:ea typeface="Meiryo UI" panose="020B0604030504040204" pitchFamily="50" charset="-128"/>
                        </a:rPr>
                        <a:t>誘致関連</a:t>
                      </a:r>
                      <a:r>
                        <a:rPr kumimoji="1" lang="ja-JP" altLang="en-US" sz="1400" b="1" dirty="0">
                          <a:solidFill>
                            <a:schemeClr val="tx1"/>
                          </a:solidFill>
                          <a:latin typeface="Meiryo UI" panose="020B0604030504040204" pitchFamily="50" charset="-128"/>
                          <a:ea typeface="Meiryo UI" panose="020B0604030504040204" pitchFamily="50" charset="-128"/>
                        </a:rPr>
                        <a:t>費用の増強</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44550" marR="0" lvl="0" indent="0" algn="l"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　　　・国際的な誘致競争が活発化する中、</a:t>
                      </a:r>
                      <a:r>
                        <a:rPr kumimoji="1" lang="en-US" altLang="ja-JP" sz="1400" b="0" dirty="0">
                          <a:solidFill>
                            <a:schemeClr val="tx1"/>
                          </a:solidFill>
                          <a:latin typeface="Meiryo UI" panose="020B0604030504040204" pitchFamily="50" charset="-128"/>
                          <a:ea typeface="Meiryo UI" panose="020B0604030504040204" pitchFamily="50" charset="-128"/>
                        </a:rPr>
                        <a:t>MICE</a:t>
                      </a:r>
                      <a:r>
                        <a:rPr kumimoji="1" lang="ja-JP" altLang="en-US" sz="1400" b="0" dirty="0">
                          <a:solidFill>
                            <a:schemeClr val="tx1"/>
                          </a:solidFill>
                          <a:latin typeface="Meiryo UI" panose="020B0604030504040204" pitchFamily="50" charset="-128"/>
                          <a:ea typeface="Meiryo UI" panose="020B0604030504040204" pitchFamily="50" charset="-128"/>
                        </a:rPr>
                        <a:t>都市としての魅力を高めるため、プロモーションや主催者への支援を充実</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２，０００</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2"/>
                  </a:ext>
                </a:extLst>
              </a:tr>
              <a:tr h="907312">
                <a:tc>
                  <a:txBody>
                    <a:bodyPr/>
                    <a:lstStyle/>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en-US" altLang="ja-JP" sz="16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6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新規事業４</a:t>
                      </a:r>
                      <a:r>
                        <a:rPr lang="en-US" altLang="ja-JP" sz="16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5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観光振興や魅力向上にかかるハード整備、文化財を活用した観光振興の強化</a:t>
                      </a:r>
                      <a:endParaRPr lang="en-US" altLang="ja-JP" sz="15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330300" marR="0" lvl="0" indent="-285750" algn="l" defTabSz="1351593" rtl="0" eaLnBrk="1" fontAlgn="ctr"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400" b="1" dirty="0">
                          <a:solidFill>
                            <a:schemeClr val="tx1"/>
                          </a:solidFill>
                          <a:latin typeface="Meiryo UI" panose="020B0604030504040204" pitchFamily="50" charset="-128"/>
                          <a:ea typeface="Meiryo UI" panose="020B0604030504040204" pitchFamily="50" charset="-128"/>
                        </a:rPr>
                        <a:t>観光振興や魅力向上にかかるハード整備</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44550" marR="0" lvl="0" indent="0" algn="l"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　　　・水都大阪における水辺のライトアップ機器整備、府営都市公園・府有集客施設の観光拠点整備費用　等</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330300" marR="0" lvl="0" indent="-285750" algn="l" defTabSz="1351593" rtl="0" eaLnBrk="1" fontAlgn="ctr"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4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文化財を活用した観光振興の強化</a:t>
                      </a:r>
                      <a:endParaRPr kumimoji="1" lang="en-US" altLang="ja-JP" sz="1400" b="1"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marR="0" lvl="0" indent="0" algn="l"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・文化財の参加体験型プロジェクトとして、文化財建造物での伝統的食事体験、伝統芸能フェス等の実施</a:t>
                      </a:r>
                      <a:endParaRPr kumimoji="1" lang="en-US" altLang="ja-JP"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marR="0" lvl="0" indent="0" algn="l"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・文化財所有者や市町村が実施する文化財の魅力強化・発信事業や受入環境整備に対する支援</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１，７５０</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345167027"/>
                  </a:ext>
                </a:extLst>
              </a:tr>
            </a:tbl>
          </a:graphicData>
        </a:graphic>
      </p:graphicFrame>
      <p:graphicFrame>
        <p:nvGraphicFramePr>
          <p:cNvPr id="4" name="表 3">
            <a:extLst>
              <a:ext uri="{FF2B5EF4-FFF2-40B4-BE49-F238E27FC236}">
                <a16:creationId xmlns:a16="http://schemas.microsoft.com/office/drawing/2014/main" id="{0261AF81-F855-DF2A-AED4-17D070D1559F}"/>
              </a:ext>
            </a:extLst>
          </p:cNvPr>
          <p:cNvGraphicFramePr>
            <a:graphicFrameLocks noGrp="1"/>
          </p:cNvGraphicFramePr>
          <p:nvPr>
            <p:extLst>
              <p:ext uri="{D42A27DB-BD31-4B8C-83A1-F6EECF244321}">
                <p14:modId xmlns:p14="http://schemas.microsoft.com/office/powerpoint/2010/main" val="1765458937"/>
              </p:ext>
            </p:extLst>
          </p:nvPr>
        </p:nvGraphicFramePr>
        <p:xfrm>
          <a:off x="1295921" y="9234931"/>
          <a:ext cx="9145016" cy="453776"/>
        </p:xfrm>
        <a:graphic>
          <a:graphicData uri="http://schemas.openxmlformats.org/drawingml/2006/table">
            <a:tbl>
              <a:tblPr>
                <a:tableStyleId>{BC89EF96-8CEA-46FF-86C4-4CE0E7609802}</a:tableStyleId>
              </a:tblPr>
              <a:tblGrid>
                <a:gridCol w="1728192">
                  <a:extLst>
                    <a:ext uri="{9D8B030D-6E8A-4147-A177-3AD203B41FA5}">
                      <a16:colId xmlns:a16="http://schemas.microsoft.com/office/drawing/2014/main" val="20001"/>
                    </a:ext>
                  </a:extLst>
                </a:gridCol>
                <a:gridCol w="7416824">
                  <a:extLst>
                    <a:ext uri="{9D8B030D-6E8A-4147-A177-3AD203B41FA5}">
                      <a16:colId xmlns:a16="http://schemas.microsoft.com/office/drawing/2014/main" val="4054649602"/>
                    </a:ext>
                  </a:extLst>
                </a:gridCol>
              </a:tblGrid>
              <a:tr h="453776">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観光客等のニーズを踏まえた新たな取組</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5" name="正方形/長方形 4">
            <a:extLst>
              <a:ext uri="{FF2B5EF4-FFF2-40B4-BE49-F238E27FC236}">
                <a16:creationId xmlns:a16="http://schemas.microsoft.com/office/drawing/2014/main" id="{06D39AB5-8895-4D29-C1AB-A9CB2A6466EB}"/>
              </a:ext>
            </a:extLst>
          </p:cNvPr>
          <p:cNvSpPr/>
          <p:nvPr/>
        </p:nvSpPr>
        <p:spPr>
          <a:xfrm>
            <a:off x="3325538" y="9298223"/>
            <a:ext cx="6804000" cy="333206"/>
          </a:xfrm>
          <a:prstGeom prst="rect">
            <a:avLst/>
          </a:prstGeom>
          <a:solidFill>
            <a:schemeClr val="accent6">
              <a:lumMod val="40000"/>
              <a:lumOff val="60000"/>
            </a:schemeClr>
          </a:solidFill>
          <a:ln>
            <a:solidFill>
              <a:srgbClr val="FF66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000" b="1" dirty="0">
                <a:latin typeface="Meiryo UI" panose="020B0604030504040204" pitchFamily="50" charset="-128"/>
                <a:ea typeface="Meiryo UI" panose="020B0604030504040204" pitchFamily="50" charset="-128"/>
              </a:rPr>
              <a:t>⇒本日の事業者ヒアリングおよび検討結果を踏まえ精査</a:t>
            </a:r>
            <a:endParaRPr kumimoji="1" lang="en-US" altLang="ja-JP" sz="2000" b="1" dirty="0">
              <a:latin typeface="Meiryo UI" panose="020B0604030504040204" pitchFamily="50" charset="-128"/>
              <a:ea typeface="Meiryo UI" panose="020B0604030504040204" pitchFamily="50" charset="-128"/>
            </a:endParaRPr>
          </a:p>
        </p:txBody>
      </p:sp>
      <p:sp>
        <p:nvSpPr>
          <p:cNvPr id="7" name="矢印: 上 6">
            <a:extLst>
              <a:ext uri="{FF2B5EF4-FFF2-40B4-BE49-F238E27FC236}">
                <a16:creationId xmlns:a16="http://schemas.microsoft.com/office/drawing/2014/main" id="{E9081F26-81CD-4AE3-B321-73744B76E916}"/>
              </a:ext>
            </a:extLst>
          </p:cNvPr>
          <p:cNvSpPr/>
          <p:nvPr/>
        </p:nvSpPr>
        <p:spPr>
          <a:xfrm>
            <a:off x="1079897" y="8424935"/>
            <a:ext cx="2016224" cy="73460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要素</a:t>
            </a:r>
            <a:endParaRPr kumimoji="1" lang="en-US" altLang="ja-JP" sz="2000" b="1" dirty="0">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6EEB5DE9-4639-4617-8D54-303072F32FE4}"/>
              </a:ext>
            </a:extLst>
          </p:cNvPr>
          <p:cNvSpPr/>
          <p:nvPr/>
        </p:nvSpPr>
        <p:spPr>
          <a:xfrm>
            <a:off x="647849" y="9594849"/>
            <a:ext cx="7632848" cy="5792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ts val="3000"/>
              </a:lnSpc>
            </a:pP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実際の事業化にあたっては、この優先順位をベースとしつつ、税収や事業効果を勘案し、個々の事業毎に判断</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16" name="矢印: 上 15">
            <a:extLst>
              <a:ext uri="{FF2B5EF4-FFF2-40B4-BE49-F238E27FC236}">
                <a16:creationId xmlns:a16="http://schemas.microsoft.com/office/drawing/2014/main" id="{60864A1C-6066-4E46-A433-5B24E913AD95}"/>
              </a:ext>
            </a:extLst>
          </p:cNvPr>
          <p:cNvSpPr/>
          <p:nvPr/>
        </p:nvSpPr>
        <p:spPr>
          <a:xfrm>
            <a:off x="575842" y="1567626"/>
            <a:ext cx="432047" cy="6806022"/>
          </a:xfrm>
          <a:prstGeom prs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en-US" altLang="ja-JP" sz="2400" b="1" dirty="0">
              <a:latin typeface="Meiryo UI" panose="020B0604030504040204" pitchFamily="50" charset="-128"/>
              <a:ea typeface="Meiryo UI" panose="020B0604030504040204" pitchFamily="50" charset="-128"/>
            </a:endParaRPr>
          </a:p>
          <a:p>
            <a:pPr algn="ctr"/>
            <a:endParaRPr lang="en-US" altLang="ja-JP" sz="2400" b="1" dirty="0">
              <a:latin typeface="Meiryo UI" panose="020B0604030504040204" pitchFamily="50" charset="-128"/>
              <a:ea typeface="Meiryo UI" panose="020B0604030504040204" pitchFamily="50" charset="-128"/>
            </a:endParaRPr>
          </a:p>
          <a:p>
            <a:pPr algn="ctr"/>
            <a:endParaRPr kumimoji="1" lang="en-US" altLang="ja-JP" sz="2400" b="1" dirty="0">
              <a:latin typeface="Meiryo UI" panose="020B0604030504040204" pitchFamily="50" charset="-128"/>
              <a:ea typeface="Meiryo UI" panose="020B0604030504040204" pitchFamily="50" charset="-128"/>
            </a:endParaRPr>
          </a:p>
          <a:p>
            <a:pPr algn="ctr"/>
            <a:endParaRPr kumimoji="1" lang="en-US" altLang="ja-JP" sz="2400" b="1" dirty="0">
              <a:latin typeface="Meiryo UI" panose="020B0604030504040204" pitchFamily="50" charset="-128"/>
              <a:ea typeface="Meiryo UI" panose="020B0604030504040204" pitchFamily="50" charset="-128"/>
            </a:endParaRPr>
          </a:p>
          <a:p>
            <a:pPr algn="ctr"/>
            <a:endParaRPr lang="en-US" altLang="ja-JP" sz="2400" b="1" dirty="0">
              <a:latin typeface="Meiryo UI" panose="020B0604030504040204" pitchFamily="50" charset="-128"/>
              <a:ea typeface="Meiryo UI" panose="020B0604030504040204" pitchFamily="50" charset="-128"/>
            </a:endParaRPr>
          </a:p>
          <a:p>
            <a:pPr algn="ctr"/>
            <a:endParaRPr kumimoji="1" lang="en-US" altLang="ja-JP" sz="2400" b="1" dirty="0">
              <a:latin typeface="Meiryo UI" panose="020B0604030504040204" pitchFamily="50" charset="-128"/>
              <a:ea typeface="Meiryo UI" panose="020B0604030504040204" pitchFamily="50" charset="-128"/>
            </a:endParaRPr>
          </a:p>
          <a:p>
            <a:pPr algn="ctr"/>
            <a:endParaRPr kumimoji="1" lang="en-US" altLang="ja-JP" sz="2400" b="1" dirty="0">
              <a:latin typeface="Meiryo UI" panose="020B0604030504040204" pitchFamily="50" charset="-128"/>
              <a:ea typeface="Meiryo UI" panose="020B0604030504040204" pitchFamily="50" charset="-128"/>
            </a:endParaRPr>
          </a:p>
          <a:p>
            <a:pPr algn="ctr"/>
            <a:endParaRPr lang="en-US" altLang="ja-JP" sz="2400" b="1" dirty="0">
              <a:latin typeface="Meiryo UI" panose="020B0604030504040204" pitchFamily="50" charset="-128"/>
              <a:ea typeface="Meiryo UI" panose="020B0604030504040204" pitchFamily="50" charset="-128"/>
            </a:endParaRPr>
          </a:p>
          <a:p>
            <a:pPr algn="ctr"/>
            <a:endParaRPr kumimoji="1" lang="ja-JP" altLang="en-US" sz="2400" b="1" dirty="0">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317D15A1-2AE8-46F0-806C-42239CB76EEB}"/>
              </a:ext>
            </a:extLst>
          </p:cNvPr>
          <p:cNvSpPr/>
          <p:nvPr/>
        </p:nvSpPr>
        <p:spPr>
          <a:xfrm>
            <a:off x="215801" y="2682081"/>
            <a:ext cx="383485" cy="475252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b="1" dirty="0">
                <a:latin typeface="Meiryo UI" panose="020B0604030504040204" pitchFamily="50" charset="-128"/>
                <a:ea typeface="Meiryo UI" panose="020B0604030504040204" pitchFamily="50" charset="-128"/>
              </a:rPr>
              <a:t>事業の優先順位</a:t>
            </a:r>
            <a:endParaRPr kumimoji="1" lang="en-US" altLang="ja-JP" sz="2400" b="1" dirty="0">
              <a:latin typeface="Meiryo UI" panose="020B0604030504040204" pitchFamily="50" charset="-128"/>
              <a:ea typeface="Meiryo UI" panose="020B0604030504040204" pitchFamily="50" charset="-128"/>
            </a:endParaRPr>
          </a:p>
          <a:p>
            <a:pPr algn="ctr"/>
            <a:r>
              <a:rPr lang="en-US" altLang="ja-JP" sz="2400" b="1" dirty="0">
                <a:latin typeface="Meiryo UI" panose="020B0604030504040204" pitchFamily="50" charset="-128"/>
                <a:ea typeface="Meiryo UI" panose="020B0604030504040204" pitchFamily="50" charset="-128"/>
              </a:rPr>
              <a:t>※</a:t>
            </a:r>
            <a:endParaRPr kumimoji="1" lang="ja-JP" altLang="en-US" sz="2400" b="1" dirty="0">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A06CF272-0DB5-44A6-B408-C81B2E3A4829}"/>
              </a:ext>
            </a:extLst>
          </p:cNvPr>
          <p:cNvSpPr/>
          <p:nvPr/>
        </p:nvSpPr>
        <p:spPr>
          <a:xfrm>
            <a:off x="389797" y="1011267"/>
            <a:ext cx="804135" cy="73471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800" b="1" dirty="0">
                <a:latin typeface="Meiryo UI" panose="020B0604030504040204" pitchFamily="50" charset="-128"/>
                <a:ea typeface="Meiryo UI" panose="020B0604030504040204" pitchFamily="50" charset="-128"/>
              </a:rPr>
              <a:t>高い</a:t>
            </a:r>
            <a:endParaRPr kumimoji="1" lang="en-US" altLang="ja-JP" sz="18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85927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9991619"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今後の宿泊税充当事業（行政需要）の事業規模</a:t>
            </a:r>
            <a:r>
              <a:rPr lang="ja-JP" altLang="en-US" sz="2400" b="1" dirty="0">
                <a:solidFill>
                  <a:sysClr val="windowText" lastClr="000000"/>
                </a:solidFill>
                <a:latin typeface="Meiryo UI" panose="020B0604030504040204" pitchFamily="50" charset="-128"/>
                <a:ea typeface="Meiryo UI" panose="020B0604030504040204" pitchFamily="50" charset="-128"/>
              </a:rPr>
              <a:t>　～試算結果～</a:t>
            </a: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5</a:t>
            </a:fld>
            <a:endParaRPr kumimoji="1" lang="ja-JP" altLang="en-US" dirty="0"/>
          </a:p>
        </p:txBody>
      </p:sp>
      <p:sp>
        <p:nvSpPr>
          <p:cNvPr id="9" name="テキスト ボックス 8">
            <a:extLst>
              <a:ext uri="{FF2B5EF4-FFF2-40B4-BE49-F238E27FC236}">
                <a16:creationId xmlns:a16="http://schemas.microsoft.com/office/drawing/2014/main" id="{DE21B03C-3468-4362-8D4E-96DA2D8B7E91}"/>
              </a:ext>
            </a:extLst>
          </p:cNvPr>
          <p:cNvSpPr txBox="1"/>
          <p:nvPr/>
        </p:nvSpPr>
        <p:spPr bwMode="gray">
          <a:xfrm>
            <a:off x="283872" y="607675"/>
            <a:ext cx="2736427"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000" dirty="0">
                <a:solidFill>
                  <a:sysClr val="windowText" lastClr="000000"/>
                </a:solidFill>
                <a:latin typeface="Meiryo UI" panose="020B0604030504040204" pitchFamily="50" charset="-128"/>
                <a:ea typeface="Meiryo UI" panose="020B0604030504040204" pitchFamily="50" charset="-128"/>
              </a:rPr>
              <a:t>◆</a:t>
            </a:r>
            <a:r>
              <a:rPr lang="ja-JP" altLang="en-US" sz="2000" u="sng" dirty="0">
                <a:solidFill>
                  <a:sysClr val="windowText" lastClr="000000"/>
                </a:solidFill>
                <a:latin typeface="Meiryo UI" panose="020B0604030504040204" pitchFamily="50" charset="-128"/>
                <a:ea typeface="Meiryo UI" panose="020B0604030504040204" pitchFamily="50" charset="-128"/>
              </a:rPr>
              <a:t>事業規模の試算結果</a:t>
            </a:r>
            <a:endParaRPr lang="en-US" altLang="ja-JP" sz="2000" u="sng" dirty="0">
              <a:solidFill>
                <a:sysClr val="windowText" lastClr="000000"/>
              </a:solidFill>
              <a:latin typeface="Meiryo UI" panose="020B0604030504040204" pitchFamily="50" charset="-128"/>
              <a:ea typeface="Meiryo UI" panose="020B0604030504040204" pitchFamily="50" charset="-128"/>
            </a:endParaRPr>
          </a:p>
        </p:txBody>
      </p:sp>
      <p:graphicFrame>
        <p:nvGraphicFramePr>
          <p:cNvPr id="11" name="表 10">
            <a:extLst>
              <a:ext uri="{FF2B5EF4-FFF2-40B4-BE49-F238E27FC236}">
                <a16:creationId xmlns:a16="http://schemas.microsoft.com/office/drawing/2014/main" id="{27BE1C0C-2497-4D8C-AFCC-9B8F33F83EED}"/>
              </a:ext>
            </a:extLst>
          </p:cNvPr>
          <p:cNvGraphicFramePr>
            <a:graphicFrameLocks noGrp="1"/>
          </p:cNvGraphicFramePr>
          <p:nvPr>
            <p:extLst>
              <p:ext uri="{D42A27DB-BD31-4B8C-83A1-F6EECF244321}">
                <p14:modId xmlns:p14="http://schemas.microsoft.com/office/powerpoint/2010/main" val="2157411749"/>
              </p:ext>
            </p:extLst>
          </p:nvPr>
        </p:nvGraphicFramePr>
        <p:xfrm>
          <a:off x="575841" y="1297935"/>
          <a:ext cx="8496944" cy="5640135"/>
        </p:xfrm>
        <a:graphic>
          <a:graphicData uri="http://schemas.openxmlformats.org/drawingml/2006/table">
            <a:tbl>
              <a:tblPr>
                <a:tableStyleId>{BC89EF96-8CEA-46FF-86C4-4CE0E7609802}</a:tableStyleId>
              </a:tblPr>
              <a:tblGrid>
                <a:gridCol w="3960440">
                  <a:extLst>
                    <a:ext uri="{9D8B030D-6E8A-4147-A177-3AD203B41FA5}">
                      <a16:colId xmlns:a16="http://schemas.microsoft.com/office/drawing/2014/main" val="20001"/>
                    </a:ext>
                  </a:extLst>
                </a:gridCol>
                <a:gridCol w="2268252">
                  <a:extLst>
                    <a:ext uri="{9D8B030D-6E8A-4147-A177-3AD203B41FA5}">
                      <a16:colId xmlns:a16="http://schemas.microsoft.com/office/drawing/2014/main" val="20003"/>
                    </a:ext>
                  </a:extLst>
                </a:gridCol>
                <a:gridCol w="2268252">
                  <a:extLst>
                    <a:ext uri="{9D8B030D-6E8A-4147-A177-3AD203B41FA5}">
                      <a16:colId xmlns:a16="http://schemas.microsoft.com/office/drawing/2014/main" val="1892670803"/>
                    </a:ext>
                  </a:extLst>
                </a:gridCol>
              </a:tblGrid>
              <a:tr h="364755">
                <a:tc rowSpan="2">
                  <a:txBody>
                    <a:bodyPr/>
                    <a:lstStyle/>
                    <a:p>
                      <a:pPr marL="0" indent="0" algn="ctr" fontAlgn="ctr">
                        <a:lnSpc>
                          <a:spcPct val="100000"/>
                        </a:lnSpc>
                        <a:buFont typeface="Wingdings" panose="05000000000000000000" pitchFamily="2" charset="2"/>
                        <a:buNone/>
                      </a:pPr>
                      <a:r>
                        <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　</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gridSpan="2">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zh-TW"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事業規模計（百万円）</a:t>
                      </a: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hMerge="1">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252986194"/>
                  </a:ext>
                </a:extLst>
              </a:tr>
              <a:tr h="933729">
                <a:tc vMerge="1">
                  <a:txBody>
                    <a:bodyPr/>
                    <a:lstStyle/>
                    <a:p>
                      <a:pPr marL="0" indent="0" algn="l" fontAlgn="ctr">
                        <a:lnSpc>
                          <a:spcPct val="100000"/>
                        </a:lnSpc>
                        <a:buFont typeface="Wingdings" panose="05000000000000000000" pitchFamily="2" charset="2"/>
                        <a:buNone/>
                      </a:pPr>
                      <a:endParaRPr lang="ja-JP" altLang="en-US" sz="16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前回</a:t>
                      </a:r>
                      <a:endParaRPr kumimoji="1" lang="en-US" altLang="ja-JP"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R3(2021)</a:t>
                      </a:r>
                      <a:r>
                        <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検討時試算</a:t>
                      </a:r>
                      <a:endParaRPr kumimoji="1" lang="en-US" altLang="ja-JP"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今回</a:t>
                      </a:r>
                      <a:endParaRPr kumimoji="1" lang="en-US" altLang="ja-JP"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R6(2024)</a:t>
                      </a:r>
                      <a:r>
                        <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試算</a:t>
                      </a:r>
                      <a:endParaRPr kumimoji="1" lang="en-US" altLang="ja-JP" sz="1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1447217">
                <a:tc>
                  <a:txBody>
                    <a:bodyPr/>
                    <a:lstStyle/>
                    <a:p>
                      <a:pPr algn="l"/>
                      <a:r>
                        <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１．継続事業（</a:t>
                      </a:r>
                      <a:r>
                        <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R6</a:t>
                      </a:r>
                      <a:r>
                        <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検討時）</a:t>
                      </a:r>
                      <a:endParaRPr lang="ja-JP" altLang="en-US" sz="1800" dirty="0">
                        <a:latin typeface="Meiryo UI" panose="020B0604030504040204" pitchFamily="50" charset="-128"/>
                        <a:ea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en-US" altLang="ja-JP"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1,274</a:t>
                      </a:r>
                      <a:endPar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154866"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en-US" altLang="ja-JP"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1,539</a:t>
                      </a:r>
                      <a:endParaRPr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154866"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1"/>
                  </a:ext>
                </a:extLst>
              </a:tr>
              <a:tr h="1447217">
                <a:tc>
                  <a:txBody>
                    <a:bodyPr/>
                    <a:lstStyle/>
                    <a:p>
                      <a:pPr algn="l"/>
                      <a:r>
                        <a:rPr lang="ja-JP" altLang="en-US" sz="1800" dirty="0">
                          <a:solidFill>
                            <a:schemeClr val="tx1"/>
                          </a:solidFill>
                          <a:latin typeface="Meiryo UI" panose="020B0604030504040204" pitchFamily="50" charset="-128"/>
                          <a:ea typeface="Meiryo UI" panose="020B0604030504040204" pitchFamily="50" charset="-128"/>
                        </a:rPr>
                        <a:t>２．新規事業（</a:t>
                      </a:r>
                      <a:r>
                        <a:rPr lang="en-US" altLang="ja-JP" sz="1800" dirty="0">
                          <a:solidFill>
                            <a:schemeClr val="tx1"/>
                          </a:solidFill>
                          <a:latin typeface="Meiryo UI" panose="020B0604030504040204" pitchFamily="50" charset="-128"/>
                          <a:ea typeface="Meiryo UI" panose="020B0604030504040204" pitchFamily="50" charset="-128"/>
                        </a:rPr>
                        <a:t>R6</a:t>
                      </a:r>
                      <a:r>
                        <a:rPr lang="ja-JP" altLang="en-US" sz="1800" dirty="0">
                          <a:solidFill>
                            <a:schemeClr val="tx1"/>
                          </a:solidFill>
                          <a:latin typeface="Meiryo UI" panose="020B0604030504040204" pitchFamily="50" charset="-128"/>
                          <a:ea typeface="Meiryo UI" panose="020B0604030504040204" pitchFamily="50" charset="-128"/>
                        </a:rPr>
                        <a:t>検討時）</a:t>
                      </a:r>
                      <a:endParaRPr lang="en-US" altLang="ja-JP" sz="1800" dirty="0">
                        <a:solidFill>
                          <a:schemeClr val="tx1"/>
                        </a:solidFill>
                        <a:latin typeface="Meiryo UI" panose="020B0604030504040204" pitchFamily="50" charset="-128"/>
                        <a:ea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en-US" altLang="ja-JP"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906</a:t>
                      </a:r>
                      <a:endPar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154866"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en-US" altLang="ja-JP" sz="2400" b="1"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6,039</a:t>
                      </a:r>
                      <a:endParaRPr lang="el-GR" altLang="ja-JP"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154866"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3"/>
                  </a:ext>
                </a:extLst>
              </a:tr>
              <a:tr h="1447217">
                <a:tc>
                  <a:txBody>
                    <a:bodyPr/>
                    <a:lstStyle/>
                    <a:p>
                      <a:pPr marL="0" marR="0" indent="0" algn="r"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8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合計</a:t>
                      </a:r>
                      <a:endParaRPr lang="en-US" altLang="ja-JP" sz="1800" b="0"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51622" marR="51622"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rgbClr val="0070C0"/>
                    </a:solidFill>
                  </a:tcPr>
                </a:tc>
                <a:tc>
                  <a:txBody>
                    <a:bodyPr/>
                    <a:lstStyle/>
                    <a:p>
                      <a:pPr marL="0" marR="0" lvl="0" indent="0" algn="r" defTabSz="1351593" rtl="0" eaLnBrk="1" fontAlgn="auto" latinLnBrk="0" hangingPunct="1">
                        <a:lnSpc>
                          <a:spcPct val="100000"/>
                        </a:lnSpc>
                        <a:spcBef>
                          <a:spcPts val="0"/>
                        </a:spcBef>
                        <a:spcAft>
                          <a:spcPts val="0"/>
                        </a:spcAft>
                        <a:buClrTx/>
                        <a:buSzTx/>
                        <a:buFontTx/>
                        <a:buNone/>
                        <a:tabLst/>
                        <a:defRPr/>
                      </a:pPr>
                      <a:r>
                        <a:rPr lang="en-US" altLang="ja-JP"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2,180</a:t>
                      </a:r>
                      <a:endParaRPr lang="ja-JP" altLang="en-US" sz="2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154866"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en-US" altLang="ja-JP"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7,578</a:t>
                      </a:r>
                      <a:endParaRPr lang="el-GR" altLang="ja-JP"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51622" marR="154866"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2066035703"/>
                  </a:ext>
                </a:extLst>
              </a:tr>
            </a:tbl>
          </a:graphicData>
        </a:graphic>
      </p:graphicFrame>
      <p:sp>
        <p:nvSpPr>
          <p:cNvPr id="17" name="テキスト ボックス 16">
            <a:extLst>
              <a:ext uri="{FF2B5EF4-FFF2-40B4-BE49-F238E27FC236}">
                <a16:creationId xmlns:a16="http://schemas.microsoft.com/office/drawing/2014/main" id="{B32C768A-A4C8-4B91-851D-7CB36398D586}"/>
              </a:ext>
            </a:extLst>
          </p:cNvPr>
          <p:cNvSpPr txBox="1"/>
          <p:nvPr/>
        </p:nvSpPr>
        <p:spPr bwMode="gray">
          <a:xfrm>
            <a:off x="3020299" y="665857"/>
            <a:ext cx="8064896" cy="664830"/>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lnSpc>
                <a:spcPts val="1600"/>
              </a:lnSpc>
            </a:pP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事業の一部については国費等の活用も可能であり、事業規模には、宿泊税以外の財源を含んでいる。</a:t>
            </a:r>
            <a:endParaRPr lang="en-US" altLang="ja-JP" sz="1400" dirty="0">
              <a:solidFill>
                <a:schemeClr val="tx1"/>
              </a:solidFill>
              <a:latin typeface="Meiryo UI" panose="020B0604030504040204" pitchFamily="50" charset="-128"/>
              <a:ea typeface="Meiryo UI" panose="020B0604030504040204" pitchFamily="50" charset="-128"/>
            </a:endParaRPr>
          </a:p>
          <a:p>
            <a:pPr defTabSz="990600">
              <a:lnSpc>
                <a:spcPts val="1600"/>
              </a:lnSpc>
            </a:pP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実際の事業化にあたっては、この優先順位をベースとしつつ、税収や事業効果を勘案し、個々の事業毎に判断</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6584F1EF-4441-460F-B871-6FEC62824783}"/>
              </a:ext>
            </a:extLst>
          </p:cNvPr>
          <p:cNvSpPr txBox="1"/>
          <p:nvPr/>
        </p:nvSpPr>
        <p:spPr bwMode="gray">
          <a:xfrm>
            <a:off x="6759955" y="6981706"/>
            <a:ext cx="6489294" cy="1100975"/>
          </a:xfrm>
          <a:prstGeom prst="rect">
            <a:avLst/>
          </a:prstGeom>
          <a:noFill/>
          <a:ln w="76200" cmpd="sng">
            <a:solidFill>
              <a:srgbClr val="FF0000"/>
            </a:solid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lnSpc>
                <a:spcPts val="3500"/>
              </a:lnSpc>
            </a:pPr>
            <a:r>
              <a:rPr lang="ja-JP" altLang="en-US" sz="2000" dirty="0">
                <a:solidFill>
                  <a:sysClr val="windowText" lastClr="000000"/>
                </a:solidFill>
                <a:latin typeface="Meiryo UI" panose="020B0604030504040204" pitchFamily="50" charset="-128"/>
                <a:ea typeface="Meiryo UI" panose="020B0604030504040204" pitchFamily="50" charset="-128"/>
              </a:rPr>
              <a:t>　⇒</a:t>
            </a:r>
            <a:r>
              <a:rPr lang="ja-JP" altLang="en-US" sz="2400" dirty="0">
                <a:solidFill>
                  <a:sysClr val="windowText" lastClr="000000"/>
                </a:solidFill>
                <a:latin typeface="Meiryo UI" panose="020B0604030504040204" pitchFamily="50" charset="-128"/>
                <a:ea typeface="Meiryo UI" panose="020B0604030504040204" pitchFamily="50" charset="-128"/>
              </a:rPr>
              <a:t> 約</a:t>
            </a:r>
            <a:r>
              <a:rPr lang="en-US" altLang="ja-JP" sz="2400" dirty="0">
                <a:solidFill>
                  <a:sysClr val="windowText" lastClr="000000"/>
                </a:solidFill>
                <a:latin typeface="Meiryo UI" panose="020B0604030504040204" pitchFamily="50" charset="-128"/>
                <a:ea typeface="Meiryo UI" panose="020B0604030504040204" pitchFamily="50" charset="-128"/>
              </a:rPr>
              <a:t>75</a:t>
            </a:r>
            <a:r>
              <a:rPr lang="ja-JP" altLang="en-US" sz="2400" dirty="0">
                <a:solidFill>
                  <a:sysClr val="windowText" lastClr="000000"/>
                </a:solidFill>
                <a:latin typeface="Meiryo UI" panose="020B0604030504040204" pitchFamily="50" charset="-128"/>
                <a:ea typeface="Meiryo UI" panose="020B0604030504040204" pitchFamily="50" charset="-128"/>
              </a:rPr>
              <a:t>億円</a:t>
            </a:r>
            <a:r>
              <a:rPr lang="en-US" altLang="ja-JP" sz="2400" b="1" dirty="0">
                <a:solidFill>
                  <a:sysClr val="windowText" lastClr="000000"/>
                </a:solidFill>
                <a:latin typeface="+mn-ea"/>
              </a:rPr>
              <a:t>+α</a:t>
            </a:r>
            <a:r>
              <a:rPr lang="ja-JP" altLang="en-US" sz="2400" b="1" dirty="0">
                <a:solidFill>
                  <a:sysClr val="windowText" lastClr="000000"/>
                </a:solidFill>
                <a:latin typeface="Meiryo UI" panose="020B0604030504040204" pitchFamily="50" charset="-128"/>
                <a:ea typeface="Meiryo UI" panose="020B0604030504040204" pitchFamily="50" charset="-128"/>
              </a:rPr>
              <a:t> </a:t>
            </a:r>
            <a:r>
              <a:rPr lang="ja-JP" altLang="en-US" sz="2400" dirty="0">
                <a:solidFill>
                  <a:sysClr val="windowText" lastClr="000000"/>
                </a:solidFill>
                <a:latin typeface="Meiryo UI" panose="020B0604030504040204" pitchFamily="50" charset="-128"/>
                <a:ea typeface="Meiryo UI" panose="020B0604030504040204" pitchFamily="50" charset="-128"/>
              </a:rPr>
              <a:t>＝ </a:t>
            </a:r>
            <a:r>
              <a:rPr lang="ja-JP" altLang="en-US" sz="3200" b="1" u="sng" dirty="0">
                <a:solidFill>
                  <a:sysClr val="windowText" lastClr="000000"/>
                </a:solidFill>
                <a:latin typeface="Meiryo UI" panose="020B0604030504040204" pitchFamily="50" charset="-128"/>
                <a:ea typeface="Meiryo UI" panose="020B0604030504040204" pitchFamily="50" charset="-128"/>
              </a:rPr>
              <a:t>約</a:t>
            </a:r>
            <a:r>
              <a:rPr lang="en-US" altLang="ja-JP" sz="3200" b="1" u="sng" dirty="0">
                <a:solidFill>
                  <a:sysClr val="windowText" lastClr="000000"/>
                </a:solidFill>
                <a:latin typeface="Meiryo UI" panose="020B0604030504040204" pitchFamily="50" charset="-128"/>
                <a:ea typeface="Meiryo UI" panose="020B0604030504040204" pitchFamily="50" charset="-128"/>
              </a:rPr>
              <a:t>80</a:t>
            </a:r>
            <a:r>
              <a:rPr lang="ja-JP" altLang="en-US" sz="3200" b="1" u="sng" dirty="0">
                <a:solidFill>
                  <a:sysClr val="windowText" lastClr="000000"/>
                </a:solidFill>
                <a:latin typeface="Meiryo UI" panose="020B0604030504040204" pitchFamily="50" charset="-128"/>
                <a:ea typeface="Meiryo UI" panose="020B0604030504040204" pitchFamily="50" charset="-128"/>
              </a:rPr>
              <a:t>億円</a:t>
            </a:r>
            <a:endParaRPr lang="en-US" altLang="ja-JP" sz="3200" b="1" u="sng" dirty="0">
              <a:solidFill>
                <a:sysClr val="windowText" lastClr="000000"/>
              </a:solidFill>
              <a:latin typeface="Meiryo UI" panose="020B0604030504040204" pitchFamily="50" charset="-128"/>
              <a:ea typeface="Meiryo UI" panose="020B0604030504040204" pitchFamily="50" charset="-128"/>
            </a:endParaRPr>
          </a:p>
          <a:p>
            <a:pPr defTabSz="990600">
              <a:lnSpc>
                <a:spcPts val="3500"/>
              </a:lnSpc>
            </a:pPr>
            <a:r>
              <a:rPr lang="ja-JP" altLang="en-US" sz="2400" dirty="0">
                <a:solidFill>
                  <a:sysClr val="windowText" lastClr="000000"/>
                </a:solidFill>
                <a:latin typeface="Meiryo UI" panose="020B0604030504040204" pitchFamily="50" charset="-128"/>
                <a:ea typeface="Meiryo UI" panose="020B0604030504040204" pitchFamily="50" charset="-128"/>
              </a:rPr>
              <a:t>　</a:t>
            </a:r>
            <a:r>
              <a:rPr lang="ja-JP" altLang="en-US" sz="2000" b="1" dirty="0">
                <a:solidFill>
                  <a:sysClr val="windowText" lastClr="000000"/>
                </a:solidFill>
                <a:latin typeface="Meiryo UI" panose="020B0604030504040204" pitchFamily="50" charset="-128"/>
                <a:ea typeface="Meiryo UI" panose="020B0604030504040204" pitchFamily="50" charset="-128"/>
              </a:rPr>
              <a:t>　　　　　　　　　　　　　　（今後の行政需要の事業規模）</a:t>
            </a:r>
            <a:endParaRPr lang="en-US" altLang="ja-JP" sz="2400" b="1" dirty="0">
              <a:solidFill>
                <a:sysClr val="windowText" lastClr="000000"/>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7F9C482A-0695-D1A2-BD70-7284684DF5CC}"/>
              </a:ext>
            </a:extLst>
          </p:cNvPr>
          <p:cNvSpPr txBox="1"/>
          <p:nvPr/>
        </p:nvSpPr>
        <p:spPr>
          <a:xfrm>
            <a:off x="476931" y="8154689"/>
            <a:ext cx="12772318" cy="1631216"/>
          </a:xfrm>
          <a:prstGeom prst="rect">
            <a:avLst/>
          </a:prstGeom>
          <a:solidFill>
            <a:schemeClr val="accent6">
              <a:lumMod val="20000"/>
              <a:lumOff val="80000"/>
            </a:schemeClr>
          </a:solidFill>
        </p:spPr>
        <p:txBody>
          <a:bodyPr wrap="square" rIns="36000" rtlCol="0">
            <a:spAutoFit/>
          </a:bodyPr>
          <a:lstStyle/>
          <a:p>
            <a:pPr>
              <a:spcBef>
                <a:spcPts val="600"/>
              </a:spcBef>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＜再掲：事業の区分・試算の考え方＞</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marL="363538" indent="-188913">
              <a:spcBef>
                <a:spcPts val="600"/>
              </a:spcBef>
              <a:buFont typeface="Arial" panose="020B0604020202020204" pitchFamily="34" charset="0"/>
              <a:buChar char="•"/>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現在実施している宿泊税充当事業のうち、引き続き着実に実施する事業（単年度で終了する事業は除く）は、「</a:t>
            </a:r>
            <a:r>
              <a:rPr lang="ja-JP" altLang="en-US" sz="1500" b="1" u="sng" dirty="0">
                <a:latin typeface="Meiryo UI" panose="020B0604030504040204" pitchFamily="50" charset="-128"/>
                <a:ea typeface="Meiryo UI" panose="020B0604030504040204" pitchFamily="50" charset="-128"/>
                <a:cs typeface="Meiryo UI" panose="020B0604030504040204" pitchFamily="50" charset="-128"/>
              </a:rPr>
              <a:t>継続事業（</a:t>
            </a:r>
            <a:r>
              <a:rPr lang="en-US" altLang="ja-JP" sz="1500" b="1" u="sng"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500" b="1" u="sng" dirty="0">
                <a:latin typeface="Meiryo UI" panose="020B0604030504040204" pitchFamily="50" charset="-128"/>
                <a:ea typeface="Meiryo UI" panose="020B0604030504040204" pitchFamily="50" charset="-128"/>
                <a:cs typeface="Meiryo UI" panose="020B0604030504040204" pitchFamily="50" charset="-128"/>
              </a:rPr>
              <a:t>検討時）</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」と位置付け、</a:t>
            </a:r>
            <a:r>
              <a:rPr lang="ja-JP" altLang="en-US" sz="1500" b="1" u="sng" dirty="0">
                <a:latin typeface="Meiryo UI" panose="020B0604030504040204" pitchFamily="50" charset="-128"/>
                <a:ea typeface="Meiryo UI" panose="020B0604030504040204" pitchFamily="50" charset="-128"/>
                <a:cs typeface="Meiryo UI" panose="020B0604030504040204" pitchFamily="50" charset="-128"/>
              </a:rPr>
              <a:t>最優先で取り組んでいく</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。事業規模は、直近の年間税収見通しに基づき編成した</a:t>
            </a:r>
            <a:r>
              <a:rPr lang="en-US" altLang="ja-JP" sz="15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当初予算の事業費額とする。</a:t>
            </a:r>
          </a:p>
          <a:p>
            <a:pPr marL="363538" indent="-188913">
              <a:spcBef>
                <a:spcPts val="600"/>
              </a:spcBef>
              <a:buFont typeface="Arial" panose="020B0604020202020204" pitchFamily="34" charset="0"/>
              <a:buChar char="•"/>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令和３年度の検討時の答申に記載された事業のうち、現時点で未実施の事業や今後概ね５年後を見据え、新たに取り組む事業は、「</a:t>
            </a:r>
            <a:r>
              <a:rPr lang="ja-JP" altLang="en-US" sz="1500" b="1" u="sng" dirty="0">
                <a:latin typeface="Meiryo UI" panose="020B0604030504040204" pitchFamily="50" charset="-128"/>
                <a:ea typeface="Meiryo UI" panose="020B0604030504040204" pitchFamily="50" charset="-128"/>
                <a:cs typeface="Meiryo UI" panose="020B0604030504040204" pitchFamily="50" charset="-128"/>
              </a:rPr>
              <a:t>新規事業（</a:t>
            </a:r>
            <a:r>
              <a:rPr lang="en-US" altLang="ja-JP" sz="1500" b="1" u="sng"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500" b="1" u="sng" dirty="0">
                <a:latin typeface="Meiryo UI" panose="020B0604030504040204" pitchFamily="50" charset="-128"/>
                <a:ea typeface="Meiryo UI" panose="020B0604030504040204" pitchFamily="50" charset="-128"/>
                <a:cs typeface="Meiryo UI" panose="020B0604030504040204" pitchFamily="50" charset="-128"/>
              </a:rPr>
              <a:t>検討時）</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」と位置付け、</a:t>
            </a:r>
            <a:r>
              <a:rPr lang="ja-JP" altLang="en-US" sz="1500" b="1" u="sng" dirty="0">
                <a:latin typeface="Meiryo UI" panose="020B0604030504040204" pitchFamily="50" charset="-128"/>
                <a:ea typeface="Meiryo UI" panose="020B0604030504040204" pitchFamily="50" charset="-128"/>
                <a:cs typeface="Meiryo UI" panose="020B0604030504040204" pitchFamily="50" charset="-128"/>
              </a:rPr>
              <a:t>毎年度の税収状況を勘案しながら順次取り組んでいく</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。事業規模については、他の自治体事業等を参考に試算した事業費額や過去の答申に記載された事業費額とする。</a:t>
            </a:r>
          </a:p>
        </p:txBody>
      </p:sp>
      <p:sp>
        <p:nvSpPr>
          <p:cNvPr id="4" name="角丸四角形 3">
            <a:extLst>
              <a:ext uri="{FF2B5EF4-FFF2-40B4-BE49-F238E27FC236}">
                <a16:creationId xmlns:a16="http://schemas.microsoft.com/office/drawing/2014/main" id="{DE6E7692-9704-EEB9-8BB7-BDA993F1F767}"/>
              </a:ext>
            </a:extLst>
          </p:cNvPr>
          <p:cNvSpPr/>
          <p:nvPr/>
        </p:nvSpPr>
        <p:spPr>
          <a:xfrm>
            <a:off x="6768529" y="1662690"/>
            <a:ext cx="2304256" cy="5315076"/>
          </a:xfrm>
          <a:prstGeom prst="roundRect">
            <a:avLst>
              <a:gd name="adj" fmla="val 4064"/>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3">
            <a:extLst>
              <a:ext uri="{FF2B5EF4-FFF2-40B4-BE49-F238E27FC236}">
                <a16:creationId xmlns:a16="http://schemas.microsoft.com/office/drawing/2014/main" id="{5FD755B3-6D0B-0D43-77CF-0C20886BC75E}"/>
              </a:ext>
            </a:extLst>
          </p:cNvPr>
          <p:cNvSpPr/>
          <p:nvPr/>
        </p:nvSpPr>
        <p:spPr>
          <a:xfrm>
            <a:off x="9144793" y="4398994"/>
            <a:ext cx="4320480" cy="1056100"/>
          </a:xfrm>
          <a:prstGeom prst="roundRect">
            <a:avLst>
              <a:gd name="adj" fmla="val 4064"/>
            </a:avLst>
          </a:prstGeom>
          <a:noFill/>
          <a:ln w="57150">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10B8E291-91F3-A8E3-3265-935009B928E7}"/>
              </a:ext>
            </a:extLst>
          </p:cNvPr>
          <p:cNvSpPr txBox="1"/>
          <p:nvPr/>
        </p:nvSpPr>
        <p:spPr bwMode="gray">
          <a:xfrm>
            <a:off x="9804588" y="4379572"/>
            <a:ext cx="3732693" cy="1076096"/>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lnSpc>
                <a:spcPts val="2200"/>
              </a:lnSpc>
            </a:pPr>
            <a:r>
              <a:rPr lang="en-US" altLang="ja-JP" sz="1800" b="1" dirty="0">
                <a:solidFill>
                  <a:sysClr val="windowText" lastClr="000000"/>
                </a:solidFill>
                <a:latin typeface="Meiryo UI" panose="020B0604030504040204" pitchFamily="50" charset="-128"/>
                <a:ea typeface="Meiryo UI" panose="020B0604030504040204" pitchFamily="50" charset="-128"/>
              </a:rPr>
              <a:t>※</a:t>
            </a:r>
            <a:r>
              <a:rPr lang="ja-JP" altLang="en-US" sz="1800" b="1" dirty="0">
                <a:solidFill>
                  <a:sysClr val="windowText" lastClr="000000"/>
                </a:solidFill>
                <a:latin typeface="Meiryo UI" panose="020B0604030504040204" pitchFamily="50" charset="-128"/>
                <a:ea typeface="Meiryo UI" panose="020B0604030504040204" pitchFamily="50" charset="-128"/>
              </a:rPr>
              <a:t>約</a:t>
            </a:r>
            <a:r>
              <a:rPr lang="en-US" altLang="ja-JP" sz="1800" b="1" dirty="0">
                <a:solidFill>
                  <a:sysClr val="windowText" lastClr="000000"/>
                </a:solidFill>
                <a:latin typeface="Meiryo UI" panose="020B0604030504040204" pitchFamily="50" charset="-128"/>
                <a:ea typeface="Meiryo UI" panose="020B0604030504040204" pitchFamily="50" charset="-128"/>
              </a:rPr>
              <a:t>50</a:t>
            </a:r>
            <a:r>
              <a:rPr lang="ja-JP" altLang="en-US" sz="1800" b="1" dirty="0">
                <a:solidFill>
                  <a:sysClr val="windowText" lastClr="000000"/>
                </a:solidFill>
                <a:latin typeface="Meiryo UI" panose="020B0604030504040204" pitchFamily="50" charset="-128"/>
                <a:ea typeface="Meiryo UI" panose="020B0604030504040204" pitchFamily="50" charset="-128"/>
              </a:rPr>
              <a:t>億円</a:t>
            </a:r>
            <a:r>
              <a:rPr lang="ja-JP" altLang="en-US" sz="1400" b="1" dirty="0">
                <a:solidFill>
                  <a:sysClr val="windowText" lastClr="000000"/>
                </a:solidFill>
                <a:latin typeface="Meiryo UI" panose="020B0604030504040204" pitchFamily="50" charset="-128"/>
                <a:ea typeface="Meiryo UI" panose="020B0604030504040204" pitchFamily="50" charset="-128"/>
              </a:rPr>
              <a:t>（新規のうち、約</a:t>
            </a:r>
            <a:r>
              <a:rPr lang="en-US" altLang="ja-JP" sz="1400" b="1" dirty="0">
                <a:solidFill>
                  <a:sysClr val="windowText" lastClr="000000"/>
                </a:solidFill>
                <a:latin typeface="Meiryo UI" panose="020B0604030504040204" pitchFamily="50" charset="-128"/>
                <a:ea typeface="Meiryo UI" panose="020B0604030504040204" pitchFamily="50" charset="-128"/>
              </a:rPr>
              <a:t>50</a:t>
            </a:r>
            <a:r>
              <a:rPr lang="ja-JP" altLang="en-US" sz="1400" b="1" dirty="0">
                <a:solidFill>
                  <a:sysClr val="windowText" lastClr="000000"/>
                </a:solidFill>
                <a:latin typeface="Meiryo UI" panose="020B0604030504040204" pitchFamily="50" charset="-128"/>
                <a:ea typeface="Meiryo UI" panose="020B0604030504040204" pitchFamily="50" charset="-128"/>
              </a:rPr>
              <a:t>億円）</a:t>
            </a:r>
            <a:endParaRPr lang="en-US" altLang="ja-JP" sz="1800" b="1" dirty="0">
              <a:solidFill>
                <a:sysClr val="windowText" lastClr="000000"/>
              </a:solidFill>
              <a:latin typeface="Meiryo UI" panose="020B0604030504040204" pitchFamily="50" charset="-128"/>
              <a:ea typeface="Meiryo UI" panose="020B0604030504040204" pitchFamily="50" charset="-128"/>
            </a:endParaRPr>
          </a:p>
          <a:p>
            <a:pPr defTabSz="990600">
              <a:lnSpc>
                <a:spcPts val="2200"/>
              </a:lnSpc>
            </a:pPr>
            <a:r>
              <a:rPr lang="ja-JP" altLang="en-US" sz="1800" b="1" dirty="0">
                <a:solidFill>
                  <a:sysClr val="windowText" lastClr="000000"/>
                </a:solidFill>
                <a:latin typeface="Meiryo UI" panose="020B0604030504040204" pitchFamily="50" charset="-128"/>
                <a:ea typeface="Meiryo UI" panose="020B0604030504040204" pitchFamily="50" charset="-128"/>
              </a:rPr>
              <a:t> ⇒  現在の税収では賄えない</a:t>
            </a:r>
            <a:endParaRPr lang="en-US" altLang="ja-JP" sz="1800" b="1" dirty="0">
              <a:solidFill>
                <a:sysClr val="windowText" lastClr="000000"/>
              </a:solidFill>
              <a:latin typeface="Meiryo UI" panose="020B0604030504040204" pitchFamily="50" charset="-128"/>
              <a:ea typeface="Meiryo UI" panose="020B0604030504040204" pitchFamily="50" charset="-128"/>
            </a:endParaRPr>
          </a:p>
          <a:p>
            <a:pPr defTabSz="990600">
              <a:lnSpc>
                <a:spcPts val="2200"/>
              </a:lnSpc>
            </a:pPr>
            <a:r>
              <a:rPr lang="ja-JP" altLang="en-US" sz="1800" b="1" dirty="0">
                <a:solidFill>
                  <a:sysClr val="windowText" lastClr="000000"/>
                </a:solidFill>
                <a:latin typeface="Meiryo UI" panose="020B0604030504040204" pitchFamily="50" charset="-128"/>
                <a:ea typeface="Meiryo UI" panose="020B0604030504040204" pitchFamily="50" charset="-128"/>
              </a:rPr>
              <a:t>　    新たな行政需要の事業規模</a:t>
            </a:r>
            <a:endParaRPr lang="en-US" altLang="ja-JP" sz="1800" b="1" dirty="0">
              <a:solidFill>
                <a:sysClr val="windowText" lastClr="000000"/>
              </a:solidFill>
              <a:latin typeface="Meiryo UI" panose="020B0604030504040204" pitchFamily="50" charset="-128"/>
              <a:ea typeface="Meiryo UI" panose="020B0604030504040204" pitchFamily="50" charset="-128"/>
            </a:endParaRPr>
          </a:p>
        </p:txBody>
      </p:sp>
      <p:sp>
        <p:nvSpPr>
          <p:cNvPr id="13" name="矢印: 下 12">
            <a:extLst>
              <a:ext uri="{FF2B5EF4-FFF2-40B4-BE49-F238E27FC236}">
                <a16:creationId xmlns:a16="http://schemas.microsoft.com/office/drawing/2014/main" id="{8D2F5760-B350-41EF-9261-187BAD2AAE11}"/>
              </a:ext>
            </a:extLst>
          </p:cNvPr>
          <p:cNvSpPr/>
          <p:nvPr/>
        </p:nvSpPr>
        <p:spPr>
          <a:xfrm>
            <a:off x="9216801" y="2598794"/>
            <a:ext cx="576064" cy="173426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 name="矢印: 下 15">
            <a:extLst>
              <a:ext uri="{FF2B5EF4-FFF2-40B4-BE49-F238E27FC236}">
                <a16:creationId xmlns:a16="http://schemas.microsoft.com/office/drawing/2014/main" id="{24968CBA-9DB7-4673-814C-1F482B058531}"/>
              </a:ext>
            </a:extLst>
          </p:cNvPr>
          <p:cNvSpPr/>
          <p:nvPr/>
        </p:nvSpPr>
        <p:spPr>
          <a:xfrm>
            <a:off x="9216801" y="4398994"/>
            <a:ext cx="576064" cy="105610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4" name="角丸四角形 3">
            <a:extLst>
              <a:ext uri="{FF2B5EF4-FFF2-40B4-BE49-F238E27FC236}">
                <a16:creationId xmlns:a16="http://schemas.microsoft.com/office/drawing/2014/main" id="{9BD74B19-0D35-4F86-A1F9-CFD4EA513A71}"/>
              </a:ext>
            </a:extLst>
          </p:cNvPr>
          <p:cNvSpPr/>
          <p:nvPr/>
        </p:nvSpPr>
        <p:spPr>
          <a:xfrm>
            <a:off x="9144793" y="2598794"/>
            <a:ext cx="4320480" cy="1771442"/>
          </a:xfrm>
          <a:prstGeom prst="roundRect">
            <a:avLst>
              <a:gd name="adj" fmla="val 4064"/>
            </a:avLst>
          </a:prstGeom>
          <a:noFill/>
          <a:ln w="57150">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61B2064E-25E7-4F0A-83ED-BA05B8AFCB6F}"/>
              </a:ext>
            </a:extLst>
          </p:cNvPr>
          <p:cNvSpPr txBox="1"/>
          <p:nvPr/>
        </p:nvSpPr>
        <p:spPr bwMode="gray">
          <a:xfrm>
            <a:off x="9829703" y="2789702"/>
            <a:ext cx="3888433" cy="135822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lnSpc>
                <a:spcPts val="2200"/>
              </a:lnSpc>
            </a:pPr>
            <a:r>
              <a:rPr lang="en-US" altLang="ja-JP" sz="1800" b="1" dirty="0">
                <a:solidFill>
                  <a:sysClr val="windowText" lastClr="000000"/>
                </a:solidFill>
                <a:latin typeface="Meiryo UI" panose="020B0604030504040204" pitchFamily="50" charset="-128"/>
                <a:ea typeface="Meiryo UI" panose="020B0604030504040204" pitchFamily="50" charset="-128"/>
              </a:rPr>
              <a:t>※</a:t>
            </a:r>
            <a:r>
              <a:rPr lang="ja-JP" altLang="en-US" sz="1800" b="1" dirty="0">
                <a:solidFill>
                  <a:sysClr val="windowText" lastClr="000000"/>
                </a:solidFill>
                <a:latin typeface="Meiryo UI" panose="020B0604030504040204" pitchFamily="50" charset="-128"/>
                <a:ea typeface="Meiryo UI" panose="020B0604030504040204" pitchFamily="50" charset="-128"/>
              </a:rPr>
              <a:t>約</a:t>
            </a:r>
            <a:r>
              <a:rPr lang="en-US" altLang="ja-JP" sz="1800" b="1" dirty="0">
                <a:solidFill>
                  <a:sysClr val="windowText" lastClr="000000"/>
                </a:solidFill>
                <a:latin typeface="Meiryo UI" panose="020B0604030504040204" pitchFamily="50" charset="-128"/>
                <a:ea typeface="Meiryo UI" panose="020B0604030504040204" pitchFamily="50" charset="-128"/>
              </a:rPr>
              <a:t>25</a:t>
            </a:r>
            <a:r>
              <a:rPr lang="ja-JP" altLang="en-US" sz="1800" b="1" dirty="0">
                <a:solidFill>
                  <a:sysClr val="windowText" lastClr="000000"/>
                </a:solidFill>
                <a:latin typeface="Meiryo UI" panose="020B0604030504040204" pitchFamily="50" charset="-128"/>
                <a:ea typeface="Meiryo UI" panose="020B0604030504040204" pitchFamily="50" charset="-128"/>
              </a:rPr>
              <a:t>億円</a:t>
            </a:r>
            <a:endParaRPr lang="en-US" altLang="ja-JP" sz="1800" b="1" dirty="0">
              <a:solidFill>
                <a:sysClr val="windowText" lastClr="000000"/>
              </a:solidFill>
              <a:latin typeface="Meiryo UI" panose="020B0604030504040204" pitchFamily="50" charset="-128"/>
              <a:ea typeface="Meiryo UI" panose="020B0604030504040204" pitchFamily="50" charset="-128"/>
            </a:endParaRPr>
          </a:p>
          <a:p>
            <a:pPr defTabSz="990600">
              <a:lnSpc>
                <a:spcPts val="2200"/>
              </a:lnSpc>
            </a:pPr>
            <a:r>
              <a:rPr lang="ja-JP" altLang="en-US" sz="1400" b="1" dirty="0">
                <a:solidFill>
                  <a:sysClr val="windowText" lastClr="000000"/>
                </a:solidFill>
                <a:latin typeface="Meiryo UI" panose="020B0604030504040204" pitchFamily="50" charset="-128"/>
                <a:ea typeface="Meiryo UI" panose="020B0604030504040204" pitchFamily="50" charset="-128"/>
              </a:rPr>
              <a:t>（継続</a:t>
            </a:r>
            <a:r>
              <a:rPr lang="en-US" altLang="ja-JP" sz="1400" b="1" dirty="0">
                <a:solidFill>
                  <a:sysClr val="windowText" lastClr="000000"/>
                </a:solidFill>
                <a:latin typeface="Meiryo UI" panose="020B0604030504040204" pitchFamily="50" charset="-128"/>
                <a:ea typeface="Meiryo UI" panose="020B0604030504040204" pitchFamily="50" charset="-128"/>
              </a:rPr>
              <a:t> </a:t>
            </a:r>
            <a:r>
              <a:rPr lang="ja-JP" altLang="en-US" sz="1400" b="1" dirty="0">
                <a:solidFill>
                  <a:sysClr val="windowText" lastClr="000000"/>
                </a:solidFill>
                <a:latin typeface="Meiryo UI" panose="020B0604030504040204" pitchFamily="50" charset="-128"/>
                <a:ea typeface="Meiryo UI" panose="020B0604030504040204" pitchFamily="50" charset="-128"/>
              </a:rPr>
              <a:t>約</a:t>
            </a:r>
            <a:r>
              <a:rPr lang="en-US" altLang="ja-JP" sz="1400" b="1" dirty="0">
                <a:solidFill>
                  <a:sysClr val="windowText" lastClr="000000"/>
                </a:solidFill>
                <a:latin typeface="Meiryo UI" panose="020B0604030504040204" pitchFamily="50" charset="-128"/>
                <a:ea typeface="Meiryo UI" panose="020B0604030504040204" pitchFamily="50" charset="-128"/>
              </a:rPr>
              <a:t>15</a:t>
            </a:r>
            <a:r>
              <a:rPr lang="ja-JP" altLang="en-US" sz="1400" b="1" dirty="0">
                <a:solidFill>
                  <a:sysClr val="windowText" lastClr="000000"/>
                </a:solidFill>
                <a:latin typeface="Meiryo UI" panose="020B0604030504040204" pitchFamily="50" charset="-128"/>
                <a:ea typeface="Meiryo UI" panose="020B0604030504040204" pitchFamily="50" charset="-128"/>
              </a:rPr>
              <a:t>億円</a:t>
            </a:r>
            <a:r>
              <a:rPr lang="en-US" altLang="ja-JP" sz="1400" b="1" dirty="0">
                <a:solidFill>
                  <a:sysClr val="windowText" lastClr="000000"/>
                </a:solidFill>
                <a:latin typeface="Meiryo UI" panose="020B0604030504040204" pitchFamily="50" charset="-128"/>
                <a:ea typeface="Meiryo UI" panose="020B0604030504040204" pitchFamily="50" charset="-128"/>
              </a:rPr>
              <a:t>+</a:t>
            </a:r>
            <a:r>
              <a:rPr lang="ja-JP" altLang="en-US" sz="1400" b="1" dirty="0">
                <a:solidFill>
                  <a:sysClr val="windowText" lastClr="000000"/>
                </a:solidFill>
                <a:latin typeface="Meiryo UI" panose="020B0604030504040204" pitchFamily="50" charset="-128"/>
                <a:ea typeface="Meiryo UI" panose="020B0604030504040204" pitchFamily="50" charset="-128"/>
              </a:rPr>
              <a:t>新規のうち 約</a:t>
            </a:r>
            <a:r>
              <a:rPr lang="en-US" altLang="ja-JP" sz="1400" b="1" dirty="0">
                <a:solidFill>
                  <a:sysClr val="windowText" lastClr="000000"/>
                </a:solidFill>
                <a:latin typeface="Meiryo UI" panose="020B0604030504040204" pitchFamily="50" charset="-128"/>
                <a:ea typeface="Meiryo UI" panose="020B0604030504040204" pitchFamily="50" charset="-128"/>
              </a:rPr>
              <a:t>10</a:t>
            </a:r>
            <a:r>
              <a:rPr lang="ja-JP" altLang="en-US" sz="1400" b="1" dirty="0">
                <a:solidFill>
                  <a:sysClr val="windowText" lastClr="000000"/>
                </a:solidFill>
                <a:latin typeface="Meiryo UI" panose="020B0604030504040204" pitchFamily="50" charset="-128"/>
                <a:ea typeface="Meiryo UI" panose="020B0604030504040204" pitchFamily="50" charset="-128"/>
              </a:rPr>
              <a:t>億円）</a:t>
            </a:r>
            <a:endParaRPr lang="en-US" altLang="ja-JP" sz="1400" b="1" dirty="0">
              <a:solidFill>
                <a:sysClr val="windowText" lastClr="000000"/>
              </a:solidFill>
              <a:latin typeface="Meiryo UI" panose="020B0604030504040204" pitchFamily="50" charset="-128"/>
              <a:ea typeface="Meiryo UI" panose="020B0604030504040204" pitchFamily="50" charset="-128"/>
            </a:endParaRPr>
          </a:p>
          <a:p>
            <a:pPr defTabSz="990600">
              <a:lnSpc>
                <a:spcPts val="2200"/>
              </a:lnSpc>
            </a:pPr>
            <a:r>
              <a:rPr lang="ja-JP" altLang="en-US" sz="1800" b="1" dirty="0">
                <a:solidFill>
                  <a:sysClr val="windowText" lastClr="000000"/>
                </a:solidFill>
                <a:latin typeface="Meiryo UI" panose="020B0604030504040204" pitchFamily="50" charset="-128"/>
                <a:ea typeface="Meiryo UI" panose="020B0604030504040204" pitchFamily="50" charset="-128"/>
              </a:rPr>
              <a:t> ⇒  直近（</a:t>
            </a:r>
            <a:r>
              <a:rPr lang="en-US" altLang="ja-JP" sz="1800" b="1" dirty="0">
                <a:solidFill>
                  <a:sysClr val="windowText" lastClr="000000"/>
                </a:solidFill>
                <a:latin typeface="Meiryo UI" panose="020B0604030504040204" pitchFamily="50" charset="-128"/>
                <a:ea typeface="Meiryo UI" panose="020B0604030504040204" pitchFamily="50" charset="-128"/>
              </a:rPr>
              <a:t>R5</a:t>
            </a:r>
            <a:r>
              <a:rPr lang="ja-JP" altLang="en-US" sz="1800" b="1" dirty="0">
                <a:solidFill>
                  <a:sysClr val="windowText" lastClr="000000"/>
                </a:solidFill>
                <a:latin typeface="Meiryo UI" panose="020B0604030504040204" pitchFamily="50" charset="-128"/>
                <a:ea typeface="Meiryo UI" panose="020B0604030504040204" pitchFamily="50" charset="-128"/>
              </a:rPr>
              <a:t>）の税収実績を</a:t>
            </a:r>
            <a:endParaRPr lang="en-US" altLang="ja-JP" sz="1800" b="1" dirty="0">
              <a:solidFill>
                <a:sysClr val="windowText" lastClr="000000"/>
              </a:solidFill>
              <a:latin typeface="Meiryo UI" panose="020B0604030504040204" pitchFamily="50" charset="-128"/>
              <a:ea typeface="Meiryo UI" panose="020B0604030504040204" pitchFamily="50" charset="-128"/>
            </a:endParaRPr>
          </a:p>
          <a:p>
            <a:pPr defTabSz="990600">
              <a:lnSpc>
                <a:spcPts val="2200"/>
              </a:lnSpc>
            </a:pPr>
            <a:r>
              <a:rPr lang="ja-JP" altLang="en-US" sz="1800" b="1" dirty="0">
                <a:solidFill>
                  <a:sysClr val="windowText" lastClr="000000"/>
                </a:solidFill>
                <a:latin typeface="Meiryo UI" panose="020B0604030504040204" pitchFamily="50" charset="-128"/>
                <a:ea typeface="Meiryo UI" panose="020B0604030504040204" pitchFamily="50" charset="-128"/>
              </a:rPr>
              <a:t>　    ベースとした事業規模</a:t>
            </a:r>
            <a:endParaRPr lang="en-US" altLang="ja-JP" sz="1800" b="1" dirty="0">
              <a:solidFill>
                <a:sysClr val="windowText" lastClr="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88374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10403590"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chemeClr val="tx1"/>
                </a:solidFill>
                <a:latin typeface="Meiryo UI" panose="020B0604030504040204" pitchFamily="50" charset="-128"/>
                <a:ea typeface="Meiryo UI" panose="020B0604030504040204" pitchFamily="50" charset="-128"/>
              </a:rPr>
              <a:t>　今後の宿泊税充当事業（行政需要）の事業規模</a:t>
            </a:r>
            <a:r>
              <a:rPr lang="ja-JP" altLang="en-US" sz="2400" b="1" dirty="0">
                <a:solidFill>
                  <a:schemeClr val="tx1"/>
                </a:solidFill>
                <a:latin typeface="Meiryo UI" panose="020B0604030504040204" pitchFamily="50" charset="-128"/>
                <a:ea typeface="Meiryo UI" panose="020B0604030504040204" pitchFamily="50" charset="-128"/>
              </a:rPr>
              <a:t>　～運用イメージ～</a:t>
            </a:r>
            <a:endParaRPr lang="ja-JP" altLang="en-US" sz="2800" b="1" dirty="0">
              <a:solidFill>
                <a:schemeClr val="tx1"/>
              </a:solidFill>
              <a:latin typeface="Meiryo UI" panose="020B0604030504040204" pitchFamily="50" charset="-128"/>
              <a:ea typeface="Meiryo UI" panose="020B0604030504040204" pitchFamily="50" charset="-128"/>
            </a:endParaRPr>
          </a:p>
          <a:p>
            <a:pPr defTabSz="990600"/>
            <a:endParaRPr kumimoji="1" lang="ja-JP" altLang="en-US" sz="2800" b="1" dirty="0">
              <a:solidFill>
                <a:schemeClr val="tx1"/>
              </a:solidFill>
              <a:latin typeface="Meiryo UI" panose="020B0604030504040204" pitchFamily="50" charset="-128"/>
              <a:ea typeface="Meiryo UI" panose="020B0604030504040204" pitchFamily="50" charset="-128"/>
            </a:endParaRPr>
          </a:p>
        </p:txBody>
      </p: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6</a:t>
            </a:fld>
            <a:endParaRPr kumimoji="1" lang="ja-JP" altLang="en-US" dirty="0"/>
          </a:p>
        </p:txBody>
      </p:sp>
      <p:cxnSp>
        <p:nvCxnSpPr>
          <p:cNvPr id="8" name="直線コネクタ 7"/>
          <p:cNvCxnSpPr>
            <a:cxnSpLocks/>
          </p:cNvCxnSpPr>
          <p:nvPr/>
        </p:nvCxnSpPr>
        <p:spPr>
          <a:xfrm>
            <a:off x="-223" y="665858"/>
            <a:ext cx="13681298"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96C12AC0-0B5C-4CA8-98D6-36D969B1EEAE}"/>
              </a:ext>
            </a:extLst>
          </p:cNvPr>
          <p:cNvSpPr txBox="1"/>
          <p:nvPr/>
        </p:nvSpPr>
        <p:spPr>
          <a:xfrm>
            <a:off x="990467" y="8255530"/>
            <a:ext cx="1986027" cy="367843"/>
          </a:xfrm>
          <a:prstGeom prst="rect">
            <a:avLst/>
          </a:prstGeom>
          <a:noFill/>
        </p:spPr>
        <p:txBody>
          <a:bodyPr wrap="square" rtlCol="0">
            <a:spAutoFit/>
          </a:bodyPr>
          <a:lstStyle/>
          <a:p>
            <a:pPr algn="ctr"/>
            <a:r>
              <a:rPr kumimoji="1" lang="en-US" altLang="ja-JP" sz="1800" dirty="0">
                <a:latin typeface="Meiryo UI" panose="020B0604030504040204" pitchFamily="50" charset="-128"/>
                <a:ea typeface="Meiryo UI" panose="020B0604030504040204" pitchFamily="50" charset="-128"/>
                <a:cs typeface="Meiryo UI" panose="020B0604030504040204" pitchFamily="50" charset="-128"/>
              </a:rPr>
              <a:t>R6</a:t>
            </a:r>
            <a:r>
              <a:rPr kumimoji="1" lang="ja-JP" altLang="en-US" sz="1800" dirty="0">
                <a:latin typeface="Meiryo UI" panose="020B0604030504040204" pitchFamily="50" charset="-128"/>
                <a:ea typeface="Meiryo UI" panose="020B0604030504040204" pitchFamily="50" charset="-128"/>
                <a:cs typeface="Meiryo UI" panose="020B0604030504040204" pitchFamily="50" charset="-128"/>
              </a:rPr>
              <a:t>年度</a:t>
            </a:r>
          </a:p>
        </p:txBody>
      </p:sp>
      <p:sp>
        <p:nvSpPr>
          <p:cNvPr id="21" name="正方形/長方形 20">
            <a:extLst>
              <a:ext uri="{FF2B5EF4-FFF2-40B4-BE49-F238E27FC236}">
                <a16:creationId xmlns:a16="http://schemas.microsoft.com/office/drawing/2014/main" id="{C775D4B4-ECE8-432D-926F-9587C9DDD390}"/>
              </a:ext>
            </a:extLst>
          </p:cNvPr>
          <p:cNvSpPr/>
          <p:nvPr/>
        </p:nvSpPr>
        <p:spPr>
          <a:xfrm>
            <a:off x="1092323" y="6218267"/>
            <a:ext cx="1676578" cy="1919826"/>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右矢印 2">
            <a:extLst>
              <a:ext uri="{FF2B5EF4-FFF2-40B4-BE49-F238E27FC236}">
                <a16:creationId xmlns:a16="http://schemas.microsoft.com/office/drawing/2014/main" id="{160C4303-AA51-4F13-9B97-4ADDBBD0725D}"/>
              </a:ext>
            </a:extLst>
          </p:cNvPr>
          <p:cNvSpPr/>
          <p:nvPr/>
        </p:nvSpPr>
        <p:spPr>
          <a:xfrm>
            <a:off x="3108896" y="6404613"/>
            <a:ext cx="1036436" cy="1608375"/>
          </a:xfrm>
          <a:prstGeom prst="rightArrow">
            <a:avLst/>
          </a:prstGeom>
          <a:solidFill>
            <a:srgbClr val="33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cxnSp>
        <p:nvCxnSpPr>
          <p:cNvPr id="25" name="直線矢印コネクタ 24">
            <a:extLst>
              <a:ext uri="{FF2B5EF4-FFF2-40B4-BE49-F238E27FC236}">
                <a16:creationId xmlns:a16="http://schemas.microsoft.com/office/drawing/2014/main" id="{ABAC7F28-EF74-437C-A7E5-8656B075BFD6}"/>
              </a:ext>
            </a:extLst>
          </p:cNvPr>
          <p:cNvCxnSpPr>
            <a:cxnSpLocks/>
          </p:cNvCxnSpPr>
          <p:nvPr/>
        </p:nvCxnSpPr>
        <p:spPr>
          <a:xfrm>
            <a:off x="1255271" y="6226203"/>
            <a:ext cx="0" cy="1853420"/>
          </a:xfrm>
          <a:prstGeom prst="straightConnector1">
            <a:avLst/>
          </a:prstGeom>
          <a:ln w="5715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6520CA78-369F-4477-8EE7-4D5E0F5562F1}"/>
              </a:ext>
            </a:extLst>
          </p:cNvPr>
          <p:cNvSpPr txBox="1"/>
          <p:nvPr/>
        </p:nvSpPr>
        <p:spPr>
          <a:xfrm>
            <a:off x="1122869" y="6887572"/>
            <a:ext cx="1721224" cy="553998"/>
          </a:xfrm>
          <a:prstGeom prst="rect">
            <a:avLst/>
          </a:prstGeom>
          <a:noFill/>
        </p:spPr>
        <p:txBody>
          <a:bodyPr wrap="square" rtlCol="0">
            <a:spAutoFit/>
          </a:bodyPr>
          <a:lstStyle/>
          <a:p>
            <a:pPr algn="ctr"/>
            <a:r>
              <a:rPr lang="ja-JP" altLang="en-US" sz="1200" dirty="0">
                <a:latin typeface="Meiryo UI" panose="020B0604030504040204" pitchFamily="50" charset="-128"/>
                <a:ea typeface="Meiryo UI" panose="020B0604030504040204" pitchFamily="50" charset="-128"/>
                <a:cs typeface="Meiryo UI" panose="020B0604030504040204" pitchFamily="50" charset="-128"/>
              </a:rPr>
              <a:t>（現在の税収規模）</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800" dirty="0">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800" dirty="0">
                <a:latin typeface="Meiryo UI" panose="020B0604030504040204" pitchFamily="50" charset="-128"/>
                <a:ea typeface="Meiryo UI" panose="020B0604030504040204" pitchFamily="50" charset="-128"/>
                <a:cs typeface="Meiryo UI" panose="020B0604030504040204" pitchFamily="50" charset="-128"/>
              </a:rPr>
              <a:t>億円</a:t>
            </a:r>
          </a:p>
        </p:txBody>
      </p:sp>
      <p:sp>
        <p:nvSpPr>
          <p:cNvPr id="27" name="正方形/長方形 26">
            <a:extLst>
              <a:ext uri="{FF2B5EF4-FFF2-40B4-BE49-F238E27FC236}">
                <a16:creationId xmlns:a16="http://schemas.microsoft.com/office/drawing/2014/main" id="{14310A7E-454D-4E2C-8E06-B537943CCA8F}"/>
              </a:ext>
            </a:extLst>
          </p:cNvPr>
          <p:cNvSpPr/>
          <p:nvPr/>
        </p:nvSpPr>
        <p:spPr>
          <a:xfrm>
            <a:off x="4441908" y="2828400"/>
            <a:ext cx="6108433" cy="5295588"/>
          </a:xfrm>
          <a:prstGeom prst="rect">
            <a:avLst/>
          </a:prstGeom>
          <a:pattFill prst="wdDnDiag">
            <a:fgClr>
              <a:schemeClr val="accent1"/>
            </a:fgClr>
            <a:bgClr>
              <a:schemeClr val="bg1"/>
            </a:bgClr>
          </a:patt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直角三角形 27">
            <a:extLst>
              <a:ext uri="{FF2B5EF4-FFF2-40B4-BE49-F238E27FC236}">
                <a16:creationId xmlns:a16="http://schemas.microsoft.com/office/drawing/2014/main" id="{69465E5D-F03A-42F4-973E-D6E6FD92A3F4}"/>
              </a:ext>
            </a:extLst>
          </p:cNvPr>
          <p:cNvSpPr/>
          <p:nvPr/>
        </p:nvSpPr>
        <p:spPr>
          <a:xfrm flipH="1">
            <a:off x="5359726" y="2839180"/>
            <a:ext cx="5172206" cy="950310"/>
          </a:xfrm>
          <a:prstGeom prst="rtTriangle">
            <a:avLst/>
          </a:prstGeom>
          <a:solidFill>
            <a:schemeClr val="tx2">
              <a:lumMod val="20000"/>
              <a:lumOff val="8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a:extLst>
              <a:ext uri="{FF2B5EF4-FFF2-40B4-BE49-F238E27FC236}">
                <a16:creationId xmlns:a16="http://schemas.microsoft.com/office/drawing/2014/main" id="{6AB7EF9A-5FCE-4AE8-935E-A40FB2D36AFD}"/>
              </a:ext>
            </a:extLst>
          </p:cNvPr>
          <p:cNvSpPr/>
          <p:nvPr/>
        </p:nvSpPr>
        <p:spPr>
          <a:xfrm>
            <a:off x="5355454" y="3780328"/>
            <a:ext cx="5172216" cy="4357764"/>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30">
            <a:extLst>
              <a:ext uri="{FF2B5EF4-FFF2-40B4-BE49-F238E27FC236}">
                <a16:creationId xmlns:a16="http://schemas.microsoft.com/office/drawing/2014/main" id="{C195F56A-E952-47BC-BE61-67A8C8450575}"/>
              </a:ext>
            </a:extLst>
          </p:cNvPr>
          <p:cNvSpPr txBox="1"/>
          <p:nvPr/>
        </p:nvSpPr>
        <p:spPr>
          <a:xfrm>
            <a:off x="9757695" y="8244644"/>
            <a:ext cx="1560114" cy="367843"/>
          </a:xfrm>
          <a:prstGeom prst="rect">
            <a:avLst/>
          </a:prstGeom>
          <a:noFill/>
        </p:spPr>
        <p:txBody>
          <a:bodyPr wrap="square" rtlCol="0">
            <a:spAutoFit/>
          </a:bodyPr>
          <a:lstStyle/>
          <a:p>
            <a:pPr algn="ctr"/>
            <a:r>
              <a:rPr kumimoji="1" lang="en-US" altLang="ja-JP" sz="1800" dirty="0">
                <a:latin typeface="Meiryo UI" panose="020B0604030504040204" pitchFamily="50" charset="-128"/>
                <a:ea typeface="Meiryo UI" panose="020B0604030504040204" pitchFamily="50" charset="-128"/>
                <a:cs typeface="Meiryo UI" panose="020B0604030504040204" pitchFamily="50" charset="-128"/>
              </a:rPr>
              <a:t>R12</a:t>
            </a:r>
            <a:r>
              <a:rPr kumimoji="1" lang="ja-JP" altLang="en-US" sz="1800" dirty="0">
                <a:latin typeface="Meiryo UI" panose="020B0604030504040204" pitchFamily="50" charset="-128"/>
                <a:ea typeface="Meiryo UI" panose="020B0604030504040204" pitchFamily="50" charset="-128"/>
                <a:cs typeface="Meiryo UI" panose="020B0604030504040204" pitchFamily="50" charset="-128"/>
              </a:rPr>
              <a:t>年度～</a:t>
            </a:r>
          </a:p>
        </p:txBody>
      </p:sp>
      <p:sp>
        <p:nvSpPr>
          <p:cNvPr id="32" name="テキスト ボックス 31">
            <a:extLst>
              <a:ext uri="{FF2B5EF4-FFF2-40B4-BE49-F238E27FC236}">
                <a16:creationId xmlns:a16="http://schemas.microsoft.com/office/drawing/2014/main" id="{F295AC5C-948A-4374-BE11-83E61F963943}"/>
              </a:ext>
            </a:extLst>
          </p:cNvPr>
          <p:cNvSpPr txBox="1"/>
          <p:nvPr/>
        </p:nvSpPr>
        <p:spPr>
          <a:xfrm>
            <a:off x="3373700" y="8256876"/>
            <a:ext cx="1986027" cy="367843"/>
          </a:xfrm>
          <a:prstGeom prst="rect">
            <a:avLst/>
          </a:prstGeom>
          <a:noFill/>
        </p:spPr>
        <p:txBody>
          <a:bodyPr wrap="square" rtlCol="0">
            <a:spAutoFit/>
          </a:bodyPr>
          <a:lstStyle/>
          <a:p>
            <a:pPr algn="ctr"/>
            <a:r>
              <a:rPr kumimoji="1" lang="en-US" altLang="ja-JP" sz="1800" dirty="0">
                <a:latin typeface="Meiryo UI" panose="020B0604030504040204" pitchFamily="50" charset="-128"/>
                <a:ea typeface="Meiryo UI" panose="020B0604030504040204" pitchFamily="50" charset="-128"/>
                <a:cs typeface="Meiryo UI" panose="020B0604030504040204" pitchFamily="50" charset="-128"/>
              </a:rPr>
              <a:t>R7</a:t>
            </a:r>
            <a:r>
              <a:rPr kumimoji="1" lang="ja-JP" altLang="en-US" sz="1800" dirty="0">
                <a:latin typeface="Meiryo UI" panose="020B0604030504040204" pitchFamily="50" charset="-128"/>
                <a:ea typeface="Meiryo UI" panose="020B0604030504040204" pitchFamily="50" charset="-128"/>
                <a:cs typeface="Meiryo UI" panose="020B0604030504040204" pitchFamily="50" charset="-128"/>
              </a:rPr>
              <a:t>年度</a:t>
            </a:r>
          </a:p>
        </p:txBody>
      </p:sp>
      <p:sp>
        <p:nvSpPr>
          <p:cNvPr id="34" name="テキスト ボックス 33">
            <a:extLst>
              <a:ext uri="{FF2B5EF4-FFF2-40B4-BE49-F238E27FC236}">
                <a16:creationId xmlns:a16="http://schemas.microsoft.com/office/drawing/2014/main" id="{04C6946D-A593-4E27-B0CF-57627F06274C}"/>
              </a:ext>
            </a:extLst>
          </p:cNvPr>
          <p:cNvSpPr txBox="1"/>
          <p:nvPr/>
        </p:nvSpPr>
        <p:spPr>
          <a:xfrm>
            <a:off x="1298693" y="2629158"/>
            <a:ext cx="1942605" cy="650798"/>
          </a:xfrm>
          <a:prstGeom prst="rect">
            <a:avLst/>
          </a:prstGeom>
          <a:noFill/>
        </p:spPr>
        <p:txBody>
          <a:bodyPr wrap="square" rtlCol="0">
            <a:spAutoFit/>
          </a:bodyPr>
          <a:lstStyle/>
          <a:p>
            <a:pPr algn="ctr"/>
            <a:r>
              <a:rPr kumimoji="1" lang="en-US" altLang="ja-JP" sz="1800" dirty="0">
                <a:latin typeface="Meiryo UI" panose="020B0604030504040204" pitchFamily="50" charset="-128"/>
                <a:ea typeface="Meiryo UI" panose="020B0604030504040204" pitchFamily="50" charset="-128"/>
                <a:cs typeface="Meiryo UI" panose="020B0604030504040204" pitchFamily="50" charset="-128"/>
              </a:rPr>
              <a:t>80</a:t>
            </a:r>
            <a:r>
              <a:rPr kumimoji="1" lang="ja-JP" altLang="en-US" sz="1800" dirty="0">
                <a:latin typeface="Meiryo UI" panose="020B0604030504040204" pitchFamily="50" charset="-128"/>
                <a:ea typeface="Meiryo UI" panose="020B0604030504040204" pitchFamily="50" charset="-128"/>
                <a:cs typeface="Meiryo UI" panose="020B0604030504040204" pitchFamily="50" charset="-128"/>
              </a:rPr>
              <a:t>億円</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規模</a:t>
            </a:r>
            <a:r>
              <a:rPr kumimoji="1" lang="ja-JP" altLang="en-US" sz="1800" dirty="0">
                <a:latin typeface="Meiryo UI" panose="020B0604030504040204" pitchFamily="50" charset="-128"/>
                <a:ea typeface="Meiryo UI" panose="020B0604030504040204" pitchFamily="50" charset="-128"/>
                <a:cs typeface="Meiryo UI" panose="020B0604030504040204" pitchFamily="50" charset="-128"/>
              </a:rPr>
              <a:t>の</a:t>
            </a:r>
            <a:endParaRPr kumimoji="1"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800" dirty="0">
                <a:latin typeface="Meiryo UI" panose="020B0604030504040204" pitchFamily="50" charset="-128"/>
                <a:ea typeface="Meiryo UI" panose="020B0604030504040204" pitchFamily="50" charset="-128"/>
                <a:cs typeface="Meiryo UI" panose="020B0604030504040204" pitchFamily="50" charset="-128"/>
              </a:rPr>
              <a:t>税制度</a:t>
            </a:r>
          </a:p>
        </p:txBody>
      </p:sp>
      <p:sp>
        <p:nvSpPr>
          <p:cNvPr id="35" name="テキスト ボックス 34">
            <a:extLst>
              <a:ext uri="{FF2B5EF4-FFF2-40B4-BE49-F238E27FC236}">
                <a16:creationId xmlns:a16="http://schemas.microsoft.com/office/drawing/2014/main" id="{671E08A4-055B-4578-9670-CAB03C0742A3}"/>
              </a:ext>
            </a:extLst>
          </p:cNvPr>
          <p:cNvSpPr txBox="1"/>
          <p:nvPr/>
        </p:nvSpPr>
        <p:spPr>
          <a:xfrm>
            <a:off x="5779280" y="4636741"/>
            <a:ext cx="3287699" cy="650798"/>
          </a:xfrm>
          <a:prstGeom prst="rect">
            <a:avLst/>
          </a:prstGeom>
          <a:solidFill>
            <a:schemeClr val="tx2"/>
          </a:solidFill>
        </p:spPr>
        <p:txBody>
          <a:bodyPr wrap="square" rtlCol="0" anchor="ctr">
            <a:spAutoFit/>
          </a:bodyPr>
          <a:lstStyle/>
          <a:p>
            <a:pPr algn="ctr"/>
            <a:r>
              <a:rPr lang="ja-JP" altLang="en-US"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・新規事業（</a:t>
            </a:r>
            <a:r>
              <a:rPr lang="en-US" altLang="ja-JP"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検討時）のうち、</a:t>
            </a:r>
            <a:r>
              <a:rPr lang="en-US" altLang="ja-JP"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35</a:t>
            </a:r>
            <a:r>
              <a:rPr lang="ja-JP" altLang="en-US"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億円～</a:t>
            </a:r>
            <a:r>
              <a:rPr lang="en-US" altLang="ja-JP"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55</a:t>
            </a:r>
            <a:r>
              <a:rPr lang="ja-JP" altLang="en-US"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億円規模</a:t>
            </a:r>
            <a:endParaRPr kumimoji="1" lang="ja-JP" altLang="en-US"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a:extLst>
              <a:ext uri="{FF2B5EF4-FFF2-40B4-BE49-F238E27FC236}">
                <a16:creationId xmlns:a16="http://schemas.microsoft.com/office/drawing/2014/main" id="{F327A3CC-E432-A8E8-4696-8547C9675C26}"/>
              </a:ext>
            </a:extLst>
          </p:cNvPr>
          <p:cNvSpPr txBox="1"/>
          <p:nvPr/>
        </p:nvSpPr>
        <p:spPr>
          <a:xfrm>
            <a:off x="5770257" y="7295988"/>
            <a:ext cx="3292698" cy="650798"/>
          </a:xfrm>
          <a:prstGeom prst="rect">
            <a:avLst/>
          </a:prstGeom>
          <a:solidFill>
            <a:schemeClr val="tx2"/>
          </a:solidFill>
        </p:spPr>
        <p:txBody>
          <a:bodyPr wrap="square" rtlCol="0" anchor="ctr">
            <a:spAutoFit/>
          </a:bodyPr>
          <a:lstStyle/>
          <a:p>
            <a:pPr algn="ctr"/>
            <a:r>
              <a:rPr kumimoji="1" lang="ja-JP" altLang="en-US"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・継続事業（</a:t>
            </a:r>
            <a:r>
              <a:rPr kumimoji="1" lang="en-US" altLang="ja-JP"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kumimoji="1" lang="ja-JP" altLang="en-US"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検討時）</a:t>
            </a:r>
            <a:endParaRPr kumimoji="1" lang="en-US" altLang="ja-JP"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億円規模</a:t>
            </a:r>
            <a:endParaRPr kumimoji="1" lang="en-US" altLang="ja-JP"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吹き出し: 角を丸めた四角形 9">
            <a:extLst>
              <a:ext uri="{FF2B5EF4-FFF2-40B4-BE49-F238E27FC236}">
                <a16:creationId xmlns:a16="http://schemas.microsoft.com/office/drawing/2014/main" id="{AF29DEF3-1943-4083-BC40-C1BD73AFC1BD}"/>
              </a:ext>
            </a:extLst>
          </p:cNvPr>
          <p:cNvSpPr/>
          <p:nvPr/>
        </p:nvSpPr>
        <p:spPr>
          <a:xfrm>
            <a:off x="2949553" y="3458088"/>
            <a:ext cx="1191250" cy="896013"/>
          </a:xfrm>
          <a:prstGeom prst="wedgeRoundRectCallout">
            <a:avLst>
              <a:gd name="adj1" fmla="val 142194"/>
              <a:gd name="adj2" fmla="val -1146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a:latin typeface="Meiryo UI" panose="020B0604030504040204" pitchFamily="50" charset="-128"/>
                <a:ea typeface="Meiryo UI" panose="020B0604030504040204" pitchFamily="50" charset="-128"/>
              </a:rPr>
              <a:t>R8</a:t>
            </a:r>
            <a:r>
              <a:rPr lang="ja-JP" altLang="en-US" sz="1600" dirty="0">
                <a:latin typeface="Meiryo UI" panose="020B0604030504040204" pitchFamily="50" charset="-128"/>
                <a:ea typeface="Meiryo UI" panose="020B0604030504040204" pitchFamily="50" charset="-128"/>
              </a:rPr>
              <a:t>年度</a:t>
            </a:r>
            <a:endParaRPr lang="en-US" altLang="ja-JP" sz="1600" dirty="0">
              <a:latin typeface="Meiryo UI" panose="020B0604030504040204" pitchFamily="50" charset="-128"/>
              <a:ea typeface="Meiryo UI" panose="020B0604030504040204" pitchFamily="50" charset="-128"/>
            </a:endParaRPr>
          </a:p>
          <a:p>
            <a:pPr algn="ctr"/>
            <a:r>
              <a:rPr lang="ja-JP" altLang="en-US" sz="1600" dirty="0">
                <a:latin typeface="Meiryo UI" panose="020B0604030504040204" pitchFamily="50" charset="-128"/>
                <a:ea typeface="Meiryo UI" panose="020B0604030504040204" pitchFamily="50" charset="-128"/>
              </a:rPr>
              <a:t>約</a:t>
            </a:r>
            <a:r>
              <a:rPr lang="en-US" altLang="ja-JP" sz="1600" dirty="0">
                <a:latin typeface="Meiryo UI" panose="020B0604030504040204" pitchFamily="50" charset="-128"/>
                <a:ea typeface="Meiryo UI" panose="020B0604030504040204" pitchFamily="50" charset="-128"/>
              </a:rPr>
              <a:t>58</a:t>
            </a:r>
            <a:r>
              <a:rPr lang="ja-JP" altLang="en-US" sz="1600" dirty="0">
                <a:latin typeface="Meiryo UI" panose="020B0604030504040204" pitchFamily="50" charset="-128"/>
                <a:ea typeface="Meiryo UI" panose="020B0604030504040204" pitchFamily="50" charset="-128"/>
              </a:rPr>
              <a:t>億円</a:t>
            </a:r>
            <a:endParaRPr kumimoji="1" lang="ja-JP" altLang="en-US" sz="1600" dirty="0">
              <a:latin typeface="Meiryo UI" panose="020B0604030504040204" pitchFamily="50" charset="-128"/>
              <a:ea typeface="Meiryo UI" panose="020B0604030504040204" pitchFamily="50" charset="-128"/>
            </a:endParaRPr>
          </a:p>
        </p:txBody>
      </p:sp>
      <p:cxnSp>
        <p:nvCxnSpPr>
          <p:cNvPr id="41" name="直線矢印コネクタ 40">
            <a:extLst>
              <a:ext uri="{FF2B5EF4-FFF2-40B4-BE49-F238E27FC236}">
                <a16:creationId xmlns:a16="http://schemas.microsoft.com/office/drawing/2014/main" id="{A9851999-6FEB-4FA2-A9AD-3DD884A049EA}"/>
              </a:ext>
            </a:extLst>
          </p:cNvPr>
          <p:cNvCxnSpPr>
            <a:cxnSpLocks/>
          </p:cNvCxnSpPr>
          <p:nvPr/>
        </p:nvCxnSpPr>
        <p:spPr>
          <a:xfrm flipH="1">
            <a:off x="3108985" y="2828401"/>
            <a:ext cx="9564969" cy="0"/>
          </a:xfrm>
          <a:prstGeom prst="straightConnector1">
            <a:avLst/>
          </a:prstGeom>
          <a:ln w="25400">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1E6DE631-4E5D-4ABF-BDC2-BA6633DF00C0}"/>
              </a:ext>
            </a:extLst>
          </p:cNvPr>
          <p:cNvSpPr/>
          <p:nvPr/>
        </p:nvSpPr>
        <p:spPr>
          <a:xfrm>
            <a:off x="10523398" y="2825286"/>
            <a:ext cx="1820323" cy="5312806"/>
          </a:xfrm>
          <a:prstGeom prst="rect">
            <a:avLst/>
          </a:prstGeom>
          <a:pattFill prst="lgConfetti">
            <a:fgClr>
              <a:schemeClr val="accent2"/>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下矢印吹き出し 41">
            <a:extLst>
              <a:ext uri="{FF2B5EF4-FFF2-40B4-BE49-F238E27FC236}">
                <a16:creationId xmlns:a16="http://schemas.microsoft.com/office/drawing/2014/main" id="{F8044CEC-0B98-4A36-A158-12B86B33F2C9}"/>
              </a:ext>
            </a:extLst>
          </p:cNvPr>
          <p:cNvSpPr/>
          <p:nvPr/>
        </p:nvSpPr>
        <p:spPr>
          <a:xfrm flipV="1">
            <a:off x="922581" y="8167886"/>
            <a:ext cx="5262392" cy="1273834"/>
          </a:xfrm>
          <a:prstGeom prst="downArrowCallout">
            <a:avLst>
              <a:gd name="adj1" fmla="val 24005"/>
              <a:gd name="adj2" fmla="val 21752"/>
              <a:gd name="adj3" fmla="val 16101"/>
              <a:gd name="adj4" fmla="val 30720"/>
            </a:avLst>
          </a:prstGeom>
          <a:solidFill>
            <a:srgbClr val="FFC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3200" b="1" dirty="0">
              <a:solidFill>
                <a:schemeClr val="tx1"/>
              </a:solidFill>
            </a:endParaRPr>
          </a:p>
        </p:txBody>
      </p:sp>
      <p:sp>
        <p:nvSpPr>
          <p:cNvPr id="38" name="正方形/長方形 37">
            <a:extLst>
              <a:ext uri="{FF2B5EF4-FFF2-40B4-BE49-F238E27FC236}">
                <a16:creationId xmlns:a16="http://schemas.microsoft.com/office/drawing/2014/main" id="{D876ECAA-745E-4FA3-82F8-D2452DFFA8B1}"/>
              </a:ext>
            </a:extLst>
          </p:cNvPr>
          <p:cNvSpPr/>
          <p:nvPr/>
        </p:nvSpPr>
        <p:spPr>
          <a:xfrm>
            <a:off x="1121183" y="9082990"/>
            <a:ext cx="5647346" cy="367843"/>
          </a:xfrm>
          <a:prstGeom prst="rect">
            <a:avLst/>
          </a:prstGeom>
        </p:spPr>
        <p:txBody>
          <a:bodyPr wrap="square">
            <a:spAutoFit/>
          </a:bodyPr>
          <a:lstStyle/>
          <a:p>
            <a:r>
              <a:rPr lang="en-US" altLang="ja-JP" sz="1800" b="1" dirty="0">
                <a:latin typeface="Meiryo UI" panose="020B0604030504040204" pitchFamily="50" charset="-128"/>
                <a:ea typeface="Meiryo UI" panose="020B0604030504040204" pitchFamily="50" charset="-128"/>
                <a:cs typeface="Meiryo UI" panose="020B0604030504040204" pitchFamily="50" charset="-128"/>
              </a:rPr>
              <a:t>R7</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年度「大阪都市魅力創造戦略</a:t>
            </a:r>
            <a:r>
              <a:rPr lang="en-US" altLang="ja-JP" sz="1800" b="1"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」の改訂</a:t>
            </a:r>
            <a:endParaRPr lang="en-US" altLang="ja-JP"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吹き出し: 角を丸めた四角形 46">
            <a:extLst>
              <a:ext uri="{FF2B5EF4-FFF2-40B4-BE49-F238E27FC236}">
                <a16:creationId xmlns:a16="http://schemas.microsoft.com/office/drawing/2014/main" id="{5CCA30C1-8A95-46F7-9442-87901780D6F6}"/>
              </a:ext>
            </a:extLst>
          </p:cNvPr>
          <p:cNvSpPr/>
          <p:nvPr/>
        </p:nvSpPr>
        <p:spPr>
          <a:xfrm>
            <a:off x="10682143" y="3629954"/>
            <a:ext cx="2217484" cy="682592"/>
          </a:xfrm>
          <a:prstGeom prst="wedgeRoundRectCallout">
            <a:avLst>
              <a:gd name="adj1" fmla="val 18681"/>
              <a:gd name="adj2" fmla="val -154480"/>
              <a:gd name="adj3" fmla="val 16667"/>
            </a:avLst>
          </a:prstGeom>
          <a:solidFill>
            <a:srgbClr val="FFFF0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600" dirty="0">
                <a:latin typeface="Meiryo UI" panose="020B0604030504040204" pitchFamily="50" charset="-128"/>
                <a:ea typeface="Meiryo UI" panose="020B0604030504040204" pitchFamily="50" charset="-128"/>
              </a:rPr>
              <a:t>R12</a:t>
            </a:r>
            <a:r>
              <a:rPr kumimoji="1" lang="ja-JP" altLang="en-US" sz="1600" dirty="0">
                <a:latin typeface="Meiryo UI" panose="020B0604030504040204" pitchFamily="50" charset="-128"/>
                <a:ea typeface="Meiryo UI" panose="020B0604030504040204" pitchFamily="50" charset="-128"/>
              </a:rPr>
              <a:t>年度以降は</a:t>
            </a:r>
            <a:endParaRPr kumimoji="1" lang="en-US" altLang="ja-JP" sz="1600" dirty="0">
              <a:latin typeface="Meiryo UI" panose="020B0604030504040204" pitchFamily="50" charset="-128"/>
              <a:ea typeface="Meiryo UI" panose="020B0604030504040204" pitchFamily="50" charset="-128"/>
            </a:endParaRPr>
          </a:p>
          <a:p>
            <a:pPr algn="ctr"/>
            <a:r>
              <a:rPr lang="en-US" altLang="ja-JP" sz="1600" dirty="0">
                <a:latin typeface="Meiryo UI" panose="020B0604030504040204" pitchFamily="50" charset="-128"/>
                <a:ea typeface="Meiryo UI" panose="020B0604030504040204" pitchFamily="50" charset="-128"/>
              </a:rPr>
              <a:t>80</a:t>
            </a:r>
            <a:r>
              <a:rPr lang="ja-JP" altLang="en-US" sz="1600" dirty="0">
                <a:latin typeface="Meiryo UI" panose="020B0604030504040204" pitchFamily="50" charset="-128"/>
                <a:ea typeface="Meiryo UI" panose="020B0604030504040204" pitchFamily="50" charset="-128"/>
              </a:rPr>
              <a:t>億円規模を維持</a:t>
            </a:r>
            <a:endParaRPr kumimoji="1" lang="ja-JP" altLang="en-US" sz="1600" dirty="0">
              <a:latin typeface="Meiryo UI" panose="020B0604030504040204" pitchFamily="50" charset="-128"/>
              <a:ea typeface="Meiryo UI" panose="020B0604030504040204" pitchFamily="50" charset="-128"/>
            </a:endParaRPr>
          </a:p>
        </p:txBody>
      </p:sp>
      <p:cxnSp>
        <p:nvCxnSpPr>
          <p:cNvPr id="7" name="直線矢印コネクタ 6">
            <a:extLst>
              <a:ext uri="{FF2B5EF4-FFF2-40B4-BE49-F238E27FC236}">
                <a16:creationId xmlns:a16="http://schemas.microsoft.com/office/drawing/2014/main" id="{81334EBC-0634-40AE-AA78-A73D1C4C50F2}"/>
              </a:ext>
            </a:extLst>
          </p:cNvPr>
          <p:cNvCxnSpPr>
            <a:cxnSpLocks/>
          </p:cNvCxnSpPr>
          <p:nvPr/>
        </p:nvCxnSpPr>
        <p:spPr>
          <a:xfrm>
            <a:off x="10531934" y="2819054"/>
            <a:ext cx="2217484" cy="0"/>
          </a:xfrm>
          <a:prstGeom prst="straightConnector1">
            <a:avLst/>
          </a:prstGeom>
          <a:ln w="571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6B4D98F5-D50B-45E4-B27D-27E8DC290419}"/>
              </a:ext>
            </a:extLst>
          </p:cNvPr>
          <p:cNvSpPr txBox="1"/>
          <p:nvPr/>
        </p:nvSpPr>
        <p:spPr>
          <a:xfrm>
            <a:off x="5779280" y="6504662"/>
            <a:ext cx="3287699" cy="650798"/>
          </a:xfrm>
          <a:prstGeom prst="rect">
            <a:avLst/>
          </a:prstGeom>
          <a:solidFill>
            <a:schemeClr val="tx2"/>
          </a:solidFill>
        </p:spPr>
        <p:txBody>
          <a:bodyPr wrap="square" rtlCol="0" anchor="ctr">
            <a:spAutoFit/>
          </a:bodyPr>
          <a:lstStyle/>
          <a:p>
            <a:pPr algn="ctr"/>
            <a:r>
              <a:rPr lang="ja-JP" altLang="en-US"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・新規事業（</a:t>
            </a:r>
            <a:r>
              <a:rPr lang="en-US" altLang="ja-JP"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検討時）のうち、</a:t>
            </a:r>
            <a:r>
              <a:rPr lang="en-US" altLang="ja-JP"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億円規模</a:t>
            </a:r>
            <a:endParaRPr kumimoji="1" lang="ja-JP" altLang="en-US"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吹き出し: 角を丸めた四角形 48">
            <a:extLst>
              <a:ext uri="{FF2B5EF4-FFF2-40B4-BE49-F238E27FC236}">
                <a16:creationId xmlns:a16="http://schemas.microsoft.com/office/drawing/2014/main" id="{EEA02A80-23B2-455B-9A5E-8C254A345FED}"/>
              </a:ext>
            </a:extLst>
          </p:cNvPr>
          <p:cNvSpPr/>
          <p:nvPr/>
        </p:nvSpPr>
        <p:spPr>
          <a:xfrm>
            <a:off x="3894314" y="1817985"/>
            <a:ext cx="4911852" cy="855692"/>
          </a:xfrm>
          <a:prstGeom prst="wedgeRoundRectCallout">
            <a:avLst>
              <a:gd name="adj1" fmla="val -1020"/>
              <a:gd name="adj2" fmla="val 88632"/>
              <a:gd name="adj3" fmla="val 16667"/>
            </a:avLst>
          </a:prstGeom>
          <a:solidFill>
            <a:srgbClr val="FFFF00"/>
          </a:soli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執行残額は弾力的な運用財源</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今回の検討以降に発生する新たな行政需要への対応や</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パンデミック等の外的要因により宿泊税収が減少した場合においても</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安定的に継続して宿泊税による事業を実施するための財源とする</a:t>
            </a:r>
            <a:endParaRPr kumimoji="1" lang="ja-JP" altLang="en-US" sz="1200" dirty="0">
              <a:latin typeface="Meiryo UI" panose="020B0604030504040204" pitchFamily="50" charset="-128"/>
              <a:ea typeface="Meiryo UI" panose="020B0604030504040204" pitchFamily="50" charset="-128"/>
            </a:endParaRPr>
          </a:p>
        </p:txBody>
      </p:sp>
      <p:sp>
        <p:nvSpPr>
          <p:cNvPr id="43" name="テキスト ボックス 42">
            <a:extLst>
              <a:ext uri="{FF2B5EF4-FFF2-40B4-BE49-F238E27FC236}">
                <a16:creationId xmlns:a16="http://schemas.microsoft.com/office/drawing/2014/main" id="{1B78DBE5-970C-4E97-BE5B-F89DB5E8B2A3}"/>
              </a:ext>
            </a:extLst>
          </p:cNvPr>
          <p:cNvSpPr txBox="1"/>
          <p:nvPr/>
        </p:nvSpPr>
        <p:spPr>
          <a:xfrm>
            <a:off x="4366714" y="8251730"/>
            <a:ext cx="1986027" cy="367843"/>
          </a:xfrm>
          <a:prstGeom prst="rect">
            <a:avLst/>
          </a:prstGeom>
          <a:noFill/>
        </p:spPr>
        <p:txBody>
          <a:bodyPr wrap="square" rtlCol="0">
            <a:spAutoFit/>
          </a:bodyPr>
          <a:lstStyle/>
          <a:p>
            <a:pPr algn="ctr"/>
            <a:r>
              <a:rPr kumimoji="1" lang="en-US" altLang="ja-JP" sz="1800" dirty="0">
                <a:latin typeface="Meiryo UI" panose="020B0604030504040204" pitchFamily="50" charset="-128"/>
                <a:ea typeface="Meiryo UI" panose="020B0604030504040204" pitchFamily="50" charset="-128"/>
                <a:cs typeface="Meiryo UI" panose="020B0604030504040204" pitchFamily="50" charset="-128"/>
              </a:rPr>
              <a:t>R</a:t>
            </a:r>
            <a:r>
              <a:rPr lang="en-US" altLang="ja-JP" sz="1800" dirty="0">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800" dirty="0">
                <a:latin typeface="Meiryo UI" panose="020B0604030504040204" pitchFamily="50" charset="-128"/>
                <a:ea typeface="Meiryo UI" panose="020B0604030504040204" pitchFamily="50" charset="-128"/>
                <a:cs typeface="Meiryo UI" panose="020B0604030504040204" pitchFamily="50" charset="-128"/>
              </a:rPr>
              <a:t>年度</a:t>
            </a:r>
          </a:p>
        </p:txBody>
      </p:sp>
      <p:sp>
        <p:nvSpPr>
          <p:cNvPr id="46" name="直角三角形 45">
            <a:extLst>
              <a:ext uri="{FF2B5EF4-FFF2-40B4-BE49-F238E27FC236}">
                <a16:creationId xmlns:a16="http://schemas.microsoft.com/office/drawing/2014/main" id="{F5A6ADBA-3A73-4A6A-BAFC-F814236932A8}"/>
              </a:ext>
            </a:extLst>
          </p:cNvPr>
          <p:cNvSpPr/>
          <p:nvPr/>
        </p:nvSpPr>
        <p:spPr>
          <a:xfrm flipH="1">
            <a:off x="4441908" y="3812122"/>
            <a:ext cx="917818" cy="1500248"/>
          </a:xfrm>
          <a:prstGeom prst="rtTriangle">
            <a:avLst/>
          </a:prstGeom>
          <a:solidFill>
            <a:schemeClr val="tx2">
              <a:lumMod val="20000"/>
              <a:lumOff val="8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a:extLst>
              <a:ext uri="{FF2B5EF4-FFF2-40B4-BE49-F238E27FC236}">
                <a16:creationId xmlns:a16="http://schemas.microsoft.com/office/drawing/2014/main" id="{3E1B9A0A-CFAC-43D5-8B98-2A11A4C1EFB9}"/>
              </a:ext>
            </a:extLst>
          </p:cNvPr>
          <p:cNvSpPr/>
          <p:nvPr/>
        </p:nvSpPr>
        <p:spPr>
          <a:xfrm>
            <a:off x="4441906" y="5287539"/>
            <a:ext cx="1144390" cy="2845795"/>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6" name="直線矢印コネクタ 35">
            <a:extLst>
              <a:ext uri="{FF2B5EF4-FFF2-40B4-BE49-F238E27FC236}">
                <a16:creationId xmlns:a16="http://schemas.microsoft.com/office/drawing/2014/main" id="{B0D2185A-BF82-459E-A232-82D9540A8853}"/>
              </a:ext>
            </a:extLst>
          </p:cNvPr>
          <p:cNvCxnSpPr>
            <a:cxnSpLocks/>
          </p:cNvCxnSpPr>
          <p:nvPr/>
        </p:nvCxnSpPr>
        <p:spPr>
          <a:xfrm flipH="1">
            <a:off x="2745656" y="6224987"/>
            <a:ext cx="7777743" cy="0"/>
          </a:xfrm>
          <a:prstGeom prst="straightConnector1">
            <a:avLst/>
          </a:prstGeom>
          <a:ln w="25400">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直線矢印コネクタ 32">
            <a:extLst>
              <a:ext uri="{FF2B5EF4-FFF2-40B4-BE49-F238E27FC236}">
                <a16:creationId xmlns:a16="http://schemas.microsoft.com/office/drawing/2014/main" id="{FEC8622A-0318-4EC5-BB7A-D355E4B50C67}"/>
              </a:ext>
            </a:extLst>
          </p:cNvPr>
          <p:cNvCxnSpPr>
            <a:cxnSpLocks/>
          </p:cNvCxnSpPr>
          <p:nvPr/>
        </p:nvCxnSpPr>
        <p:spPr>
          <a:xfrm>
            <a:off x="5359727" y="3755215"/>
            <a:ext cx="0" cy="4368775"/>
          </a:xfrm>
          <a:prstGeom prst="straightConnector1">
            <a:avLst/>
          </a:prstGeom>
          <a:ln w="5715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0" name="正方形/長方形 49">
            <a:extLst>
              <a:ext uri="{FF2B5EF4-FFF2-40B4-BE49-F238E27FC236}">
                <a16:creationId xmlns:a16="http://schemas.microsoft.com/office/drawing/2014/main" id="{665BC4DE-E987-41FB-8648-AFC876F5296A}"/>
              </a:ext>
            </a:extLst>
          </p:cNvPr>
          <p:cNvSpPr/>
          <p:nvPr/>
        </p:nvSpPr>
        <p:spPr>
          <a:xfrm>
            <a:off x="5624531" y="3776129"/>
            <a:ext cx="4865226" cy="42032"/>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吹き出し: 角を丸めた四角形 38">
            <a:extLst>
              <a:ext uri="{FF2B5EF4-FFF2-40B4-BE49-F238E27FC236}">
                <a16:creationId xmlns:a16="http://schemas.microsoft.com/office/drawing/2014/main" id="{5699EB06-E062-4656-9FEE-24636463EB26}"/>
              </a:ext>
            </a:extLst>
          </p:cNvPr>
          <p:cNvSpPr/>
          <p:nvPr/>
        </p:nvSpPr>
        <p:spPr>
          <a:xfrm>
            <a:off x="9066046" y="3246522"/>
            <a:ext cx="1258750" cy="911045"/>
          </a:xfrm>
          <a:prstGeom prst="wedgeRoundRectCallout">
            <a:avLst>
              <a:gd name="adj1" fmla="val 60692"/>
              <a:gd name="adj2" fmla="val -8892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a:latin typeface="Meiryo UI" panose="020B0604030504040204" pitchFamily="50" charset="-128"/>
                <a:ea typeface="Meiryo UI" panose="020B0604030504040204" pitchFamily="50" charset="-128"/>
              </a:rPr>
              <a:t>R12</a:t>
            </a:r>
            <a:r>
              <a:rPr lang="ja-JP" altLang="en-US" sz="1600" dirty="0">
                <a:latin typeface="Meiryo UI" panose="020B0604030504040204" pitchFamily="50" charset="-128"/>
                <a:ea typeface="Meiryo UI" panose="020B0604030504040204" pitchFamily="50" charset="-128"/>
              </a:rPr>
              <a:t>年度</a:t>
            </a:r>
            <a:endParaRPr lang="en-US" altLang="ja-JP" sz="1600" dirty="0">
              <a:latin typeface="Meiryo UI" panose="020B0604030504040204" pitchFamily="50" charset="-128"/>
              <a:ea typeface="Meiryo UI" panose="020B0604030504040204" pitchFamily="50" charset="-128"/>
            </a:endParaRPr>
          </a:p>
          <a:p>
            <a:pPr algn="ctr"/>
            <a:r>
              <a:rPr lang="ja-JP" altLang="en-US" sz="1600" dirty="0">
                <a:latin typeface="Meiryo UI" panose="020B0604030504040204" pitchFamily="50" charset="-128"/>
                <a:ea typeface="Meiryo UI" panose="020B0604030504040204" pitchFamily="50" charset="-128"/>
              </a:rPr>
              <a:t>約</a:t>
            </a:r>
            <a:r>
              <a:rPr lang="en-US" altLang="ja-JP" sz="1600" dirty="0">
                <a:latin typeface="Meiryo UI" panose="020B0604030504040204" pitchFamily="50" charset="-128"/>
                <a:ea typeface="Meiryo UI" panose="020B0604030504040204" pitchFamily="50" charset="-128"/>
              </a:rPr>
              <a:t>76</a:t>
            </a:r>
            <a:r>
              <a:rPr lang="ja-JP" altLang="en-US" sz="1600" dirty="0">
                <a:latin typeface="Meiryo UI" panose="020B0604030504040204" pitchFamily="50" charset="-128"/>
                <a:ea typeface="Meiryo UI" panose="020B0604030504040204" pitchFamily="50" charset="-128"/>
              </a:rPr>
              <a:t>億円</a:t>
            </a:r>
            <a:endParaRPr kumimoji="1" lang="ja-JP" altLang="en-US" sz="1600" dirty="0">
              <a:latin typeface="Meiryo UI" panose="020B0604030504040204" pitchFamily="50" charset="-128"/>
              <a:ea typeface="Meiryo UI" panose="020B0604030504040204" pitchFamily="50" charset="-128"/>
            </a:endParaRPr>
          </a:p>
        </p:txBody>
      </p:sp>
      <p:cxnSp>
        <p:nvCxnSpPr>
          <p:cNvPr id="42" name="直線矢印コネクタ 41">
            <a:extLst>
              <a:ext uri="{FF2B5EF4-FFF2-40B4-BE49-F238E27FC236}">
                <a16:creationId xmlns:a16="http://schemas.microsoft.com/office/drawing/2014/main" id="{11A52D2D-3664-45BC-AE0A-F76B10EC7400}"/>
              </a:ext>
            </a:extLst>
          </p:cNvPr>
          <p:cNvCxnSpPr>
            <a:cxnSpLocks/>
          </p:cNvCxnSpPr>
          <p:nvPr/>
        </p:nvCxnSpPr>
        <p:spPr>
          <a:xfrm>
            <a:off x="10523398" y="2842609"/>
            <a:ext cx="0" cy="5295484"/>
          </a:xfrm>
          <a:prstGeom prst="straightConnector1">
            <a:avLst/>
          </a:prstGeom>
          <a:ln w="5715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C9C8EB27-A7C8-4400-B041-5B56ED2435E0}"/>
              </a:ext>
            </a:extLst>
          </p:cNvPr>
          <p:cNvCxnSpPr/>
          <p:nvPr/>
        </p:nvCxnSpPr>
        <p:spPr>
          <a:xfrm>
            <a:off x="791865" y="8138093"/>
            <a:ext cx="11981034" cy="0"/>
          </a:xfrm>
          <a:prstGeom prst="straightConnector1">
            <a:avLst/>
          </a:prstGeom>
          <a:ln w="571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22" name="下矢印吹き出し 33">
            <a:extLst>
              <a:ext uri="{FF2B5EF4-FFF2-40B4-BE49-F238E27FC236}">
                <a16:creationId xmlns:a16="http://schemas.microsoft.com/office/drawing/2014/main" id="{1DD5D51B-DFD7-404D-B636-1EF9B2B153A0}"/>
              </a:ext>
            </a:extLst>
          </p:cNvPr>
          <p:cNvSpPr/>
          <p:nvPr/>
        </p:nvSpPr>
        <p:spPr>
          <a:xfrm rot="10800000">
            <a:off x="2163406" y="8177958"/>
            <a:ext cx="1579830" cy="746925"/>
          </a:xfrm>
          <a:prstGeom prst="downArrowCallout">
            <a:avLst>
              <a:gd name="adj1" fmla="val 39737"/>
              <a:gd name="adj2" fmla="val 35499"/>
              <a:gd name="adj3" fmla="val 25000"/>
              <a:gd name="adj4" fmla="val 42809"/>
            </a:avLst>
          </a:prstGeom>
          <a:solidFill>
            <a:srgbClr val="FFC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a:extLst>
              <a:ext uri="{FF2B5EF4-FFF2-40B4-BE49-F238E27FC236}">
                <a16:creationId xmlns:a16="http://schemas.microsoft.com/office/drawing/2014/main" id="{794F7581-C80E-4AAA-9556-51020A26BFCB}"/>
              </a:ext>
            </a:extLst>
          </p:cNvPr>
          <p:cNvSpPr/>
          <p:nvPr/>
        </p:nvSpPr>
        <p:spPr>
          <a:xfrm>
            <a:off x="1974190" y="8578934"/>
            <a:ext cx="1986027" cy="367843"/>
          </a:xfrm>
          <a:prstGeom prst="rect">
            <a:avLst/>
          </a:prstGeom>
        </p:spPr>
        <p:txBody>
          <a:bodyPr wrap="square">
            <a:spAutoFit/>
          </a:bodyPr>
          <a:lstStyle/>
          <a:p>
            <a:pPr algn="ct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宿泊税見直し</a:t>
            </a:r>
          </a:p>
        </p:txBody>
      </p:sp>
      <p:sp>
        <p:nvSpPr>
          <p:cNvPr id="45" name="テキスト ボックス 44">
            <a:extLst>
              <a:ext uri="{FF2B5EF4-FFF2-40B4-BE49-F238E27FC236}">
                <a16:creationId xmlns:a16="http://schemas.microsoft.com/office/drawing/2014/main" id="{D3C2359A-6788-430B-BBAA-B4C5E9047A6B}"/>
              </a:ext>
            </a:extLst>
          </p:cNvPr>
          <p:cNvSpPr txBox="1"/>
          <p:nvPr/>
        </p:nvSpPr>
        <p:spPr>
          <a:xfrm>
            <a:off x="575841" y="809873"/>
            <a:ext cx="12457384" cy="846386"/>
          </a:xfrm>
          <a:prstGeom prst="rect">
            <a:avLst/>
          </a:prstGeom>
          <a:noFill/>
          <a:ln>
            <a:solidFill>
              <a:schemeClr val="tx1"/>
            </a:solidFill>
          </a:ln>
        </p:spPr>
        <p:txBody>
          <a:bodyPr wrap="square" rIns="36000" rtlCol="0">
            <a:spAutoFit/>
          </a:bodyPr>
          <a:lstStyle/>
          <a:p>
            <a:pPr marL="342900" indent="-342900">
              <a:spcBef>
                <a:spcPts val="600"/>
              </a:spcBef>
              <a:buFont typeface="Wingdings" panose="05000000000000000000" pitchFamily="2" charset="2"/>
              <a:buChar char="u"/>
            </a:pPr>
            <a:r>
              <a:rPr lang="ja-JP" altLang="en-US" sz="2200" b="1" dirty="0">
                <a:latin typeface="Meiryo UI" panose="020B0604030504040204" pitchFamily="50" charset="-128"/>
                <a:ea typeface="Meiryo UI" panose="020B0604030504040204" pitchFamily="50" charset="-128"/>
                <a:cs typeface="Meiryo UI" panose="020B0604030504040204" pitchFamily="50" charset="-128"/>
              </a:rPr>
              <a:t>観光産業（宿泊税収）はパンデミックや自然災害、紛争などの外的要因の影響を受けやすい</a:t>
            </a:r>
            <a:endParaRPr lang="en-US" altLang="ja-JP" sz="2200" b="1" dirty="0">
              <a:latin typeface="Meiryo UI" panose="020B0604030504040204" pitchFamily="50" charset="-128"/>
              <a:ea typeface="Meiryo UI" panose="020B0604030504040204" pitchFamily="50" charset="-128"/>
              <a:cs typeface="Meiryo UI" panose="020B0604030504040204" pitchFamily="50" charset="-128"/>
            </a:endParaRPr>
          </a:p>
          <a:p>
            <a:pPr marL="342900" indent="-342900">
              <a:spcBef>
                <a:spcPts val="600"/>
              </a:spcBef>
              <a:buFont typeface="Wingdings" panose="05000000000000000000" pitchFamily="2" charset="2"/>
              <a:buChar char="u"/>
            </a:pPr>
            <a:r>
              <a:rPr lang="ja-JP" altLang="en-US" sz="2200" b="1" dirty="0">
                <a:latin typeface="Meiryo UI" panose="020B0604030504040204" pitchFamily="50" charset="-128"/>
                <a:ea typeface="Meiryo UI" panose="020B0604030504040204" pitchFamily="50" charset="-128"/>
                <a:cs typeface="Meiryo UI" panose="020B0604030504040204" pitchFamily="50" charset="-128"/>
              </a:rPr>
              <a:t>そのため、安定的に継続して宿泊税による事業を実施できる制度運用を検討</a:t>
            </a:r>
          </a:p>
        </p:txBody>
      </p:sp>
    </p:spTree>
    <p:extLst>
      <p:ext uri="{BB962C8B-B14F-4D97-AF65-F5344CB8AC3E}">
        <p14:creationId xmlns:p14="http://schemas.microsoft.com/office/powerpoint/2010/main" val="987375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7</a:t>
            </a:fld>
            <a:endParaRPr kumimoji="1" lang="ja-JP" altLang="en-US" dirty="0"/>
          </a:p>
        </p:txBody>
      </p:sp>
      <p:sp>
        <p:nvSpPr>
          <p:cNvPr id="20" name="矢印: 右 19">
            <a:extLst>
              <a:ext uri="{FF2B5EF4-FFF2-40B4-BE49-F238E27FC236}">
                <a16:creationId xmlns:a16="http://schemas.microsoft.com/office/drawing/2014/main" id="{ED70A9B2-22D3-807C-0661-19F83A20F1BC}"/>
              </a:ext>
            </a:extLst>
          </p:cNvPr>
          <p:cNvSpPr/>
          <p:nvPr/>
        </p:nvSpPr>
        <p:spPr>
          <a:xfrm>
            <a:off x="4680297" y="6597917"/>
            <a:ext cx="8441175" cy="1008112"/>
          </a:xfrm>
          <a:prstGeom prst="rightArrow">
            <a:avLst>
              <a:gd name="adj1" fmla="val 63807"/>
              <a:gd name="adj2" fmla="val 5000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800" b="1" dirty="0">
                <a:solidFill>
                  <a:schemeClr val="bg1">
                    <a:lumMod val="95000"/>
                  </a:schemeClr>
                </a:solidFill>
                <a:latin typeface="Meiryo UI" panose="020B0604030504040204" pitchFamily="50" charset="-128"/>
                <a:ea typeface="Meiryo UI" panose="020B0604030504040204" pitchFamily="50" charset="-128"/>
              </a:rPr>
              <a:t>宿泊税充当事業は段階的に事業費が増加し、約</a:t>
            </a:r>
            <a:r>
              <a:rPr lang="en-US" altLang="ja-JP" sz="1800" b="1" dirty="0">
                <a:solidFill>
                  <a:schemeClr val="bg1">
                    <a:lumMod val="95000"/>
                  </a:schemeClr>
                </a:solidFill>
                <a:latin typeface="Meiryo UI" panose="020B0604030504040204" pitchFamily="50" charset="-128"/>
                <a:ea typeface="Meiryo UI" panose="020B0604030504040204" pitchFamily="50" charset="-128"/>
              </a:rPr>
              <a:t>80</a:t>
            </a:r>
            <a:r>
              <a:rPr lang="ja-JP" altLang="en-US" sz="1800" b="1" dirty="0">
                <a:solidFill>
                  <a:schemeClr val="bg1">
                    <a:lumMod val="95000"/>
                  </a:schemeClr>
                </a:solidFill>
                <a:latin typeface="Meiryo UI" panose="020B0604030504040204" pitchFamily="50" charset="-128"/>
                <a:ea typeface="Meiryo UI" panose="020B0604030504040204" pitchFamily="50" charset="-128"/>
              </a:rPr>
              <a:t>億円の事業規模となる見込み</a:t>
            </a:r>
            <a:endParaRPr lang="en-US" altLang="ja-JP" sz="1800" b="1" dirty="0">
              <a:solidFill>
                <a:schemeClr val="bg1">
                  <a:lumMod val="95000"/>
                </a:schemeClr>
              </a:solidFill>
              <a:latin typeface="Meiryo UI" panose="020B0604030504040204" pitchFamily="50" charset="-128"/>
              <a:ea typeface="Meiryo UI" panose="020B0604030504040204" pitchFamily="50" charset="-128"/>
            </a:endParaRPr>
          </a:p>
        </p:txBody>
      </p:sp>
      <p:graphicFrame>
        <p:nvGraphicFramePr>
          <p:cNvPr id="9" name="表 8">
            <a:extLst>
              <a:ext uri="{FF2B5EF4-FFF2-40B4-BE49-F238E27FC236}">
                <a16:creationId xmlns:a16="http://schemas.microsoft.com/office/drawing/2014/main" id="{9827AA0A-EBD2-41AF-B2D4-B0E4DD9A39AD}"/>
              </a:ext>
            </a:extLst>
          </p:cNvPr>
          <p:cNvGraphicFramePr>
            <a:graphicFrameLocks noGrp="1"/>
          </p:cNvGraphicFramePr>
          <p:nvPr>
            <p:extLst>
              <p:ext uri="{D42A27DB-BD31-4B8C-83A1-F6EECF244321}">
                <p14:modId xmlns:p14="http://schemas.microsoft.com/office/powerpoint/2010/main" val="1461570605"/>
              </p:ext>
            </p:extLst>
          </p:nvPr>
        </p:nvGraphicFramePr>
        <p:xfrm>
          <a:off x="1007889" y="1701373"/>
          <a:ext cx="11521282" cy="4817422"/>
        </p:xfrm>
        <a:graphic>
          <a:graphicData uri="http://schemas.openxmlformats.org/drawingml/2006/table">
            <a:tbl>
              <a:tblPr/>
              <a:tblGrid>
                <a:gridCol w="5112568">
                  <a:extLst>
                    <a:ext uri="{9D8B030D-6E8A-4147-A177-3AD203B41FA5}">
                      <a16:colId xmlns:a16="http://schemas.microsoft.com/office/drawing/2014/main" val="1644118648"/>
                    </a:ext>
                  </a:extLst>
                </a:gridCol>
                <a:gridCol w="1068119">
                  <a:extLst>
                    <a:ext uri="{9D8B030D-6E8A-4147-A177-3AD203B41FA5}">
                      <a16:colId xmlns:a16="http://schemas.microsoft.com/office/drawing/2014/main" val="1261427993"/>
                    </a:ext>
                  </a:extLst>
                </a:gridCol>
                <a:gridCol w="1068119">
                  <a:extLst>
                    <a:ext uri="{9D8B030D-6E8A-4147-A177-3AD203B41FA5}">
                      <a16:colId xmlns:a16="http://schemas.microsoft.com/office/drawing/2014/main" val="3729017053"/>
                    </a:ext>
                  </a:extLst>
                </a:gridCol>
                <a:gridCol w="1068119">
                  <a:extLst>
                    <a:ext uri="{9D8B030D-6E8A-4147-A177-3AD203B41FA5}">
                      <a16:colId xmlns:a16="http://schemas.microsoft.com/office/drawing/2014/main" val="3613344053"/>
                    </a:ext>
                  </a:extLst>
                </a:gridCol>
                <a:gridCol w="1068119">
                  <a:extLst>
                    <a:ext uri="{9D8B030D-6E8A-4147-A177-3AD203B41FA5}">
                      <a16:colId xmlns:a16="http://schemas.microsoft.com/office/drawing/2014/main" val="1058741231"/>
                    </a:ext>
                  </a:extLst>
                </a:gridCol>
                <a:gridCol w="1068119">
                  <a:extLst>
                    <a:ext uri="{9D8B030D-6E8A-4147-A177-3AD203B41FA5}">
                      <a16:colId xmlns:a16="http://schemas.microsoft.com/office/drawing/2014/main" val="3583890403"/>
                    </a:ext>
                  </a:extLst>
                </a:gridCol>
                <a:gridCol w="1068119">
                  <a:extLst>
                    <a:ext uri="{9D8B030D-6E8A-4147-A177-3AD203B41FA5}">
                      <a16:colId xmlns:a16="http://schemas.microsoft.com/office/drawing/2014/main" val="3952369682"/>
                    </a:ext>
                  </a:extLst>
                </a:gridCol>
              </a:tblGrid>
              <a:tr h="345651">
                <a:tc>
                  <a:txBody>
                    <a:bodyPr/>
                    <a:lstStyle/>
                    <a:p>
                      <a:pPr algn="ct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n-US" sz="1800" b="0" i="0" u="none" strike="noStrike" dirty="0">
                          <a:solidFill>
                            <a:srgbClr val="000000"/>
                          </a:solidFill>
                          <a:effectLst/>
                          <a:latin typeface="Meiryo UI" panose="020B0604030504040204" pitchFamily="50" charset="-128"/>
                          <a:ea typeface="Meiryo UI" panose="020B0604030504040204" pitchFamily="50" charset="-128"/>
                        </a:rPr>
                        <a:t>R7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n-US" sz="1800" b="0" i="0" u="none" strike="noStrike" dirty="0">
                          <a:solidFill>
                            <a:srgbClr val="000000"/>
                          </a:solidFill>
                          <a:effectLst/>
                          <a:latin typeface="Meiryo UI" panose="020B0604030504040204" pitchFamily="50" charset="-128"/>
                          <a:ea typeface="Meiryo UI" panose="020B0604030504040204" pitchFamily="50" charset="-128"/>
                        </a:rPr>
                        <a:t>R8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n-US" sz="1800" b="0" i="0" u="none" strike="noStrike" dirty="0">
                          <a:solidFill>
                            <a:srgbClr val="000000"/>
                          </a:solidFill>
                          <a:effectLst/>
                          <a:latin typeface="Meiryo UI" panose="020B0604030504040204" pitchFamily="50" charset="-128"/>
                          <a:ea typeface="Meiryo UI" panose="020B0604030504040204" pitchFamily="50" charset="-128"/>
                        </a:rPr>
                        <a:t>R9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n-US" sz="1800" b="0" i="0" u="none" strike="noStrike">
                          <a:solidFill>
                            <a:srgbClr val="000000"/>
                          </a:solidFill>
                          <a:effectLst/>
                          <a:latin typeface="Meiryo UI" panose="020B0604030504040204" pitchFamily="50" charset="-128"/>
                          <a:ea typeface="Meiryo UI" panose="020B0604030504040204" pitchFamily="50" charset="-128"/>
                        </a:rPr>
                        <a:t>R10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n-US" sz="1800" b="0" i="0" u="none" strike="noStrike">
                          <a:solidFill>
                            <a:srgbClr val="000000"/>
                          </a:solidFill>
                          <a:effectLst/>
                          <a:latin typeface="Meiryo UI" panose="020B0604030504040204" pitchFamily="50" charset="-128"/>
                          <a:ea typeface="Meiryo UI" panose="020B0604030504040204" pitchFamily="50" charset="-128"/>
                        </a:rPr>
                        <a:t>R11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en-US" sz="1800" b="0" i="0" u="none" strike="noStrike">
                          <a:solidFill>
                            <a:srgbClr val="000000"/>
                          </a:solidFill>
                          <a:effectLst/>
                          <a:latin typeface="Meiryo UI" panose="020B0604030504040204" pitchFamily="50" charset="-128"/>
                          <a:ea typeface="Meiryo UI" panose="020B0604030504040204" pitchFamily="50" charset="-128"/>
                        </a:rPr>
                        <a:t>R12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3675461534"/>
                  </a:ext>
                </a:extLst>
              </a:tr>
              <a:tr h="535759">
                <a:tc>
                  <a:txBody>
                    <a:bodyPr/>
                    <a:lstStyle/>
                    <a:p>
                      <a:pPr algn="l"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継続事業</a:t>
                      </a: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1,539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1,539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1,539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1,539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1,539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1,539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1824971"/>
                  </a:ext>
                </a:extLst>
              </a:tr>
              <a:tr h="535759">
                <a:tc>
                  <a:txBody>
                    <a:bodyPr/>
                    <a:lstStyle/>
                    <a:p>
                      <a:pPr algn="ctr" fontAlgn="ctr"/>
                      <a:r>
                        <a:rPr lang="en-US" altLang="zh-TW" sz="1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継続事業</a:t>
                      </a:r>
                      <a:r>
                        <a:rPr lang="en-US" altLang="zh-TW" sz="1800" b="0" i="0" u="none" strike="noStrike" dirty="0">
                          <a:solidFill>
                            <a:srgbClr val="000000"/>
                          </a:solidFill>
                          <a:effectLst/>
                          <a:latin typeface="Meiryo UI" panose="020B0604030504040204" pitchFamily="50" charset="-128"/>
                          <a:ea typeface="Meiryo UI" panose="020B0604030504040204" pitchFamily="50" charset="-128"/>
                        </a:rPr>
                        <a:t>】</a:t>
                      </a:r>
                      <a:r>
                        <a:rPr lang="zh-TW" altLang="en-US" sz="1800" b="0" i="0" u="none" strike="noStrike" dirty="0">
                          <a:solidFill>
                            <a:srgbClr val="000000"/>
                          </a:solidFill>
                          <a:effectLst/>
                          <a:latin typeface="Meiryo UI" panose="020B0604030504040204" pitchFamily="50" charset="-128"/>
                          <a:ea typeface="Meiryo UI" panose="020B0604030504040204" pitchFamily="50" charset="-128"/>
                        </a:rPr>
                        <a:t>　小計</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1,539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1,539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1,539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1,539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1,539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1,539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2054108516"/>
                  </a:ext>
                </a:extLst>
              </a:tr>
              <a:tr h="535759">
                <a:tc>
                  <a:txBody>
                    <a:bodyPr/>
                    <a:lstStyle/>
                    <a:p>
                      <a:pPr algn="l"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新規事業１</a:t>
                      </a: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a:t>
                      </a:r>
                      <a:br>
                        <a:rPr lang="en-US" altLang="ja-JP" sz="18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万博に関連した観光振興の取組の発展的継続</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1351593" rtl="0" eaLnBrk="1" fontAlgn="ctr"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1351593" rtl="0" eaLnBrk="1" fontAlgn="ctr"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1,650</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1351593" rtl="0" eaLnBrk="1" fontAlgn="ctr"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1,650</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1351593" rtl="0" eaLnBrk="1" fontAlgn="ctr"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1,650</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1351593" rtl="0" eaLnBrk="1" fontAlgn="ctr"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1,650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1,650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8045090"/>
                  </a:ext>
                </a:extLst>
              </a:tr>
              <a:tr h="535759">
                <a:tc>
                  <a:txBody>
                    <a:bodyPr/>
                    <a:lstStyle/>
                    <a:p>
                      <a:pPr algn="l"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新規事業２</a:t>
                      </a: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a:t>
                      </a:r>
                      <a:br>
                        <a:rPr lang="en-US" altLang="ja-JP" sz="18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更なる受入環境整備の充実</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1351593" rtl="0" eaLnBrk="1" fontAlgn="ctr"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639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1351593" rtl="0" eaLnBrk="1" fontAlgn="ctr"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639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1351593" rtl="0" eaLnBrk="1" fontAlgn="ctr"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639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1351593" rtl="0" eaLnBrk="1" fontAlgn="ctr"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639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1351593" rtl="0" eaLnBrk="1" fontAlgn="ctr"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639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639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6268997"/>
                  </a:ext>
                </a:extLst>
              </a:tr>
              <a:tr h="535759">
                <a:tc>
                  <a:txBody>
                    <a:bodyPr/>
                    <a:lstStyle/>
                    <a:p>
                      <a:pPr algn="l"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新規事業３</a:t>
                      </a: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a:t>
                      </a:r>
                      <a:br>
                        <a:rPr lang="en-US" altLang="ja-JP" sz="18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海外プロモーション、デジタルマーケティング、</a:t>
                      </a: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MICE</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誘致</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500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1,500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1,500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2,000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2,000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0123919"/>
                  </a:ext>
                </a:extLst>
              </a:tr>
              <a:tr h="535759">
                <a:tc>
                  <a:txBody>
                    <a:bodyPr/>
                    <a:lstStyle/>
                    <a:p>
                      <a:pPr algn="l"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新規事業４</a:t>
                      </a: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a:t>
                      </a:r>
                      <a:br>
                        <a:rPr lang="en-US" altLang="ja-JP" sz="18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観光振興や魅力向上にかかるハード整備　等</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500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1,500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1,500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1,750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7121300"/>
                  </a:ext>
                </a:extLst>
              </a:tr>
              <a:tr h="535759">
                <a:tc>
                  <a:txBody>
                    <a:bodyPr/>
                    <a:lstStyle/>
                    <a:p>
                      <a:pPr algn="ctr" fontAlgn="ctr"/>
                      <a:r>
                        <a:rPr lang="en-US" altLang="zh-TW" sz="1800" b="0" i="0" u="none" strike="noStrike" dirty="0">
                          <a:solidFill>
                            <a:srgbClr val="000000"/>
                          </a:solidFill>
                          <a:effectLst/>
                          <a:latin typeface="Meiryo UI" panose="020B0604030504040204" pitchFamily="50" charset="-128"/>
                          <a:ea typeface="Meiryo UI" panose="020B0604030504040204" pitchFamily="50" charset="-128"/>
                        </a:rPr>
                        <a:t>【</a:t>
                      </a:r>
                      <a:r>
                        <a:rPr lang="zh-TW" altLang="en-US" sz="1800" b="0" i="0" u="none" strike="noStrike" dirty="0">
                          <a:solidFill>
                            <a:srgbClr val="000000"/>
                          </a:solidFill>
                          <a:effectLst/>
                          <a:latin typeface="Meiryo UI" panose="020B0604030504040204" pitchFamily="50" charset="-128"/>
                          <a:ea typeface="Meiryo UI" panose="020B0604030504040204" pitchFamily="50" charset="-128"/>
                        </a:rPr>
                        <a:t>新規事業</a:t>
                      </a:r>
                      <a:r>
                        <a:rPr lang="en-US" altLang="zh-TW" sz="1800" b="0" i="0" u="none" strike="noStrike" dirty="0">
                          <a:solidFill>
                            <a:srgbClr val="000000"/>
                          </a:solidFill>
                          <a:effectLst/>
                          <a:latin typeface="Meiryo UI" panose="020B0604030504040204" pitchFamily="50" charset="-128"/>
                          <a:ea typeface="Meiryo UI" panose="020B0604030504040204" pitchFamily="50" charset="-128"/>
                        </a:rPr>
                        <a:t>】</a:t>
                      </a:r>
                      <a:r>
                        <a:rPr lang="zh-TW" altLang="en-US" sz="1800" b="0" i="0" u="none" strike="noStrike" dirty="0">
                          <a:solidFill>
                            <a:srgbClr val="000000"/>
                          </a:solidFill>
                          <a:effectLst/>
                          <a:latin typeface="Meiryo UI" panose="020B0604030504040204" pitchFamily="50" charset="-128"/>
                          <a:ea typeface="Meiryo UI" panose="020B0604030504040204" pitchFamily="50" charset="-128"/>
                        </a:rPr>
                        <a:t>　小計</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CE4D6"/>
                    </a:solidFill>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1,639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CE4D6"/>
                    </a:solidFill>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4,289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CE4D6"/>
                    </a:solidFill>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4,789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CE4D6"/>
                    </a:solidFill>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5,289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CE4D6"/>
                    </a:solidFill>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5,789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CE4D6"/>
                    </a:solidFill>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6,039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908695041"/>
                  </a:ext>
                </a:extLst>
              </a:tr>
              <a:tr h="639454">
                <a:tc>
                  <a:txBody>
                    <a:bodyPr/>
                    <a:lstStyle/>
                    <a:p>
                      <a:pPr algn="ctr" fontAlgn="ctr"/>
                      <a:r>
                        <a:rPr lang="ja-JP" altLang="en-US" sz="1800" b="0" i="0" u="none" strike="noStrike">
                          <a:solidFill>
                            <a:srgbClr val="000000"/>
                          </a:solidFill>
                          <a:effectLst/>
                          <a:latin typeface="Meiryo UI" panose="020B0604030504040204" pitchFamily="50" charset="-128"/>
                          <a:ea typeface="Meiryo UI" panose="020B0604030504040204" pitchFamily="50" charset="-128"/>
                        </a:rPr>
                        <a:t>宿泊税充当事業　計</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3,178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5,828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6,328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6,828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7,328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7,578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7059286"/>
                  </a:ext>
                </a:extLst>
              </a:tr>
            </a:tbl>
          </a:graphicData>
        </a:graphic>
      </p:graphicFrame>
      <p:sp>
        <p:nvSpPr>
          <p:cNvPr id="19" name="角丸四角形 3">
            <a:extLst>
              <a:ext uri="{FF2B5EF4-FFF2-40B4-BE49-F238E27FC236}">
                <a16:creationId xmlns:a16="http://schemas.microsoft.com/office/drawing/2014/main" id="{F27313A0-AEA9-9D00-2885-A744C0782D59}"/>
              </a:ext>
            </a:extLst>
          </p:cNvPr>
          <p:cNvSpPr/>
          <p:nvPr/>
        </p:nvSpPr>
        <p:spPr>
          <a:xfrm>
            <a:off x="6107142" y="5874779"/>
            <a:ext cx="6422029" cy="651130"/>
          </a:xfrm>
          <a:prstGeom prst="roundRect">
            <a:avLst>
              <a:gd name="adj" fmla="val 4064"/>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86320543-B12E-4E32-AC4A-D49162BE9D7E}"/>
              </a:ext>
            </a:extLst>
          </p:cNvPr>
          <p:cNvSpPr txBox="1"/>
          <p:nvPr/>
        </p:nvSpPr>
        <p:spPr bwMode="gray">
          <a:xfrm>
            <a:off x="10782588" y="1241921"/>
            <a:ext cx="2322645" cy="531460"/>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kumimoji="1" lang="ja-JP" altLang="en-US" sz="1800" dirty="0">
                <a:solidFill>
                  <a:sysClr val="windowText" lastClr="000000"/>
                </a:solidFill>
                <a:latin typeface="Meiryo UI" panose="020B0604030504040204" pitchFamily="50" charset="-128"/>
                <a:ea typeface="Meiryo UI" panose="020B0604030504040204" pitchFamily="50" charset="-128"/>
              </a:rPr>
              <a:t>（単位：百万円）</a:t>
            </a:r>
          </a:p>
        </p:txBody>
      </p:sp>
      <p:sp>
        <p:nvSpPr>
          <p:cNvPr id="10" name="テキスト ボックス 9">
            <a:extLst>
              <a:ext uri="{FF2B5EF4-FFF2-40B4-BE49-F238E27FC236}">
                <a16:creationId xmlns:a16="http://schemas.microsoft.com/office/drawing/2014/main" id="{AAE84E9B-EFC4-4912-ADEB-8F08233E1553}"/>
              </a:ext>
            </a:extLst>
          </p:cNvPr>
          <p:cNvSpPr txBox="1"/>
          <p:nvPr/>
        </p:nvSpPr>
        <p:spPr bwMode="gray">
          <a:xfrm>
            <a:off x="0" y="-19491"/>
            <a:ext cx="10403590"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chemeClr val="tx1"/>
                </a:solidFill>
                <a:latin typeface="Meiryo UI" panose="020B0604030504040204" pitchFamily="50" charset="-128"/>
                <a:ea typeface="Meiryo UI" panose="020B0604030504040204" pitchFamily="50" charset="-128"/>
              </a:rPr>
              <a:t>　今後の宿泊税充当事業（行政需要）の事業規模</a:t>
            </a:r>
            <a:r>
              <a:rPr lang="ja-JP" altLang="en-US" sz="2400" b="1" dirty="0">
                <a:solidFill>
                  <a:schemeClr val="tx1"/>
                </a:solidFill>
                <a:latin typeface="Meiryo UI" panose="020B0604030504040204" pitchFamily="50" charset="-128"/>
                <a:ea typeface="Meiryo UI" panose="020B0604030504040204" pitchFamily="50" charset="-128"/>
              </a:rPr>
              <a:t>　～運用イメージ～</a:t>
            </a:r>
            <a:endParaRPr lang="ja-JP" altLang="en-US" sz="2800" b="1" dirty="0">
              <a:solidFill>
                <a:schemeClr val="tx1"/>
              </a:solidFill>
              <a:latin typeface="Meiryo UI" panose="020B0604030504040204" pitchFamily="50" charset="-128"/>
              <a:ea typeface="Meiryo UI" panose="020B0604030504040204" pitchFamily="50" charset="-128"/>
            </a:endParaRPr>
          </a:p>
          <a:p>
            <a:pPr defTabSz="990600"/>
            <a:endParaRPr kumimoji="1" lang="ja-JP" altLang="en-US" sz="2800" b="1" dirty="0">
              <a:solidFill>
                <a:schemeClr val="tx1"/>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EFDADC19-D0B4-489E-8E36-F40B914D46EB}"/>
              </a:ext>
            </a:extLst>
          </p:cNvPr>
          <p:cNvSpPr txBox="1"/>
          <p:nvPr/>
        </p:nvSpPr>
        <p:spPr bwMode="gray">
          <a:xfrm>
            <a:off x="283872" y="751691"/>
            <a:ext cx="3010540" cy="56223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000" dirty="0">
                <a:solidFill>
                  <a:schemeClr val="tx1"/>
                </a:solidFill>
                <a:latin typeface="Meiryo UI" panose="020B0604030504040204" pitchFamily="50" charset="-128"/>
                <a:ea typeface="Meiryo UI" panose="020B0604030504040204" pitchFamily="50" charset="-128"/>
              </a:rPr>
              <a:t>◆</a:t>
            </a:r>
            <a:r>
              <a:rPr lang="ja-JP" altLang="en-US" sz="2000" u="sng" dirty="0">
                <a:solidFill>
                  <a:schemeClr val="tx1"/>
                </a:solidFill>
                <a:latin typeface="Meiryo UI" panose="020B0604030504040204" pitchFamily="50" charset="-128"/>
                <a:ea typeface="Meiryo UI" panose="020B0604030504040204" pitchFamily="50" charset="-128"/>
              </a:rPr>
              <a:t>事業規模の推移イメージ</a:t>
            </a:r>
            <a:endParaRPr lang="en-US" altLang="ja-JP" sz="2000" u="sng"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29599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7353076" cy="6853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参考：大阪の観光振興にかかる施策の方向性</a:t>
            </a:r>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8</a:t>
            </a:fld>
            <a:endParaRPr kumimoji="1" lang="ja-JP" altLang="en-US" dirty="0"/>
          </a:p>
        </p:txBody>
      </p:sp>
      <p:grpSp>
        <p:nvGrpSpPr>
          <p:cNvPr id="13" name="グループ化 12">
            <a:extLst>
              <a:ext uri="{FF2B5EF4-FFF2-40B4-BE49-F238E27FC236}">
                <a16:creationId xmlns:a16="http://schemas.microsoft.com/office/drawing/2014/main" id="{4667E601-2CC2-428F-B2B1-BD38FFDD5E32}"/>
              </a:ext>
            </a:extLst>
          </p:cNvPr>
          <p:cNvGrpSpPr/>
          <p:nvPr/>
        </p:nvGrpSpPr>
        <p:grpSpPr>
          <a:xfrm>
            <a:off x="337901" y="3186137"/>
            <a:ext cx="12688369" cy="4474965"/>
            <a:chOff x="205365" y="2851509"/>
            <a:chExt cx="8801680" cy="3963996"/>
          </a:xfrm>
        </p:grpSpPr>
        <p:grpSp>
          <p:nvGrpSpPr>
            <p:cNvPr id="14" name="グループ化 13">
              <a:extLst>
                <a:ext uri="{FF2B5EF4-FFF2-40B4-BE49-F238E27FC236}">
                  <a16:creationId xmlns:a16="http://schemas.microsoft.com/office/drawing/2014/main" id="{964B437D-7B74-46CF-BA95-17F83D086A9B}"/>
                </a:ext>
              </a:extLst>
            </p:cNvPr>
            <p:cNvGrpSpPr/>
            <p:nvPr/>
          </p:nvGrpSpPr>
          <p:grpSpPr>
            <a:xfrm>
              <a:off x="4837561" y="3255120"/>
              <a:ext cx="4032000" cy="3460263"/>
              <a:chOff x="412413" y="3245660"/>
              <a:chExt cx="4032000" cy="3460263"/>
            </a:xfrm>
          </p:grpSpPr>
          <p:sp>
            <p:nvSpPr>
              <p:cNvPr id="31" name="角丸四角形 25">
                <a:extLst>
                  <a:ext uri="{FF2B5EF4-FFF2-40B4-BE49-F238E27FC236}">
                    <a16:creationId xmlns:a16="http://schemas.microsoft.com/office/drawing/2014/main" id="{3422950A-7AD3-46AD-9F4A-1053348C119C}"/>
                  </a:ext>
                </a:extLst>
              </p:cNvPr>
              <p:cNvSpPr/>
              <p:nvPr/>
            </p:nvSpPr>
            <p:spPr>
              <a:xfrm>
                <a:off x="412413" y="3511241"/>
                <a:ext cx="4032000" cy="3194682"/>
              </a:xfrm>
              <a:prstGeom prst="roundRect">
                <a:avLst>
                  <a:gd name="adj" fmla="val 9201"/>
                </a:avLst>
              </a:prstGeom>
              <a:ln w="28575"/>
            </p:spPr>
            <p:style>
              <a:lnRef idx="1">
                <a:schemeClr val="accent6"/>
              </a:lnRef>
              <a:fillRef idx="2">
                <a:schemeClr val="accent6"/>
              </a:fillRef>
              <a:effectRef idx="1">
                <a:schemeClr val="accent6"/>
              </a:effectRef>
              <a:fontRef idx="minor">
                <a:schemeClr val="dk1"/>
              </a:fontRef>
            </p:style>
            <p:txBody>
              <a:bodyPr rtlCol="0" anchor="ctr"/>
              <a:lstStyle/>
              <a:p>
                <a:pPr algn="ctr" defTabSz="1262878"/>
                <a:endParaRPr lang="ja-JP" altLang="en-US" sz="2486" dirty="0">
                  <a:solidFill>
                    <a:prstClr val="black"/>
                  </a:solidFill>
                  <a:latin typeface="Calibri" panose="020F0502020204030204"/>
                  <a:ea typeface="メイリオ" panose="020B0604030504040204" pitchFamily="50" charset="-128"/>
                </a:endParaRPr>
              </a:p>
            </p:txBody>
          </p:sp>
          <p:sp>
            <p:nvSpPr>
              <p:cNvPr id="32" name="テキスト ボックス 31">
                <a:extLst>
                  <a:ext uri="{FF2B5EF4-FFF2-40B4-BE49-F238E27FC236}">
                    <a16:creationId xmlns:a16="http://schemas.microsoft.com/office/drawing/2014/main" id="{2545800B-C07B-455D-92C3-6B05562C036B}"/>
                  </a:ext>
                </a:extLst>
              </p:cNvPr>
              <p:cNvSpPr txBox="1"/>
              <p:nvPr/>
            </p:nvSpPr>
            <p:spPr>
              <a:xfrm>
                <a:off x="646413" y="3789905"/>
                <a:ext cx="3564000" cy="318894"/>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nchor="ctr">
                <a:spAutoFit/>
              </a:bodyPr>
              <a:lstStyle/>
              <a:p>
                <a:pPr algn="ctr" defTabSz="1262878"/>
                <a:r>
                  <a:rPr lang="ja-JP" altLang="en-US"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魅力溢れる観光資源づくり</a:t>
                </a:r>
                <a:endParaRPr lang="en-US" altLang="ja-JP"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32">
                <a:extLst>
                  <a:ext uri="{FF2B5EF4-FFF2-40B4-BE49-F238E27FC236}">
                    <a16:creationId xmlns:a16="http://schemas.microsoft.com/office/drawing/2014/main" id="{CF98B3EB-B7BD-4A07-82AF-A378552A9F76}"/>
                  </a:ext>
                </a:extLst>
              </p:cNvPr>
              <p:cNvSpPr txBox="1"/>
              <p:nvPr/>
            </p:nvSpPr>
            <p:spPr>
              <a:xfrm>
                <a:off x="646413" y="4904078"/>
                <a:ext cx="3564000" cy="318894"/>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nchor="ctr">
                <a:spAutoFit/>
              </a:bodyPr>
              <a:lstStyle/>
              <a:p>
                <a:pPr algn="ctr" defTabSz="1262878"/>
                <a:r>
                  <a:rPr lang="ja-JP" altLang="en-US"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効果的な誘客促進</a:t>
                </a:r>
                <a:endParaRPr lang="en-US" altLang="ja-JP"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a:extLst>
                  <a:ext uri="{FF2B5EF4-FFF2-40B4-BE49-F238E27FC236}">
                    <a16:creationId xmlns:a16="http://schemas.microsoft.com/office/drawing/2014/main" id="{58CCC1B8-4B23-42C4-8E20-5F78E7F20FC8}"/>
                  </a:ext>
                </a:extLst>
              </p:cNvPr>
              <p:cNvSpPr txBox="1"/>
              <p:nvPr/>
            </p:nvSpPr>
            <p:spPr>
              <a:xfrm>
                <a:off x="613995" y="5127665"/>
                <a:ext cx="3538106" cy="1316880"/>
              </a:xfrm>
              <a:prstGeom prst="rect">
                <a:avLst/>
              </a:prstGeom>
              <a:noFill/>
            </p:spPr>
            <p:txBody>
              <a:bodyPr wrap="square" lIns="172520" tIns="86260" rIns="0" bIns="86260" rtlCol="0">
                <a:spAutoFit/>
              </a:bodyPr>
              <a:lstStyle/>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観光振興に繋がる団体、プロフェッショナルの育成</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国内外から人を呼び込むためのプロモーションの推進</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積極的な大阪の魅力の情報発信</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観光マーケティング・リサーチの強化</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348"/>
                  </a:lnSpc>
                  <a:buFont typeface="Wingdings" panose="05000000000000000000" pitchFamily="2" charset="2"/>
                  <a:buChar char="l"/>
                </a:pPr>
                <a:r>
                  <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誘致の推進</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a:extLst>
                  <a:ext uri="{FF2B5EF4-FFF2-40B4-BE49-F238E27FC236}">
                    <a16:creationId xmlns:a16="http://schemas.microsoft.com/office/drawing/2014/main" id="{500A9F8E-F318-4448-A7AB-62BA9B8CA1AB}"/>
                  </a:ext>
                </a:extLst>
              </p:cNvPr>
              <p:cNvSpPr txBox="1"/>
              <p:nvPr/>
            </p:nvSpPr>
            <p:spPr>
              <a:xfrm>
                <a:off x="601681" y="4020509"/>
                <a:ext cx="3735288" cy="845777"/>
              </a:xfrm>
              <a:prstGeom prst="rect">
                <a:avLst/>
              </a:prstGeom>
              <a:noFill/>
            </p:spPr>
            <p:txBody>
              <a:bodyPr wrap="square" lIns="172520" tIns="86260" rIns="0" bIns="86260" rtlCol="0">
                <a:spAutoFit/>
              </a:bodyPr>
              <a:lstStyle/>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既存の魅力資源の整備・活用</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国内外から集客できる魅力づくりの推進</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23478" indent="-323478" defTabSz="1262878">
                  <a:lnSpc>
                    <a:spcPts val="2348"/>
                  </a:lnSpc>
                  <a:buFont typeface="Wingdings" panose="05000000000000000000" pitchFamily="2" charset="2"/>
                  <a:buChar char="l"/>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民間による観光集客施設の新設・魅力拡大</a:t>
                </a:r>
                <a:endParaRPr lang="en-US" altLang="ja-JP"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角丸四角形 30">
                <a:extLst>
                  <a:ext uri="{FF2B5EF4-FFF2-40B4-BE49-F238E27FC236}">
                    <a16:creationId xmlns:a16="http://schemas.microsoft.com/office/drawing/2014/main" id="{DF36442C-CDFB-4819-9A42-7D30DA133104}"/>
                  </a:ext>
                </a:extLst>
              </p:cNvPr>
              <p:cNvSpPr/>
              <p:nvPr/>
            </p:nvSpPr>
            <p:spPr>
              <a:xfrm>
                <a:off x="765773" y="3245660"/>
                <a:ext cx="3240000" cy="446451"/>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defTabSz="1262878"/>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魅力づくり及び戦略的なプロモーション</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1262878"/>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の推進 </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5" name="正方形/長方形 14">
              <a:extLst>
                <a:ext uri="{FF2B5EF4-FFF2-40B4-BE49-F238E27FC236}">
                  <a16:creationId xmlns:a16="http://schemas.microsoft.com/office/drawing/2014/main" id="{E51FD871-1D49-496F-9D6E-CFA8F7255069}"/>
                </a:ext>
              </a:extLst>
            </p:cNvPr>
            <p:cNvSpPr/>
            <p:nvPr/>
          </p:nvSpPr>
          <p:spPr>
            <a:xfrm>
              <a:off x="205365" y="3061690"/>
              <a:ext cx="8801680" cy="3753815"/>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62878"/>
              <a:endParaRPr lang="ja-JP" altLang="en-US" sz="2486" dirty="0">
                <a:solidFill>
                  <a:prstClr val="white"/>
                </a:solidFill>
                <a:latin typeface="Calibri" panose="020F0502020204030204"/>
                <a:ea typeface="メイリオ" panose="020B0604030504040204" pitchFamily="50" charset="-128"/>
              </a:endParaRPr>
            </a:p>
          </p:txBody>
        </p:sp>
        <p:sp>
          <p:nvSpPr>
            <p:cNvPr id="16" name="タイトル 1">
              <a:extLst>
                <a:ext uri="{FF2B5EF4-FFF2-40B4-BE49-F238E27FC236}">
                  <a16:creationId xmlns:a16="http://schemas.microsoft.com/office/drawing/2014/main" id="{C691CED2-3178-4C93-8F46-44D832669FEF}"/>
                </a:ext>
              </a:extLst>
            </p:cNvPr>
            <p:cNvSpPr txBox="1">
              <a:spLocks/>
            </p:cNvSpPr>
            <p:nvPr/>
          </p:nvSpPr>
          <p:spPr>
            <a:xfrm>
              <a:off x="2194289" y="2851509"/>
              <a:ext cx="4790602" cy="324000"/>
            </a:xfrm>
            <a:prstGeom prst="rect">
              <a:avLst/>
            </a:prstGeom>
            <a:solidFill>
              <a:srgbClr val="002060"/>
            </a:solidFill>
          </p:spPr>
          <p:txBody>
            <a:bodyPr vert="horz" lIns="172520" tIns="86260" rIns="172520" bIns="8626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defTabSz="1262878"/>
              <a:r>
                <a:rPr lang="ja-JP" altLang="en-US" sz="1934"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大阪の観光振興にかかる施策の柱</a:t>
              </a:r>
            </a:p>
          </p:txBody>
        </p:sp>
        <p:grpSp>
          <p:nvGrpSpPr>
            <p:cNvPr id="17" name="グループ化 16">
              <a:extLst>
                <a:ext uri="{FF2B5EF4-FFF2-40B4-BE49-F238E27FC236}">
                  <a16:creationId xmlns:a16="http://schemas.microsoft.com/office/drawing/2014/main" id="{C62BB773-4EF2-48E0-A7DF-628EC5A088F5}"/>
                </a:ext>
              </a:extLst>
            </p:cNvPr>
            <p:cNvGrpSpPr/>
            <p:nvPr/>
          </p:nvGrpSpPr>
          <p:grpSpPr>
            <a:xfrm>
              <a:off x="364961" y="3255120"/>
              <a:ext cx="4104000" cy="3460262"/>
              <a:chOff x="4690774" y="3263569"/>
              <a:chExt cx="4104000" cy="3460262"/>
            </a:xfrm>
          </p:grpSpPr>
          <p:grpSp>
            <p:nvGrpSpPr>
              <p:cNvPr id="18" name="グループ化 17">
                <a:extLst>
                  <a:ext uri="{FF2B5EF4-FFF2-40B4-BE49-F238E27FC236}">
                    <a16:creationId xmlns:a16="http://schemas.microsoft.com/office/drawing/2014/main" id="{4BD5D1AE-9188-471B-8D4F-202DDDEA070C}"/>
                  </a:ext>
                </a:extLst>
              </p:cNvPr>
              <p:cNvGrpSpPr/>
              <p:nvPr/>
            </p:nvGrpSpPr>
            <p:grpSpPr>
              <a:xfrm>
                <a:off x="4690774" y="3263569"/>
                <a:ext cx="4104000" cy="3460262"/>
                <a:chOff x="4762782" y="3263569"/>
                <a:chExt cx="4104000" cy="3460262"/>
              </a:xfrm>
            </p:grpSpPr>
            <p:sp>
              <p:nvSpPr>
                <p:cNvPr id="20" name="角丸四角形 14">
                  <a:extLst>
                    <a:ext uri="{FF2B5EF4-FFF2-40B4-BE49-F238E27FC236}">
                      <a16:creationId xmlns:a16="http://schemas.microsoft.com/office/drawing/2014/main" id="{82F0165D-1DD6-4C20-825C-CDD7E9F783C9}"/>
                    </a:ext>
                  </a:extLst>
                </p:cNvPr>
                <p:cNvSpPr/>
                <p:nvPr/>
              </p:nvSpPr>
              <p:spPr>
                <a:xfrm>
                  <a:off x="4762782" y="3481167"/>
                  <a:ext cx="4104000" cy="3242664"/>
                </a:xfrm>
                <a:prstGeom prst="roundRect">
                  <a:avLst>
                    <a:gd name="adj" fmla="val 9201"/>
                  </a:avLst>
                </a:prstGeom>
                <a:ln w="28575"/>
              </p:spPr>
              <p:style>
                <a:lnRef idx="1">
                  <a:schemeClr val="accent6"/>
                </a:lnRef>
                <a:fillRef idx="2">
                  <a:schemeClr val="accent6"/>
                </a:fillRef>
                <a:effectRef idx="1">
                  <a:schemeClr val="accent6"/>
                </a:effectRef>
                <a:fontRef idx="minor">
                  <a:schemeClr val="dk1"/>
                </a:fontRef>
              </p:style>
              <p:txBody>
                <a:bodyPr rtlCol="0" anchor="ctr"/>
                <a:lstStyle/>
                <a:p>
                  <a:pPr algn="ctr" defTabSz="1262878"/>
                  <a:endParaRPr lang="ja-JP" altLang="en-US" sz="2486" dirty="0">
                    <a:solidFill>
                      <a:prstClr val="black"/>
                    </a:solidFill>
                    <a:latin typeface="Calibri" panose="020F0502020204030204"/>
                    <a:ea typeface="メイリオ" panose="020B0604030504040204" pitchFamily="50" charset="-128"/>
                  </a:endParaRPr>
                </a:p>
              </p:txBody>
            </p:sp>
            <p:sp>
              <p:nvSpPr>
                <p:cNvPr id="21" name="テキスト ボックス 20">
                  <a:extLst>
                    <a:ext uri="{FF2B5EF4-FFF2-40B4-BE49-F238E27FC236}">
                      <a16:creationId xmlns:a16="http://schemas.microsoft.com/office/drawing/2014/main" id="{94935C21-5EB5-4145-B138-F729EC43C974}"/>
                    </a:ext>
                  </a:extLst>
                </p:cNvPr>
                <p:cNvSpPr txBox="1"/>
                <p:nvPr/>
              </p:nvSpPr>
              <p:spPr>
                <a:xfrm>
                  <a:off x="5032782" y="4954830"/>
                  <a:ext cx="3564000" cy="255115"/>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nchor="ctr">
                  <a:spAutoFit/>
                </a:bodyPr>
                <a:lstStyle/>
                <a:p>
                  <a:pPr algn="ctr" defTabSz="1262878">
                    <a:lnSpc>
                      <a:spcPts val="1519"/>
                    </a:lnSpc>
                  </a:pPr>
                  <a:r>
                    <a:rPr lang="ja-JP" altLang="en-US"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府域における交通アクセス等の容易化・円滑化</a:t>
                  </a:r>
                  <a:endParaRPr lang="en-US" altLang="ja-JP"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a:extLst>
                    <a:ext uri="{FF2B5EF4-FFF2-40B4-BE49-F238E27FC236}">
                      <a16:creationId xmlns:a16="http://schemas.microsoft.com/office/drawing/2014/main" id="{360DAF08-4652-47E3-99C7-AD7CCC1C9C0F}"/>
                    </a:ext>
                  </a:extLst>
                </p:cNvPr>
                <p:cNvSpPr txBox="1"/>
                <p:nvPr/>
              </p:nvSpPr>
              <p:spPr>
                <a:xfrm>
                  <a:off x="4922916" y="5155608"/>
                  <a:ext cx="1914526" cy="282501"/>
                </a:xfrm>
                <a:prstGeom prst="rect">
                  <a:avLst/>
                </a:prstGeom>
                <a:noFill/>
              </p:spPr>
              <p:txBody>
                <a:bodyPr wrap="square" lIns="172520" tIns="86260" rIns="0" bIns="86260" rtlCol="0">
                  <a:spAutoFit/>
                </a:bodyPr>
                <a:lstStyle/>
                <a:p>
                  <a:pPr marL="248598" indent="-248598" defTabSz="1262878">
                    <a:lnSpc>
                      <a:spcPts val="1381"/>
                    </a:lnSpc>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搭乗・入国手続きの時間短縮　</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a:extLst>
                    <a:ext uri="{FF2B5EF4-FFF2-40B4-BE49-F238E27FC236}">
                      <a16:creationId xmlns:a16="http://schemas.microsoft.com/office/drawing/2014/main" id="{A2055379-82BB-4E6D-8AD1-F7B37A738DAC}"/>
                    </a:ext>
                  </a:extLst>
                </p:cNvPr>
                <p:cNvSpPr txBox="1"/>
                <p:nvPr/>
              </p:nvSpPr>
              <p:spPr>
                <a:xfrm>
                  <a:off x="5032782" y="3773835"/>
                  <a:ext cx="3564000" cy="255115"/>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nchor="ctr">
                  <a:spAutoFit/>
                </a:bodyPr>
                <a:lstStyle/>
                <a:p>
                  <a:pPr algn="ctr" defTabSz="1262878">
                    <a:lnSpc>
                      <a:spcPts val="1519"/>
                    </a:lnSpc>
                  </a:pPr>
                  <a:r>
                    <a:rPr lang="ja-JP" altLang="en-US"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観光客受入のための基盤整備</a:t>
                  </a:r>
                  <a:endParaRPr lang="en-US" altLang="ja-JP"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a:extLst>
                    <a:ext uri="{FF2B5EF4-FFF2-40B4-BE49-F238E27FC236}">
                      <a16:creationId xmlns:a16="http://schemas.microsoft.com/office/drawing/2014/main" id="{52040103-E953-4449-AE0D-1C81DB86243C}"/>
                    </a:ext>
                  </a:extLst>
                </p:cNvPr>
                <p:cNvSpPr txBox="1"/>
                <p:nvPr/>
              </p:nvSpPr>
              <p:spPr>
                <a:xfrm>
                  <a:off x="5032782" y="5432267"/>
                  <a:ext cx="3564000" cy="255115"/>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nchor="ctr">
                  <a:spAutoFit/>
                </a:bodyPr>
                <a:lstStyle/>
                <a:p>
                  <a:pPr algn="ctr" defTabSz="1262878">
                    <a:lnSpc>
                      <a:spcPts val="1519"/>
                    </a:lnSpc>
                  </a:pPr>
                  <a:r>
                    <a:rPr lang="ja-JP" altLang="en-US"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文化・生活習慣に配慮した対応</a:t>
                  </a:r>
                  <a:endParaRPr lang="en-US" altLang="ja-JP"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a:extLst>
                    <a:ext uri="{FF2B5EF4-FFF2-40B4-BE49-F238E27FC236}">
                      <a16:creationId xmlns:a16="http://schemas.microsoft.com/office/drawing/2014/main" id="{5E5D1D5C-46EA-45ED-9F63-056B7B49903B}"/>
                    </a:ext>
                  </a:extLst>
                </p:cNvPr>
                <p:cNvSpPr txBox="1"/>
                <p:nvPr/>
              </p:nvSpPr>
              <p:spPr>
                <a:xfrm>
                  <a:off x="4922916" y="5621796"/>
                  <a:ext cx="3600004" cy="444622"/>
                </a:xfrm>
                <a:prstGeom prst="rect">
                  <a:avLst/>
                </a:prstGeom>
                <a:noFill/>
              </p:spPr>
              <p:txBody>
                <a:bodyPr wrap="square" lIns="172520" tIns="86260" rIns="0" bIns="86260" rtlCol="0">
                  <a:spAutoFit/>
                </a:bodyPr>
                <a:lstStyle/>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ムスリム旅行者をはじめとした対応の促進</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文化・生活習慣の違いについての観光客・受入側の相互の理解促進</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a:extLst>
                    <a:ext uri="{FF2B5EF4-FFF2-40B4-BE49-F238E27FC236}">
                      <a16:creationId xmlns:a16="http://schemas.microsoft.com/office/drawing/2014/main" id="{BA36A232-BF15-4496-9467-CEE0AC11322D}"/>
                    </a:ext>
                  </a:extLst>
                </p:cNvPr>
                <p:cNvSpPr txBox="1"/>
                <p:nvPr/>
              </p:nvSpPr>
              <p:spPr>
                <a:xfrm>
                  <a:off x="4922916" y="3998252"/>
                  <a:ext cx="1974349" cy="948457"/>
                </a:xfrm>
                <a:prstGeom prst="rect">
                  <a:avLst/>
                </a:prstGeom>
                <a:noFill/>
              </p:spPr>
              <p:txBody>
                <a:bodyPr wrap="square" lIns="172520" tIns="86260" rIns="0" bIns="86260" rtlCol="0">
                  <a:spAutoFit/>
                </a:bodyPr>
                <a:lstStyle/>
                <a:p>
                  <a:pPr marL="248598" indent="-248598" defTabSz="1262878">
                    <a:buFont typeface="Wingdings" panose="05000000000000000000" pitchFamily="2" charset="2"/>
                    <a:buChar char="l"/>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多言語対応の強化</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観光客が手軽に、欲しい情報を入手できる情報通信にかかる環境整備</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観光案内機能の充実</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設備等の国際標準サービスの提供</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角丸四角形 21">
                  <a:extLst>
                    <a:ext uri="{FF2B5EF4-FFF2-40B4-BE49-F238E27FC236}">
                      <a16:creationId xmlns:a16="http://schemas.microsoft.com/office/drawing/2014/main" id="{9B4F7D1B-9CE4-4682-9FAD-962E50AE4BA6}"/>
                    </a:ext>
                  </a:extLst>
                </p:cNvPr>
                <p:cNvSpPr/>
                <p:nvPr/>
              </p:nvSpPr>
              <p:spPr>
                <a:xfrm>
                  <a:off x="5131957" y="3263569"/>
                  <a:ext cx="3240000" cy="446451"/>
                </a:xfrm>
                <a:prstGeom prst="round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defTabSz="1262878"/>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観光客と地域住民相互の目線に立った</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1262878"/>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受入環境整備の推進</a:t>
                  </a:r>
                </a:p>
              </p:txBody>
            </p:sp>
            <p:sp>
              <p:nvSpPr>
                <p:cNvPr id="28" name="テキスト ボックス 27">
                  <a:extLst>
                    <a:ext uri="{FF2B5EF4-FFF2-40B4-BE49-F238E27FC236}">
                      <a16:creationId xmlns:a16="http://schemas.microsoft.com/office/drawing/2014/main" id="{B049935F-2200-4E05-84E3-AD43A4D7637F}"/>
                    </a:ext>
                  </a:extLst>
                </p:cNvPr>
                <p:cNvSpPr txBox="1"/>
                <p:nvPr/>
              </p:nvSpPr>
              <p:spPr>
                <a:xfrm>
                  <a:off x="5032782" y="6048197"/>
                  <a:ext cx="3564000" cy="255115"/>
                </a:xfrm>
                <a:prstGeom prst="rect">
                  <a:avLst/>
                </a:prstGeom>
                <a:ln>
                  <a:noFill/>
                </a:ln>
              </p:spPr>
              <p:style>
                <a:lnRef idx="1">
                  <a:schemeClr val="accent1"/>
                </a:lnRef>
                <a:fillRef idx="3">
                  <a:schemeClr val="accent1"/>
                </a:fillRef>
                <a:effectRef idx="2">
                  <a:schemeClr val="accent1"/>
                </a:effectRef>
                <a:fontRef idx="minor">
                  <a:schemeClr val="lt1"/>
                </a:fontRef>
              </p:style>
              <p:txBody>
                <a:bodyPr wrap="square" lIns="172520" tIns="86260" rIns="172520" bIns="86260" rtlCol="0" anchor="ctr">
                  <a:spAutoFit/>
                </a:bodyPr>
                <a:lstStyle/>
                <a:p>
                  <a:pPr algn="ctr" defTabSz="1262878">
                    <a:lnSpc>
                      <a:spcPts val="1519"/>
                    </a:lnSpc>
                  </a:pPr>
                  <a:r>
                    <a:rPr lang="ja-JP" altLang="en-US"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安心・安全の確保</a:t>
                  </a:r>
                  <a:endParaRPr lang="en-US" altLang="ja-JP" sz="1519"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a:extLst>
                    <a:ext uri="{FF2B5EF4-FFF2-40B4-BE49-F238E27FC236}">
                      <a16:creationId xmlns:a16="http://schemas.microsoft.com/office/drawing/2014/main" id="{3C406A55-A43A-4DDC-96E9-A604DE77C5F8}"/>
                    </a:ext>
                  </a:extLst>
                </p:cNvPr>
                <p:cNvSpPr txBox="1"/>
                <p:nvPr/>
              </p:nvSpPr>
              <p:spPr>
                <a:xfrm>
                  <a:off x="4922916" y="6240596"/>
                  <a:ext cx="3240360" cy="444622"/>
                </a:xfrm>
                <a:prstGeom prst="rect">
                  <a:avLst/>
                </a:prstGeom>
                <a:noFill/>
              </p:spPr>
              <p:txBody>
                <a:bodyPr wrap="square" lIns="172520" tIns="86260" rIns="0" bIns="86260" rtlCol="0">
                  <a:spAutoFit/>
                </a:bodyPr>
                <a:lstStyle/>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医療機関、災害・事故等に関する情報の発信</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災害発生時の避難誘導対応 等</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a:extLst>
                    <a:ext uri="{FF2B5EF4-FFF2-40B4-BE49-F238E27FC236}">
                      <a16:creationId xmlns:a16="http://schemas.microsoft.com/office/drawing/2014/main" id="{9C41C38A-CAB1-4060-9EEE-9FA310CB10BC}"/>
                    </a:ext>
                  </a:extLst>
                </p:cNvPr>
                <p:cNvSpPr txBox="1"/>
                <p:nvPr/>
              </p:nvSpPr>
              <p:spPr>
                <a:xfrm>
                  <a:off x="6839707" y="4002492"/>
                  <a:ext cx="2016223" cy="902873"/>
                </a:xfrm>
                <a:prstGeom prst="rect">
                  <a:avLst/>
                </a:prstGeom>
                <a:noFill/>
              </p:spPr>
              <p:txBody>
                <a:bodyPr wrap="square" lIns="172520" tIns="86260" rIns="0" bIns="86260" rtlCol="0">
                  <a:spAutoFit/>
                </a:bodyPr>
                <a:lstStyle/>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宿泊施設の整備　</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ホスピタリティの向上・人材の育成</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両替、決済環境の改善</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観光バス等の駐車場の整備</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48598" indent="-248598" defTabSz="1262878">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観光施設等のバリアフリー化</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9" name="テキスト ボックス 18">
                <a:extLst>
                  <a:ext uri="{FF2B5EF4-FFF2-40B4-BE49-F238E27FC236}">
                    <a16:creationId xmlns:a16="http://schemas.microsoft.com/office/drawing/2014/main" id="{345F7886-A7BE-4D16-859F-7E4B9D815914}"/>
                  </a:ext>
                </a:extLst>
              </p:cNvPr>
              <p:cNvSpPr txBox="1"/>
              <p:nvPr/>
            </p:nvSpPr>
            <p:spPr>
              <a:xfrm>
                <a:off x="6767699" y="5154192"/>
                <a:ext cx="1940890" cy="282501"/>
              </a:xfrm>
              <a:prstGeom prst="rect">
                <a:avLst/>
              </a:prstGeom>
              <a:noFill/>
            </p:spPr>
            <p:txBody>
              <a:bodyPr wrap="square" lIns="172520" tIns="86260" rIns="0" bIns="86260" rtlCol="0">
                <a:spAutoFit/>
              </a:bodyPr>
              <a:lstStyle/>
              <a:p>
                <a:pPr marL="248598" indent="-248598" defTabSz="1262878">
                  <a:lnSpc>
                    <a:spcPts val="1381"/>
                  </a:lnSpc>
                  <a:buFont typeface="Wingdings" panose="05000000000000000000" pitchFamily="2" charset="2"/>
                  <a:buChar char="l"/>
                </a:pPr>
                <a:r>
                  <a:rPr lang="ja-JP" altLang="en-US"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観光スポットをめぐるバスの運行　</a:t>
                </a:r>
                <a:endParaRPr lang="en-US" altLang="ja-JP" sz="1243"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sp>
        <p:nvSpPr>
          <p:cNvPr id="37" name="正方形/長方形 36">
            <a:extLst>
              <a:ext uri="{FF2B5EF4-FFF2-40B4-BE49-F238E27FC236}">
                <a16:creationId xmlns:a16="http://schemas.microsoft.com/office/drawing/2014/main" id="{CC7A5C27-C2E5-4D55-9A7C-ABADC740A4A4}"/>
              </a:ext>
            </a:extLst>
          </p:cNvPr>
          <p:cNvSpPr/>
          <p:nvPr/>
        </p:nvSpPr>
        <p:spPr>
          <a:xfrm>
            <a:off x="345678" y="8459041"/>
            <a:ext cx="12702014" cy="991792"/>
          </a:xfrm>
          <a:prstGeom prst="rect">
            <a:avLst/>
          </a:prstGeom>
          <a:solidFill>
            <a:schemeClr val="accent6">
              <a:lumMod val="40000"/>
              <a:lumOff val="60000"/>
            </a:schemeClr>
          </a:solidFill>
          <a:ln w="9525">
            <a:solidFill>
              <a:schemeClr val="tx1"/>
            </a:solidFill>
            <a:prstDash val="sysDash"/>
          </a:ln>
        </p:spPr>
        <p:txBody>
          <a:bodyPr wrap="square" lIns="36000" tIns="72000" rIns="36000" bIns="72000">
            <a:spAutoFit/>
          </a:bodyPr>
          <a:lstStyle/>
          <a:p>
            <a:pPr>
              <a:lnSpc>
                <a:spcPts val="2200"/>
              </a:lnSpc>
            </a:pPr>
            <a:r>
              <a:rPr lang="ja-JP" altLang="en-US" sz="1600" dirty="0">
                <a:solidFill>
                  <a:srgbClr val="FF0000"/>
                </a:solidFill>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府民文化常任委員会　附帯決議 </a:t>
            </a:r>
            <a:endParaRPr lang="en-US" altLang="ja-JP" sz="1600" b="1" dirty="0">
              <a:latin typeface="Meiryo UI" panose="020B0604030504040204" pitchFamily="50" charset="-128"/>
              <a:ea typeface="Meiryo UI" panose="020B0604030504040204" pitchFamily="50" charset="-128"/>
            </a:endParaRPr>
          </a:p>
          <a:p>
            <a:pPr marL="363538" indent="-101600">
              <a:lnSpc>
                <a:spcPts val="2200"/>
              </a:lnSpc>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都市の魅力を高めるとともに、文化や歴史、自然、スポーツなどの</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観光振興を図る施策に要する費用</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に充当</a:t>
            </a:r>
            <a:endParaRPr lang="en-US" altLang="ja-JP" sz="1600" dirty="0">
              <a:latin typeface="Meiryo UI" panose="020B0604030504040204" pitchFamily="50" charset="-128"/>
              <a:ea typeface="Meiryo UI" panose="020B0604030504040204" pitchFamily="50" charset="-128"/>
            </a:endParaRPr>
          </a:p>
          <a:p>
            <a:pPr marL="363538" indent="-101600">
              <a:lnSpc>
                <a:spcPts val="2200"/>
              </a:lnSpc>
              <a:buFont typeface="Arial" panose="020B0604020202020204" pitchFamily="34" charset="0"/>
              <a:buChar char="•"/>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既存事業へ単純に財源を振りかえるのではなく</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、大阪の観光振興の柱に基づき、必要と判断された事業に充当　　など</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a:extLst>
              <a:ext uri="{FF2B5EF4-FFF2-40B4-BE49-F238E27FC236}">
                <a16:creationId xmlns:a16="http://schemas.microsoft.com/office/drawing/2014/main" id="{23FCCB6F-37D8-404B-B345-9068583C8185}"/>
              </a:ext>
            </a:extLst>
          </p:cNvPr>
          <p:cNvSpPr/>
          <p:nvPr/>
        </p:nvSpPr>
        <p:spPr>
          <a:xfrm>
            <a:off x="149164" y="8126436"/>
            <a:ext cx="13027147" cy="338554"/>
          </a:xfrm>
          <a:prstGeom prst="rect">
            <a:avLst/>
          </a:prstGeom>
        </p:spPr>
        <p:txBody>
          <a:bodyPr wrap="square">
            <a:spAutoFit/>
          </a:bodyPr>
          <a:lstStyle/>
          <a:p>
            <a:pPr defTabSz="990600"/>
            <a:r>
              <a:rPr lang="ja-JP" altLang="en-US" sz="1600" dirty="0">
                <a:latin typeface="メイリオ" panose="020B0604030504040204" pitchFamily="50" charset="-128"/>
                <a:ea typeface="メイリオ" panose="020B0604030504040204" pitchFamily="50" charset="-128"/>
              </a:rPr>
              <a:t>▶「大阪府宿泊税条例」可決</a:t>
            </a:r>
            <a:r>
              <a:rPr lang="ja-JP" altLang="en-US" sz="1200" dirty="0">
                <a:latin typeface="メイリオ" panose="020B0604030504040204" pitchFamily="50" charset="-128"/>
                <a:ea typeface="メイリオ" panose="020B0604030504040204" pitchFamily="50" charset="-128"/>
              </a:rPr>
              <a:t>（宿泊税充当事業に関する附帯決議あり）</a:t>
            </a:r>
            <a:r>
              <a:rPr lang="ja-JP" altLang="en-US" sz="1600" dirty="0">
                <a:latin typeface="メイリオ" panose="020B0604030504040204" pitchFamily="50" charset="-128"/>
                <a:ea typeface="メイリオ" panose="020B0604030504040204" pitchFamily="50" charset="-128"/>
              </a:rPr>
              <a:t>（</a:t>
            </a:r>
            <a:r>
              <a:rPr lang="en-US" altLang="ja-JP" sz="1600" dirty="0">
                <a:latin typeface="メイリオ" panose="020B0604030504040204" pitchFamily="50" charset="-128"/>
                <a:ea typeface="メイリオ" panose="020B0604030504040204" pitchFamily="50" charset="-128"/>
              </a:rPr>
              <a:t>2016</a:t>
            </a:r>
            <a:r>
              <a:rPr lang="ja-JP" altLang="en-US" sz="1600" dirty="0">
                <a:latin typeface="メイリオ" panose="020B0604030504040204" pitchFamily="50" charset="-128"/>
                <a:ea typeface="メイリオ" panose="020B0604030504040204" pitchFamily="50" charset="-128"/>
              </a:rPr>
              <a:t>年２月）➡施行・徴収開始（</a:t>
            </a:r>
            <a:r>
              <a:rPr lang="en-US" altLang="ja-JP" sz="1600" dirty="0">
                <a:latin typeface="メイリオ" panose="020B0604030504040204" pitchFamily="50" charset="-128"/>
                <a:ea typeface="メイリオ" panose="020B0604030504040204" pitchFamily="50" charset="-128"/>
              </a:rPr>
              <a:t>2017</a:t>
            </a:r>
            <a:r>
              <a:rPr lang="ja-JP" altLang="en-US" sz="1600" dirty="0">
                <a:latin typeface="メイリオ" panose="020B0604030504040204" pitchFamily="50" charset="-128"/>
                <a:ea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rPr>
              <a:t>1</a:t>
            </a:r>
            <a:r>
              <a:rPr lang="ja-JP" altLang="en-US" sz="1600" dirty="0">
                <a:latin typeface="メイリオ" panose="020B0604030504040204" pitchFamily="50" charset="-128"/>
                <a:ea typeface="メイリオ" panose="020B0604030504040204" pitchFamily="50" charset="-128"/>
              </a:rPr>
              <a:t>月）</a:t>
            </a:r>
            <a:endParaRPr lang="en-US" altLang="ja-JP" sz="1600" dirty="0">
              <a:latin typeface="メイリオ" panose="020B0604030504040204" pitchFamily="50" charset="-128"/>
              <a:ea typeface="メイリオ" panose="020B0604030504040204" pitchFamily="50" charset="-128"/>
            </a:endParaRPr>
          </a:p>
        </p:txBody>
      </p:sp>
      <p:sp>
        <p:nvSpPr>
          <p:cNvPr id="39" name="正方形/長方形 38">
            <a:extLst>
              <a:ext uri="{FF2B5EF4-FFF2-40B4-BE49-F238E27FC236}">
                <a16:creationId xmlns:a16="http://schemas.microsoft.com/office/drawing/2014/main" id="{53F69453-D3F4-44F7-8EE8-EB24BCD398FC}"/>
              </a:ext>
            </a:extLst>
          </p:cNvPr>
          <p:cNvSpPr/>
          <p:nvPr/>
        </p:nvSpPr>
        <p:spPr>
          <a:xfrm>
            <a:off x="337901" y="1256577"/>
            <a:ext cx="12688369" cy="1556049"/>
          </a:xfrm>
          <a:prstGeom prst="rect">
            <a:avLst/>
          </a:prstGeom>
          <a:solidFill>
            <a:schemeClr val="accent6">
              <a:lumMod val="20000"/>
              <a:lumOff val="80000"/>
            </a:schemeClr>
          </a:solidFill>
          <a:ln w="9525">
            <a:solidFill>
              <a:schemeClr val="tx1"/>
            </a:solidFill>
            <a:prstDash val="sysDot"/>
          </a:ln>
        </p:spPr>
        <p:txBody>
          <a:bodyPr wrap="square" lIns="36000" tIns="72000" rIns="36000" bIns="72000">
            <a:spAutoFit/>
          </a:bodyPr>
          <a:lstStyle/>
          <a:p>
            <a:pPr marL="363538" indent="-101600">
              <a:lnSpc>
                <a:spcPts val="2200"/>
              </a:lnSpc>
              <a:buFont typeface="Arial" panose="020B0604020202020204" pitchFamily="34" charset="0"/>
              <a:buChar char="•"/>
            </a:pPr>
            <a:r>
              <a:rPr lang="ja-JP" altLang="en-US" sz="1500" dirty="0">
                <a:latin typeface="Meiryo UI" panose="020B0604030504040204" pitchFamily="50" charset="-128"/>
                <a:ea typeface="Meiryo UI" panose="020B0604030504040204" pitchFamily="50" charset="-128"/>
              </a:rPr>
              <a:t>外国人をはじめ来阪旅行者が急増し、</a:t>
            </a:r>
            <a:r>
              <a:rPr lang="ja-JP" altLang="en-US" sz="1500" b="1" dirty="0">
                <a:latin typeface="Meiryo UI" panose="020B0604030504040204" pitchFamily="50" charset="-128"/>
                <a:ea typeface="Meiryo UI" panose="020B0604030504040204" pitchFamily="50" charset="-128"/>
              </a:rPr>
              <a:t>受入環境整備など</a:t>
            </a:r>
            <a:r>
              <a:rPr lang="ja-JP" altLang="en-US" sz="1500" dirty="0">
                <a:latin typeface="Meiryo UI" panose="020B0604030504040204" pitchFamily="50" charset="-128"/>
                <a:ea typeface="Meiryo UI" panose="020B0604030504040204" pitchFamily="50" charset="-128"/>
              </a:rPr>
              <a:t>、府として対応すべき行政需要の増大への取組みが喫緊の課題</a:t>
            </a:r>
            <a:endParaRPr lang="en-US" altLang="ja-JP" sz="1500" dirty="0">
              <a:latin typeface="Meiryo UI" panose="020B0604030504040204" pitchFamily="50" charset="-128"/>
              <a:ea typeface="Meiryo UI" panose="020B0604030504040204" pitchFamily="50" charset="-128"/>
            </a:endParaRPr>
          </a:p>
          <a:p>
            <a:pPr marL="363538" indent="-101600">
              <a:lnSpc>
                <a:spcPts val="2200"/>
              </a:lnSpc>
              <a:buFont typeface="Arial" panose="020B0604020202020204" pitchFamily="34" charset="0"/>
              <a:buChar char="•"/>
            </a:pPr>
            <a:r>
              <a:rPr lang="ja-JP" altLang="en-US" sz="1500" dirty="0">
                <a:latin typeface="Meiryo UI" panose="020B0604030504040204" pitchFamily="50" charset="-128"/>
                <a:ea typeface="Meiryo UI" panose="020B0604030504040204" pitchFamily="50" charset="-128"/>
              </a:rPr>
              <a:t>観光を大阪の成長産業としていくため、</a:t>
            </a:r>
            <a:r>
              <a:rPr lang="ja-JP" altLang="en-US" sz="1500" b="1" dirty="0">
                <a:latin typeface="Meiryo UI" panose="020B0604030504040204" pitchFamily="50" charset="-128"/>
                <a:ea typeface="Meiryo UI" panose="020B0604030504040204" pitchFamily="50" charset="-128"/>
              </a:rPr>
              <a:t>魅力あふれる観光資源づくり、効果的な誘客</a:t>
            </a:r>
            <a:r>
              <a:rPr lang="ja-JP" altLang="en-US" sz="1500" dirty="0">
                <a:latin typeface="Meiryo UI" panose="020B0604030504040204" pitchFamily="50" charset="-128"/>
                <a:ea typeface="Meiryo UI" panose="020B0604030504040204" pitchFamily="50" charset="-128"/>
              </a:rPr>
              <a:t>など、観光振興の積極的な推進が必要</a:t>
            </a:r>
            <a:endParaRPr lang="en-US" altLang="ja-JP" sz="1500" dirty="0">
              <a:latin typeface="Meiryo UI" panose="020B0604030504040204" pitchFamily="50" charset="-128"/>
              <a:ea typeface="Meiryo UI" panose="020B0604030504040204" pitchFamily="50" charset="-128"/>
            </a:endParaRPr>
          </a:p>
          <a:p>
            <a:pPr marL="363538" indent="-101600">
              <a:lnSpc>
                <a:spcPts val="2200"/>
              </a:lnSpc>
              <a:buFont typeface="Arial" panose="020B0604020202020204" pitchFamily="34" charset="0"/>
              <a:buChar char="•"/>
            </a:pPr>
            <a:r>
              <a:rPr lang="ja-JP" altLang="en-US" sz="1500" dirty="0">
                <a:latin typeface="Meiryo UI" panose="020B0604030504040204" pitchFamily="50" charset="-128"/>
                <a:ea typeface="Meiryo UI" panose="020B0604030504040204" pitchFamily="50" charset="-128"/>
              </a:rPr>
              <a:t>そのための</a:t>
            </a:r>
            <a:r>
              <a:rPr lang="ja-JP" altLang="en-US" sz="1500" b="1" dirty="0">
                <a:latin typeface="Meiryo UI" panose="020B0604030504040204" pitchFamily="50" charset="-128"/>
                <a:ea typeface="Meiryo UI" panose="020B0604030504040204" pitchFamily="50" charset="-128"/>
              </a:rPr>
              <a:t>一定規模の財源を安定的、継続的に確保</a:t>
            </a:r>
            <a:r>
              <a:rPr lang="ja-JP" altLang="en-US" sz="1500" dirty="0">
                <a:latin typeface="Meiryo UI" panose="020B0604030504040204" pitchFamily="50" charset="-128"/>
                <a:ea typeface="Meiryo UI" panose="020B0604030504040204" pitchFamily="50" charset="-128"/>
              </a:rPr>
              <a:t>するため、法定外目的税として、</a:t>
            </a:r>
            <a:r>
              <a:rPr lang="ja-JP" altLang="en-US" sz="1500" b="1" u="sng" dirty="0">
                <a:latin typeface="Meiryo UI" panose="020B0604030504040204" pitchFamily="50" charset="-128"/>
                <a:ea typeface="Meiryo UI" panose="020B0604030504040204" pitchFamily="50" charset="-128"/>
              </a:rPr>
              <a:t>宿泊税の創設についての検討を提言</a:t>
            </a:r>
            <a:endParaRPr lang="en-US" altLang="ja-JP" sz="1500" b="1" u="sng" dirty="0">
              <a:latin typeface="Meiryo UI" panose="020B0604030504040204" pitchFamily="50" charset="-128"/>
              <a:ea typeface="Meiryo UI" panose="020B0604030504040204" pitchFamily="50" charset="-128"/>
            </a:endParaRPr>
          </a:p>
          <a:p>
            <a:pPr marL="363538" indent="-101600">
              <a:lnSpc>
                <a:spcPts val="2200"/>
              </a:lnSpc>
              <a:buFont typeface="Arial" panose="020B0604020202020204" pitchFamily="34" charset="0"/>
              <a:buChar char="•"/>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法定外目的税は新たな行政需要に対応するために徴収するものであるので、これまで取り組んできた事業へ財源を振り替えるのではなく、</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marL="261938">
              <a:lnSpc>
                <a:spcPts val="2200"/>
              </a:lnSpc>
            </a:pP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b="1" u="sng" dirty="0">
                <a:latin typeface="Meiryo UI" panose="020B0604030504040204" pitchFamily="50" charset="-128"/>
                <a:ea typeface="Meiryo UI" panose="020B0604030504040204" pitchFamily="50" charset="-128"/>
                <a:cs typeface="Meiryo UI" panose="020B0604030504040204" pitchFamily="50" charset="-128"/>
              </a:rPr>
              <a:t>大阪の観光振興の柱に基づき</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、必要と判断された事業に充当されたい</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テキスト ボックス 39">
            <a:extLst>
              <a:ext uri="{FF2B5EF4-FFF2-40B4-BE49-F238E27FC236}">
                <a16:creationId xmlns:a16="http://schemas.microsoft.com/office/drawing/2014/main" id="{D3B6295C-8B48-4B0D-8843-F7974B9A72EF}"/>
              </a:ext>
            </a:extLst>
          </p:cNvPr>
          <p:cNvSpPr txBox="1"/>
          <p:nvPr/>
        </p:nvSpPr>
        <p:spPr>
          <a:xfrm>
            <a:off x="149164" y="881881"/>
            <a:ext cx="5207740" cy="4039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defTabSz="990600">
              <a:lnSpc>
                <a:spcPts val="2600"/>
              </a:lnSpc>
            </a:pPr>
            <a:r>
              <a:rPr lang="ja-JP" altLang="en-US" sz="1600" dirty="0">
                <a:solidFill>
                  <a:schemeClr val="tx1"/>
                </a:solidFill>
                <a:latin typeface="メイリオ" panose="020B0604030504040204" pitchFamily="50" charset="-128"/>
                <a:ea typeface="メイリオ" panose="020B0604030504040204" pitchFamily="50" charset="-128"/>
              </a:rPr>
              <a:t>▶調査検討会議提言（</a:t>
            </a:r>
            <a:r>
              <a:rPr lang="en-US" altLang="ja-JP" sz="1600" dirty="0">
                <a:solidFill>
                  <a:schemeClr val="tx1"/>
                </a:solidFill>
                <a:latin typeface="メイリオ" panose="020B0604030504040204" pitchFamily="50" charset="-128"/>
                <a:ea typeface="メイリオ" panose="020B0604030504040204" pitchFamily="50" charset="-128"/>
              </a:rPr>
              <a:t>2015</a:t>
            </a:r>
            <a:r>
              <a:rPr lang="ja-JP" altLang="en-US" sz="1600" dirty="0">
                <a:solidFill>
                  <a:schemeClr val="tx1"/>
                </a:solidFill>
                <a:latin typeface="メイリオ" panose="020B0604030504040204" pitchFamily="50" charset="-128"/>
                <a:ea typeface="メイリオ" panose="020B0604030504040204" pitchFamily="50" charset="-128"/>
              </a:rPr>
              <a:t>年</a:t>
            </a:r>
            <a:r>
              <a:rPr lang="en-US" altLang="ja-JP" sz="1600" dirty="0">
                <a:solidFill>
                  <a:schemeClr val="tx1"/>
                </a:solidFill>
                <a:latin typeface="メイリオ" panose="020B0604030504040204" pitchFamily="50" charset="-128"/>
                <a:ea typeface="メイリオ" panose="020B0604030504040204" pitchFamily="50" charset="-128"/>
              </a:rPr>
              <a:t>12</a:t>
            </a:r>
            <a:r>
              <a:rPr lang="ja-JP" altLang="en-US" sz="1600" dirty="0">
                <a:solidFill>
                  <a:schemeClr val="tx1"/>
                </a:solidFill>
                <a:latin typeface="メイリオ" panose="020B0604030504040204" pitchFamily="50" charset="-128"/>
                <a:ea typeface="メイリオ" panose="020B0604030504040204" pitchFamily="50" charset="-128"/>
              </a:rPr>
              <a:t>月）</a:t>
            </a:r>
            <a:endParaRPr lang="en-US" altLang="ja-JP" sz="16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7876465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8211</TotalTime>
  <Words>3884</Words>
  <Application>Microsoft Office PowerPoint</Application>
  <PresentationFormat>ユーザー設定</PresentationFormat>
  <Paragraphs>366</Paragraphs>
  <Slides>9</Slides>
  <Notes>9</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9</vt:i4>
      </vt:variant>
    </vt:vector>
  </HeadingPairs>
  <TitlesOfParts>
    <vt:vector size="17" baseType="lpstr">
      <vt:lpstr>Meiryo UI</vt:lpstr>
      <vt:lpstr>ＭＳ Ｐゴシック</vt:lpstr>
      <vt:lpstr>メイリオ</vt:lpstr>
      <vt:lpstr>游ゴシック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石井　素子</dc:creator>
  <cp:lastModifiedBy>小川　真司</cp:lastModifiedBy>
  <cp:revision>926</cp:revision>
  <cp:lastPrinted>2024-07-22T05:33:42Z</cp:lastPrinted>
  <dcterms:created xsi:type="dcterms:W3CDTF">2014-07-11T05:14:15Z</dcterms:created>
  <dcterms:modified xsi:type="dcterms:W3CDTF">2024-07-25T04:47:21Z</dcterms:modified>
</cp:coreProperties>
</file>