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1"/>
  </p:sldMasterIdLst>
  <p:notesMasterIdLst>
    <p:notesMasterId r:id="rId14"/>
  </p:notesMasterIdLst>
  <p:sldIdLst>
    <p:sldId id="337" r:id="rId2"/>
    <p:sldId id="394" r:id="rId3"/>
    <p:sldId id="393" r:id="rId4"/>
    <p:sldId id="389" r:id="rId5"/>
    <p:sldId id="390" r:id="rId6"/>
    <p:sldId id="392" r:id="rId7"/>
    <p:sldId id="352" r:id="rId8"/>
    <p:sldId id="381" r:id="rId9"/>
    <p:sldId id="384" r:id="rId10"/>
    <p:sldId id="382" r:id="rId11"/>
    <p:sldId id="380" r:id="rId12"/>
    <p:sldId id="383" r:id="rId13"/>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99FF"/>
    <a:srgbClr val="99FFCC"/>
    <a:srgbClr val="0000FF"/>
    <a:srgbClr val="FF0000"/>
    <a:srgbClr val="CCFFFF"/>
    <a:srgbClr val="FFCC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5896" autoAdjust="0"/>
  </p:normalViewPr>
  <p:slideViewPr>
    <p:cSldViewPr>
      <p:cViewPr varScale="1">
        <p:scale>
          <a:sx n="100" d="100"/>
          <a:sy n="100" d="100"/>
        </p:scale>
        <p:origin x="749" y="62"/>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46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G0000SV0NS101\D10939w$\&#20316;&#26989;&#29992;\S37A\LIB\03_&#35251;&#20809;&#29872;&#22659;&#25972;&#20633;&#65319;\00_01_(&#38468;&#23646;&#27231;&#38306;&#65289;&#22823;&#38442;&#24220;&#35251;&#20809;&#23458;&#21463;&#20837;&#29872;&#22659;&#25972;&#20633;&#12398;&#25512;&#36914;&#12395;&#38306;&#12377;&#12427;&#35519;&#26619;&#26908;&#35342;&#20250;&#35696;\&#9733;&#38468;&#23646;&#27231;&#38306;&#36914;&#12417;&#26041;&#65288;R6&#65289;\02&#65306;&#31532;&#65298;&#22238;&#20250;&#35696;&#12408;&#21521;&#12369;&#12390;&#12398;&#20107;&#21069;&#28310;&#20633;\01_&#20250;&#35696;&#36039;&#26009;\&#23567;&#24029;&#12497;&#12531;&#24037;&#22580;&#65288;&#12450;&#12531;&#12497;&#12531;&#12510;&#12531;&#12385;&#12419;&#12358;&#12391;&#65374;&#65289;\&#9733;&#36039;&#26009;&#65298;&#12493;&#12479;&#65306;&#27770;&#31639;&#25512;&#31227;&#12464;&#12521;&#12501;_R060520-1000&#26178;&#2885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'グラフ化(H27補正あり)※いらっしゃい抜き'!$C$7</c:f>
              <c:strCache>
                <c:ptCount val="1"/>
                <c:pt idx="0">
                  <c:v>その他財源による実施事業</c:v>
                </c:pt>
              </c:strCache>
            </c:strRef>
          </c:tx>
          <c:spPr>
            <a:pattFill prst="ltDnDiag">
              <a:fgClr>
                <a:schemeClr val="bg1">
                  <a:lumMod val="50000"/>
                </a:schemeClr>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'グラフ化(H27補正あり)※いらっしゃい抜き'!$D$6:$M$6</c:f>
              <c:strCache>
                <c:ptCount val="10"/>
                <c:pt idx="0">
                  <c:v>H26
（2014）</c:v>
                </c:pt>
                <c:pt idx="1">
                  <c:v>H27
（2015）</c:v>
                </c:pt>
                <c:pt idx="2">
                  <c:v>H28
（2016）</c:v>
                </c:pt>
                <c:pt idx="3">
                  <c:v>H29
（2017）</c:v>
                </c:pt>
                <c:pt idx="4">
                  <c:v>H30
（2018）</c:v>
                </c:pt>
                <c:pt idx="5">
                  <c:v>R1
（2019）</c:v>
                </c:pt>
                <c:pt idx="6">
                  <c:v>R2 
（2020）</c:v>
                </c:pt>
                <c:pt idx="7">
                  <c:v>R3
（2021）</c:v>
                </c:pt>
                <c:pt idx="8">
                  <c:v>R4
（2022）</c:v>
                </c:pt>
                <c:pt idx="9">
                  <c:v>R5
（2023）</c:v>
                </c:pt>
              </c:strCache>
            </c:strRef>
          </c:cat>
          <c:val>
            <c:numRef>
              <c:f>'グラフ化(H27補正あり)※いらっしゃい抜き'!$D$7:$M$7</c:f>
              <c:numCache>
                <c:formatCode>#,##0_);[Red]\(#,##0\)</c:formatCode>
                <c:ptCount val="10"/>
                <c:pt idx="0">
                  <c:v>1277469</c:v>
                </c:pt>
                <c:pt idx="1">
                  <c:v>4154960</c:v>
                </c:pt>
                <c:pt idx="2">
                  <c:v>1308177</c:v>
                </c:pt>
                <c:pt idx="3">
                  <c:v>749908</c:v>
                </c:pt>
                <c:pt idx="4">
                  <c:v>845356</c:v>
                </c:pt>
                <c:pt idx="5">
                  <c:v>759765</c:v>
                </c:pt>
                <c:pt idx="6">
                  <c:v>1162903</c:v>
                </c:pt>
                <c:pt idx="7">
                  <c:v>1544264</c:v>
                </c:pt>
                <c:pt idx="8">
                  <c:v>1518667</c:v>
                </c:pt>
                <c:pt idx="9">
                  <c:v>1598585</c:v>
                </c:pt>
              </c:numCache>
            </c:numRef>
          </c:val>
          <c:extLst>
            <c:ext xmlns:c16="http://schemas.microsoft.com/office/drawing/2014/chart" uri="{C3380CC4-5D6E-409C-BE32-E72D297353CC}">
              <c16:uniqueId val="{00000000-A7FA-4FBC-9EDD-D6042FBA85E6}"/>
            </c:ext>
          </c:extLst>
        </c:ser>
        <c:ser>
          <c:idx val="1"/>
          <c:order val="1"/>
          <c:tx>
            <c:strRef>
              <c:f>'グラフ化(H27補正あり)※いらっしゃい抜き'!$C$8</c:f>
              <c:strCache>
                <c:ptCount val="1"/>
                <c:pt idx="0">
                  <c:v>宿泊税充当事業</c:v>
                </c:pt>
              </c:strCache>
            </c:strRef>
          </c:tx>
          <c:spPr>
            <a:solidFill>
              <a:schemeClr val="accent2">
                <a:alpha val="5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'グラフ化(H27補正あり)※いらっしゃい抜き'!$D$6:$M$6</c:f>
              <c:strCache>
                <c:ptCount val="10"/>
                <c:pt idx="0">
                  <c:v>H26
（2014）</c:v>
                </c:pt>
                <c:pt idx="1">
                  <c:v>H27
（2015）</c:v>
                </c:pt>
                <c:pt idx="2">
                  <c:v>H28
（2016）</c:v>
                </c:pt>
                <c:pt idx="3">
                  <c:v>H29
（2017）</c:v>
                </c:pt>
                <c:pt idx="4">
                  <c:v>H30
（2018）</c:v>
                </c:pt>
                <c:pt idx="5">
                  <c:v>R1
（2019）</c:v>
                </c:pt>
                <c:pt idx="6">
                  <c:v>R2 
（2020）</c:v>
                </c:pt>
                <c:pt idx="7">
                  <c:v>R3
（2021）</c:v>
                </c:pt>
                <c:pt idx="8">
                  <c:v>R4
（2022）</c:v>
                </c:pt>
                <c:pt idx="9">
                  <c:v>R5
（2023）</c:v>
                </c:pt>
              </c:strCache>
            </c:strRef>
          </c:cat>
          <c:val>
            <c:numRef>
              <c:f>'グラフ化(H27補正あり)※いらっしゃい抜き'!$D$8:$M$8</c:f>
              <c:numCache>
                <c:formatCode>General</c:formatCode>
                <c:ptCount val="10"/>
                <c:pt idx="0">
                  <c:v>0</c:v>
                </c:pt>
                <c:pt idx="1">
                  <c:v>0</c:v>
                </c:pt>
                <c:pt idx="2" formatCode="#,##0_);[Red]\(#,##0\)">
                  <c:v>91542</c:v>
                </c:pt>
                <c:pt idx="3" formatCode="#,##0_);[Red]\(#,##0\)">
                  <c:v>647145</c:v>
                </c:pt>
                <c:pt idx="4" formatCode="#,##0_);[Red]\(#,##0\)">
                  <c:v>735930</c:v>
                </c:pt>
                <c:pt idx="5" formatCode="#,##0_);[Red]\(#,##0\)">
                  <c:v>1050896</c:v>
                </c:pt>
                <c:pt idx="6" formatCode="#,##0_);[Red]\(#,##0\)">
                  <c:v>742657</c:v>
                </c:pt>
                <c:pt idx="7" formatCode="#,##0_);[Red]\(#,##0\)">
                  <c:v>626442</c:v>
                </c:pt>
                <c:pt idx="8" formatCode="#,##0_);[Red]\(#,##0\)">
                  <c:v>440750</c:v>
                </c:pt>
                <c:pt idx="9" formatCode="#,##0_);[Red]\(#,##0\)">
                  <c:v>751559</c:v>
                </c:pt>
              </c:numCache>
            </c:numRef>
          </c:val>
          <c:extLst>
            <c:ext xmlns:c16="http://schemas.microsoft.com/office/drawing/2014/chart" uri="{C3380CC4-5D6E-409C-BE32-E72D297353CC}">
              <c16:uniqueId val="{00000003-A7FA-4FBC-9EDD-D6042FBA85E6}"/>
            </c:ext>
          </c:extLst>
        </c:ser>
        <c:dLbls>
          <c:dLblPos val="ctr"/>
          <c:showLegendKey val="0"/>
          <c:showVal val="1"/>
          <c:showCatName val="0"/>
          <c:showSerName val="0"/>
          <c:showPercent val="0"/>
          <c:showBubbleSize val="0"/>
        </c:dLbls>
        <c:gapWidth val="150"/>
        <c:overlap val="100"/>
        <c:axId val="1289115456"/>
        <c:axId val="1289115872"/>
      </c:barChart>
      <c:catAx>
        <c:axId val="1289115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89115872"/>
        <c:crosses val="autoZero"/>
        <c:auto val="1"/>
        <c:lblAlgn val="ctr"/>
        <c:lblOffset val="100"/>
        <c:noMultiLvlLbl val="0"/>
      </c:catAx>
      <c:valAx>
        <c:axId val="128911587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89115456"/>
        <c:crosses val="autoZero"/>
        <c:crossBetween val="between"/>
      </c:valAx>
      <c:spPr>
        <a:noFill/>
        <a:ln>
          <a:noFill/>
        </a:ln>
        <a:effectLst/>
      </c:spPr>
    </c:plotArea>
    <c:legend>
      <c:legendPos val="b"/>
      <c:layout>
        <c:manualLayout>
          <c:xMode val="edge"/>
          <c:yMode val="edge"/>
          <c:x val="0.23557229475668778"/>
          <c:y val="0.85862587939377688"/>
          <c:w val="0.49551436752224154"/>
          <c:h val="0.1055191662902899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84820110963388"/>
          <c:y val="0.10581009313362057"/>
          <c:w val="0.73126539496620235"/>
          <c:h val="0.85481334391002195"/>
        </c:manualLayout>
      </c:layout>
      <c:pieChart>
        <c:varyColors val="1"/>
        <c:ser>
          <c:idx val="0"/>
          <c:order val="0"/>
          <c:tx>
            <c:strRef>
              <c:f>Sheet1!$B$1</c:f>
              <c:strCache>
                <c:ptCount val="1"/>
                <c:pt idx="0">
                  <c:v>満足度調査</c:v>
                </c:pt>
              </c:strCache>
            </c:strRef>
          </c:tx>
          <c:explosion val="7"/>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7CC-4D40-B0FC-4CC9792CDA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7CC-4D40-B0FC-4CC9792CDA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7CC-4D40-B0FC-4CC9792CDAFC}"/>
              </c:ext>
            </c:extLst>
          </c:dPt>
          <c:dLbls>
            <c:dLbl>
              <c:idx val="0"/>
              <c:layout>
                <c:manualLayout>
                  <c:x val="-0.10643603133159268"/>
                  <c:y val="-0.18516942333419376"/>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200" b="1" baseline="0" dirty="0">
                        <a:solidFill>
                          <a:schemeClr val="bg1"/>
                        </a:solidFill>
                        <a:latin typeface="Meiryo UI" panose="020B0604030504040204" pitchFamily="50" charset="-128"/>
                        <a:ea typeface="Meiryo UI" panose="020B0604030504040204" pitchFamily="50" charset="-128"/>
                      </a:rPr>
                      <a:t>大変満足・やや満足</a:t>
                    </a:r>
                    <a:r>
                      <a:rPr lang="ja-JP" altLang="en-US" sz="1600" b="1" baseline="0" dirty="0">
                        <a:solidFill>
                          <a:schemeClr val="bg1"/>
                        </a:solidFill>
                        <a:latin typeface="Meiryo UI" panose="020B0604030504040204" pitchFamily="50" charset="-128"/>
                        <a:ea typeface="Meiryo UI" panose="020B0604030504040204" pitchFamily="50" charset="-128"/>
                      </a:rPr>
                      <a:t>
</a:t>
                    </a:r>
                    <a:fld id="{3815AC65-FD44-43CD-BB14-D0D67B8F35F6}" type="PERCENTAGE">
                      <a:rPr lang="en-US" altLang="ja-JP" sz="1800" b="1" baseline="0">
                        <a:solidFill>
                          <a:schemeClr val="bg1"/>
                        </a:solidFill>
                        <a:latin typeface="Meiryo UI" panose="020B0604030504040204" pitchFamily="50" charset="-128"/>
                        <a:ea typeface="Meiryo UI" panose="020B0604030504040204" pitchFamily="50" charset="-128"/>
                      </a:rPr>
                      <a:pPr>
                        <a:defRPr b="1">
                          <a:latin typeface="Meiryo UI" panose="020B0604030504040204" pitchFamily="50" charset="-128"/>
                          <a:ea typeface="Meiryo UI" panose="020B0604030504040204" pitchFamily="50" charset="-128"/>
                        </a:defRPr>
                      </a:pPr>
                      <a:t>[パーセンテージ]</a:t>
                    </a:fld>
                    <a:endParaRPr lang="ja-JP" altLang="en-US" sz="1600" b="1" baseline="0" dirty="0">
                      <a:solidFill>
                        <a:schemeClr val="bg1"/>
                      </a:solidFill>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78793528899810561"/>
                      <c:h val="0.36613702543313231"/>
                    </c:manualLayout>
                  </c15:layout>
                  <c15:dlblFieldTable/>
                  <c15:showDataLabelsRange val="0"/>
                </c:ext>
                <c:ext xmlns:c16="http://schemas.microsoft.com/office/drawing/2014/chart" uri="{C3380CC4-5D6E-409C-BE32-E72D297353CC}">
                  <c16:uniqueId val="{00000001-D7CC-4D40-B0FC-4CC9792CDAFC}"/>
                </c:ext>
              </c:extLst>
            </c:dLbl>
            <c:dLbl>
              <c:idx val="1"/>
              <c:layout>
                <c:manualLayout>
                  <c:x val="7.0440024573798193E-2"/>
                  <c:y val="4.9541662719682675E-2"/>
                </c:manualLayout>
              </c:layout>
              <c:tx>
                <c:rich>
                  <a:bodyPr rot="0" spcFirstLastPara="1" vertOverflow="ellipsis" vert="horz" wrap="square" lIns="38100" tIns="19050" rIns="38100" bIns="19050" anchor="ctr" anchorCtr="1">
                    <a:noAutofit/>
                  </a:bodyPr>
                  <a:lstStyle/>
                  <a:p>
                    <a:pPr>
                      <a:lnSpc>
                        <a:spcPts val="1200"/>
                      </a:lnSpc>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fld id="{560E6719-7FE0-4F6F-A36F-AA90212F6640}" type="CATEGORYNAME">
                      <a:rPr lang="ja-JP" altLang="en-US" sz="1050" b="0">
                        <a:solidFill>
                          <a:schemeClr val="tx1"/>
                        </a:solidFill>
                        <a:latin typeface="Meiryo UI" panose="020B0604030504040204" pitchFamily="50" charset="-128"/>
                        <a:ea typeface="Meiryo UI" panose="020B0604030504040204" pitchFamily="50" charset="-128"/>
                      </a:rPr>
                      <a:pPr>
                        <a:lnSpc>
                          <a:spcPts val="1200"/>
                        </a:lnSpc>
                        <a:defRPr>
                          <a:latin typeface="Meiryo UI" panose="020B0604030504040204" pitchFamily="50" charset="-128"/>
                          <a:ea typeface="Meiryo UI" panose="020B0604030504040204" pitchFamily="50" charset="-128"/>
                        </a:defRPr>
                      </a:pPr>
                      <a:t>[分類名]</a:t>
                    </a:fld>
                    <a:r>
                      <a:rPr lang="ja-JP" altLang="en-US" sz="1050" b="0" baseline="0" dirty="0">
                        <a:solidFill>
                          <a:schemeClr val="tx1"/>
                        </a:solidFill>
                        <a:latin typeface="Meiryo UI" panose="020B0604030504040204" pitchFamily="50" charset="-128"/>
                        <a:ea typeface="Meiryo UI" panose="020B0604030504040204" pitchFamily="50" charset="-128"/>
                      </a:rPr>
                      <a:t>
</a:t>
                    </a:r>
                    <a:fld id="{5ADE80F7-0869-488C-9941-814FFE17007A}" type="PERCENTAGE">
                      <a:rPr lang="en-US" altLang="ja-JP" sz="1200" b="0" baseline="0">
                        <a:solidFill>
                          <a:schemeClr val="tx1"/>
                        </a:solidFill>
                        <a:latin typeface="Meiryo UI" panose="020B0604030504040204" pitchFamily="50" charset="-128"/>
                        <a:ea typeface="Meiryo UI" panose="020B0604030504040204" pitchFamily="50" charset="-128"/>
                      </a:rPr>
                      <a:pPr>
                        <a:lnSpc>
                          <a:spcPts val="1200"/>
                        </a:lnSpc>
                        <a:defRPr>
                          <a:latin typeface="Meiryo UI" panose="020B0604030504040204" pitchFamily="50" charset="-128"/>
                          <a:ea typeface="Meiryo UI" panose="020B0604030504040204" pitchFamily="50" charset="-128"/>
                        </a:defRPr>
                      </a:pPr>
                      <a:t>[パーセンテージ]</a:t>
                    </a:fld>
                    <a:endParaRPr lang="ja-JP" altLang="en-US" sz="1050" b="0" baseline="0" dirty="0">
                      <a:solidFill>
                        <a:schemeClr val="tx1"/>
                      </a:solidFill>
                      <a:latin typeface="Meiryo UI" panose="020B0604030504040204" pitchFamily="50" charset="-128"/>
                      <a:ea typeface="Meiryo UI" panose="020B0604030504040204" pitchFamily="50" charset="-128"/>
                    </a:endParaRPr>
                  </a:p>
                </c:rich>
              </c:tx>
              <c:spPr>
                <a:noFill/>
                <a:ln>
                  <a:noFill/>
                </a:ln>
                <a:effectLst/>
              </c:spPr>
              <c:txPr>
                <a:bodyPr rot="0" spcFirstLastPara="1" vertOverflow="ellipsis" vert="horz" wrap="square" lIns="38100" tIns="19050" rIns="38100" bIns="19050" anchor="ctr" anchorCtr="1">
                  <a:noAutofit/>
                </a:bodyPr>
                <a:lstStyle/>
                <a:p>
                  <a:pPr>
                    <a:lnSpc>
                      <a:spcPts val="1200"/>
                    </a:lnSpc>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57962192985451366"/>
                      <c:h val="0.19535114387740599"/>
                    </c:manualLayout>
                  </c15:layout>
                  <c15:dlblFieldTable/>
                  <c15:showDataLabelsRange val="0"/>
                </c:ext>
                <c:ext xmlns:c16="http://schemas.microsoft.com/office/drawing/2014/chart" uri="{C3380CC4-5D6E-409C-BE32-E72D297353CC}">
                  <c16:uniqueId val="{00000003-D7CC-4D40-B0FC-4CC9792CDAFC}"/>
                </c:ext>
              </c:extLst>
            </c:dLbl>
            <c:dLbl>
              <c:idx val="2"/>
              <c:delete val="1"/>
              <c:extLst>
                <c:ext xmlns:c15="http://schemas.microsoft.com/office/drawing/2012/chart" uri="{CE6537A1-D6FC-4f65-9D91-7224C49458BB}"/>
                <c:ext xmlns:c16="http://schemas.microsoft.com/office/drawing/2014/chart" uri="{C3380CC4-5D6E-409C-BE32-E72D297353CC}">
                  <c16:uniqueId val="{00000005-D7CC-4D40-B0FC-4CC9792CDAFC}"/>
                </c:ext>
              </c:extLst>
            </c:dLbl>
            <c:dLbl>
              <c:idx val="3"/>
              <c:layout>
                <c:manualLayout>
                  <c:x val="-0.30639057237518919"/>
                  <c:y val="-4.698972841401465E-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19070593726846508"/>
                      <c:h val="0.10957343123491328"/>
                    </c:manualLayout>
                  </c15:layout>
                </c:ext>
                <c:ext xmlns:c16="http://schemas.microsoft.com/office/drawing/2014/chart" uri="{C3380CC4-5D6E-409C-BE32-E72D297353CC}">
                  <c16:uniqueId val="{00000006-D7CC-4D40-B0FC-4CC9792CDAFC}"/>
                </c:ext>
              </c:extLst>
            </c:dLbl>
            <c:dLbl>
              <c:idx val="4"/>
              <c:layout>
                <c:manualLayout>
                  <c:x val="-0.36023307115873859"/>
                  <c:y val="8.028299885871266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7CC-4D40-B0FC-4CC9792CDAF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大変満足･やや満足</c:v>
                </c:pt>
                <c:pt idx="1">
                  <c:v>普通</c:v>
                </c:pt>
                <c:pt idx="2">
                  <c:v>やや不満・不満</c:v>
                </c:pt>
              </c:strCache>
            </c:strRef>
          </c:cat>
          <c:val>
            <c:numRef>
              <c:f>Sheet1!$B$2:$B$4</c:f>
              <c:numCache>
                <c:formatCode>General</c:formatCode>
                <c:ptCount val="3"/>
                <c:pt idx="0">
                  <c:v>141</c:v>
                </c:pt>
                <c:pt idx="1">
                  <c:v>4</c:v>
                </c:pt>
                <c:pt idx="2">
                  <c:v>0</c:v>
                </c:pt>
              </c:numCache>
            </c:numRef>
          </c:val>
          <c:extLst>
            <c:ext xmlns:c16="http://schemas.microsoft.com/office/drawing/2014/chart" uri="{C3380CC4-5D6E-409C-BE32-E72D297353CC}">
              <c16:uniqueId val="{00000008-D7CC-4D40-B0FC-4CC9792CDAFC}"/>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3"/>
            <a:ext cx="2945660" cy="496332"/>
          </a:xfrm>
          <a:prstGeom prst="rect">
            <a:avLst/>
          </a:prstGeom>
        </p:spPr>
        <p:txBody>
          <a:bodyPr vert="horz" lIns="91239" tIns="45616" rIns="91239" bIns="456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53" y="3"/>
            <a:ext cx="2945660" cy="496332"/>
          </a:xfrm>
          <a:prstGeom prst="rect">
            <a:avLst/>
          </a:prstGeom>
        </p:spPr>
        <p:txBody>
          <a:bodyPr vert="horz" lIns="91239" tIns="45616" rIns="91239" bIns="45616" rtlCol="0"/>
          <a:lstStyle>
            <a:lvl1pPr algn="r">
              <a:defRPr sz="1200"/>
            </a:lvl1pPr>
          </a:lstStyle>
          <a:p>
            <a:fld id="{3D16FDEC-560D-45FF-95E3-45F1DE396D79}" type="datetimeFigureOut">
              <a:rPr kumimoji="1" lang="ja-JP" altLang="en-US" smtClean="0"/>
              <a:t>2024/7/22</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239" tIns="45616" rIns="91239" bIns="45616" rtlCol="0" anchor="ctr"/>
          <a:lstStyle/>
          <a:p>
            <a:endParaRPr lang="ja-JP" altLang="en-US"/>
          </a:p>
        </p:txBody>
      </p:sp>
      <p:sp>
        <p:nvSpPr>
          <p:cNvPr id="5" name="ノート プレースホルダー 4"/>
          <p:cNvSpPr>
            <a:spLocks noGrp="1"/>
          </p:cNvSpPr>
          <p:nvPr>
            <p:ph type="body" sz="quarter" idx="3"/>
          </p:nvPr>
        </p:nvSpPr>
        <p:spPr>
          <a:xfrm>
            <a:off x="679768" y="4715162"/>
            <a:ext cx="5438140" cy="4466987"/>
          </a:xfrm>
          <a:prstGeom prst="rect">
            <a:avLst/>
          </a:prstGeom>
        </p:spPr>
        <p:txBody>
          <a:bodyPr vert="horz" lIns="91239" tIns="45616" rIns="91239" bIns="456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0" y="9428586"/>
            <a:ext cx="2945660" cy="496332"/>
          </a:xfrm>
          <a:prstGeom prst="rect">
            <a:avLst/>
          </a:prstGeom>
        </p:spPr>
        <p:txBody>
          <a:bodyPr vert="horz" lIns="91239" tIns="45616" rIns="91239" bIns="456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53" y="9428586"/>
            <a:ext cx="2945660" cy="496332"/>
          </a:xfrm>
          <a:prstGeom prst="rect">
            <a:avLst/>
          </a:prstGeom>
        </p:spPr>
        <p:txBody>
          <a:bodyPr vert="horz" lIns="91239" tIns="45616" rIns="91239" bIns="45616" rtlCol="0" anchor="b"/>
          <a:lstStyle>
            <a:lvl1pPr algn="r">
              <a:defRPr sz="1200"/>
            </a:lvl1pPr>
          </a:lstStyle>
          <a:p>
            <a:fld id="{7DFC286C-5495-4B3F-9CAF-8B4C2DB5627F}" type="slidenum">
              <a:rPr kumimoji="1" lang="ja-JP" altLang="en-US" smtClean="0"/>
              <a:t>‹#›</a:t>
            </a:fld>
            <a:endParaRPr kumimoji="1" lang="ja-JP" altLang="en-US"/>
          </a:p>
        </p:txBody>
      </p:sp>
    </p:spTree>
    <p:extLst>
      <p:ext uri="{BB962C8B-B14F-4D97-AF65-F5344CB8AC3E}">
        <p14:creationId xmlns:p14="http://schemas.microsoft.com/office/powerpoint/2010/main" val="42351442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47734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9</a:t>
            </a:fld>
            <a:endParaRPr kumimoji="1" lang="ja-JP" altLang="en-US"/>
          </a:p>
        </p:txBody>
      </p:sp>
    </p:spTree>
    <p:extLst>
      <p:ext uri="{BB962C8B-B14F-4D97-AF65-F5344CB8AC3E}">
        <p14:creationId xmlns:p14="http://schemas.microsoft.com/office/powerpoint/2010/main" val="2219420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10</a:t>
            </a:fld>
            <a:endParaRPr lang="ja-JP" altLang="en-US">
              <a:solidFill>
                <a:prstClr val="black"/>
              </a:solidFill>
            </a:endParaRPr>
          </a:p>
        </p:txBody>
      </p:sp>
    </p:spTree>
    <p:extLst>
      <p:ext uri="{BB962C8B-B14F-4D97-AF65-F5344CB8AC3E}">
        <p14:creationId xmlns:p14="http://schemas.microsoft.com/office/powerpoint/2010/main" val="4089307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11</a:t>
            </a:fld>
            <a:endParaRPr kumimoji="1" lang="ja-JP" altLang="en-US"/>
          </a:p>
        </p:txBody>
      </p:sp>
    </p:spTree>
    <p:extLst>
      <p:ext uri="{BB962C8B-B14F-4D97-AF65-F5344CB8AC3E}">
        <p14:creationId xmlns:p14="http://schemas.microsoft.com/office/powerpoint/2010/main" val="610254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a:t>
            </a:fld>
            <a:endParaRPr lang="ja-JP" altLang="en-US">
              <a:solidFill>
                <a:prstClr val="black"/>
              </a:solidFill>
            </a:endParaRPr>
          </a:p>
        </p:txBody>
      </p:sp>
    </p:spTree>
    <p:extLst>
      <p:ext uri="{BB962C8B-B14F-4D97-AF65-F5344CB8AC3E}">
        <p14:creationId xmlns:p14="http://schemas.microsoft.com/office/powerpoint/2010/main" val="290718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2</a:t>
            </a:fld>
            <a:endParaRPr lang="ja-JP" altLang="en-US">
              <a:solidFill>
                <a:prstClr val="black"/>
              </a:solidFill>
            </a:endParaRPr>
          </a:p>
        </p:txBody>
      </p:sp>
    </p:spTree>
    <p:extLst>
      <p:ext uri="{BB962C8B-B14F-4D97-AF65-F5344CB8AC3E}">
        <p14:creationId xmlns:p14="http://schemas.microsoft.com/office/powerpoint/2010/main" val="3473747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a:t>
            </a:fld>
            <a:endParaRPr lang="ja-JP" altLang="en-US">
              <a:solidFill>
                <a:prstClr val="black"/>
              </a:solidFill>
            </a:endParaRPr>
          </a:p>
        </p:txBody>
      </p:sp>
    </p:spTree>
    <p:extLst>
      <p:ext uri="{BB962C8B-B14F-4D97-AF65-F5344CB8AC3E}">
        <p14:creationId xmlns:p14="http://schemas.microsoft.com/office/powerpoint/2010/main" val="4153399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a:t>
            </a:fld>
            <a:endParaRPr lang="ja-JP" altLang="en-US">
              <a:solidFill>
                <a:prstClr val="black"/>
              </a:solidFill>
            </a:endParaRPr>
          </a:p>
        </p:txBody>
      </p:sp>
    </p:spTree>
    <p:extLst>
      <p:ext uri="{BB962C8B-B14F-4D97-AF65-F5344CB8AC3E}">
        <p14:creationId xmlns:p14="http://schemas.microsoft.com/office/powerpoint/2010/main" val="185510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5</a:t>
            </a:fld>
            <a:endParaRPr lang="ja-JP" altLang="en-US">
              <a:solidFill>
                <a:prstClr val="black"/>
              </a:solidFill>
            </a:endParaRPr>
          </a:p>
        </p:txBody>
      </p:sp>
    </p:spTree>
    <p:extLst>
      <p:ext uri="{BB962C8B-B14F-4D97-AF65-F5344CB8AC3E}">
        <p14:creationId xmlns:p14="http://schemas.microsoft.com/office/powerpoint/2010/main" val="322918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6</a:t>
            </a:fld>
            <a:endParaRPr lang="ja-JP" altLang="en-US">
              <a:solidFill>
                <a:prstClr val="black"/>
              </a:solidFill>
            </a:endParaRPr>
          </a:p>
        </p:txBody>
      </p:sp>
    </p:spTree>
    <p:extLst>
      <p:ext uri="{BB962C8B-B14F-4D97-AF65-F5344CB8AC3E}">
        <p14:creationId xmlns:p14="http://schemas.microsoft.com/office/powerpoint/2010/main" val="188726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7</a:t>
            </a:fld>
            <a:endParaRPr kumimoji="1" lang="ja-JP" altLang="en-US"/>
          </a:p>
        </p:txBody>
      </p:sp>
    </p:spTree>
    <p:extLst>
      <p:ext uri="{BB962C8B-B14F-4D97-AF65-F5344CB8AC3E}">
        <p14:creationId xmlns:p14="http://schemas.microsoft.com/office/powerpoint/2010/main" val="1488584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8</a:t>
            </a:fld>
            <a:endParaRPr kumimoji="1" lang="ja-JP" altLang="en-US"/>
          </a:p>
        </p:txBody>
      </p:sp>
    </p:spTree>
    <p:extLst>
      <p:ext uri="{BB962C8B-B14F-4D97-AF65-F5344CB8AC3E}">
        <p14:creationId xmlns:p14="http://schemas.microsoft.com/office/powerpoint/2010/main" val="2648076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2B36F887-8080-4BDA-A43E-0BD906DE518F}" type="datetime1">
              <a:rPr kumimoji="1" lang="ja-JP" altLang="en-US" smtClean="0"/>
              <a:t>2024/7/22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4122A24E-9A57-4E0F-A993-A66A78EA6A5A}" type="datetime1">
              <a:rPr kumimoji="1" lang="ja-JP" altLang="en-US" smtClean="0"/>
              <a:t>2024/7/22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A56C09B0-EC86-4FE6-B5B0-5E1F6539CEA1}" type="datetime1">
              <a:rPr kumimoji="1" lang="ja-JP" altLang="en-US" smtClean="0"/>
              <a:t>2024/7/22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7C3CBAE-69AE-454A-820B-C1338C0427EE}" type="datetime1">
              <a:rPr kumimoji="1" lang="ja-JP" altLang="en-US" smtClean="0"/>
              <a:t>2024/7/22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29BD5EAB-301A-4DF4-AC9A-42EACA8377D6}" type="datetime1">
              <a:rPr kumimoji="1" lang="ja-JP" altLang="en-US" smtClean="0"/>
              <a:t>2024/7/22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日付プレースホルダ 4"/>
          <p:cNvSpPr>
            <a:spLocks noGrp="1"/>
          </p:cNvSpPr>
          <p:nvPr>
            <p:ph type="dt" sz="half" idx="10"/>
          </p:nvPr>
        </p:nvSpPr>
        <p:spPr/>
        <p:txBody>
          <a:bodyPr/>
          <a:lstStyle/>
          <a:p>
            <a:fld id="{F00B018D-22DA-4967-987B-6B69B72EF493}" type="datetime1">
              <a:rPr kumimoji="1" lang="ja-JP" altLang="en-US" smtClean="0"/>
              <a:t>2024/7/22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a:xfrm>
            <a:off x="6948264" y="6453336"/>
            <a:ext cx="2133600" cy="365125"/>
          </a:xfrm>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
        <p:nvSpPr>
          <p:cNvPr id="8" name="正方形/長方形 7"/>
          <p:cNvSpPr/>
          <p:nvPr userDrawn="1"/>
        </p:nvSpPr>
        <p:spPr>
          <a:xfrm rot="20101103">
            <a:off x="863017" y="2293258"/>
            <a:ext cx="7265564" cy="1862048"/>
          </a:xfrm>
          <a:prstGeom prst="rect">
            <a:avLst/>
          </a:prstGeom>
          <a:noFill/>
          <a:ln>
            <a:solidFill>
              <a:schemeClr val="tx1">
                <a:alpha val="0"/>
              </a:schemeClr>
            </a:solidFill>
          </a:ln>
        </p:spPr>
        <p:txBody>
          <a:bodyPr wrap="square" lIns="91440" tIns="45720" rIns="91440" bIns="45720">
            <a:spAutoFit/>
          </a:bodyPr>
          <a:lstStyle/>
          <a:p>
            <a:pPr algn="ctr"/>
            <a:r>
              <a:rPr lang="ja-JP" altLang="en-US" sz="11500" b="0" cap="none" spc="0" dirty="0">
                <a:ln w="0"/>
                <a:gradFill>
                  <a:gsLst>
                    <a:gs pos="21000">
                      <a:srgbClr val="53575C">
                        <a:alpha val="22000"/>
                      </a:srgbClr>
                    </a:gs>
                    <a:gs pos="88000">
                      <a:srgbClr val="C5C7CA"/>
                    </a:gs>
                  </a:gsLst>
                  <a:lin ang="5400000"/>
                </a:gradFill>
                <a:effectLst/>
              </a:rPr>
              <a:t>調  整  中</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C85328EE-AD70-4D9D-993B-D776812D3C1F}" type="datetime1">
              <a:rPr kumimoji="1" lang="ja-JP" altLang="en-US" smtClean="0"/>
              <a:t>2024/7/22</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
        <p:nvSpPr>
          <p:cNvPr id="10" name="正方形/長方形 9"/>
          <p:cNvSpPr/>
          <p:nvPr userDrawn="1"/>
        </p:nvSpPr>
        <p:spPr>
          <a:xfrm rot="20101103">
            <a:off x="863017" y="2293258"/>
            <a:ext cx="7265564" cy="1862048"/>
          </a:xfrm>
          <a:prstGeom prst="rect">
            <a:avLst/>
          </a:prstGeom>
          <a:noFill/>
          <a:ln>
            <a:solidFill>
              <a:schemeClr val="tx1">
                <a:alpha val="0"/>
              </a:schemeClr>
            </a:solidFill>
          </a:ln>
        </p:spPr>
        <p:txBody>
          <a:bodyPr wrap="square" lIns="91440" tIns="45720" rIns="91440" bIns="45720">
            <a:spAutoFit/>
          </a:bodyPr>
          <a:lstStyle/>
          <a:p>
            <a:pPr algn="ctr"/>
            <a:r>
              <a:rPr lang="ja-JP" altLang="en-US" sz="11500" b="0" cap="none" spc="0" dirty="0">
                <a:ln w="0"/>
                <a:gradFill>
                  <a:gsLst>
                    <a:gs pos="21000">
                      <a:srgbClr val="53575C">
                        <a:alpha val="22000"/>
                      </a:srgbClr>
                    </a:gs>
                    <a:gs pos="88000">
                      <a:srgbClr val="C5C7CA"/>
                    </a:gs>
                  </a:gsLst>
                  <a:lin ang="5400000"/>
                </a:gradFill>
                <a:effectLst/>
              </a:rPr>
              <a:t>調  整  中</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49F09EDB-EA82-4DAF-AED4-4D3CEACCE861}" type="datetime1">
              <a:rPr kumimoji="1" lang="ja-JP" altLang="en-US" smtClean="0"/>
              <a:t>2024/7/22</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
        <p:nvSpPr>
          <p:cNvPr id="6" name="正方形/長方形 5"/>
          <p:cNvSpPr/>
          <p:nvPr userDrawn="1"/>
        </p:nvSpPr>
        <p:spPr>
          <a:xfrm rot="20101103">
            <a:off x="407907" y="2240803"/>
            <a:ext cx="7928774" cy="1862048"/>
          </a:xfrm>
          <a:prstGeom prst="rect">
            <a:avLst/>
          </a:prstGeom>
          <a:noFill/>
        </p:spPr>
        <p:txBody>
          <a:bodyPr wrap="none" lIns="91440" tIns="45720" rIns="91440" bIns="45720">
            <a:spAutoFit/>
          </a:bodyPr>
          <a:lstStyle/>
          <a:p>
            <a:pPr algn="ctr"/>
            <a:r>
              <a:rPr lang="ja-JP" altLang="en-US" sz="11500" b="1" cap="none" spc="0" dirty="0">
                <a:ln w="9525">
                  <a:solidFill>
                    <a:schemeClr val="bg1"/>
                  </a:solidFill>
                  <a:prstDash val="solid"/>
                </a:ln>
                <a:solidFill>
                  <a:schemeClr val="tx1">
                    <a:alpha val="13000"/>
                  </a:schemeClr>
                </a:solidFill>
                <a:effectLst>
                  <a:outerShdw blurRad="12700" dist="38100" dir="2700000" algn="tl" rotWithShape="0">
                    <a:schemeClr val="bg1">
                      <a:lumMod val="50000"/>
                    </a:schemeClr>
                  </a:outerShdw>
                </a:effectLst>
              </a:rPr>
              <a:t>ペンディング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83C8F24-F558-4382-BB61-52DCB6AA45D3}" type="datetime1">
              <a:rPr kumimoji="1" lang="ja-JP" altLang="en-US" smtClean="0"/>
              <a:t>2024/7/22</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CB661EED-D63C-42E7-A00C-878B4A087787}" type="datetime1">
              <a:rPr kumimoji="1" lang="ja-JP" altLang="en-US" smtClean="0"/>
              <a:t>2024/7/22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248B560-82EB-4AE3-885E-33C20094151F}" type="datetime1">
              <a:rPr kumimoji="1" lang="ja-JP" altLang="en-US" smtClean="0"/>
              <a:t>2024/7/22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3FB44-E402-4B33-9931-A89342DA3EC7}" type="datetime1">
              <a:rPr kumimoji="1" lang="ja-JP" altLang="en-US" smtClean="0"/>
              <a:t>2024/7/22</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package" Target="../embeddings/Microsoft_Excel_Worksheet.xlsx"/></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9.tmp"/><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43270" y="1937036"/>
            <a:ext cx="6857461" cy="503856"/>
          </a:xfrm>
          <a:prstGeom prst="rect">
            <a:avLst/>
          </a:prstGeom>
          <a:noFill/>
        </p:spPr>
        <p:txBody>
          <a:bodyPr wrap="square" rtlCol="0">
            <a:spAutoFit/>
          </a:bodyPr>
          <a:lstStyle/>
          <a:p>
            <a:pPr algn="ctr"/>
            <a:r>
              <a:rPr lang="ja-JP" altLang="en-US" sz="2674" b="1" dirty="0">
                <a:latin typeface="Meiryo UI" panose="020B0604030504040204" pitchFamily="50" charset="-128"/>
                <a:ea typeface="Meiryo UI" panose="020B0604030504040204" pitchFamily="50" charset="-128"/>
                <a:cs typeface="Meiryo UI" panose="020B0604030504040204" pitchFamily="50" charset="-128"/>
              </a:rPr>
              <a:t>宿泊税充当事業の効果検証</a:t>
            </a:r>
            <a:endParaRPr lang="en-US" altLang="ja-JP" sz="2674"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a:extLst>
              <a:ext uri="{FF2B5EF4-FFF2-40B4-BE49-F238E27FC236}">
                <a16:creationId xmlns:a16="http://schemas.microsoft.com/office/drawing/2014/main" id="{24E179BB-0CEF-4E1D-8A19-F37AEFE60B0E}"/>
              </a:ext>
            </a:extLst>
          </p:cNvPr>
          <p:cNvCxnSpPr/>
          <p:nvPr/>
        </p:nvCxnSpPr>
        <p:spPr>
          <a:xfrm>
            <a:off x="1" y="3188361"/>
            <a:ext cx="9144000" cy="0"/>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050EB4F7-9BD1-47C9-ACC9-8AD893611548}"/>
              </a:ext>
            </a:extLst>
          </p:cNvPr>
          <p:cNvSpPr/>
          <p:nvPr/>
        </p:nvSpPr>
        <p:spPr>
          <a:xfrm>
            <a:off x="7437881" y="445072"/>
            <a:ext cx="1265853" cy="473125"/>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337" dirty="0">
                <a:latin typeface="Meiryo UI" panose="020B0604030504040204" pitchFamily="50" charset="-128"/>
                <a:ea typeface="Meiryo UI" panose="020B0604030504040204" pitchFamily="50" charset="-128"/>
              </a:rPr>
              <a:t>資料２</a:t>
            </a:r>
          </a:p>
        </p:txBody>
      </p:sp>
    </p:spTree>
    <p:extLst>
      <p:ext uri="{BB962C8B-B14F-4D97-AF65-F5344CB8AC3E}">
        <p14:creationId xmlns:p14="http://schemas.microsoft.com/office/powerpoint/2010/main" val="376748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75852" y="4711041"/>
            <a:ext cx="1475481" cy="1684762"/>
          </a:xfrm>
          <a:prstGeom prst="rect">
            <a:avLst/>
          </a:prstGeom>
        </p:spPr>
      </p:pic>
      <p:pic>
        <p:nvPicPr>
          <p:cNvPr id="2" name="図 1" descr="画面の領域"/>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0152" y="4437112"/>
            <a:ext cx="2649892" cy="2208243"/>
          </a:xfrm>
          <a:prstGeom prst="rect">
            <a:avLst/>
          </a:prstGeom>
        </p:spPr>
      </p:pic>
      <p:sp>
        <p:nvSpPr>
          <p:cNvPr id="3" name="正方形/長方形 2"/>
          <p:cNvSpPr/>
          <p:nvPr/>
        </p:nvSpPr>
        <p:spPr>
          <a:xfrm>
            <a:off x="179512" y="796459"/>
            <a:ext cx="5019210"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（４）安心・安全の確保</a:t>
            </a:r>
            <a:endParaRPr lang="en-US" altLang="ja-JP" sz="1400" b="1" dirty="0">
              <a:latin typeface="Meiryo UI" panose="020B0604030504040204" pitchFamily="50" charset="-128"/>
              <a:ea typeface="Meiryo UI" panose="020B0604030504040204" pitchFamily="50" charset="-128"/>
            </a:endParaRPr>
          </a:p>
        </p:txBody>
      </p:sp>
      <p:cxnSp>
        <p:nvCxnSpPr>
          <p:cNvPr id="7" name="直線コネクタ 6"/>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19495" y="6418203"/>
            <a:ext cx="1616861" cy="323165"/>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外国人旅行者の安全確保・</a:t>
            </a:r>
            <a:endParaRPr lang="en-US" altLang="ja-JP" sz="600" dirty="0">
              <a:latin typeface="Meiryo UI" panose="020B0604030504040204" pitchFamily="50" charset="-128"/>
              <a:ea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rPr>
              <a:t>帰国支援に関するガイドライン</a:t>
            </a:r>
            <a:r>
              <a:rPr lang="ja-JP" altLang="en-US" sz="7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endParaRPr>
          </a:p>
        </p:txBody>
      </p:sp>
      <p:sp>
        <p:nvSpPr>
          <p:cNvPr id="15" name="正方形/長方形 14"/>
          <p:cNvSpPr/>
          <p:nvPr/>
        </p:nvSpPr>
        <p:spPr>
          <a:xfrm>
            <a:off x="5508105" y="816443"/>
            <a:ext cx="3377736" cy="5924925"/>
          </a:xfrm>
          <a:prstGeom prst="rect">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6" name="タイトル 1"/>
          <p:cNvSpPr txBox="1">
            <a:spLocks/>
          </p:cNvSpPr>
          <p:nvPr/>
        </p:nvSpPr>
        <p:spPr>
          <a:xfrm>
            <a:off x="5508103" y="822186"/>
            <a:ext cx="3377737" cy="283860"/>
          </a:xfrm>
          <a:prstGeom prst="rect">
            <a:avLst/>
          </a:prstGeom>
          <a:solidFill>
            <a:srgbClr val="002060"/>
          </a:solidFill>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ja-JP" altLang="en-US" sz="1100" b="1" dirty="0">
                <a:solidFill>
                  <a:schemeClr val="bg1"/>
                </a:solidFill>
                <a:latin typeface="Meiryo UI" panose="020B0604030504040204" pitchFamily="50" charset="-128"/>
                <a:ea typeface="Meiryo UI" panose="020B0604030504040204" pitchFamily="50" charset="-128"/>
              </a:rPr>
              <a:t>（参考）</a:t>
            </a:r>
            <a:r>
              <a:rPr lang="zh-TW" altLang="en-US" sz="1100" b="1" dirty="0">
                <a:solidFill>
                  <a:schemeClr val="bg1"/>
                </a:solidFill>
                <a:latin typeface="Meiryo UI" panose="020B0604030504040204" pitchFamily="50" charset="-128"/>
                <a:ea typeface="Meiryo UI" panose="020B0604030504040204" pitchFamily="50" charset="-128"/>
              </a:rPr>
              <a:t>災害時多言語支援事業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5508103" y="1131771"/>
            <a:ext cx="3456385" cy="3608680"/>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　</a:t>
            </a:r>
            <a:r>
              <a:rPr lang="en-US" altLang="ja-JP" sz="1100" b="1" u="sng" dirty="0">
                <a:latin typeface="Meiryo UI" panose="020B0604030504040204" pitchFamily="50" charset="-128"/>
                <a:ea typeface="Meiryo UI" panose="020B0604030504040204" pitchFamily="50" charset="-128"/>
              </a:rPr>
              <a:t>Osaka Safe Travels</a:t>
            </a:r>
            <a:r>
              <a:rPr lang="ja-JP" altLang="en-US" sz="1000" b="1" u="sng" dirty="0">
                <a:latin typeface="Meiryo UI" panose="020B0604030504040204" pitchFamily="50" charset="-128"/>
                <a:ea typeface="Meiryo UI" panose="020B0604030504040204" pitchFamily="50" charset="-128"/>
              </a:rPr>
              <a:t>（オオサカ　セーフ　トラベルズ）</a:t>
            </a:r>
            <a:endParaRPr lang="en-US" altLang="ja-JP" sz="1000" b="1" u="sng"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■内容</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大阪を訪れる外国人旅行者の大阪滞在が安心・快適な</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ものとなるよう、災害時等に必要な情報を多言語で一元的に提供するウェブサイト及びスマートフォンアプリを開発。</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2020</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rPr>
              <a:t>月～運用を開始）</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■アプリの内容</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災害発生情報</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緊急避難場所（現在地からのマップ表示）</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鉄道運行情報</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（遅延・運休等のマップ表示、経路検索）</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フライト情報、関西国際空港へのアクセス情報</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 総領事館など外国機関の情報　　　等</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■対応言語</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rPr>
              <a:t>言語（日本語、英語、中国語（簡体字・繁体字）、</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韓国語、ポルトガル語、スペイン語、ベトナム語、</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フィリピン語、タイ語、インドネシア語、ネパール語）</a:t>
            </a:r>
            <a:endParaRPr lang="en-US" altLang="ja-JP" sz="1050"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p>
        </p:txBody>
      </p:sp>
      <p:sp>
        <p:nvSpPr>
          <p:cNvPr id="14" name="スライド番号プレースホルダー 4"/>
          <p:cNvSpPr>
            <a:spLocks noGrp="1"/>
          </p:cNvSpPr>
          <p:nvPr>
            <p:ph type="sldNum" sz="quarter" idx="12"/>
          </p:nvPr>
        </p:nvSpPr>
        <p:spPr>
          <a:xfrm>
            <a:off x="7019999" y="6517518"/>
            <a:ext cx="2133600" cy="365125"/>
          </a:xfrm>
        </p:spPr>
        <p:txBody>
          <a:bodyPr/>
          <a:lstStyle/>
          <a:p>
            <a:fld id="{D2D8002D-B5B0-4BAC-B1F6-782DDCCE6D9C}" type="slidenum">
              <a:rPr kumimoji="1" lang="ja-JP" altLang="en-US" sz="1600" b="1" smtClean="0">
                <a:solidFill>
                  <a:schemeClr val="tx1"/>
                </a:solidFill>
              </a:rPr>
              <a:t>9</a:t>
            </a:fld>
            <a:endParaRPr kumimoji="1" lang="ja-JP" altLang="en-US" sz="1600" b="1" dirty="0">
              <a:solidFill>
                <a:schemeClr val="tx1"/>
              </a:solidFill>
            </a:endParaRPr>
          </a:p>
        </p:txBody>
      </p:sp>
      <p:sp>
        <p:nvSpPr>
          <p:cNvPr id="17" name="テキスト ボックス 16"/>
          <p:cNvSpPr txBox="1"/>
          <p:nvPr/>
        </p:nvSpPr>
        <p:spPr>
          <a:xfrm>
            <a:off x="179512" y="1185100"/>
            <a:ext cx="5253650" cy="3338478"/>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医療機関、災害・事故等に関する情報の発信</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災害時多言語支援事業費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災害時に外国人旅行者が必要とする情報を「迅速」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「的確」かつ「分かりや</a:t>
            </a:r>
            <a:r>
              <a:rPr lang="ja-JP" altLang="en-US" sz="1200" dirty="0" err="1">
                <a:latin typeface="Meiryo UI" panose="020B0604030504040204" pitchFamily="50" charset="-128"/>
                <a:ea typeface="Meiryo UI" panose="020B0604030504040204" pitchFamily="50" charset="-128"/>
              </a:rPr>
              <a:t>す</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く」多言語で提供するウェブサイト及びスマートフォンアプリ「</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Safe</a:t>
            </a: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Travels</a:t>
            </a:r>
            <a:r>
              <a:rPr lang="ja-JP" altLang="en-US" sz="1200" dirty="0">
                <a:latin typeface="Meiryo UI" panose="020B0604030504040204" pitchFamily="50" charset="-128"/>
                <a:ea typeface="Meiryo UI" panose="020B0604030504040204" pitchFamily="50" charset="-128"/>
              </a:rPr>
              <a:t>」を運用した。また、宿泊・交通事業者等が、災害発生時において外</a:t>
            </a:r>
            <a:endParaRPr lang="en-US" altLang="ja-JP" sz="1200" dirty="0">
              <a:latin typeface="Meiryo UI" panose="020B0604030504040204" pitchFamily="50" charset="-128"/>
              <a:ea typeface="Meiryo UI" panose="020B0604030504040204" pitchFamily="50" charset="-128"/>
            </a:endParaRPr>
          </a:p>
          <a:p>
            <a:pPr>
              <a:lnSpc>
                <a:spcPts val="1700"/>
              </a:lnSpc>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国人旅行者への多言語対応が適切に行えるよう、実践的な講座を開催した。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災害発生時の避難誘導対応等</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zh-TW" altLang="en-US" sz="1200" u="sng" dirty="0">
                <a:latin typeface="Meiryo UI" panose="020B0604030504040204" pitchFamily="50" charset="-128"/>
                <a:ea typeface="Meiryo UI" panose="020B0604030504040204" pitchFamily="50" charset="-128"/>
              </a:rPr>
              <a:t>外国人旅行者安全確保事業費</a:t>
            </a:r>
            <a:endParaRPr lang="en-US" altLang="zh-TW" sz="1200" u="sng"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宿泊施設・観光施設の事業者向けに、外国人旅行者の帰国支援方策の周</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知・啓発のための「外国人旅行者の安全確保・帰国支援に関するガイドライン」</a:t>
            </a:r>
            <a:endParaRPr lang="en-US" altLang="ja-JP" sz="1200" dirty="0">
              <a:latin typeface="Meiryo UI" panose="020B0604030504040204" pitchFamily="50" charset="-128"/>
              <a:ea typeface="Meiryo UI" panose="020B0604030504040204" pitchFamily="50" charset="-128"/>
            </a:endParaRPr>
          </a:p>
          <a:p>
            <a:pPr>
              <a:lnSpc>
                <a:spcPts val="1700"/>
              </a:lnSpc>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を作成・配布するとともに、宿泊施設の客室内に配架することを目的とした「外</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国人旅行者のための防災ガイド（リーフレット）」</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を作成した。また、災害時に　　　　</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Safe</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Travels</a:t>
            </a:r>
            <a:r>
              <a:rPr lang="ja-JP" altLang="en-US" sz="1200" dirty="0">
                <a:latin typeface="Meiryo UI" panose="020B0604030504040204" pitchFamily="50" charset="-128"/>
                <a:ea typeface="Meiryo UI" panose="020B0604030504040204" pitchFamily="50" charset="-128"/>
              </a:rPr>
              <a:t>」を活用してもらうため、広報カードを作成・配布し、</a:t>
            </a:r>
            <a:endParaRPr lang="en-US" altLang="ja-JP" sz="1200" dirty="0">
              <a:latin typeface="Meiryo UI" panose="020B0604030504040204" pitchFamily="50" charset="-128"/>
              <a:ea typeface="Meiryo UI" panose="020B0604030504040204" pitchFamily="50" charset="-128"/>
            </a:endParaRPr>
          </a:p>
          <a:p>
            <a:pPr>
              <a:lnSpc>
                <a:spcPts val="1700"/>
              </a:lnSpc>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周知を図った。</a:t>
            </a:r>
            <a:endParaRPr lang="en-US" altLang="ja-JP" sz="12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026481" y="6361113"/>
            <a:ext cx="1862689" cy="310341"/>
          </a:xfrm>
          <a:prstGeom prst="rect">
            <a:avLst/>
          </a:prstGeom>
          <a:noFill/>
          <a:ln>
            <a:noFill/>
          </a:ln>
        </p:spPr>
        <p:txBody>
          <a:bodyPr wrap="square" rtlCol="0">
            <a:spAutoFit/>
          </a:bodyPr>
          <a:lstStyle/>
          <a:p>
            <a:pPr>
              <a:lnSpc>
                <a:spcPts val="1700"/>
              </a:lnSpc>
            </a:pPr>
            <a:r>
              <a:rPr lang="ja-JP" altLang="en-US" sz="600" dirty="0">
                <a:latin typeface="Meiryo UI" panose="020B0604030504040204" pitchFamily="50" charset="-128"/>
                <a:ea typeface="Meiryo UI" panose="020B0604030504040204" pitchFamily="50" charset="-128"/>
              </a:rPr>
              <a:t>外国人旅行者のための防災ガイド（リーフレット） </a:t>
            </a:r>
            <a:r>
              <a:rPr lang="ja-JP" altLang="en-US" sz="8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4149471" y="6361113"/>
            <a:ext cx="1862689" cy="310341"/>
          </a:xfrm>
          <a:prstGeom prst="rect">
            <a:avLst/>
          </a:prstGeom>
          <a:noFill/>
          <a:ln>
            <a:noFill/>
          </a:ln>
        </p:spPr>
        <p:txBody>
          <a:bodyPr wrap="square" rtlCol="0">
            <a:spAutoFit/>
          </a:bodyPr>
          <a:lstStyle/>
          <a:p>
            <a:pPr>
              <a:lnSpc>
                <a:spcPts val="1700"/>
              </a:lnSpc>
            </a:pPr>
            <a:r>
              <a:rPr lang="en-US" altLang="ja-JP" sz="600" dirty="0">
                <a:latin typeface="Meiryo UI" panose="020B0604030504040204" pitchFamily="50" charset="-128"/>
                <a:ea typeface="Meiryo UI" panose="020B0604030504040204" pitchFamily="50" charset="-128"/>
              </a:rPr>
              <a:t>Osaka Safe Travels</a:t>
            </a:r>
            <a:r>
              <a:rPr lang="ja-JP" altLang="en-US" sz="600" dirty="0">
                <a:latin typeface="Meiryo UI" panose="020B0604030504040204" pitchFamily="50" charset="-128"/>
                <a:ea typeface="Meiryo UI" panose="020B0604030504040204" pitchFamily="50" charset="-128"/>
              </a:rPr>
              <a:t>　広報カード </a:t>
            </a:r>
            <a:r>
              <a:rPr lang="ja-JP" altLang="en-US" sz="8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19" name="角丸四角形 6">
            <a:extLst>
              <a:ext uri="{FF2B5EF4-FFF2-40B4-BE49-F238E27FC236}">
                <a16:creationId xmlns:a16="http://schemas.microsoft.com/office/drawing/2014/main" id="{1E0DB637-34F7-4828-AF81-C9B6FF1D1B99}"/>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E66EDECF-D962-4726-BAF0-C26A0279ECC1}"/>
              </a:ext>
            </a:extLst>
          </p:cNvPr>
          <p:cNvPicPr>
            <a:picLocks noChangeAspect="1"/>
          </p:cNvPicPr>
          <p:nvPr/>
        </p:nvPicPr>
        <p:blipFill>
          <a:blip r:embed="rId5"/>
          <a:stretch>
            <a:fillRect/>
          </a:stretch>
        </p:blipFill>
        <p:spPr>
          <a:xfrm>
            <a:off x="276880" y="4682158"/>
            <a:ext cx="1242005" cy="1754308"/>
          </a:xfrm>
          <a:prstGeom prst="rect">
            <a:avLst/>
          </a:prstGeom>
        </p:spPr>
      </p:pic>
      <p:pic>
        <p:nvPicPr>
          <p:cNvPr id="12" name="図 11">
            <a:extLst>
              <a:ext uri="{FF2B5EF4-FFF2-40B4-BE49-F238E27FC236}">
                <a16:creationId xmlns:a16="http://schemas.microsoft.com/office/drawing/2014/main" id="{A67A4258-B7CA-45F0-AC24-7C972227CB54}"/>
              </a:ext>
            </a:extLst>
          </p:cNvPr>
          <p:cNvPicPr>
            <a:picLocks noChangeAspect="1"/>
          </p:cNvPicPr>
          <p:nvPr/>
        </p:nvPicPr>
        <p:blipFill>
          <a:blip r:embed="rId6"/>
          <a:stretch>
            <a:fillRect/>
          </a:stretch>
        </p:blipFill>
        <p:spPr>
          <a:xfrm>
            <a:off x="2815029" y="4660185"/>
            <a:ext cx="1239506" cy="1758017"/>
          </a:xfrm>
          <a:prstGeom prst="rect">
            <a:avLst/>
          </a:prstGeom>
        </p:spPr>
      </p:pic>
      <p:pic>
        <p:nvPicPr>
          <p:cNvPr id="22" name="図 21">
            <a:extLst>
              <a:ext uri="{FF2B5EF4-FFF2-40B4-BE49-F238E27FC236}">
                <a16:creationId xmlns:a16="http://schemas.microsoft.com/office/drawing/2014/main" id="{54E89FB0-7F47-4F63-BB99-006B57713BCC}"/>
              </a:ext>
            </a:extLst>
          </p:cNvPr>
          <p:cNvPicPr>
            <a:picLocks noChangeAspect="1"/>
          </p:cNvPicPr>
          <p:nvPr/>
        </p:nvPicPr>
        <p:blipFill>
          <a:blip r:embed="rId7"/>
          <a:stretch>
            <a:fillRect/>
          </a:stretch>
        </p:blipFill>
        <p:spPr>
          <a:xfrm>
            <a:off x="1590893" y="4682307"/>
            <a:ext cx="1230610" cy="1746491"/>
          </a:xfrm>
          <a:prstGeom prst="rect">
            <a:avLst/>
          </a:prstGeom>
        </p:spPr>
      </p:pic>
    </p:spTree>
    <p:extLst>
      <p:ext uri="{BB962C8B-B14F-4D97-AF65-F5344CB8AC3E}">
        <p14:creationId xmlns:p14="http://schemas.microsoft.com/office/powerpoint/2010/main" val="3268167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5318448" y="1219970"/>
            <a:ext cx="3618000" cy="1551544"/>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21" name="タイトル 1"/>
          <p:cNvSpPr txBox="1">
            <a:spLocks/>
          </p:cNvSpPr>
          <p:nvPr/>
        </p:nvSpPr>
        <p:spPr>
          <a:xfrm>
            <a:off x="5308857" y="950665"/>
            <a:ext cx="3636000" cy="26161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r>
              <a:rPr lang="ja-JP" altLang="en-US" sz="1100" b="1" dirty="0">
                <a:solidFill>
                  <a:schemeClr val="bg1"/>
                </a:solidFill>
                <a:latin typeface="Meiryo UI" panose="020B0604030504040204" pitchFamily="50" charset="-128"/>
                <a:ea typeface="Meiryo UI" panose="020B0604030504040204" pitchFamily="50" charset="-128"/>
              </a:rPr>
              <a:t>（参考）ナイトカルチャー魅力創出事業</a:t>
            </a:r>
          </a:p>
        </p:txBody>
      </p:sp>
      <p:sp>
        <p:nvSpPr>
          <p:cNvPr id="25" name="テキスト ボックス 24">
            <a:extLst>
              <a:ext uri="{FF2B5EF4-FFF2-40B4-BE49-F238E27FC236}">
                <a16:creationId xmlns:a16="http://schemas.microsoft.com/office/drawing/2014/main" id="{F8D4A0CB-DEE1-4647-985B-D1A2FA689496}"/>
              </a:ext>
            </a:extLst>
          </p:cNvPr>
          <p:cNvSpPr txBox="1"/>
          <p:nvPr/>
        </p:nvSpPr>
        <p:spPr>
          <a:xfrm>
            <a:off x="118205" y="651447"/>
            <a:ext cx="4165763" cy="307777"/>
          </a:xfrm>
          <a:prstGeom prst="rect">
            <a:avLst/>
          </a:prstGeom>
          <a:noFill/>
        </p:spPr>
        <p:txBody>
          <a:bodyPr wrap="square" rtlCol="0">
            <a:spAutoFit/>
          </a:bodyPr>
          <a:lstStyle/>
          <a:p>
            <a:pPr defTabSz="742950">
              <a:defRPr/>
            </a:pPr>
            <a:r>
              <a:rPr lang="ja-JP" altLang="en-US" sz="1400" b="1" dirty="0">
                <a:latin typeface="Meiryo UI" panose="020B0604030504040204" pitchFamily="50" charset="-128"/>
                <a:ea typeface="Meiryo UI" panose="020B0604030504040204" pitchFamily="50" charset="-128"/>
              </a:rPr>
              <a:t>２</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魅力づくり及び戦略的なプロモーションの推進</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7" name="正方形/長方形 26"/>
          <p:cNvSpPr/>
          <p:nvPr/>
        </p:nvSpPr>
        <p:spPr>
          <a:xfrm>
            <a:off x="262221" y="967975"/>
            <a:ext cx="4885843"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（１）魅力溢れる観光資源づくり①</a:t>
            </a:r>
            <a:endParaRPr lang="en-US" altLang="ja-JP" sz="1400" b="1"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262221" y="1322215"/>
            <a:ext cx="5035795" cy="5300554"/>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既存の魅力資源の整備・活用</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百舌鳥・古市古墳群世界遺産保存活用事業費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大阪府、堺市、羽曳野市、藤井寺市が一体となり、世界遺産「百舌鳥・</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古市古墳群」の価値や魅力を広く継続的に情報発信するための事業を</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実施した。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国内外から集客できる魅力づくりの推進</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ナイトカルチャー魅力創出事業費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御堂筋全長約</a:t>
            </a:r>
            <a:r>
              <a:rPr lang="en-US" altLang="ja-JP" sz="1200" dirty="0">
                <a:latin typeface="Meiryo UI" panose="020B0604030504040204" pitchFamily="50" charset="-128"/>
                <a:ea typeface="Meiryo UI" panose="020B0604030504040204" pitchFamily="50" charset="-128"/>
              </a:rPr>
              <a:t>4km</a:t>
            </a:r>
            <a:r>
              <a:rPr lang="ja-JP" altLang="en-US" sz="1200" dirty="0">
                <a:latin typeface="Meiryo UI" panose="020B0604030504040204" pitchFamily="50" charset="-128"/>
                <a:ea typeface="Meiryo UI" panose="020B0604030504040204" pitchFamily="50" charset="-128"/>
              </a:rPr>
              <a:t>のイチョウ並木を装飾し、インパクトある光空間を創出</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する「御堂筋イルミネーション」を実施した。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大阪文化芸術創出事業費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大阪・関西万博に向け、府内の市町村等と連携して、文化資源のさらなる</a:t>
            </a:r>
          </a:p>
          <a:p>
            <a:pPr>
              <a:lnSpc>
                <a:spcPts val="1700"/>
              </a:lnSpc>
            </a:pPr>
            <a:r>
              <a:rPr lang="ja-JP" altLang="en-US" sz="1200" dirty="0">
                <a:latin typeface="Meiryo UI" panose="020B0604030504040204" pitchFamily="50" charset="-128"/>
                <a:ea typeface="Meiryo UI" panose="020B0604030504040204" pitchFamily="50" charset="-128"/>
              </a:rPr>
              <a:t>　　　 魅力向上や地域の魅力発信に取り組む「大阪文化資源魅力向上事業」</a:t>
            </a:r>
          </a:p>
          <a:p>
            <a:pPr>
              <a:lnSpc>
                <a:spcPts val="1700"/>
              </a:lnSpc>
            </a:pPr>
            <a:r>
              <a:rPr lang="ja-JP" altLang="en-US" sz="1200" dirty="0">
                <a:latin typeface="Meiryo UI" panose="020B0604030504040204" pitchFamily="50" charset="-128"/>
                <a:ea typeface="Meiryo UI" panose="020B0604030504040204" pitchFamily="50" charset="-128"/>
              </a:rPr>
              <a:t>　　　 を実施した。</a:t>
            </a:r>
          </a:p>
          <a:p>
            <a:pPr>
              <a:lnSpc>
                <a:spcPts val="1700"/>
              </a:lnSpc>
            </a:pP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国内外からの誘客促進事業費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大阪のメインストリートである御堂筋において、非日常的なオンリーワン</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コンテンツを実施するイベント（御堂筋オータムパーティー）を開催し、</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大阪の魅力を国内外へ広く発信した。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周遊促進事業費（観光コンテンツ開発事業）</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大阪・関西万博に向け、大阪・兵庫への滞在・広域周遊を促進するため、</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兵庫・大阪が連携し、新たな観光コンテンツの造成を行った。</a:t>
            </a:r>
            <a:endParaRPr lang="en-US" altLang="ja-JP" sz="1200" dirty="0">
              <a:latin typeface="Meiryo UI" panose="020B0604030504040204" pitchFamily="50" charset="-128"/>
              <a:ea typeface="Meiryo UI" panose="020B0604030504040204" pitchFamily="50" charset="-128"/>
            </a:endParaRPr>
          </a:p>
        </p:txBody>
      </p:sp>
      <p:sp>
        <p:nvSpPr>
          <p:cNvPr id="35" name="正方形/長方形 34"/>
          <p:cNvSpPr/>
          <p:nvPr/>
        </p:nvSpPr>
        <p:spPr>
          <a:xfrm>
            <a:off x="5361180" y="1356815"/>
            <a:ext cx="2099708" cy="1292662"/>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大阪・光の饗宴</a:t>
            </a:r>
            <a:r>
              <a:rPr lang="en-US" altLang="ja-JP" sz="1200" b="1" u="sng" dirty="0">
                <a:latin typeface="Meiryo UI" panose="020B0604030504040204" pitchFamily="50" charset="-128"/>
                <a:ea typeface="Meiryo UI" panose="020B0604030504040204" pitchFamily="50" charset="-128"/>
              </a:rPr>
              <a:t>2023</a:t>
            </a:r>
          </a:p>
          <a:p>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実施期間</a:t>
            </a:r>
            <a:r>
              <a:rPr lang="en-US" altLang="ja-JP" sz="1100" dirty="0">
                <a:latin typeface="Meiryo UI" panose="020B0604030504040204" pitchFamily="50" charset="-128"/>
                <a:ea typeface="Meiryo UI" panose="020B0604030504040204" pitchFamily="50" charset="-128"/>
              </a:rPr>
              <a:t>】</a:t>
            </a:r>
          </a:p>
          <a:p>
            <a:r>
              <a:rPr lang="en-US" altLang="ja-JP" sz="1100" dirty="0">
                <a:latin typeface="Meiryo UI" panose="020B0604030504040204" pitchFamily="50" charset="-128"/>
                <a:ea typeface="Meiryo UI" panose="020B0604030504040204" pitchFamily="50" charset="-128"/>
              </a:rPr>
              <a:t>2023</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11</a:t>
            </a:r>
            <a:r>
              <a:rPr lang="ja-JP" altLang="en-US" sz="1100" dirty="0">
                <a:latin typeface="Meiryo UI" panose="020B0604030504040204" pitchFamily="50" charset="-128"/>
                <a:ea typeface="Meiryo UI" panose="020B0604030504040204" pitchFamily="50" charset="-128"/>
              </a:rPr>
              <a:t>月</a:t>
            </a:r>
            <a:r>
              <a:rPr lang="en-US" altLang="ja-JP" sz="1100" dirty="0">
                <a:latin typeface="Meiryo UI" panose="020B0604030504040204" pitchFamily="50" charset="-128"/>
                <a:ea typeface="Meiryo UI" panose="020B0604030504040204" pitchFamily="50" charset="-128"/>
              </a:rPr>
              <a:t>3</a:t>
            </a:r>
            <a:r>
              <a:rPr lang="ja-JP" altLang="en-US" sz="1100" dirty="0">
                <a:latin typeface="Meiryo UI" panose="020B0604030504040204" pitchFamily="50" charset="-128"/>
                <a:ea typeface="Meiryo UI" panose="020B0604030504040204" pitchFamily="50" charset="-128"/>
              </a:rPr>
              <a:t>日（金･祝）</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2024</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月</a:t>
            </a:r>
            <a:r>
              <a:rPr lang="en-US" altLang="ja-JP" sz="1100" dirty="0">
                <a:latin typeface="Meiryo UI" panose="020B0604030504040204" pitchFamily="50" charset="-128"/>
                <a:ea typeface="Meiryo UI" panose="020B0604030504040204" pitchFamily="50" charset="-128"/>
              </a:rPr>
              <a:t>31</a:t>
            </a:r>
            <a:r>
              <a:rPr lang="ja-JP" altLang="en-US" sz="1100" dirty="0">
                <a:latin typeface="Meiryo UI" panose="020B0604030504040204" pitchFamily="50" charset="-128"/>
                <a:ea typeface="Meiryo UI" panose="020B0604030504040204" pitchFamily="50" charset="-128"/>
              </a:rPr>
              <a:t>日（水）</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来場者数</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約</a:t>
            </a:r>
            <a:r>
              <a:rPr lang="en-US" altLang="ja-JP" sz="1100" dirty="0">
                <a:latin typeface="Meiryo UI" panose="020B0604030504040204" pitchFamily="50" charset="-128"/>
                <a:ea typeface="Meiryo UI" panose="020B0604030504040204" pitchFamily="50" charset="-128"/>
              </a:rPr>
              <a:t>2,729</a:t>
            </a:r>
            <a:r>
              <a:rPr lang="ja-JP" altLang="en-US" sz="1100" dirty="0">
                <a:latin typeface="Meiryo UI" panose="020B0604030504040204" pitchFamily="50" charset="-128"/>
                <a:ea typeface="Meiryo UI" panose="020B0604030504040204" pitchFamily="50" charset="-128"/>
              </a:rPr>
              <a:t>万人</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経済波及効果</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約</a:t>
            </a:r>
            <a:r>
              <a:rPr lang="en-US" altLang="ja-JP" sz="1100" dirty="0">
                <a:latin typeface="Meiryo UI" panose="020B0604030504040204" pitchFamily="50" charset="-128"/>
                <a:ea typeface="Meiryo UI" panose="020B0604030504040204" pitchFamily="50" charset="-128"/>
              </a:rPr>
              <a:t>1,329</a:t>
            </a:r>
            <a:r>
              <a:rPr lang="ja-JP" altLang="en-US" sz="1100" dirty="0">
                <a:latin typeface="Meiryo UI" panose="020B0604030504040204" pitchFamily="50" charset="-128"/>
                <a:ea typeface="Meiryo UI" panose="020B0604030504040204" pitchFamily="50" charset="-128"/>
              </a:rPr>
              <a:t>億円</a:t>
            </a:r>
            <a:endParaRPr lang="en-US" altLang="ja-JP" sz="1050" dirty="0"/>
          </a:p>
        </p:txBody>
      </p:sp>
      <p:sp>
        <p:nvSpPr>
          <p:cNvPr id="20" name="正方形/長方形 19"/>
          <p:cNvSpPr/>
          <p:nvPr/>
        </p:nvSpPr>
        <p:spPr>
          <a:xfrm>
            <a:off x="5315808" y="3203113"/>
            <a:ext cx="3616576" cy="3484665"/>
          </a:xfrm>
          <a:prstGeom prst="rect">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22" name="タイトル 1"/>
          <p:cNvSpPr txBox="1">
            <a:spLocks/>
          </p:cNvSpPr>
          <p:nvPr/>
        </p:nvSpPr>
        <p:spPr>
          <a:xfrm>
            <a:off x="5310058" y="2887032"/>
            <a:ext cx="3636000" cy="310341"/>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en-US" altLang="ja-JP" sz="1100" b="1" dirty="0">
                <a:solidFill>
                  <a:schemeClr val="bg1"/>
                </a:solidFill>
                <a:latin typeface="Meiryo UI" panose="020B0604030504040204" pitchFamily="50" charset="-128"/>
                <a:ea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rPr>
              <a:t>参考）国内外からの誘客促進事業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5361180" y="3312435"/>
            <a:ext cx="3770045" cy="1612438"/>
          </a:xfrm>
          <a:prstGeom prst="rect">
            <a:avLst/>
          </a:prstGeom>
          <a:noFill/>
        </p:spPr>
        <p:txBody>
          <a:bodyPr wrap="square" lIns="35998" tIns="35998" rIns="36000" bIns="35998" rtlCol="0" anchor="t">
            <a:noAutofit/>
          </a:bodyPr>
          <a:lstStyle/>
          <a:p>
            <a:r>
              <a:rPr lang="ja-JP" altLang="en-US" sz="1100" b="1" dirty="0">
                <a:latin typeface="Meiryo UI" panose="020B0604030504040204" pitchFamily="50" charset="-128"/>
                <a:ea typeface="Meiryo UI" panose="020B0604030504040204" pitchFamily="50" charset="-128"/>
              </a:rPr>
              <a:t>■</a:t>
            </a:r>
            <a:r>
              <a:rPr lang="ja-JP" altLang="en-US" sz="1100" b="1" u="sng" dirty="0">
                <a:latin typeface="Meiryo UI" panose="020B0604030504040204" pitchFamily="50" charset="-128"/>
                <a:ea typeface="Meiryo UI" panose="020B0604030504040204" pitchFamily="50" charset="-128"/>
                <a:cs typeface="ＭＳ Ｐゴシック" pitchFamily="50" charset="-128"/>
              </a:rPr>
              <a:t>御堂筋オータムパーティー</a:t>
            </a:r>
            <a:r>
              <a:rPr lang="en-US" altLang="ja-JP" sz="1100" b="1" u="sng" dirty="0">
                <a:latin typeface="Meiryo UI" panose="020B0604030504040204" pitchFamily="50" charset="-128"/>
                <a:ea typeface="Meiryo UI" panose="020B0604030504040204" pitchFamily="50" charset="-128"/>
                <a:cs typeface="ＭＳ Ｐゴシック" pitchFamily="50" charset="-128"/>
              </a:rPr>
              <a:t>2023</a:t>
            </a:r>
            <a:r>
              <a:rPr lang="ja-JP" altLang="en-US" sz="1100" b="1" u="sng" dirty="0">
                <a:latin typeface="Meiryo UI" panose="020B0604030504040204" pitchFamily="50" charset="-128"/>
                <a:ea typeface="Meiryo UI" panose="020B0604030504040204" pitchFamily="50" charset="-128"/>
                <a:cs typeface="ＭＳ Ｐゴシック" pitchFamily="50" charset="-128"/>
              </a:rPr>
              <a:t>（御堂筋ランウェイ）</a:t>
            </a:r>
            <a:endParaRPr lang="en-US" altLang="ja-JP" sz="1100" b="1" u="sng"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ja-JP" sz="1050" dirty="0">
                <a:latin typeface="Meiryo UI" panose="020B0604030504040204" pitchFamily="50" charset="-128"/>
                <a:ea typeface="Meiryo UI" panose="020B0604030504040204" pitchFamily="50" charset="-128"/>
              </a:rPr>
              <a:t>開</a:t>
            </a:r>
            <a:r>
              <a:rPr lang="en-US" altLang="ja-JP" sz="1050" dirty="0">
                <a:latin typeface="Meiryo UI" panose="020B0604030504040204" pitchFamily="50" charset="-128"/>
                <a:ea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rPr>
              <a:t>催</a:t>
            </a:r>
            <a:r>
              <a:rPr lang="en-US" altLang="ja-JP" sz="1050" dirty="0">
                <a:latin typeface="Meiryo UI" panose="020B0604030504040204" pitchFamily="50" charset="-128"/>
                <a:ea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rPr>
              <a:t>日</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2023</a:t>
            </a:r>
            <a:r>
              <a:rPr lang="ja-JP" altLang="ja-JP"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11</a:t>
            </a:r>
            <a:r>
              <a:rPr lang="ja-JP" altLang="ja-JP"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3</a:t>
            </a:r>
            <a:r>
              <a:rPr lang="ja-JP" altLang="ja-JP" sz="1050" dirty="0">
                <a:latin typeface="Meiryo UI" panose="020B0604030504040204" pitchFamily="50" charset="-128"/>
                <a:ea typeface="Meiryo UI" panose="020B0604030504040204" pitchFamily="50" charset="-128"/>
              </a:rPr>
              <a:t>日</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金</a:t>
            </a:r>
            <a:r>
              <a:rPr lang="ja-JP"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祝</a:t>
            </a:r>
            <a:r>
              <a:rPr lang="en-US" altLang="ja-JP" sz="1050" dirty="0">
                <a:latin typeface="Meiryo UI" panose="020B0604030504040204" pitchFamily="50" charset="-128"/>
                <a:ea typeface="Meiryo UI" panose="020B0604030504040204" pitchFamily="50" charset="-128"/>
              </a:rPr>
              <a:t>)  </a:t>
            </a:r>
          </a:p>
          <a:p>
            <a:r>
              <a:rPr lang="en-US" altLang="ja-JP" sz="1050" dirty="0">
                <a:latin typeface="Meiryo UI" panose="020B0604030504040204" pitchFamily="50" charset="-128"/>
                <a:ea typeface="Meiryo UI" panose="020B0604030504040204" pitchFamily="50" charset="-128"/>
              </a:rPr>
              <a:t>               14</a:t>
            </a:r>
            <a:r>
              <a:rPr lang="ja-JP" altLang="ja-JP" sz="1050" dirty="0">
                <a:latin typeface="Meiryo UI" panose="020B0604030504040204" pitchFamily="50" charset="-128"/>
                <a:ea typeface="Meiryo UI" panose="020B0604030504040204" pitchFamily="50" charset="-128"/>
              </a:rPr>
              <a:t>時から</a:t>
            </a:r>
            <a:r>
              <a:rPr lang="en-US" altLang="ja-JP" sz="1050" dirty="0">
                <a:latin typeface="Meiryo UI" panose="020B0604030504040204" pitchFamily="50" charset="-128"/>
                <a:ea typeface="Meiryo UI" panose="020B0604030504040204" pitchFamily="50" charset="-128"/>
              </a:rPr>
              <a:t>16</a:t>
            </a:r>
            <a:r>
              <a:rPr lang="ja-JP" altLang="ja-JP" sz="1050" dirty="0">
                <a:latin typeface="Meiryo UI" panose="020B0604030504040204" pitchFamily="50" charset="-128"/>
                <a:ea typeface="Meiryo UI" panose="020B0604030504040204" pitchFamily="50" charset="-128"/>
              </a:rPr>
              <a:t>時まで</a:t>
            </a:r>
          </a:p>
          <a:p>
            <a:r>
              <a:rPr lang="en-US" altLang="ja-JP" sz="1050" dirty="0">
                <a:latin typeface="Meiryo UI" panose="020B0604030504040204" pitchFamily="50" charset="-128"/>
                <a:ea typeface="Meiryo UI" panose="020B0604030504040204" pitchFamily="50" charset="-128"/>
              </a:rPr>
              <a:t>【</a:t>
            </a:r>
            <a:r>
              <a:rPr lang="ja-JP" altLang="ja-JP" sz="1050" dirty="0">
                <a:latin typeface="Meiryo UI" panose="020B0604030504040204" pitchFamily="50" charset="-128"/>
                <a:ea typeface="Meiryo UI" panose="020B0604030504040204" pitchFamily="50" charset="-128"/>
              </a:rPr>
              <a:t>開催</a:t>
            </a:r>
            <a:r>
              <a:rPr lang="ja-JP" altLang="en-US" sz="1050" dirty="0">
                <a:latin typeface="Meiryo UI" panose="020B0604030504040204" pitchFamily="50" charset="-128"/>
                <a:ea typeface="Meiryo UI" panose="020B0604030504040204" pitchFamily="50" charset="-128"/>
              </a:rPr>
              <a:t>場所</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rPr>
              <a:t>御堂筋</a:t>
            </a:r>
            <a:r>
              <a:rPr lang="ja-JP" altLang="en-US" sz="1050" dirty="0">
                <a:latin typeface="Meiryo UI" panose="020B0604030504040204" pitchFamily="50" charset="-128"/>
                <a:ea typeface="Meiryo UI" panose="020B0604030504040204" pitchFamily="50" charset="-128"/>
              </a:rPr>
              <a:t>（</a:t>
            </a:r>
            <a:r>
              <a:rPr lang="ja-JP" altLang="ja-JP" sz="1050" dirty="0">
                <a:latin typeface="Meiryo UI" panose="020B0604030504040204" pitchFamily="50" charset="-128"/>
                <a:ea typeface="Meiryo UI" panose="020B0604030504040204" pitchFamily="50" charset="-128"/>
              </a:rPr>
              <a:t>久太郎町３交差点</a:t>
            </a:r>
            <a:r>
              <a:rPr lang="ja-JP" altLang="en-US" sz="1050" dirty="0">
                <a:latin typeface="Meiryo UI" panose="020B0604030504040204" pitchFamily="50" charset="-128"/>
                <a:ea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rPr>
              <a:t>から新橋交差点</a:t>
            </a:r>
            <a:r>
              <a:rPr lang="ja-JP" altLang="en-US" sz="1050" dirty="0">
                <a:latin typeface="Meiryo UI" panose="020B0604030504040204" pitchFamily="50" charset="-128"/>
                <a:ea typeface="Meiryo UI" panose="020B0604030504040204" pitchFamily="50" charset="-128"/>
              </a:rPr>
              <a:t>まで</a:t>
            </a:r>
            <a:r>
              <a:rPr lang="ja-JP" altLang="ja-JP"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来場者数</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約</a:t>
            </a:r>
            <a:r>
              <a:rPr lang="en-US" altLang="ja-JP" sz="1050" dirty="0">
                <a:latin typeface="Meiryo UI" panose="020B0604030504040204" pitchFamily="50" charset="-128"/>
                <a:ea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rPr>
              <a:t>万人</a:t>
            </a:r>
            <a:endParaRPr lang="en-US" altLang="ja-JP" sz="1100" dirty="0">
              <a:latin typeface="Meiryo UI" panose="020B0604030504040204" pitchFamily="50" charset="-128"/>
              <a:ea typeface="Meiryo UI" panose="020B0604030504040204" pitchFamily="50" charset="-128"/>
            </a:endParaRPr>
          </a:p>
        </p:txBody>
      </p:sp>
      <p:sp>
        <p:nvSpPr>
          <p:cNvPr id="28" name="スライド番号プレースホルダー 4"/>
          <p:cNvSpPr>
            <a:spLocks noGrp="1"/>
          </p:cNvSpPr>
          <p:nvPr>
            <p:ph type="sldNum" sz="quarter" idx="12"/>
          </p:nvPr>
        </p:nvSpPr>
        <p:spPr>
          <a:xfrm>
            <a:off x="7046912" y="6520259"/>
            <a:ext cx="2133600" cy="365125"/>
          </a:xfrm>
        </p:spPr>
        <p:txBody>
          <a:bodyPr/>
          <a:lstStyle/>
          <a:p>
            <a:fld id="{D2D8002D-B5B0-4BAC-B1F6-782DDCCE6D9C}" type="slidenum">
              <a:rPr kumimoji="1" lang="ja-JP" altLang="en-US" sz="1600" b="1" smtClean="0">
                <a:solidFill>
                  <a:schemeClr val="tx1"/>
                </a:solidFill>
              </a:rPr>
              <a:t>10</a:t>
            </a:fld>
            <a:endParaRPr kumimoji="1" lang="ja-JP" altLang="en-US" sz="1600" b="1" dirty="0">
              <a:solidFill>
                <a:schemeClr val="tx1"/>
              </a:solidFill>
            </a:endParaRPr>
          </a:p>
        </p:txBody>
      </p:sp>
      <p:sp>
        <p:nvSpPr>
          <p:cNvPr id="18" name="角丸四角形 6">
            <a:extLst>
              <a:ext uri="{FF2B5EF4-FFF2-40B4-BE49-F238E27FC236}">
                <a16:creationId xmlns:a16="http://schemas.microsoft.com/office/drawing/2014/main" id="{95BCE3A1-CE8E-455A-AF92-71EAA08DD843}"/>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pic>
        <p:nvPicPr>
          <p:cNvPr id="2050" name="Picture 2">
            <a:extLst>
              <a:ext uri="{FF2B5EF4-FFF2-40B4-BE49-F238E27FC236}">
                <a16:creationId xmlns:a16="http://schemas.microsoft.com/office/drawing/2014/main" id="{29441355-7026-4044-BBD8-6AC8E3074B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2727" y="1383052"/>
            <a:ext cx="1651335" cy="1065914"/>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D2DEEA05-FF44-4410-90E1-01F276EE6C40}"/>
              </a:ext>
            </a:extLst>
          </p:cNvPr>
          <p:cNvSpPr txBox="1"/>
          <p:nvPr/>
        </p:nvSpPr>
        <p:spPr>
          <a:xfrm>
            <a:off x="5393172" y="5699877"/>
            <a:ext cx="3291852" cy="893527"/>
          </a:xfrm>
          <a:prstGeom prst="rect">
            <a:avLst/>
          </a:prstGeom>
          <a:noFill/>
        </p:spPr>
        <p:txBody>
          <a:bodyPr wrap="square" lIns="35998" tIns="35998" rIns="36000" bIns="35998" rtlCol="0" anchor="t">
            <a:noAutofit/>
          </a:bodyPr>
          <a:lstStyle/>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マスコミ露出状況</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（連携イベント含む）</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・テレビ、新聞、雑誌の掲載回数　</a:t>
            </a:r>
            <a:r>
              <a:rPr lang="en-US" altLang="ja-JP" sz="1050" dirty="0">
                <a:latin typeface="Meiryo UI" panose="020B0604030504040204" pitchFamily="50" charset="-128"/>
                <a:ea typeface="Meiryo UI" panose="020B0604030504040204" pitchFamily="50" charset="-128"/>
              </a:rPr>
              <a:t>35</a:t>
            </a:r>
            <a:r>
              <a:rPr lang="ja-JP" altLang="en-US" sz="1050" dirty="0">
                <a:latin typeface="Meiryo UI" panose="020B0604030504040204" pitchFamily="50" charset="-128"/>
                <a:ea typeface="Meiryo UI" panose="020B0604030504040204" pitchFamily="50" charset="-128"/>
              </a:rPr>
              <a:t>回</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うち首都圏メディアでの掲載取上げ回数　</a:t>
            </a:r>
            <a:r>
              <a:rPr lang="en-US" altLang="ja-JP" sz="1050" dirty="0">
                <a:latin typeface="Meiryo UI" panose="020B0604030504040204" pitchFamily="50" charset="-128"/>
                <a:ea typeface="Meiryo UI" panose="020B0604030504040204" pitchFamily="50" charset="-128"/>
              </a:rPr>
              <a:t>16</a:t>
            </a:r>
            <a:r>
              <a:rPr lang="ja-JP" altLang="en-US" sz="1050" dirty="0">
                <a:latin typeface="Meiryo UI" panose="020B0604030504040204" pitchFamily="50" charset="-128"/>
                <a:ea typeface="Meiryo UI" panose="020B0604030504040204" pitchFamily="50" charset="-128"/>
              </a:rPr>
              <a:t>回</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Web</a:t>
            </a:r>
            <a:r>
              <a:rPr lang="ja-JP" altLang="en-US" sz="1050" dirty="0">
                <a:latin typeface="Meiryo UI" panose="020B0604030504040204" pitchFamily="50" charset="-128"/>
                <a:ea typeface="Meiryo UI" panose="020B0604030504040204" pitchFamily="50" charset="-128"/>
              </a:rPr>
              <a:t>掲載回数　</a:t>
            </a:r>
            <a:r>
              <a:rPr lang="en-US" altLang="ja-JP" sz="1050" dirty="0">
                <a:latin typeface="Meiryo UI" panose="020B0604030504040204" pitchFamily="50" charset="-128"/>
                <a:ea typeface="Meiryo UI" panose="020B0604030504040204" pitchFamily="50" charset="-128"/>
              </a:rPr>
              <a:t>682</a:t>
            </a:r>
            <a:r>
              <a:rPr lang="ja-JP" altLang="en-US" sz="1050" dirty="0">
                <a:latin typeface="Meiryo UI" panose="020B0604030504040204" pitchFamily="50" charset="-128"/>
                <a:ea typeface="Meiryo UI" panose="020B0604030504040204" pitchFamily="50" charset="-128"/>
              </a:rPr>
              <a:t>回</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100" u="sng" dirty="0">
                <a:latin typeface="Meiryo UI" panose="020B0604030504040204" pitchFamily="50" charset="-128"/>
                <a:ea typeface="Meiryo UI" panose="020B0604030504040204" pitchFamily="50" charset="-128"/>
              </a:rPr>
              <a:t>計：</a:t>
            </a:r>
            <a:r>
              <a:rPr lang="en-US" altLang="ja-JP" sz="1100" u="sng" dirty="0">
                <a:latin typeface="Meiryo UI" panose="020B0604030504040204" pitchFamily="50" charset="-128"/>
                <a:ea typeface="Meiryo UI" panose="020B0604030504040204" pitchFamily="50" charset="-128"/>
              </a:rPr>
              <a:t>717</a:t>
            </a:r>
            <a:r>
              <a:rPr lang="ja-JP" altLang="en-US" sz="1100" u="sng" dirty="0">
                <a:latin typeface="Meiryo UI" panose="020B0604030504040204" pitchFamily="50" charset="-128"/>
                <a:ea typeface="Meiryo UI" panose="020B0604030504040204" pitchFamily="50" charset="-128"/>
              </a:rPr>
              <a:t>回</a:t>
            </a:r>
            <a:endParaRPr lang="en-US" altLang="ja-JP" sz="1100" u="sng" dirty="0">
              <a:latin typeface="Meiryo UI" panose="020B0604030504040204" pitchFamily="50" charset="-128"/>
              <a:ea typeface="Meiryo UI" panose="020B0604030504040204" pitchFamily="50" charset="-128"/>
            </a:endParaRPr>
          </a:p>
        </p:txBody>
      </p:sp>
      <p:pic>
        <p:nvPicPr>
          <p:cNvPr id="34" name="図 33">
            <a:extLst>
              <a:ext uri="{FF2B5EF4-FFF2-40B4-BE49-F238E27FC236}">
                <a16:creationId xmlns:a16="http://schemas.microsoft.com/office/drawing/2014/main" id="{9D3EEBA6-2C8E-4697-8A87-55DE8692D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8739" y="4422141"/>
            <a:ext cx="1681193" cy="1120795"/>
          </a:xfrm>
          <a:prstGeom prst="rect">
            <a:avLst/>
          </a:prstGeom>
        </p:spPr>
      </p:pic>
      <p:pic>
        <p:nvPicPr>
          <p:cNvPr id="36" name="図 35">
            <a:extLst>
              <a:ext uri="{FF2B5EF4-FFF2-40B4-BE49-F238E27FC236}">
                <a16:creationId xmlns:a16="http://schemas.microsoft.com/office/drawing/2014/main" id="{78497A32-91DD-4B45-8D71-2C14C26EC3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69" y="4422141"/>
            <a:ext cx="1681193" cy="1120795"/>
          </a:xfrm>
          <a:prstGeom prst="rect">
            <a:avLst/>
          </a:prstGeom>
        </p:spPr>
      </p:pic>
    </p:spTree>
    <p:extLst>
      <p:ext uri="{BB962C8B-B14F-4D97-AF65-F5344CB8AC3E}">
        <p14:creationId xmlns:p14="http://schemas.microsoft.com/office/powerpoint/2010/main" val="2142721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07774" y="2420888"/>
            <a:ext cx="5184575" cy="4428520"/>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国内外から人を呼び込むためのプロモーションの推進</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ツーリズム</a:t>
            </a:r>
            <a:r>
              <a:rPr lang="en-US" altLang="ja-JP" sz="1200" u="sng" dirty="0">
                <a:latin typeface="Meiryo UI" panose="020B0604030504040204" pitchFamily="50" charset="-128"/>
                <a:ea typeface="Meiryo UI" panose="020B0604030504040204" pitchFamily="50" charset="-128"/>
              </a:rPr>
              <a:t>EXPO</a:t>
            </a:r>
            <a:r>
              <a:rPr lang="ja-JP" altLang="en-US" sz="1200" u="sng" dirty="0">
                <a:latin typeface="Meiryo UI" panose="020B0604030504040204" pitchFamily="50" charset="-128"/>
                <a:ea typeface="Meiryo UI" panose="020B0604030504040204" pitchFamily="50" charset="-128"/>
              </a:rPr>
              <a:t>ジャパン</a:t>
            </a:r>
            <a:r>
              <a:rPr lang="en-US" altLang="ja-JP" sz="1200" u="sng" dirty="0">
                <a:latin typeface="Meiryo UI" panose="020B0604030504040204" pitchFamily="50" charset="-128"/>
                <a:ea typeface="Meiryo UI" panose="020B0604030504040204" pitchFamily="50" charset="-128"/>
              </a:rPr>
              <a:t>2023</a:t>
            </a:r>
            <a:r>
              <a:rPr lang="ja-JP" altLang="en-US" sz="1200" u="sng" dirty="0">
                <a:latin typeface="Meiryo UI" panose="020B0604030504040204" pitchFamily="50" charset="-128"/>
                <a:ea typeface="Meiryo UI" panose="020B0604030504040204" pitchFamily="50" charset="-128"/>
              </a:rPr>
              <a:t>等開催支援事業費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ツーリズム</a:t>
            </a:r>
            <a:r>
              <a:rPr lang="en-US" altLang="ja-JP" sz="1200" dirty="0">
                <a:latin typeface="Meiryo UI" panose="020B0604030504040204" pitchFamily="50" charset="-128"/>
                <a:ea typeface="Meiryo UI" panose="020B0604030504040204" pitchFamily="50" charset="-128"/>
              </a:rPr>
              <a:t>EXPO</a:t>
            </a:r>
            <a:r>
              <a:rPr lang="ja-JP" altLang="en-US" sz="1200" dirty="0">
                <a:latin typeface="Meiryo UI" panose="020B0604030504040204" pitchFamily="50" charset="-128"/>
                <a:ea typeface="Meiryo UI" panose="020B0604030504040204" pitchFamily="50" charset="-128"/>
              </a:rPr>
              <a:t>ジャパン</a:t>
            </a:r>
            <a:r>
              <a:rPr lang="en-US" altLang="ja-JP" sz="1200" dirty="0">
                <a:latin typeface="Meiryo UI" panose="020B0604030504040204" pitchFamily="50" charset="-128"/>
                <a:ea typeface="Meiryo UI" panose="020B0604030504040204" pitchFamily="50" charset="-128"/>
              </a:rPr>
              <a:t>2023</a:t>
            </a:r>
            <a:r>
              <a:rPr lang="ja-JP" altLang="en-US" sz="1200" dirty="0">
                <a:latin typeface="Meiryo UI" panose="020B0604030504040204" pitchFamily="50" charset="-128"/>
                <a:ea typeface="Meiryo UI" panose="020B0604030504040204" pitchFamily="50" charset="-128"/>
              </a:rPr>
              <a:t>のレセプションにおいて、兵庫県と連携した</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共同出展やトッププロモーションを実施した。</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積極的な大阪の魅力の情報発信</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大阪文化芸術創出事業費</a:t>
            </a:r>
            <a:r>
              <a:rPr lang="ja-JP" altLang="en-US" sz="1200" u="sng" dirty="0">
                <a:latin typeface="Meiryo UI" panose="020B0604030504040204" pitchFamily="50" charset="-128"/>
                <a:ea typeface="Meiryo UI" panose="020B0604030504040204" pitchFamily="50" charset="-128"/>
              </a:rPr>
              <a:t>（再掲）</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大阪・関西万博に向け、府内の市町村等と連携して、文化資源のさらなる</a:t>
            </a:r>
          </a:p>
          <a:p>
            <a:pPr>
              <a:lnSpc>
                <a:spcPts val="1700"/>
              </a:lnSpc>
            </a:pPr>
            <a:r>
              <a:rPr lang="ja-JP" altLang="en-US" sz="1200" dirty="0">
                <a:latin typeface="Meiryo UI" panose="020B0604030504040204" pitchFamily="50" charset="-128"/>
                <a:ea typeface="Meiryo UI" panose="020B0604030504040204" pitchFamily="50" charset="-128"/>
              </a:rPr>
              <a:t>　　　 魅力向上や地域の魅力発信に取り組む「大阪文化資源魅力向上事業」</a:t>
            </a:r>
          </a:p>
          <a:p>
            <a:pPr>
              <a:lnSpc>
                <a:spcPts val="1700"/>
              </a:lnSpc>
            </a:pPr>
            <a:r>
              <a:rPr lang="ja-JP" altLang="en-US" sz="1200" dirty="0">
                <a:latin typeface="Meiryo UI" panose="020B0604030504040204" pitchFamily="50" charset="-128"/>
                <a:ea typeface="Meiryo UI" panose="020B0604030504040204" pitchFamily="50" charset="-128"/>
              </a:rPr>
              <a:t>　　　 を実施した。</a:t>
            </a: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観光マーケティング・リサーチの強化</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持続可能な観光政策調査研究事業費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旅行者の府域周遊等の動向、</a:t>
            </a:r>
            <a:r>
              <a:rPr lang="en-US" altLang="ja-JP" sz="1200" dirty="0">
                <a:latin typeface="Meiryo UI" panose="020B0604030504040204" pitchFamily="50" charset="-128"/>
                <a:ea typeface="Meiryo UI" panose="020B0604030504040204" pitchFamily="50" charset="-128"/>
              </a:rPr>
              <a:t>MICE</a:t>
            </a:r>
            <a:r>
              <a:rPr lang="ja-JP" altLang="en-US" sz="1200" dirty="0">
                <a:latin typeface="Meiryo UI" panose="020B0604030504040204" pitchFamily="50" charset="-128"/>
                <a:ea typeface="Meiryo UI" panose="020B0604030504040204" pitchFamily="50" charset="-128"/>
              </a:rPr>
              <a:t>等国際イベント誘致に関する調査</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研究を実施した。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誘致の推進</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en-US" altLang="ja-JP" sz="1200" u="sng" dirty="0">
                <a:latin typeface="Meiryo UI" panose="020B0604030504040204" pitchFamily="50" charset="-128"/>
                <a:ea typeface="Meiryo UI" panose="020B0604030504040204" pitchFamily="50" charset="-128"/>
              </a:rPr>
              <a:t>MICE</a:t>
            </a:r>
            <a:r>
              <a:rPr lang="ja-JP" altLang="en-US" sz="1200" u="sng" dirty="0">
                <a:latin typeface="Meiryo UI" panose="020B0604030504040204" pitchFamily="50" charset="-128"/>
                <a:ea typeface="Meiryo UI" panose="020B0604030504040204" pitchFamily="50" charset="-128"/>
              </a:rPr>
              <a:t>誘致推進事業費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大阪府内の施設を</a:t>
            </a:r>
            <a:r>
              <a:rPr lang="en-US" altLang="ja-JP" sz="1200" dirty="0">
                <a:latin typeface="Meiryo UI" panose="020B0604030504040204" pitchFamily="50" charset="-128"/>
                <a:ea typeface="Meiryo UI" panose="020B0604030504040204" pitchFamily="50" charset="-128"/>
              </a:rPr>
              <a:t>MICE</a:t>
            </a:r>
            <a:r>
              <a:rPr lang="ja-JP" altLang="en-US" sz="1200" dirty="0">
                <a:latin typeface="Meiryo UI" panose="020B0604030504040204" pitchFamily="50" charset="-128"/>
                <a:ea typeface="Meiryo UI" panose="020B0604030504040204" pitchFamily="50" charset="-128"/>
              </a:rPr>
              <a:t>会場として開催する国際会議に必要な誘致</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活動やハイブリットに要する費用の一部を助成した。</a:t>
            </a:r>
            <a:endParaRPr lang="en-US" altLang="ja-JP" sz="1200" dirty="0">
              <a:latin typeface="Meiryo UI" panose="020B0604030504040204" pitchFamily="50" charset="-128"/>
              <a:ea typeface="Meiryo UI" panose="020B0604030504040204" pitchFamily="50" charset="-128"/>
            </a:endParaRPr>
          </a:p>
        </p:txBody>
      </p:sp>
      <p:cxnSp>
        <p:nvCxnSpPr>
          <p:cNvPr id="4" name="直線コネクタ 3"/>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207774" y="2013568"/>
            <a:ext cx="4912852"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（２）効果的な誘客促進</a:t>
            </a:r>
            <a:endParaRPr lang="en-US" altLang="ja-JP" sz="1400" b="1" dirty="0">
              <a:latin typeface="Meiryo UI" panose="020B0604030504040204" pitchFamily="50" charset="-128"/>
              <a:ea typeface="Meiryo UI" panose="020B0604030504040204" pitchFamily="50" charset="-128"/>
            </a:endParaRPr>
          </a:p>
        </p:txBody>
      </p:sp>
      <p:sp>
        <p:nvSpPr>
          <p:cNvPr id="25" name="タイトル 1"/>
          <p:cNvSpPr txBox="1">
            <a:spLocks/>
          </p:cNvSpPr>
          <p:nvPr/>
        </p:nvSpPr>
        <p:spPr>
          <a:xfrm>
            <a:off x="5246712" y="705016"/>
            <a:ext cx="3628297" cy="28386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en-US" altLang="ja-JP" sz="1100" b="1" dirty="0">
                <a:solidFill>
                  <a:schemeClr val="bg1"/>
                </a:solidFill>
                <a:latin typeface="Meiryo UI" panose="020B0604030504040204" pitchFamily="50" charset="-128"/>
                <a:ea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rPr>
              <a:t>参考）</a:t>
            </a:r>
            <a:r>
              <a:rPr lang="zh-TW" altLang="en-US" sz="1100" b="1" dirty="0">
                <a:solidFill>
                  <a:schemeClr val="bg1"/>
                </a:solidFill>
                <a:latin typeface="Meiryo UI" panose="020B0604030504040204" pitchFamily="50" charset="-128"/>
                <a:ea typeface="Meiryo UI" panose="020B0604030504040204" pitchFamily="50" charset="-128"/>
              </a:rPr>
              <a:t>大阪文化</a:t>
            </a:r>
            <a:r>
              <a:rPr lang="ja-JP" altLang="en-US" sz="1100" b="1" dirty="0">
                <a:solidFill>
                  <a:schemeClr val="bg1"/>
                </a:solidFill>
                <a:latin typeface="Meiryo UI" panose="020B0604030504040204" pitchFamily="50" charset="-128"/>
                <a:ea typeface="Meiryo UI" panose="020B0604030504040204" pitchFamily="50" charset="-128"/>
              </a:rPr>
              <a:t>芸術創出事業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スライド番号プレースホルダー 4"/>
          <p:cNvSpPr>
            <a:spLocks noGrp="1"/>
          </p:cNvSpPr>
          <p:nvPr>
            <p:ph type="sldNum" sz="quarter" idx="12"/>
          </p:nvPr>
        </p:nvSpPr>
        <p:spPr>
          <a:xfrm>
            <a:off x="7067113" y="6520259"/>
            <a:ext cx="2133600" cy="365125"/>
          </a:xfrm>
        </p:spPr>
        <p:txBody>
          <a:bodyPr/>
          <a:lstStyle/>
          <a:p>
            <a:fld id="{D2D8002D-B5B0-4BAC-B1F6-782DDCCE6D9C}" type="slidenum">
              <a:rPr kumimoji="1" lang="ja-JP" altLang="en-US" sz="1600" b="1" smtClean="0">
                <a:solidFill>
                  <a:schemeClr val="tx1"/>
                </a:solidFill>
              </a:rPr>
              <a:t>11</a:t>
            </a:fld>
            <a:endParaRPr kumimoji="1" lang="ja-JP" altLang="en-US" sz="1600" b="1" dirty="0">
              <a:solidFill>
                <a:schemeClr val="tx1"/>
              </a:solidFill>
            </a:endParaRPr>
          </a:p>
        </p:txBody>
      </p:sp>
      <p:sp>
        <p:nvSpPr>
          <p:cNvPr id="19" name="正方形/長方形 18"/>
          <p:cNvSpPr/>
          <p:nvPr/>
        </p:nvSpPr>
        <p:spPr>
          <a:xfrm>
            <a:off x="207774" y="715955"/>
            <a:ext cx="4912852"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（１）魅力溢れる観光資源づくり②</a:t>
            </a:r>
            <a:endParaRPr lang="en-US" altLang="ja-JP" sz="14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07774" y="1107632"/>
            <a:ext cx="5184575" cy="940386"/>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民間による観光集客施設の新設・魅力拡大</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ナイトカルチャー魅力創出事業費（再掲）</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大阪の夜を楽しむことができるナイトカルチャーの発掘・創出に対し補助を</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行った。</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6">
            <a:extLst>
              <a:ext uri="{FF2B5EF4-FFF2-40B4-BE49-F238E27FC236}">
                <a16:creationId xmlns:a16="http://schemas.microsoft.com/office/drawing/2014/main" id="{BAC44EF2-2239-4570-A870-84F9DB344522}"/>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sp>
        <p:nvSpPr>
          <p:cNvPr id="35" name="正方形/長方形 34">
            <a:extLst>
              <a:ext uri="{FF2B5EF4-FFF2-40B4-BE49-F238E27FC236}">
                <a16:creationId xmlns:a16="http://schemas.microsoft.com/office/drawing/2014/main" id="{1ADA6044-A2C2-47E0-8356-6D04E74F60CC}"/>
              </a:ext>
            </a:extLst>
          </p:cNvPr>
          <p:cNvSpPr/>
          <p:nvPr/>
        </p:nvSpPr>
        <p:spPr>
          <a:xfrm>
            <a:off x="5254974" y="1009561"/>
            <a:ext cx="3610068" cy="5780357"/>
          </a:xfrm>
          <a:prstGeom prst="rect">
            <a:avLst/>
          </a:prstGeom>
          <a:no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3AB6F5AF-80FB-4F9C-A5EE-61AA3955ACFF}"/>
              </a:ext>
            </a:extLst>
          </p:cNvPr>
          <p:cNvSpPr/>
          <p:nvPr/>
        </p:nvSpPr>
        <p:spPr>
          <a:xfrm>
            <a:off x="5259259" y="1030661"/>
            <a:ext cx="3605783" cy="4444807"/>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大阪文化資源魅力向上事業</a:t>
            </a:r>
            <a:endParaRPr lang="en-US" altLang="ja-JP" sz="1200" b="1" u="sng"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内容</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府内５エリア（北摂、北河内、中河内、南河内、泉州）において、市町村等と連携し５つの文化芸術プログラムを実施したほか、関西国際空港において上方文化を紹介するプロモーションイベントを開催するなど、府内の文化資源の魅力向上を図った。</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実施期間</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2023</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21</a:t>
            </a:r>
            <a:r>
              <a:rPr lang="ja-JP" altLang="en-US" sz="1050" dirty="0">
                <a:latin typeface="Meiryo UI" panose="020B0604030504040204" pitchFamily="50" charset="-128"/>
                <a:ea typeface="Meiryo UI" panose="020B0604030504040204" pitchFamily="50" charset="-128"/>
              </a:rPr>
              <a:t>日（土）～　</a:t>
            </a:r>
            <a:r>
              <a:rPr lang="en-US" altLang="ja-JP" sz="1050" dirty="0">
                <a:latin typeface="Meiryo UI" panose="020B0604030504040204" pitchFamily="50" charset="-128"/>
                <a:ea typeface="Meiryo UI" panose="020B0604030504040204" pitchFamily="50" charset="-128"/>
              </a:rPr>
              <a:t>2024</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5</a:t>
            </a:r>
            <a:r>
              <a:rPr lang="ja-JP" altLang="en-US" sz="1050" dirty="0">
                <a:latin typeface="Meiryo UI" panose="020B0604030504040204" pitchFamily="50" charset="-128"/>
                <a:ea typeface="Meiryo UI" panose="020B0604030504040204" pitchFamily="50" charset="-128"/>
              </a:rPr>
              <a:t>日（火）</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プログラム数</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・主催プログラム</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rPr>
              <a:t>件</a:t>
            </a:r>
            <a:r>
              <a:rPr lang="en-US" altLang="ja-JP" sz="1050" dirty="0">
                <a:latin typeface="Meiryo UI" panose="020B0604030504040204" pitchFamily="50" charset="-128"/>
                <a:ea typeface="Meiryo UI" panose="020B0604030504040204" pitchFamily="50" charset="-128"/>
              </a:rPr>
              <a:t>37</a:t>
            </a:r>
            <a:r>
              <a:rPr lang="ja-JP" altLang="en-US" sz="1050" dirty="0">
                <a:latin typeface="Meiryo UI" panose="020B0604030504040204" pitchFamily="50" charset="-128"/>
                <a:ea typeface="Meiryo UI" panose="020B0604030504040204" pitchFamily="50" charset="-128"/>
              </a:rPr>
              <a:t>公演</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・参加プログラム</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28</a:t>
            </a:r>
            <a:r>
              <a:rPr lang="ja-JP" altLang="en-US" sz="1050" dirty="0">
                <a:latin typeface="Meiryo UI" panose="020B0604030504040204" pitchFamily="50" charset="-128"/>
                <a:ea typeface="Meiryo UI" panose="020B0604030504040204" pitchFamily="50" charset="-128"/>
              </a:rPr>
              <a:t>件</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参加者総数</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285,646</a:t>
            </a:r>
            <a:r>
              <a:rPr lang="ja-JP" altLang="en-US" sz="1050" dirty="0">
                <a:latin typeface="Meiryo UI" panose="020B0604030504040204" pitchFamily="50" charset="-128"/>
                <a:ea typeface="Meiryo UI" panose="020B0604030504040204" pitchFamily="50" charset="-128"/>
              </a:rPr>
              <a:t>人</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アンケート結果</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9</a:t>
            </a:r>
            <a:r>
              <a:rPr lang="ja-JP" altLang="en-US" sz="1050" dirty="0">
                <a:latin typeface="Meiryo UI" panose="020B0604030504040204" pitchFamily="50" charset="-128"/>
                <a:ea typeface="Meiryo UI" panose="020B0604030504040204" pitchFamily="50" charset="-128"/>
              </a:rPr>
              <a:t>割以上の方から「非常に</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よかった」「よかった」との評価</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報道実績</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112</a:t>
            </a:r>
            <a:r>
              <a:rPr lang="ja-JP" altLang="en-US" sz="1050" dirty="0">
                <a:latin typeface="Meiryo UI" panose="020B0604030504040204" pitchFamily="50" charset="-128"/>
                <a:ea typeface="Meiryo UI" panose="020B0604030504040204" pitchFamily="50" charset="-128"/>
              </a:rPr>
              <a:t>件</a:t>
            </a:r>
            <a:endParaRPr lang="en-US" altLang="ja-JP" sz="1050" dirty="0">
              <a:latin typeface="Meiryo UI" panose="020B0604030504040204" pitchFamily="50" charset="-128"/>
              <a:ea typeface="Meiryo UI" panose="020B0604030504040204" pitchFamily="50" charset="-128"/>
            </a:endParaRPr>
          </a:p>
          <a:p>
            <a:pPr>
              <a:lnSpc>
                <a:spcPts val="700"/>
              </a:lnSpc>
            </a:pP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ホームページ</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　　約</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万件</a:t>
            </a:r>
            <a:endParaRPr lang="en-US" altLang="ja-JP" sz="105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2023</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日～</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2024</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3</a:t>
            </a:r>
            <a:r>
              <a:rPr lang="ja-JP" altLang="en-US" sz="900" dirty="0">
                <a:latin typeface="Meiryo UI" panose="020B0604030504040204" pitchFamily="50" charset="-128"/>
                <a:ea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rPr>
              <a:t>31</a:t>
            </a:r>
            <a:r>
              <a:rPr lang="ja-JP" altLang="en-US" sz="900" dirty="0">
                <a:latin typeface="Meiryo UI" panose="020B0604030504040204" pitchFamily="50" charset="-128"/>
                <a:ea typeface="Meiryo UI" panose="020B0604030504040204" pitchFamily="50" charset="-128"/>
              </a:rPr>
              <a:t>日の閲覧件数）</a:t>
            </a:r>
            <a:endParaRPr lang="en-US" altLang="ja-JP" sz="900"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FA332C86-17AE-4B23-AEA1-E1C58C9C8C93}"/>
              </a:ext>
            </a:extLst>
          </p:cNvPr>
          <p:cNvSpPr txBox="1"/>
          <p:nvPr/>
        </p:nvSpPr>
        <p:spPr>
          <a:xfrm>
            <a:off x="7057371" y="3557412"/>
            <a:ext cx="1623284" cy="323165"/>
          </a:xfrm>
          <a:prstGeom prst="rect">
            <a:avLst/>
          </a:prstGeom>
          <a:noFill/>
        </p:spPr>
        <p:txBody>
          <a:bodyPr wrap="square" rtlCol="0" anchor="t" anchorCtr="0">
            <a:spAutoFit/>
          </a:bodyPr>
          <a:lstStyle/>
          <a:p>
            <a:pPr algn="ctr">
              <a:lnSpc>
                <a:spcPts val="900"/>
              </a:lnSpc>
            </a:pPr>
            <a:r>
              <a:rPr lang="ja-JP" altLang="en-US" sz="800" dirty="0">
                <a:latin typeface="Meiryo UI" panose="020B0604030504040204" pitchFamily="50" charset="-128"/>
                <a:ea typeface="Meiryo UI" panose="020B0604030504040204" pitchFamily="50" charset="-128"/>
              </a:rPr>
              <a:t>市立枚方宿　鍵屋資料館での</a:t>
            </a:r>
            <a:endParaRPr lang="en-US" altLang="ja-JP" sz="800" dirty="0">
              <a:latin typeface="Meiryo UI" panose="020B0604030504040204" pitchFamily="50" charset="-128"/>
              <a:ea typeface="Meiryo UI" panose="020B0604030504040204" pitchFamily="50" charset="-128"/>
            </a:endParaRPr>
          </a:p>
          <a:p>
            <a:pPr algn="ctr">
              <a:lnSpc>
                <a:spcPts val="900"/>
              </a:lnSpc>
            </a:pPr>
            <a:r>
              <a:rPr lang="ja-JP" altLang="en-US" sz="800" dirty="0">
                <a:latin typeface="Meiryo UI" panose="020B0604030504040204" pitchFamily="50" charset="-128"/>
                <a:ea typeface="Meiryo UI" panose="020B0604030504040204" pitchFamily="50" charset="-128"/>
              </a:rPr>
              <a:t>装花パフォーマンスイベント</a:t>
            </a:r>
            <a:endParaRPr lang="en-US" altLang="ja-JP" sz="800" dirty="0">
              <a:latin typeface="Meiryo UI" panose="020B0604030504040204" pitchFamily="50" charset="-128"/>
              <a:ea typeface="Meiryo UI" panose="020B0604030504040204" pitchFamily="50" charset="-128"/>
            </a:endParaRPr>
          </a:p>
        </p:txBody>
      </p:sp>
      <p:pic>
        <p:nvPicPr>
          <p:cNvPr id="38" name="図 37">
            <a:extLst>
              <a:ext uri="{FF2B5EF4-FFF2-40B4-BE49-F238E27FC236}">
                <a16:creationId xmlns:a16="http://schemas.microsoft.com/office/drawing/2014/main" id="{F8C0512C-84AD-4A63-A6B9-D1B17D8C610A}"/>
              </a:ext>
            </a:extLst>
          </p:cNvPr>
          <p:cNvPicPr>
            <a:picLocks noChangeAspect="1"/>
          </p:cNvPicPr>
          <p:nvPr/>
        </p:nvPicPr>
        <p:blipFill>
          <a:blip r:embed="rId3"/>
          <a:stretch>
            <a:fillRect/>
          </a:stretch>
        </p:blipFill>
        <p:spPr>
          <a:xfrm>
            <a:off x="7057370" y="2477292"/>
            <a:ext cx="1623284" cy="1080120"/>
          </a:xfrm>
          <a:prstGeom prst="rect">
            <a:avLst/>
          </a:prstGeom>
        </p:spPr>
      </p:pic>
      <p:pic>
        <p:nvPicPr>
          <p:cNvPr id="40" name="図 39">
            <a:extLst>
              <a:ext uri="{FF2B5EF4-FFF2-40B4-BE49-F238E27FC236}">
                <a16:creationId xmlns:a16="http://schemas.microsoft.com/office/drawing/2014/main" id="{35091F6F-36E5-4689-9796-1D356E66FC0C}"/>
              </a:ext>
            </a:extLst>
          </p:cNvPr>
          <p:cNvPicPr>
            <a:picLocks noChangeAspect="1"/>
          </p:cNvPicPr>
          <p:nvPr/>
        </p:nvPicPr>
        <p:blipFill>
          <a:blip r:embed="rId4"/>
          <a:stretch>
            <a:fillRect/>
          </a:stretch>
        </p:blipFill>
        <p:spPr>
          <a:xfrm>
            <a:off x="7057370" y="3875674"/>
            <a:ext cx="1626609" cy="1080120"/>
          </a:xfrm>
          <a:prstGeom prst="rect">
            <a:avLst/>
          </a:prstGeom>
        </p:spPr>
      </p:pic>
      <p:sp>
        <p:nvSpPr>
          <p:cNvPr id="41" name="テキスト ボックス 40">
            <a:extLst>
              <a:ext uri="{FF2B5EF4-FFF2-40B4-BE49-F238E27FC236}">
                <a16:creationId xmlns:a16="http://schemas.microsoft.com/office/drawing/2014/main" id="{482BBCD0-D99A-4D74-872E-E44DB4D837EA}"/>
              </a:ext>
            </a:extLst>
          </p:cNvPr>
          <p:cNvSpPr txBox="1"/>
          <p:nvPr/>
        </p:nvSpPr>
        <p:spPr>
          <a:xfrm>
            <a:off x="7057371" y="4955794"/>
            <a:ext cx="1623284" cy="323165"/>
          </a:xfrm>
          <a:prstGeom prst="rect">
            <a:avLst/>
          </a:prstGeom>
          <a:noFill/>
        </p:spPr>
        <p:txBody>
          <a:bodyPr wrap="square" rtlCol="0" anchor="t" anchorCtr="0">
            <a:spAutoFit/>
          </a:bodyPr>
          <a:lstStyle/>
          <a:p>
            <a:pPr algn="ctr">
              <a:lnSpc>
                <a:spcPts val="900"/>
              </a:lnSpc>
            </a:pPr>
            <a:r>
              <a:rPr lang="ja-JP" altLang="en-US" sz="800" dirty="0">
                <a:latin typeface="Meiryo UI" panose="020B0604030504040204" pitchFamily="50" charset="-128"/>
                <a:ea typeface="Meiryo UI" panose="020B0604030504040204" pitchFamily="50" charset="-128"/>
              </a:rPr>
              <a:t>岸和田城二の丸広場における</a:t>
            </a:r>
            <a:endParaRPr lang="en-US" altLang="ja-JP" sz="800" dirty="0">
              <a:latin typeface="Meiryo UI" panose="020B0604030504040204" pitchFamily="50" charset="-128"/>
              <a:ea typeface="Meiryo UI" panose="020B0604030504040204" pitchFamily="50" charset="-128"/>
            </a:endParaRPr>
          </a:p>
          <a:p>
            <a:pPr algn="ctr">
              <a:lnSpc>
                <a:spcPts val="900"/>
              </a:lnSpc>
            </a:pPr>
            <a:r>
              <a:rPr lang="ja-JP" altLang="en-US" sz="800" dirty="0">
                <a:latin typeface="Meiryo UI" panose="020B0604030504040204" pitchFamily="50" charset="-128"/>
                <a:ea typeface="Meiryo UI" panose="020B0604030504040204" pitchFamily="50" charset="-128"/>
              </a:rPr>
              <a:t>光のインスタレーション「八陣光の庭」</a:t>
            </a:r>
            <a:endParaRPr lang="en-US" altLang="ja-JP" sz="800" dirty="0">
              <a:latin typeface="Meiryo UI" panose="020B0604030504040204" pitchFamily="50" charset="-128"/>
              <a:ea typeface="Meiryo UI" panose="020B0604030504040204" pitchFamily="50" charset="-128"/>
            </a:endParaRPr>
          </a:p>
        </p:txBody>
      </p:sp>
      <p:pic>
        <p:nvPicPr>
          <p:cNvPr id="42" name="図 41">
            <a:extLst>
              <a:ext uri="{FF2B5EF4-FFF2-40B4-BE49-F238E27FC236}">
                <a16:creationId xmlns:a16="http://schemas.microsoft.com/office/drawing/2014/main" id="{BDC841FA-0627-422C-9892-257BEF579FB1}"/>
              </a:ext>
            </a:extLst>
          </p:cNvPr>
          <p:cNvPicPr>
            <a:picLocks noChangeAspect="1"/>
          </p:cNvPicPr>
          <p:nvPr/>
        </p:nvPicPr>
        <p:blipFill>
          <a:blip r:embed="rId5"/>
          <a:stretch>
            <a:fillRect/>
          </a:stretch>
        </p:blipFill>
        <p:spPr>
          <a:xfrm>
            <a:off x="7060860" y="5279381"/>
            <a:ext cx="1619794" cy="1086253"/>
          </a:xfrm>
          <a:prstGeom prst="rect">
            <a:avLst/>
          </a:prstGeom>
        </p:spPr>
      </p:pic>
      <p:sp>
        <p:nvSpPr>
          <p:cNvPr id="43" name="テキスト ボックス 42">
            <a:extLst>
              <a:ext uri="{FF2B5EF4-FFF2-40B4-BE49-F238E27FC236}">
                <a16:creationId xmlns:a16="http://schemas.microsoft.com/office/drawing/2014/main" id="{FBDC94AD-F885-4903-8099-8F0A733DF482}"/>
              </a:ext>
            </a:extLst>
          </p:cNvPr>
          <p:cNvSpPr txBox="1"/>
          <p:nvPr/>
        </p:nvSpPr>
        <p:spPr>
          <a:xfrm>
            <a:off x="7057371" y="6365634"/>
            <a:ext cx="1623284" cy="323165"/>
          </a:xfrm>
          <a:prstGeom prst="rect">
            <a:avLst/>
          </a:prstGeom>
          <a:noFill/>
        </p:spPr>
        <p:txBody>
          <a:bodyPr wrap="square" rtlCol="0" anchor="t" anchorCtr="0">
            <a:spAutoFit/>
          </a:bodyPr>
          <a:lstStyle/>
          <a:p>
            <a:pPr algn="ctr">
              <a:lnSpc>
                <a:spcPts val="900"/>
              </a:lnSpc>
            </a:pPr>
            <a:r>
              <a:rPr lang="ja-JP" altLang="en-US" sz="800" dirty="0">
                <a:latin typeface="Meiryo UI" panose="020B0604030504040204" pitchFamily="50" charset="-128"/>
                <a:ea typeface="Meiryo UI" panose="020B0604030504040204" pitchFamily="50" charset="-128"/>
              </a:rPr>
              <a:t>カトリック豊中教会でバロック音楽を</a:t>
            </a:r>
            <a:endParaRPr lang="en-US" altLang="ja-JP" sz="800" dirty="0">
              <a:latin typeface="Meiryo UI" panose="020B0604030504040204" pitchFamily="50" charset="-128"/>
              <a:ea typeface="Meiryo UI" panose="020B0604030504040204" pitchFamily="50" charset="-128"/>
            </a:endParaRPr>
          </a:p>
          <a:p>
            <a:pPr algn="ctr">
              <a:lnSpc>
                <a:spcPts val="900"/>
              </a:lnSpc>
            </a:pPr>
            <a:r>
              <a:rPr lang="ja-JP" altLang="en-US" sz="800" dirty="0">
                <a:latin typeface="Meiryo UI" panose="020B0604030504040204" pitchFamily="50" charset="-128"/>
                <a:ea typeface="Meiryo UI" panose="020B0604030504040204" pitchFamily="50" charset="-128"/>
              </a:rPr>
              <a:t>楽しむクリスマスコンサート</a:t>
            </a:r>
            <a:endParaRPr lang="en-US" altLang="ja-JP" sz="800" dirty="0">
              <a:latin typeface="Meiryo UI" panose="020B0604030504040204" pitchFamily="50" charset="-128"/>
              <a:ea typeface="Meiryo UI" panose="020B0604030504040204" pitchFamily="50" charset="-128"/>
            </a:endParaRPr>
          </a:p>
        </p:txBody>
      </p:sp>
      <p:grpSp>
        <p:nvGrpSpPr>
          <p:cNvPr id="44" name="グループ化 43">
            <a:extLst>
              <a:ext uri="{FF2B5EF4-FFF2-40B4-BE49-F238E27FC236}">
                <a16:creationId xmlns:a16="http://schemas.microsoft.com/office/drawing/2014/main" id="{AA2B0C5E-2FE2-4845-AB0F-33E29AB9FEE8}"/>
              </a:ext>
            </a:extLst>
          </p:cNvPr>
          <p:cNvGrpSpPr/>
          <p:nvPr/>
        </p:nvGrpSpPr>
        <p:grpSpPr>
          <a:xfrm>
            <a:off x="5420339" y="5431939"/>
            <a:ext cx="1526101" cy="1296144"/>
            <a:chOff x="5630962" y="5301208"/>
            <a:chExt cx="1526101" cy="1296144"/>
          </a:xfrm>
        </p:grpSpPr>
        <p:pic>
          <p:nvPicPr>
            <p:cNvPr id="45" name="図 44">
              <a:extLst>
                <a:ext uri="{FF2B5EF4-FFF2-40B4-BE49-F238E27FC236}">
                  <a16:creationId xmlns:a16="http://schemas.microsoft.com/office/drawing/2014/main" id="{6C3902DC-3C45-43CA-BC1F-3098716FCB58}"/>
                </a:ext>
              </a:extLst>
            </p:cNvPr>
            <p:cNvPicPr>
              <a:picLocks noChangeAspect="1"/>
            </p:cNvPicPr>
            <p:nvPr/>
          </p:nvPicPr>
          <p:blipFill>
            <a:blip r:embed="rId6"/>
            <a:stretch>
              <a:fillRect/>
            </a:stretch>
          </p:blipFill>
          <p:spPr>
            <a:xfrm>
              <a:off x="6025182" y="5301208"/>
              <a:ext cx="1131881" cy="754587"/>
            </a:xfrm>
            <a:prstGeom prst="rect">
              <a:avLst/>
            </a:prstGeom>
          </p:spPr>
        </p:pic>
        <p:pic>
          <p:nvPicPr>
            <p:cNvPr id="46" name="図 45">
              <a:extLst>
                <a:ext uri="{FF2B5EF4-FFF2-40B4-BE49-F238E27FC236}">
                  <a16:creationId xmlns:a16="http://schemas.microsoft.com/office/drawing/2014/main" id="{431DE56D-301A-4E9B-9186-FC897D514E2F}"/>
                </a:ext>
              </a:extLst>
            </p:cNvPr>
            <p:cNvPicPr>
              <a:picLocks noChangeAspect="1"/>
            </p:cNvPicPr>
            <p:nvPr/>
          </p:nvPicPr>
          <p:blipFill>
            <a:blip r:embed="rId7"/>
            <a:stretch>
              <a:fillRect/>
            </a:stretch>
          </p:blipFill>
          <p:spPr>
            <a:xfrm>
              <a:off x="5630962" y="5842765"/>
              <a:ext cx="1131881" cy="754587"/>
            </a:xfrm>
            <a:prstGeom prst="rect">
              <a:avLst/>
            </a:prstGeom>
          </p:spPr>
        </p:pic>
      </p:grpSp>
    </p:spTree>
    <p:extLst>
      <p:ext uri="{BB962C8B-B14F-4D97-AF65-F5344CB8AC3E}">
        <p14:creationId xmlns:p14="http://schemas.microsoft.com/office/powerpoint/2010/main" val="91730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5095" y="44624"/>
            <a:ext cx="8417178"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　宿泊税充当事業の効果検証</a:t>
            </a:r>
          </a:p>
        </p:txBody>
      </p:sp>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スライド番号プレースホルダー 4"/>
          <p:cNvSpPr>
            <a:spLocks noGrp="1"/>
          </p:cNvSpPr>
          <p:nvPr>
            <p:ph type="sldNum" sz="quarter" idx="12"/>
          </p:nvPr>
        </p:nvSpPr>
        <p:spPr>
          <a:xfrm>
            <a:off x="6974904" y="6448251"/>
            <a:ext cx="2133600" cy="365125"/>
          </a:xfrm>
        </p:spPr>
        <p:txBody>
          <a:bodyPr/>
          <a:lstStyle/>
          <a:p>
            <a:fld id="{D2D8002D-B5B0-4BAC-B1F6-782DDCCE6D9C}" type="slidenum">
              <a:rPr kumimoji="1" lang="ja-JP" altLang="en-US" sz="1600" b="1" smtClean="0">
                <a:solidFill>
                  <a:schemeClr val="tx1"/>
                </a:solidFill>
              </a:rPr>
              <a:t>1</a:t>
            </a:fld>
            <a:endParaRPr kumimoji="1" lang="ja-JP" altLang="en-US" sz="1600" b="1">
              <a:solidFill>
                <a:schemeClr val="tx1"/>
              </a:solidFill>
            </a:endParaRPr>
          </a:p>
        </p:txBody>
      </p:sp>
      <p:sp>
        <p:nvSpPr>
          <p:cNvPr id="39" name="テキスト ボックス 46">
            <a:extLst>
              <a:ext uri="{FF2B5EF4-FFF2-40B4-BE49-F238E27FC236}">
                <a16:creationId xmlns:a16="http://schemas.microsoft.com/office/drawing/2014/main" id="{623C9B3F-166A-4559-A61D-3AD24F5DEBAA}"/>
              </a:ext>
            </a:extLst>
          </p:cNvPr>
          <p:cNvSpPr txBox="1"/>
          <p:nvPr/>
        </p:nvSpPr>
        <p:spPr>
          <a:xfrm>
            <a:off x="581240" y="6364550"/>
            <a:ext cx="8154701" cy="512445"/>
          </a:xfrm>
          <a:prstGeom prst="rect">
            <a:avLst/>
          </a:prstGeom>
          <a:noFill/>
        </p:spPr>
        <p:txBody>
          <a:bodyPr wrap="square" rIns="0" rtlCol="0">
            <a:noAutofit/>
          </a:bodyPr>
          <a:lstStyle/>
          <a:p>
            <a:pPr algn="just">
              <a:lnSpc>
                <a:spcPts val="1000"/>
              </a:lnSpc>
            </a:pPr>
            <a:r>
              <a:rPr lang="ja-JP" sz="800" dirty="0">
                <a:effectLst/>
                <a:latin typeface="Meiryo UI" panose="020B0604030504040204" pitchFamily="50" charset="-128"/>
                <a:ea typeface="Meiryo UI" panose="020B0604030504040204" pitchFamily="50" charset="-128"/>
                <a:cs typeface="ＭＳ Ｐゴシック" panose="020B0600070205080204" pitchFamily="50" charset="-128"/>
              </a:rPr>
              <a:t>※１　</a:t>
            </a:r>
            <a:r>
              <a:rPr lang="en-US" sz="800" dirty="0">
                <a:effectLst/>
                <a:latin typeface="Meiryo UI" panose="020B0604030504040204" pitchFamily="50" charset="-128"/>
                <a:ea typeface="Meiryo UI" panose="020B0604030504040204" pitchFamily="50" charset="-128"/>
                <a:cs typeface="ＭＳ Ｐゴシック" panose="020B0600070205080204" pitchFamily="50" charset="-128"/>
              </a:rPr>
              <a:t>H27</a:t>
            </a:r>
            <a:r>
              <a:rPr lang="ja-JP" sz="800" dirty="0">
                <a:effectLst/>
                <a:latin typeface="Meiryo UI" panose="020B0604030504040204" pitchFamily="50" charset="-128"/>
                <a:ea typeface="Meiryo UI" panose="020B0604030504040204" pitchFamily="50" charset="-128"/>
                <a:cs typeface="ＭＳ Ｐゴシック" panose="020B0600070205080204" pitchFamily="50" charset="-128"/>
              </a:rPr>
              <a:t>年度については、国経済対策事業として、「おおさか魅力満喫キャンペーン」など、約</a:t>
            </a:r>
            <a:r>
              <a:rPr lang="en-US" sz="800" dirty="0">
                <a:effectLst/>
                <a:latin typeface="Meiryo UI" panose="020B0604030504040204" pitchFamily="50" charset="-128"/>
                <a:ea typeface="Meiryo UI" panose="020B0604030504040204" pitchFamily="50" charset="-128"/>
                <a:cs typeface="ＭＳ Ｐゴシック" panose="020B0600070205080204" pitchFamily="50" charset="-128"/>
              </a:rPr>
              <a:t>27.9</a:t>
            </a:r>
            <a:r>
              <a:rPr lang="ja-JP" sz="800" dirty="0">
                <a:effectLst/>
                <a:latin typeface="Meiryo UI" panose="020B0604030504040204" pitchFamily="50" charset="-128"/>
                <a:ea typeface="Meiryo UI" panose="020B0604030504040204" pitchFamily="50" charset="-128"/>
                <a:cs typeface="ＭＳ Ｐゴシック" panose="020B0600070205080204" pitchFamily="50" charset="-128"/>
              </a:rPr>
              <a:t>億円の事業を「地域活性化・地域住民生活等緊急支援交付金」を活用して特例的に実施している。</a:t>
            </a:r>
            <a:endParaRPr lang="ja-JP" sz="1200" dirty="0">
              <a:effectLst/>
              <a:latin typeface="Meiryo UI" panose="020B0604030504040204" pitchFamily="50" charset="-128"/>
              <a:ea typeface="Meiryo UI" panose="020B0604030504040204" pitchFamily="50" charset="-128"/>
              <a:cs typeface="ＭＳ Ｐゴシック" panose="020B0600070205080204" pitchFamily="50" charset="-128"/>
            </a:endParaRPr>
          </a:p>
          <a:p>
            <a:pPr algn="just">
              <a:lnSpc>
                <a:spcPts val="1000"/>
              </a:lnSpc>
            </a:pPr>
            <a:r>
              <a:rPr lang="ja-JP" sz="800" dirty="0">
                <a:effectLst/>
                <a:latin typeface="Meiryo UI" panose="020B0604030504040204" pitchFamily="50" charset="-128"/>
                <a:ea typeface="Meiryo UI" panose="020B0604030504040204" pitchFamily="50" charset="-128"/>
                <a:cs typeface="ＭＳ Ｐゴシック" panose="020B0600070205080204" pitchFamily="50" charset="-128"/>
              </a:rPr>
              <a:t>※２　</a:t>
            </a:r>
            <a:r>
              <a:rPr lang="en-US" altLang="ja-JP" sz="800" dirty="0">
                <a:latin typeface="Meiryo UI" panose="020B0604030504040204" pitchFamily="50" charset="-128"/>
                <a:ea typeface="Meiryo UI" panose="020B0604030504040204" pitchFamily="50" charset="-128"/>
                <a:cs typeface="ＭＳ Ｐゴシック" panose="020B0600070205080204" pitchFamily="50" charset="-128"/>
              </a:rPr>
              <a:t>R2</a:t>
            </a:r>
            <a:r>
              <a:rPr lang="ja-JP" altLang="en-US" sz="800" dirty="0">
                <a:latin typeface="Meiryo UI" panose="020B0604030504040204" pitchFamily="50" charset="-128"/>
                <a:ea typeface="Meiryo UI" panose="020B0604030504040204" pitchFamily="50" charset="-128"/>
                <a:cs typeface="ＭＳ Ｐゴシック" panose="020B0600070205080204" pitchFamily="50" charset="-128"/>
              </a:rPr>
              <a:t>年度～</a:t>
            </a:r>
            <a:r>
              <a:rPr lang="en-US" altLang="ja-JP" sz="800" dirty="0">
                <a:latin typeface="Meiryo UI" panose="020B0604030504040204" pitchFamily="50" charset="-128"/>
                <a:ea typeface="Meiryo UI" panose="020B0604030504040204" pitchFamily="50" charset="-128"/>
                <a:cs typeface="ＭＳ Ｐゴシック" panose="020B0600070205080204" pitchFamily="50" charset="-128"/>
              </a:rPr>
              <a:t>R5</a:t>
            </a:r>
            <a:r>
              <a:rPr lang="ja-JP" altLang="en-US" sz="800" dirty="0">
                <a:latin typeface="Meiryo UI" panose="020B0604030504040204" pitchFamily="50" charset="-128"/>
                <a:ea typeface="Meiryo UI" panose="020B0604030504040204" pitchFamily="50" charset="-128"/>
                <a:cs typeface="ＭＳ Ｐゴシック" panose="020B0600070205080204" pitchFamily="50" charset="-128"/>
              </a:rPr>
              <a:t>年度について、コロナ対策として特例的に実施した宿泊事業者への支援策に係る事業費は「その他財源による実施事業」には含めない。</a:t>
            </a:r>
            <a:endParaRPr lang="ja-JP" sz="1200" dirty="0">
              <a:effectLst/>
              <a:latin typeface="Meiryo UI" panose="020B0604030504040204" pitchFamily="50" charset="-128"/>
              <a:ea typeface="Meiryo UI" panose="020B0604030504040204" pitchFamily="50" charset="-128"/>
              <a:cs typeface="ＭＳ Ｐゴシック" panose="020B0600070205080204" pitchFamily="50" charset="-128"/>
            </a:endParaRPr>
          </a:p>
          <a:p>
            <a:pPr algn="just">
              <a:lnSpc>
                <a:spcPts val="1000"/>
              </a:lnSpc>
            </a:pPr>
            <a:r>
              <a:rPr lang="ja-JP" sz="800" dirty="0">
                <a:effectLst/>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800" dirty="0">
                <a:latin typeface="Meiryo UI" panose="020B0604030504040204" pitchFamily="50" charset="-128"/>
                <a:ea typeface="Meiryo UI" panose="020B0604030504040204" pitchFamily="50" charset="-128"/>
                <a:cs typeface="ＭＳ Ｐゴシック" panose="020B0600070205080204" pitchFamily="50" charset="-128"/>
              </a:rPr>
              <a:t>３</a:t>
            </a:r>
            <a:r>
              <a:rPr lang="ja-JP" sz="800" dirty="0">
                <a:effectLst/>
                <a:latin typeface="Meiryo UI" panose="020B0604030504040204" pitchFamily="50" charset="-128"/>
                <a:ea typeface="Meiryo UI" panose="020B0604030504040204" pitchFamily="50" charset="-128"/>
                <a:cs typeface="ＭＳ Ｐゴシック" panose="020B0600070205080204" pitchFamily="50" charset="-128"/>
              </a:rPr>
              <a:t>　宿泊税は法定外目的税であり、その使途が限定されていることから、宿泊税収と当該年度の宿泊税充当額との差異については、後年度の予算編成時に調整する対応を行っている。</a:t>
            </a:r>
            <a:endParaRPr lang="en-US" altLang="ja-JP" sz="800"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40" name="角丸四角形 6">
            <a:extLst>
              <a:ext uri="{FF2B5EF4-FFF2-40B4-BE49-F238E27FC236}">
                <a16:creationId xmlns:a16="http://schemas.microsoft.com/office/drawing/2014/main" id="{CB8B586C-2E00-46B7-9AB9-467D8EA8C8A9}"/>
              </a:ext>
            </a:extLst>
          </p:cNvPr>
          <p:cNvSpPr/>
          <p:nvPr/>
        </p:nvSpPr>
        <p:spPr>
          <a:xfrm>
            <a:off x="0" y="3316164"/>
            <a:ext cx="8417178"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　</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0AA5C885-F716-4A48-A5CE-36D76E4591FF}"/>
              </a:ext>
            </a:extLst>
          </p:cNvPr>
          <p:cNvSpPr txBox="1"/>
          <p:nvPr/>
        </p:nvSpPr>
        <p:spPr>
          <a:xfrm>
            <a:off x="181542" y="4110494"/>
            <a:ext cx="4597166"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■観光・文化関連事業費及び宿泊税充当事業の推移</a:t>
            </a:r>
          </a:p>
        </p:txBody>
      </p:sp>
      <p:sp>
        <p:nvSpPr>
          <p:cNvPr id="43" name="テキスト ボックス 42">
            <a:extLst>
              <a:ext uri="{FF2B5EF4-FFF2-40B4-BE49-F238E27FC236}">
                <a16:creationId xmlns:a16="http://schemas.microsoft.com/office/drawing/2014/main" id="{E213C167-7A5F-46F8-87BF-919A7A3FC1BB}"/>
              </a:ext>
            </a:extLst>
          </p:cNvPr>
          <p:cNvSpPr txBox="1"/>
          <p:nvPr/>
        </p:nvSpPr>
        <p:spPr>
          <a:xfrm>
            <a:off x="179512" y="2030651"/>
            <a:ext cx="4896544" cy="246221"/>
          </a:xfrm>
          <a:prstGeom prst="rect">
            <a:avLst/>
          </a:prstGeom>
          <a:noFill/>
        </p:spPr>
        <p:txBody>
          <a:bodyPr wrap="square">
            <a:spAutoFit/>
          </a:bodyPr>
          <a:lstStyle/>
          <a:p>
            <a:r>
              <a:rPr lang="ja-JP" altLang="en-US" sz="1000" dirty="0">
                <a:latin typeface="Meiryo UI" panose="020B0604030504040204" pitchFamily="50" charset="-128"/>
                <a:ea typeface="Meiryo UI" panose="020B0604030504040204" pitchFamily="50" charset="-128"/>
              </a:rPr>
              <a:t>■観光・文化関連事業費に占める宿泊税充当額（決算額）　</a:t>
            </a:r>
            <a:r>
              <a:rPr lang="en-US" altLang="ja-JP" sz="1000" dirty="0">
                <a:latin typeface="Meiryo UI" panose="020B0604030504040204" pitchFamily="50" charset="-128"/>
                <a:ea typeface="Meiryo UI" panose="020B0604030504040204" pitchFamily="50" charset="-128"/>
              </a:rPr>
              <a:t>※R5(2023)</a:t>
            </a:r>
            <a:r>
              <a:rPr lang="ja-JP" altLang="en-US" sz="1000" dirty="0">
                <a:latin typeface="Meiryo UI" panose="020B0604030504040204" pitchFamily="50" charset="-128"/>
                <a:ea typeface="Meiryo UI" panose="020B0604030504040204" pitchFamily="50" charset="-128"/>
              </a:rPr>
              <a:t>は最終予算額</a:t>
            </a:r>
          </a:p>
        </p:txBody>
      </p:sp>
      <p:sp>
        <p:nvSpPr>
          <p:cNvPr id="12" name="テキスト ボックス 11">
            <a:extLst>
              <a:ext uri="{FF2B5EF4-FFF2-40B4-BE49-F238E27FC236}">
                <a16:creationId xmlns:a16="http://schemas.microsoft.com/office/drawing/2014/main" id="{EF6A1388-8DFA-44BE-BF5A-CF799DE06662}"/>
              </a:ext>
            </a:extLst>
          </p:cNvPr>
          <p:cNvSpPr txBox="1"/>
          <p:nvPr/>
        </p:nvSpPr>
        <p:spPr>
          <a:xfrm>
            <a:off x="362382" y="1196752"/>
            <a:ext cx="8258944" cy="830997"/>
          </a:xfrm>
          <a:prstGeom prst="rect">
            <a:avLst/>
          </a:prstGeom>
          <a:noFill/>
          <a:ln>
            <a:noFill/>
          </a:ln>
        </p:spPr>
        <p:txBody>
          <a:bodyPr wrap="square" rtlCol="0">
            <a:spAutoFit/>
          </a:bodyPr>
          <a:lstStyle/>
          <a:p>
            <a:pPr marL="285750" indent="-285750">
              <a:buFont typeface="Wingdings" panose="05000000000000000000" pitchFamily="2" charset="2"/>
              <a:buChar char="Ø"/>
            </a:pPr>
            <a:r>
              <a:rPr lang="en-US" altLang="ja-JP" sz="1200" dirty="0">
                <a:latin typeface="Meiryo UI" panose="020B0604030504040204" pitchFamily="50" charset="-128"/>
                <a:ea typeface="Meiryo UI" panose="020B0604030504040204" pitchFamily="50" charset="-128"/>
              </a:rPr>
              <a:t>H28</a:t>
            </a:r>
            <a:r>
              <a:rPr lang="ja-JP" altLang="en-US" sz="1200" dirty="0">
                <a:latin typeface="Meiryo UI" panose="020B0604030504040204" pitchFamily="50" charset="-128"/>
                <a:ea typeface="Meiryo UI" panose="020B0604030504040204" pitchFamily="50" charset="-128"/>
              </a:rPr>
              <a:t>から</a:t>
            </a:r>
            <a:r>
              <a:rPr lang="en-US" altLang="ja-JP" sz="1200" dirty="0">
                <a:latin typeface="Meiryo UI" panose="020B0604030504040204" pitchFamily="50" charset="-128"/>
                <a:ea typeface="Meiryo UI" panose="020B0604030504040204" pitchFamily="50" charset="-128"/>
              </a:rPr>
              <a:t>R5</a:t>
            </a:r>
            <a:r>
              <a:rPr lang="ja-JP" altLang="en-US" sz="1200" dirty="0">
                <a:latin typeface="Meiryo UI" panose="020B0604030504040204" pitchFamily="50" charset="-128"/>
                <a:ea typeface="Meiryo UI" panose="020B0604030504040204" pitchFamily="50" charset="-128"/>
              </a:rPr>
              <a:t>の８年間で、観光・文化関連事業を中心に、</a:t>
            </a:r>
            <a:r>
              <a:rPr lang="en-US" altLang="ja-JP" sz="1200" b="1" u="sng" dirty="0">
                <a:latin typeface="Meiryo UI" panose="020B0604030504040204" pitchFamily="50" charset="-128"/>
                <a:ea typeface="Meiryo UI" panose="020B0604030504040204" pitchFamily="50" charset="-128"/>
              </a:rPr>
              <a:t>40</a:t>
            </a:r>
            <a:r>
              <a:rPr lang="ja-JP" altLang="en-US" sz="1200" b="1" u="sng" dirty="0">
                <a:latin typeface="Meiryo UI" panose="020B0604030504040204" pitchFamily="50" charset="-128"/>
                <a:ea typeface="Meiryo UI" panose="020B0604030504040204" pitchFamily="50" charset="-128"/>
              </a:rPr>
              <a:t>事業に約</a:t>
            </a:r>
            <a:r>
              <a:rPr lang="en-US" altLang="ja-JP" sz="1200" b="1" u="sng" dirty="0">
                <a:latin typeface="Meiryo UI" panose="020B0604030504040204" pitchFamily="50" charset="-128"/>
                <a:ea typeface="Meiryo UI" panose="020B0604030504040204" pitchFamily="50" charset="-128"/>
              </a:rPr>
              <a:t>50.9</a:t>
            </a:r>
            <a:r>
              <a:rPr lang="ja-JP" altLang="en-US" sz="1200" b="1" u="sng" dirty="0">
                <a:latin typeface="Meiryo UI" panose="020B0604030504040204" pitchFamily="50" charset="-128"/>
                <a:ea typeface="Meiryo UI" panose="020B0604030504040204" pitchFamily="50" charset="-128"/>
              </a:rPr>
              <a:t>億円の宿泊税を充当</a:t>
            </a:r>
            <a:r>
              <a:rPr lang="ja-JP" altLang="en-US" sz="1200" dirty="0">
                <a:latin typeface="Meiryo UI" panose="020B0604030504040204" pitchFamily="50" charset="-128"/>
                <a:ea typeface="Meiryo UI" panose="020B0604030504040204" pitchFamily="50" charset="-128"/>
              </a:rPr>
              <a:t>した。</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コロナ禍においては宿泊税収の減少を受け、宿泊税以外の財源も活用しながら観光振興の取組みを進めてきたが、制度導入から８年間の総額でみると、</a:t>
            </a:r>
            <a:r>
              <a:rPr lang="ja-JP" altLang="en-US" sz="1200" b="1" u="sng" dirty="0">
                <a:latin typeface="Meiryo UI" panose="020B0604030504040204" pitchFamily="50" charset="-128"/>
                <a:ea typeface="Meiryo UI" panose="020B0604030504040204" pitchFamily="50" charset="-128"/>
              </a:rPr>
              <a:t>大阪府の観光・文化関連事業費に占める宿泊税充当額の割合は約</a:t>
            </a:r>
            <a:r>
              <a:rPr lang="en-US" altLang="ja-JP" sz="1200" b="1" u="sng" dirty="0">
                <a:latin typeface="Meiryo UI" panose="020B0604030504040204" pitchFamily="50" charset="-128"/>
                <a:ea typeface="Meiryo UI" panose="020B0604030504040204" pitchFamily="50" charset="-128"/>
              </a:rPr>
              <a:t>35%</a:t>
            </a:r>
            <a:r>
              <a:rPr lang="ja-JP" altLang="en-US" sz="1200" dirty="0">
                <a:latin typeface="Meiryo UI" panose="020B0604030504040204" pitchFamily="50" charset="-128"/>
                <a:ea typeface="Meiryo UI" panose="020B0604030504040204" pitchFamily="50" charset="-128"/>
              </a:rPr>
              <a:t>で、宿泊税が大阪の観光・文化関連施策を支える貴重な財源となっている。</a:t>
            </a:r>
            <a:endParaRPr lang="en-US" altLang="ja-JP" sz="12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B6430767-3893-495B-8A38-FEFE98F978C4}"/>
              </a:ext>
            </a:extLst>
          </p:cNvPr>
          <p:cNvSpPr txBox="1"/>
          <p:nvPr/>
        </p:nvSpPr>
        <p:spPr>
          <a:xfrm>
            <a:off x="683568" y="4303230"/>
            <a:ext cx="569894" cy="205890"/>
          </a:xfrm>
          <a:prstGeom prst="rect">
            <a:avLst/>
          </a:prstGeom>
          <a:noFill/>
          <a:ln>
            <a:noFill/>
          </a:ln>
        </p:spPr>
        <p:txBody>
          <a:bodyPr wrap="square" rtlCol="0">
            <a:spAutoFit/>
          </a:bodyPr>
          <a:lstStyle/>
          <a:p>
            <a:pPr algn="ctr">
              <a:lnSpc>
                <a:spcPts val="1000"/>
              </a:lnSpc>
            </a:pPr>
            <a:r>
              <a:rPr lang="ja-JP" altLang="ja-JP" sz="700" dirty="0">
                <a:effectLst/>
                <a:latin typeface="ＭＳ Ｐゴシック" panose="020B0600070205080204" pitchFamily="50" charset="-128"/>
                <a:ea typeface="Meiryo UI" panose="020B0604030504040204" pitchFamily="50" charset="-128"/>
                <a:cs typeface="ＭＳ Ｐゴシック" panose="020B0600070205080204" pitchFamily="50" charset="-128"/>
              </a:rPr>
              <a:t>〔千円〕</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BBF7D859-A03E-4F5A-B8EE-E3565CC0E676}"/>
              </a:ext>
            </a:extLst>
          </p:cNvPr>
          <p:cNvSpPr txBox="1"/>
          <p:nvPr/>
        </p:nvSpPr>
        <p:spPr>
          <a:xfrm>
            <a:off x="7870004" y="2060848"/>
            <a:ext cx="865937" cy="205890"/>
          </a:xfrm>
          <a:prstGeom prst="rect">
            <a:avLst/>
          </a:prstGeom>
          <a:noFill/>
          <a:ln>
            <a:noFill/>
          </a:ln>
        </p:spPr>
        <p:txBody>
          <a:bodyPr wrap="square" rtlCol="0">
            <a:spAutoFit/>
          </a:bodyPr>
          <a:lstStyle/>
          <a:p>
            <a:pPr algn="ctr">
              <a:lnSpc>
                <a:spcPts val="1000"/>
              </a:lnSpc>
            </a:pPr>
            <a:r>
              <a:rPr lang="ja-JP" altLang="ja-JP" sz="700" dirty="0">
                <a:effectLst/>
                <a:latin typeface="ＭＳ Ｐゴシック" panose="020B0600070205080204" pitchFamily="50" charset="-128"/>
                <a:ea typeface="Meiryo UI" panose="020B0604030504040204" pitchFamily="50" charset="-128"/>
                <a:cs typeface="ＭＳ Ｐゴシック" panose="020B0600070205080204" pitchFamily="50" charset="-128"/>
              </a:rPr>
              <a:t>〔</a:t>
            </a:r>
            <a:r>
              <a:rPr lang="ja-JP" altLang="en-US" sz="700" dirty="0">
                <a:effectLst/>
                <a:latin typeface="ＭＳ Ｐゴシック" panose="020B0600070205080204" pitchFamily="50" charset="-128"/>
                <a:ea typeface="Meiryo UI" panose="020B0604030504040204" pitchFamily="50" charset="-128"/>
                <a:cs typeface="ＭＳ Ｐゴシック" panose="020B0600070205080204" pitchFamily="50" charset="-128"/>
              </a:rPr>
              <a:t>単位：</a:t>
            </a:r>
            <a:r>
              <a:rPr lang="ja-JP" altLang="ja-JP" sz="700" dirty="0">
                <a:effectLst/>
                <a:latin typeface="ＭＳ Ｐゴシック" panose="020B0600070205080204" pitchFamily="50" charset="-128"/>
                <a:ea typeface="Meiryo UI" panose="020B0604030504040204" pitchFamily="50" charset="-128"/>
                <a:cs typeface="ＭＳ Ｐゴシック" panose="020B0600070205080204" pitchFamily="50" charset="-128"/>
              </a:rPr>
              <a:t>千円〕</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aphicFrame>
        <p:nvGraphicFramePr>
          <p:cNvPr id="4" name="オブジェクト 3">
            <a:extLst>
              <a:ext uri="{FF2B5EF4-FFF2-40B4-BE49-F238E27FC236}">
                <a16:creationId xmlns:a16="http://schemas.microsoft.com/office/drawing/2014/main" id="{6CC766AC-FCAF-406B-A3D0-78C477475AD9}"/>
              </a:ext>
            </a:extLst>
          </p:cNvPr>
          <p:cNvGraphicFramePr>
            <a:graphicFrameLocks noChangeAspect="1"/>
          </p:cNvGraphicFramePr>
          <p:nvPr/>
        </p:nvGraphicFramePr>
        <p:xfrm>
          <a:off x="509049" y="2276872"/>
          <a:ext cx="8120566" cy="1814439"/>
        </p:xfrm>
        <a:graphic>
          <a:graphicData uri="http://schemas.openxmlformats.org/presentationml/2006/ole">
            <mc:AlternateContent xmlns:mc="http://schemas.openxmlformats.org/markup-compatibility/2006">
              <mc:Choice xmlns:v="urn:schemas-microsoft-com:vml" Requires="v">
                <p:oleObj spid="_x0000_s1054" name="Worksheet" r:id="rId4" imgW="12268333" imgH="2735545" progId="Excel.Sheet.12">
                  <p:embed/>
                </p:oleObj>
              </mc:Choice>
              <mc:Fallback>
                <p:oleObj name="Worksheet" r:id="rId4" imgW="12268333" imgH="2735545" progId="Excel.Sheet.12">
                  <p:embed/>
                  <p:pic>
                    <p:nvPicPr>
                      <p:cNvPr id="4" name="オブジェクト 3">
                        <a:extLst>
                          <a:ext uri="{FF2B5EF4-FFF2-40B4-BE49-F238E27FC236}">
                            <a16:creationId xmlns:a16="http://schemas.microsoft.com/office/drawing/2014/main" id="{6CC766AC-FCAF-406B-A3D0-78C477475AD9}"/>
                          </a:ext>
                        </a:extLst>
                      </p:cNvPr>
                      <p:cNvPicPr/>
                      <p:nvPr/>
                    </p:nvPicPr>
                    <p:blipFill>
                      <a:blip r:embed="rId5"/>
                      <a:stretch>
                        <a:fillRect/>
                      </a:stretch>
                    </p:blipFill>
                    <p:spPr>
                      <a:xfrm>
                        <a:off x="509049" y="2276872"/>
                        <a:ext cx="8120566" cy="1814439"/>
                      </a:xfrm>
                      <a:prstGeom prst="rect">
                        <a:avLst/>
                      </a:prstGeom>
                    </p:spPr>
                  </p:pic>
                </p:oleObj>
              </mc:Fallback>
            </mc:AlternateContent>
          </a:graphicData>
        </a:graphic>
      </p:graphicFrame>
      <p:sp>
        <p:nvSpPr>
          <p:cNvPr id="2" name="正方形/長方形 1">
            <a:extLst>
              <a:ext uri="{FF2B5EF4-FFF2-40B4-BE49-F238E27FC236}">
                <a16:creationId xmlns:a16="http://schemas.microsoft.com/office/drawing/2014/main" id="{A3BB4256-5EC8-4B4C-913F-A52AC1817600}"/>
              </a:ext>
            </a:extLst>
          </p:cNvPr>
          <p:cNvSpPr/>
          <p:nvPr/>
        </p:nvSpPr>
        <p:spPr>
          <a:xfrm>
            <a:off x="7937326" y="2276872"/>
            <a:ext cx="684000" cy="1800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graphicFrame>
        <p:nvGraphicFramePr>
          <p:cNvPr id="18" name="グラフ 17">
            <a:extLst>
              <a:ext uri="{FF2B5EF4-FFF2-40B4-BE49-F238E27FC236}">
                <a16:creationId xmlns:a16="http://schemas.microsoft.com/office/drawing/2014/main" id="{8B0BF0D4-9F44-4118-85B5-E0B02CE6F564}"/>
              </a:ext>
            </a:extLst>
          </p:cNvPr>
          <p:cNvGraphicFramePr>
            <a:graphicFrameLocks/>
          </p:cNvGraphicFramePr>
          <p:nvPr/>
        </p:nvGraphicFramePr>
        <p:xfrm>
          <a:off x="563443" y="4365104"/>
          <a:ext cx="8041005" cy="2114878"/>
        </p:xfrm>
        <a:graphic>
          <a:graphicData uri="http://schemas.openxmlformats.org/drawingml/2006/chart">
            <c:chart xmlns:c="http://schemas.openxmlformats.org/drawingml/2006/chart" xmlns:r="http://schemas.openxmlformats.org/officeDocument/2006/relationships" r:id="rId6"/>
          </a:graphicData>
        </a:graphic>
      </p:graphicFrame>
      <p:sp>
        <p:nvSpPr>
          <p:cNvPr id="3" name="正方形/長方形 2">
            <a:extLst>
              <a:ext uri="{FF2B5EF4-FFF2-40B4-BE49-F238E27FC236}">
                <a16:creationId xmlns:a16="http://schemas.microsoft.com/office/drawing/2014/main" id="{006AA35E-FBFA-45EE-9DE1-F85F2530610D}"/>
              </a:ext>
            </a:extLst>
          </p:cNvPr>
          <p:cNvSpPr/>
          <p:nvPr/>
        </p:nvSpPr>
        <p:spPr>
          <a:xfrm>
            <a:off x="323528" y="678865"/>
            <a:ext cx="8496944" cy="509498"/>
          </a:xfrm>
          <a:prstGeom prst="rect">
            <a:avLst/>
          </a:prstGeom>
          <a:solidFill>
            <a:schemeClr val="accent2">
              <a:lumMod val="40000"/>
              <a:lumOff val="60000"/>
            </a:schemeClr>
          </a:solidFill>
          <a:ln w="28575">
            <a:solidFill>
              <a:schemeClr val="tx1"/>
            </a:solidFill>
          </a:ln>
        </p:spPr>
        <p:txBody>
          <a:bodyPr wrap="square" rtlCol="0" anchor="ctr">
            <a:spAutoFit/>
          </a:bodyPr>
          <a:lstStyle/>
          <a:p>
            <a:pPr marL="285750" indent="-285750">
              <a:lnSpc>
                <a:spcPts val="1700"/>
              </a:lnSpc>
              <a:buFont typeface="Wingdings" panose="05000000000000000000" pitchFamily="2" charset="2"/>
              <a:buChar char="ü"/>
            </a:pPr>
            <a:r>
              <a:rPr kumimoji="1" lang="ja-JP" altLang="en-US" sz="1400" b="1" dirty="0">
                <a:latin typeface="Meiryo UI" panose="020B0604030504040204" pitchFamily="50" charset="-128"/>
                <a:ea typeface="Meiryo UI" panose="020B0604030504040204" pitchFamily="50" charset="-128"/>
              </a:rPr>
              <a:t>観光・文化関連事業費に占める宿泊税充当事業費の割合を確認し、</a:t>
            </a:r>
            <a:r>
              <a:rPr kumimoji="1" lang="ja-JP" altLang="en-US" sz="1400" b="1" u="sng" dirty="0">
                <a:latin typeface="Meiryo UI" panose="020B0604030504040204" pitchFamily="50" charset="-128"/>
                <a:ea typeface="Meiryo UI" panose="020B0604030504040204" pitchFamily="50" charset="-128"/>
              </a:rPr>
              <a:t>観光・文化関連事業における宿泊税財源の必要性を検証</a:t>
            </a:r>
          </a:p>
        </p:txBody>
      </p:sp>
    </p:spTree>
    <p:extLst>
      <p:ext uri="{BB962C8B-B14F-4D97-AF65-F5344CB8AC3E}">
        <p14:creationId xmlns:p14="http://schemas.microsoft.com/office/powerpoint/2010/main" val="3376197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5094" y="44624"/>
            <a:ext cx="8559353"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　宿泊税充当事業の効果検証</a:t>
            </a:r>
            <a:r>
              <a:rPr lang="ja-JP" altLang="en-US" b="1" kern="100" dirty="0">
                <a:solidFill>
                  <a:sysClr val="windowText" lastClr="000000"/>
                </a:solidFill>
                <a:ea typeface="Meiryo UI" panose="020B0604030504040204" pitchFamily="50" charset="-128"/>
                <a:cs typeface="Times New Roman" panose="02020603050405020304" pitchFamily="18" charset="0"/>
              </a:rPr>
              <a:t>　～宿泊税を活用した取組の状況～</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スライド番号プレースホルダー 4"/>
          <p:cNvSpPr>
            <a:spLocks noGrp="1"/>
          </p:cNvSpPr>
          <p:nvPr>
            <p:ph type="sldNum" sz="quarter" idx="12"/>
          </p:nvPr>
        </p:nvSpPr>
        <p:spPr>
          <a:xfrm>
            <a:off x="6974904" y="6448251"/>
            <a:ext cx="2133600" cy="365125"/>
          </a:xfrm>
        </p:spPr>
        <p:txBody>
          <a:bodyPr/>
          <a:lstStyle/>
          <a:p>
            <a:fld id="{D2D8002D-B5B0-4BAC-B1F6-782DDCCE6D9C}" type="slidenum">
              <a:rPr kumimoji="1" lang="ja-JP" altLang="en-US" sz="1600" b="1" smtClean="0">
                <a:solidFill>
                  <a:schemeClr val="tx1"/>
                </a:solidFill>
              </a:rPr>
              <a:t>2</a:t>
            </a:fld>
            <a:endParaRPr kumimoji="1" lang="ja-JP" altLang="en-US" sz="1600" b="1">
              <a:solidFill>
                <a:schemeClr val="tx1"/>
              </a:solidFill>
            </a:endParaRPr>
          </a:p>
        </p:txBody>
      </p:sp>
      <p:graphicFrame>
        <p:nvGraphicFramePr>
          <p:cNvPr id="5" name="表 5">
            <a:extLst>
              <a:ext uri="{FF2B5EF4-FFF2-40B4-BE49-F238E27FC236}">
                <a16:creationId xmlns:a16="http://schemas.microsoft.com/office/drawing/2014/main" id="{ADA319B5-6FCF-4C61-AB6C-F5064A3C9CDF}"/>
              </a:ext>
            </a:extLst>
          </p:cNvPr>
          <p:cNvGraphicFramePr>
            <a:graphicFrameLocks noGrp="1"/>
          </p:cNvGraphicFramePr>
          <p:nvPr>
            <p:extLst>
              <p:ext uri="{D42A27DB-BD31-4B8C-83A1-F6EECF244321}">
                <p14:modId xmlns:p14="http://schemas.microsoft.com/office/powerpoint/2010/main" val="71122402"/>
              </p:ext>
            </p:extLst>
          </p:nvPr>
        </p:nvGraphicFramePr>
        <p:xfrm>
          <a:off x="242862" y="3432308"/>
          <a:ext cx="8712968" cy="3001295"/>
        </p:xfrm>
        <a:graphic>
          <a:graphicData uri="http://schemas.openxmlformats.org/drawingml/2006/table">
            <a:tbl>
              <a:tblPr firstRow="1" bandRow="1">
                <a:tableStyleId>{5C22544A-7EE6-4342-B048-85BDC9FD1C3A}</a:tableStyleId>
              </a:tblPr>
              <a:tblGrid>
                <a:gridCol w="4356484">
                  <a:extLst>
                    <a:ext uri="{9D8B030D-6E8A-4147-A177-3AD203B41FA5}">
                      <a16:colId xmlns:a16="http://schemas.microsoft.com/office/drawing/2014/main" val="2075802749"/>
                    </a:ext>
                  </a:extLst>
                </a:gridCol>
                <a:gridCol w="4356484">
                  <a:extLst>
                    <a:ext uri="{9D8B030D-6E8A-4147-A177-3AD203B41FA5}">
                      <a16:colId xmlns:a16="http://schemas.microsoft.com/office/drawing/2014/main" val="3455641817"/>
                    </a:ext>
                  </a:extLst>
                </a:gridCol>
              </a:tblGrid>
              <a:tr h="556164">
                <a:tc>
                  <a:txBody>
                    <a:bodyPr/>
                    <a:lstStyle/>
                    <a:p>
                      <a:pPr algn="ctr">
                        <a:lnSpc>
                          <a:spcPts val="1700"/>
                        </a:lnSpc>
                      </a:pPr>
                      <a:r>
                        <a:rPr kumimoji="1" lang="ja-JP" altLang="en-US" sz="1300" dirty="0">
                          <a:latin typeface="Meiryo UI" panose="020B0604030504040204" pitchFamily="50" charset="-128"/>
                          <a:ea typeface="Meiryo UI" panose="020B0604030504040204" pitchFamily="50" charset="-128"/>
                        </a:rPr>
                        <a:t>観光客と地域住民相互の目線に立った受入環境整備の推進</a:t>
                      </a:r>
                      <a:endParaRPr kumimoji="1" lang="en-US" altLang="ja-JP" sz="1300" dirty="0">
                        <a:latin typeface="Meiryo UI" panose="020B0604030504040204" pitchFamily="50" charset="-128"/>
                        <a:ea typeface="Meiryo UI" panose="020B0604030504040204" pitchFamily="50" charset="-128"/>
                      </a:endParaRPr>
                    </a:p>
                    <a:p>
                      <a:pPr algn="ctr">
                        <a:lnSpc>
                          <a:spcPts val="1700"/>
                        </a:lnSpc>
                      </a:pPr>
                      <a:r>
                        <a:rPr lang="ja-JP" altLang="en-US" sz="1300" b="1" dirty="0">
                          <a:latin typeface="Meiryo UI" panose="020B0604030504040204" pitchFamily="50" charset="-128"/>
                          <a:ea typeface="Meiryo UI" panose="020B0604030504040204" pitchFamily="50" charset="-128"/>
                        </a:rPr>
                        <a:t>＜</a:t>
                      </a:r>
                      <a:r>
                        <a:rPr lang="en-US" altLang="ja-JP" sz="1300" b="1" dirty="0">
                          <a:latin typeface="Meiryo UI" panose="020B0604030504040204" pitchFamily="50" charset="-128"/>
                          <a:ea typeface="Meiryo UI" panose="020B0604030504040204" pitchFamily="50" charset="-128"/>
                        </a:rPr>
                        <a:t>H28</a:t>
                      </a:r>
                      <a:r>
                        <a:rPr lang="ja-JP" altLang="en-US" sz="1300" b="1" dirty="0">
                          <a:latin typeface="Meiryo UI" panose="020B0604030504040204" pitchFamily="50" charset="-128"/>
                          <a:ea typeface="Meiryo UI" panose="020B0604030504040204" pitchFamily="50" charset="-128"/>
                        </a:rPr>
                        <a:t>～</a:t>
                      </a:r>
                      <a:r>
                        <a:rPr lang="en-US" altLang="ja-JP" sz="1300" b="1" dirty="0">
                          <a:latin typeface="Meiryo UI" panose="020B0604030504040204" pitchFamily="50" charset="-128"/>
                          <a:ea typeface="Meiryo UI" panose="020B0604030504040204" pitchFamily="50" charset="-128"/>
                        </a:rPr>
                        <a:t>R5</a:t>
                      </a:r>
                      <a:r>
                        <a:rPr lang="ja-JP" altLang="en-US" sz="1300" b="1" dirty="0">
                          <a:latin typeface="Meiryo UI" panose="020B0604030504040204" pitchFamily="50" charset="-128"/>
                          <a:ea typeface="Meiryo UI" panose="020B0604030504040204" pitchFamily="50" charset="-128"/>
                        </a:rPr>
                        <a:t>宿泊税充当額：</a:t>
                      </a:r>
                      <a:r>
                        <a:rPr lang="en-US" altLang="ja-JP" sz="1300" b="1" dirty="0">
                          <a:latin typeface="Meiryo UI" panose="020B0604030504040204" pitchFamily="50" charset="-128"/>
                          <a:ea typeface="Meiryo UI" panose="020B0604030504040204" pitchFamily="50" charset="-128"/>
                        </a:rPr>
                        <a:t>23.6</a:t>
                      </a:r>
                      <a:r>
                        <a:rPr lang="ja-JP" altLang="en-US" sz="1300" b="1" dirty="0">
                          <a:latin typeface="Meiryo UI" panose="020B0604030504040204" pitchFamily="50" charset="-128"/>
                          <a:ea typeface="Meiryo UI" panose="020B0604030504040204" pitchFamily="50" charset="-128"/>
                        </a:rPr>
                        <a:t>億円＞</a:t>
                      </a:r>
                      <a:endParaRPr kumimoji="1" lang="ja-JP" altLang="en-US" sz="1300" dirty="0">
                        <a:latin typeface="Meiryo UI" panose="020B0604030504040204" pitchFamily="50" charset="-128"/>
                        <a:ea typeface="Meiryo UI" panose="020B0604030504040204" pitchFamily="50" charset="-128"/>
                      </a:endParaRPr>
                    </a:p>
                  </a:txBody>
                  <a:tcPr anchor="b"/>
                </a:tc>
                <a:tc>
                  <a:txBody>
                    <a:bodyPr/>
                    <a:lstStyle/>
                    <a:p>
                      <a:pPr algn="ctr">
                        <a:lnSpc>
                          <a:spcPts val="1700"/>
                        </a:lnSpc>
                      </a:pPr>
                      <a:r>
                        <a:rPr kumimoji="1" lang="ja-JP" altLang="en-US" sz="1300" dirty="0">
                          <a:latin typeface="Meiryo UI" panose="020B0604030504040204" pitchFamily="50" charset="-128"/>
                          <a:ea typeface="Meiryo UI" panose="020B0604030504040204" pitchFamily="50" charset="-128"/>
                        </a:rPr>
                        <a:t>魅力づくり及び戦略的なプロモーションの推進</a:t>
                      </a:r>
                      <a:endParaRPr kumimoji="1" lang="en-US" altLang="ja-JP" sz="13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ts val="1700"/>
                        </a:lnSpc>
                        <a:spcBef>
                          <a:spcPts val="0"/>
                        </a:spcBef>
                        <a:spcAft>
                          <a:spcPts val="0"/>
                        </a:spcAft>
                        <a:buClrTx/>
                        <a:buSzTx/>
                        <a:buFontTx/>
                        <a:buNone/>
                        <a:tabLst/>
                        <a:defRPr/>
                      </a:pPr>
                      <a:r>
                        <a:rPr lang="ja-JP" altLang="en-US" sz="1300" b="1" dirty="0">
                          <a:latin typeface="Meiryo UI" panose="020B0604030504040204" pitchFamily="50" charset="-128"/>
                          <a:ea typeface="Meiryo UI" panose="020B0604030504040204" pitchFamily="50" charset="-128"/>
                        </a:rPr>
                        <a:t>＜</a:t>
                      </a:r>
                      <a:r>
                        <a:rPr lang="en-US" altLang="ja-JP" sz="1300" b="1" dirty="0">
                          <a:latin typeface="Meiryo UI" panose="020B0604030504040204" pitchFamily="50" charset="-128"/>
                          <a:ea typeface="Meiryo UI" panose="020B0604030504040204" pitchFamily="50" charset="-128"/>
                        </a:rPr>
                        <a:t>H28</a:t>
                      </a:r>
                      <a:r>
                        <a:rPr lang="ja-JP" altLang="en-US" sz="1300" b="1" dirty="0">
                          <a:latin typeface="Meiryo UI" panose="020B0604030504040204" pitchFamily="50" charset="-128"/>
                          <a:ea typeface="Meiryo UI" panose="020B0604030504040204" pitchFamily="50" charset="-128"/>
                        </a:rPr>
                        <a:t>～</a:t>
                      </a:r>
                      <a:r>
                        <a:rPr lang="en-US" altLang="ja-JP" sz="1300" b="1" dirty="0">
                          <a:latin typeface="Meiryo UI" panose="020B0604030504040204" pitchFamily="50" charset="-128"/>
                          <a:ea typeface="Meiryo UI" panose="020B0604030504040204" pitchFamily="50" charset="-128"/>
                        </a:rPr>
                        <a:t>R5</a:t>
                      </a:r>
                      <a:r>
                        <a:rPr lang="ja-JP" altLang="en-US" sz="1300" b="1" dirty="0">
                          <a:latin typeface="Meiryo UI" panose="020B0604030504040204" pitchFamily="50" charset="-128"/>
                          <a:ea typeface="Meiryo UI" panose="020B0604030504040204" pitchFamily="50" charset="-128"/>
                        </a:rPr>
                        <a:t>宿泊税充当額：</a:t>
                      </a:r>
                      <a:r>
                        <a:rPr lang="en-US" altLang="ja-JP" sz="1300" b="1" dirty="0">
                          <a:latin typeface="Meiryo UI" panose="020B0604030504040204" pitchFamily="50" charset="-128"/>
                          <a:ea typeface="Meiryo UI" panose="020B0604030504040204" pitchFamily="50" charset="-128"/>
                        </a:rPr>
                        <a:t>21.4</a:t>
                      </a:r>
                      <a:r>
                        <a:rPr lang="ja-JP" altLang="en-US" sz="1300" b="1" dirty="0">
                          <a:latin typeface="Meiryo UI" panose="020B0604030504040204" pitchFamily="50" charset="-128"/>
                          <a:ea typeface="Meiryo UI" panose="020B0604030504040204" pitchFamily="50" charset="-128"/>
                        </a:rPr>
                        <a:t>億円＞</a:t>
                      </a:r>
                      <a:endParaRPr lang="en-US" altLang="ja-JP" sz="1300" b="1" dirty="0">
                        <a:latin typeface="Meiryo UI" panose="020B0604030504040204" pitchFamily="50" charset="-128"/>
                        <a:ea typeface="Meiryo UI" panose="020B0604030504040204" pitchFamily="50" charset="-128"/>
                      </a:endParaRPr>
                    </a:p>
                  </a:txBody>
                  <a:tcPr anchor="b"/>
                </a:tc>
                <a:extLst>
                  <a:ext uri="{0D108BD9-81ED-4DB2-BD59-A6C34878D82A}">
                    <a16:rowId xmlns:a16="http://schemas.microsoft.com/office/drawing/2014/main" val="1044214309"/>
                  </a:ext>
                </a:extLst>
              </a:tr>
              <a:tr h="1800200">
                <a:tc>
                  <a:txBody>
                    <a:bodyPr/>
                    <a:lstStyle/>
                    <a:p>
                      <a:pPr marL="285750" indent="-285750">
                        <a:lnSpc>
                          <a:spcPts val="1700"/>
                        </a:lnSpc>
                        <a:buFont typeface="Wingdings" panose="05000000000000000000" pitchFamily="2" charset="2"/>
                        <a:buChar char="Ø"/>
                      </a:pPr>
                      <a:r>
                        <a:rPr kumimoji="1" lang="ja-JP" altLang="en-US" sz="1300" b="1" u="sng" dirty="0">
                          <a:latin typeface="Meiryo UI" panose="020B0604030504040204" pitchFamily="50" charset="-128"/>
                          <a:ea typeface="Meiryo UI" panose="020B0604030504040204" pitchFamily="50" charset="-128"/>
                        </a:rPr>
                        <a:t>観光客受入のための基盤整備 </a:t>
                      </a:r>
                      <a:r>
                        <a:rPr kumimoji="1" lang="en-US" altLang="ja-JP" sz="1300" b="1" u="sng" dirty="0">
                          <a:latin typeface="Meiryo UI" panose="020B0604030504040204" pitchFamily="50" charset="-128"/>
                          <a:ea typeface="Meiryo UI" panose="020B0604030504040204" pitchFamily="50" charset="-128"/>
                        </a:rPr>
                        <a:t>【10.6</a:t>
                      </a:r>
                      <a:r>
                        <a:rPr kumimoji="1" lang="ja-JP" altLang="en-US" sz="1300" b="1" u="sng" dirty="0">
                          <a:latin typeface="Meiryo UI" panose="020B0604030504040204" pitchFamily="50" charset="-128"/>
                          <a:ea typeface="Meiryo UI" panose="020B0604030504040204" pitchFamily="50" charset="-128"/>
                        </a:rPr>
                        <a:t>億円</a:t>
                      </a:r>
                      <a:r>
                        <a:rPr kumimoji="1" lang="en-US" altLang="ja-JP" sz="1300" b="1" u="sng" dirty="0">
                          <a:latin typeface="Meiryo UI" panose="020B0604030504040204" pitchFamily="50" charset="-128"/>
                          <a:ea typeface="Meiryo UI" panose="020B0604030504040204" pitchFamily="50" charset="-128"/>
                        </a:rPr>
                        <a:t>】</a:t>
                      </a:r>
                      <a:br>
                        <a:rPr kumimoji="1" lang="en-US" altLang="ja-JP" sz="1300" b="1" u="sng"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a:t>
                      </a:r>
                      <a:r>
                        <a:rPr kumimoji="1" lang="zh-TW" altLang="en-US" sz="1200" dirty="0">
                          <a:latin typeface="Meiryo UI" panose="020B0604030504040204" pitchFamily="50" charset="-128"/>
                          <a:ea typeface="Meiryo UI" panose="020B0604030504040204" pitchFamily="50" charset="-128"/>
                        </a:rPr>
                        <a:t>市町村等観光振興支援事業費</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2.3</a:t>
                      </a:r>
                      <a:r>
                        <a:rPr kumimoji="1" lang="ja-JP" altLang="en-US" sz="1200" dirty="0">
                          <a:latin typeface="Meiryo UI" panose="020B0604030504040204" pitchFamily="50" charset="-128"/>
                          <a:ea typeface="Meiryo UI" panose="020B0604030504040204" pitchFamily="50" charset="-128"/>
                        </a:rPr>
                        <a:t>億円</a:t>
                      </a:r>
                      <a:br>
                        <a:rPr kumimoji="1" lang="en-US" altLang="ja-JP" sz="1200"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トラベルサービスセンター運営費負担金　</a:t>
                      </a:r>
                      <a:r>
                        <a:rPr kumimoji="1" lang="en-US" altLang="ja-JP" sz="1200" dirty="0">
                          <a:latin typeface="Meiryo UI" panose="020B0604030504040204" pitchFamily="50" charset="-128"/>
                          <a:ea typeface="Meiryo UI" panose="020B0604030504040204" pitchFamily="50" charset="-128"/>
                        </a:rPr>
                        <a:t>3.1</a:t>
                      </a:r>
                      <a:r>
                        <a:rPr kumimoji="1" lang="ja-JP" altLang="en-US" sz="1200" dirty="0">
                          <a:latin typeface="Meiryo UI" panose="020B0604030504040204" pitchFamily="50" charset="-128"/>
                          <a:ea typeface="Meiryo UI" panose="020B0604030504040204" pitchFamily="50" charset="-128"/>
                        </a:rPr>
                        <a:t>億円</a:t>
                      </a:r>
                      <a:br>
                        <a:rPr kumimoji="1" lang="en-US" altLang="ja-JP" sz="1200"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Osaka Free Wi-Fi </a:t>
                      </a:r>
                      <a:r>
                        <a:rPr kumimoji="1" lang="ja-JP" altLang="en-US" sz="1200" dirty="0">
                          <a:latin typeface="Meiryo UI" panose="020B0604030504040204" pitchFamily="50" charset="-128"/>
                          <a:ea typeface="Meiryo UI" panose="020B0604030504040204" pitchFamily="50" charset="-128"/>
                        </a:rPr>
                        <a:t>設置促進事業費　</a:t>
                      </a:r>
                      <a:r>
                        <a:rPr kumimoji="1" lang="en-US" altLang="ja-JP" sz="1200" dirty="0">
                          <a:latin typeface="Meiryo UI" panose="020B0604030504040204" pitchFamily="50" charset="-128"/>
                          <a:ea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rPr>
                        <a:t>億円</a:t>
                      </a:r>
                      <a:endParaRPr kumimoji="1" lang="en-US" altLang="ja-JP" sz="1300" dirty="0">
                        <a:latin typeface="Meiryo UI" panose="020B0604030504040204" pitchFamily="50" charset="-128"/>
                        <a:ea typeface="Meiryo UI" panose="020B0604030504040204" pitchFamily="50" charset="-128"/>
                      </a:endParaRPr>
                    </a:p>
                    <a:p>
                      <a:pPr marL="285750" indent="-285750">
                        <a:lnSpc>
                          <a:spcPts val="1700"/>
                        </a:lnSpc>
                        <a:buFont typeface="Wingdings" panose="05000000000000000000" pitchFamily="2" charset="2"/>
                        <a:buChar char="Ø"/>
                      </a:pPr>
                      <a:r>
                        <a:rPr kumimoji="1" lang="ja-JP" altLang="en-US" sz="1300" b="1" u="sng" dirty="0">
                          <a:latin typeface="Meiryo UI" panose="020B0604030504040204" pitchFamily="50" charset="-128"/>
                          <a:ea typeface="Meiryo UI" panose="020B0604030504040204" pitchFamily="50" charset="-128"/>
                        </a:rPr>
                        <a:t>交通アクセス等の容易化・円滑化 </a:t>
                      </a:r>
                      <a:r>
                        <a:rPr kumimoji="1" lang="en-US" altLang="ja-JP" sz="1300" b="1" u="sng" dirty="0">
                          <a:latin typeface="Meiryo UI" panose="020B0604030504040204" pitchFamily="50" charset="-128"/>
                          <a:ea typeface="Meiryo UI" panose="020B0604030504040204" pitchFamily="50" charset="-128"/>
                        </a:rPr>
                        <a:t>【10.9</a:t>
                      </a:r>
                      <a:r>
                        <a:rPr kumimoji="1" lang="ja-JP" altLang="en-US" sz="1300" b="1" u="sng" dirty="0">
                          <a:latin typeface="Meiryo UI" panose="020B0604030504040204" pitchFamily="50" charset="-128"/>
                          <a:ea typeface="Meiryo UI" panose="020B0604030504040204" pitchFamily="50" charset="-128"/>
                        </a:rPr>
                        <a:t>億円</a:t>
                      </a:r>
                      <a:r>
                        <a:rPr kumimoji="1" lang="en-US" altLang="ja-JP" sz="1300" b="1" u="sng" dirty="0">
                          <a:latin typeface="Meiryo UI" panose="020B0604030504040204" pitchFamily="50" charset="-128"/>
                          <a:ea typeface="Meiryo UI" panose="020B0604030504040204" pitchFamily="50" charset="-128"/>
                        </a:rPr>
                        <a:t>】</a:t>
                      </a:r>
                      <a:br>
                        <a:rPr kumimoji="1" lang="en-US" altLang="ja-JP" sz="1300" b="1" u="sng"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水と光とみどりのまちづくり推進事業費　</a:t>
                      </a:r>
                      <a:r>
                        <a:rPr kumimoji="1" lang="en-US" altLang="ja-JP" sz="1200" dirty="0">
                          <a:latin typeface="Meiryo UI" panose="020B0604030504040204" pitchFamily="50" charset="-128"/>
                          <a:ea typeface="Meiryo UI" panose="020B0604030504040204" pitchFamily="50" charset="-128"/>
                        </a:rPr>
                        <a:t>9.4</a:t>
                      </a:r>
                      <a:r>
                        <a:rPr kumimoji="1" lang="ja-JP" altLang="en-US" sz="1200" dirty="0">
                          <a:latin typeface="Meiryo UI" panose="020B0604030504040204" pitchFamily="50" charset="-128"/>
                          <a:ea typeface="Meiryo UI" panose="020B0604030504040204" pitchFamily="50" charset="-128"/>
                        </a:rPr>
                        <a:t>億円</a:t>
                      </a:r>
                      <a:br>
                        <a:rPr kumimoji="1" lang="en-US" altLang="ja-JP" sz="1200"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公共交通機関等と連携した受入環境整備事業　</a:t>
                      </a:r>
                      <a:r>
                        <a:rPr kumimoji="1" lang="en-US" altLang="ja-JP" sz="1200" dirty="0">
                          <a:latin typeface="Meiryo UI" panose="020B0604030504040204" pitchFamily="50" charset="-128"/>
                          <a:ea typeface="Meiryo UI" panose="020B0604030504040204" pitchFamily="50" charset="-128"/>
                        </a:rPr>
                        <a:t>0.9</a:t>
                      </a:r>
                      <a:r>
                        <a:rPr kumimoji="1" lang="ja-JP" altLang="en-US" sz="1200" dirty="0">
                          <a:latin typeface="Meiryo UI" panose="020B0604030504040204" pitchFamily="50" charset="-128"/>
                          <a:ea typeface="Meiryo UI" panose="020B0604030504040204" pitchFamily="50" charset="-128"/>
                        </a:rPr>
                        <a:t>億円</a:t>
                      </a:r>
                      <a:endParaRPr kumimoji="1" lang="en-US" altLang="ja-JP" sz="1200" dirty="0">
                        <a:latin typeface="Meiryo UI" panose="020B0604030504040204" pitchFamily="50" charset="-128"/>
                        <a:ea typeface="Meiryo UI" panose="020B0604030504040204" pitchFamily="50" charset="-128"/>
                      </a:endParaRPr>
                    </a:p>
                    <a:p>
                      <a:pPr marL="285750" indent="-285750">
                        <a:lnSpc>
                          <a:spcPts val="1700"/>
                        </a:lnSpc>
                        <a:buFont typeface="Wingdings" panose="05000000000000000000" pitchFamily="2" charset="2"/>
                        <a:buChar char="Ø"/>
                      </a:pPr>
                      <a:r>
                        <a:rPr kumimoji="1" lang="ja-JP" altLang="en-US" sz="1300" b="1" u="sng" dirty="0">
                          <a:latin typeface="Meiryo UI" panose="020B0604030504040204" pitchFamily="50" charset="-128"/>
                          <a:ea typeface="Meiryo UI" panose="020B0604030504040204" pitchFamily="50" charset="-128"/>
                        </a:rPr>
                        <a:t>文化・生活習慣に配慮した対応 </a:t>
                      </a:r>
                      <a:r>
                        <a:rPr kumimoji="1" lang="en-US" altLang="ja-JP" sz="1300" b="1" u="sng" dirty="0">
                          <a:latin typeface="Meiryo UI" panose="020B0604030504040204" pitchFamily="50" charset="-128"/>
                          <a:ea typeface="Meiryo UI" panose="020B0604030504040204" pitchFamily="50" charset="-128"/>
                        </a:rPr>
                        <a:t>【0.6</a:t>
                      </a:r>
                      <a:r>
                        <a:rPr kumimoji="1" lang="ja-JP" altLang="en-US" sz="1300" b="1" u="sng" dirty="0">
                          <a:latin typeface="Meiryo UI" panose="020B0604030504040204" pitchFamily="50" charset="-128"/>
                          <a:ea typeface="Meiryo UI" panose="020B0604030504040204" pitchFamily="50" charset="-128"/>
                        </a:rPr>
                        <a:t>億円</a:t>
                      </a:r>
                      <a:r>
                        <a:rPr kumimoji="1" lang="en-US" altLang="ja-JP" sz="1300" b="1" u="sng" dirty="0">
                          <a:latin typeface="Meiryo UI" panose="020B0604030504040204" pitchFamily="50" charset="-128"/>
                          <a:ea typeface="Meiryo UI" panose="020B0604030504040204" pitchFamily="50" charset="-128"/>
                        </a:rPr>
                        <a:t>】</a:t>
                      </a:r>
                      <a:br>
                        <a:rPr kumimoji="1" lang="en-US" altLang="ja-JP" sz="1300" b="1" u="sng"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多言語メニュー作成支援事業費　</a:t>
                      </a:r>
                      <a:r>
                        <a:rPr kumimoji="1" lang="en-US" altLang="ja-JP" sz="1200" dirty="0">
                          <a:latin typeface="Meiryo UI" panose="020B0604030504040204" pitchFamily="50" charset="-128"/>
                          <a:ea typeface="Meiryo UI" panose="020B0604030504040204" pitchFamily="50" charset="-128"/>
                        </a:rPr>
                        <a:t>0.6</a:t>
                      </a:r>
                      <a:r>
                        <a:rPr kumimoji="1" lang="ja-JP" altLang="en-US" sz="1200" dirty="0">
                          <a:latin typeface="Meiryo UI" panose="020B0604030504040204" pitchFamily="50" charset="-128"/>
                          <a:ea typeface="Meiryo UI" panose="020B0604030504040204" pitchFamily="50" charset="-128"/>
                        </a:rPr>
                        <a:t>億円　</a:t>
                      </a:r>
                      <a:endParaRPr kumimoji="1" lang="en-US" altLang="ja-JP" sz="1200" dirty="0">
                        <a:latin typeface="Meiryo UI" panose="020B0604030504040204" pitchFamily="50" charset="-128"/>
                        <a:ea typeface="Meiryo UI" panose="020B0604030504040204" pitchFamily="50" charset="-128"/>
                      </a:endParaRPr>
                    </a:p>
                    <a:p>
                      <a:pPr marL="285750" indent="-285750">
                        <a:lnSpc>
                          <a:spcPts val="1700"/>
                        </a:lnSpc>
                        <a:buFont typeface="Wingdings" panose="05000000000000000000" pitchFamily="2" charset="2"/>
                        <a:buChar char="Ø"/>
                      </a:pPr>
                      <a:r>
                        <a:rPr kumimoji="1" lang="ja-JP" altLang="en-US" sz="1300" b="1" u="sng" dirty="0">
                          <a:latin typeface="Meiryo UI" panose="020B0604030504040204" pitchFamily="50" charset="-128"/>
                          <a:ea typeface="Meiryo UI" panose="020B0604030504040204" pitchFamily="50" charset="-128"/>
                        </a:rPr>
                        <a:t>安心・安全の確保 </a:t>
                      </a:r>
                      <a:r>
                        <a:rPr kumimoji="1" lang="en-US" altLang="ja-JP" sz="1300" b="1" u="sng" dirty="0">
                          <a:latin typeface="Meiryo UI" panose="020B0604030504040204" pitchFamily="50" charset="-128"/>
                          <a:ea typeface="Meiryo UI" panose="020B0604030504040204" pitchFamily="50" charset="-128"/>
                        </a:rPr>
                        <a:t>【1.5</a:t>
                      </a:r>
                      <a:r>
                        <a:rPr kumimoji="1" lang="ja-JP" altLang="en-US" sz="1300" b="1" u="sng" dirty="0">
                          <a:latin typeface="Meiryo UI" panose="020B0604030504040204" pitchFamily="50" charset="-128"/>
                          <a:ea typeface="Meiryo UI" panose="020B0604030504040204" pitchFamily="50" charset="-128"/>
                        </a:rPr>
                        <a:t>億円</a:t>
                      </a:r>
                      <a:r>
                        <a:rPr kumimoji="1" lang="en-US" altLang="ja-JP" sz="1300" b="1" u="sng" dirty="0">
                          <a:latin typeface="Meiryo UI" panose="020B0604030504040204" pitchFamily="50" charset="-128"/>
                          <a:ea typeface="Meiryo UI" panose="020B0604030504040204" pitchFamily="50" charset="-128"/>
                        </a:rPr>
                        <a:t>】</a:t>
                      </a:r>
                      <a:br>
                        <a:rPr kumimoji="1" lang="en-US" altLang="ja-JP" sz="1300" b="1" u="sng"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a:t>
                      </a:r>
                      <a:r>
                        <a:rPr kumimoji="1" lang="zh-TW" altLang="en-US" sz="1200" dirty="0">
                          <a:latin typeface="Meiryo UI" panose="020B0604030504040204" pitchFamily="50" charset="-128"/>
                          <a:ea typeface="Meiryo UI" panose="020B0604030504040204" pitchFamily="50" charset="-128"/>
                        </a:rPr>
                        <a:t>災害時多言語支援事業費</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rPr>
                        <a:t>億円</a:t>
                      </a:r>
                      <a:endParaRPr kumimoji="1" lang="zh-TW" altLang="en-US" sz="1200" dirty="0">
                        <a:latin typeface="Meiryo UI" panose="020B0604030504040204" pitchFamily="50" charset="-128"/>
                        <a:ea typeface="Meiryo UI" panose="020B0604030504040204" pitchFamily="50" charset="-128"/>
                      </a:endParaRPr>
                    </a:p>
                  </a:txBody>
                  <a:tcPr/>
                </a:tc>
                <a:tc>
                  <a:txBody>
                    <a:bodyPr/>
                    <a:lstStyle/>
                    <a:p>
                      <a:pPr marL="285750" indent="-285750">
                        <a:lnSpc>
                          <a:spcPts val="1700"/>
                        </a:lnSpc>
                        <a:buFont typeface="Wingdings" panose="05000000000000000000" pitchFamily="2" charset="2"/>
                        <a:buChar char="Ø"/>
                      </a:pPr>
                      <a:r>
                        <a:rPr kumimoji="1" lang="ja-JP" altLang="en-US" sz="1300" b="1" u="sng" dirty="0">
                          <a:latin typeface="Meiryo UI" panose="020B0604030504040204" pitchFamily="50" charset="-128"/>
                          <a:ea typeface="Meiryo UI" panose="020B0604030504040204" pitchFamily="50" charset="-128"/>
                        </a:rPr>
                        <a:t>魅力溢れる観光資源づくり </a:t>
                      </a:r>
                      <a:r>
                        <a:rPr kumimoji="1" lang="en-US" altLang="ja-JP" sz="1300" b="1" u="sng" dirty="0">
                          <a:latin typeface="Meiryo UI" panose="020B0604030504040204" pitchFamily="50" charset="-128"/>
                          <a:ea typeface="Meiryo UI" panose="020B0604030504040204" pitchFamily="50" charset="-128"/>
                        </a:rPr>
                        <a:t>【19.8</a:t>
                      </a:r>
                      <a:r>
                        <a:rPr kumimoji="1" lang="ja-JP" altLang="en-US" sz="1300" b="1" u="sng" dirty="0">
                          <a:latin typeface="Meiryo UI" panose="020B0604030504040204" pitchFamily="50" charset="-128"/>
                          <a:ea typeface="Meiryo UI" panose="020B0604030504040204" pitchFamily="50" charset="-128"/>
                        </a:rPr>
                        <a:t>億円</a:t>
                      </a:r>
                      <a:r>
                        <a:rPr kumimoji="1" lang="en-US" altLang="ja-JP" sz="1300" b="1" u="sng" dirty="0">
                          <a:latin typeface="Meiryo UI" panose="020B0604030504040204" pitchFamily="50" charset="-128"/>
                          <a:ea typeface="Meiryo UI" panose="020B0604030504040204" pitchFamily="50" charset="-128"/>
                        </a:rPr>
                        <a:t>】</a:t>
                      </a:r>
                      <a:br>
                        <a:rPr kumimoji="1" lang="en-US" altLang="ja-JP" sz="1300" b="1" u="sng"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ナイトカルチャー魅力創出事業費　</a:t>
                      </a:r>
                      <a:r>
                        <a:rPr kumimoji="1" lang="en-US" altLang="ja-JP" sz="1200" dirty="0">
                          <a:latin typeface="Meiryo UI" panose="020B0604030504040204" pitchFamily="50" charset="-128"/>
                          <a:ea typeface="Meiryo UI" panose="020B0604030504040204" pitchFamily="50" charset="-128"/>
                        </a:rPr>
                        <a:t>9.0</a:t>
                      </a:r>
                      <a:r>
                        <a:rPr kumimoji="1" lang="ja-JP" altLang="en-US" sz="1200" dirty="0">
                          <a:latin typeface="Meiryo UI" panose="020B0604030504040204" pitchFamily="50" charset="-128"/>
                          <a:ea typeface="Meiryo UI" panose="020B0604030504040204" pitchFamily="50" charset="-128"/>
                        </a:rPr>
                        <a:t>億円</a:t>
                      </a:r>
                      <a:br>
                        <a:rPr kumimoji="1" lang="en-US" altLang="ja-JP" sz="1200"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a:t>
                      </a:r>
                      <a:r>
                        <a:rPr kumimoji="1" lang="zh-TW" altLang="en-US" sz="1200" dirty="0">
                          <a:latin typeface="Meiryo UI" panose="020B0604030504040204" pitchFamily="50" charset="-128"/>
                          <a:ea typeface="Meiryo UI" panose="020B0604030504040204" pitchFamily="50" charset="-128"/>
                        </a:rPr>
                        <a:t>大阪文化芸術創出事業費</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6.1</a:t>
                      </a:r>
                      <a:r>
                        <a:rPr kumimoji="1" lang="ja-JP" altLang="en-US" sz="1200" dirty="0">
                          <a:latin typeface="Meiryo UI" panose="020B0604030504040204" pitchFamily="50" charset="-128"/>
                          <a:ea typeface="Meiryo UI" panose="020B0604030504040204" pitchFamily="50" charset="-128"/>
                        </a:rPr>
                        <a:t>億円</a:t>
                      </a:r>
                      <a:br>
                        <a:rPr kumimoji="1" lang="en-US" altLang="ja-JP" sz="1200"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国内外からの誘客促進事業費　</a:t>
                      </a:r>
                      <a:r>
                        <a:rPr kumimoji="1" lang="en-US" altLang="ja-JP" sz="1200" dirty="0">
                          <a:latin typeface="Meiryo UI" panose="020B0604030504040204" pitchFamily="50" charset="-128"/>
                          <a:ea typeface="Meiryo UI" panose="020B0604030504040204" pitchFamily="50" charset="-128"/>
                        </a:rPr>
                        <a:t>3.4</a:t>
                      </a:r>
                      <a:r>
                        <a:rPr kumimoji="1" lang="ja-JP" altLang="en-US" sz="1200" dirty="0">
                          <a:latin typeface="Meiryo UI" panose="020B0604030504040204" pitchFamily="50" charset="-128"/>
                          <a:ea typeface="Meiryo UI" panose="020B0604030504040204" pitchFamily="50" charset="-128"/>
                        </a:rPr>
                        <a:t>億円</a:t>
                      </a:r>
                      <a:br>
                        <a:rPr kumimoji="1" lang="en-US" altLang="ja-JP" sz="1200"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a:t>
                      </a:r>
                      <a:r>
                        <a:rPr kumimoji="1" lang="zh-TW" altLang="en-US" sz="1200" dirty="0">
                          <a:latin typeface="Meiryo UI" panose="020B0604030504040204" pitchFamily="50" charset="-128"/>
                          <a:ea typeface="Meiryo UI" panose="020B0604030504040204" pitchFamily="50" charset="-128"/>
                        </a:rPr>
                        <a:t>上方演芸資料館管理運営費</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0.5</a:t>
                      </a:r>
                      <a:r>
                        <a:rPr kumimoji="1" lang="ja-JP" altLang="en-US" sz="1200" dirty="0">
                          <a:latin typeface="Meiryo UI" panose="020B0604030504040204" pitchFamily="50" charset="-128"/>
                          <a:ea typeface="Meiryo UI" panose="020B0604030504040204" pitchFamily="50" charset="-128"/>
                        </a:rPr>
                        <a:t>億円</a:t>
                      </a:r>
                      <a:br>
                        <a:rPr kumimoji="1" lang="en-US" altLang="ja-JP" sz="1200" dirty="0">
                          <a:latin typeface="Meiryo UI" panose="020B0604030504040204" pitchFamily="50" charset="-128"/>
                          <a:ea typeface="Meiryo UI" panose="020B0604030504040204" pitchFamily="50" charset="-128"/>
                        </a:rPr>
                      </a:br>
                      <a:endParaRPr kumimoji="1" lang="en-US" altLang="ja-JP" sz="1200" dirty="0">
                        <a:latin typeface="Meiryo UI" panose="020B0604030504040204" pitchFamily="50" charset="-128"/>
                        <a:ea typeface="Meiryo UI" panose="020B0604030504040204" pitchFamily="50" charset="-128"/>
                      </a:endParaRPr>
                    </a:p>
                    <a:p>
                      <a:pPr marL="285750" indent="-285750">
                        <a:lnSpc>
                          <a:spcPts val="1700"/>
                        </a:lnSpc>
                        <a:buFont typeface="Wingdings" panose="05000000000000000000" pitchFamily="2" charset="2"/>
                        <a:buChar char="Ø"/>
                      </a:pPr>
                      <a:r>
                        <a:rPr kumimoji="1" lang="ja-JP" altLang="en-US" sz="1300" b="1" u="sng" dirty="0">
                          <a:latin typeface="Meiryo UI" panose="020B0604030504040204" pitchFamily="50" charset="-128"/>
                          <a:ea typeface="Meiryo UI" panose="020B0604030504040204" pitchFamily="50" charset="-128"/>
                        </a:rPr>
                        <a:t>効果的な誘客促進 </a:t>
                      </a:r>
                      <a:r>
                        <a:rPr kumimoji="1" lang="en-US" altLang="ja-JP" sz="1300" b="1" u="sng" dirty="0">
                          <a:latin typeface="Meiryo UI" panose="020B0604030504040204" pitchFamily="50" charset="-128"/>
                          <a:ea typeface="Meiryo UI" panose="020B0604030504040204" pitchFamily="50" charset="-128"/>
                        </a:rPr>
                        <a:t>【1.7</a:t>
                      </a:r>
                      <a:r>
                        <a:rPr kumimoji="1" lang="ja-JP" altLang="en-US" sz="1300" b="1" u="sng" dirty="0">
                          <a:latin typeface="Meiryo UI" panose="020B0604030504040204" pitchFamily="50" charset="-128"/>
                          <a:ea typeface="Meiryo UI" panose="020B0604030504040204" pitchFamily="50" charset="-128"/>
                        </a:rPr>
                        <a:t>億円</a:t>
                      </a:r>
                      <a:r>
                        <a:rPr kumimoji="1" lang="en-US" altLang="ja-JP" sz="1300" b="1" u="sng" dirty="0">
                          <a:latin typeface="Meiryo UI" panose="020B0604030504040204" pitchFamily="50" charset="-128"/>
                          <a:ea typeface="Meiryo UI" panose="020B0604030504040204" pitchFamily="50" charset="-128"/>
                        </a:rPr>
                        <a:t>】</a:t>
                      </a:r>
                      <a:br>
                        <a:rPr kumimoji="1" lang="en-US" altLang="ja-JP" sz="1300" b="1" u="sng"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持続可能な観光政策調査研究事業費　</a:t>
                      </a:r>
                      <a:r>
                        <a:rPr kumimoji="1" lang="en-US" altLang="ja-JP" sz="1200" dirty="0">
                          <a:latin typeface="Meiryo UI" panose="020B0604030504040204" pitchFamily="50" charset="-128"/>
                          <a:ea typeface="Meiryo UI" panose="020B0604030504040204" pitchFamily="50" charset="-128"/>
                        </a:rPr>
                        <a:t>0.3</a:t>
                      </a:r>
                      <a:r>
                        <a:rPr kumimoji="1" lang="ja-JP" altLang="en-US" sz="1200" dirty="0">
                          <a:latin typeface="Meiryo UI" panose="020B0604030504040204" pitchFamily="50" charset="-128"/>
                          <a:ea typeface="Meiryo UI" panose="020B0604030504040204" pitchFamily="50" charset="-128"/>
                        </a:rPr>
                        <a:t>億円</a:t>
                      </a:r>
                      <a:br>
                        <a:rPr kumimoji="1" lang="en-US" altLang="ja-JP" sz="1200"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ツーリズム</a:t>
                      </a:r>
                      <a:r>
                        <a:rPr kumimoji="1" lang="en-US" altLang="ja-JP" sz="1200" dirty="0">
                          <a:latin typeface="Meiryo UI" panose="020B0604030504040204" pitchFamily="50" charset="-128"/>
                          <a:ea typeface="Meiryo UI" panose="020B0604030504040204" pitchFamily="50" charset="-128"/>
                        </a:rPr>
                        <a:t>EXPO</a:t>
                      </a:r>
                      <a:r>
                        <a:rPr kumimoji="1" lang="ja-JP" altLang="en-US" sz="1200" dirty="0">
                          <a:latin typeface="Meiryo UI" panose="020B0604030504040204" pitchFamily="50" charset="-128"/>
                          <a:ea typeface="Meiryo UI" panose="020B0604030504040204" pitchFamily="50" charset="-128"/>
                        </a:rPr>
                        <a:t>ジャパン等開催支援事業費　</a:t>
                      </a:r>
                      <a:r>
                        <a:rPr kumimoji="1" lang="en-US" altLang="ja-JP" sz="1200" dirty="0">
                          <a:latin typeface="Meiryo UI" panose="020B0604030504040204" pitchFamily="50" charset="-128"/>
                          <a:ea typeface="Meiryo UI" panose="020B0604030504040204" pitchFamily="50" charset="-128"/>
                        </a:rPr>
                        <a:t>0.2</a:t>
                      </a:r>
                      <a:r>
                        <a:rPr kumimoji="1" lang="ja-JP" altLang="en-US" sz="1200" dirty="0">
                          <a:latin typeface="Meiryo UI" panose="020B0604030504040204" pitchFamily="50" charset="-128"/>
                          <a:ea typeface="Meiryo UI" panose="020B0604030504040204" pitchFamily="50" charset="-128"/>
                        </a:rPr>
                        <a:t>億円</a:t>
                      </a:r>
                      <a:br>
                        <a:rPr kumimoji="1" lang="en-US" altLang="ja-JP" sz="1200" dirty="0">
                          <a:latin typeface="Meiryo UI" panose="020B0604030504040204" pitchFamily="50" charset="-128"/>
                          <a:ea typeface="Meiryo UI" panose="020B0604030504040204" pitchFamily="50" charset="-128"/>
                        </a:rPr>
                      </a:br>
                      <a:r>
                        <a:rPr kumimoji="1" lang="ja-JP" altLang="en-US" sz="1200" dirty="0">
                          <a:latin typeface="Meiryo UI" panose="020B0604030504040204" pitchFamily="50" charset="-128"/>
                          <a:ea typeface="Meiryo UI" panose="020B0604030504040204" pitchFamily="50" charset="-128"/>
                        </a:rPr>
                        <a:t>・　</a:t>
                      </a:r>
                      <a:r>
                        <a:rPr kumimoji="1" lang="en-US" altLang="zh-TW" sz="1200" dirty="0">
                          <a:latin typeface="Meiryo UI" panose="020B0604030504040204" pitchFamily="50" charset="-128"/>
                          <a:ea typeface="Meiryo UI" panose="020B0604030504040204" pitchFamily="50" charset="-128"/>
                        </a:rPr>
                        <a:t>MICE</a:t>
                      </a:r>
                      <a:r>
                        <a:rPr kumimoji="1" lang="zh-TW" altLang="en-US" sz="1200" dirty="0">
                          <a:latin typeface="Meiryo UI" panose="020B0604030504040204" pitchFamily="50" charset="-128"/>
                          <a:ea typeface="Meiryo UI" panose="020B0604030504040204" pitchFamily="50" charset="-128"/>
                        </a:rPr>
                        <a:t>誘致推進事業費</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0.2</a:t>
                      </a:r>
                      <a:r>
                        <a:rPr kumimoji="1" lang="ja-JP" altLang="en-US" sz="1200" dirty="0">
                          <a:latin typeface="Meiryo UI" panose="020B0604030504040204" pitchFamily="50" charset="-128"/>
                          <a:ea typeface="Meiryo UI" panose="020B0604030504040204" pitchFamily="50" charset="-128"/>
                        </a:rPr>
                        <a:t>億円</a:t>
                      </a:r>
                    </a:p>
                    <a:p>
                      <a:pPr marL="285750" indent="-285750">
                        <a:lnSpc>
                          <a:spcPts val="1700"/>
                        </a:lnSpc>
                        <a:buFont typeface="Wingdings" panose="05000000000000000000" pitchFamily="2" charset="2"/>
                        <a:buChar char="Ø"/>
                      </a:pPr>
                      <a:endParaRPr kumimoji="1" lang="en-US" altLang="ja-JP"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681283558"/>
                  </a:ext>
                </a:extLst>
              </a:tr>
            </a:tbl>
          </a:graphicData>
        </a:graphic>
      </p:graphicFrame>
      <p:sp>
        <p:nvSpPr>
          <p:cNvPr id="9" name="テキスト ボックス 8">
            <a:extLst>
              <a:ext uri="{FF2B5EF4-FFF2-40B4-BE49-F238E27FC236}">
                <a16:creationId xmlns:a16="http://schemas.microsoft.com/office/drawing/2014/main" id="{89CFA690-542F-43C0-A2DC-C5FF5AA8C577}"/>
              </a:ext>
            </a:extLst>
          </p:cNvPr>
          <p:cNvSpPr txBox="1"/>
          <p:nvPr/>
        </p:nvSpPr>
        <p:spPr>
          <a:xfrm>
            <a:off x="323528" y="1386508"/>
            <a:ext cx="8496944" cy="1492716"/>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rPr>
              <a:t>宿泊税は、平成</a:t>
            </a:r>
            <a:r>
              <a:rPr lang="en-US" altLang="ja-JP" sz="1300" dirty="0">
                <a:latin typeface="Meiryo UI" panose="020B0604030504040204" pitchFamily="50" charset="-128"/>
                <a:ea typeface="Meiryo UI" panose="020B0604030504040204" pitchFamily="50" charset="-128"/>
              </a:rPr>
              <a:t>27</a:t>
            </a:r>
            <a:r>
              <a:rPr lang="ja-JP" altLang="en-US" sz="1300" dirty="0">
                <a:latin typeface="Meiryo UI" panose="020B0604030504040204" pitchFamily="50" charset="-128"/>
                <a:ea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rPr>
              <a:t>12</a:t>
            </a:r>
            <a:r>
              <a:rPr lang="ja-JP" altLang="en-US" sz="1300" dirty="0">
                <a:latin typeface="Meiryo UI" panose="020B0604030504040204" pitchFamily="50" charset="-128"/>
                <a:ea typeface="Meiryo UI" panose="020B0604030504040204" pitchFamily="50" charset="-128"/>
              </a:rPr>
              <a:t>月の「大阪府観光客受入環境整備の推進に関する調査検討最終報告」の「大阪の観光振興にかかる施策の柱」に基づき、活用してきたところ。</a:t>
            </a:r>
            <a:endParaRPr lang="en-US" altLang="ja-JP" sz="13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rPr>
              <a:t>宿泊税制度を導入して以降、</a:t>
            </a:r>
            <a:r>
              <a:rPr lang="ja-JP" altLang="en-US" sz="1300" b="1" u="sng" dirty="0">
                <a:latin typeface="Meiryo UI" panose="020B0604030504040204" pitchFamily="50" charset="-128"/>
                <a:ea typeface="Meiryo UI" panose="020B0604030504040204" pitchFamily="50" charset="-128"/>
              </a:rPr>
              <a:t>宿泊税は、観光客の受入環境整備や大阪の魅力づくり、戦略的なプロモーションの推進に活用されており、制度導入時における課題の解決に寄与</a:t>
            </a:r>
            <a:r>
              <a:rPr lang="ja-JP" altLang="en-US" sz="1300" dirty="0">
                <a:latin typeface="Meiryo UI" panose="020B0604030504040204" pitchFamily="50" charset="-128"/>
                <a:ea typeface="Meiryo UI" panose="020B0604030504040204" pitchFamily="50" charset="-128"/>
              </a:rPr>
              <a:t>している。</a:t>
            </a:r>
            <a:endParaRPr lang="en-US" altLang="ja-JP" sz="13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rPr>
              <a:t>一方で、大阪を訪れる観光客は今後ますます増加することが見込まれており、受入環境整備等の取組の強化が求められるなか、</a:t>
            </a:r>
            <a:r>
              <a:rPr lang="ja-JP" altLang="en-US" sz="1300" b="1" u="sng" dirty="0">
                <a:latin typeface="Meiryo UI" panose="020B0604030504040204" pitchFamily="50" charset="-128"/>
                <a:ea typeface="Meiryo UI" panose="020B0604030504040204" pitchFamily="50" charset="-128"/>
              </a:rPr>
              <a:t>これまでの取組を継続的かつ発展的に実施していくことが重要</a:t>
            </a:r>
            <a:r>
              <a:rPr lang="ja-JP" altLang="en-US" sz="1300" dirty="0">
                <a:latin typeface="Meiryo UI" panose="020B0604030504040204" pitchFamily="50" charset="-128"/>
                <a:ea typeface="Meiryo UI" panose="020B0604030504040204" pitchFamily="50" charset="-128"/>
              </a:rPr>
              <a:t>であり、</a:t>
            </a:r>
            <a:r>
              <a:rPr lang="ja-JP" altLang="en-US" sz="1300" b="1" u="sng" dirty="0">
                <a:latin typeface="Meiryo UI" panose="020B0604030504040204" pitchFamily="50" charset="-128"/>
                <a:ea typeface="Meiryo UI" panose="020B0604030504040204" pitchFamily="50" charset="-128"/>
              </a:rPr>
              <a:t>加えて、今後新たに発生する課題に対しても宿泊税を活用し、対応策に取り組んでいく必要</a:t>
            </a:r>
            <a:r>
              <a:rPr lang="ja-JP" altLang="en-US" sz="1300" dirty="0">
                <a:latin typeface="Meiryo UI" panose="020B0604030504040204" pitchFamily="50" charset="-128"/>
                <a:ea typeface="Meiryo UI" panose="020B0604030504040204" pitchFamily="50" charset="-128"/>
              </a:rPr>
              <a:t>がある。</a:t>
            </a:r>
            <a:endParaRPr lang="en-US" altLang="ja-JP" sz="13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CCD6AEFA-2DF2-4331-ABCB-3B11EC464C44}"/>
              </a:ext>
            </a:extLst>
          </p:cNvPr>
          <p:cNvSpPr/>
          <p:nvPr/>
        </p:nvSpPr>
        <p:spPr>
          <a:xfrm>
            <a:off x="323528" y="744022"/>
            <a:ext cx="8496944" cy="509498"/>
          </a:xfrm>
          <a:prstGeom prst="rect">
            <a:avLst/>
          </a:prstGeom>
          <a:solidFill>
            <a:schemeClr val="accent2">
              <a:lumMod val="40000"/>
              <a:lumOff val="60000"/>
            </a:schemeClr>
          </a:solidFill>
          <a:ln w="28575">
            <a:solidFill>
              <a:schemeClr val="tx1"/>
            </a:solidFill>
          </a:ln>
        </p:spPr>
        <p:txBody>
          <a:bodyPr wrap="square" rtlCol="0" anchor="ctr">
            <a:spAutoFit/>
          </a:bodyPr>
          <a:lstStyle/>
          <a:p>
            <a:pPr marL="285750" indent="-285750">
              <a:lnSpc>
                <a:spcPts val="1700"/>
              </a:lnSpc>
              <a:buFont typeface="Wingdings" panose="05000000000000000000" pitchFamily="2" charset="2"/>
              <a:buChar char="ü"/>
            </a:pPr>
            <a:r>
              <a:rPr kumimoji="1" lang="ja-JP" altLang="en-US" sz="1400" b="1" dirty="0">
                <a:latin typeface="Meiryo UI" panose="020B0604030504040204" pitchFamily="50" charset="-128"/>
                <a:ea typeface="Meiryo UI" panose="020B0604030504040204" pitchFamily="50" charset="-128"/>
              </a:rPr>
              <a:t>宿泊税充当事業</a:t>
            </a:r>
            <a:r>
              <a:rPr lang="ja-JP" altLang="en-US" sz="1400" b="1" dirty="0">
                <a:latin typeface="Meiryo UI" panose="020B0604030504040204" pitchFamily="50" charset="-128"/>
                <a:ea typeface="Meiryo UI" panose="020B0604030504040204" pitchFamily="50" charset="-128"/>
              </a:rPr>
              <a:t>の</a:t>
            </a:r>
            <a:r>
              <a:rPr kumimoji="1" lang="ja-JP" altLang="en-US" sz="1400" b="1" dirty="0">
                <a:latin typeface="Meiryo UI" panose="020B0604030504040204" pitchFamily="50" charset="-128"/>
                <a:ea typeface="Meiryo UI" panose="020B0604030504040204" pitchFamily="50" charset="-128"/>
              </a:rPr>
              <a:t>取組み状況を確認し、</a:t>
            </a:r>
            <a:r>
              <a:rPr kumimoji="1" lang="ja-JP" altLang="en-US" sz="1400" b="1" u="sng" dirty="0">
                <a:latin typeface="Meiryo UI" panose="020B0604030504040204" pitchFamily="50" charset="-128"/>
                <a:ea typeface="Meiryo UI" panose="020B0604030504040204" pitchFamily="50" charset="-128"/>
              </a:rPr>
              <a:t>宿泊税の導入目的である、宿泊税により事業化をめざす 「観光振興施策」の達成状況を検証</a:t>
            </a:r>
          </a:p>
        </p:txBody>
      </p:sp>
      <p:sp>
        <p:nvSpPr>
          <p:cNvPr id="13" name="テキスト ボックス 12">
            <a:extLst>
              <a:ext uri="{FF2B5EF4-FFF2-40B4-BE49-F238E27FC236}">
                <a16:creationId xmlns:a16="http://schemas.microsoft.com/office/drawing/2014/main" id="{6E8323E5-A953-4E0A-BF6D-F9AB33F4AB69}"/>
              </a:ext>
            </a:extLst>
          </p:cNvPr>
          <p:cNvSpPr txBox="1"/>
          <p:nvPr/>
        </p:nvSpPr>
        <p:spPr>
          <a:xfrm>
            <a:off x="162196" y="3014138"/>
            <a:ext cx="3401692" cy="292388"/>
          </a:xfrm>
          <a:prstGeom prst="rect">
            <a:avLst/>
          </a:prstGeom>
          <a:noFill/>
        </p:spPr>
        <p:txBody>
          <a:bodyPr wrap="square">
            <a:spAutoFit/>
          </a:bodyPr>
          <a:lstStyle/>
          <a:p>
            <a:r>
              <a:rPr lang="ja-JP" altLang="en-US" sz="1300" b="1" dirty="0">
                <a:latin typeface="Meiryo UI" panose="020B0604030504040204" pitchFamily="50" charset="-128"/>
                <a:ea typeface="Meiryo UI" panose="020B0604030504040204" pitchFamily="50" charset="-128"/>
              </a:rPr>
              <a:t>■これまでの宿泊税を活用した主な取組</a:t>
            </a:r>
          </a:p>
        </p:txBody>
      </p:sp>
      <p:sp>
        <p:nvSpPr>
          <p:cNvPr id="3" name="正方形/長方形 2">
            <a:extLst>
              <a:ext uri="{FF2B5EF4-FFF2-40B4-BE49-F238E27FC236}">
                <a16:creationId xmlns:a16="http://schemas.microsoft.com/office/drawing/2014/main" id="{AF6E319B-994F-4978-B080-303942AC378E}"/>
              </a:ext>
            </a:extLst>
          </p:cNvPr>
          <p:cNvSpPr/>
          <p:nvPr/>
        </p:nvSpPr>
        <p:spPr>
          <a:xfrm>
            <a:off x="132905" y="3357328"/>
            <a:ext cx="8928992" cy="3132000"/>
          </a:xfrm>
          <a:prstGeom prst="rect">
            <a:avLst/>
          </a:prstGeom>
          <a:ln w="3175">
            <a:solidFill>
              <a:schemeClr val="tx1"/>
            </a:solidFill>
          </a:ln>
        </p:spPr>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sp>
        <p:nvSpPr>
          <p:cNvPr id="12" name="タイトル 1">
            <a:extLst>
              <a:ext uri="{FF2B5EF4-FFF2-40B4-BE49-F238E27FC236}">
                <a16:creationId xmlns:a16="http://schemas.microsoft.com/office/drawing/2014/main" id="{9181D111-F68C-48B9-85C9-FA56CFBFD133}"/>
              </a:ext>
            </a:extLst>
          </p:cNvPr>
          <p:cNvSpPr txBox="1">
            <a:spLocks/>
          </p:cNvSpPr>
          <p:nvPr/>
        </p:nvSpPr>
        <p:spPr>
          <a:xfrm>
            <a:off x="3161513" y="3225960"/>
            <a:ext cx="2871853" cy="286978"/>
          </a:xfrm>
          <a:prstGeom prst="rect">
            <a:avLst/>
          </a:prstGeom>
          <a:solidFill>
            <a:srgbClr val="002060"/>
          </a:solidFill>
        </p:spPr>
        <p:txBody>
          <a:bodyPr vert="horz" lIns="172520" tIns="86260" rIns="172520" bIns="8626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defTabSz="1262878"/>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大阪の観光振興にかかる施策の柱</a:t>
            </a:r>
          </a:p>
        </p:txBody>
      </p:sp>
    </p:spTree>
    <p:extLst>
      <p:ext uri="{BB962C8B-B14F-4D97-AF65-F5344CB8AC3E}">
        <p14:creationId xmlns:p14="http://schemas.microsoft.com/office/powerpoint/2010/main" val="2348068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5094" y="44624"/>
            <a:ext cx="8958277"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　宿泊税充当事業の効果検証</a:t>
            </a:r>
            <a:r>
              <a:rPr lang="ja-JP" altLang="en-US" b="1" kern="100" dirty="0">
                <a:solidFill>
                  <a:sysClr val="windowText" lastClr="000000"/>
                </a:solidFill>
                <a:ea typeface="Meiryo UI" panose="020B0604030504040204" pitchFamily="50" charset="-128"/>
                <a:cs typeface="Times New Roman" panose="02020603050405020304" pitchFamily="18" charset="0"/>
              </a:rPr>
              <a:t>　～宿泊税を活用した取組の状況（</a:t>
            </a:r>
            <a:r>
              <a:rPr lang="en-US" altLang="ja-JP" b="1" kern="100" dirty="0">
                <a:solidFill>
                  <a:sysClr val="windowText" lastClr="000000"/>
                </a:solidFill>
                <a:ea typeface="Meiryo UI" panose="020B0604030504040204" pitchFamily="50" charset="-128"/>
                <a:cs typeface="Times New Roman" panose="02020603050405020304" pitchFamily="18" charset="0"/>
              </a:rPr>
              <a:t>R3</a:t>
            </a:r>
            <a:r>
              <a:rPr lang="ja-JP" altLang="en-US" b="1" kern="100" dirty="0">
                <a:solidFill>
                  <a:sysClr val="windowText" lastClr="000000"/>
                </a:solidFill>
                <a:ea typeface="Meiryo UI" panose="020B0604030504040204" pitchFamily="50" charset="-128"/>
                <a:cs typeface="Times New Roman" panose="02020603050405020304" pitchFamily="18" charset="0"/>
              </a:rPr>
              <a:t>以降の状況）～</a:t>
            </a:r>
            <a:endParaRPr lang="ja-JP" altLang="ja-JP" kern="100" dirty="0">
              <a:solidFill>
                <a:sysClr val="windowText" lastClr="000000"/>
              </a:solidFill>
              <a:ea typeface="游明朝" panose="02020400000000000000" pitchFamily="18" charset="-128"/>
              <a:cs typeface="Times New Roman" panose="02020603050405020304" pitchFamily="18" charset="0"/>
            </a:endParaRPr>
          </a:p>
        </p:txBody>
      </p:sp>
      <p:cxnSp>
        <p:nvCxnSpPr>
          <p:cNvPr id="26" name="直線コネクタ 25"/>
          <p:cNvCxnSpPr/>
          <p:nvPr/>
        </p:nvCxnSpPr>
        <p:spPr>
          <a:xfrm flipV="1">
            <a:off x="45094" y="569786"/>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スライド番号プレースホルダー 4"/>
          <p:cNvSpPr>
            <a:spLocks noGrp="1"/>
          </p:cNvSpPr>
          <p:nvPr>
            <p:ph type="sldNum" sz="quarter" idx="12"/>
          </p:nvPr>
        </p:nvSpPr>
        <p:spPr>
          <a:xfrm>
            <a:off x="6974904" y="6448251"/>
            <a:ext cx="2133600" cy="365125"/>
          </a:xfrm>
        </p:spPr>
        <p:txBody>
          <a:bodyPr/>
          <a:lstStyle/>
          <a:p>
            <a:fld id="{D2D8002D-B5B0-4BAC-B1F6-782DDCCE6D9C}" type="slidenum">
              <a:rPr kumimoji="1" lang="ja-JP" altLang="en-US" sz="1600" b="1" smtClean="0">
                <a:solidFill>
                  <a:schemeClr val="tx1"/>
                </a:solidFill>
              </a:rPr>
              <a:t>3</a:t>
            </a:fld>
            <a:endParaRPr kumimoji="1" lang="ja-JP" altLang="en-US" sz="1600" b="1">
              <a:solidFill>
                <a:schemeClr val="tx1"/>
              </a:solidFill>
            </a:endParaRPr>
          </a:p>
        </p:txBody>
      </p:sp>
      <p:sp>
        <p:nvSpPr>
          <p:cNvPr id="12" name="テキスト ボックス 11">
            <a:extLst>
              <a:ext uri="{FF2B5EF4-FFF2-40B4-BE49-F238E27FC236}">
                <a16:creationId xmlns:a16="http://schemas.microsoft.com/office/drawing/2014/main" id="{EF6A1388-8DFA-44BE-BF5A-CF799DE06662}"/>
              </a:ext>
            </a:extLst>
          </p:cNvPr>
          <p:cNvSpPr txBox="1"/>
          <p:nvPr/>
        </p:nvSpPr>
        <p:spPr>
          <a:xfrm>
            <a:off x="140629" y="695168"/>
            <a:ext cx="8862742" cy="492443"/>
          </a:xfrm>
          <a:prstGeom prst="rect">
            <a:avLst/>
          </a:prstGeom>
          <a:noFill/>
          <a:ln>
            <a:noFill/>
          </a:ln>
        </p:spPr>
        <p:txBody>
          <a:bodyPr wrap="square" rtlCol="0">
            <a:spAutoFit/>
          </a:bodyPr>
          <a:lstStyle/>
          <a:p>
            <a:pPr marL="285750" indent="-285750">
              <a:buFont typeface="Wingdings" panose="05000000000000000000" pitchFamily="2" charset="2"/>
              <a:buChar char="Ø"/>
            </a:pPr>
            <a:r>
              <a:rPr lang="en-US" altLang="ja-JP" sz="1300" dirty="0">
                <a:latin typeface="Meiryo UI" panose="020B0604030504040204" pitchFamily="50" charset="-128"/>
                <a:ea typeface="Meiryo UI" panose="020B0604030504040204" pitchFamily="50" charset="-128"/>
              </a:rPr>
              <a:t>R3</a:t>
            </a:r>
            <a:r>
              <a:rPr lang="ja-JP" altLang="en-US" sz="1300" dirty="0">
                <a:latin typeface="Meiryo UI" panose="020B0604030504040204" pitchFamily="50" charset="-128"/>
                <a:ea typeface="Meiryo UI" panose="020B0604030504040204" pitchFamily="50" charset="-128"/>
              </a:rPr>
              <a:t>年度の当検討会議において示された、「今</a:t>
            </a:r>
            <a:r>
              <a:rPr lang="ja-JP" altLang="ja-JP" sz="1300" kern="0" dirty="0">
                <a:solidFill>
                  <a:srgbClr val="000000"/>
                </a:solidFill>
                <a:effectLst/>
                <a:latin typeface="Meiryo UI" panose="020B0604030504040204" pitchFamily="50" charset="-128"/>
                <a:ea typeface="Meiryo UI" panose="020B0604030504040204" pitchFamily="50" charset="-128"/>
                <a:cs typeface="Arial" panose="020B0604020202020204" pitchFamily="34" charset="0"/>
              </a:rPr>
              <a:t>後の観光振興施策（宿泊税充当事業）</a:t>
            </a:r>
            <a:r>
              <a:rPr lang="ja-JP" altLang="en-US" sz="1300" kern="0" dirty="0">
                <a:solidFill>
                  <a:srgbClr val="000000"/>
                </a:solidFill>
                <a:effectLst/>
                <a:latin typeface="Meiryo UI" panose="020B0604030504040204" pitchFamily="50" charset="-128"/>
                <a:ea typeface="Meiryo UI" panose="020B0604030504040204" pitchFamily="50" charset="-128"/>
                <a:cs typeface="Arial" panose="020B0604020202020204" pitchFamily="34" charset="0"/>
              </a:rPr>
              <a:t>」は以下の通り。</a:t>
            </a:r>
            <a:endParaRPr lang="en-US" altLang="ja-JP" sz="1300" kern="0" dirty="0">
              <a:solidFill>
                <a:srgbClr val="000000"/>
              </a:solidFill>
              <a:effectLst/>
              <a:latin typeface="Meiryo UI" panose="020B0604030504040204" pitchFamily="50" charset="-128"/>
              <a:ea typeface="Meiryo UI" panose="020B0604030504040204" pitchFamily="50" charset="-128"/>
              <a:cs typeface="Arial" panose="020B0604020202020204" pitchFamily="34" charset="0"/>
            </a:endParaRPr>
          </a:p>
          <a:p>
            <a:pPr marL="285750" indent="-285750">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rPr>
              <a:t>全事業の実現化が目標であったところ、</a:t>
            </a:r>
            <a:r>
              <a:rPr lang="ja-JP" altLang="en-US" sz="1300" b="1" u="sng" dirty="0">
                <a:latin typeface="Meiryo UI" panose="020B0604030504040204" pitchFamily="50" charset="-128"/>
                <a:ea typeface="Meiryo UI" panose="020B0604030504040204" pitchFamily="50" charset="-128"/>
              </a:rPr>
              <a:t>コロナ禍における宿泊税収減等の影響を受け、一部事業の実施は現在見送られている</a:t>
            </a:r>
            <a:r>
              <a:rPr lang="ja-JP" altLang="en-US" sz="1300" dirty="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11CBC1E3-4DAE-4F80-86CF-F5A1DAB73DE6}"/>
              </a:ext>
            </a:extLst>
          </p:cNvPr>
          <p:cNvSpPr/>
          <p:nvPr/>
        </p:nvSpPr>
        <p:spPr>
          <a:xfrm>
            <a:off x="35496" y="1115849"/>
            <a:ext cx="3888432" cy="368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l"/>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〇最重点事業</a:t>
            </a:r>
            <a:r>
              <a:rPr lang="ja-JP" altLang="en-US" sz="1000" dirty="0">
                <a:solidFill>
                  <a:srgbClr val="000000"/>
                </a:solidFill>
                <a:latin typeface="Arial" panose="020B0604020202020204" pitchFamily="34" charset="0"/>
                <a:ea typeface="Meiryo UI" panose="020B0604030504040204" pitchFamily="50" charset="-128"/>
                <a:cs typeface="ＭＳ Ｐゴシック" panose="020B0600070205080204" pitchFamily="50" charset="-128"/>
              </a:rPr>
              <a:t>（</a:t>
            </a:r>
            <a:r>
              <a:rPr lang="en-US" alt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R3</a:t>
            </a:r>
            <a:r>
              <a:rPr lang="ja-JP" altLang="en-US"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答申）</a:t>
            </a:r>
            <a:r>
              <a:rPr lang="en-US" altLang="ja-JP" sz="1000" baseline="30000" dirty="0">
                <a:solidFill>
                  <a:srgbClr val="0070C0"/>
                </a:solidFill>
                <a:effectLst/>
                <a:latin typeface="Arial" panose="020B0604020202020204" pitchFamily="34" charset="0"/>
                <a:ea typeface="Meiryo UI" panose="020B0604030504040204" pitchFamily="50" charset="-128"/>
                <a:cs typeface="ＭＳ Ｐゴシック" panose="020B0600070205080204" pitchFamily="50" charset="-128"/>
              </a:rPr>
              <a:t>※</a:t>
            </a:r>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：観光客の受入環境の推進</a:t>
            </a:r>
            <a:endParaRPr lang="ja-JP" sz="1000" dirty="0">
              <a:effectLst/>
              <a:latin typeface="Arial" panose="020B0604020202020204" pitchFamily="34" charset="0"/>
              <a:ea typeface="ＭＳ Ｐゴシック" panose="020B0600070205080204" pitchFamily="50" charset="-128"/>
              <a:cs typeface="ＭＳ Ｐゴシック" panose="020B0600070205080204" pitchFamily="50" charset="-128"/>
            </a:endParaRPr>
          </a:p>
        </p:txBody>
      </p:sp>
      <p:graphicFrame>
        <p:nvGraphicFramePr>
          <p:cNvPr id="6" name="表 5">
            <a:extLst>
              <a:ext uri="{FF2B5EF4-FFF2-40B4-BE49-F238E27FC236}">
                <a16:creationId xmlns:a16="http://schemas.microsoft.com/office/drawing/2014/main" id="{5F9C0E3F-153F-49D9-83AD-109A42365517}"/>
              </a:ext>
            </a:extLst>
          </p:cNvPr>
          <p:cNvGraphicFramePr>
            <a:graphicFrameLocks noGrp="1"/>
          </p:cNvGraphicFramePr>
          <p:nvPr>
            <p:extLst>
              <p:ext uri="{D42A27DB-BD31-4B8C-83A1-F6EECF244321}">
                <p14:modId xmlns:p14="http://schemas.microsoft.com/office/powerpoint/2010/main" val="2424301371"/>
              </p:ext>
            </p:extLst>
          </p:nvPr>
        </p:nvGraphicFramePr>
        <p:xfrm>
          <a:off x="179512" y="1636868"/>
          <a:ext cx="8820543" cy="4872763"/>
        </p:xfrm>
        <a:graphic>
          <a:graphicData uri="http://schemas.openxmlformats.org/drawingml/2006/table">
            <a:tbl>
              <a:tblPr/>
              <a:tblGrid>
                <a:gridCol w="720080">
                  <a:extLst>
                    <a:ext uri="{9D8B030D-6E8A-4147-A177-3AD203B41FA5}">
                      <a16:colId xmlns:a16="http://schemas.microsoft.com/office/drawing/2014/main" val="276861005"/>
                    </a:ext>
                  </a:extLst>
                </a:gridCol>
                <a:gridCol w="2232248">
                  <a:extLst>
                    <a:ext uri="{9D8B030D-6E8A-4147-A177-3AD203B41FA5}">
                      <a16:colId xmlns:a16="http://schemas.microsoft.com/office/drawing/2014/main" val="3549239631"/>
                    </a:ext>
                  </a:extLst>
                </a:gridCol>
                <a:gridCol w="504056">
                  <a:extLst>
                    <a:ext uri="{9D8B030D-6E8A-4147-A177-3AD203B41FA5}">
                      <a16:colId xmlns:a16="http://schemas.microsoft.com/office/drawing/2014/main" val="928853821"/>
                    </a:ext>
                  </a:extLst>
                </a:gridCol>
                <a:gridCol w="480053">
                  <a:extLst>
                    <a:ext uri="{9D8B030D-6E8A-4147-A177-3AD203B41FA5}">
                      <a16:colId xmlns:a16="http://schemas.microsoft.com/office/drawing/2014/main" val="2486530569"/>
                    </a:ext>
                  </a:extLst>
                </a:gridCol>
                <a:gridCol w="480053">
                  <a:extLst>
                    <a:ext uri="{9D8B030D-6E8A-4147-A177-3AD203B41FA5}">
                      <a16:colId xmlns:a16="http://schemas.microsoft.com/office/drawing/2014/main" val="3402969395"/>
                    </a:ext>
                  </a:extLst>
                </a:gridCol>
                <a:gridCol w="480053">
                  <a:extLst>
                    <a:ext uri="{9D8B030D-6E8A-4147-A177-3AD203B41FA5}">
                      <a16:colId xmlns:a16="http://schemas.microsoft.com/office/drawing/2014/main" val="3762300787"/>
                    </a:ext>
                  </a:extLst>
                </a:gridCol>
                <a:gridCol w="3924000">
                  <a:extLst>
                    <a:ext uri="{9D8B030D-6E8A-4147-A177-3AD203B41FA5}">
                      <a16:colId xmlns:a16="http://schemas.microsoft.com/office/drawing/2014/main" val="1770064984"/>
                    </a:ext>
                  </a:extLst>
                </a:gridCol>
              </a:tblGrid>
              <a:tr h="150494">
                <a:tc rowSpan="2">
                  <a:txBody>
                    <a:bodyPr/>
                    <a:lstStyle/>
                    <a:p>
                      <a:pPr algn="ctr"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施策例</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rowSpan="2">
                  <a:txBody>
                    <a:bodyPr/>
                    <a:lstStyle/>
                    <a:p>
                      <a:pPr algn="ctr"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事業例・事業内容</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rowSpan="2">
                  <a:txBody>
                    <a:bodyPr/>
                    <a:lstStyle/>
                    <a:p>
                      <a:pPr algn="ctr" rtl="0" fontAlgn="ctr"/>
                      <a:r>
                        <a:rPr lang="pt-BR" sz="800" b="0" i="0" u="none" strike="noStrike">
                          <a:solidFill>
                            <a:srgbClr val="000000"/>
                          </a:solidFill>
                          <a:effectLst/>
                          <a:latin typeface="Meiryo UI" panose="020B0604030504040204" pitchFamily="50" charset="-128"/>
                          <a:ea typeface="Meiryo UI" panose="020B0604030504040204" pitchFamily="50" charset="-128"/>
                        </a:rPr>
                        <a:t>R3答申</a:t>
                      </a:r>
                      <a:br>
                        <a:rPr lang="pt-BR" sz="800" b="0" i="0" u="none" strike="noStrike">
                          <a:solidFill>
                            <a:srgbClr val="000000"/>
                          </a:solidFill>
                          <a:effectLst/>
                          <a:latin typeface="Meiryo UI" panose="020B0604030504040204" pitchFamily="50" charset="-128"/>
                          <a:ea typeface="Meiryo UI" panose="020B0604030504040204" pitchFamily="50" charset="-128"/>
                        </a:rPr>
                      </a:br>
                      <a:r>
                        <a:rPr lang="pt-BR" sz="800" b="0" i="0" u="none" strike="noStrike">
                          <a:solidFill>
                            <a:srgbClr val="000000"/>
                          </a:solidFill>
                          <a:effectLst/>
                          <a:latin typeface="Meiryo UI" panose="020B0604030504040204" pitchFamily="50" charset="-128"/>
                          <a:ea typeface="Meiryo UI" panose="020B0604030504040204" pitchFamily="50" charset="-128"/>
                        </a:rPr>
                        <a:t>行政需要</a:t>
                      </a:r>
                      <a:br>
                        <a:rPr lang="pt-BR" sz="800" b="0" i="0" u="none" strike="noStrike">
                          <a:solidFill>
                            <a:srgbClr val="000000"/>
                          </a:solidFill>
                          <a:effectLst/>
                          <a:latin typeface="Meiryo UI" panose="020B0604030504040204" pitchFamily="50" charset="-128"/>
                          <a:ea typeface="Meiryo UI" panose="020B0604030504040204" pitchFamily="50" charset="-128"/>
                        </a:rPr>
                      </a:br>
                      <a:r>
                        <a:rPr lang="pt-BR" sz="800" b="0" i="0" u="none" strike="noStrike">
                          <a:solidFill>
                            <a:srgbClr val="000000"/>
                          </a:solidFill>
                          <a:effectLst/>
                          <a:latin typeface="Meiryo UI" panose="020B0604030504040204" pitchFamily="50" charset="-128"/>
                          <a:ea typeface="Meiryo UI" panose="020B0604030504040204" pitchFamily="50" charset="-128"/>
                        </a:rPr>
                        <a:t>（千円）</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gridSpan="3">
                  <a:txBody>
                    <a:bodyPr/>
                    <a:lstStyle/>
                    <a:p>
                      <a:pPr algn="ctr"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充当実績（千円）</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事業実績　等</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extLst>
                  <a:ext uri="{0D108BD9-81ED-4DB2-BD59-A6C34878D82A}">
                    <a16:rowId xmlns:a16="http://schemas.microsoft.com/office/drawing/2014/main" val="3062194016"/>
                  </a:ext>
                </a:extLst>
              </a:tr>
              <a:tr h="22295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sz="800" b="0" i="0" u="none" strike="noStrike" dirty="0">
                          <a:solidFill>
                            <a:srgbClr val="000000"/>
                          </a:solidFill>
                          <a:effectLst/>
                          <a:latin typeface="Meiryo UI" panose="020B0604030504040204" pitchFamily="50" charset="-128"/>
                          <a:ea typeface="Meiryo UI" panose="020B0604030504040204" pitchFamily="50" charset="-128"/>
                        </a:rPr>
                        <a:t>R3</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a:txBody>
                    <a:bodyPr/>
                    <a:lstStyle/>
                    <a:p>
                      <a:pPr algn="ctr" rtl="0" fontAlgn="ctr"/>
                      <a:r>
                        <a:rPr lang="en-US" sz="800" b="0" i="0" u="none" strike="noStrike">
                          <a:solidFill>
                            <a:srgbClr val="000000"/>
                          </a:solidFill>
                          <a:effectLst/>
                          <a:latin typeface="Meiryo UI" panose="020B0604030504040204" pitchFamily="50" charset="-128"/>
                          <a:ea typeface="Meiryo UI" panose="020B0604030504040204" pitchFamily="50" charset="-128"/>
                        </a:rPr>
                        <a:t>R4</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a:txBody>
                    <a:bodyPr/>
                    <a:lstStyle/>
                    <a:p>
                      <a:pPr algn="ctr" rtl="0" fontAlgn="ctr"/>
                      <a:r>
                        <a:rPr lang="en-US" sz="800" b="0" i="0" u="none" strike="noStrike">
                          <a:solidFill>
                            <a:srgbClr val="000000"/>
                          </a:solidFill>
                          <a:effectLst/>
                          <a:latin typeface="Meiryo UI" panose="020B0604030504040204" pitchFamily="50" charset="-128"/>
                          <a:ea typeface="Meiryo UI" panose="020B0604030504040204" pitchFamily="50" charset="-128"/>
                        </a:rPr>
                        <a:t>R5</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vMerge="1">
                  <a:txBody>
                    <a:bodyPr/>
                    <a:lstStyle/>
                    <a:p>
                      <a:endParaRPr kumimoji="1" lang="ja-JP" altLang="en-US"/>
                    </a:p>
                  </a:txBody>
                  <a:tcPr/>
                </a:tc>
                <a:extLst>
                  <a:ext uri="{0D108BD9-81ED-4DB2-BD59-A6C34878D82A}">
                    <a16:rowId xmlns:a16="http://schemas.microsoft.com/office/drawing/2014/main" val="1895492239"/>
                  </a:ext>
                </a:extLst>
              </a:tr>
              <a:tr h="267545">
                <a:tc>
                  <a:txBody>
                    <a:bodyPr/>
                    <a:lstStyle/>
                    <a:p>
                      <a:pPr algn="l"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多言語対応の強化等</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・市町村観光振興支援事業</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101,000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28,532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12,633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50,484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市町村等が実施する観光振興事業（多言語案内板整備、観光公衆トイレの洋式化、旅行者専用駐車場の整備等）に対し補助を行った。</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14</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市町</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26</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事業実施</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noFill/>
                  </a:tcPr>
                </a:tc>
                <a:extLst>
                  <a:ext uri="{0D108BD9-81ED-4DB2-BD59-A6C34878D82A}">
                    <a16:rowId xmlns:a16="http://schemas.microsoft.com/office/drawing/2014/main" val="1508311545"/>
                  </a:ext>
                </a:extLst>
              </a:tr>
              <a:tr h="250823">
                <a:tc>
                  <a:txBody>
                    <a:bodyPr/>
                    <a:lstStyle/>
                    <a:p>
                      <a:pPr algn="l"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情報通信に係る環境整備</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en-US" sz="800" b="1" i="0" u="none" strike="noStrike">
                          <a:solidFill>
                            <a:srgbClr val="000000"/>
                          </a:solidFill>
                          <a:effectLst/>
                          <a:latin typeface="Meiryo UI" panose="020B0604030504040204" pitchFamily="50" charset="-128"/>
                          <a:ea typeface="Meiryo UI" panose="020B0604030504040204" pitchFamily="50" charset="-128"/>
                        </a:rPr>
                        <a:t>・Osaka Free Wi-Fi</a:t>
                      </a:r>
                      <a:r>
                        <a:rPr lang="ja-JP" altLang="en-US" sz="800" b="1" i="0" u="none" strike="noStrike">
                          <a:solidFill>
                            <a:srgbClr val="000000"/>
                          </a:solidFill>
                          <a:effectLst/>
                          <a:latin typeface="Meiryo UI" panose="020B0604030504040204" pitchFamily="50" charset="-128"/>
                          <a:ea typeface="Meiryo UI" panose="020B0604030504040204" pitchFamily="50" charset="-128"/>
                        </a:rPr>
                        <a:t>設置促進事業</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54,000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コロナ禍における宿泊税収減を受け事業休止</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noFill/>
                  </a:tcPr>
                </a:tc>
                <a:extLst>
                  <a:ext uri="{0D108BD9-81ED-4DB2-BD59-A6C34878D82A}">
                    <a16:rowId xmlns:a16="http://schemas.microsoft.com/office/drawing/2014/main" val="1326599144"/>
                  </a:ext>
                </a:extLst>
              </a:tr>
              <a:tr h="373448">
                <a:tc>
                  <a:txBody>
                    <a:bodyPr/>
                    <a:lstStyle/>
                    <a:p>
                      <a:pPr algn="l"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観光案内機能の充実</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・トラベルサービスセンター大阪の運営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51,000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33,772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43,144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50,191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多言語による観光案内、旅行時のトラブル等に関する総合相談などの各種サービスをワンストップで提供するトラベルサービスセンターを運営した（</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JR</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大阪駅（</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3</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月～）、</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JR</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新大阪駅（</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2019</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8</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月～）で運営</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。利用者満足度</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97</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noFill/>
                  </a:tcPr>
                </a:tc>
                <a:extLst>
                  <a:ext uri="{0D108BD9-81ED-4DB2-BD59-A6C34878D82A}">
                    <a16:rowId xmlns:a16="http://schemas.microsoft.com/office/drawing/2014/main" val="2892882291"/>
                  </a:ext>
                </a:extLst>
              </a:tr>
              <a:tr h="312135">
                <a:tc>
                  <a:txBody>
                    <a:bodyPr/>
                    <a:lstStyle/>
                    <a:p>
                      <a:pPr algn="l"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宿泊施設の整備</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・宿泊施設おもてなし環境整備促進事業</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50,000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18,006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25,200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宿泊施設における案内表示、室内設備の利用案内等の多言語対応や</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IT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環境の整備や新型コロナウイルス感染症の拡大防止対策など、利用者の利便性向上につながる施設整備に対し補助を行った。</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65</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件補助実施</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noFill/>
                  </a:tcPr>
                </a:tc>
                <a:extLst>
                  <a:ext uri="{0D108BD9-81ED-4DB2-BD59-A6C34878D82A}">
                    <a16:rowId xmlns:a16="http://schemas.microsoft.com/office/drawing/2014/main" val="1278061686"/>
                  </a:ext>
                </a:extLst>
              </a:tr>
              <a:tr h="395743">
                <a:tc>
                  <a:txBody>
                    <a:bodyPr/>
                    <a:lstStyle/>
                    <a:p>
                      <a:pPr algn="l"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ホスピタリティの向上・人材の育成</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・ウェルカム大阪おもてなし事業</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44,000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コロナ禍における宿泊税収減を受け事業休止</a:t>
                      </a:r>
                      <a:br>
                        <a:rPr lang="ja-JP" altLang="en-US" sz="800" b="0" i="0" u="none" strike="noStrike" dirty="0">
                          <a:solidFill>
                            <a:schemeClr val="tx1"/>
                          </a:solidFill>
                          <a:effectLst/>
                          <a:latin typeface="Meiryo UI" panose="020B0604030504040204" pitchFamily="50" charset="-128"/>
                          <a:ea typeface="Meiryo UI" panose="020B0604030504040204" pitchFamily="50" charset="-128"/>
                        </a:rPr>
                      </a:b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なお、現在、万博関連事業として万博期間中に主要駅や空港等で活動するボランティアの募集・育成が実施されている</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noFill/>
                  </a:tcPr>
                </a:tc>
                <a:extLst>
                  <a:ext uri="{0D108BD9-81ED-4DB2-BD59-A6C34878D82A}">
                    <a16:rowId xmlns:a16="http://schemas.microsoft.com/office/drawing/2014/main" val="1120153524"/>
                  </a:ext>
                </a:extLst>
              </a:tr>
              <a:tr h="250823">
                <a:tc rowSpan="3">
                  <a:txBody>
                    <a:bodyPr/>
                    <a:lstStyle/>
                    <a:p>
                      <a:pPr algn="l"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交通アクセスの容易化・円滑化</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・公共交通機関と連携した受入環境整備事業</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18,000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コロナ禍における宿泊税収減を受け事業休止</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noFill/>
                  </a:tcPr>
                </a:tc>
                <a:extLst>
                  <a:ext uri="{0D108BD9-81ED-4DB2-BD59-A6C34878D82A}">
                    <a16:rowId xmlns:a16="http://schemas.microsoft.com/office/drawing/2014/main" val="2924218735"/>
                  </a:ext>
                </a:extLst>
              </a:tr>
              <a:tr h="250823">
                <a:tc vMerge="1">
                  <a:txBody>
                    <a:bodyPr/>
                    <a:lstStyle/>
                    <a:p>
                      <a:endParaRPr kumimoji="1" lang="ja-JP" altLang="en-US"/>
                    </a:p>
                  </a:txBody>
                  <a:tcPr/>
                </a:tc>
                <a:tc>
                  <a:txBody>
                    <a:bodyPr/>
                    <a:lstStyle/>
                    <a:p>
                      <a:pPr algn="l" rtl="0"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・大阪・梅田駅周辺案内表示（サイン）整備事業</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17,000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4,600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3,465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23,836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多くの観光客が往来する大阪駅・梅田駅周辺エリアにおいて、共通ルールに基づく案内サイン等の整備に対し補助を行った。補助実績：大阪駅前地下道（阪神電鉄）、ディアモール大阪、大阪市道、</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JR</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大阪駅周辺</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noFill/>
                  </a:tcPr>
                </a:tc>
                <a:extLst>
                  <a:ext uri="{0D108BD9-81ED-4DB2-BD59-A6C34878D82A}">
                    <a16:rowId xmlns:a16="http://schemas.microsoft.com/office/drawing/2014/main" val="3715072236"/>
                  </a:ext>
                </a:extLst>
              </a:tr>
              <a:tr h="250823">
                <a:tc vMerge="1">
                  <a:txBody>
                    <a:bodyPr/>
                    <a:lstStyle/>
                    <a:p>
                      <a:endParaRPr kumimoji="1" lang="ja-JP" altLang="en-US"/>
                    </a:p>
                  </a:txBody>
                  <a:tcPr/>
                </a:tc>
                <a:tc>
                  <a:txBody>
                    <a:bodyPr/>
                    <a:lstStyle/>
                    <a:p>
                      <a:pPr algn="l" rtl="0"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・水と光とみどりのまちづくり推進事業</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92,000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334,581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218,958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88,000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大阪城エリアにおける公共船着場等の整備を行った。</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noFill/>
                  </a:tcPr>
                </a:tc>
                <a:extLst>
                  <a:ext uri="{0D108BD9-81ED-4DB2-BD59-A6C34878D82A}">
                    <a16:rowId xmlns:a16="http://schemas.microsoft.com/office/drawing/2014/main" val="182455697"/>
                  </a:ext>
                </a:extLst>
              </a:tr>
              <a:tr h="808208">
                <a:tc>
                  <a:txBody>
                    <a:bodyPr/>
                    <a:lstStyle/>
                    <a:p>
                      <a:pPr algn="l"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文化・生活習慣に配慮した対応</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・多言語メニュー作成支援事業</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20,000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4,391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4,391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5,216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外国人旅行者が安心かつ快適に飲食店を利用できるよう、府内の飲食店が利用できる多言語メニュー作成支援システム（</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14</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言語）の運営を行うとともに、ムスリム旅行者をはじめ、外国人旅行者が安心して食事ができる環境を整えるため、ハラール対応店舗等の表示を行った。登録店舗数</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3,295</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件。</a:t>
                      </a:r>
                      <a:br>
                        <a:rPr lang="ja-JP" altLang="en-US" sz="800" b="0" i="0" u="none" strike="noStrike" dirty="0">
                          <a:solidFill>
                            <a:schemeClr val="tx1"/>
                          </a:solidFill>
                          <a:effectLst/>
                          <a:latin typeface="Meiryo UI" panose="020B0604030504040204" pitchFamily="50" charset="-128"/>
                          <a:ea typeface="Meiryo UI" panose="020B0604030504040204" pitchFamily="50" charset="-128"/>
                        </a:rPr>
                      </a:b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また、外国人旅行者向けサイトにおいて、日本の食文化等に関する情報を発信し、日本で食事をする際のマナーや注意点等をイラストを用いて紹介するとともに、府内飲食店向けには、多様な食文化等に関する情報発信を行った。</a:t>
                      </a:r>
                      <a:r>
                        <a:rPr lang="en-US" altLang="ja-JP" sz="800" b="0" i="0" u="none" strike="noStrike">
                          <a:solidFill>
                            <a:schemeClr val="tx1"/>
                          </a:solidFill>
                          <a:effectLst/>
                          <a:latin typeface="Meiryo UI" panose="020B0604030504040204" pitchFamily="50" charset="-128"/>
                          <a:ea typeface="Meiryo UI" panose="020B0604030504040204" pitchFamily="50" charset="-128"/>
                        </a:rPr>
                        <a:t>R5</a:t>
                      </a:r>
                      <a:r>
                        <a:rPr lang="ja-JP" altLang="en-US" sz="800" b="0" i="0" u="none" strike="noStrike">
                          <a:solidFill>
                            <a:schemeClr val="tx1"/>
                          </a:solidFill>
                          <a:effectLst/>
                          <a:latin typeface="Meiryo UI" panose="020B0604030504040204" pitchFamily="50" charset="-128"/>
                          <a:ea typeface="Meiryo UI" panose="020B0604030504040204" pitchFamily="50" charset="-128"/>
                        </a:rPr>
                        <a:t>年度</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閲覧件数約</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96</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万件。</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noFill/>
                  </a:tcPr>
                </a:tc>
                <a:extLst>
                  <a:ext uri="{0D108BD9-81ED-4DB2-BD59-A6C34878D82A}">
                    <a16:rowId xmlns:a16="http://schemas.microsoft.com/office/drawing/2014/main" val="4254080279"/>
                  </a:ext>
                </a:extLst>
              </a:tr>
              <a:tr h="540663">
                <a:tc rowSpan="2">
                  <a:txBody>
                    <a:bodyPr/>
                    <a:lstStyle/>
                    <a:p>
                      <a:pPr algn="l"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安心・安全の確保</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・外国人旅行者安全確保事業</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7,000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44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1,264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2,322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宿泊施設・観光施設の事業者向けに、外国人旅行者の帰国支援方策の周知・啓発のための「外国人旅行者の安全確保・帰国支援に関するガイドライン」を作成・配布するとともに、宿泊施設の客室内に配架することを目的とした「外国人旅行者のための防災ガイド（リーフレット）」 を作成した。また、災害時に「</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Osaka Safe Travels</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」を活用してもらうため、広報カードを作成・配布し、周知を図った。</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noFill/>
                  </a:tcPr>
                </a:tc>
                <a:extLst>
                  <a:ext uri="{0D108BD9-81ED-4DB2-BD59-A6C34878D82A}">
                    <a16:rowId xmlns:a16="http://schemas.microsoft.com/office/drawing/2014/main" val="46340346"/>
                  </a:ext>
                </a:extLst>
              </a:tr>
              <a:tr h="451482">
                <a:tc vMerge="1">
                  <a:txBody>
                    <a:bodyPr/>
                    <a:lstStyle/>
                    <a:p>
                      <a:endParaRPr kumimoji="1" lang="ja-JP" altLang="en-US"/>
                    </a:p>
                  </a:txBody>
                  <a:tcPr/>
                </a:tc>
                <a:tc>
                  <a:txBody>
                    <a:bodyPr/>
                    <a:lstStyle/>
                    <a:p>
                      <a:pPr algn="l" rtl="0" fontAlgn="ctr"/>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・災害時多言語支援事業費</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FFFFF"/>
                    </a:solidFill>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23,000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FFFFF"/>
                    </a:solidFill>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12,993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FFFFF"/>
                    </a:solidFill>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12,993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FFFFF"/>
                    </a:solidFill>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12,993 </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FFFFFF"/>
                    </a:solidFill>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災害時に外国人旅行者が必要とする情報を「迅速」</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「的確」かつ「分かりやすく」多言語で提供するウェブサイト及びスマートフォンアプリ「</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Osaka Safe Travels</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」を運用した。また、宿泊・交通事業者等が、災害発生時において外国人旅行者への多言語対応が適切に行えるよう、実践的な講座を開催した。</a:t>
                      </a:r>
                    </a:p>
                  </a:txBody>
                  <a:tcPr marL="5574" marR="5574" marT="5574"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noFill/>
                  </a:tcPr>
                </a:tc>
                <a:extLst>
                  <a:ext uri="{0D108BD9-81ED-4DB2-BD59-A6C34878D82A}">
                    <a16:rowId xmlns:a16="http://schemas.microsoft.com/office/drawing/2014/main" val="3124862321"/>
                  </a:ext>
                </a:extLst>
              </a:tr>
            </a:tbl>
          </a:graphicData>
        </a:graphic>
      </p:graphicFrame>
      <p:sp>
        <p:nvSpPr>
          <p:cNvPr id="9" name="正方形/長方形 8">
            <a:extLst>
              <a:ext uri="{FF2B5EF4-FFF2-40B4-BE49-F238E27FC236}">
                <a16:creationId xmlns:a16="http://schemas.microsoft.com/office/drawing/2014/main" id="{3DF40C42-3B00-4E86-92CA-4E82AE79F014}"/>
              </a:ext>
            </a:extLst>
          </p:cNvPr>
          <p:cNvSpPr/>
          <p:nvPr/>
        </p:nvSpPr>
        <p:spPr>
          <a:xfrm>
            <a:off x="5076056" y="1613560"/>
            <a:ext cx="3923944" cy="4896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779A0E1C-C75D-4C0E-A532-33AB7FC052BF}"/>
              </a:ext>
            </a:extLst>
          </p:cNvPr>
          <p:cNvSpPr/>
          <p:nvPr/>
        </p:nvSpPr>
        <p:spPr>
          <a:xfrm>
            <a:off x="179944" y="1448800"/>
            <a:ext cx="3888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l"/>
            <a:r>
              <a:rPr lang="en-US" altLang="ja-JP" sz="800" dirty="0">
                <a:solidFill>
                  <a:schemeClr val="tx1"/>
                </a:solidFill>
                <a:latin typeface="Arial" panose="020B0604020202020204" pitchFamily="34" charset="0"/>
                <a:ea typeface="Meiryo UI" panose="020B0604030504040204" pitchFamily="50" charset="-128"/>
                <a:cs typeface="ＭＳ Ｐゴシック" panose="020B0600070205080204" pitchFamily="50" charset="-128"/>
              </a:rPr>
              <a:t>※</a:t>
            </a:r>
            <a:r>
              <a:rPr lang="ja-JP" altLang="en-US" sz="800" dirty="0">
                <a:solidFill>
                  <a:schemeClr val="tx1"/>
                </a:solidFill>
                <a:latin typeface="Arial" panose="020B0604020202020204" pitchFamily="34" charset="0"/>
                <a:ea typeface="Meiryo UI" panose="020B0604030504040204" pitchFamily="50" charset="-128"/>
                <a:cs typeface="ＭＳ Ｐゴシック" panose="020B0600070205080204" pitchFamily="50" charset="-128"/>
              </a:rPr>
              <a:t>令和</a:t>
            </a:r>
            <a:r>
              <a:rPr lang="en-US" altLang="ja-JP" sz="800" dirty="0">
                <a:solidFill>
                  <a:schemeClr val="tx1"/>
                </a:solidFill>
                <a:latin typeface="Arial" panose="020B0604020202020204" pitchFamily="34" charset="0"/>
                <a:ea typeface="Meiryo UI" panose="020B0604030504040204" pitchFamily="50" charset="-128"/>
                <a:cs typeface="ＭＳ Ｐゴシック" panose="020B0600070205080204" pitchFamily="50" charset="-128"/>
              </a:rPr>
              <a:t>3</a:t>
            </a:r>
            <a:r>
              <a:rPr lang="ja-JP" altLang="en-US" sz="800" dirty="0">
                <a:solidFill>
                  <a:schemeClr val="tx1"/>
                </a:solidFill>
                <a:latin typeface="Arial" panose="020B0604020202020204" pitchFamily="34" charset="0"/>
                <a:ea typeface="Meiryo UI" panose="020B0604030504040204" pitchFamily="50" charset="-128"/>
                <a:cs typeface="ＭＳ Ｐゴシック" panose="020B0600070205080204" pitchFamily="50" charset="-128"/>
              </a:rPr>
              <a:t>年度答申時において実施している事業で、今後も継続して実施すべきとされたもの</a:t>
            </a:r>
            <a:endParaRPr lang="ja-JP" sz="800" dirty="0">
              <a:solidFill>
                <a:schemeClr val="tx1"/>
              </a:solidFill>
              <a:effectLst/>
              <a:latin typeface="Arial" panose="020B0604020202020204" pitchFamily="34" charset="0"/>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1237532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5094" y="44624"/>
            <a:ext cx="8847386"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　宿泊税充当事業の効果検証</a:t>
            </a:r>
            <a:r>
              <a:rPr lang="ja-JP" altLang="en-US" b="1" kern="100" dirty="0">
                <a:solidFill>
                  <a:sysClr val="windowText" lastClr="000000"/>
                </a:solidFill>
                <a:ea typeface="Meiryo UI" panose="020B0604030504040204" pitchFamily="50" charset="-128"/>
                <a:cs typeface="Times New Roman" panose="02020603050405020304" pitchFamily="18" charset="0"/>
              </a:rPr>
              <a:t>　～宿泊税を活用した取組の状況（</a:t>
            </a:r>
            <a:r>
              <a:rPr lang="en-US" altLang="ja-JP" b="1" kern="100" dirty="0">
                <a:solidFill>
                  <a:sysClr val="windowText" lastClr="000000"/>
                </a:solidFill>
                <a:ea typeface="Meiryo UI" panose="020B0604030504040204" pitchFamily="50" charset="-128"/>
                <a:cs typeface="Times New Roman" panose="02020603050405020304" pitchFamily="18" charset="0"/>
              </a:rPr>
              <a:t>R3</a:t>
            </a:r>
            <a:r>
              <a:rPr lang="ja-JP" altLang="en-US" b="1" kern="100" dirty="0">
                <a:solidFill>
                  <a:sysClr val="windowText" lastClr="000000"/>
                </a:solidFill>
                <a:ea typeface="Meiryo UI" panose="020B0604030504040204" pitchFamily="50" charset="-128"/>
                <a:cs typeface="Times New Roman" panose="02020603050405020304" pitchFamily="18" charset="0"/>
              </a:rPr>
              <a:t>以降の状況）～ </a:t>
            </a:r>
            <a:endParaRPr lang="ja-JP" altLang="ja-JP" kern="100" dirty="0">
              <a:solidFill>
                <a:sysClr val="windowText" lastClr="000000"/>
              </a:solidFill>
              <a:ea typeface="游明朝" panose="02020400000000000000" pitchFamily="18" charset="-128"/>
              <a:cs typeface="Times New Roman" panose="02020603050405020304" pitchFamily="18" charset="0"/>
            </a:endParaRPr>
          </a:p>
        </p:txBody>
      </p:sp>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スライド番号プレースホルダー 4"/>
          <p:cNvSpPr>
            <a:spLocks noGrp="1"/>
          </p:cNvSpPr>
          <p:nvPr>
            <p:ph type="sldNum" sz="quarter" idx="12"/>
          </p:nvPr>
        </p:nvSpPr>
        <p:spPr>
          <a:xfrm>
            <a:off x="6974904" y="6448251"/>
            <a:ext cx="2133600" cy="365125"/>
          </a:xfrm>
        </p:spPr>
        <p:txBody>
          <a:bodyPr/>
          <a:lstStyle/>
          <a:p>
            <a:fld id="{D2D8002D-B5B0-4BAC-B1F6-782DDCCE6D9C}" type="slidenum">
              <a:rPr kumimoji="1" lang="ja-JP" altLang="en-US" sz="1600" b="1" smtClean="0">
                <a:solidFill>
                  <a:schemeClr val="tx1"/>
                </a:solidFill>
              </a:rPr>
              <a:t>4</a:t>
            </a:fld>
            <a:endParaRPr kumimoji="1" lang="ja-JP" altLang="en-US" sz="1600" b="1">
              <a:solidFill>
                <a:schemeClr val="tx1"/>
              </a:solidFill>
            </a:endParaRPr>
          </a:p>
        </p:txBody>
      </p:sp>
      <p:sp>
        <p:nvSpPr>
          <p:cNvPr id="8" name="正方形/長方形 7">
            <a:extLst>
              <a:ext uri="{FF2B5EF4-FFF2-40B4-BE49-F238E27FC236}">
                <a16:creationId xmlns:a16="http://schemas.microsoft.com/office/drawing/2014/main" id="{1FDF2F94-4589-45E8-AC47-E7E91FC02571}"/>
              </a:ext>
            </a:extLst>
          </p:cNvPr>
          <p:cNvSpPr/>
          <p:nvPr/>
        </p:nvSpPr>
        <p:spPr>
          <a:xfrm>
            <a:off x="35496" y="548680"/>
            <a:ext cx="4176464"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l"/>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〇最重点事業</a:t>
            </a:r>
            <a:r>
              <a:rPr lang="ja-JP" altLang="en-US" sz="1000" dirty="0">
                <a:solidFill>
                  <a:srgbClr val="000000"/>
                </a:solidFill>
                <a:latin typeface="Arial" panose="020B0604020202020204" pitchFamily="34" charset="0"/>
                <a:ea typeface="Meiryo UI" panose="020B0604030504040204" pitchFamily="50" charset="-128"/>
                <a:cs typeface="ＭＳ Ｐゴシック" panose="020B0600070205080204" pitchFamily="50" charset="-128"/>
              </a:rPr>
              <a:t>（</a:t>
            </a:r>
            <a:r>
              <a:rPr lang="en-US" alt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R3</a:t>
            </a:r>
            <a:r>
              <a:rPr lang="ja-JP" altLang="en-US"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答申）</a:t>
            </a:r>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：魅力づくり及び戦略的なプロモーションの推進</a:t>
            </a:r>
            <a:endParaRPr lang="ja-JP" sz="1000" dirty="0">
              <a:effectLst/>
              <a:latin typeface="Arial" panose="020B0604020202020204" pitchFamily="34" charset="0"/>
              <a:ea typeface="ＭＳ Ｐゴシック" panose="020B0600070205080204" pitchFamily="50" charset="-128"/>
              <a:cs typeface="ＭＳ Ｐゴシック" panose="020B0600070205080204" pitchFamily="50" charset="-128"/>
            </a:endParaRPr>
          </a:p>
        </p:txBody>
      </p:sp>
      <p:sp>
        <p:nvSpPr>
          <p:cNvPr id="9" name="正方形/長方形 8">
            <a:extLst>
              <a:ext uri="{FF2B5EF4-FFF2-40B4-BE49-F238E27FC236}">
                <a16:creationId xmlns:a16="http://schemas.microsoft.com/office/drawing/2014/main" id="{0CBFF66A-6D01-4790-8BD0-16D5097184A6}"/>
              </a:ext>
            </a:extLst>
          </p:cNvPr>
          <p:cNvSpPr/>
          <p:nvPr/>
        </p:nvSpPr>
        <p:spPr>
          <a:xfrm>
            <a:off x="35496" y="3789338"/>
            <a:ext cx="2895600"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l"/>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〇最重点事業</a:t>
            </a:r>
            <a:r>
              <a:rPr lang="ja-JP" altLang="en-US" sz="1000" dirty="0">
                <a:solidFill>
                  <a:srgbClr val="000000"/>
                </a:solidFill>
                <a:latin typeface="Arial" panose="020B0604020202020204" pitchFamily="34" charset="0"/>
                <a:ea typeface="Meiryo UI" panose="020B0604030504040204" pitchFamily="50" charset="-128"/>
                <a:cs typeface="ＭＳ Ｐゴシック" panose="020B0600070205080204" pitchFamily="50" charset="-128"/>
              </a:rPr>
              <a:t>（</a:t>
            </a:r>
            <a:r>
              <a:rPr lang="en-US" alt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R3</a:t>
            </a:r>
            <a:r>
              <a:rPr lang="ja-JP" altLang="en-US"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答申）</a:t>
            </a:r>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：その他</a:t>
            </a:r>
            <a:endParaRPr lang="ja-JP" sz="1000" dirty="0">
              <a:effectLst/>
              <a:latin typeface="Arial" panose="020B0604020202020204" pitchFamily="34" charset="0"/>
              <a:ea typeface="ＭＳ Ｐゴシック" panose="020B0600070205080204" pitchFamily="50" charset="-128"/>
              <a:cs typeface="ＭＳ Ｐゴシック" panose="020B0600070205080204" pitchFamily="50" charset="-128"/>
            </a:endParaRPr>
          </a:p>
        </p:txBody>
      </p:sp>
      <p:sp>
        <p:nvSpPr>
          <p:cNvPr id="10" name="正方形/長方形 9">
            <a:extLst>
              <a:ext uri="{FF2B5EF4-FFF2-40B4-BE49-F238E27FC236}">
                <a16:creationId xmlns:a16="http://schemas.microsoft.com/office/drawing/2014/main" id="{FB9343F6-7738-403E-81DE-9E30A9DB6E6D}"/>
              </a:ext>
            </a:extLst>
          </p:cNvPr>
          <p:cNvSpPr/>
          <p:nvPr/>
        </p:nvSpPr>
        <p:spPr>
          <a:xfrm>
            <a:off x="20216" y="5013175"/>
            <a:ext cx="2895600"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l"/>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〇</a:t>
            </a:r>
            <a:r>
              <a:rPr lang="ja-JP" altLang="en-US" sz="1000" dirty="0">
                <a:solidFill>
                  <a:srgbClr val="000000"/>
                </a:solidFill>
                <a:latin typeface="Arial" panose="020B0604020202020204" pitchFamily="34" charset="0"/>
                <a:ea typeface="Meiryo UI" panose="020B0604030504040204" pitchFamily="50" charset="-128"/>
                <a:cs typeface="ＭＳ Ｐゴシック" panose="020B0600070205080204" pitchFamily="50" charset="-128"/>
              </a:rPr>
              <a:t>未実施事業（</a:t>
            </a:r>
            <a:r>
              <a:rPr lang="en-US" alt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R3</a:t>
            </a:r>
            <a:r>
              <a:rPr lang="ja-JP" altLang="en-US"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答申）</a:t>
            </a:r>
            <a:endParaRPr lang="ja-JP" sz="1000" dirty="0">
              <a:effectLst/>
              <a:latin typeface="Arial" panose="020B0604020202020204" pitchFamily="34" charset="0"/>
              <a:ea typeface="ＭＳ Ｐゴシック" panose="020B0600070205080204" pitchFamily="50" charset="-128"/>
              <a:cs typeface="ＭＳ Ｐゴシック" panose="020B0600070205080204" pitchFamily="50" charset="-128"/>
            </a:endParaRPr>
          </a:p>
        </p:txBody>
      </p:sp>
      <p:graphicFrame>
        <p:nvGraphicFramePr>
          <p:cNvPr id="3" name="表 2">
            <a:extLst>
              <a:ext uri="{FF2B5EF4-FFF2-40B4-BE49-F238E27FC236}">
                <a16:creationId xmlns:a16="http://schemas.microsoft.com/office/drawing/2014/main" id="{747DD967-A27B-420C-8699-DA59B733BBCE}"/>
              </a:ext>
            </a:extLst>
          </p:cNvPr>
          <p:cNvGraphicFramePr>
            <a:graphicFrameLocks noGrp="1"/>
          </p:cNvGraphicFramePr>
          <p:nvPr>
            <p:extLst>
              <p:ext uri="{D42A27DB-BD31-4B8C-83A1-F6EECF244321}">
                <p14:modId xmlns:p14="http://schemas.microsoft.com/office/powerpoint/2010/main" val="3815527810"/>
              </p:ext>
            </p:extLst>
          </p:nvPr>
        </p:nvGraphicFramePr>
        <p:xfrm>
          <a:off x="179512" y="911249"/>
          <a:ext cx="8928535" cy="2964091"/>
        </p:xfrm>
        <a:graphic>
          <a:graphicData uri="http://schemas.openxmlformats.org/drawingml/2006/table">
            <a:tbl>
              <a:tblPr/>
              <a:tblGrid>
                <a:gridCol w="720080">
                  <a:extLst>
                    <a:ext uri="{9D8B030D-6E8A-4147-A177-3AD203B41FA5}">
                      <a16:colId xmlns:a16="http://schemas.microsoft.com/office/drawing/2014/main" val="777803657"/>
                    </a:ext>
                  </a:extLst>
                </a:gridCol>
                <a:gridCol w="2160240">
                  <a:extLst>
                    <a:ext uri="{9D8B030D-6E8A-4147-A177-3AD203B41FA5}">
                      <a16:colId xmlns:a16="http://schemas.microsoft.com/office/drawing/2014/main" val="2237720714"/>
                    </a:ext>
                  </a:extLst>
                </a:gridCol>
                <a:gridCol w="504056">
                  <a:extLst>
                    <a:ext uri="{9D8B030D-6E8A-4147-A177-3AD203B41FA5}">
                      <a16:colId xmlns:a16="http://schemas.microsoft.com/office/drawing/2014/main" val="3583152368"/>
                    </a:ext>
                  </a:extLst>
                </a:gridCol>
                <a:gridCol w="480053">
                  <a:extLst>
                    <a:ext uri="{9D8B030D-6E8A-4147-A177-3AD203B41FA5}">
                      <a16:colId xmlns:a16="http://schemas.microsoft.com/office/drawing/2014/main" val="3110094847"/>
                    </a:ext>
                  </a:extLst>
                </a:gridCol>
                <a:gridCol w="480053">
                  <a:extLst>
                    <a:ext uri="{9D8B030D-6E8A-4147-A177-3AD203B41FA5}">
                      <a16:colId xmlns:a16="http://schemas.microsoft.com/office/drawing/2014/main" val="1266069894"/>
                    </a:ext>
                  </a:extLst>
                </a:gridCol>
                <a:gridCol w="480053">
                  <a:extLst>
                    <a:ext uri="{9D8B030D-6E8A-4147-A177-3AD203B41FA5}">
                      <a16:colId xmlns:a16="http://schemas.microsoft.com/office/drawing/2014/main" val="4050468496"/>
                    </a:ext>
                  </a:extLst>
                </a:gridCol>
                <a:gridCol w="4104000">
                  <a:extLst>
                    <a:ext uri="{9D8B030D-6E8A-4147-A177-3AD203B41FA5}">
                      <a16:colId xmlns:a16="http://schemas.microsoft.com/office/drawing/2014/main" val="7354654"/>
                    </a:ext>
                  </a:extLst>
                </a:gridCol>
              </a:tblGrid>
              <a:tr h="185872">
                <a:tc rowSpan="2">
                  <a:txBody>
                    <a:bodyPr/>
                    <a:lstStyle/>
                    <a:p>
                      <a:pPr algn="ctr"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施策例</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rowSpan="2">
                  <a:txBody>
                    <a:bodyPr/>
                    <a:lstStyle/>
                    <a:p>
                      <a:pPr algn="ctr"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事業例・事業内容</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rowSpan="2">
                  <a:txBody>
                    <a:bodyPr/>
                    <a:lstStyle/>
                    <a:p>
                      <a:pPr algn="ctr" rtl="0" fontAlgn="ctr"/>
                      <a:r>
                        <a:rPr lang="pt-BR" sz="800" b="0" i="0" u="none" strike="noStrike">
                          <a:solidFill>
                            <a:srgbClr val="000000"/>
                          </a:solidFill>
                          <a:effectLst/>
                          <a:latin typeface="Meiryo UI" panose="020B0604030504040204" pitchFamily="50" charset="-128"/>
                          <a:ea typeface="Meiryo UI" panose="020B0604030504040204" pitchFamily="50" charset="-128"/>
                        </a:rPr>
                        <a:t>R3答申</a:t>
                      </a:r>
                      <a:br>
                        <a:rPr lang="pt-BR" sz="800" b="0" i="0" u="none" strike="noStrike">
                          <a:solidFill>
                            <a:srgbClr val="000000"/>
                          </a:solidFill>
                          <a:effectLst/>
                          <a:latin typeface="Meiryo UI" panose="020B0604030504040204" pitchFamily="50" charset="-128"/>
                          <a:ea typeface="Meiryo UI" panose="020B0604030504040204" pitchFamily="50" charset="-128"/>
                        </a:rPr>
                      </a:br>
                      <a:r>
                        <a:rPr lang="pt-BR" sz="800" b="0" i="0" u="none" strike="noStrike">
                          <a:solidFill>
                            <a:srgbClr val="000000"/>
                          </a:solidFill>
                          <a:effectLst/>
                          <a:latin typeface="Meiryo UI" panose="020B0604030504040204" pitchFamily="50" charset="-128"/>
                          <a:ea typeface="Meiryo UI" panose="020B0604030504040204" pitchFamily="50" charset="-128"/>
                        </a:rPr>
                        <a:t>行政需要</a:t>
                      </a:r>
                      <a:br>
                        <a:rPr lang="pt-BR" sz="800" b="0" i="0" u="none" strike="noStrike">
                          <a:solidFill>
                            <a:srgbClr val="000000"/>
                          </a:solidFill>
                          <a:effectLst/>
                          <a:latin typeface="Meiryo UI" panose="020B0604030504040204" pitchFamily="50" charset="-128"/>
                          <a:ea typeface="Meiryo UI" panose="020B0604030504040204" pitchFamily="50" charset="-128"/>
                        </a:rPr>
                      </a:br>
                      <a:r>
                        <a:rPr lang="pt-BR" sz="800" b="0" i="0" u="none" strike="noStrike">
                          <a:solidFill>
                            <a:srgbClr val="000000"/>
                          </a:solidFill>
                          <a:effectLst/>
                          <a:latin typeface="Meiryo UI" panose="020B0604030504040204" pitchFamily="50" charset="-128"/>
                          <a:ea typeface="Meiryo UI" panose="020B0604030504040204" pitchFamily="50" charset="-128"/>
                        </a:rPr>
                        <a:t>（千円）</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gridSpan="3">
                  <a:txBody>
                    <a:bodyPr/>
                    <a:lstStyle/>
                    <a:p>
                      <a:pPr algn="ctr"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充当実績（千円）</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事業実績　等</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extLst>
                  <a:ext uri="{0D108BD9-81ED-4DB2-BD59-A6C34878D82A}">
                    <a16:rowId xmlns:a16="http://schemas.microsoft.com/office/drawing/2014/main" val="1781734341"/>
                  </a:ext>
                </a:extLst>
              </a:tr>
              <a:tr h="25547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sz="800" b="0" i="0" u="none" strike="noStrike" dirty="0">
                          <a:solidFill>
                            <a:srgbClr val="000000"/>
                          </a:solidFill>
                          <a:effectLst/>
                          <a:latin typeface="Meiryo UI" panose="020B0604030504040204" pitchFamily="50" charset="-128"/>
                          <a:ea typeface="Meiryo UI" panose="020B0604030504040204" pitchFamily="50" charset="-128"/>
                        </a:rPr>
                        <a:t>R3</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a:txBody>
                    <a:bodyPr/>
                    <a:lstStyle/>
                    <a:p>
                      <a:pPr algn="ctr" rtl="0" fontAlgn="ctr"/>
                      <a:r>
                        <a:rPr lang="en-US" sz="800" b="0" i="0" u="none" strike="noStrike" dirty="0">
                          <a:solidFill>
                            <a:srgbClr val="000000"/>
                          </a:solidFill>
                          <a:effectLst/>
                          <a:latin typeface="Meiryo UI" panose="020B0604030504040204" pitchFamily="50" charset="-128"/>
                          <a:ea typeface="Meiryo UI" panose="020B0604030504040204" pitchFamily="50" charset="-128"/>
                        </a:rPr>
                        <a:t>R4</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a:txBody>
                    <a:bodyPr/>
                    <a:lstStyle/>
                    <a:p>
                      <a:pPr algn="ctr" rtl="0" fontAlgn="ctr"/>
                      <a:r>
                        <a:rPr lang="en-US" sz="800" b="0" i="0" u="none" strike="noStrike">
                          <a:solidFill>
                            <a:srgbClr val="000000"/>
                          </a:solidFill>
                          <a:effectLst/>
                          <a:latin typeface="Meiryo UI" panose="020B0604030504040204" pitchFamily="50" charset="-128"/>
                          <a:ea typeface="Meiryo UI" panose="020B0604030504040204" pitchFamily="50" charset="-128"/>
                        </a:rPr>
                        <a:t>R5</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vMerge="1">
                  <a:txBody>
                    <a:bodyPr/>
                    <a:lstStyle/>
                    <a:p>
                      <a:endParaRPr kumimoji="1" lang="ja-JP" altLang="en-US"/>
                    </a:p>
                  </a:txBody>
                  <a:tcPr/>
                </a:tc>
                <a:extLst>
                  <a:ext uri="{0D108BD9-81ED-4DB2-BD59-A6C34878D82A}">
                    <a16:rowId xmlns:a16="http://schemas.microsoft.com/office/drawing/2014/main" val="518300895"/>
                  </a:ext>
                </a:extLst>
              </a:tr>
              <a:tr h="296527">
                <a:tc rowSpan="2">
                  <a:txBody>
                    <a:bodyPr/>
                    <a:lstStyle/>
                    <a:p>
                      <a:pPr algn="l"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既存の魅力資源の整備・活用</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zh-TW" altLang="en-US" sz="800" b="1" i="0" u="none" strike="noStrike">
                          <a:solidFill>
                            <a:srgbClr val="000000"/>
                          </a:solidFill>
                          <a:effectLst/>
                          <a:latin typeface="Meiryo UI" panose="020B0604030504040204" pitchFamily="50" charset="-128"/>
                          <a:ea typeface="Meiryo UI" panose="020B0604030504040204" pitchFamily="50" charset="-128"/>
                        </a:rPr>
                        <a:t>上方演芸資料館管理運営費</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70,000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5,471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6,627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10,591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国内外の観光客に上方演芸の歴史と魅力を発信するため、資料展示や体験事業等を実施した。</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449238924"/>
                  </a:ext>
                </a:extLst>
              </a:tr>
              <a:tr h="337323">
                <a:tc vMerge="1">
                  <a:txBody>
                    <a:bodyPr/>
                    <a:lstStyle/>
                    <a:p>
                      <a:endParaRPr kumimoji="1" lang="ja-JP" altLang="en-US"/>
                    </a:p>
                  </a:txBody>
                  <a:tcPr/>
                </a:tc>
                <a:tc>
                  <a:txBody>
                    <a:bodyPr/>
                    <a:lstStyle/>
                    <a:p>
                      <a:pPr algn="l" rtl="0"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百舌鳥・古市古墳群世界遺産保存活用事業費</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20,000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4,674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大阪府、堺市、羽曳野市、藤井寺市が一体となり、世界遺産「百舌鳥・古市古墳群」の価値や魅力を広く継続的に情報発信するため、動画配信を実施した。</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777870222"/>
                  </a:ext>
                </a:extLst>
              </a:tr>
              <a:tr h="296527">
                <a:tc rowSpan="2">
                  <a:txBody>
                    <a:bodyPr/>
                    <a:lstStyle/>
                    <a:p>
                      <a:pPr algn="l"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国内外から集客できる魅力づくりの推進</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ナイトカルチャー魅力創出事業</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287,000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141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2,554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142,662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御堂筋全長約</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4km</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のイチョウ並木を装飾し、インパクトある光空間を創出する「御堂筋イルミネーション」を実施した。</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年度来場者数約</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584</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万人</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930075502"/>
                  </a:ext>
                </a:extLst>
              </a:tr>
              <a:tr h="337323">
                <a:tc vMerge="1">
                  <a:txBody>
                    <a:bodyPr/>
                    <a:lstStyle/>
                    <a:p>
                      <a:endParaRPr kumimoji="1" lang="ja-JP" altLang="en-US"/>
                    </a:p>
                  </a:txBody>
                  <a:tcPr/>
                </a:tc>
                <a:tc>
                  <a:txBody>
                    <a:bodyPr/>
                    <a:lstStyle/>
                    <a:p>
                      <a:pPr algn="l" rtl="0" fontAlgn="ctr"/>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大阪文化フェスティバル事業</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230,000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71,452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70,937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72,000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大阪・関西万博に向け、府内の市町村等と連携して、文化資源のさらなる魅力向上や地域の魅力発信に取り組む「大阪文化資源魅力向上事業」を実施した。</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年度参加者数</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285,646</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名</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475625746"/>
                  </a:ext>
                </a:extLst>
              </a:tr>
              <a:tr h="337323">
                <a:tc rowSpan="2">
                  <a:txBody>
                    <a:bodyPr/>
                    <a:lstStyle/>
                    <a:p>
                      <a:pPr algn="l"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国内外から人を呼び込むためのプロモーションの推進</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スポーツツーリズム創出事業費</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6,000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武道等の大阪にあるスポーツ資源をインバウンド向けにもわかりやすく情報発信するためのホームページを令和２年度に構築し、その後、寄附金によりホームページを運用した。</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211988767"/>
                  </a:ext>
                </a:extLst>
              </a:tr>
              <a:tr h="337323">
                <a:tc vMerge="1">
                  <a:txBody>
                    <a:bodyPr/>
                    <a:lstStyle/>
                    <a:p>
                      <a:endParaRPr kumimoji="1" lang="ja-JP" altLang="en-US"/>
                    </a:p>
                  </a:txBody>
                  <a:tcPr/>
                </a:tc>
                <a:tc>
                  <a:txBody>
                    <a:bodyPr/>
                    <a:lstStyle/>
                    <a:p>
                      <a:pPr algn="l" rtl="0" fontAlgn="ctr"/>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国内外からの誘客促進事業</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96,000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92,000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大阪のメインストリートである御堂筋において、非日常的なオンリーワンコンテンツを実施するイベント（御堂筋オータムパーティー）を開催し、大阪の魅力を国内外へ広く発信した。</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年度来場者数約</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30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万人</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86825752"/>
                  </a:ext>
                </a:extLst>
              </a:tr>
              <a:tr h="296527">
                <a:tc rowSpan="2">
                  <a:txBody>
                    <a:bodyPr/>
                    <a:lstStyle/>
                    <a:p>
                      <a:pPr algn="l" rtl="0" fontAlgn="ctr"/>
                      <a:r>
                        <a:rPr lang="en-US" sz="800" b="0" i="0" u="none" strike="noStrike">
                          <a:solidFill>
                            <a:srgbClr val="000000"/>
                          </a:solidFill>
                          <a:effectLst/>
                          <a:latin typeface="Meiryo UI" panose="020B0604030504040204" pitchFamily="50" charset="-128"/>
                          <a:ea typeface="Meiryo UI" panose="020B0604030504040204" pitchFamily="50" charset="-128"/>
                        </a:rPr>
                        <a:t>MICE</a:t>
                      </a:r>
                      <a:r>
                        <a:rPr lang="ja-JP" altLang="en-US" sz="800" b="0" i="0" u="none" strike="noStrike">
                          <a:solidFill>
                            <a:srgbClr val="000000"/>
                          </a:solidFill>
                          <a:effectLst/>
                          <a:latin typeface="Meiryo UI" panose="020B0604030504040204" pitchFamily="50" charset="-128"/>
                          <a:ea typeface="Meiryo UI" panose="020B0604030504040204" pitchFamily="50" charset="-128"/>
                        </a:rPr>
                        <a:t>誘致の推進</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en-US" altLang="zh-TW" sz="800" b="1" i="0" u="none" strike="noStrike">
                          <a:solidFill>
                            <a:srgbClr val="000000"/>
                          </a:solidFill>
                          <a:effectLst/>
                          <a:latin typeface="Meiryo UI" panose="020B0604030504040204" pitchFamily="50" charset="-128"/>
                          <a:ea typeface="Meiryo UI" panose="020B0604030504040204" pitchFamily="50" charset="-128"/>
                        </a:rPr>
                        <a:t>MICE</a:t>
                      </a:r>
                      <a:r>
                        <a:rPr lang="zh-TW" altLang="en-US" sz="800" b="1" i="0" u="none" strike="noStrike">
                          <a:solidFill>
                            <a:srgbClr val="000000"/>
                          </a:solidFill>
                          <a:effectLst/>
                          <a:latin typeface="Meiryo UI" panose="020B0604030504040204" pitchFamily="50" charset="-128"/>
                          <a:ea typeface="Meiryo UI" panose="020B0604030504040204" pitchFamily="50" charset="-128"/>
                        </a:rPr>
                        <a:t>誘致促進事業費</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10,000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2,004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15,222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大阪府内の施設を</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MICE</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会場として開催する国際会議で、ハイブリットに要する費用の一部を助成した。助成件数</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12</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件</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2479182001"/>
                  </a:ext>
                </a:extLst>
              </a:tr>
              <a:tr h="227177">
                <a:tc vMerge="1">
                  <a:txBody>
                    <a:bodyPr/>
                    <a:lstStyle/>
                    <a:p>
                      <a:endParaRPr kumimoji="1" lang="ja-JP" altLang="en-US"/>
                    </a:p>
                  </a:txBody>
                  <a:tcPr/>
                </a:tc>
                <a:tc>
                  <a:txBody>
                    <a:bodyPr/>
                    <a:lstStyle/>
                    <a:p>
                      <a:pPr algn="l" rtl="0" fontAlgn="ctr"/>
                      <a:r>
                        <a:rPr lang="zh-TW" altLang="en-US" sz="800" b="1" i="0" u="none" strike="noStrike">
                          <a:solidFill>
                            <a:srgbClr val="000000"/>
                          </a:solidFill>
                          <a:effectLst/>
                          <a:latin typeface="Meiryo UI" panose="020B0604030504040204" pitchFamily="50" charset="-128"/>
                          <a:ea typeface="Meiryo UI" panose="020B0604030504040204" pitchFamily="50" charset="-128"/>
                        </a:rPr>
                        <a:t>観光政策調査研究事業費</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11,000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7,504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旅行者の府域周遊等の動向、</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MICE</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等国際イベント誘致に関する調査研究を実施し、大阪</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MICE</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誘致戦略策定。</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171972170"/>
                  </a:ext>
                </a:extLst>
              </a:tr>
            </a:tbl>
          </a:graphicData>
        </a:graphic>
      </p:graphicFrame>
      <p:graphicFrame>
        <p:nvGraphicFramePr>
          <p:cNvPr id="5" name="表 4">
            <a:extLst>
              <a:ext uri="{FF2B5EF4-FFF2-40B4-BE49-F238E27FC236}">
                <a16:creationId xmlns:a16="http://schemas.microsoft.com/office/drawing/2014/main" id="{D61CBEBD-FF4F-40D1-A21B-6308F842F0FD}"/>
              </a:ext>
            </a:extLst>
          </p:cNvPr>
          <p:cNvGraphicFramePr>
            <a:graphicFrameLocks noGrp="1"/>
          </p:cNvGraphicFramePr>
          <p:nvPr>
            <p:extLst>
              <p:ext uri="{D42A27DB-BD31-4B8C-83A1-F6EECF244321}">
                <p14:modId xmlns:p14="http://schemas.microsoft.com/office/powerpoint/2010/main" val="2641019842"/>
              </p:ext>
            </p:extLst>
          </p:nvPr>
        </p:nvGraphicFramePr>
        <p:xfrm>
          <a:off x="179512" y="4175089"/>
          <a:ext cx="8928538" cy="886483"/>
        </p:xfrm>
        <a:graphic>
          <a:graphicData uri="http://schemas.openxmlformats.org/drawingml/2006/table">
            <a:tbl>
              <a:tblPr/>
              <a:tblGrid>
                <a:gridCol w="720080">
                  <a:extLst>
                    <a:ext uri="{9D8B030D-6E8A-4147-A177-3AD203B41FA5}">
                      <a16:colId xmlns:a16="http://schemas.microsoft.com/office/drawing/2014/main" val="3434603129"/>
                    </a:ext>
                  </a:extLst>
                </a:gridCol>
                <a:gridCol w="2160240">
                  <a:extLst>
                    <a:ext uri="{9D8B030D-6E8A-4147-A177-3AD203B41FA5}">
                      <a16:colId xmlns:a16="http://schemas.microsoft.com/office/drawing/2014/main" val="1995344750"/>
                    </a:ext>
                  </a:extLst>
                </a:gridCol>
                <a:gridCol w="504056">
                  <a:extLst>
                    <a:ext uri="{9D8B030D-6E8A-4147-A177-3AD203B41FA5}">
                      <a16:colId xmlns:a16="http://schemas.microsoft.com/office/drawing/2014/main" val="16471609"/>
                    </a:ext>
                  </a:extLst>
                </a:gridCol>
                <a:gridCol w="480054">
                  <a:extLst>
                    <a:ext uri="{9D8B030D-6E8A-4147-A177-3AD203B41FA5}">
                      <a16:colId xmlns:a16="http://schemas.microsoft.com/office/drawing/2014/main" val="2153169365"/>
                    </a:ext>
                  </a:extLst>
                </a:gridCol>
                <a:gridCol w="480054">
                  <a:extLst>
                    <a:ext uri="{9D8B030D-6E8A-4147-A177-3AD203B41FA5}">
                      <a16:colId xmlns:a16="http://schemas.microsoft.com/office/drawing/2014/main" val="3761424895"/>
                    </a:ext>
                  </a:extLst>
                </a:gridCol>
                <a:gridCol w="480054">
                  <a:extLst>
                    <a:ext uri="{9D8B030D-6E8A-4147-A177-3AD203B41FA5}">
                      <a16:colId xmlns:a16="http://schemas.microsoft.com/office/drawing/2014/main" val="2568037312"/>
                    </a:ext>
                  </a:extLst>
                </a:gridCol>
                <a:gridCol w="4104000">
                  <a:extLst>
                    <a:ext uri="{9D8B030D-6E8A-4147-A177-3AD203B41FA5}">
                      <a16:colId xmlns:a16="http://schemas.microsoft.com/office/drawing/2014/main" val="2046600213"/>
                    </a:ext>
                  </a:extLst>
                </a:gridCol>
              </a:tblGrid>
              <a:tr h="162274">
                <a:tc rowSpan="2">
                  <a:txBody>
                    <a:bodyPr/>
                    <a:lstStyle/>
                    <a:p>
                      <a:pPr algn="ctr"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施策例</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rowSpan="2">
                  <a:txBody>
                    <a:bodyPr/>
                    <a:lstStyle/>
                    <a:p>
                      <a:pPr algn="ctr"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事業例・事業内容</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rowSpan="2">
                  <a:txBody>
                    <a:bodyPr/>
                    <a:lstStyle/>
                    <a:p>
                      <a:pPr algn="ctr" rtl="0" fontAlgn="ctr"/>
                      <a:r>
                        <a:rPr lang="pt-BR" sz="800" b="0" i="0" u="none" strike="noStrike">
                          <a:solidFill>
                            <a:srgbClr val="000000"/>
                          </a:solidFill>
                          <a:effectLst/>
                          <a:latin typeface="Meiryo UI" panose="020B0604030504040204" pitchFamily="50" charset="-128"/>
                          <a:ea typeface="Meiryo UI" panose="020B0604030504040204" pitchFamily="50" charset="-128"/>
                        </a:rPr>
                        <a:t>R3答申</a:t>
                      </a:r>
                      <a:br>
                        <a:rPr lang="pt-BR" sz="800" b="0" i="0" u="none" strike="noStrike">
                          <a:solidFill>
                            <a:srgbClr val="000000"/>
                          </a:solidFill>
                          <a:effectLst/>
                          <a:latin typeface="Meiryo UI" panose="020B0604030504040204" pitchFamily="50" charset="-128"/>
                          <a:ea typeface="Meiryo UI" panose="020B0604030504040204" pitchFamily="50" charset="-128"/>
                        </a:rPr>
                      </a:br>
                      <a:r>
                        <a:rPr lang="pt-BR" sz="800" b="0" i="0" u="none" strike="noStrike">
                          <a:solidFill>
                            <a:srgbClr val="000000"/>
                          </a:solidFill>
                          <a:effectLst/>
                          <a:latin typeface="Meiryo UI" panose="020B0604030504040204" pitchFamily="50" charset="-128"/>
                          <a:ea typeface="Meiryo UI" panose="020B0604030504040204" pitchFamily="50" charset="-128"/>
                        </a:rPr>
                        <a:t>行政需要</a:t>
                      </a:r>
                      <a:br>
                        <a:rPr lang="pt-BR" sz="800" b="0" i="0" u="none" strike="noStrike">
                          <a:solidFill>
                            <a:srgbClr val="000000"/>
                          </a:solidFill>
                          <a:effectLst/>
                          <a:latin typeface="Meiryo UI" panose="020B0604030504040204" pitchFamily="50" charset="-128"/>
                          <a:ea typeface="Meiryo UI" panose="020B0604030504040204" pitchFamily="50" charset="-128"/>
                        </a:rPr>
                      </a:br>
                      <a:r>
                        <a:rPr lang="pt-BR" sz="800" b="0" i="0" u="none" strike="noStrike">
                          <a:solidFill>
                            <a:srgbClr val="000000"/>
                          </a:solidFill>
                          <a:effectLst/>
                          <a:latin typeface="Meiryo UI" panose="020B0604030504040204" pitchFamily="50" charset="-128"/>
                          <a:ea typeface="Meiryo UI" panose="020B0604030504040204" pitchFamily="50" charset="-128"/>
                        </a:rPr>
                        <a:t>（千円）</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gridSpan="3">
                  <a:txBody>
                    <a:bodyPr/>
                    <a:lstStyle/>
                    <a:p>
                      <a:pPr algn="ctr"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充当実績（千円）</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事業実績　等</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extLst>
                  <a:ext uri="{0D108BD9-81ED-4DB2-BD59-A6C34878D82A}">
                    <a16:rowId xmlns:a16="http://schemas.microsoft.com/office/drawing/2014/main" val="2574430068"/>
                  </a:ext>
                </a:extLst>
              </a:tr>
              <a:tr h="1622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sz="800" b="0" i="0" u="none" strike="noStrike" dirty="0">
                          <a:solidFill>
                            <a:srgbClr val="000000"/>
                          </a:solidFill>
                          <a:effectLst/>
                          <a:latin typeface="Meiryo UI" panose="020B0604030504040204" pitchFamily="50" charset="-128"/>
                          <a:ea typeface="Meiryo UI" panose="020B0604030504040204" pitchFamily="50" charset="-128"/>
                        </a:rPr>
                        <a:t>R3</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a:txBody>
                    <a:bodyPr/>
                    <a:lstStyle/>
                    <a:p>
                      <a:pPr algn="ctr" rtl="0" fontAlgn="ctr"/>
                      <a:r>
                        <a:rPr lang="en-US" sz="800" b="0" i="0" u="none" strike="noStrike" dirty="0">
                          <a:solidFill>
                            <a:srgbClr val="000000"/>
                          </a:solidFill>
                          <a:effectLst/>
                          <a:latin typeface="Meiryo UI" panose="020B0604030504040204" pitchFamily="50" charset="-128"/>
                          <a:ea typeface="Meiryo UI" panose="020B0604030504040204" pitchFamily="50" charset="-128"/>
                        </a:rPr>
                        <a:t>R4</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a:txBody>
                    <a:bodyPr/>
                    <a:lstStyle/>
                    <a:p>
                      <a:pPr algn="ctr" rtl="0" fontAlgn="ctr"/>
                      <a:r>
                        <a:rPr lang="en-US" sz="800" b="0" i="0" u="none" strike="noStrike">
                          <a:solidFill>
                            <a:srgbClr val="000000"/>
                          </a:solidFill>
                          <a:effectLst/>
                          <a:latin typeface="Meiryo UI" panose="020B0604030504040204" pitchFamily="50" charset="-128"/>
                          <a:ea typeface="Meiryo UI" panose="020B0604030504040204" pitchFamily="50" charset="-128"/>
                        </a:rPr>
                        <a:t>R5</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vMerge="1">
                  <a:txBody>
                    <a:bodyPr/>
                    <a:lstStyle/>
                    <a:p>
                      <a:endParaRPr kumimoji="1" lang="ja-JP" altLang="en-US"/>
                    </a:p>
                  </a:txBody>
                  <a:tcPr/>
                </a:tc>
                <a:extLst>
                  <a:ext uri="{0D108BD9-81ED-4DB2-BD59-A6C34878D82A}">
                    <a16:rowId xmlns:a16="http://schemas.microsoft.com/office/drawing/2014/main" val="2887274273"/>
                  </a:ext>
                </a:extLst>
              </a:tr>
              <a:tr h="514928">
                <a:tc>
                  <a:txBody>
                    <a:bodyPr/>
                    <a:lstStyle/>
                    <a:p>
                      <a:pPr algn="l"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諸経費</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zh-TW" altLang="en-US" sz="800" b="1" i="0" u="none" strike="noStrike">
                          <a:solidFill>
                            <a:srgbClr val="000000"/>
                          </a:solidFill>
                          <a:effectLst/>
                          <a:latin typeface="Meiryo UI" panose="020B0604030504040204" pitchFamily="50" charset="-128"/>
                          <a:ea typeface="Meiryo UI" panose="020B0604030504040204" pitchFamily="50" charset="-128"/>
                        </a:rPr>
                        <a:t>宿泊税導入推進事業費</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67,000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72,081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28,774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103,288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特別徴収義務者に対する徴収奨励金、徴税費用等制度周知のための広報経費や税務システム開発経費等、宿泊税導入に係る経費に宿泊税を充当した。</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835191376"/>
                  </a:ext>
                </a:extLst>
              </a:tr>
            </a:tbl>
          </a:graphicData>
        </a:graphic>
      </p:graphicFrame>
      <p:graphicFrame>
        <p:nvGraphicFramePr>
          <p:cNvPr id="11" name="表 10">
            <a:extLst>
              <a:ext uri="{FF2B5EF4-FFF2-40B4-BE49-F238E27FC236}">
                <a16:creationId xmlns:a16="http://schemas.microsoft.com/office/drawing/2014/main" id="{53664E4F-BE2A-463D-83FA-9B0F483B1A71}"/>
              </a:ext>
            </a:extLst>
          </p:cNvPr>
          <p:cNvGraphicFramePr>
            <a:graphicFrameLocks noGrp="1"/>
          </p:cNvGraphicFramePr>
          <p:nvPr>
            <p:extLst>
              <p:ext uri="{D42A27DB-BD31-4B8C-83A1-F6EECF244321}">
                <p14:modId xmlns:p14="http://schemas.microsoft.com/office/powerpoint/2010/main" val="74071992"/>
              </p:ext>
            </p:extLst>
          </p:nvPr>
        </p:nvGraphicFramePr>
        <p:xfrm>
          <a:off x="179512" y="5373215"/>
          <a:ext cx="8928535" cy="1152129"/>
        </p:xfrm>
        <a:graphic>
          <a:graphicData uri="http://schemas.openxmlformats.org/drawingml/2006/table">
            <a:tbl>
              <a:tblPr/>
              <a:tblGrid>
                <a:gridCol w="720080">
                  <a:extLst>
                    <a:ext uri="{9D8B030D-6E8A-4147-A177-3AD203B41FA5}">
                      <a16:colId xmlns:a16="http://schemas.microsoft.com/office/drawing/2014/main" val="3257667404"/>
                    </a:ext>
                  </a:extLst>
                </a:gridCol>
                <a:gridCol w="2160240">
                  <a:extLst>
                    <a:ext uri="{9D8B030D-6E8A-4147-A177-3AD203B41FA5}">
                      <a16:colId xmlns:a16="http://schemas.microsoft.com/office/drawing/2014/main" val="2606598604"/>
                    </a:ext>
                  </a:extLst>
                </a:gridCol>
                <a:gridCol w="504056">
                  <a:extLst>
                    <a:ext uri="{9D8B030D-6E8A-4147-A177-3AD203B41FA5}">
                      <a16:colId xmlns:a16="http://schemas.microsoft.com/office/drawing/2014/main" val="3669917830"/>
                    </a:ext>
                  </a:extLst>
                </a:gridCol>
                <a:gridCol w="480053">
                  <a:extLst>
                    <a:ext uri="{9D8B030D-6E8A-4147-A177-3AD203B41FA5}">
                      <a16:colId xmlns:a16="http://schemas.microsoft.com/office/drawing/2014/main" val="2513326812"/>
                    </a:ext>
                  </a:extLst>
                </a:gridCol>
                <a:gridCol w="480053">
                  <a:extLst>
                    <a:ext uri="{9D8B030D-6E8A-4147-A177-3AD203B41FA5}">
                      <a16:colId xmlns:a16="http://schemas.microsoft.com/office/drawing/2014/main" val="2629839531"/>
                    </a:ext>
                  </a:extLst>
                </a:gridCol>
                <a:gridCol w="480053">
                  <a:extLst>
                    <a:ext uri="{9D8B030D-6E8A-4147-A177-3AD203B41FA5}">
                      <a16:colId xmlns:a16="http://schemas.microsoft.com/office/drawing/2014/main" val="4040876869"/>
                    </a:ext>
                  </a:extLst>
                </a:gridCol>
                <a:gridCol w="4104000">
                  <a:extLst>
                    <a:ext uri="{9D8B030D-6E8A-4147-A177-3AD203B41FA5}">
                      <a16:colId xmlns:a16="http://schemas.microsoft.com/office/drawing/2014/main" val="2766715878"/>
                    </a:ext>
                  </a:extLst>
                </a:gridCol>
              </a:tblGrid>
              <a:tr h="179660">
                <a:tc rowSpan="2">
                  <a:txBody>
                    <a:bodyPr/>
                    <a:lstStyle/>
                    <a:p>
                      <a:pPr algn="ctr"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施策例</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rowSpan="2">
                  <a:txBody>
                    <a:bodyPr/>
                    <a:lstStyle/>
                    <a:p>
                      <a:pPr algn="ctr"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事業例・事業内容</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rowSpan="2">
                  <a:txBody>
                    <a:bodyPr/>
                    <a:lstStyle/>
                    <a:p>
                      <a:pPr algn="ctr" rtl="0" fontAlgn="ctr"/>
                      <a:r>
                        <a:rPr lang="pt-BR" sz="800" b="0" i="0" u="none" strike="noStrike">
                          <a:solidFill>
                            <a:srgbClr val="000000"/>
                          </a:solidFill>
                          <a:effectLst/>
                          <a:latin typeface="Meiryo UI" panose="020B0604030504040204" pitchFamily="50" charset="-128"/>
                          <a:ea typeface="Meiryo UI" panose="020B0604030504040204" pitchFamily="50" charset="-128"/>
                        </a:rPr>
                        <a:t>R3答申</a:t>
                      </a:r>
                      <a:br>
                        <a:rPr lang="pt-BR" sz="800" b="0" i="0" u="none" strike="noStrike">
                          <a:solidFill>
                            <a:srgbClr val="000000"/>
                          </a:solidFill>
                          <a:effectLst/>
                          <a:latin typeface="Meiryo UI" panose="020B0604030504040204" pitchFamily="50" charset="-128"/>
                          <a:ea typeface="Meiryo UI" panose="020B0604030504040204" pitchFamily="50" charset="-128"/>
                        </a:rPr>
                      </a:br>
                      <a:r>
                        <a:rPr lang="pt-BR" sz="800" b="0" i="0" u="none" strike="noStrike">
                          <a:solidFill>
                            <a:srgbClr val="000000"/>
                          </a:solidFill>
                          <a:effectLst/>
                          <a:latin typeface="Meiryo UI" panose="020B0604030504040204" pitchFamily="50" charset="-128"/>
                          <a:ea typeface="Meiryo UI" panose="020B0604030504040204" pitchFamily="50" charset="-128"/>
                        </a:rPr>
                        <a:t>行政需要</a:t>
                      </a:r>
                      <a:br>
                        <a:rPr lang="pt-BR" sz="800" b="0" i="0" u="none" strike="noStrike">
                          <a:solidFill>
                            <a:srgbClr val="000000"/>
                          </a:solidFill>
                          <a:effectLst/>
                          <a:latin typeface="Meiryo UI" panose="020B0604030504040204" pitchFamily="50" charset="-128"/>
                          <a:ea typeface="Meiryo UI" panose="020B0604030504040204" pitchFamily="50" charset="-128"/>
                        </a:rPr>
                      </a:br>
                      <a:r>
                        <a:rPr lang="pt-BR" sz="800" b="0" i="0" u="none" strike="noStrike">
                          <a:solidFill>
                            <a:srgbClr val="000000"/>
                          </a:solidFill>
                          <a:effectLst/>
                          <a:latin typeface="Meiryo UI" panose="020B0604030504040204" pitchFamily="50" charset="-128"/>
                          <a:ea typeface="Meiryo UI" panose="020B0604030504040204" pitchFamily="50" charset="-128"/>
                        </a:rPr>
                        <a:t>（千円）</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gridSpan="3">
                  <a:txBody>
                    <a:bodyPr/>
                    <a:lstStyle/>
                    <a:p>
                      <a:pPr algn="ctr"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充当実績（千円）</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事業実績　等</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extLst>
                  <a:ext uri="{0D108BD9-81ED-4DB2-BD59-A6C34878D82A}">
                    <a16:rowId xmlns:a16="http://schemas.microsoft.com/office/drawing/2014/main" val="4264532867"/>
                  </a:ext>
                </a:extLst>
              </a:tr>
              <a:tr h="17966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sz="800" b="0" i="0" u="none" strike="noStrike" dirty="0">
                          <a:solidFill>
                            <a:srgbClr val="000000"/>
                          </a:solidFill>
                          <a:effectLst/>
                          <a:latin typeface="Meiryo UI" panose="020B0604030504040204" pitchFamily="50" charset="-128"/>
                          <a:ea typeface="Meiryo UI" panose="020B0604030504040204" pitchFamily="50" charset="-128"/>
                        </a:rPr>
                        <a:t>R3</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a:txBody>
                    <a:bodyPr/>
                    <a:lstStyle/>
                    <a:p>
                      <a:pPr algn="ctr" rtl="0" fontAlgn="ctr"/>
                      <a:r>
                        <a:rPr lang="en-US" sz="800" b="0" i="0" u="none" strike="noStrike" dirty="0">
                          <a:solidFill>
                            <a:srgbClr val="000000"/>
                          </a:solidFill>
                          <a:effectLst/>
                          <a:latin typeface="Meiryo UI" panose="020B0604030504040204" pitchFamily="50" charset="-128"/>
                          <a:ea typeface="Meiryo UI" panose="020B0604030504040204" pitchFamily="50" charset="-128"/>
                        </a:rPr>
                        <a:t>R4</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a:txBody>
                    <a:bodyPr/>
                    <a:lstStyle/>
                    <a:p>
                      <a:pPr algn="ctr" rtl="0" fontAlgn="ctr"/>
                      <a:r>
                        <a:rPr lang="en-US" sz="800" b="0" i="0" u="none" strike="noStrike">
                          <a:solidFill>
                            <a:srgbClr val="000000"/>
                          </a:solidFill>
                          <a:effectLst/>
                          <a:latin typeface="Meiryo UI" panose="020B0604030504040204" pitchFamily="50" charset="-128"/>
                          <a:ea typeface="Meiryo UI" panose="020B0604030504040204" pitchFamily="50" charset="-128"/>
                        </a:rPr>
                        <a:t>R5</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vMerge="1">
                  <a:txBody>
                    <a:bodyPr/>
                    <a:lstStyle/>
                    <a:p>
                      <a:endParaRPr kumimoji="1" lang="ja-JP" altLang="en-US"/>
                    </a:p>
                  </a:txBody>
                  <a:tcPr/>
                </a:tc>
                <a:extLst>
                  <a:ext uri="{0D108BD9-81ED-4DB2-BD59-A6C34878D82A}">
                    <a16:rowId xmlns:a16="http://schemas.microsoft.com/office/drawing/2014/main" val="3278212301"/>
                  </a:ext>
                </a:extLst>
              </a:tr>
              <a:tr h="390287">
                <a:tc>
                  <a:txBody>
                    <a:bodyPr/>
                    <a:lstStyle/>
                    <a:p>
                      <a:pPr algn="l"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安心・安全の確保</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宿泊施設の耐震化補助</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55,000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843175533"/>
                  </a:ext>
                </a:extLst>
              </a:tr>
              <a:tr h="390287">
                <a:tc>
                  <a:txBody>
                    <a:bodyPr/>
                    <a:lstStyle/>
                    <a:p>
                      <a:pPr algn="l"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観光施設等のバリアフリー化</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宿泊施設のバリアフリー化</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150,000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2408644323"/>
                  </a:ext>
                </a:extLst>
              </a:tr>
            </a:tbl>
          </a:graphicData>
        </a:graphic>
      </p:graphicFrame>
      <p:sp>
        <p:nvSpPr>
          <p:cNvPr id="12" name="正方形/長方形 11">
            <a:extLst>
              <a:ext uri="{FF2B5EF4-FFF2-40B4-BE49-F238E27FC236}">
                <a16:creationId xmlns:a16="http://schemas.microsoft.com/office/drawing/2014/main" id="{892E7C79-E7B7-4242-AC1A-4F5C09783B79}"/>
              </a:ext>
            </a:extLst>
          </p:cNvPr>
          <p:cNvSpPr/>
          <p:nvPr/>
        </p:nvSpPr>
        <p:spPr>
          <a:xfrm>
            <a:off x="5004048" y="908720"/>
            <a:ext cx="4104455" cy="2988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0962A885-A786-4002-BB15-2840CCE62FF9}"/>
              </a:ext>
            </a:extLst>
          </p:cNvPr>
          <p:cNvSpPr/>
          <p:nvPr/>
        </p:nvSpPr>
        <p:spPr>
          <a:xfrm>
            <a:off x="5004046" y="4149383"/>
            <a:ext cx="4104455" cy="900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D93B3971-D93A-440F-AFC2-7899247290C6}"/>
              </a:ext>
            </a:extLst>
          </p:cNvPr>
          <p:cNvSpPr/>
          <p:nvPr/>
        </p:nvSpPr>
        <p:spPr>
          <a:xfrm>
            <a:off x="5004046" y="5354089"/>
            <a:ext cx="4094161" cy="1152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94488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5094" y="44624"/>
            <a:ext cx="8775378"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　宿泊税充当事業の効果検証</a:t>
            </a:r>
            <a:r>
              <a:rPr lang="ja-JP" altLang="en-US" b="1" kern="100" dirty="0">
                <a:solidFill>
                  <a:sysClr val="windowText" lastClr="000000"/>
                </a:solidFill>
                <a:ea typeface="Meiryo UI" panose="020B0604030504040204" pitchFamily="50" charset="-128"/>
                <a:cs typeface="Times New Roman" panose="02020603050405020304" pitchFamily="18" charset="0"/>
              </a:rPr>
              <a:t>　～宿泊税を活用した取組の状況（</a:t>
            </a:r>
            <a:r>
              <a:rPr lang="en-US" altLang="ja-JP" b="1" kern="100" dirty="0">
                <a:solidFill>
                  <a:sysClr val="windowText" lastClr="000000"/>
                </a:solidFill>
                <a:ea typeface="Meiryo UI" panose="020B0604030504040204" pitchFamily="50" charset="-128"/>
                <a:cs typeface="Times New Roman" panose="02020603050405020304" pitchFamily="18" charset="0"/>
              </a:rPr>
              <a:t>R3</a:t>
            </a:r>
            <a:r>
              <a:rPr lang="ja-JP" altLang="en-US" b="1" kern="100" dirty="0">
                <a:solidFill>
                  <a:sysClr val="windowText" lastClr="000000"/>
                </a:solidFill>
                <a:ea typeface="Meiryo UI" panose="020B0604030504040204" pitchFamily="50" charset="-128"/>
                <a:cs typeface="Times New Roman" panose="02020603050405020304" pitchFamily="18" charset="0"/>
              </a:rPr>
              <a:t>以降の状況）～</a:t>
            </a:r>
            <a:endParaRPr lang="ja-JP" altLang="ja-JP" kern="100" dirty="0">
              <a:solidFill>
                <a:sysClr val="windowText" lastClr="000000"/>
              </a:solidFill>
              <a:ea typeface="游明朝" panose="02020400000000000000" pitchFamily="18" charset="-128"/>
              <a:cs typeface="Times New Roman" panose="02020603050405020304" pitchFamily="18" charset="0"/>
            </a:endParaRPr>
          </a:p>
        </p:txBody>
      </p:sp>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スライド番号プレースホルダー 4"/>
          <p:cNvSpPr>
            <a:spLocks noGrp="1"/>
          </p:cNvSpPr>
          <p:nvPr>
            <p:ph type="sldNum" sz="quarter" idx="12"/>
          </p:nvPr>
        </p:nvSpPr>
        <p:spPr>
          <a:xfrm>
            <a:off x="6974904" y="6448251"/>
            <a:ext cx="2133600" cy="365125"/>
          </a:xfrm>
        </p:spPr>
        <p:txBody>
          <a:bodyPr/>
          <a:lstStyle/>
          <a:p>
            <a:fld id="{D2D8002D-B5B0-4BAC-B1F6-782DDCCE6D9C}" type="slidenum">
              <a:rPr kumimoji="1" lang="ja-JP" altLang="en-US" sz="1600" b="1" smtClean="0">
                <a:solidFill>
                  <a:schemeClr val="tx1"/>
                </a:solidFill>
              </a:rPr>
              <a:t>5</a:t>
            </a:fld>
            <a:endParaRPr kumimoji="1" lang="ja-JP" altLang="en-US" sz="1600" b="1">
              <a:solidFill>
                <a:schemeClr val="tx1"/>
              </a:solidFill>
            </a:endParaRPr>
          </a:p>
        </p:txBody>
      </p:sp>
      <p:sp>
        <p:nvSpPr>
          <p:cNvPr id="11" name="正方形/長方形 10">
            <a:extLst>
              <a:ext uri="{FF2B5EF4-FFF2-40B4-BE49-F238E27FC236}">
                <a16:creationId xmlns:a16="http://schemas.microsoft.com/office/drawing/2014/main" id="{18042AA9-0D05-4224-AD95-94DFBE67EB9B}"/>
              </a:ext>
            </a:extLst>
          </p:cNvPr>
          <p:cNvSpPr/>
          <p:nvPr/>
        </p:nvSpPr>
        <p:spPr>
          <a:xfrm>
            <a:off x="35496" y="548675"/>
            <a:ext cx="2895600"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l"/>
            <a:r>
              <a:rPr 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〇</a:t>
            </a:r>
            <a:r>
              <a:rPr lang="ja-JP" altLang="en-US"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新たなニーズへの対応事業例（</a:t>
            </a:r>
            <a:r>
              <a:rPr lang="en-US" altLang="ja-JP"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R3</a:t>
            </a:r>
            <a:r>
              <a:rPr lang="ja-JP" altLang="en-US" sz="1000" dirty="0">
                <a:solidFill>
                  <a:srgbClr val="000000"/>
                </a:solidFill>
                <a:effectLst/>
                <a:latin typeface="Arial" panose="020B0604020202020204" pitchFamily="34" charset="0"/>
                <a:ea typeface="Meiryo UI" panose="020B0604030504040204" pitchFamily="50" charset="-128"/>
                <a:cs typeface="ＭＳ Ｐゴシック" panose="020B0600070205080204" pitchFamily="50" charset="-128"/>
              </a:rPr>
              <a:t>答申）</a:t>
            </a:r>
            <a:endParaRPr lang="ja-JP" sz="1000" dirty="0">
              <a:effectLst/>
              <a:latin typeface="Arial" panose="020B0604020202020204" pitchFamily="34" charset="0"/>
              <a:ea typeface="ＭＳ Ｐゴシック" panose="020B0600070205080204" pitchFamily="50" charset="-128"/>
              <a:cs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D2AB033F-7F8F-45A6-9C1A-F70A2ABB048D}"/>
              </a:ext>
            </a:extLst>
          </p:cNvPr>
          <p:cNvSpPr txBox="1"/>
          <p:nvPr/>
        </p:nvSpPr>
        <p:spPr>
          <a:xfrm>
            <a:off x="242863" y="5301208"/>
            <a:ext cx="8712968" cy="1092607"/>
          </a:xfrm>
          <a:prstGeom prst="rect">
            <a:avLst/>
          </a:prstGeom>
          <a:noFill/>
          <a:ln>
            <a:solidFill>
              <a:schemeClr val="tx1"/>
            </a:solidFill>
          </a:ln>
        </p:spPr>
        <p:txBody>
          <a:bodyPr wrap="square" rtlCol="0">
            <a:spAutoFit/>
          </a:bodyPr>
          <a:lstStyle/>
          <a:p>
            <a:r>
              <a:rPr lang="en-US" altLang="ja-JP" sz="1300" dirty="0">
                <a:latin typeface="Meiryo UI" panose="020B0604030504040204" pitchFamily="50" charset="-128"/>
                <a:ea typeface="Meiryo UI" panose="020B0604030504040204" pitchFamily="50" charset="-128"/>
              </a:rPr>
              <a:t>【R3</a:t>
            </a:r>
            <a:r>
              <a:rPr lang="ja-JP" altLang="en-US" sz="1300" dirty="0">
                <a:latin typeface="Meiryo UI" panose="020B0604030504040204" pitchFamily="50" charset="-128"/>
                <a:ea typeface="Meiryo UI" panose="020B0604030504040204" pitchFamily="50" charset="-128"/>
              </a:rPr>
              <a:t>以降の取組の評価</a:t>
            </a:r>
            <a:r>
              <a:rPr lang="en-US" altLang="ja-JP" sz="1300" dirty="0">
                <a:latin typeface="Meiryo UI" panose="020B0604030504040204" pitchFamily="50" charset="-128"/>
                <a:ea typeface="Meiryo UI" panose="020B0604030504040204" pitchFamily="50" charset="-128"/>
              </a:rPr>
              <a:t>】</a:t>
            </a:r>
          </a:p>
          <a:p>
            <a:pPr marL="285750" indent="-285750">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rPr>
              <a:t>コロナ禍における宿泊税収減の影響を受け、一部事業の実施は現在見送られているものの、大阪の観光振興にかかる施策の２つの柱に沿って、宿泊税を活用した観光振興施策が着実に実施されている。</a:t>
            </a:r>
          </a:p>
          <a:p>
            <a:pPr marL="285750" indent="-285750">
              <a:buFont typeface="Wingdings" panose="05000000000000000000" pitchFamily="2" charset="2"/>
              <a:buChar char="Ø"/>
            </a:pPr>
            <a:r>
              <a:rPr lang="ja-JP" altLang="en-US" sz="1300" dirty="0">
                <a:latin typeface="Meiryo UI" panose="020B0604030504040204" pitchFamily="50" charset="-128"/>
                <a:ea typeface="Meiryo UI" panose="020B0604030504040204" pitchFamily="50" charset="-128"/>
              </a:rPr>
              <a:t>休止中の事業や現時点で取り組めてない事業については、今後も増加が見込まれる来阪観光客のニーズや、宿泊税収の回復を見ながら、改めて事業化をめざしていく。</a:t>
            </a:r>
            <a:endParaRPr lang="en-US" altLang="ja-JP" sz="1300" dirty="0">
              <a:latin typeface="Meiryo UI" panose="020B0604030504040204" pitchFamily="50" charset="-128"/>
              <a:ea typeface="Meiryo UI" panose="020B0604030504040204" pitchFamily="50" charset="-128"/>
            </a:endParaRPr>
          </a:p>
        </p:txBody>
      </p:sp>
      <p:graphicFrame>
        <p:nvGraphicFramePr>
          <p:cNvPr id="2" name="表 1">
            <a:extLst>
              <a:ext uri="{FF2B5EF4-FFF2-40B4-BE49-F238E27FC236}">
                <a16:creationId xmlns:a16="http://schemas.microsoft.com/office/drawing/2014/main" id="{C976A936-85C7-4F4E-8A21-498F6ABC5478}"/>
              </a:ext>
            </a:extLst>
          </p:cNvPr>
          <p:cNvGraphicFramePr>
            <a:graphicFrameLocks noGrp="1"/>
          </p:cNvGraphicFramePr>
          <p:nvPr>
            <p:extLst>
              <p:ext uri="{D42A27DB-BD31-4B8C-83A1-F6EECF244321}">
                <p14:modId xmlns:p14="http://schemas.microsoft.com/office/powerpoint/2010/main" val="3981037405"/>
              </p:ext>
            </p:extLst>
          </p:nvPr>
        </p:nvGraphicFramePr>
        <p:xfrm>
          <a:off x="179512" y="916396"/>
          <a:ext cx="8856553" cy="4169417"/>
        </p:xfrm>
        <a:graphic>
          <a:graphicData uri="http://schemas.openxmlformats.org/drawingml/2006/table">
            <a:tbl>
              <a:tblPr/>
              <a:tblGrid>
                <a:gridCol w="720080">
                  <a:extLst>
                    <a:ext uri="{9D8B030D-6E8A-4147-A177-3AD203B41FA5}">
                      <a16:colId xmlns:a16="http://schemas.microsoft.com/office/drawing/2014/main" val="1945735228"/>
                    </a:ext>
                  </a:extLst>
                </a:gridCol>
                <a:gridCol w="2376264">
                  <a:extLst>
                    <a:ext uri="{9D8B030D-6E8A-4147-A177-3AD203B41FA5}">
                      <a16:colId xmlns:a16="http://schemas.microsoft.com/office/drawing/2014/main" val="2398380695"/>
                    </a:ext>
                  </a:extLst>
                </a:gridCol>
                <a:gridCol w="504056">
                  <a:extLst>
                    <a:ext uri="{9D8B030D-6E8A-4147-A177-3AD203B41FA5}">
                      <a16:colId xmlns:a16="http://schemas.microsoft.com/office/drawing/2014/main" val="2488937626"/>
                    </a:ext>
                  </a:extLst>
                </a:gridCol>
                <a:gridCol w="456051">
                  <a:extLst>
                    <a:ext uri="{9D8B030D-6E8A-4147-A177-3AD203B41FA5}">
                      <a16:colId xmlns:a16="http://schemas.microsoft.com/office/drawing/2014/main" val="1952962838"/>
                    </a:ext>
                  </a:extLst>
                </a:gridCol>
                <a:gridCol w="456051">
                  <a:extLst>
                    <a:ext uri="{9D8B030D-6E8A-4147-A177-3AD203B41FA5}">
                      <a16:colId xmlns:a16="http://schemas.microsoft.com/office/drawing/2014/main" val="3078543942"/>
                    </a:ext>
                  </a:extLst>
                </a:gridCol>
                <a:gridCol w="456051">
                  <a:extLst>
                    <a:ext uri="{9D8B030D-6E8A-4147-A177-3AD203B41FA5}">
                      <a16:colId xmlns:a16="http://schemas.microsoft.com/office/drawing/2014/main" val="994880870"/>
                    </a:ext>
                  </a:extLst>
                </a:gridCol>
                <a:gridCol w="3888000">
                  <a:extLst>
                    <a:ext uri="{9D8B030D-6E8A-4147-A177-3AD203B41FA5}">
                      <a16:colId xmlns:a16="http://schemas.microsoft.com/office/drawing/2014/main" val="2736774380"/>
                    </a:ext>
                  </a:extLst>
                </a:gridCol>
              </a:tblGrid>
              <a:tr h="213892">
                <a:tc rowSpan="2">
                  <a:txBody>
                    <a:bodyPr/>
                    <a:lstStyle/>
                    <a:p>
                      <a:pPr algn="ctr"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施策例</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rowSpan="2">
                  <a:txBody>
                    <a:bodyPr/>
                    <a:lstStyle/>
                    <a:p>
                      <a:pPr algn="ctr"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事業例・事業内容</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rowSpan="2">
                  <a:txBody>
                    <a:bodyPr/>
                    <a:lstStyle/>
                    <a:p>
                      <a:pPr algn="ctr" rtl="0" fontAlgn="ctr"/>
                      <a:r>
                        <a:rPr lang="pt-BR" sz="800" b="0" i="0" u="none" strike="noStrike">
                          <a:solidFill>
                            <a:srgbClr val="000000"/>
                          </a:solidFill>
                          <a:effectLst/>
                          <a:latin typeface="Meiryo UI" panose="020B0604030504040204" pitchFamily="50" charset="-128"/>
                          <a:ea typeface="Meiryo UI" panose="020B0604030504040204" pitchFamily="50" charset="-128"/>
                        </a:rPr>
                        <a:t>R3答申</a:t>
                      </a:r>
                      <a:br>
                        <a:rPr lang="pt-BR" sz="800" b="0" i="0" u="none" strike="noStrike">
                          <a:solidFill>
                            <a:srgbClr val="000000"/>
                          </a:solidFill>
                          <a:effectLst/>
                          <a:latin typeface="Meiryo UI" panose="020B0604030504040204" pitchFamily="50" charset="-128"/>
                          <a:ea typeface="Meiryo UI" panose="020B0604030504040204" pitchFamily="50" charset="-128"/>
                        </a:rPr>
                      </a:br>
                      <a:r>
                        <a:rPr lang="pt-BR" sz="800" b="0" i="0" u="none" strike="noStrike">
                          <a:solidFill>
                            <a:srgbClr val="000000"/>
                          </a:solidFill>
                          <a:effectLst/>
                          <a:latin typeface="Meiryo UI" panose="020B0604030504040204" pitchFamily="50" charset="-128"/>
                          <a:ea typeface="Meiryo UI" panose="020B0604030504040204" pitchFamily="50" charset="-128"/>
                        </a:rPr>
                        <a:t>行政需要</a:t>
                      </a:r>
                      <a:br>
                        <a:rPr lang="pt-BR" sz="800" b="0" i="0" u="none" strike="noStrike">
                          <a:solidFill>
                            <a:srgbClr val="000000"/>
                          </a:solidFill>
                          <a:effectLst/>
                          <a:latin typeface="Meiryo UI" panose="020B0604030504040204" pitchFamily="50" charset="-128"/>
                          <a:ea typeface="Meiryo UI" panose="020B0604030504040204" pitchFamily="50" charset="-128"/>
                        </a:rPr>
                      </a:br>
                      <a:r>
                        <a:rPr lang="pt-BR" sz="800" b="0" i="0" u="none" strike="noStrike">
                          <a:solidFill>
                            <a:srgbClr val="000000"/>
                          </a:solidFill>
                          <a:effectLst/>
                          <a:latin typeface="Meiryo UI" panose="020B0604030504040204" pitchFamily="50" charset="-128"/>
                          <a:ea typeface="Meiryo UI" panose="020B0604030504040204" pitchFamily="50" charset="-128"/>
                        </a:rPr>
                        <a:t>（千円）</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gridSpan="3">
                  <a:txBody>
                    <a:bodyPr/>
                    <a:lstStyle/>
                    <a:p>
                      <a:pPr algn="ctr" rtl="0"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充当実績（千円）</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rtl="0"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事業実績　等</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extLst>
                  <a:ext uri="{0D108BD9-81ED-4DB2-BD59-A6C34878D82A}">
                    <a16:rowId xmlns:a16="http://schemas.microsoft.com/office/drawing/2014/main" val="802292825"/>
                  </a:ext>
                </a:extLst>
              </a:tr>
              <a:tr h="2543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sz="800" b="0" i="0" u="none" strike="noStrike" dirty="0">
                          <a:solidFill>
                            <a:srgbClr val="000000"/>
                          </a:solidFill>
                          <a:effectLst/>
                          <a:latin typeface="Meiryo UI" panose="020B0604030504040204" pitchFamily="50" charset="-128"/>
                          <a:ea typeface="Meiryo UI" panose="020B0604030504040204" pitchFamily="50" charset="-128"/>
                        </a:rPr>
                        <a:t>R3</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a:txBody>
                    <a:bodyPr/>
                    <a:lstStyle/>
                    <a:p>
                      <a:pPr algn="ctr" rtl="0" fontAlgn="ctr"/>
                      <a:r>
                        <a:rPr lang="en-US" sz="800" b="0" i="0" u="none" strike="noStrike" dirty="0">
                          <a:solidFill>
                            <a:srgbClr val="000000"/>
                          </a:solidFill>
                          <a:effectLst/>
                          <a:latin typeface="Meiryo UI" panose="020B0604030504040204" pitchFamily="50" charset="-128"/>
                          <a:ea typeface="Meiryo UI" panose="020B0604030504040204" pitchFamily="50" charset="-128"/>
                        </a:rPr>
                        <a:t>R4</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a:txBody>
                    <a:bodyPr/>
                    <a:lstStyle/>
                    <a:p>
                      <a:pPr algn="ctr" rtl="0" fontAlgn="ctr"/>
                      <a:r>
                        <a:rPr lang="en-US" sz="800" b="0" i="0" u="none" strike="noStrike">
                          <a:solidFill>
                            <a:srgbClr val="000000"/>
                          </a:solidFill>
                          <a:effectLst/>
                          <a:latin typeface="Meiryo UI" panose="020B0604030504040204" pitchFamily="50" charset="-128"/>
                          <a:ea typeface="Meiryo UI" panose="020B0604030504040204" pitchFamily="50" charset="-128"/>
                        </a:rPr>
                        <a:t>R5</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B7DEE8"/>
                    </a:solidFill>
                  </a:tcPr>
                </a:tc>
                <a:tc vMerge="1">
                  <a:txBody>
                    <a:bodyPr/>
                    <a:lstStyle/>
                    <a:p>
                      <a:endParaRPr kumimoji="1" lang="ja-JP" altLang="en-US"/>
                    </a:p>
                  </a:txBody>
                  <a:tcPr/>
                </a:tc>
                <a:extLst>
                  <a:ext uri="{0D108BD9-81ED-4DB2-BD59-A6C34878D82A}">
                    <a16:rowId xmlns:a16="http://schemas.microsoft.com/office/drawing/2014/main" val="151830146"/>
                  </a:ext>
                </a:extLst>
              </a:tr>
              <a:tr h="558788">
                <a:tc>
                  <a:txBody>
                    <a:bodyPr/>
                    <a:lstStyle/>
                    <a:p>
                      <a:pPr algn="l" rtl="0" fontAlgn="t"/>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魅力溢れる観光資源づくり</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t"/>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大阪・関西万博を契機とした世界に向けた大阪の魅力発信</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108,000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下記のような施策にて実施</a:t>
                      </a:r>
                      <a:br>
                        <a:rPr lang="ja-JP" altLang="en-US" sz="800" b="0" i="0" u="none" strike="noStrike" dirty="0">
                          <a:solidFill>
                            <a:schemeClr val="tx1"/>
                          </a:solidFill>
                          <a:effectLst/>
                          <a:latin typeface="Meiryo UI" panose="020B0604030504040204" pitchFamily="50" charset="-128"/>
                          <a:ea typeface="Meiryo UI" panose="020B0604030504040204" pitchFamily="50" charset="-128"/>
                        </a:rPr>
                      </a:b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・国内外からの誘客促進事業費（御堂筋オータムパーティー）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年度来場者数約</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30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万人</a:t>
                      </a:r>
                      <a:br>
                        <a:rPr lang="ja-JP" altLang="en-US" sz="800" b="0" i="0" u="none" strike="noStrike" dirty="0">
                          <a:solidFill>
                            <a:schemeClr val="tx1"/>
                          </a:solidFill>
                          <a:effectLst/>
                          <a:latin typeface="Meiryo UI" panose="020B0604030504040204" pitchFamily="50" charset="-128"/>
                          <a:ea typeface="Meiryo UI" panose="020B0604030504040204" pitchFamily="50" charset="-128"/>
                        </a:rPr>
                      </a:b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・大阪府</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世紀美術コレクション魅力発信事業費  バーチャル美術館展示作品数約</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点</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など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2956350053"/>
                  </a:ext>
                </a:extLst>
              </a:tr>
              <a:tr h="337949">
                <a:tc>
                  <a:txBody>
                    <a:bodyPr/>
                    <a:lstStyle/>
                    <a:p>
                      <a:pPr algn="l" rtl="0" fontAlgn="t"/>
                      <a:r>
                        <a:rPr lang="ja-JP" altLang="en-US" sz="800" b="0" i="0" u="none" strike="noStrike">
                          <a:solidFill>
                            <a:srgbClr val="000000"/>
                          </a:solidFill>
                          <a:effectLst/>
                          <a:latin typeface="Meiryo UI" panose="020B0604030504040204" pitchFamily="50" charset="-128"/>
                          <a:ea typeface="Meiryo UI" panose="020B0604030504040204" pitchFamily="50" charset="-128"/>
                        </a:rPr>
                        <a:t>効果的な誘客促進</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t"/>
                      <a:r>
                        <a:rPr lang="en-US" altLang="ja-JP" sz="800" b="1" i="0" u="none" strike="noStrike" dirty="0">
                          <a:solidFill>
                            <a:srgbClr val="000000"/>
                          </a:solidFill>
                          <a:effectLst/>
                          <a:latin typeface="Meiryo UI" panose="020B0604030504040204" pitchFamily="50" charset="-128"/>
                          <a:ea typeface="Meiryo UI" panose="020B0604030504040204" pitchFamily="50" charset="-128"/>
                        </a:rPr>
                        <a:t>AI</a:t>
                      </a:r>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a:t>
                      </a:r>
                      <a:r>
                        <a:rPr lang="en-US" altLang="ja-JP" sz="800" b="1" i="0" u="none" strike="noStrike" dirty="0">
                          <a:solidFill>
                            <a:srgbClr val="000000"/>
                          </a:solidFill>
                          <a:effectLst/>
                          <a:latin typeface="Meiryo UI" panose="020B0604030504040204" pitchFamily="50" charset="-128"/>
                          <a:ea typeface="Meiryo UI" panose="020B0604030504040204" pitchFamily="50" charset="-128"/>
                        </a:rPr>
                        <a:t>ICT</a:t>
                      </a:r>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等を活用した新たな観光コンテンツの開発・発信</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120,000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3,768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10,227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市町村等観光振興支援事業費において、市町村等による左記取組みを支援</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市町村等が実施する観光振興事業（</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VR</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を活用したデジタルコンテンツ開発、</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AR</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を活用した観光アプリの開発等）に対し補助を行った。</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4</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市町</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4</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事業実施</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439107218"/>
                  </a:ext>
                </a:extLst>
              </a:tr>
              <a:tr h="337949">
                <a:tc>
                  <a:txBody>
                    <a:bodyPr/>
                    <a:lstStyle/>
                    <a:p>
                      <a:pPr algn="l" rtl="0" fontAlgn="t"/>
                      <a:r>
                        <a:rPr lang="ja-JP" altLang="en-US" sz="800" b="0" i="0" u="none" strike="noStrike">
                          <a:solidFill>
                            <a:srgbClr val="000000"/>
                          </a:solidFill>
                          <a:effectLst/>
                          <a:latin typeface="Meiryo UI" panose="020B0604030504040204" pitchFamily="50" charset="-128"/>
                          <a:ea typeface="Meiryo UI" panose="020B0604030504040204" pitchFamily="50" charset="-128"/>
                        </a:rPr>
                        <a:t>観光客受入のための基盤整備</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t"/>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ウィズコロナ、ポストコロナ時代における新しい旅行スタイルの受入体制を整備するための支援</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173,000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endParaRP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14,659</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endParaRP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25,200</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endParaRP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宿泊施設おもてなし環境整備促進事業費において、ペットツーリズムに係る受入環境整備や生態認証やモバイル端末によるキーレスシステムの整備等を支援。</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rtl="0"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57</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件補助実施</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472292809"/>
                  </a:ext>
                </a:extLst>
              </a:tr>
              <a:tr h="337949">
                <a:tc rowSpan="3">
                  <a:txBody>
                    <a:bodyPr/>
                    <a:lstStyle/>
                    <a:p>
                      <a:pPr algn="l" rtl="0" fontAlgn="t"/>
                      <a:r>
                        <a:rPr lang="ja-JP" altLang="en-US" sz="800" b="0" i="0" u="none" strike="noStrike">
                          <a:solidFill>
                            <a:srgbClr val="000000"/>
                          </a:solidFill>
                          <a:effectLst/>
                          <a:latin typeface="Meiryo UI" panose="020B0604030504040204" pitchFamily="50" charset="-128"/>
                          <a:ea typeface="Meiryo UI" panose="020B0604030504040204" pitchFamily="50" charset="-128"/>
                        </a:rPr>
                        <a:t>文化・生活習慣に配慮した対応</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t"/>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多様な文化・習慣に関する受入環境整備の強化</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91,000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R6</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年度当初予算編成にて事業化をめざすも実現せず</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4181303992"/>
                  </a:ext>
                </a:extLst>
              </a:tr>
              <a:tr h="337949">
                <a:tc vMerge="1">
                  <a:txBody>
                    <a:bodyPr/>
                    <a:lstStyle/>
                    <a:p>
                      <a:endParaRPr kumimoji="1" lang="ja-JP" altLang="en-US"/>
                    </a:p>
                  </a:txBody>
                  <a:tcPr/>
                </a:tc>
                <a:tc>
                  <a:txBody>
                    <a:bodyPr/>
                    <a:lstStyle/>
                    <a:p>
                      <a:pPr algn="l" rtl="0" fontAlgn="t"/>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観光行動基準の策定</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2524316115"/>
                  </a:ext>
                </a:extLst>
              </a:tr>
              <a:tr h="337949">
                <a:tc vMerge="1">
                  <a:txBody>
                    <a:bodyPr/>
                    <a:lstStyle/>
                    <a:p>
                      <a:endParaRPr kumimoji="1" lang="ja-JP" altLang="en-US"/>
                    </a:p>
                  </a:txBody>
                  <a:tcPr/>
                </a:tc>
                <a:tc>
                  <a:txBody>
                    <a:bodyPr/>
                    <a:lstStyle/>
                    <a:p>
                      <a:pPr algn="l" rtl="0" fontAlgn="t"/>
                      <a:r>
                        <a:rPr lang="ja-JP" altLang="en-US" sz="800" b="1" i="0" u="none" strike="noStrike">
                          <a:solidFill>
                            <a:srgbClr val="000000"/>
                          </a:solidFill>
                          <a:effectLst/>
                          <a:latin typeface="Meiryo UI" panose="020B0604030504040204" pitchFamily="50" charset="-128"/>
                          <a:ea typeface="Meiryo UI" panose="020B0604030504040204" pitchFamily="50" charset="-128"/>
                        </a:rPr>
                        <a:t>レスポンシブル・ツーリズム普及の取組</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8,000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202546178"/>
                  </a:ext>
                </a:extLst>
              </a:tr>
              <a:tr h="337949">
                <a:tc>
                  <a:txBody>
                    <a:bodyPr/>
                    <a:lstStyle/>
                    <a:p>
                      <a:pPr algn="l" rtl="0" fontAlgn="t"/>
                      <a:r>
                        <a:rPr lang="ja-JP" altLang="en-US" sz="800" b="0" i="0" u="none" strike="noStrike">
                          <a:solidFill>
                            <a:srgbClr val="000000"/>
                          </a:solidFill>
                          <a:effectLst/>
                          <a:latin typeface="Meiryo UI" panose="020B0604030504040204" pitchFamily="50" charset="-128"/>
                          <a:ea typeface="Meiryo UI" panose="020B0604030504040204" pitchFamily="50" charset="-128"/>
                        </a:rPr>
                        <a:t>安心・安全の確保</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t"/>
                      <a:r>
                        <a:rPr lang="ja-JP" altLang="en-US" sz="800" b="1" i="0" u="none" strike="noStrike" dirty="0">
                          <a:solidFill>
                            <a:srgbClr val="000000"/>
                          </a:solidFill>
                          <a:effectLst/>
                          <a:latin typeface="Meiryo UI" panose="020B0604030504040204" pitchFamily="50" charset="-128"/>
                          <a:ea typeface="Meiryo UI" panose="020B0604030504040204" pitchFamily="50" charset="-128"/>
                        </a:rPr>
                        <a:t>観光分野にかかる感染症対策への宿泊税活用</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60,000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endParaRP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3,347</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endParaRP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eiryo UI" panose="020B0604030504040204" pitchFamily="50" charset="-128"/>
                          <a:ea typeface="Meiryo UI" panose="020B0604030504040204" pitchFamily="50" charset="-128"/>
                        </a:rPr>
                        <a:t>0</a:t>
                      </a:r>
                      <a:endParaRPr lang="ja-JP" altLang="en-US" sz="800" b="0" i="0" u="none" strike="noStrike">
                        <a:solidFill>
                          <a:schemeClr val="tx1"/>
                        </a:solidFill>
                        <a:effectLst/>
                        <a:latin typeface="Meiryo UI" panose="020B0604030504040204" pitchFamily="50" charset="-128"/>
                        <a:ea typeface="Meiryo UI" panose="020B0604030504040204" pitchFamily="50" charset="-128"/>
                      </a:endParaRP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宿泊施設おもてなし環境整備促進事業費において、非接触対応に係るキャッシュレス決済器の設置や、換気機能向上に係る高機能喚起システムの設置等を支援（</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R</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４年度まで）。</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8</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件補助実施</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857480038"/>
                  </a:ext>
                </a:extLst>
              </a:tr>
              <a:tr h="337949">
                <a:tc rowSpan="2">
                  <a:txBody>
                    <a:bodyPr/>
                    <a:lstStyle/>
                    <a:p>
                      <a:pPr algn="l" rtl="0" fontAlgn="t"/>
                      <a:r>
                        <a:rPr lang="ja-JP" altLang="en-US" sz="800" b="0" i="0" u="none" strike="noStrike">
                          <a:solidFill>
                            <a:srgbClr val="000000"/>
                          </a:solidFill>
                          <a:effectLst/>
                          <a:latin typeface="Meiryo UI" panose="020B0604030504040204" pitchFamily="50" charset="-128"/>
                          <a:ea typeface="Meiryo UI" panose="020B0604030504040204" pitchFamily="50" charset="-128"/>
                        </a:rPr>
                        <a:t>効果的な誘客促進</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t"/>
                      <a:r>
                        <a:rPr lang="ja-JP" altLang="en-US" sz="800" b="1" i="0" u="none" strike="noStrike">
                          <a:solidFill>
                            <a:srgbClr val="000000"/>
                          </a:solidFill>
                          <a:effectLst/>
                          <a:latin typeface="Meiryo UI" panose="020B0604030504040204" pitchFamily="50" charset="-128"/>
                          <a:ea typeface="Meiryo UI" panose="020B0604030504040204" pitchFamily="50" charset="-128"/>
                        </a:rPr>
                        <a:t>デジタルマーケティングの強化</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87,000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2675851082"/>
                  </a:ext>
                </a:extLst>
              </a:tr>
              <a:tr h="337949">
                <a:tc vMerge="1">
                  <a:txBody>
                    <a:bodyPr/>
                    <a:lstStyle/>
                    <a:p>
                      <a:endParaRPr kumimoji="1" lang="ja-JP" altLang="en-US"/>
                    </a:p>
                  </a:txBody>
                  <a:tcPr/>
                </a:tc>
                <a:tc>
                  <a:txBody>
                    <a:bodyPr/>
                    <a:lstStyle/>
                    <a:p>
                      <a:pPr algn="l" rtl="0" fontAlgn="t"/>
                      <a:r>
                        <a:rPr lang="ja-JP" altLang="en-US" sz="800" b="1" i="0" u="none" strike="noStrike">
                          <a:solidFill>
                            <a:srgbClr val="000000"/>
                          </a:solidFill>
                          <a:effectLst/>
                          <a:latin typeface="Meiryo UI" panose="020B0604030504040204" pitchFamily="50" charset="-128"/>
                          <a:ea typeface="Meiryo UI" panose="020B0604030504040204" pitchFamily="50" charset="-128"/>
                        </a:rPr>
                        <a:t>海外宿泊予約サイトと連携したプロモーションの実施</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30,000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354051260"/>
                  </a:ext>
                </a:extLst>
              </a:tr>
              <a:tr h="337949">
                <a:tc>
                  <a:txBody>
                    <a:bodyPr/>
                    <a:lstStyle/>
                    <a:p>
                      <a:pPr algn="l" rtl="0" fontAlgn="t"/>
                      <a:r>
                        <a:rPr lang="ja-JP" altLang="en-US" sz="800" b="0" i="0" u="none" strike="noStrike">
                          <a:solidFill>
                            <a:srgbClr val="000000"/>
                          </a:solidFill>
                          <a:effectLst/>
                          <a:latin typeface="Meiryo UI" panose="020B0604030504040204" pitchFamily="50" charset="-128"/>
                          <a:ea typeface="Meiryo UI" panose="020B0604030504040204" pitchFamily="50" charset="-128"/>
                        </a:rPr>
                        <a:t>観光客受入のための基盤整備</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t"/>
                      <a:r>
                        <a:rPr lang="en-US" altLang="ja-JP" sz="800" b="1" i="0" u="none" strike="noStrike">
                          <a:solidFill>
                            <a:srgbClr val="000000"/>
                          </a:solidFill>
                          <a:effectLst/>
                          <a:latin typeface="Meiryo UI" panose="020B0604030504040204" pitchFamily="50" charset="-128"/>
                          <a:ea typeface="Meiryo UI" panose="020B0604030504040204" pitchFamily="50" charset="-128"/>
                        </a:rPr>
                        <a:t>MICE</a:t>
                      </a:r>
                      <a:r>
                        <a:rPr lang="ja-JP" altLang="en-US" sz="800" b="1" i="0" u="none" strike="noStrike">
                          <a:solidFill>
                            <a:srgbClr val="000000"/>
                          </a:solidFill>
                          <a:effectLst/>
                          <a:latin typeface="Meiryo UI" panose="020B0604030504040204" pitchFamily="50" charset="-128"/>
                          <a:ea typeface="Meiryo UI" panose="020B0604030504040204" pitchFamily="50" charset="-128"/>
                        </a:rPr>
                        <a:t>のリアル・オンラインでのハイブリット実施のための設備投資支援</a:t>
                      </a:r>
                    </a:p>
                  </a:txBody>
                  <a:tcPr marL="5795" marR="5795" marT="5795"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120,000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2,004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15,222 </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l" rtl="0"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大阪府内の施設を</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MICE</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会場として開催する国際会議で、ハイブリットに要する費用の一部を助成した。助成件数</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12</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件</a:t>
                      </a:r>
                    </a:p>
                  </a:txBody>
                  <a:tcPr marL="5795" marR="5795" marT="5795"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259250011"/>
                  </a:ext>
                </a:extLst>
              </a:tr>
            </a:tbl>
          </a:graphicData>
        </a:graphic>
      </p:graphicFrame>
      <p:sp>
        <p:nvSpPr>
          <p:cNvPr id="10" name="正方形/長方形 9">
            <a:extLst>
              <a:ext uri="{FF2B5EF4-FFF2-40B4-BE49-F238E27FC236}">
                <a16:creationId xmlns:a16="http://schemas.microsoft.com/office/drawing/2014/main" id="{CA83ACBE-6D25-4084-B666-034E859FB22C}"/>
              </a:ext>
            </a:extLst>
          </p:cNvPr>
          <p:cNvSpPr/>
          <p:nvPr/>
        </p:nvSpPr>
        <p:spPr>
          <a:xfrm>
            <a:off x="5148064" y="909168"/>
            <a:ext cx="3888432" cy="4176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ts val="1700"/>
              </a:lnSpc>
            </a:pP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33384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sp>
        <p:nvSpPr>
          <p:cNvPr id="37" name="テキスト ボックス 36"/>
          <p:cNvSpPr txBox="1"/>
          <p:nvPr/>
        </p:nvSpPr>
        <p:spPr>
          <a:xfrm>
            <a:off x="164645" y="3342088"/>
            <a:ext cx="5125886" cy="3120470"/>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多言語対応の強化</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市町村等観光振興支援事業費</a:t>
            </a:r>
            <a:endParaRPr lang="en-US" altLang="zh-TW" sz="1200" u="sng"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市町村等が実施する観光振興事業（多言語案内板整備、多言語解説</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板整備等の受入環境整備）に対し補助を行った。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宿泊施設おもてなし環境整備促進事業費補助金</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宿泊施設における案内表示、室内設備の利用案内等の多言語対応につい</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て補助を行った。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観光案内機能の充実</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トラベルサービスセンター運営費負担金</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多言語による観光案内、旅行時のトラブル等に関する総合相談などの各種</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サービスをワンストップで提供するトラベルサービスセンターを運営した。</a:t>
            </a:r>
          </a:p>
          <a:p>
            <a:pPr>
              <a:lnSpc>
                <a:spcPts val="1700"/>
              </a:lnSpc>
            </a:pP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JR</a:t>
            </a:r>
            <a:r>
              <a:rPr lang="ja-JP" altLang="en-US" sz="1200" dirty="0">
                <a:latin typeface="Meiryo UI" panose="020B0604030504040204" pitchFamily="50" charset="-128"/>
                <a:ea typeface="Meiryo UI" panose="020B0604030504040204" pitchFamily="50" charset="-128"/>
              </a:rPr>
              <a:t>大阪駅（</a:t>
            </a:r>
            <a:r>
              <a:rPr lang="en-US" altLang="ja-JP" sz="1200" dirty="0">
                <a:latin typeface="Meiryo UI" panose="020B0604030504040204" pitchFamily="50" charset="-128"/>
                <a:ea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JR</a:t>
            </a:r>
            <a:r>
              <a:rPr lang="ja-JP" altLang="en-US" sz="1200" dirty="0">
                <a:latin typeface="Meiryo UI" panose="020B0604030504040204" pitchFamily="50" charset="-128"/>
                <a:ea typeface="Meiryo UI" panose="020B0604030504040204" pitchFamily="50" charset="-128"/>
              </a:rPr>
              <a:t>新大阪駅（</a:t>
            </a:r>
            <a:r>
              <a:rPr lang="en-US" altLang="ja-JP" sz="1200" dirty="0">
                <a:latin typeface="Meiryo UI" panose="020B0604030504040204" pitchFamily="50" charset="-128"/>
                <a:ea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月～）で運営</a:t>
            </a:r>
            <a:r>
              <a:rPr lang="en-US" altLang="ja-JP" sz="1200" dirty="0">
                <a:latin typeface="Meiryo UI" panose="020B0604030504040204" pitchFamily="50" charset="-128"/>
                <a:ea typeface="Meiryo UI" panose="020B0604030504040204" pitchFamily="50" charset="-128"/>
              </a:rPr>
              <a:t>)</a:t>
            </a:r>
          </a:p>
        </p:txBody>
      </p:sp>
      <p:cxnSp>
        <p:nvCxnSpPr>
          <p:cNvPr id="26" name="直線コネクタ 2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8D4A0CB-DEE1-4647-985B-D1A2FA689496}"/>
              </a:ext>
            </a:extLst>
          </p:cNvPr>
          <p:cNvSpPr txBox="1"/>
          <p:nvPr/>
        </p:nvSpPr>
        <p:spPr>
          <a:xfrm>
            <a:off x="21244" y="2682037"/>
            <a:ext cx="5342844" cy="307777"/>
          </a:xfrm>
          <a:prstGeom prst="rect">
            <a:avLst/>
          </a:prstGeom>
          <a:noFill/>
        </p:spPr>
        <p:txBody>
          <a:bodyPr wrap="square" rtlCol="0">
            <a:spAutoFit/>
          </a:bodyPr>
          <a:lstStyle/>
          <a:p>
            <a:pPr defTabSz="742950">
              <a:defRPr/>
            </a:pPr>
            <a:r>
              <a:rPr lang="ja-JP" altLang="en-US" sz="1400" b="1" dirty="0">
                <a:latin typeface="Meiryo UI" panose="020B0604030504040204" pitchFamily="50" charset="-128"/>
                <a:ea typeface="Meiryo UI" panose="020B0604030504040204" pitchFamily="50" charset="-128"/>
              </a:rPr>
              <a:t>１．観光客と地域住民相互の目線に立った受入環境整備の推進</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正方形/長方形 19"/>
          <p:cNvSpPr/>
          <p:nvPr/>
        </p:nvSpPr>
        <p:spPr>
          <a:xfrm>
            <a:off x="5456870" y="3250736"/>
            <a:ext cx="3528392" cy="3236120"/>
          </a:xfrm>
          <a:prstGeom prst="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58" name="タイトル 1"/>
          <p:cNvSpPr txBox="1">
            <a:spLocks/>
          </p:cNvSpPr>
          <p:nvPr/>
        </p:nvSpPr>
        <p:spPr>
          <a:xfrm>
            <a:off x="5446483" y="2989125"/>
            <a:ext cx="3538336" cy="26161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r>
              <a:rPr lang="en-US" altLang="ja-JP" sz="1100" b="1" dirty="0">
                <a:solidFill>
                  <a:schemeClr val="bg1"/>
                </a:solidFill>
                <a:latin typeface="Meiryo UI" panose="020B0604030504040204" pitchFamily="50" charset="-128"/>
                <a:ea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rPr>
              <a:t>参考）トラベルサービスセンター運営事業</a:t>
            </a:r>
          </a:p>
        </p:txBody>
      </p:sp>
      <p:sp>
        <p:nvSpPr>
          <p:cNvPr id="61" name="正方形/長方形 60"/>
          <p:cNvSpPr/>
          <p:nvPr/>
        </p:nvSpPr>
        <p:spPr>
          <a:xfrm>
            <a:off x="5436096" y="6041666"/>
            <a:ext cx="3670780" cy="555686"/>
          </a:xfrm>
          <a:prstGeom prst="rect">
            <a:avLst/>
          </a:prstGeom>
          <a:noFill/>
          <a:ln w="9525">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nSpc>
                <a:spcPts val="1800"/>
              </a:lnSpc>
            </a:pPr>
            <a:r>
              <a:rPr lang="ja-JP" altLang="en-US" sz="800" dirty="0">
                <a:solidFill>
                  <a:schemeClr val="tx1"/>
                </a:solidFill>
                <a:latin typeface="Meiryo UI" panose="020B0604030504040204" pitchFamily="50" charset="-128"/>
                <a:ea typeface="Meiryo UI" panose="020B0604030504040204" pitchFamily="50" charset="-128"/>
              </a:rPr>
              <a:t>（参照）</a:t>
            </a:r>
            <a:r>
              <a:rPr lang="en-US" altLang="ja-JP" sz="800" dirty="0">
                <a:solidFill>
                  <a:schemeClr val="tx1"/>
                </a:solidFill>
                <a:latin typeface="Meiryo UI" panose="020B0604030504040204" pitchFamily="50" charset="-128"/>
                <a:ea typeface="Meiryo UI" panose="020B0604030504040204" pitchFamily="50" charset="-128"/>
              </a:rPr>
              <a:t>2024</a:t>
            </a:r>
            <a:r>
              <a:rPr lang="ja-JP" altLang="en-US" sz="800" dirty="0">
                <a:solidFill>
                  <a:schemeClr val="tx1"/>
                </a:solidFill>
                <a:latin typeface="Meiryo UI" panose="020B0604030504040204" pitchFamily="50" charset="-128"/>
                <a:ea typeface="Meiryo UI" panose="020B0604030504040204" pitchFamily="50" charset="-128"/>
              </a:rPr>
              <a:t>年度案内所利用者満足度アンケート</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sp>
        <p:nvSpPr>
          <p:cNvPr id="62" name="正方形/長方形 61"/>
          <p:cNvSpPr/>
          <p:nvPr/>
        </p:nvSpPr>
        <p:spPr>
          <a:xfrm>
            <a:off x="5517229" y="3386339"/>
            <a:ext cx="3467589" cy="1223412"/>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rPr>
              <a:t>　トラベルサービスセンターにおいて、来阪旅行者を対象とした満足度調査を実施。おもてなしの対応について、</a:t>
            </a:r>
            <a:endParaRPr lang="en-US" altLang="ja-JP" sz="1050" dirty="0">
              <a:latin typeface="Meiryo UI" panose="020B0604030504040204" pitchFamily="50" charset="-128"/>
              <a:ea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rPr>
              <a:t>「</a:t>
            </a:r>
            <a:r>
              <a:rPr lang="ja-JP" altLang="en-US" sz="1050" b="1" u="sng" dirty="0">
                <a:latin typeface="Meiryo UI" panose="020B0604030504040204" pitchFamily="50" charset="-128"/>
                <a:ea typeface="Meiryo UI" panose="020B0604030504040204" pitchFamily="50" charset="-128"/>
              </a:rPr>
              <a:t>大変満足」「やや満足」との回答が、</a:t>
            </a:r>
            <a:r>
              <a:rPr lang="en-US" altLang="ja-JP" sz="1050" b="1" u="sng" dirty="0">
                <a:latin typeface="Meiryo UI" panose="020B0604030504040204" pitchFamily="50" charset="-128"/>
                <a:ea typeface="Meiryo UI" panose="020B0604030504040204" pitchFamily="50" charset="-128"/>
              </a:rPr>
              <a:t>97%</a:t>
            </a:r>
            <a:r>
              <a:rPr lang="ja-JP" altLang="en-US" sz="1050" dirty="0">
                <a:latin typeface="Meiryo UI" panose="020B0604030504040204" pitchFamily="50" charset="-128"/>
                <a:ea typeface="Meiryo UI" panose="020B0604030504040204" pitchFamily="50" charset="-128"/>
              </a:rPr>
              <a:t>であった。</a:t>
            </a:r>
            <a:endParaRPr lang="en-US" altLang="ja-JP" sz="1050" dirty="0">
              <a:latin typeface="Meiryo UI" panose="020B0604030504040204" pitchFamily="50" charset="-128"/>
              <a:ea typeface="Meiryo UI" panose="020B0604030504040204" pitchFamily="50" charset="-128"/>
            </a:endParaRPr>
          </a:p>
          <a:p>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期　間：</a:t>
            </a:r>
            <a:r>
              <a:rPr lang="en-US" altLang="ja-JP" sz="1050" dirty="0">
                <a:latin typeface="Meiryo UI" panose="020B0604030504040204" pitchFamily="50" charset="-128"/>
                <a:ea typeface="Meiryo UI" panose="020B0604030504040204" pitchFamily="50" charset="-128"/>
              </a:rPr>
              <a:t>2024</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15</a:t>
            </a:r>
            <a:r>
              <a:rPr lang="ja-JP" altLang="en-US" sz="1050" dirty="0">
                <a:latin typeface="Meiryo UI" panose="020B0604030504040204" pitchFamily="50" charset="-128"/>
                <a:ea typeface="Meiryo UI" panose="020B0604030504040204" pitchFamily="50" charset="-128"/>
              </a:rPr>
              <a:t>日（金）～</a:t>
            </a:r>
            <a:r>
              <a:rPr lang="en-US" altLang="ja-JP" sz="1050" dirty="0">
                <a:latin typeface="Meiryo UI" panose="020B0604030504040204" pitchFamily="50" charset="-128"/>
                <a:ea typeface="Meiryo UI" panose="020B0604030504040204" pitchFamily="50" charset="-128"/>
              </a:rPr>
              <a:t>31</a:t>
            </a:r>
            <a:r>
              <a:rPr lang="ja-JP" altLang="en-US" sz="1050" dirty="0">
                <a:latin typeface="Meiryo UI" panose="020B0604030504040204" pitchFamily="50" charset="-128"/>
                <a:ea typeface="Meiryo UI" panose="020B0604030504040204" pitchFamily="50" charset="-128"/>
              </a:rPr>
              <a:t>日（日）</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場　所：トラベルサービスセンター</a:t>
            </a:r>
            <a:r>
              <a:rPr lang="en-US" altLang="ja-JP" sz="1050" dirty="0">
                <a:latin typeface="Meiryo UI" panose="020B0604030504040204" pitchFamily="50" charset="-128"/>
                <a:ea typeface="Meiryo UI" panose="020B0604030504040204" pitchFamily="50" charset="-128"/>
              </a:rPr>
              <a:t>(JR</a:t>
            </a:r>
            <a:r>
              <a:rPr lang="ja-JP" altLang="en-US" sz="1050" dirty="0">
                <a:latin typeface="Meiryo UI" panose="020B0604030504040204" pitchFamily="50" charset="-128"/>
                <a:ea typeface="Meiryo UI" panose="020B0604030504040204" pitchFamily="50" charset="-128"/>
              </a:rPr>
              <a:t>大阪駅、</a:t>
            </a:r>
            <a:r>
              <a:rPr lang="en-US" altLang="ja-JP" sz="1050" dirty="0">
                <a:latin typeface="Meiryo UI" panose="020B0604030504040204" pitchFamily="50" charset="-128"/>
                <a:ea typeface="Meiryo UI" panose="020B0604030504040204" pitchFamily="50" charset="-128"/>
              </a:rPr>
              <a:t>JR</a:t>
            </a:r>
            <a:r>
              <a:rPr lang="ja-JP" altLang="en-US" sz="1050" dirty="0">
                <a:latin typeface="Meiryo UI" panose="020B0604030504040204" pitchFamily="50" charset="-128"/>
                <a:ea typeface="Meiryo UI" panose="020B0604030504040204" pitchFamily="50" charset="-128"/>
              </a:rPr>
              <a:t>新大阪駅</a:t>
            </a:r>
            <a:r>
              <a:rPr lang="en-US" altLang="ja-JP" sz="1050" dirty="0">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取得数：</a:t>
            </a:r>
            <a:r>
              <a:rPr lang="en-US" altLang="ja-JP" sz="1050" dirty="0">
                <a:latin typeface="Meiryo UI" panose="020B0604030504040204" pitchFamily="50" charset="-128"/>
                <a:ea typeface="Meiryo UI" panose="020B0604030504040204" pitchFamily="50" charset="-128"/>
              </a:rPr>
              <a:t>145</a:t>
            </a:r>
            <a:r>
              <a:rPr lang="ja-JP" altLang="en-US" sz="1050" dirty="0">
                <a:latin typeface="Meiryo UI" panose="020B0604030504040204" pitchFamily="50" charset="-128"/>
                <a:ea typeface="Meiryo UI" panose="020B0604030504040204" pitchFamily="50" charset="-128"/>
              </a:rPr>
              <a:t>件</a:t>
            </a:r>
          </a:p>
        </p:txBody>
      </p:sp>
      <p:sp>
        <p:nvSpPr>
          <p:cNvPr id="27" name="正方形/長方形 26"/>
          <p:cNvSpPr/>
          <p:nvPr/>
        </p:nvSpPr>
        <p:spPr>
          <a:xfrm>
            <a:off x="160519" y="899853"/>
            <a:ext cx="8877655" cy="1746759"/>
          </a:xfrm>
          <a:prstGeom prst="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8" name="角丸四角形 27"/>
          <p:cNvSpPr/>
          <p:nvPr/>
        </p:nvSpPr>
        <p:spPr>
          <a:xfrm>
            <a:off x="441240" y="743763"/>
            <a:ext cx="3986744" cy="289592"/>
          </a:xfrm>
          <a:prstGeom prst="roundRect">
            <a:avLst>
              <a:gd name="adj" fmla="val 5000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r>
              <a:rPr lang="ja-JP" altLang="ja-JP" sz="1400" b="1" kern="100" dirty="0">
                <a:latin typeface="Meiryo UI" panose="020B0604030504040204" pitchFamily="50" charset="-128"/>
                <a:ea typeface="Meiryo UI" panose="020B0604030504040204" pitchFamily="50" charset="-128"/>
                <a:cs typeface="Times New Roman" panose="02020603050405020304" pitchFamily="18" charset="0"/>
              </a:rPr>
              <a:t>宿泊税充当に</a:t>
            </a:r>
            <a:r>
              <a:rPr lang="ja-JP" altLang="en-US" sz="1400" b="1" kern="100" dirty="0">
                <a:latin typeface="Meiryo UI" panose="020B0604030504040204" pitchFamily="50" charset="-128"/>
                <a:ea typeface="Meiryo UI" panose="020B0604030504040204" pitchFamily="50" charset="-128"/>
                <a:cs typeface="Times New Roman" panose="02020603050405020304" pitchFamily="18" charset="0"/>
              </a:rPr>
              <a:t>あたっての</a:t>
            </a:r>
            <a:r>
              <a:rPr lang="ja-JP" altLang="en-US" sz="14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これまでの基本的な</a:t>
            </a:r>
            <a:r>
              <a:rPr lang="ja-JP" altLang="ja-JP" sz="14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考え方</a:t>
            </a:r>
            <a:endParaRPr lang="ja-JP" altLang="en-US" sz="1400" b="1" dirty="0">
              <a:solidFill>
                <a:schemeClr val="bg1"/>
              </a:solidFill>
              <a:latin typeface="Meiryo UI" panose="020B0604030504040204" pitchFamily="50" charset="-128"/>
              <a:ea typeface="Meiryo UI" panose="020B0604030504040204" pitchFamily="50" charset="-128"/>
            </a:endParaRPr>
          </a:p>
        </p:txBody>
      </p:sp>
      <p:sp>
        <p:nvSpPr>
          <p:cNvPr id="29" name="正方形/長方形 28"/>
          <p:cNvSpPr/>
          <p:nvPr/>
        </p:nvSpPr>
        <p:spPr>
          <a:xfrm>
            <a:off x="183576" y="1066693"/>
            <a:ext cx="8854598" cy="1579920"/>
          </a:xfrm>
          <a:prstGeom prst="rect">
            <a:avLst/>
          </a:prstGeom>
        </p:spPr>
        <p:txBody>
          <a:bodyPr wrap="square">
            <a:spAutoFit/>
          </a:bodyPr>
          <a:lstStyle/>
          <a:p>
            <a:pPr marL="171450" indent="-171450">
              <a:lnSpc>
                <a:spcPts val="1400"/>
              </a:lnSpc>
              <a:spcBef>
                <a:spcPts val="860"/>
              </a:spcBef>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宿泊税は、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月の「大阪府観光客受入環境整備の推進に関する調査検討最終報告」（以下、「最終報告」という。）で示された「大阪の観光振興にかかる施策の２つの柱」である、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「観光客と地域住民相互の目線に立った受入環境整備の推進」</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「魅力づくり及び戦略的なプロモーションの推進」</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に活用する。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400"/>
              </a:lnSpc>
              <a:spcBef>
                <a:spcPts val="860"/>
              </a:spcBef>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活用にあたっては、「大阪が世界有数の国際都市として発展していくことを目指し、</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都市の魅力を高めるとともに、文化や歴史、自然、スポーツなどの資源を活かした観光振興を図る施策に要する費用に充当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する」という附帯決議（平成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年２月府議会　府民文化常任委員会）の趣旨・考え方を踏まえ進めていく。</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400"/>
              </a:lnSpc>
              <a:spcBef>
                <a:spcPts val="860"/>
              </a:spcBef>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事業実施に向けては、最終報告で示された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２つの施策の柱と、「大阪都市魅力創造戦略</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」における重点取組を中心</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に検討を行う。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64645" y="2986145"/>
            <a:ext cx="5019210"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（１）観光客受入のための基盤整備　①</a:t>
            </a:r>
            <a:endParaRPr lang="en-US" altLang="ja-JP" sz="1400" b="1" dirty="0">
              <a:latin typeface="Meiryo UI" panose="020B0604030504040204" pitchFamily="50" charset="-128"/>
              <a:ea typeface="Meiryo UI" panose="020B0604030504040204" pitchFamily="50" charset="-128"/>
            </a:endParaRPr>
          </a:p>
        </p:txBody>
      </p:sp>
      <p:sp>
        <p:nvSpPr>
          <p:cNvPr id="21" name="スライド番号プレースホルダー 4"/>
          <p:cNvSpPr>
            <a:spLocks noGrp="1"/>
          </p:cNvSpPr>
          <p:nvPr>
            <p:ph type="sldNum" sz="quarter" idx="12"/>
          </p:nvPr>
        </p:nvSpPr>
        <p:spPr>
          <a:xfrm>
            <a:off x="6974904" y="6448251"/>
            <a:ext cx="2133600" cy="365125"/>
          </a:xfrm>
        </p:spPr>
        <p:txBody>
          <a:bodyPr/>
          <a:lstStyle/>
          <a:p>
            <a:fld id="{D2D8002D-B5B0-4BAC-B1F6-782DDCCE6D9C}" type="slidenum">
              <a:rPr kumimoji="1" lang="ja-JP" altLang="en-US" sz="1600" b="1" smtClean="0">
                <a:solidFill>
                  <a:schemeClr val="tx1"/>
                </a:solidFill>
              </a:rPr>
              <a:t>6</a:t>
            </a:fld>
            <a:endParaRPr kumimoji="1" lang="ja-JP" altLang="en-US" sz="1600" b="1">
              <a:solidFill>
                <a:schemeClr val="tx1"/>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835" y="4911753"/>
            <a:ext cx="1780097" cy="1220148"/>
          </a:xfrm>
          <a:prstGeom prst="rect">
            <a:avLst/>
          </a:prstGeom>
        </p:spPr>
      </p:pic>
      <p:graphicFrame>
        <p:nvGraphicFramePr>
          <p:cNvPr id="17" name="グラフ 16">
            <a:extLst>
              <a:ext uri="{FF2B5EF4-FFF2-40B4-BE49-F238E27FC236}">
                <a16:creationId xmlns:a16="http://schemas.microsoft.com/office/drawing/2014/main" id="{0F5136FF-FD91-42C2-A5C9-374A6F254566}"/>
              </a:ext>
            </a:extLst>
          </p:cNvPr>
          <p:cNvGraphicFramePr/>
          <p:nvPr/>
        </p:nvGraphicFramePr>
        <p:xfrm>
          <a:off x="7209625" y="4078836"/>
          <a:ext cx="1953300" cy="28397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7324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04556" y="1152782"/>
            <a:ext cx="5303548" cy="5300554"/>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設備等の国際標準サービスの提供</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市町村等観光振興支援事業費</a:t>
            </a:r>
            <a:r>
              <a:rPr lang="ja-JP" altLang="en-US" sz="1200" u="sng" dirty="0">
                <a:latin typeface="Meiryo UI" panose="020B0604030504040204" pitchFamily="50" charset="-128"/>
                <a:ea typeface="Meiryo UI" panose="020B0604030504040204" pitchFamily="50" charset="-128"/>
              </a:rPr>
              <a:t>（再掲）</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市町村等が実施する</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観光公衆トイレの洋式化等に対し</a:t>
            </a:r>
            <a:r>
              <a:rPr lang="ja-JP" altLang="en-US" sz="1200" dirty="0">
                <a:latin typeface="Meiryo UI" panose="020B0604030504040204" pitchFamily="50" charset="-128"/>
                <a:ea typeface="Meiryo UI" panose="020B0604030504040204" pitchFamily="50" charset="-128"/>
              </a:rPr>
              <a:t>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観光トイレ整備事業費</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デザイン性や機能性が高く、観光資源となりうる観光トイレを整備した。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宿泊施設の整備</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宿泊施設おもてなし環境整備促進事業費補助金　</a:t>
            </a:r>
            <a:endParaRPr lang="en-US" altLang="zh-TW" sz="1200" u="sng" dirty="0">
              <a:latin typeface="Meiryo UI" panose="020B0604030504040204" pitchFamily="50" charset="-128"/>
              <a:ea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宿泊施設における</a:t>
            </a:r>
            <a:r>
              <a:rPr lang="en-US" altLang="ja-JP" sz="1200" dirty="0">
                <a:latin typeface="Meiryo UI" panose="020B0604030504040204" pitchFamily="50" charset="-128"/>
                <a:ea typeface="Meiryo UI" panose="020B0604030504040204" pitchFamily="50" charset="-128"/>
              </a:rPr>
              <a:t>IT</a:t>
            </a:r>
            <a:r>
              <a:rPr lang="ja-JP" altLang="en-US" sz="1200" dirty="0">
                <a:latin typeface="Meiryo UI" panose="020B0604030504040204" pitchFamily="50" charset="-128"/>
                <a:ea typeface="Meiryo UI" panose="020B0604030504040204" pitchFamily="50" charset="-128"/>
              </a:rPr>
              <a:t>環境の整備や新型コロナウイルス感染症の拡大防止</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対策など、利用者の利便性向上につながる施設整備に対し補助を行った。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両替、決済環境の改善</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宿泊施設おもてなし環境整備促進事業費補助金（再掲）</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宿泊施設におけるキャッシュレス決済端末の導入について補助を行った。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観光バス等の駐車場の整備</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zh-TW" altLang="en-US" sz="1200" u="sng" dirty="0">
                <a:latin typeface="Meiryo UI" panose="020B0604030504040204" pitchFamily="50" charset="-128"/>
                <a:ea typeface="Meiryo UI" panose="020B0604030504040204" pitchFamily="50" charset="-128"/>
              </a:rPr>
              <a:t>市町村等観光振興支援事業費</a:t>
            </a:r>
            <a:r>
              <a:rPr lang="ja-JP" altLang="en-US" sz="1200" u="sng" dirty="0">
                <a:latin typeface="Meiryo UI" panose="020B0604030504040204" pitchFamily="50" charset="-128"/>
                <a:ea typeface="Meiryo UI" panose="020B0604030504040204" pitchFamily="50" charset="-128"/>
              </a:rPr>
              <a:t>（再掲）</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市町村等が実施する旅行者用の駐車場等の整備に対し補助を行った。</a:t>
            </a:r>
            <a:endParaRPr lang="en-US" altLang="ja-JP" sz="1200" dirty="0">
              <a:latin typeface="Meiryo UI" panose="020B0604030504040204" pitchFamily="50" charset="-128"/>
              <a:ea typeface="Meiryo UI" panose="020B0604030504040204" pitchFamily="50" charset="-128"/>
            </a:endParaRPr>
          </a:p>
        </p:txBody>
      </p:sp>
      <p:sp>
        <p:nvSpPr>
          <p:cNvPr id="4" name="正方形/長方形 3"/>
          <p:cNvSpPr/>
          <p:nvPr/>
        </p:nvSpPr>
        <p:spPr>
          <a:xfrm>
            <a:off x="204555" y="717424"/>
            <a:ext cx="5019210"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（１）観光客受入のための基盤整備　②</a:t>
            </a:r>
            <a:endParaRPr lang="en-US" altLang="ja-JP" sz="1400"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5371193" y="1033609"/>
            <a:ext cx="3560203" cy="3547518"/>
          </a:xfrm>
          <a:prstGeom prst="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5" name="タイトル 1"/>
          <p:cNvSpPr txBox="1">
            <a:spLocks/>
          </p:cNvSpPr>
          <p:nvPr/>
        </p:nvSpPr>
        <p:spPr>
          <a:xfrm>
            <a:off x="5360940" y="730664"/>
            <a:ext cx="3578999" cy="28386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ja-JP" altLang="en-US" sz="1100" b="1" dirty="0">
                <a:solidFill>
                  <a:schemeClr val="bg1"/>
                </a:solidFill>
                <a:latin typeface="Meiryo UI" panose="020B0604030504040204" pitchFamily="50" charset="-128"/>
                <a:ea typeface="Meiryo UI" panose="020B0604030504040204" pitchFamily="50" charset="-128"/>
              </a:rPr>
              <a:t>（参考）市町村等観光振興支援事業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スライド番号プレースホルダー 4"/>
          <p:cNvSpPr>
            <a:spLocks noGrp="1"/>
          </p:cNvSpPr>
          <p:nvPr>
            <p:ph type="sldNum" sz="quarter" idx="12"/>
          </p:nvPr>
        </p:nvSpPr>
        <p:spPr>
          <a:xfrm>
            <a:off x="7070606" y="6516955"/>
            <a:ext cx="2133600" cy="365125"/>
          </a:xfrm>
        </p:spPr>
        <p:txBody>
          <a:bodyPr/>
          <a:lstStyle/>
          <a:p>
            <a:fld id="{D2D8002D-B5B0-4BAC-B1F6-782DDCCE6D9C}" type="slidenum">
              <a:rPr kumimoji="1" lang="ja-JP" altLang="en-US" sz="1600" b="1" smtClean="0">
                <a:solidFill>
                  <a:schemeClr val="tx1"/>
                </a:solidFill>
              </a:rPr>
              <a:t>7</a:t>
            </a:fld>
            <a:endParaRPr kumimoji="1" lang="ja-JP" altLang="en-US" sz="1600" b="1" dirty="0">
              <a:solidFill>
                <a:schemeClr val="tx1"/>
              </a:solidFill>
            </a:endParaRPr>
          </a:p>
        </p:txBody>
      </p:sp>
      <p:sp>
        <p:nvSpPr>
          <p:cNvPr id="12" name="角丸四角形 6">
            <a:extLst>
              <a:ext uri="{FF2B5EF4-FFF2-40B4-BE49-F238E27FC236}">
                <a16:creationId xmlns:a16="http://schemas.microsoft.com/office/drawing/2014/main" id="{A25F73BF-E237-4094-A5E6-0B605D51189B}"/>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5AE74DF4-DEC9-4371-B737-31D51BE119A9}"/>
              </a:ext>
            </a:extLst>
          </p:cNvPr>
          <p:cNvSpPr/>
          <p:nvPr/>
        </p:nvSpPr>
        <p:spPr>
          <a:xfrm>
            <a:off x="5380151" y="4912575"/>
            <a:ext cx="3559294" cy="1837010"/>
          </a:xfrm>
          <a:prstGeom prst="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9" name="タイトル 1">
            <a:extLst>
              <a:ext uri="{FF2B5EF4-FFF2-40B4-BE49-F238E27FC236}">
                <a16:creationId xmlns:a16="http://schemas.microsoft.com/office/drawing/2014/main" id="{5EF14FA9-FE96-4F30-BFFD-43FD31214034}"/>
              </a:ext>
            </a:extLst>
          </p:cNvPr>
          <p:cNvSpPr txBox="1">
            <a:spLocks/>
          </p:cNvSpPr>
          <p:nvPr/>
        </p:nvSpPr>
        <p:spPr>
          <a:xfrm>
            <a:off x="5368985" y="4657308"/>
            <a:ext cx="3578999" cy="283860"/>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ja-JP" altLang="en-US" sz="1100" b="1" dirty="0">
                <a:solidFill>
                  <a:schemeClr val="bg1"/>
                </a:solidFill>
                <a:latin typeface="Meiryo UI" panose="020B0604030504040204" pitchFamily="50" charset="-128"/>
                <a:ea typeface="Meiryo UI" panose="020B0604030504040204" pitchFamily="50" charset="-128"/>
              </a:rPr>
              <a:t>（参考）宿泊施設おもてなし環境整備促進事業</a:t>
            </a:r>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A5F8669A-B66C-44B2-AC61-927690C7B415}"/>
              </a:ext>
            </a:extLst>
          </p:cNvPr>
          <p:cNvSpPr/>
          <p:nvPr/>
        </p:nvSpPr>
        <p:spPr>
          <a:xfrm>
            <a:off x="5388780" y="1043366"/>
            <a:ext cx="3503348" cy="2201693"/>
          </a:xfrm>
          <a:prstGeom prst="rect">
            <a:avLst/>
          </a:prstGeom>
        </p:spPr>
        <p:txBody>
          <a:bodyPr wrap="square" rtlCol="0" anchor="ctr">
            <a:spAutoFit/>
          </a:bodyPr>
          <a:lstStyle/>
          <a:p>
            <a:pPr>
              <a:lnSpc>
                <a:spcPts val="1400"/>
              </a:lnSpc>
            </a:pPr>
            <a:r>
              <a:rPr kumimoji="1" lang="ja-JP" altLang="en-US" sz="1100" dirty="0">
                <a:latin typeface="Meiryo UI" panose="020B0604030504040204" pitchFamily="50" charset="-128"/>
                <a:ea typeface="Meiryo UI" panose="020B0604030504040204" pitchFamily="50" charset="-128"/>
              </a:rPr>
              <a:t>■</a:t>
            </a:r>
            <a:r>
              <a:rPr kumimoji="1" lang="ja-JP" altLang="en-US" sz="1100" b="1" u="sng" dirty="0">
                <a:latin typeface="Meiryo UI" panose="020B0604030504040204" pitchFamily="50" charset="-128"/>
                <a:ea typeface="Meiryo UI" panose="020B0604030504040204" pitchFamily="50" charset="-128"/>
              </a:rPr>
              <a:t>市町村等観光振興支援事業費</a:t>
            </a:r>
          </a:p>
          <a:p>
            <a:pPr>
              <a:lnSpc>
                <a:spcPts val="1800"/>
              </a:lnSpc>
            </a:pP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内容</a:t>
            </a:r>
            <a:r>
              <a:rPr kumimoji="1" lang="en-US" altLang="ja-JP" sz="1000" dirty="0">
                <a:latin typeface="Meiryo UI" panose="020B0604030504040204" pitchFamily="50" charset="-128"/>
                <a:ea typeface="Meiryo UI" panose="020B0604030504040204" pitchFamily="50" charset="-128"/>
              </a:rPr>
              <a:t>】</a:t>
            </a:r>
          </a:p>
          <a:p>
            <a:pPr>
              <a:lnSpc>
                <a:spcPts val="1400"/>
              </a:lnSpc>
            </a:pPr>
            <a:r>
              <a:rPr kumimoji="1" lang="ja-JP" altLang="en-US" sz="1000" dirty="0">
                <a:latin typeface="Meiryo UI" panose="020B0604030504040204" pitchFamily="50" charset="-128"/>
                <a:ea typeface="Meiryo UI" panose="020B0604030504040204" pitchFamily="50" charset="-128"/>
              </a:rPr>
              <a:t>　府内全域への観光集客につなげるため、府内の市町村及び公的な団体が実施する旅行者の受入環境整備や、観光拠点の魅力向上、誘客促進のための取組みに対する補助を実施。 </a:t>
            </a:r>
            <a:endParaRPr kumimoji="1" lang="en-US" altLang="ja-JP" sz="1000" dirty="0">
              <a:latin typeface="Meiryo UI" panose="020B0604030504040204" pitchFamily="50" charset="-128"/>
              <a:ea typeface="Meiryo UI" panose="020B0604030504040204" pitchFamily="50" charset="-128"/>
            </a:endParaRPr>
          </a:p>
          <a:p>
            <a:pPr>
              <a:lnSpc>
                <a:spcPts val="1800"/>
              </a:lnSpc>
            </a:pPr>
            <a:r>
              <a:rPr kumimoji="1" lang="en-US" altLang="ja-JP" sz="1000" dirty="0">
                <a:latin typeface="Meiryo UI" panose="020B0604030504040204" pitchFamily="50" charset="-128"/>
                <a:ea typeface="Meiryo UI" panose="020B0604030504040204" pitchFamily="50" charset="-128"/>
              </a:rPr>
              <a:t>【R5</a:t>
            </a:r>
            <a:r>
              <a:rPr kumimoji="1" lang="ja-JP" altLang="en-US" sz="1000" dirty="0">
                <a:latin typeface="Meiryo UI" panose="020B0604030504040204" pitchFamily="50" charset="-128"/>
                <a:ea typeface="Meiryo UI" panose="020B0604030504040204" pitchFamily="50" charset="-128"/>
              </a:rPr>
              <a:t>補助実績</a:t>
            </a:r>
            <a:r>
              <a:rPr kumimoji="1" lang="en-US" altLang="ja-JP" sz="1000" dirty="0">
                <a:latin typeface="Meiryo UI" panose="020B0604030504040204" pitchFamily="50" charset="-128"/>
                <a:ea typeface="Meiryo UI" panose="020B0604030504040204" pitchFamily="50" charset="-128"/>
              </a:rPr>
              <a:t>】</a:t>
            </a:r>
          </a:p>
          <a:p>
            <a:pPr>
              <a:lnSpc>
                <a:spcPts val="1400"/>
              </a:lnSpc>
            </a:pPr>
            <a:r>
              <a:rPr lang="ja-JP" altLang="en-US" sz="1000" dirty="0">
                <a:latin typeface="Meiryo UI" panose="020B0604030504040204" pitchFamily="50" charset="-128"/>
                <a:ea typeface="Meiryo UI" panose="020B0604030504040204" pitchFamily="50" charset="-128"/>
              </a:rPr>
              <a:t>　・</a:t>
            </a:r>
            <a:r>
              <a:rPr kumimoji="1" lang="ja-JP" altLang="en-US" sz="1000" dirty="0">
                <a:latin typeface="Meiryo UI" panose="020B0604030504040204" pitchFamily="50" charset="-128"/>
                <a:ea typeface="Meiryo UI" panose="020B0604030504040204" pitchFamily="50" charset="-128"/>
              </a:rPr>
              <a:t>８市町１２事業</a:t>
            </a:r>
          </a:p>
          <a:p>
            <a:pPr>
              <a:lnSpc>
                <a:spcPts val="1800"/>
              </a:lnSpc>
            </a:pP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市町村等の事業内容</a:t>
            </a:r>
            <a:r>
              <a:rPr kumimoji="1" lang="en-US" altLang="ja-JP" sz="1000" dirty="0">
                <a:latin typeface="Meiryo UI" panose="020B0604030504040204" pitchFamily="50" charset="-128"/>
                <a:ea typeface="Meiryo UI" panose="020B0604030504040204" pitchFamily="50" charset="-128"/>
              </a:rPr>
              <a:t>】</a:t>
            </a:r>
          </a:p>
          <a:p>
            <a:pPr>
              <a:lnSpc>
                <a:spcPts val="1400"/>
              </a:lnSpc>
            </a:pPr>
            <a:r>
              <a:rPr kumimoji="1" lang="ja-JP" altLang="en-US" sz="1000" dirty="0">
                <a:latin typeface="Meiryo UI" panose="020B0604030504040204" pitchFamily="50" charset="-128"/>
                <a:ea typeface="Meiryo UI" panose="020B0604030504040204" pitchFamily="50" charset="-128"/>
              </a:rPr>
              <a:t>　・駅前における多言語観光案内板整備、公衆トイレ改修工事</a:t>
            </a:r>
            <a:endParaRPr kumimoji="1" lang="en-US" altLang="ja-JP" sz="1000" dirty="0">
              <a:latin typeface="Meiryo UI" panose="020B0604030504040204" pitchFamily="50" charset="-128"/>
              <a:ea typeface="Meiryo UI" panose="020B0604030504040204" pitchFamily="50" charset="-128"/>
            </a:endParaRPr>
          </a:p>
          <a:p>
            <a:pPr>
              <a:lnSpc>
                <a:spcPts val="1400"/>
              </a:lnSpc>
            </a:pPr>
            <a:r>
              <a:rPr lang="ja-JP" altLang="en-US" sz="1000" dirty="0">
                <a:latin typeface="Meiryo UI" panose="020B0604030504040204" pitchFamily="50" charset="-128"/>
                <a:ea typeface="Meiryo UI" panose="020B0604030504040204" pitchFamily="50" charset="-128"/>
              </a:rPr>
              <a:t>　・</a:t>
            </a:r>
            <a:r>
              <a:rPr kumimoji="1" lang="ja-JP" altLang="en-US" sz="1000" dirty="0">
                <a:latin typeface="Meiryo UI" panose="020B0604030504040204" pitchFamily="50" charset="-128"/>
                <a:ea typeface="Meiryo UI" panose="020B0604030504040204" pitchFamily="50" charset="-128"/>
              </a:rPr>
              <a:t>観光施設の駐車場整備</a:t>
            </a:r>
            <a:endParaRPr lang="en-US" altLang="ja-JP" sz="1000" dirty="0">
              <a:latin typeface="Meiryo UI" panose="020B0604030504040204" pitchFamily="50" charset="-128"/>
              <a:ea typeface="Meiryo UI" panose="020B0604030504040204" pitchFamily="50" charset="-128"/>
            </a:endParaRPr>
          </a:p>
          <a:p>
            <a:pPr>
              <a:lnSpc>
                <a:spcPts val="1400"/>
              </a:lnSpc>
            </a:pPr>
            <a:r>
              <a:rPr lang="ja-JP" altLang="en-US" sz="1000" dirty="0">
                <a:latin typeface="Meiryo UI" panose="020B0604030504040204" pitchFamily="50" charset="-128"/>
                <a:ea typeface="Meiryo UI" panose="020B0604030504040204" pitchFamily="50" charset="-128"/>
              </a:rPr>
              <a:t>　・ＡＲ技術の活用による周遊観光推進　</a:t>
            </a:r>
            <a:r>
              <a:rPr kumimoji="1" lang="ja-JP" altLang="en-US" sz="1000" dirty="0">
                <a:latin typeface="Meiryo UI" panose="020B0604030504040204" pitchFamily="50" charset="-128"/>
                <a:ea typeface="Meiryo UI" panose="020B0604030504040204" pitchFamily="50" charset="-128"/>
              </a:rPr>
              <a:t>など</a:t>
            </a:r>
          </a:p>
        </p:txBody>
      </p:sp>
      <p:sp>
        <p:nvSpPr>
          <p:cNvPr id="18" name="正方形/長方形 17">
            <a:extLst>
              <a:ext uri="{FF2B5EF4-FFF2-40B4-BE49-F238E27FC236}">
                <a16:creationId xmlns:a16="http://schemas.microsoft.com/office/drawing/2014/main" id="{0823ACE8-644F-4810-A37A-23871889B2D4}"/>
              </a:ext>
            </a:extLst>
          </p:cNvPr>
          <p:cNvSpPr/>
          <p:nvPr/>
        </p:nvSpPr>
        <p:spPr>
          <a:xfrm>
            <a:off x="5418843" y="4950044"/>
            <a:ext cx="3476505" cy="1791324"/>
          </a:xfrm>
          <a:prstGeom prst="rect">
            <a:avLst/>
          </a:prstGeom>
        </p:spPr>
        <p:txBody>
          <a:bodyPr wrap="square" rtlCol="0" anchor="ctr">
            <a:spAutoFit/>
          </a:bodyPr>
          <a:lstStyle/>
          <a:p>
            <a:pPr>
              <a:lnSpc>
                <a:spcPts val="1400"/>
              </a:lnSpc>
            </a:pPr>
            <a:r>
              <a:rPr kumimoji="1" lang="ja-JP" altLang="en-US" sz="1100" dirty="0">
                <a:latin typeface="Meiryo UI" panose="020B0604030504040204" pitchFamily="50" charset="-128"/>
                <a:ea typeface="Meiryo UI" panose="020B0604030504040204" pitchFamily="50" charset="-128"/>
              </a:rPr>
              <a:t>■</a:t>
            </a:r>
            <a:r>
              <a:rPr kumimoji="1" lang="ja-JP" altLang="en-US" sz="1100" b="1" u="sng" dirty="0">
                <a:latin typeface="Meiryo UI" panose="020B0604030504040204" pitchFamily="50" charset="-128"/>
                <a:ea typeface="Meiryo UI" panose="020B0604030504040204" pitchFamily="50" charset="-128"/>
              </a:rPr>
              <a:t>宿泊施設おもてなし環境整備促進事業費</a:t>
            </a:r>
          </a:p>
          <a:p>
            <a:pPr>
              <a:lnSpc>
                <a:spcPts val="1800"/>
              </a:lnSpc>
            </a:pP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内容</a:t>
            </a:r>
            <a:r>
              <a:rPr kumimoji="1" lang="en-US" altLang="ja-JP" sz="1000" dirty="0">
                <a:latin typeface="Meiryo UI" panose="020B0604030504040204" pitchFamily="50" charset="-128"/>
                <a:ea typeface="Meiryo UI" panose="020B0604030504040204" pitchFamily="50" charset="-128"/>
              </a:rPr>
              <a:t>】</a:t>
            </a:r>
          </a:p>
          <a:p>
            <a:pPr>
              <a:lnSpc>
                <a:spcPts val="1400"/>
              </a:lnSpc>
            </a:pPr>
            <a:r>
              <a:rPr kumimoji="1" lang="ja-JP" altLang="en-US" sz="1000" dirty="0">
                <a:latin typeface="Meiryo UI" panose="020B0604030504040204" pitchFamily="50" charset="-128"/>
                <a:ea typeface="Meiryo UI" panose="020B0604030504040204" pitchFamily="50" charset="-128"/>
              </a:rPr>
              <a:t>　府内の宿泊施設及び民泊施設における、来阪旅行者の利便性や快適性を向上させるための</a:t>
            </a:r>
            <a:endParaRPr kumimoji="1" lang="en-US" altLang="ja-JP" sz="1000" dirty="0">
              <a:latin typeface="Meiryo UI" panose="020B0604030504040204" pitchFamily="50" charset="-128"/>
              <a:ea typeface="Meiryo UI" panose="020B0604030504040204" pitchFamily="50" charset="-128"/>
            </a:endParaRPr>
          </a:p>
          <a:p>
            <a:pPr>
              <a:lnSpc>
                <a:spcPts val="1400"/>
              </a:lnSpc>
            </a:pPr>
            <a:r>
              <a:rPr kumimoji="1" lang="ja-JP" altLang="en-US" sz="1000" dirty="0">
                <a:latin typeface="Meiryo UI" panose="020B0604030504040204" pitchFamily="50" charset="-128"/>
                <a:ea typeface="Meiryo UI" panose="020B0604030504040204" pitchFamily="50" charset="-128"/>
              </a:rPr>
              <a:t>受入対応強化の取組みを支援。 </a:t>
            </a:r>
            <a:endParaRPr kumimoji="1" lang="en-US" altLang="ja-JP" sz="1000" dirty="0">
              <a:latin typeface="Meiryo UI" panose="020B0604030504040204" pitchFamily="50" charset="-128"/>
              <a:ea typeface="Meiryo UI" panose="020B0604030504040204" pitchFamily="50" charset="-128"/>
            </a:endParaRPr>
          </a:p>
          <a:p>
            <a:pPr>
              <a:lnSpc>
                <a:spcPts val="1800"/>
              </a:lnSpc>
            </a:pPr>
            <a:r>
              <a:rPr kumimoji="1" lang="en-US" altLang="ja-JP" sz="1000" dirty="0">
                <a:latin typeface="Meiryo UI" panose="020B0604030504040204" pitchFamily="50" charset="-128"/>
                <a:ea typeface="Meiryo UI" panose="020B0604030504040204" pitchFamily="50" charset="-128"/>
              </a:rPr>
              <a:t>【R5</a:t>
            </a:r>
            <a:r>
              <a:rPr kumimoji="1" lang="ja-JP" altLang="en-US" sz="1000" dirty="0">
                <a:latin typeface="Meiryo UI" panose="020B0604030504040204" pitchFamily="50" charset="-128"/>
                <a:ea typeface="Meiryo UI" panose="020B0604030504040204" pitchFamily="50" charset="-128"/>
              </a:rPr>
              <a:t>補助実績</a:t>
            </a:r>
            <a:r>
              <a:rPr kumimoji="1" lang="en-US" altLang="ja-JP" sz="1000" dirty="0">
                <a:latin typeface="Meiryo UI" panose="020B0604030504040204" pitchFamily="50" charset="-128"/>
                <a:ea typeface="Meiryo UI" panose="020B0604030504040204" pitchFamily="50" charset="-128"/>
              </a:rPr>
              <a:t>】</a:t>
            </a:r>
          </a:p>
          <a:p>
            <a:pPr>
              <a:lnSpc>
                <a:spcPts val="1400"/>
              </a:lnSpc>
            </a:pPr>
            <a:r>
              <a:rPr lang="ja-JP" altLang="en-US" sz="1000" dirty="0">
                <a:latin typeface="Meiryo UI" panose="020B0604030504040204" pitchFamily="50" charset="-128"/>
                <a:ea typeface="Meiryo UI" panose="020B0604030504040204" pitchFamily="50" charset="-128"/>
              </a:rPr>
              <a:t>　・</a:t>
            </a:r>
            <a:r>
              <a:rPr kumimoji="1" lang="zh-TW" altLang="en-US" sz="1000" dirty="0">
                <a:latin typeface="Meiryo UI" panose="020B0604030504040204" pitchFamily="50" charset="-128"/>
                <a:ea typeface="Meiryo UI" panose="020B0604030504040204" pitchFamily="50" charset="-128"/>
              </a:rPr>
              <a:t>宿泊施設</a:t>
            </a:r>
            <a:r>
              <a:rPr kumimoji="1" lang="en-US" altLang="zh-TW" sz="1000" dirty="0">
                <a:latin typeface="Meiryo UI" panose="020B0604030504040204" pitchFamily="50" charset="-128"/>
                <a:ea typeface="Meiryo UI" panose="020B0604030504040204" pitchFamily="50" charset="-128"/>
              </a:rPr>
              <a:t>:15</a:t>
            </a:r>
            <a:r>
              <a:rPr kumimoji="1" lang="zh-TW" altLang="en-US" sz="1000" dirty="0">
                <a:latin typeface="Meiryo UI" panose="020B0604030504040204" pitchFamily="50" charset="-128"/>
                <a:ea typeface="Meiryo UI" panose="020B0604030504040204" pitchFamily="50" charset="-128"/>
              </a:rPr>
              <a:t>件</a:t>
            </a:r>
            <a:endParaRPr kumimoji="1" lang="en-US" altLang="zh-TW" sz="1000" dirty="0">
              <a:latin typeface="Meiryo UI" panose="020B0604030504040204" pitchFamily="50" charset="-128"/>
              <a:ea typeface="Meiryo UI" panose="020B0604030504040204" pitchFamily="50" charset="-128"/>
            </a:endParaRPr>
          </a:p>
          <a:p>
            <a:pPr>
              <a:lnSpc>
                <a:spcPts val="1400"/>
              </a:lnSpc>
            </a:pPr>
            <a:r>
              <a:rPr kumimoji="1" lang="ja-JP" altLang="en-US"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a:t>
            </a:r>
            <a:r>
              <a:rPr kumimoji="1" lang="zh-TW" altLang="en-US" sz="1000" dirty="0">
                <a:latin typeface="Meiryo UI" panose="020B0604030504040204" pitchFamily="50" charset="-128"/>
                <a:ea typeface="Meiryo UI" panose="020B0604030504040204" pitchFamily="50" charset="-128"/>
              </a:rPr>
              <a:t>特区民泊施設</a:t>
            </a:r>
            <a:r>
              <a:rPr kumimoji="1" lang="en-US" altLang="zh-TW" sz="1000" dirty="0">
                <a:latin typeface="Meiryo UI" panose="020B0604030504040204" pitchFamily="50" charset="-128"/>
                <a:ea typeface="Meiryo UI" panose="020B0604030504040204" pitchFamily="50" charset="-128"/>
              </a:rPr>
              <a:t>:19</a:t>
            </a:r>
            <a:r>
              <a:rPr kumimoji="1" lang="zh-TW" altLang="en-US" sz="1000" dirty="0">
                <a:latin typeface="Meiryo UI" panose="020B0604030504040204" pitchFamily="50" charset="-128"/>
                <a:ea typeface="Meiryo UI" panose="020B0604030504040204" pitchFamily="50" charset="-128"/>
              </a:rPr>
              <a:t>件</a:t>
            </a:r>
            <a:endParaRPr kumimoji="1" lang="en-US" altLang="zh-TW" sz="1000" dirty="0">
              <a:latin typeface="Meiryo UI" panose="020B0604030504040204" pitchFamily="50" charset="-128"/>
              <a:ea typeface="Meiryo UI" panose="020B0604030504040204" pitchFamily="50" charset="-128"/>
            </a:endParaRPr>
          </a:p>
          <a:p>
            <a:pPr>
              <a:lnSpc>
                <a:spcPts val="1400"/>
              </a:lnSpc>
            </a:pPr>
            <a:r>
              <a:rPr lang="ja-JP" altLang="en-US" sz="1000" dirty="0">
                <a:latin typeface="Meiryo UI" panose="020B0604030504040204" pitchFamily="50" charset="-128"/>
                <a:ea typeface="Meiryo UI" panose="020B0604030504040204" pitchFamily="50" charset="-128"/>
              </a:rPr>
              <a:t>　・</a:t>
            </a:r>
            <a:r>
              <a:rPr kumimoji="1" lang="zh-TW" altLang="en-US" sz="1000" dirty="0">
                <a:latin typeface="Meiryo UI" panose="020B0604030504040204" pitchFamily="50" charset="-128"/>
                <a:ea typeface="Meiryo UI" panose="020B0604030504040204" pitchFamily="50" charset="-128"/>
              </a:rPr>
              <a:t>新法民泊施設</a:t>
            </a:r>
            <a:r>
              <a:rPr kumimoji="1" lang="en-US" altLang="zh-TW" sz="1000" dirty="0">
                <a:latin typeface="Meiryo UI" panose="020B0604030504040204" pitchFamily="50" charset="-128"/>
                <a:ea typeface="Meiryo UI" panose="020B0604030504040204" pitchFamily="50" charset="-128"/>
              </a:rPr>
              <a:t>:3</a:t>
            </a:r>
            <a:r>
              <a:rPr kumimoji="1" lang="zh-TW" altLang="en-US" sz="1000" dirty="0">
                <a:latin typeface="Meiryo UI" panose="020B0604030504040204" pitchFamily="50" charset="-128"/>
                <a:ea typeface="Meiryo UI" panose="020B0604030504040204" pitchFamily="50" charset="-128"/>
              </a:rPr>
              <a:t>件</a:t>
            </a:r>
            <a:endParaRPr kumimoji="1" lang="ja-JP" altLang="en-US" sz="1000" dirty="0">
              <a:latin typeface="Meiryo UI" panose="020B0604030504040204" pitchFamily="50" charset="-128"/>
              <a:ea typeface="Meiryo UI" panose="020B0604030504040204" pitchFamily="50" charset="-128"/>
            </a:endParaRPr>
          </a:p>
        </p:txBody>
      </p:sp>
      <p:pic>
        <p:nvPicPr>
          <p:cNvPr id="22" name="図 21">
            <a:extLst>
              <a:ext uri="{FF2B5EF4-FFF2-40B4-BE49-F238E27FC236}">
                <a16:creationId xmlns:a16="http://schemas.microsoft.com/office/drawing/2014/main" id="{54CA0622-EEFB-4115-A538-FC24F16E40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64"/>
          <a:stretch/>
        </p:blipFill>
        <p:spPr>
          <a:xfrm rot="10800000">
            <a:off x="2783234" y="2630654"/>
            <a:ext cx="1680720" cy="1114763"/>
          </a:xfrm>
          <a:prstGeom prst="rect">
            <a:avLst/>
          </a:prstGeom>
        </p:spPr>
      </p:pic>
      <p:pic>
        <p:nvPicPr>
          <p:cNvPr id="23" name="図 22">
            <a:extLst>
              <a:ext uri="{FF2B5EF4-FFF2-40B4-BE49-F238E27FC236}">
                <a16:creationId xmlns:a16="http://schemas.microsoft.com/office/drawing/2014/main" id="{333097E2-5226-4637-BA8B-F3E51125F5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73" r="3117" b="8047"/>
          <a:stretch/>
        </p:blipFill>
        <p:spPr>
          <a:xfrm rot="10800000">
            <a:off x="916369" y="2624467"/>
            <a:ext cx="1714746" cy="1114763"/>
          </a:xfrm>
          <a:prstGeom prst="rect">
            <a:avLst/>
          </a:prstGeom>
        </p:spPr>
      </p:pic>
      <p:sp>
        <p:nvSpPr>
          <p:cNvPr id="27" name="テキスト ボックス 26">
            <a:extLst>
              <a:ext uri="{FF2B5EF4-FFF2-40B4-BE49-F238E27FC236}">
                <a16:creationId xmlns:a16="http://schemas.microsoft.com/office/drawing/2014/main" id="{5F7E8F5B-CB61-458F-A224-E8A1B6EC6FB5}"/>
              </a:ext>
            </a:extLst>
          </p:cNvPr>
          <p:cNvSpPr txBox="1"/>
          <p:nvPr/>
        </p:nvSpPr>
        <p:spPr>
          <a:xfrm>
            <a:off x="832928" y="2461996"/>
            <a:ext cx="570720" cy="184666"/>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＜外観＞</a:t>
            </a:r>
            <a:endParaRPr lang="en-US" altLang="ja-JP" sz="9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A005E948-86B8-464F-BB7E-4D1AFB415EFE}"/>
              </a:ext>
            </a:extLst>
          </p:cNvPr>
          <p:cNvSpPr txBox="1"/>
          <p:nvPr/>
        </p:nvSpPr>
        <p:spPr>
          <a:xfrm>
            <a:off x="2695692" y="2461996"/>
            <a:ext cx="580165" cy="184666"/>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＜内装＞</a:t>
            </a:r>
            <a:endParaRPr lang="en-US" altLang="ja-JP" sz="900" dirty="0">
              <a:latin typeface="Meiryo UI" panose="020B0604030504040204" pitchFamily="50" charset="-128"/>
              <a:ea typeface="Meiryo UI" panose="020B0604030504040204" pitchFamily="50" charset="-128"/>
            </a:endParaRPr>
          </a:p>
        </p:txBody>
      </p:sp>
      <p:pic>
        <p:nvPicPr>
          <p:cNvPr id="30" name="図 29">
            <a:extLst>
              <a:ext uri="{FF2B5EF4-FFF2-40B4-BE49-F238E27FC236}">
                <a16:creationId xmlns:a16="http://schemas.microsoft.com/office/drawing/2014/main" id="{651A1426-31AB-4E1F-B6BC-B76043AAF0D9}"/>
              </a:ext>
            </a:extLst>
          </p:cNvPr>
          <p:cNvPicPr>
            <a:picLocks noChangeAspect="1"/>
          </p:cNvPicPr>
          <p:nvPr/>
        </p:nvPicPr>
        <p:blipFill>
          <a:blip r:embed="rId5"/>
          <a:stretch>
            <a:fillRect/>
          </a:stretch>
        </p:blipFill>
        <p:spPr>
          <a:xfrm>
            <a:off x="5566701" y="3310107"/>
            <a:ext cx="1578677" cy="1199013"/>
          </a:xfrm>
          <a:prstGeom prst="rect">
            <a:avLst/>
          </a:prstGeom>
        </p:spPr>
      </p:pic>
      <p:pic>
        <p:nvPicPr>
          <p:cNvPr id="8" name="図 7">
            <a:extLst>
              <a:ext uri="{FF2B5EF4-FFF2-40B4-BE49-F238E27FC236}">
                <a16:creationId xmlns:a16="http://schemas.microsoft.com/office/drawing/2014/main" id="{1108A981-47AC-40E5-976D-E8A84BFF822A}"/>
              </a:ext>
            </a:extLst>
          </p:cNvPr>
          <p:cNvPicPr>
            <a:picLocks noChangeAspect="1"/>
          </p:cNvPicPr>
          <p:nvPr/>
        </p:nvPicPr>
        <p:blipFill>
          <a:blip r:embed="rId6"/>
          <a:stretch>
            <a:fillRect/>
          </a:stretch>
        </p:blipFill>
        <p:spPr>
          <a:xfrm>
            <a:off x="7345693" y="5700426"/>
            <a:ext cx="1372252" cy="1013608"/>
          </a:xfrm>
          <a:prstGeom prst="rect">
            <a:avLst/>
          </a:prstGeom>
        </p:spPr>
      </p:pic>
      <p:sp>
        <p:nvSpPr>
          <p:cNvPr id="24" name="テキスト ボックス 23">
            <a:extLst>
              <a:ext uri="{FF2B5EF4-FFF2-40B4-BE49-F238E27FC236}">
                <a16:creationId xmlns:a16="http://schemas.microsoft.com/office/drawing/2014/main" id="{B5AB6363-71D9-444A-844A-4A39E45AC5D3}"/>
              </a:ext>
            </a:extLst>
          </p:cNvPr>
          <p:cNvSpPr txBox="1"/>
          <p:nvPr/>
        </p:nvSpPr>
        <p:spPr>
          <a:xfrm>
            <a:off x="7166736" y="5536079"/>
            <a:ext cx="1372252" cy="188838"/>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＜セルフチェックイン機の設置＞</a:t>
            </a:r>
            <a:endParaRPr lang="en-US" altLang="ja-JP" sz="9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D8393257-C39D-48FD-8218-FE1A575A36DA}"/>
              </a:ext>
            </a:extLst>
          </p:cNvPr>
          <p:cNvSpPr txBox="1"/>
          <p:nvPr/>
        </p:nvSpPr>
        <p:spPr>
          <a:xfrm>
            <a:off x="5431996" y="3167419"/>
            <a:ext cx="1372252" cy="184666"/>
          </a:xfrm>
          <a:prstGeom prst="rect">
            <a:avLst/>
          </a:prstGeom>
          <a:noFill/>
          <a:ln>
            <a:noFill/>
          </a:ln>
        </p:spPr>
        <p:txBody>
          <a:bodyPr wrap="square" rtlCol="0">
            <a:spAutoFit/>
          </a:bodyPr>
          <a:lstStyle/>
          <a:p>
            <a:r>
              <a:rPr lang="ja-JP" altLang="en-US" sz="600" dirty="0">
                <a:latin typeface="Meiryo UI" panose="020B0604030504040204" pitchFamily="50" charset="-128"/>
                <a:ea typeface="Meiryo UI" panose="020B0604030504040204" pitchFamily="50" charset="-128"/>
              </a:rPr>
              <a:t>＜多言語観光案内板の設置＞</a:t>
            </a:r>
            <a:endParaRPr lang="en-US" altLang="ja-JP" sz="900" dirty="0">
              <a:latin typeface="Meiryo UI" panose="020B0604030504040204" pitchFamily="50" charset="-128"/>
              <a:ea typeface="Meiryo UI" panose="020B0604030504040204" pitchFamily="50" charset="-128"/>
            </a:endParaRPr>
          </a:p>
        </p:txBody>
      </p:sp>
      <p:pic>
        <p:nvPicPr>
          <p:cNvPr id="29" name="図 28">
            <a:extLst>
              <a:ext uri="{FF2B5EF4-FFF2-40B4-BE49-F238E27FC236}">
                <a16:creationId xmlns:a16="http://schemas.microsoft.com/office/drawing/2014/main" id="{54458558-C38E-4A9A-A0B4-C5F7D4C94D98}"/>
              </a:ext>
            </a:extLst>
          </p:cNvPr>
          <p:cNvPicPr>
            <a:picLocks noChangeAspect="1"/>
          </p:cNvPicPr>
          <p:nvPr/>
        </p:nvPicPr>
        <p:blipFill>
          <a:blip r:embed="rId7"/>
          <a:stretch>
            <a:fillRect/>
          </a:stretch>
        </p:blipFill>
        <p:spPr>
          <a:xfrm>
            <a:off x="8086981" y="3333101"/>
            <a:ext cx="733491" cy="1199013"/>
          </a:xfrm>
          <a:prstGeom prst="rect">
            <a:avLst/>
          </a:prstGeom>
          <a:ln>
            <a:solidFill>
              <a:schemeClr val="tx1"/>
            </a:solidFill>
          </a:ln>
        </p:spPr>
      </p:pic>
      <p:pic>
        <p:nvPicPr>
          <p:cNvPr id="31" name="図 30">
            <a:extLst>
              <a:ext uri="{FF2B5EF4-FFF2-40B4-BE49-F238E27FC236}">
                <a16:creationId xmlns:a16="http://schemas.microsoft.com/office/drawing/2014/main" id="{22E662D6-016A-45B1-8CE4-ABA8EBBDA9C4}"/>
              </a:ext>
            </a:extLst>
          </p:cNvPr>
          <p:cNvPicPr>
            <a:picLocks noChangeAspect="1"/>
          </p:cNvPicPr>
          <p:nvPr/>
        </p:nvPicPr>
        <p:blipFill>
          <a:blip r:embed="rId8"/>
          <a:stretch>
            <a:fillRect/>
          </a:stretch>
        </p:blipFill>
        <p:spPr>
          <a:xfrm>
            <a:off x="7248052" y="3329964"/>
            <a:ext cx="720226" cy="1187893"/>
          </a:xfrm>
          <a:prstGeom prst="rect">
            <a:avLst/>
          </a:prstGeom>
          <a:ln>
            <a:solidFill>
              <a:schemeClr val="tx1"/>
            </a:solidFill>
          </a:ln>
        </p:spPr>
      </p:pic>
    </p:spTree>
    <p:extLst>
      <p:ext uri="{BB962C8B-B14F-4D97-AF65-F5344CB8AC3E}">
        <p14:creationId xmlns:p14="http://schemas.microsoft.com/office/powerpoint/2010/main" val="340490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画面の領域"/>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9330" y="4641184"/>
            <a:ext cx="3000798" cy="1918820"/>
          </a:xfrm>
          <a:prstGeom prst="rect">
            <a:avLst/>
          </a:prstGeom>
        </p:spPr>
      </p:pic>
      <p:sp>
        <p:nvSpPr>
          <p:cNvPr id="3" name="正方形/長方形 2"/>
          <p:cNvSpPr/>
          <p:nvPr/>
        </p:nvSpPr>
        <p:spPr>
          <a:xfrm>
            <a:off x="218164" y="724722"/>
            <a:ext cx="5019210" cy="3353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（２）府域における交通アクセス等の容易化・円滑化</a:t>
            </a:r>
            <a:endParaRPr lang="en-US" altLang="ja-JP" sz="14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211912" y="1052736"/>
            <a:ext cx="5540912" cy="1367041"/>
          </a:xfrm>
          <a:prstGeom prst="rect">
            <a:avLst/>
          </a:prstGeom>
          <a:noFill/>
          <a:ln>
            <a:noFill/>
          </a:ln>
        </p:spPr>
        <p:txBody>
          <a:bodyPr wrap="square" rtlCol="0">
            <a:spAutoFit/>
          </a:bodyPr>
          <a:lstStyle/>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大阪駅・梅田駅周辺案内表示整備事業費補助金</a:t>
            </a:r>
            <a:endParaRPr lang="en-US" altLang="ja-JP" sz="1200"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多くの観光客が往来する大阪駅・梅田駅周辺エリアにおいて、共通ルールに</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基づく案内サイン等の整備に対し補助を行った。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水とみどりのまちづくり推進事業費</a:t>
            </a:r>
            <a:endParaRPr lang="en-US" altLang="ja-JP" sz="900" u="sng"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大阪城エリアにおける公共船着場等の整備を行った。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flipV="1">
            <a:off x="45095" y="583889"/>
            <a:ext cx="9108504" cy="8617"/>
          </a:xfrm>
          <a:prstGeom prst="line">
            <a:avLst/>
          </a:prstGeom>
          <a:ln w="76200">
            <a:gradFill>
              <a:gsLst>
                <a:gs pos="0">
                  <a:schemeClr val="accent1">
                    <a:lumMod val="50000"/>
                  </a:schemeClr>
                </a:gs>
                <a:gs pos="32000">
                  <a:schemeClr val="accent1">
                    <a:lumMod val="75000"/>
                  </a:schemeClr>
                </a:gs>
                <a:gs pos="65000">
                  <a:schemeClr val="accent1">
                    <a:lumMod val="40000"/>
                    <a:lumOff val="6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67261" y="2924944"/>
            <a:ext cx="3235641" cy="668173"/>
          </a:xfrm>
          <a:prstGeom prst="rect">
            <a:avLst/>
          </a:prstGeom>
        </p:spPr>
      </p:pic>
      <p:pic>
        <p:nvPicPr>
          <p:cNvPr id="10" name="図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55849" y="1874133"/>
            <a:ext cx="3247054" cy="706772"/>
          </a:xfrm>
          <a:prstGeom prst="rect">
            <a:avLst/>
          </a:prstGeom>
        </p:spPr>
      </p:pic>
      <p:sp>
        <p:nvSpPr>
          <p:cNvPr id="11" name="正方形/長方形 10"/>
          <p:cNvSpPr/>
          <p:nvPr/>
        </p:nvSpPr>
        <p:spPr>
          <a:xfrm>
            <a:off x="5518926" y="1022173"/>
            <a:ext cx="3349682" cy="5695836"/>
          </a:xfrm>
          <a:prstGeom prst="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nSpc>
                <a:spcPts val="17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2" name="タイトル 1"/>
          <p:cNvSpPr txBox="1">
            <a:spLocks/>
          </p:cNvSpPr>
          <p:nvPr/>
        </p:nvSpPr>
        <p:spPr>
          <a:xfrm>
            <a:off x="5508104" y="724722"/>
            <a:ext cx="3360503" cy="316083"/>
          </a:xfrm>
          <a:prstGeom prst="rect">
            <a:avLst/>
          </a:prstGeom>
          <a:solidFill>
            <a:srgbClr val="002060"/>
          </a:solidFill>
          <a:ln>
            <a:solidFill>
              <a:srgbClr val="002060"/>
            </a:solidFill>
          </a:ln>
        </p:spPr>
        <p:txBody>
          <a:bodyPr wrap="square" rtlCol="0" anchor="ctr">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pPr algn="ctr">
              <a:lnSpc>
                <a:spcPts val="1700"/>
              </a:lnSpc>
            </a:pPr>
            <a:r>
              <a:rPr lang="ja-JP" altLang="en-US" sz="1050" b="1" dirty="0">
                <a:solidFill>
                  <a:schemeClr val="bg1"/>
                </a:solidFill>
                <a:latin typeface="Meiryo UI" panose="020B0604030504040204" pitchFamily="50" charset="-128"/>
                <a:ea typeface="Meiryo UI" panose="020B0604030504040204" pitchFamily="50" charset="-128"/>
              </a:rPr>
              <a:t>（参考）大阪・梅田駅周辺案内表示</a:t>
            </a:r>
            <a:r>
              <a:rPr lang="en-US" altLang="ja-JP" sz="1050" b="1" dirty="0">
                <a:solidFill>
                  <a:schemeClr val="bg1"/>
                </a:solidFill>
                <a:latin typeface="Meiryo UI" panose="020B0604030504040204" pitchFamily="50" charset="-128"/>
                <a:ea typeface="Meiryo UI" panose="020B0604030504040204" pitchFamily="50" charset="-128"/>
              </a:rPr>
              <a:t>(</a:t>
            </a:r>
            <a:r>
              <a:rPr lang="ja-JP" altLang="en-US" sz="1050" b="1" dirty="0">
                <a:solidFill>
                  <a:schemeClr val="bg1"/>
                </a:solidFill>
                <a:latin typeface="Meiryo UI" panose="020B0604030504040204" pitchFamily="50" charset="-128"/>
                <a:ea typeface="Meiryo UI" panose="020B0604030504040204" pitchFamily="50" charset="-128"/>
              </a:rPr>
              <a:t>サイン</a:t>
            </a:r>
            <a:r>
              <a:rPr lang="en-US" altLang="ja-JP" sz="1050" b="1" dirty="0">
                <a:solidFill>
                  <a:schemeClr val="bg1"/>
                </a:solidFill>
                <a:latin typeface="Meiryo UI" panose="020B0604030504040204" pitchFamily="50" charset="-128"/>
                <a:ea typeface="Meiryo UI" panose="020B0604030504040204" pitchFamily="50" charset="-128"/>
              </a:rPr>
              <a:t>)</a:t>
            </a:r>
            <a:r>
              <a:rPr lang="ja-JP" altLang="en-US" sz="1050" b="1" dirty="0">
                <a:solidFill>
                  <a:schemeClr val="bg1"/>
                </a:solidFill>
                <a:latin typeface="Meiryo UI" panose="020B0604030504040204" pitchFamily="50" charset="-128"/>
                <a:ea typeface="Meiryo UI" panose="020B0604030504040204" pitchFamily="50" charset="-128"/>
              </a:rPr>
              <a:t>整備事業</a:t>
            </a:r>
            <a:endParaRPr lang="en-US" altLang="ja-JP" sz="1050" b="1" dirty="0">
              <a:solidFill>
                <a:schemeClr val="bg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5538812" y="1653843"/>
            <a:ext cx="1431682" cy="282124"/>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整備前</a:t>
            </a:r>
          </a:p>
        </p:txBody>
      </p:sp>
      <p:sp>
        <p:nvSpPr>
          <p:cNvPr id="14" name="テキスト ボックス 13"/>
          <p:cNvSpPr txBox="1"/>
          <p:nvPr/>
        </p:nvSpPr>
        <p:spPr>
          <a:xfrm>
            <a:off x="5555849" y="2688404"/>
            <a:ext cx="1341340" cy="282124"/>
          </a:xfrm>
          <a:prstGeom prst="rect">
            <a:avLst/>
          </a:prstGeom>
          <a:noFill/>
        </p:spPr>
        <p:txBody>
          <a:bodyPr wrap="square" rtlCol="0">
            <a:spAutoFit/>
          </a:bodyPr>
          <a:lstStyle>
            <a:defPPr>
              <a:defRPr lang="ja-JP"/>
            </a:defPPr>
            <a:lvl1pPr>
              <a:defRPr sz="1200">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整備後</a:t>
            </a:r>
          </a:p>
        </p:txBody>
      </p:sp>
      <p:sp>
        <p:nvSpPr>
          <p:cNvPr id="15" name="下矢印 14"/>
          <p:cNvSpPr/>
          <p:nvPr/>
        </p:nvSpPr>
        <p:spPr>
          <a:xfrm>
            <a:off x="6989122" y="2606323"/>
            <a:ext cx="403242" cy="290580"/>
          </a:xfrm>
          <a:prstGeom prst="downArrow">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672179" y="6256269"/>
            <a:ext cx="3270130" cy="621320"/>
          </a:xfrm>
          <a:prstGeom prst="rect">
            <a:avLst/>
          </a:prstGeom>
          <a:noFill/>
          <a:ln w="9525">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nSpc>
                <a:spcPts val="1800"/>
              </a:lnSpc>
            </a:pPr>
            <a:r>
              <a:rPr lang="ja-JP" altLang="en-US" sz="800" dirty="0">
                <a:latin typeface="Meiryo UI" panose="020B0604030504040204" pitchFamily="50" charset="-128"/>
                <a:ea typeface="Meiryo UI" panose="020B0604030504040204" pitchFamily="50" charset="-128"/>
              </a:rPr>
              <a:t>（参照）</a:t>
            </a:r>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年度大阪・梅田駅周辺サイン効果測定アンケート結果</a:t>
            </a:r>
            <a:endParaRPr lang="en-US" altLang="ja-JP" sz="800" dirty="0">
              <a:latin typeface="Meiryo UI" panose="020B0604030504040204" pitchFamily="50" charset="-128"/>
              <a:ea typeface="Meiryo UI" panose="020B0604030504040204" pitchFamily="50" charset="-128"/>
            </a:endParaRPr>
          </a:p>
        </p:txBody>
      </p:sp>
      <p:sp>
        <p:nvSpPr>
          <p:cNvPr id="18" name="正方形/長方形 17"/>
          <p:cNvSpPr/>
          <p:nvPr/>
        </p:nvSpPr>
        <p:spPr>
          <a:xfrm>
            <a:off x="224590" y="3631300"/>
            <a:ext cx="5019210" cy="335312"/>
          </a:xfrm>
          <a:prstGeom prst="rect">
            <a:avLst/>
          </a:prstGeom>
          <a:solidFill>
            <a:schemeClr val="tx2">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ts val="1700"/>
              </a:lnSpc>
            </a:pPr>
            <a:r>
              <a:rPr lang="ja-JP" altLang="en-US" sz="1400" b="1" dirty="0">
                <a:latin typeface="Meiryo UI" panose="020B0604030504040204" pitchFamily="50" charset="-128"/>
                <a:ea typeface="Meiryo UI" panose="020B0604030504040204" pitchFamily="50" charset="-128"/>
              </a:rPr>
              <a:t>（３）文化・生活習慣に配慮した対応</a:t>
            </a:r>
            <a:endParaRPr lang="en-US" altLang="ja-JP" sz="14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94298" y="4005064"/>
            <a:ext cx="5049502" cy="2684453"/>
          </a:xfrm>
          <a:prstGeom prst="rect">
            <a:avLst/>
          </a:prstGeom>
          <a:noFill/>
          <a:ln>
            <a:noFill/>
          </a:ln>
        </p:spPr>
        <p:txBody>
          <a:bodyPr wrap="square" rtlCol="0">
            <a:spAutoFit/>
          </a:bodyPr>
          <a:lstStyle/>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ムスリム旅行者をはじめとした対応の促進</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多言語メニュー作成支援事業費</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外国人旅行者が安心かつ快適に飲食店を利用できるよう、府内の飲食店</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が利用できる多言語メニュー作成支援システム（</a:t>
            </a:r>
            <a:r>
              <a:rPr lang="en-US" altLang="ja-JP" sz="1200" dirty="0">
                <a:latin typeface="Meiryo UI" panose="020B0604030504040204" pitchFamily="50" charset="-128"/>
                <a:ea typeface="Meiryo UI" panose="020B0604030504040204" pitchFamily="50" charset="-128"/>
              </a:rPr>
              <a:t>14</a:t>
            </a:r>
            <a:r>
              <a:rPr lang="ja-JP" altLang="en-US" sz="1200" dirty="0">
                <a:latin typeface="Meiryo UI" panose="020B0604030504040204" pitchFamily="50" charset="-128"/>
                <a:ea typeface="Meiryo UI" panose="020B0604030504040204" pitchFamily="50" charset="-128"/>
              </a:rPr>
              <a:t>言語）の運営を行うと</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ともに、ムスリム旅行者をはじめ、外国人旅行者が安心して食事ができる環</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境を整えるため、</a:t>
            </a:r>
            <a:r>
              <a:rPr lang="ja-JP" altLang="en-US" sz="1200" dirty="0">
                <a:solidFill>
                  <a:prstClr val="black"/>
                </a:solidFill>
                <a:latin typeface="Meiryo UI" panose="020B0604030504040204" pitchFamily="50" charset="-128"/>
                <a:ea typeface="Meiryo UI" panose="020B0604030504040204" pitchFamily="50" charset="-128"/>
              </a:rPr>
              <a:t>ハラール対応店舗等の表示を行った。</a:t>
            </a:r>
            <a:endParaRPr lang="en-US" altLang="ja-JP" sz="1200" dirty="0">
              <a:latin typeface="Meiryo UI" panose="020B0604030504040204" pitchFamily="50" charset="-128"/>
              <a:ea typeface="Meiryo UI" panose="020B0604030504040204" pitchFamily="50" charset="-128"/>
            </a:endParaRPr>
          </a:p>
          <a:p>
            <a:pPr>
              <a:lnSpc>
                <a:spcPts val="1700"/>
              </a:lnSpc>
            </a:pPr>
            <a:endParaRPr lang="en-US" altLang="ja-JP" sz="1200" b="1" dirty="0">
              <a:latin typeface="Meiryo UI" panose="020B0604030504040204" pitchFamily="50" charset="-128"/>
              <a:ea typeface="Meiryo UI" panose="020B0604030504040204" pitchFamily="50" charset="-128"/>
            </a:endParaRPr>
          </a:p>
          <a:p>
            <a:pPr marL="171450" indent="-171450">
              <a:lnSpc>
                <a:spcPts val="1700"/>
              </a:lnSpc>
              <a:buFont typeface="Wingdings" panose="05000000000000000000" pitchFamily="2" charset="2"/>
              <a:buChar char="Ø"/>
            </a:pPr>
            <a:r>
              <a:rPr lang="ja-JP" altLang="en-US" sz="1300" b="1" dirty="0">
                <a:latin typeface="Meiryo UI" panose="020B0604030504040204" pitchFamily="50" charset="-128"/>
                <a:ea typeface="Meiryo UI" panose="020B0604030504040204" pitchFamily="50" charset="-128"/>
              </a:rPr>
              <a:t>文化・生活習慣の違いについての観光客・受入側の相互の理解促進</a:t>
            </a:r>
            <a:endParaRPr lang="en-US" altLang="ja-JP" sz="1300" b="1" dirty="0">
              <a:latin typeface="Meiryo UI" panose="020B0604030504040204" pitchFamily="50" charset="-128"/>
              <a:ea typeface="Meiryo UI" panose="020B0604030504040204" pitchFamily="50" charset="-128"/>
            </a:endParaRPr>
          </a:p>
          <a:p>
            <a:pPr>
              <a:lnSpc>
                <a:spcPts val="17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rPr>
              <a:t>多言語メニュー作成支援事業費（再掲）</a:t>
            </a:r>
            <a:endParaRPr lang="en-US" altLang="ja-JP" sz="1200" b="1"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外国人旅行者向けサイトにおいて、日本の食文化等に関する情報を発信し、</a:t>
            </a:r>
            <a:endParaRPr lang="en-US" altLang="ja-JP" sz="1200" dirty="0">
              <a:solidFill>
                <a:prstClr val="black"/>
              </a:solidFill>
              <a:latin typeface="Meiryo UI" panose="020B0604030504040204" pitchFamily="50" charset="-128"/>
              <a:ea typeface="Meiryo UI" panose="020B0604030504040204" pitchFamily="50" charset="-128"/>
            </a:endParaRPr>
          </a:p>
          <a:p>
            <a:pPr>
              <a:lnSpc>
                <a:spcPts val="1700"/>
              </a:lnSpc>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日本で食事をする際のマナーや注意点等をイラストを用いて紹介するとともに、</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府内飲食店向けには、多様な食文化等に関する情報発信を行った。</a:t>
            </a:r>
            <a:endParaRPr lang="en-US" altLang="ja-JP" sz="1200" b="1" dirty="0">
              <a:solidFill>
                <a:srgbClr val="FF0000"/>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5521713" y="3663651"/>
            <a:ext cx="3357717" cy="1069524"/>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■効果測定について</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・日　　　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日（水）・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日（金）</a:t>
            </a: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・場　　　所：</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JR</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北新地駅付近、四つ橋線西梅田駅付近、</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　　　　　　　　ホワィティうめだ付近</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・調査対象：梅田地区通行者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332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08000" indent="-108000"/>
            <a:r>
              <a:rPr lang="ja-JP" altLang="en-US" sz="1050" dirty="0">
                <a:latin typeface="Meiryo UI" panose="020B0604030504040204" pitchFamily="50" charset="-128"/>
                <a:ea typeface="Meiryo UI" panose="020B0604030504040204" pitchFamily="50" charset="-128"/>
                <a:cs typeface="Meiryo UI" panose="020B0604030504040204" pitchFamily="50" charset="-128"/>
              </a:rPr>
              <a:t>　　　　　　　（主に外国人観光客、梅田ビギナー）</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4"/>
          <p:cNvSpPr txBox="1">
            <a:spLocks/>
          </p:cNvSpPr>
          <p:nvPr/>
        </p:nvSpPr>
        <p:spPr>
          <a:xfrm>
            <a:off x="7030134" y="6425602"/>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z="1600" b="1" smtClean="0">
                <a:solidFill>
                  <a:schemeClr val="tx1"/>
                </a:solidFill>
              </a:rPr>
              <a:pPr/>
              <a:t>8</a:t>
            </a:fld>
            <a:endParaRPr lang="ja-JP" altLang="en-US" sz="1600" b="1" dirty="0">
              <a:solidFill>
                <a:schemeClr val="tx1"/>
              </a:solidFill>
            </a:endParaRPr>
          </a:p>
        </p:txBody>
      </p:sp>
      <p:sp>
        <p:nvSpPr>
          <p:cNvPr id="2" name="正方形/長方形 1"/>
          <p:cNvSpPr/>
          <p:nvPr/>
        </p:nvSpPr>
        <p:spPr>
          <a:xfrm>
            <a:off x="5518925" y="1048491"/>
            <a:ext cx="3423384" cy="577081"/>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■内容</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大阪駅・梅田駅周辺エリア内の案内サイン等の表示内容を統一するため、サイン改修を行う事業者に対し、補助を実施。</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6">
            <a:extLst>
              <a:ext uri="{FF2B5EF4-FFF2-40B4-BE49-F238E27FC236}">
                <a16:creationId xmlns:a16="http://schemas.microsoft.com/office/drawing/2014/main" id="{7F5C5793-2E73-493F-A6C4-17922A0CA59C}"/>
              </a:ext>
            </a:extLst>
          </p:cNvPr>
          <p:cNvSpPr/>
          <p:nvPr/>
        </p:nvSpPr>
        <p:spPr>
          <a:xfrm>
            <a:off x="144016" y="44624"/>
            <a:ext cx="9108504" cy="619125"/>
          </a:xfrm>
          <a:prstGeom prst="roundRect">
            <a:avLst>
              <a:gd name="adj" fmla="val 128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2000" b="1" kern="100" dirty="0">
                <a:solidFill>
                  <a:sysClr val="windowText" lastClr="000000"/>
                </a:solidFill>
                <a:ea typeface="Meiryo UI" panose="020B0604030504040204" pitchFamily="50" charset="-128"/>
                <a:cs typeface="Times New Roman" panose="02020603050405020304" pitchFamily="18" charset="0"/>
              </a:rPr>
              <a:t>これまでの主な取組みと成果</a:t>
            </a:r>
            <a:endParaRPr lang="ja-JP" altLang="ja-JP" sz="2000" kern="100" dirty="0">
              <a:solidFill>
                <a:sysClr val="windowText" lastClr="000000"/>
              </a:solidFill>
              <a:ea typeface="游明朝" panose="02020400000000000000" pitchFamily="18" charset="-128"/>
              <a:cs typeface="Times New Roman" panose="02020603050405020304" pitchFamily="18" charset="0"/>
            </a:endParaRPr>
          </a:p>
        </p:txBody>
      </p:sp>
      <p:pic>
        <p:nvPicPr>
          <p:cNvPr id="28" name="図 27">
            <a:extLst>
              <a:ext uri="{FF2B5EF4-FFF2-40B4-BE49-F238E27FC236}">
                <a16:creationId xmlns:a16="http://schemas.microsoft.com/office/drawing/2014/main" id="{95D7F774-1FB7-4C13-AEF8-38A85FEC85D5}"/>
              </a:ext>
            </a:extLst>
          </p:cNvPr>
          <p:cNvPicPr>
            <a:picLocks noChangeAspect="1"/>
          </p:cNvPicPr>
          <p:nvPr/>
        </p:nvPicPr>
        <p:blipFill>
          <a:blip r:embed="rId6"/>
          <a:stretch>
            <a:fillRect/>
          </a:stretch>
        </p:blipFill>
        <p:spPr>
          <a:xfrm>
            <a:off x="3006712" y="2401677"/>
            <a:ext cx="2069344" cy="1135859"/>
          </a:xfrm>
          <a:prstGeom prst="rect">
            <a:avLst/>
          </a:prstGeom>
        </p:spPr>
      </p:pic>
      <p:pic>
        <p:nvPicPr>
          <p:cNvPr id="7" name="図 6">
            <a:extLst>
              <a:ext uri="{FF2B5EF4-FFF2-40B4-BE49-F238E27FC236}">
                <a16:creationId xmlns:a16="http://schemas.microsoft.com/office/drawing/2014/main" id="{B9C32A97-225B-442C-9B70-8BC62ADA2EDB}"/>
              </a:ext>
            </a:extLst>
          </p:cNvPr>
          <p:cNvPicPr>
            <a:picLocks noChangeAspect="1"/>
          </p:cNvPicPr>
          <p:nvPr/>
        </p:nvPicPr>
        <p:blipFill>
          <a:blip r:embed="rId7"/>
          <a:stretch>
            <a:fillRect/>
          </a:stretch>
        </p:blipFill>
        <p:spPr>
          <a:xfrm>
            <a:off x="681179" y="2401677"/>
            <a:ext cx="2234637" cy="1131965"/>
          </a:xfrm>
          <a:prstGeom prst="rect">
            <a:avLst/>
          </a:prstGeom>
        </p:spPr>
      </p:pic>
    </p:spTree>
    <p:extLst>
      <p:ext uri="{BB962C8B-B14F-4D97-AF65-F5344CB8AC3E}">
        <p14:creationId xmlns:p14="http://schemas.microsoft.com/office/powerpoint/2010/main" val="393982943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nSpc>
            <a:spcPts val="1700"/>
          </a:lnSpc>
          <a:defRPr dirty="0">
            <a:latin typeface="Meiryo UI" panose="020B0604030504040204" pitchFamily="50" charset="-128"/>
            <a:ea typeface="Meiryo UI" panose="020B0604030504040204" pitchFamily="50" charset="-128"/>
          </a:defRPr>
        </a:defPPr>
      </a:lst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5741</Words>
  <Application>Microsoft Office PowerPoint</Application>
  <PresentationFormat>画面に合わせる (4:3)</PresentationFormat>
  <Paragraphs>582</Paragraphs>
  <Slides>12</Slides>
  <Notes>12</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12</vt:i4>
      </vt:variant>
    </vt:vector>
  </HeadingPairs>
  <TitlesOfParts>
    <vt:vector size="20" baseType="lpstr">
      <vt:lpstr>Meiryo UI</vt:lpstr>
      <vt:lpstr>ＭＳ Ｐゴシック</vt:lpstr>
      <vt:lpstr>メイリオ</vt:lpstr>
      <vt:lpstr>Arial</vt:lpstr>
      <vt:lpstr>Calibri</vt:lpstr>
      <vt:lpstr>Wingdings</vt:lpstr>
      <vt:lpstr>Office テーマ</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2024-07-22T04:29:35Z</dcterms:modified>
  <cp:contentStatus/>
</cp:coreProperties>
</file>