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65" d="100"/>
          <a:sy n="65" d="100"/>
        </p:scale>
        <p:origin x="1517" y="48"/>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2024/7/18</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2024/7/18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2024/7/18</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707886"/>
          </a:xfrm>
          <a:prstGeom prst="rect">
            <a:avLst/>
          </a:prstGeom>
          <a:noFill/>
        </p:spPr>
        <p:txBody>
          <a:bodyPr wrap="square" rtlCol="0">
            <a:spAutoFit/>
          </a:bodyPr>
          <a:lstStyle/>
          <a:p>
            <a:pPr algn="ctr"/>
            <a:r>
              <a:rPr lang="zh-TW" altLang="en-US" sz="4000" b="1"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２</a:t>
            </a:r>
            <a:r>
              <a:rPr lang="zh-TW" altLang="en-US" sz="4000" b="1" dirty="0">
                <a:latin typeface="Meiryo UI" panose="020B0604030504040204" pitchFamily="50" charset="-128"/>
                <a:ea typeface="Meiryo UI" panose="020B0604030504040204" pitchFamily="50" charset="-128"/>
                <a:cs typeface="Meiryo UI" panose="020B0604030504040204" pitchFamily="50" charset="-128"/>
              </a:rPr>
              <a:t>回会議委員意見</a:t>
            </a: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資料１</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3688611"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第</a:t>
            </a:r>
            <a:r>
              <a:rPr lang="ja-JP" altLang="en-US" sz="2800" b="1" dirty="0">
                <a:solidFill>
                  <a:sysClr val="windowText" lastClr="000000"/>
                </a:solidFill>
                <a:latin typeface="Meiryo UI" panose="020B0604030504040204" pitchFamily="50" charset="-128"/>
                <a:ea typeface="Meiryo UI" panose="020B0604030504040204" pitchFamily="50" charset="-128"/>
              </a:rPr>
              <a:t>２</a:t>
            </a:r>
            <a:r>
              <a:rPr lang="zh-TW" altLang="en-US" sz="2800" b="1" dirty="0">
                <a:solidFill>
                  <a:sysClr val="windowText" lastClr="000000"/>
                </a:solidFill>
                <a:latin typeface="Meiryo UI" panose="020B0604030504040204" pitchFamily="50" charset="-128"/>
                <a:ea typeface="Meiryo UI" panose="020B0604030504040204" pitchFamily="50" charset="-128"/>
              </a:rPr>
              <a:t>回会議委員意見</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graphicFrame>
        <p:nvGraphicFramePr>
          <p:cNvPr id="10" name="表 9">
            <a:extLst>
              <a:ext uri="{FF2B5EF4-FFF2-40B4-BE49-F238E27FC236}">
                <a16:creationId xmlns:a16="http://schemas.microsoft.com/office/drawing/2014/main" id="{CFCC95C9-605A-41A5-8018-7B052F45BB21}"/>
              </a:ext>
            </a:extLst>
          </p:cNvPr>
          <p:cNvGraphicFramePr>
            <a:graphicFrameLocks noGrp="1"/>
          </p:cNvGraphicFramePr>
          <p:nvPr>
            <p:extLst>
              <p:ext uri="{D42A27DB-BD31-4B8C-83A1-F6EECF244321}">
                <p14:modId xmlns:p14="http://schemas.microsoft.com/office/powerpoint/2010/main" val="1305936385"/>
              </p:ext>
            </p:extLst>
          </p:nvPr>
        </p:nvGraphicFramePr>
        <p:xfrm>
          <a:off x="252640" y="953888"/>
          <a:ext cx="13105456" cy="756084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716021871"/>
                    </a:ext>
                  </a:extLst>
                </a:gridCol>
                <a:gridCol w="7272808">
                  <a:extLst>
                    <a:ext uri="{9D8B030D-6E8A-4147-A177-3AD203B41FA5}">
                      <a16:colId xmlns:a16="http://schemas.microsoft.com/office/drawing/2014/main" val="542696693"/>
                    </a:ext>
                  </a:extLst>
                </a:gridCol>
                <a:gridCol w="4824536">
                  <a:extLst>
                    <a:ext uri="{9D8B030D-6E8A-4147-A177-3AD203B41FA5}">
                      <a16:colId xmlns:a16="http://schemas.microsoft.com/office/drawing/2014/main" val="3114387100"/>
                    </a:ext>
                  </a:extLst>
                </a:gridCol>
              </a:tblGrid>
              <a:tr h="560792">
                <a:tc>
                  <a:txBody>
                    <a:bodyPr/>
                    <a:lstStyle/>
                    <a:p>
                      <a:pPr algn="ctr"/>
                      <a:r>
                        <a:rPr kumimoji="1" lang="ja-JP" altLang="en-US" sz="1800" dirty="0">
                          <a:solidFill>
                            <a:schemeClr val="bg1"/>
                          </a:solidFill>
                          <a:latin typeface="Meiryo UI" panose="020B0604030504040204" pitchFamily="50" charset="-128"/>
                          <a:ea typeface="Meiryo UI" panose="020B0604030504040204" pitchFamily="50" charset="-128"/>
                        </a:rPr>
                        <a:t>区分</a:t>
                      </a:r>
                    </a:p>
                  </a:txBody>
                  <a:tcPr anchor="ctr"/>
                </a:tc>
                <a:tc>
                  <a:txBody>
                    <a:bodyPr/>
                    <a:lstStyle/>
                    <a:p>
                      <a:pPr algn="ctr"/>
                      <a:r>
                        <a:rPr kumimoji="1" lang="ja-JP" altLang="en-US" sz="1800" dirty="0">
                          <a:solidFill>
                            <a:schemeClr val="bg1"/>
                          </a:solidFill>
                          <a:latin typeface="Meiryo UI" panose="020B0604030504040204" pitchFamily="50" charset="-128"/>
                          <a:ea typeface="Meiryo UI" panose="020B0604030504040204" pitchFamily="50" charset="-128"/>
                        </a:rPr>
                        <a:t>委員意見</a:t>
                      </a:r>
                    </a:p>
                  </a:txBody>
                  <a:tcPr anchor="ctr"/>
                </a:tc>
                <a:tc>
                  <a:txBody>
                    <a:bodyPr/>
                    <a:lstStyle/>
                    <a:p>
                      <a:pPr algn="ctr"/>
                      <a:r>
                        <a:rPr kumimoji="1" lang="ja-JP" altLang="en-US" sz="1800" dirty="0">
                          <a:solidFill>
                            <a:schemeClr val="bg1"/>
                          </a:solidFill>
                          <a:latin typeface="Meiryo UI" panose="020B0604030504040204" pitchFamily="50" charset="-128"/>
                          <a:ea typeface="Meiryo UI" panose="020B0604030504040204" pitchFamily="50" charset="-128"/>
                        </a:rPr>
                        <a:t>対応方針</a:t>
                      </a:r>
                    </a:p>
                  </a:txBody>
                  <a:tcPr anchor="ctr"/>
                </a:tc>
                <a:extLst>
                  <a:ext uri="{0D108BD9-81ED-4DB2-BD59-A6C34878D82A}">
                    <a16:rowId xmlns:a16="http://schemas.microsoft.com/office/drawing/2014/main" val="3830698153"/>
                  </a:ext>
                </a:extLst>
              </a:tr>
              <a:tr h="1750012">
                <a:tc rowSpan="4">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宿泊税</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に関する</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意見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これまで宿泊税充当事業の効果検証について、具体的な数値を示すなど、さらに分析をして、次回の会議で改めて示すこと。</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資料２にて対応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－資料２：「宿泊税充当事業の効果検証」</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1635613"/>
                  </a:ext>
                </a:extLst>
              </a:tr>
              <a:tr h="1750012">
                <a:tc v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行政需要と税収は裏表の関係。新たなニーズも含めて事業のプライオリティ（優先順位）をつけ、税収を勘案して複数年度で段階的に実施するなど整理してはどうか。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資料３にて対応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－資料３：「今後の宿泊税充当事業（行政</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需要）の事業規模」</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75434123"/>
                  </a:ext>
                </a:extLst>
              </a:tr>
              <a:tr h="1750012">
                <a:tc v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安定的に継続して宿泊税による事業を実施できるよう、基金の活用などを検討してはどうか。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資料４にて対応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－資料４：「宿泊税収の基金化について」</a:t>
                      </a:r>
                    </a:p>
                  </a:txBody>
                  <a:tcPr anchor="ctr"/>
                </a:tc>
                <a:extLst>
                  <a:ext uri="{0D108BD9-81ED-4DB2-BD59-A6C34878D82A}">
                    <a16:rowId xmlns:a16="http://schemas.microsoft.com/office/drawing/2014/main" val="3138613248"/>
                  </a:ext>
                </a:extLst>
              </a:tr>
              <a:tr h="1750012">
                <a:tc v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税率や免税点を変更することで、税収にどのような影響を与えるのか、現行の税収をベースにシミュレーションを行い、次回の会議でいくつかの改正パターンを提示すること。</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資料５にて対応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－資料５：「宿泊税収シミュレーション」</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31069573"/>
                  </a:ext>
                </a:extLst>
              </a:tr>
            </a:tbl>
          </a:graphicData>
        </a:graphic>
      </p:graphicFrame>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6269</TotalTime>
  <Words>249</Words>
  <Application>Microsoft Office PowerPoint</Application>
  <PresentationFormat>ユーザー設定</PresentationFormat>
  <Paragraphs>24</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小川　真司</cp:lastModifiedBy>
  <cp:revision>741</cp:revision>
  <cp:lastPrinted>2021-06-08T12:40:10Z</cp:lastPrinted>
  <dcterms:created xsi:type="dcterms:W3CDTF">2014-07-11T05:14:15Z</dcterms:created>
  <dcterms:modified xsi:type="dcterms:W3CDTF">2024-07-18T08:09:51Z</dcterms:modified>
</cp:coreProperties>
</file>