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4"/>
  </p:notesMasterIdLst>
  <p:sldIdLst>
    <p:sldId id="337" r:id="rId2"/>
    <p:sldId id="342" r:id="rId3"/>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金本　亜耶子" initials="金本　亜耶子" lastIdx="1" clrIdx="0">
    <p:extLst>
      <p:ext uri="{19B8F6BF-5375-455C-9EA6-DF929625EA0E}">
        <p15:presenceInfo xmlns:p15="http://schemas.microsoft.com/office/powerpoint/2012/main" userId="S-1-5-21-161959346-1900351369-444732941-2143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E6E6E6"/>
    <a:srgbClr val="FF6699"/>
    <a:srgbClr val="FFFF66"/>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255" autoAdjust="0"/>
  </p:normalViewPr>
  <p:slideViewPr>
    <p:cSldViewPr>
      <p:cViewPr varScale="1">
        <p:scale>
          <a:sx n="65" d="100"/>
          <a:sy n="65" d="100"/>
        </p:scale>
        <p:origin x="1517" y="48"/>
      </p:cViewPr>
      <p:guideLst>
        <p:guide orient="horz" pos="3141"/>
        <p:guide pos="4309"/>
      </p:guideLst>
    </p:cSldViewPr>
  </p:slideViewPr>
  <p:notesTextViewPr>
    <p:cViewPr>
      <p:scale>
        <a:sx n="150" d="100"/>
        <a:sy n="1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385" cy="340836"/>
          </a:xfrm>
          <a:prstGeom prst="rect">
            <a:avLst/>
          </a:prstGeom>
        </p:spPr>
        <p:txBody>
          <a:bodyPr vert="horz" lIns="91289" tIns="45645" rIns="91289" bIns="4564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082" y="0"/>
            <a:ext cx="4302970" cy="340836"/>
          </a:xfrm>
          <a:prstGeom prst="rect">
            <a:avLst/>
          </a:prstGeom>
        </p:spPr>
        <p:txBody>
          <a:bodyPr vert="horz" lIns="91289" tIns="45645" rIns="91289" bIns="45645" rtlCol="0"/>
          <a:lstStyle>
            <a:lvl1pPr algn="r">
              <a:defRPr sz="1200"/>
            </a:lvl1pPr>
          </a:lstStyle>
          <a:p>
            <a:fld id="{6712AC8C-A92A-4B21-AB14-B7B5B92D56B3}" type="datetimeFigureOut">
              <a:rPr kumimoji="1" lang="ja-JP" altLang="en-US" smtClean="0"/>
              <a:t>2024/7/18</a:t>
            </a:fld>
            <a:endParaRPr kumimoji="1" lang="ja-JP" altLang="en-US"/>
          </a:p>
        </p:txBody>
      </p:sp>
      <p:sp>
        <p:nvSpPr>
          <p:cNvPr id="4" name="スライド イメージ プレースホルダー 3"/>
          <p:cNvSpPr>
            <a:spLocks noGrp="1" noRot="1" noChangeAspect="1"/>
          </p:cNvSpPr>
          <p:nvPr>
            <p:ph type="sldImg" idx="2"/>
          </p:nvPr>
        </p:nvSpPr>
        <p:spPr>
          <a:xfrm>
            <a:off x="3390900" y="849313"/>
            <a:ext cx="3144838" cy="2293937"/>
          </a:xfrm>
          <a:prstGeom prst="rect">
            <a:avLst/>
          </a:prstGeom>
          <a:noFill/>
          <a:ln w="12700">
            <a:solidFill>
              <a:prstClr val="black"/>
            </a:solidFill>
          </a:ln>
        </p:spPr>
        <p:txBody>
          <a:bodyPr vert="horz" lIns="91289" tIns="45645" rIns="91289" bIns="45645" rtlCol="0" anchor="ctr"/>
          <a:lstStyle/>
          <a:p>
            <a:endParaRPr lang="ja-JP" altLang="en-US"/>
          </a:p>
        </p:txBody>
      </p:sp>
      <p:sp>
        <p:nvSpPr>
          <p:cNvPr id="5" name="ノート プレースホルダー 4"/>
          <p:cNvSpPr>
            <a:spLocks noGrp="1"/>
          </p:cNvSpPr>
          <p:nvPr>
            <p:ph type="body" sz="quarter" idx="3"/>
          </p:nvPr>
        </p:nvSpPr>
        <p:spPr>
          <a:xfrm>
            <a:off x="992508" y="3272015"/>
            <a:ext cx="7941628" cy="2675950"/>
          </a:xfrm>
          <a:prstGeom prst="rect">
            <a:avLst/>
          </a:prstGeom>
        </p:spPr>
        <p:txBody>
          <a:bodyPr vert="horz" lIns="91289" tIns="45645" rIns="91289" bIns="456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842"/>
            <a:ext cx="4301385" cy="340835"/>
          </a:xfrm>
          <a:prstGeom prst="rect">
            <a:avLst/>
          </a:prstGeom>
        </p:spPr>
        <p:txBody>
          <a:bodyPr vert="horz" lIns="91289" tIns="45645" rIns="91289" bIns="456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082" y="6456842"/>
            <a:ext cx="4302970" cy="340835"/>
          </a:xfrm>
          <a:prstGeom prst="rect">
            <a:avLst/>
          </a:prstGeom>
        </p:spPr>
        <p:txBody>
          <a:bodyPr vert="horz" lIns="91289" tIns="45645" rIns="91289" bIns="45645" rtlCol="0" anchor="b"/>
          <a:lstStyle>
            <a:lvl1pPr algn="r">
              <a:defRPr sz="1200"/>
            </a:lvl1pPr>
          </a:lstStyle>
          <a:p>
            <a:fld id="{E0490AFF-E985-443A-929A-E0700345423F}" type="slidenum">
              <a:rPr kumimoji="1" lang="ja-JP" altLang="en-US" smtClean="0"/>
              <a:t>‹#›</a:t>
            </a:fld>
            <a:endParaRPr kumimoji="1" lang="ja-JP" altLang="en-US"/>
          </a:p>
        </p:txBody>
      </p:sp>
    </p:spTree>
    <p:extLst>
      <p:ext uri="{BB962C8B-B14F-4D97-AF65-F5344CB8AC3E}">
        <p14:creationId xmlns:p14="http://schemas.microsoft.com/office/powerpoint/2010/main" val="3076873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047734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1</a:t>
            </a:fld>
            <a:endParaRPr kumimoji="1" lang="ja-JP" altLang="en-US"/>
          </a:p>
        </p:txBody>
      </p:sp>
    </p:spTree>
    <p:extLst>
      <p:ext uri="{BB962C8B-B14F-4D97-AF65-F5344CB8AC3E}">
        <p14:creationId xmlns:p14="http://schemas.microsoft.com/office/powerpoint/2010/main" val="3647855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DA07DD-1C20-4E82-8C93-CDB3A1523763}" type="datetime1">
              <a:rPr kumimoji="1" lang="ja-JP" altLang="en-US" smtClean="0"/>
              <a:t>2024/7/18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0F0B00-7D80-4D7C-8838-5CF35FDED525}" type="datetime1">
              <a:rPr kumimoji="1" lang="ja-JP" altLang="en-US" smtClean="0"/>
              <a:t>2024/7/18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AFA558-C999-4E9B-A3A6-BB68D064044A}" type="datetime1">
              <a:rPr kumimoji="1" lang="ja-JP" altLang="en-US" smtClean="0"/>
              <a:t>2024/7/18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587B76E9-AD93-411F-A037-F562D2C9C8D1}" type="datetime1">
              <a:rPr kumimoji="1" lang="ja-JP" altLang="en-US" smtClean="0"/>
              <a:t>2024/7/18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7" name="スライド番号プレースホルダー 5"/>
          <p:cNvSpPr>
            <a:spLocks noGrp="1"/>
          </p:cNvSpPr>
          <p:nvPr>
            <p:ph type="sldNum" sz="quarter" idx="4"/>
          </p:nvPr>
        </p:nvSpPr>
        <p:spPr>
          <a:xfrm>
            <a:off x="10462144" y="9450833"/>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277816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463DBA-88F5-4FE0-AEC3-A2DF46717716}" type="datetime1">
              <a:rPr kumimoji="1" lang="ja-JP" altLang="en-US" smtClean="0"/>
              <a:t>2024/7/18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BAC9FAC-B2BE-4F62-8C3F-10DF3666E16C}" type="datetime1">
              <a:rPr kumimoji="1" lang="ja-JP" altLang="en-US" smtClean="0"/>
              <a:t>2024/7/18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F16BEC-3A56-449D-810D-D3F085ADED01}" type="datetime1">
              <a:rPr kumimoji="1" lang="ja-JP" altLang="en-US" smtClean="0"/>
              <a:t>2024/7/18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0FE5AAA-0BE8-4FC1-B387-73EAD7A33556}" type="datetime1">
              <a:rPr kumimoji="1" lang="ja-JP" altLang="en-US" smtClean="0"/>
              <a:t>2024/7/18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70955E1-426B-41B0-8B3C-5240F342191F}" type="datetime1">
              <a:rPr kumimoji="1" lang="ja-JP" altLang="en-US" smtClean="0"/>
              <a:t>2024/7/18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DACDC3-F3C4-4CD8-9C1E-CE9372196E6C}" type="datetime1">
              <a:rPr kumimoji="1" lang="ja-JP" altLang="en-US" smtClean="0"/>
              <a:t>2024/7/18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4EBF92-214A-4573-95D9-B74F2D1689D2}" type="datetime1">
              <a:rPr kumimoji="1" lang="ja-JP" altLang="en-US" smtClean="0"/>
              <a:t>2024/7/18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6EEC50B-7C5A-43D5-BBE1-D616E6E54BBC}" type="datetime1">
              <a:rPr kumimoji="1" lang="ja-JP" altLang="en-US" smtClean="0"/>
              <a:t>2024/7/18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964174D0-7513-4DBD-A8C7-8BD3CB3AEDA7}" type="datetime1">
              <a:rPr kumimoji="1" lang="ja-JP" altLang="en-US" smtClean="0"/>
              <a:t>2024/7/18</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462144" y="9441722"/>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cxnSp>
        <p:nvCxnSpPr>
          <p:cNvPr id="7" name="直線コネクタ 6"/>
          <p:cNvCxnSpPr/>
          <p:nvPr userDrawn="1"/>
        </p:nvCxnSpPr>
        <p:spPr>
          <a:xfrm>
            <a:off x="0" y="593849"/>
            <a:ext cx="13681075" cy="0"/>
          </a:xfrm>
          <a:prstGeom prst="line">
            <a:avLst/>
          </a:prstGeom>
          <a:ln w="190500" cmpd="thickThin">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hdr="0" ftr="0" dt="0"/>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1710537" y="2754089"/>
            <a:ext cx="10260000" cy="707886"/>
          </a:xfrm>
          <a:prstGeom prst="rect">
            <a:avLst/>
          </a:prstGeom>
          <a:noFill/>
        </p:spPr>
        <p:txBody>
          <a:bodyPr wrap="square" rtlCol="0">
            <a:spAutoFit/>
          </a:bodyPr>
          <a:lstStyle/>
          <a:p>
            <a:pPr algn="ctr"/>
            <a:r>
              <a:rPr lang="zh-TW" altLang="en-US" sz="4000" b="1" dirty="0">
                <a:latin typeface="Meiryo UI" panose="020B0604030504040204" pitchFamily="50" charset="-128"/>
                <a:ea typeface="Meiryo UI" panose="020B0604030504040204" pitchFamily="50" charset="-128"/>
                <a:cs typeface="Meiryo UI" panose="020B0604030504040204" pitchFamily="50" charset="-128"/>
              </a:rPr>
              <a:t>第</a:t>
            </a:r>
            <a:r>
              <a:rPr lang="ja-JP" altLang="en-US" sz="4000" b="1" dirty="0">
                <a:latin typeface="Meiryo UI" panose="020B0604030504040204" pitchFamily="50" charset="-128"/>
                <a:ea typeface="Meiryo UI" panose="020B0604030504040204" pitchFamily="50" charset="-128"/>
                <a:cs typeface="Meiryo UI" panose="020B0604030504040204" pitchFamily="50" charset="-128"/>
              </a:rPr>
              <a:t>２</a:t>
            </a:r>
            <a:r>
              <a:rPr lang="zh-TW" altLang="en-US" sz="4000" b="1" dirty="0">
                <a:latin typeface="Meiryo UI" panose="020B0604030504040204" pitchFamily="50" charset="-128"/>
                <a:ea typeface="Meiryo UI" panose="020B0604030504040204" pitchFamily="50" charset="-128"/>
                <a:cs typeface="Meiryo UI" panose="020B0604030504040204" pitchFamily="50" charset="-128"/>
              </a:rPr>
              <a:t>回会議委員意見</a:t>
            </a:r>
          </a:p>
        </p:txBody>
      </p:sp>
      <p:cxnSp>
        <p:nvCxnSpPr>
          <p:cNvPr id="6" name="直線コネクタ 5">
            <a:extLst>
              <a:ext uri="{FF2B5EF4-FFF2-40B4-BE49-F238E27FC236}">
                <a16:creationId xmlns:a16="http://schemas.microsoft.com/office/drawing/2014/main" id="{24E179BB-0CEF-4E1D-8A19-F37AEFE60B0E}"/>
              </a:ext>
            </a:extLst>
          </p:cNvPr>
          <p:cNvCxnSpPr/>
          <p:nvPr/>
        </p:nvCxnSpPr>
        <p:spPr>
          <a:xfrm>
            <a:off x="0" y="462629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050EB4F7-9BD1-47C9-ACC9-8AD893611548}"/>
              </a:ext>
            </a:extLst>
          </p:cNvPr>
          <p:cNvSpPr/>
          <p:nvPr/>
        </p:nvSpPr>
        <p:spPr>
          <a:xfrm>
            <a:off x="11128413" y="521841"/>
            <a:ext cx="1893944" cy="707881"/>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a:latin typeface="Meiryo UI" panose="020B0604030504040204" pitchFamily="50" charset="-128"/>
                <a:ea typeface="Meiryo UI" panose="020B0604030504040204" pitchFamily="50" charset="-128"/>
              </a:rPr>
              <a:t>資料１</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67484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3688611"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a:t>
            </a:r>
            <a:r>
              <a:rPr lang="zh-TW" altLang="en-US" sz="2800" b="1" dirty="0">
                <a:solidFill>
                  <a:sysClr val="windowText" lastClr="000000"/>
                </a:solidFill>
                <a:latin typeface="Meiryo UI" panose="020B0604030504040204" pitchFamily="50" charset="-128"/>
                <a:ea typeface="Meiryo UI" panose="020B0604030504040204" pitchFamily="50" charset="-128"/>
              </a:rPr>
              <a:t>第</a:t>
            </a:r>
            <a:r>
              <a:rPr lang="ja-JP" altLang="en-US" sz="2800" b="1" dirty="0">
                <a:solidFill>
                  <a:sysClr val="windowText" lastClr="000000"/>
                </a:solidFill>
                <a:latin typeface="Meiryo UI" panose="020B0604030504040204" pitchFamily="50" charset="-128"/>
                <a:ea typeface="Meiryo UI" panose="020B0604030504040204" pitchFamily="50" charset="-128"/>
              </a:rPr>
              <a:t>２</a:t>
            </a:r>
            <a:r>
              <a:rPr lang="zh-TW" altLang="en-US" sz="2800" b="1" dirty="0">
                <a:solidFill>
                  <a:sysClr val="windowText" lastClr="000000"/>
                </a:solidFill>
                <a:latin typeface="Meiryo UI" panose="020B0604030504040204" pitchFamily="50" charset="-128"/>
                <a:ea typeface="Meiryo UI" panose="020B0604030504040204" pitchFamily="50" charset="-128"/>
              </a:rPr>
              <a:t>回会議委員意見</a:t>
            </a:r>
            <a:endParaRPr lang="ja-JP" altLang="en-US" sz="2800" b="1" dirty="0">
              <a:solidFill>
                <a:sysClr val="windowText" lastClr="000000"/>
              </a:solidFill>
              <a:latin typeface="Meiryo UI" panose="020B0604030504040204" pitchFamily="50" charset="-128"/>
              <a:ea typeface="Meiryo UI" panose="020B0604030504040204" pitchFamily="50" charset="-128"/>
            </a:endParaRP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1</a:t>
            </a:fld>
            <a:endParaRPr kumimoji="1" lang="ja-JP" altLang="en-US" dirty="0"/>
          </a:p>
        </p:txBody>
      </p:sp>
      <p:graphicFrame>
        <p:nvGraphicFramePr>
          <p:cNvPr id="10" name="表 9">
            <a:extLst>
              <a:ext uri="{FF2B5EF4-FFF2-40B4-BE49-F238E27FC236}">
                <a16:creationId xmlns:a16="http://schemas.microsoft.com/office/drawing/2014/main" id="{CFCC95C9-605A-41A5-8018-7B052F45BB21}"/>
              </a:ext>
            </a:extLst>
          </p:cNvPr>
          <p:cNvGraphicFramePr>
            <a:graphicFrameLocks noGrp="1"/>
          </p:cNvGraphicFramePr>
          <p:nvPr>
            <p:extLst>
              <p:ext uri="{D42A27DB-BD31-4B8C-83A1-F6EECF244321}">
                <p14:modId xmlns:p14="http://schemas.microsoft.com/office/powerpoint/2010/main" val="1305936385"/>
              </p:ext>
            </p:extLst>
          </p:nvPr>
        </p:nvGraphicFramePr>
        <p:xfrm>
          <a:off x="252640" y="953888"/>
          <a:ext cx="13105456" cy="7560840"/>
        </p:xfrm>
        <a:graphic>
          <a:graphicData uri="http://schemas.openxmlformats.org/drawingml/2006/table">
            <a:tbl>
              <a:tblPr firstRow="1" bandRow="1">
                <a:tableStyleId>{5C22544A-7EE6-4342-B048-85BDC9FD1C3A}</a:tableStyleId>
              </a:tblPr>
              <a:tblGrid>
                <a:gridCol w="1008112">
                  <a:extLst>
                    <a:ext uri="{9D8B030D-6E8A-4147-A177-3AD203B41FA5}">
                      <a16:colId xmlns:a16="http://schemas.microsoft.com/office/drawing/2014/main" val="2716021871"/>
                    </a:ext>
                  </a:extLst>
                </a:gridCol>
                <a:gridCol w="7272808">
                  <a:extLst>
                    <a:ext uri="{9D8B030D-6E8A-4147-A177-3AD203B41FA5}">
                      <a16:colId xmlns:a16="http://schemas.microsoft.com/office/drawing/2014/main" val="542696693"/>
                    </a:ext>
                  </a:extLst>
                </a:gridCol>
                <a:gridCol w="4824536">
                  <a:extLst>
                    <a:ext uri="{9D8B030D-6E8A-4147-A177-3AD203B41FA5}">
                      <a16:colId xmlns:a16="http://schemas.microsoft.com/office/drawing/2014/main" val="3114387100"/>
                    </a:ext>
                  </a:extLst>
                </a:gridCol>
              </a:tblGrid>
              <a:tr h="560792">
                <a:tc>
                  <a:txBody>
                    <a:bodyPr/>
                    <a:lstStyle/>
                    <a:p>
                      <a:pPr algn="ctr"/>
                      <a:r>
                        <a:rPr kumimoji="1" lang="ja-JP" altLang="en-US" sz="1800" dirty="0">
                          <a:solidFill>
                            <a:schemeClr val="bg1"/>
                          </a:solidFill>
                          <a:latin typeface="Meiryo UI" panose="020B0604030504040204" pitchFamily="50" charset="-128"/>
                          <a:ea typeface="Meiryo UI" panose="020B0604030504040204" pitchFamily="50" charset="-128"/>
                        </a:rPr>
                        <a:t>区分</a:t>
                      </a:r>
                    </a:p>
                  </a:txBody>
                  <a:tcPr anchor="ctr"/>
                </a:tc>
                <a:tc>
                  <a:txBody>
                    <a:bodyPr/>
                    <a:lstStyle/>
                    <a:p>
                      <a:pPr algn="ctr"/>
                      <a:r>
                        <a:rPr kumimoji="1" lang="ja-JP" altLang="en-US" sz="1800" dirty="0">
                          <a:solidFill>
                            <a:schemeClr val="bg1"/>
                          </a:solidFill>
                          <a:latin typeface="Meiryo UI" panose="020B0604030504040204" pitchFamily="50" charset="-128"/>
                          <a:ea typeface="Meiryo UI" panose="020B0604030504040204" pitchFamily="50" charset="-128"/>
                        </a:rPr>
                        <a:t>委員意見</a:t>
                      </a:r>
                    </a:p>
                  </a:txBody>
                  <a:tcPr anchor="ctr"/>
                </a:tc>
                <a:tc>
                  <a:txBody>
                    <a:bodyPr/>
                    <a:lstStyle/>
                    <a:p>
                      <a:pPr algn="ctr"/>
                      <a:r>
                        <a:rPr kumimoji="1" lang="ja-JP" altLang="en-US" sz="1800" dirty="0">
                          <a:solidFill>
                            <a:schemeClr val="bg1"/>
                          </a:solidFill>
                          <a:latin typeface="Meiryo UI" panose="020B0604030504040204" pitchFamily="50" charset="-128"/>
                          <a:ea typeface="Meiryo UI" panose="020B0604030504040204" pitchFamily="50" charset="-128"/>
                        </a:rPr>
                        <a:t>対応方針</a:t>
                      </a:r>
                    </a:p>
                  </a:txBody>
                  <a:tcPr anchor="ctr"/>
                </a:tc>
                <a:extLst>
                  <a:ext uri="{0D108BD9-81ED-4DB2-BD59-A6C34878D82A}">
                    <a16:rowId xmlns:a16="http://schemas.microsoft.com/office/drawing/2014/main" val="3830698153"/>
                  </a:ext>
                </a:extLst>
              </a:tr>
              <a:tr h="1750012">
                <a:tc rowSpan="4">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宿泊税</a:t>
                      </a:r>
                      <a:endParaRPr kumimoji="1" lang="en-US" altLang="ja-JP" sz="1800" dirty="0">
                        <a:solidFill>
                          <a:schemeClr val="tx1"/>
                        </a:solidFill>
                        <a:latin typeface="Meiryo UI" panose="020B0604030504040204" pitchFamily="50" charset="-128"/>
                        <a:ea typeface="Meiryo UI" panose="020B0604030504040204" pitchFamily="50" charset="-128"/>
                      </a:endParaRPr>
                    </a:p>
                    <a:p>
                      <a:r>
                        <a:rPr kumimoji="1" lang="ja-JP" altLang="en-US" sz="1800" dirty="0">
                          <a:solidFill>
                            <a:schemeClr val="tx1"/>
                          </a:solidFill>
                          <a:latin typeface="Meiryo UI" panose="020B0604030504040204" pitchFamily="50" charset="-128"/>
                          <a:ea typeface="Meiryo UI" panose="020B0604030504040204" pitchFamily="50" charset="-128"/>
                        </a:rPr>
                        <a:t>に関する</a:t>
                      </a:r>
                      <a:endParaRPr kumimoji="1" lang="en-US" altLang="ja-JP" sz="1800" dirty="0">
                        <a:solidFill>
                          <a:schemeClr val="tx1"/>
                        </a:solidFill>
                        <a:latin typeface="Meiryo UI" panose="020B0604030504040204" pitchFamily="50" charset="-128"/>
                        <a:ea typeface="Meiryo UI" panose="020B0604030504040204" pitchFamily="50" charset="-128"/>
                      </a:endParaRPr>
                    </a:p>
                    <a:p>
                      <a:r>
                        <a:rPr kumimoji="1" lang="ja-JP" altLang="en-US" sz="1800" dirty="0">
                          <a:solidFill>
                            <a:schemeClr val="tx1"/>
                          </a:solidFill>
                          <a:latin typeface="Meiryo UI" panose="020B0604030504040204" pitchFamily="50" charset="-128"/>
                          <a:ea typeface="Meiryo UI" panose="020B0604030504040204" pitchFamily="50" charset="-128"/>
                        </a:rPr>
                        <a:t>意見</a:t>
                      </a:r>
                    </a:p>
                  </a:txBody>
                  <a:tcPr anchor="ctr"/>
                </a:tc>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これまで宿泊税充当事業の効果検証について、具体的な数値を示すなど、さらに分析をして、次回の会議で改めて示すこと。</a:t>
                      </a:r>
                    </a:p>
                  </a:txBody>
                  <a:tcPr anchor="ctr"/>
                </a:tc>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資料２にて対応</a:t>
                      </a:r>
                      <a:endParaRPr kumimoji="1" lang="en-US" altLang="ja-JP" sz="1800" dirty="0">
                        <a:solidFill>
                          <a:schemeClr val="tx1"/>
                        </a:solidFill>
                        <a:latin typeface="Meiryo UI" panose="020B0604030504040204" pitchFamily="50" charset="-128"/>
                        <a:ea typeface="Meiryo UI" panose="020B0604030504040204" pitchFamily="50" charset="-128"/>
                      </a:endParaRPr>
                    </a:p>
                    <a:p>
                      <a:r>
                        <a:rPr kumimoji="1" lang="ja-JP" altLang="en-US" sz="1800" dirty="0">
                          <a:solidFill>
                            <a:schemeClr val="tx1"/>
                          </a:solidFill>
                          <a:latin typeface="Meiryo UI" panose="020B0604030504040204" pitchFamily="50" charset="-128"/>
                          <a:ea typeface="Meiryo UI" panose="020B0604030504040204" pitchFamily="50" charset="-128"/>
                        </a:rPr>
                        <a:t>　－資料２：「宿泊税充当事業の効果検証」</a:t>
                      </a:r>
                      <a:endParaRPr kumimoji="1" lang="en-US" altLang="ja-JP" sz="18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31635613"/>
                  </a:ext>
                </a:extLst>
              </a:tr>
              <a:tr h="1750012">
                <a:tc vMerge="1">
                  <a:txBody>
                    <a:bodyPr/>
                    <a:lstStyle/>
                    <a:p>
                      <a:endParaRPr kumimoji="1" lang="ja-JP" altLang="en-US" sz="1800"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行政需要と税収は裏表の関係。新たなニーズも含めて事業のプライオリティ（優先順位）をつけ、税収を勘案して複数年度で段階的に実施するなど整理してはどうか。</a:t>
                      </a:r>
                    </a:p>
                  </a:txBody>
                  <a:tcPr anchor="ctr"/>
                </a:tc>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資料３にて対応</a:t>
                      </a:r>
                      <a:endParaRPr kumimoji="1" lang="en-US" altLang="ja-JP" sz="1800" dirty="0">
                        <a:solidFill>
                          <a:schemeClr val="tx1"/>
                        </a:solidFill>
                        <a:latin typeface="Meiryo UI" panose="020B0604030504040204" pitchFamily="50" charset="-128"/>
                        <a:ea typeface="Meiryo UI" panose="020B0604030504040204" pitchFamily="50" charset="-128"/>
                      </a:endParaRPr>
                    </a:p>
                    <a:p>
                      <a:r>
                        <a:rPr kumimoji="1" lang="ja-JP" altLang="en-US" sz="1800" dirty="0">
                          <a:solidFill>
                            <a:schemeClr val="tx1"/>
                          </a:solidFill>
                          <a:latin typeface="Meiryo UI" panose="020B0604030504040204" pitchFamily="50" charset="-128"/>
                          <a:ea typeface="Meiryo UI" panose="020B0604030504040204" pitchFamily="50" charset="-128"/>
                        </a:rPr>
                        <a:t>　－資料３：「今後の宿泊税充当事業（行政</a:t>
                      </a:r>
                      <a:endParaRPr kumimoji="1" lang="en-US" altLang="ja-JP" sz="1800" dirty="0">
                        <a:solidFill>
                          <a:schemeClr val="tx1"/>
                        </a:solidFill>
                        <a:latin typeface="Meiryo UI" panose="020B0604030504040204" pitchFamily="50" charset="-128"/>
                        <a:ea typeface="Meiryo UI" panose="020B0604030504040204" pitchFamily="50" charset="-128"/>
                      </a:endParaRPr>
                    </a:p>
                    <a:p>
                      <a:r>
                        <a:rPr kumimoji="1" lang="ja-JP" altLang="en-US" sz="1800" dirty="0">
                          <a:solidFill>
                            <a:schemeClr val="tx1"/>
                          </a:solidFill>
                          <a:latin typeface="Meiryo UI" panose="020B0604030504040204" pitchFamily="50" charset="-128"/>
                          <a:ea typeface="Meiryo UI" panose="020B0604030504040204" pitchFamily="50" charset="-128"/>
                        </a:rPr>
                        <a:t>　　　　　　　　　需要）の事業規模」</a:t>
                      </a:r>
                      <a:endParaRPr kumimoji="1" lang="en-US" altLang="ja-JP" sz="18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675434123"/>
                  </a:ext>
                </a:extLst>
              </a:tr>
              <a:tr h="1750012">
                <a:tc vMerge="1">
                  <a:txBody>
                    <a:bodyPr/>
                    <a:lstStyle/>
                    <a:p>
                      <a:endParaRPr kumimoji="1" lang="ja-JP" altLang="en-US" sz="1800"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安定的に継続して宿泊税による事業を実施できるよう、基金の活用などを検討してはどうか。</a:t>
                      </a:r>
                    </a:p>
                  </a:txBody>
                  <a:tcPr anchor="ctr"/>
                </a:tc>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資料４にて対応</a:t>
                      </a:r>
                      <a:endParaRPr kumimoji="1" lang="en-US" altLang="ja-JP" sz="1800" dirty="0">
                        <a:solidFill>
                          <a:schemeClr val="tx1"/>
                        </a:solidFill>
                        <a:latin typeface="Meiryo UI" panose="020B0604030504040204" pitchFamily="50" charset="-128"/>
                        <a:ea typeface="Meiryo UI" panose="020B0604030504040204" pitchFamily="50" charset="-128"/>
                      </a:endParaRPr>
                    </a:p>
                    <a:p>
                      <a:r>
                        <a:rPr kumimoji="1" lang="ja-JP" altLang="en-US" sz="1800" dirty="0">
                          <a:solidFill>
                            <a:schemeClr val="tx1"/>
                          </a:solidFill>
                          <a:latin typeface="Meiryo UI" panose="020B0604030504040204" pitchFamily="50" charset="-128"/>
                          <a:ea typeface="Meiryo UI" panose="020B0604030504040204" pitchFamily="50" charset="-128"/>
                        </a:rPr>
                        <a:t>　－資料４：「宿泊税収の基金化について」</a:t>
                      </a:r>
                    </a:p>
                  </a:txBody>
                  <a:tcPr anchor="ctr"/>
                </a:tc>
                <a:extLst>
                  <a:ext uri="{0D108BD9-81ED-4DB2-BD59-A6C34878D82A}">
                    <a16:rowId xmlns:a16="http://schemas.microsoft.com/office/drawing/2014/main" val="3138613248"/>
                  </a:ext>
                </a:extLst>
              </a:tr>
              <a:tr h="1750012">
                <a:tc vMerge="1">
                  <a:txBody>
                    <a:bodyPr/>
                    <a:lstStyle/>
                    <a:p>
                      <a:endParaRPr kumimoji="1" lang="ja-JP" altLang="en-US" sz="1800"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税率や免税点を変更することで、税収にどのような影響を与えるのか、現行の税収をベースにシミュレーションを行い、次回の会議でいくつかの改正パターンを提示すること。</a:t>
                      </a:r>
                    </a:p>
                  </a:txBody>
                  <a:tcPr anchor="ctr"/>
                </a:tc>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資料５にて対応</a:t>
                      </a:r>
                      <a:endParaRPr kumimoji="1" lang="en-US" altLang="ja-JP" sz="1800" dirty="0">
                        <a:solidFill>
                          <a:schemeClr val="tx1"/>
                        </a:solidFill>
                        <a:latin typeface="Meiryo UI" panose="020B0604030504040204" pitchFamily="50" charset="-128"/>
                        <a:ea typeface="Meiryo UI" panose="020B0604030504040204" pitchFamily="50" charset="-128"/>
                      </a:endParaRPr>
                    </a:p>
                    <a:p>
                      <a:r>
                        <a:rPr kumimoji="1" lang="ja-JP" altLang="en-US" sz="1800" dirty="0">
                          <a:solidFill>
                            <a:schemeClr val="tx1"/>
                          </a:solidFill>
                          <a:latin typeface="Meiryo UI" panose="020B0604030504040204" pitchFamily="50" charset="-128"/>
                          <a:ea typeface="Meiryo UI" panose="020B0604030504040204" pitchFamily="50" charset="-128"/>
                        </a:rPr>
                        <a:t>　－資料５：「宿泊税収シミュレーション」</a:t>
                      </a:r>
                      <a:endParaRPr kumimoji="1" lang="en-US" altLang="ja-JP" sz="18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531069573"/>
                  </a:ext>
                </a:extLst>
              </a:tr>
            </a:tbl>
          </a:graphicData>
        </a:graphic>
      </p:graphicFrame>
    </p:spTree>
    <p:extLst>
      <p:ext uri="{BB962C8B-B14F-4D97-AF65-F5344CB8AC3E}">
        <p14:creationId xmlns:p14="http://schemas.microsoft.com/office/powerpoint/2010/main" val="327943245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gray">
        <a:noFill/>
        <a:ln w="12700" cmpd="sng">
          <a:noFill/>
        </a:ln>
      </a:spPr>
      <a:bodyPr wrap="square" lIns="108000" tIns="144000" rIns="108000" bIns="108000" rtlCol="0" anchor="t">
        <a:spAutoFit/>
      </a:bodyPr>
      <a:lstStyle>
        <a:defPPr defTabSz="990600">
          <a:defRPr kumimoji="1" sz="1050" dirty="0" smtClean="0">
            <a:solidFill>
              <a:sysClr val="windowText" lastClr="000000"/>
            </a:solidFill>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6269</TotalTime>
  <Words>249</Words>
  <Application>Microsoft Office PowerPoint</Application>
  <PresentationFormat>ユーザー設定</PresentationFormat>
  <Paragraphs>24</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游ゴシック</vt:lpstr>
      <vt:lpstr>Arial</vt:lpstr>
      <vt:lpstr>Calibri</vt:lpstr>
      <vt:lpstr>Office ​​テーマ</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石井　素子</dc:creator>
  <cp:lastModifiedBy>小川　真司</cp:lastModifiedBy>
  <cp:revision>741</cp:revision>
  <cp:lastPrinted>2021-06-08T12:40:10Z</cp:lastPrinted>
  <dcterms:created xsi:type="dcterms:W3CDTF">2014-07-11T05:14:15Z</dcterms:created>
  <dcterms:modified xsi:type="dcterms:W3CDTF">2024-07-18T08:09:51Z</dcterms:modified>
</cp:coreProperties>
</file>