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4255" autoAdjust="0"/>
  </p:normalViewPr>
  <p:slideViewPr>
    <p:cSldViewPr>
      <p:cViewPr varScale="1">
        <p:scale>
          <a:sx n="65" d="100"/>
          <a:sy n="65" d="100"/>
        </p:scale>
        <p:origin x="1104" y="53"/>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2024/6/28</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2024/6/28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2024/6/28</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27969" y="2754089"/>
            <a:ext cx="10347416" cy="1323439"/>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外国人観光客を対象とした徴収金等に関する</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海外事例調査について</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参考資料２</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0466108"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外国人観光客を対象とした徴収金等に関する海外事例調査について</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9" name="テキスト ボックス 8">
            <a:extLst>
              <a:ext uri="{FF2B5EF4-FFF2-40B4-BE49-F238E27FC236}">
                <a16:creationId xmlns:a16="http://schemas.microsoft.com/office/drawing/2014/main" id="{DFAC01E8-973A-4C24-ACE1-BD1E67CB0788}"/>
              </a:ext>
            </a:extLst>
          </p:cNvPr>
          <p:cNvSpPr txBox="1"/>
          <p:nvPr/>
        </p:nvSpPr>
        <p:spPr bwMode="gray">
          <a:xfrm>
            <a:off x="173497" y="690136"/>
            <a:ext cx="12455434"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marL="342900" indent="-342900" defTabSz="990600">
              <a:buFont typeface="Wingdings" panose="05000000000000000000" pitchFamily="2" charset="2"/>
              <a:buChar char="Ø"/>
            </a:pPr>
            <a:r>
              <a:rPr kumimoji="1" lang="ja-JP" altLang="en-US" sz="2000" dirty="0">
                <a:solidFill>
                  <a:sysClr val="windowText" lastClr="000000"/>
                </a:solidFill>
                <a:latin typeface="Meiryo UI" panose="020B0604030504040204" pitchFamily="50" charset="-128"/>
                <a:ea typeface="Meiryo UI" panose="020B0604030504040204" pitchFamily="50" charset="-128"/>
              </a:rPr>
              <a:t>海外における外国人観光客を対象とした徴収金や二重価格等の事例を把握することを目的に以下の調査を実施。</a:t>
            </a:r>
          </a:p>
        </p:txBody>
      </p:sp>
      <p:sp>
        <p:nvSpPr>
          <p:cNvPr id="10" name="テキスト ボックス 9">
            <a:extLst>
              <a:ext uri="{FF2B5EF4-FFF2-40B4-BE49-F238E27FC236}">
                <a16:creationId xmlns:a16="http://schemas.microsoft.com/office/drawing/2014/main" id="{F29ABB4B-C40B-4947-83B9-EC2FE297F39C}"/>
              </a:ext>
            </a:extLst>
          </p:cNvPr>
          <p:cNvSpPr txBox="1"/>
          <p:nvPr/>
        </p:nvSpPr>
        <p:spPr bwMode="gray">
          <a:xfrm>
            <a:off x="318126" y="9238183"/>
            <a:ext cx="3634109"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en-US" altLang="ja-JP" sz="1600" dirty="0">
                <a:solidFill>
                  <a:sysClr val="windowText" lastClr="000000"/>
                </a:solidFill>
                <a:latin typeface="Meiryo UI" panose="020B0604030504040204" pitchFamily="50" charset="-128"/>
                <a:ea typeface="Meiryo UI" panose="020B0604030504040204" pitchFamily="50" charset="-128"/>
              </a:rPr>
              <a:t>※</a:t>
            </a:r>
            <a:r>
              <a:rPr kumimoji="1" lang="ja-JP" altLang="en-US" sz="1600" dirty="0">
                <a:solidFill>
                  <a:sysClr val="windowText" lastClr="000000"/>
                </a:solidFill>
                <a:latin typeface="Meiryo UI" panose="020B0604030504040204" pitchFamily="50" charset="-128"/>
                <a:ea typeface="Meiryo UI" panose="020B0604030504040204" pitchFamily="50" charset="-128"/>
              </a:rPr>
              <a:t>今後のスケジュールは変更の可能性あり</a:t>
            </a:r>
          </a:p>
        </p:txBody>
      </p:sp>
      <p:graphicFrame>
        <p:nvGraphicFramePr>
          <p:cNvPr id="3" name="表 3">
            <a:extLst>
              <a:ext uri="{FF2B5EF4-FFF2-40B4-BE49-F238E27FC236}">
                <a16:creationId xmlns:a16="http://schemas.microsoft.com/office/drawing/2014/main" id="{3DE9219F-5CF2-42BE-8EBF-67AEB93963A0}"/>
              </a:ext>
            </a:extLst>
          </p:cNvPr>
          <p:cNvGraphicFramePr>
            <a:graphicFrameLocks noGrp="1"/>
          </p:cNvGraphicFramePr>
          <p:nvPr>
            <p:extLst>
              <p:ext uri="{D42A27DB-BD31-4B8C-83A1-F6EECF244321}">
                <p14:modId xmlns:p14="http://schemas.microsoft.com/office/powerpoint/2010/main" val="354425570"/>
              </p:ext>
            </p:extLst>
          </p:nvPr>
        </p:nvGraphicFramePr>
        <p:xfrm>
          <a:off x="245557" y="1316513"/>
          <a:ext cx="13147708" cy="7846288"/>
        </p:xfrm>
        <a:graphic>
          <a:graphicData uri="http://schemas.openxmlformats.org/drawingml/2006/table">
            <a:tbl>
              <a:tblPr firstRow="1" bandRow="1">
                <a:tableStyleId>{7DF18680-E054-41AD-8BC1-D1AEF772440D}</a:tableStyleId>
              </a:tblPr>
              <a:tblGrid>
                <a:gridCol w="2490524">
                  <a:extLst>
                    <a:ext uri="{9D8B030D-6E8A-4147-A177-3AD203B41FA5}">
                      <a16:colId xmlns:a16="http://schemas.microsoft.com/office/drawing/2014/main" val="1271708527"/>
                    </a:ext>
                  </a:extLst>
                </a:gridCol>
                <a:gridCol w="10657184">
                  <a:extLst>
                    <a:ext uri="{9D8B030D-6E8A-4147-A177-3AD203B41FA5}">
                      <a16:colId xmlns:a16="http://schemas.microsoft.com/office/drawing/2014/main" val="2443876822"/>
                    </a:ext>
                  </a:extLst>
                </a:gridCol>
              </a:tblGrid>
              <a:tr h="560938">
                <a:tc>
                  <a:txBody>
                    <a:bodyPr/>
                    <a:lstStyle/>
                    <a:p>
                      <a:pPr algn="ctr"/>
                      <a:r>
                        <a:rPr kumimoji="1" lang="ja-JP" altLang="en-US" sz="2000" dirty="0">
                          <a:latin typeface="Meiryo UI" panose="020B0604030504040204" pitchFamily="50" charset="-128"/>
                          <a:ea typeface="Meiryo UI" panose="020B0604030504040204" pitchFamily="50" charset="-128"/>
                        </a:rPr>
                        <a:t>項目</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内容</a:t>
                      </a:r>
                    </a:p>
                  </a:txBody>
                  <a:tcPr/>
                </a:tc>
                <a:extLst>
                  <a:ext uri="{0D108BD9-81ED-4DB2-BD59-A6C34878D82A}">
                    <a16:rowId xmlns:a16="http://schemas.microsoft.com/office/drawing/2014/main" val="1884638396"/>
                  </a:ext>
                </a:extLst>
              </a:tr>
              <a:tr h="809265">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業務名称</a:t>
                      </a:r>
                    </a:p>
                  </a:txBody>
                  <a:tcPr/>
                </a:tc>
                <a:tc>
                  <a:txBody>
                    <a:bodyPr/>
                    <a:lstStyle/>
                    <a:p>
                      <a:r>
                        <a:rPr kumimoji="1" lang="ja-JP" altLang="en-US" sz="2000" dirty="0">
                          <a:latin typeface="Meiryo UI" panose="020B0604030504040204" pitchFamily="50" charset="-128"/>
                          <a:ea typeface="Meiryo UI" panose="020B0604030504040204" pitchFamily="50" charset="-128"/>
                        </a:rPr>
                        <a:t>外国人観光客を対象とした徴収金・二重価格に関する海外事例調査業務</a:t>
                      </a:r>
                    </a:p>
                  </a:txBody>
                  <a:tcPr/>
                </a:tc>
                <a:extLst>
                  <a:ext uri="{0D108BD9-81ED-4DB2-BD59-A6C34878D82A}">
                    <a16:rowId xmlns:a16="http://schemas.microsoft.com/office/drawing/2014/main" val="3282065727"/>
                  </a:ext>
                </a:extLst>
              </a:tr>
              <a:tr h="1052045">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調査内容　</a:t>
                      </a:r>
                    </a:p>
                  </a:txBody>
                  <a:tcPr/>
                </a:tc>
                <a:tc>
                  <a:txBody>
                    <a:bodyPr/>
                    <a:lstStyle/>
                    <a:p>
                      <a:r>
                        <a:rPr kumimoji="1" lang="ja-JP" altLang="en-US" sz="2000" dirty="0">
                          <a:latin typeface="Meiryo UI" panose="020B0604030504040204" pitchFamily="50" charset="-128"/>
                          <a:ea typeface="Meiryo UI" panose="020B0604030504040204" pitchFamily="50" charset="-128"/>
                        </a:rPr>
                        <a:t>外国人観光客の増加に伴い発生する課題への対応に向け、本府における新たな財源確保策の検討を目的に、海外における外国人観光客を対象とした徴収金や二重価格等の事例について調査を行う。</a:t>
                      </a:r>
                    </a:p>
                  </a:txBody>
                  <a:tcPr/>
                </a:tc>
                <a:extLst>
                  <a:ext uri="{0D108BD9-81ED-4DB2-BD59-A6C34878D82A}">
                    <a16:rowId xmlns:a16="http://schemas.microsoft.com/office/drawing/2014/main" val="1417011552"/>
                  </a:ext>
                </a:extLst>
              </a:tr>
              <a:tr h="4213375">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調査項目　</a:t>
                      </a:r>
                    </a:p>
                  </a:txBody>
                  <a:tcPr/>
                </a:tc>
                <a:tc>
                  <a:txBody>
                    <a:bodyPr/>
                    <a:lstStyle/>
                    <a:p>
                      <a:r>
                        <a:rPr kumimoji="1" lang="ja-JP" altLang="en-US" sz="2000" dirty="0">
                          <a:latin typeface="Meiryo UI" panose="020B0604030504040204" pitchFamily="50" charset="-128"/>
                          <a:ea typeface="Meiryo UI" panose="020B0604030504040204" pitchFamily="50" charset="-128"/>
                        </a:rPr>
                        <a:t>〇海外事例調査（８件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　以下の項目を調査し、制度の実務的な概要・運用状況に加え、法的な位置づけや租税条約に抵触しないか等の把握</a:t>
                      </a:r>
                    </a:p>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調査項目</a:t>
                      </a:r>
                      <a:r>
                        <a:rPr kumimoji="1" lang="en-US" altLang="ja-JP" sz="20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　　 ・制度名称</a:t>
                      </a:r>
                    </a:p>
                    <a:p>
                      <a:r>
                        <a:rPr kumimoji="1" lang="ja-JP" altLang="en-US" sz="2000" dirty="0">
                          <a:latin typeface="Meiryo UI" panose="020B0604030504040204" pitchFamily="50" charset="-128"/>
                          <a:ea typeface="Meiryo UI" panose="020B0604030504040204" pitchFamily="50" charset="-128"/>
                        </a:rPr>
                        <a:t>　　 ・制度概要（国・地域、税率、徴収方法、目的、対象者、使途、導入時期　等）　</a:t>
                      </a:r>
                    </a:p>
                    <a:p>
                      <a:r>
                        <a:rPr kumimoji="1" lang="ja-JP" altLang="en-US" sz="2000" dirty="0">
                          <a:latin typeface="Meiryo UI" panose="020B0604030504040204" pitchFamily="50" charset="-128"/>
                          <a:ea typeface="Meiryo UI" panose="020B0604030504040204" pitchFamily="50" charset="-128"/>
                        </a:rPr>
                        <a:t>　　 ・制度の運用状況（実態把握）</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・制度の特徴</a:t>
                      </a:r>
                    </a:p>
                    <a:p>
                      <a:r>
                        <a:rPr kumimoji="1" lang="ja-JP" altLang="en-US" sz="2000" dirty="0">
                          <a:latin typeface="Meiryo UI" panose="020B0604030504040204" pitchFamily="50" charset="-128"/>
                          <a:ea typeface="Meiryo UI" panose="020B0604030504040204" pitchFamily="50" charset="-128"/>
                        </a:rPr>
                        <a:t>　　 ・調査地における課題・対外的な評価（制度が異なることで生じる近隣自治体との問題含む）</a:t>
                      </a:r>
                    </a:p>
                    <a:p>
                      <a:r>
                        <a:rPr kumimoji="1" lang="ja-JP" altLang="en-US" sz="2000" dirty="0">
                          <a:latin typeface="Meiryo UI" panose="020B0604030504040204" pitchFamily="50" charset="-128"/>
                          <a:ea typeface="Meiryo UI" panose="020B0604030504040204" pitchFamily="50" charset="-128"/>
                        </a:rPr>
                        <a:t>　　 ・大阪府において当該制度を履行する場合の法的位置づけ</a:t>
                      </a:r>
                    </a:p>
                    <a:p>
                      <a:endParaRPr kumimoji="1" lang="ja-JP" altLang="en-US"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　</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米国渡航者の</a:t>
                      </a:r>
                      <a:r>
                        <a:rPr kumimoji="1" lang="en-US" altLang="ja-JP" sz="2000" dirty="0">
                          <a:latin typeface="Meiryo UI" panose="020B0604030504040204" pitchFamily="50" charset="-128"/>
                          <a:ea typeface="Meiryo UI" panose="020B0604030504040204" pitchFamily="50" charset="-128"/>
                        </a:rPr>
                        <a:t>ESTA</a:t>
                      </a:r>
                      <a:r>
                        <a:rPr kumimoji="1" lang="ja-JP" altLang="en-US" sz="2000" dirty="0">
                          <a:latin typeface="Meiryo UI" panose="020B0604030504040204" pitchFamily="50" charset="-128"/>
                          <a:ea typeface="Meiryo UI" panose="020B0604030504040204" pitchFamily="50" charset="-128"/>
                        </a:rPr>
                        <a:t>申請及びブータン、ベネチア、バレンシア、バリ島の類似事例の調査は必須とする。</a:t>
                      </a:r>
                    </a:p>
                  </a:txBody>
                  <a:tcPr/>
                </a:tc>
                <a:extLst>
                  <a:ext uri="{0D108BD9-81ED-4DB2-BD59-A6C34878D82A}">
                    <a16:rowId xmlns:a16="http://schemas.microsoft.com/office/drawing/2014/main" val="2663691255"/>
                  </a:ext>
                </a:extLst>
              </a:tr>
              <a:tr h="1210665">
                <a:tc>
                  <a:txBody>
                    <a:bodyPr/>
                    <a:lstStyle/>
                    <a:p>
                      <a:pPr marL="342900" indent="-342900">
                        <a:buFont typeface="Wingdings" panose="05000000000000000000" pitchFamily="2" charset="2"/>
                        <a:buChar char="ü"/>
                      </a:pPr>
                      <a:r>
                        <a:rPr kumimoji="1" lang="ja-JP" altLang="en-US" sz="2000" dirty="0">
                          <a:latin typeface="Meiryo UI" panose="020B0604030504040204" pitchFamily="50" charset="-128"/>
                          <a:ea typeface="Meiryo UI" panose="020B0604030504040204" pitchFamily="50" charset="-128"/>
                        </a:rPr>
                        <a:t>今後のスケジュール　</a:t>
                      </a:r>
                      <a:endParaRPr kumimoji="1" lang="en-US" altLang="ja-JP" sz="20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endParaRPr kumimoji="1" lang="ja-JP" altLang="en-US" sz="2000" dirty="0">
                        <a:latin typeface="Meiryo UI" panose="020B0604030504040204" pitchFamily="50" charset="-128"/>
                        <a:ea typeface="Meiryo UI" panose="020B0604030504040204" pitchFamily="50" charset="-128"/>
                      </a:endParaRPr>
                    </a:p>
                  </a:txBody>
                  <a:tcPr/>
                </a:tc>
                <a:tc>
                  <a:txBody>
                    <a:bodyPr/>
                    <a:lstStyle/>
                    <a:p>
                      <a:r>
                        <a:rPr kumimoji="1" lang="ja-JP" altLang="en-US" sz="2000" dirty="0">
                          <a:latin typeface="Meiryo UI" panose="020B0604030504040204" pitchFamily="50" charset="-128"/>
                          <a:ea typeface="Meiryo UI" panose="020B0604030504040204" pitchFamily="50" charset="-128"/>
                        </a:rPr>
                        <a:t>令和６年７月～８月　　　 入札手続・契約締結</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令和６年９月～１０月　　調査実施</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令和６年１０月１５日　　調査報告書の提出</a:t>
                      </a:r>
                      <a:endParaRPr kumimoji="1" lang="en-US" altLang="ja-JP" sz="2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4858638"/>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6181</TotalTime>
  <Words>346</Words>
  <Application>Microsoft Office PowerPoint</Application>
  <PresentationFormat>ユーザー設定</PresentationFormat>
  <Paragraphs>30</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Arial</vt:lpstr>
      <vt:lpstr>Calibri</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721</cp:revision>
  <cp:lastPrinted>2021-06-08T12:40:10Z</cp:lastPrinted>
  <dcterms:created xsi:type="dcterms:W3CDTF">2014-07-11T05:14:15Z</dcterms:created>
  <dcterms:modified xsi:type="dcterms:W3CDTF">2024-06-28T11:56:32Z</dcterms:modified>
</cp:coreProperties>
</file>