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255" autoAdjust="0"/>
  </p:normalViewPr>
  <p:slideViewPr>
    <p:cSldViewPr>
      <p:cViewPr varScale="1">
        <p:scale>
          <a:sx n="74" d="100"/>
          <a:sy n="74" d="100"/>
        </p:scale>
        <p:origin x="744" y="67"/>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2024/6/6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2024/6/6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2024/6/6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2024/6/6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2024/6/6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2024/6/6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2024/6/6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27969" y="2754089"/>
            <a:ext cx="10347416" cy="132343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新たな財源確保のための</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海外先行事例の調査について</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資料６</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8537695" cy="68534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新たな財源確保のための海外先行事例の調査について</a:t>
            </a:r>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9" name="テキスト ボックス 8">
            <a:extLst>
              <a:ext uri="{FF2B5EF4-FFF2-40B4-BE49-F238E27FC236}">
                <a16:creationId xmlns:a16="http://schemas.microsoft.com/office/drawing/2014/main" id="{DFAC01E8-973A-4C24-ACE1-BD1E67CB0788}"/>
              </a:ext>
            </a:extLst>
          </p:cNvPr>
          <p:cNvSpPr txBox="1"/>
          <p:nvPr/>
        </p:nvSpPr>
        <p:spPr bwMode="gray">
          <a:xfrm>
            <a:off x="173497" y="690136"/>
            <a:ext cx="6981179" cy="562238"/>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marL="342900" indent="-342900" defTabSz="990600">
              <a:buFont typeface="Wingdings" panose="05000000000000000000" pitchFamily="2" charset="2"/>
              <a:buChar char="Ø"/>
            </a:pPr>
            <a:r>
              <a:rPr lang="ja-JP" altLang="en-US" sz="2000" dirty="0">
                <a:solidFill>
                  <a:sysClr val="windowText" lastClr="000000"/>
                </a:solidFill>
                <a:latin typeface="Meiryo UI" panose="020B0604030504040204" pitchFamily="50" charset="-128"/>
                <a:ea typeface="Meiryo UI" panose="020B0604030504040204" pitchFamily="50" charset="-128"/>
              </a:rPr>
              <a:t>前回会議の委員意見を踏まえ</a:t>
            </a:r>
            <a:r>
              <a:rPr kumimoji="1" lang="ja-JP" altLang="en-US" sz="2000" dirty="0">
                <a:solidFill>
                  <a:sysClr val="windowText" lastClr="000000"/>
                </a:solidFill>
                <a:latin typeface="Meiryo UI" panose="020B0604030504040204" pitchFamily="50" charset="-128"/>
                <a:ea typeface="Meiryo UI" panose="020B0604030504040204" pitchFamily="50" charset="-128"/>
              </a:rPr>
              <a:t>、下記内容の調査を実施予定。</a:t>
            </a:r>
          </a:p>
        </p:txBody>
      </p:sp>
      <p:sp>
        <p:nvSpPr>
          <p:cNvPr id="10" name="テキスト ボックス 9">
            <a:extLst>
              <a:ext uri="{FF2B5EF4-FFF2-40B4-BE49-F238E27FC236}">
                <a16:creationId xmlns:a16="http://schemas.microsoft.com/office/drawing/2014/main" id="{F29ABB4B-C40B-4947-83B9-EC2FE297F39C}"/>
              </a:ext>
            </a:extLst>
          </p:cNvPr>
          <p:cNvSpPr txBox="1"/>
          <p:nvPr/>
        </p:nvSpPr>
        <p:spPr bwMode="gray">
          <a:xfrm>
            <a:off x="318126" y="8374087"/>
            <a:ext cx="4387521" cy="500682"/>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kumimoji="1" lang="en-US" altLang="ja-JP" sz="1600" dirty="0">
                <a:solidFill>
                  <a:sysClr val="windowText" lastClr="000000"/>
                </a:solidFill>
                <a:latin typeface="Meiryo UI" panose="020B0604030504040204" pitchFamily="50" charset="-128"/>
                <a:ea typeface="Meiryo UI" panose="020B0604030504040204" pitchFamily="50" charset="-128"/>
              </a:rPr>
              <a:t>※</a:t>
            </a:r>
            <a:r>
              <a:rPr kumimoji="1" lang="ja-JP" altLang="en-US" sz="1600" dirty="0">
                <a:solidFill>
                  <a:sysClr val="windowText" lastClr="000000"/>
                </a:solidFill>
                <a:latin typeface="Meiryo UI" panose="020B0604030504040204" pitchFamily="50" charset="-128"/>
                <a:ea typeface="Meiryo UI" panose="020B0604030504040204" pitchFamily="50" charset="-128"/>
              </a:rPr>
              <a:t>今後調査内容詳細については変更の可能性あり</a:t>
            </a:r>
          </a:p>
        </p:txBody>
      </p:sp>
      <p:graphicFrame>
        <p:nvGraphicFramePr>
          <p:cNvPr id="3" name="表 3">
            <a:extLst>
              <a:ext uri="{FF2B5EF4-FFF2-40B4-BE49-F238E27FC236}">
                <a16:creationId xmlns:a16="http://schemas.microsoft.com/office/drawing/2014/main" id="{3DE9219F-5CF2-42BE-8EBF-67AEB93963A0}"/>
              </a:ext>
            </a:extLst>
          </p:cNvPr>
          <p:cNvGraphicFramePr>
            <a:graphicFrameLocks noGrp="1"/>
          </p:cNvGraphicFramePr>
          <p:nvPr>
            <p:extLst>
              <p:ext uri="{D42A27DB-BD31-4B8C-83A1-F6EECF244321}">
                <p14:modId xmlns:p14="http://schemas.microsoft.com/office/powerpoint/2010/main" val="4107451515"/>
              </p:ext>
            </p:extLst>
          </p:nvPr>
        </p:nvGraphicFramePr>
        <p:xfrm>
          <a:off x="317565" y="1380067"/>
          <a:ext cx="13040532" cy="6952174"/>
        </p:xfrm>
        <a:graphic>
          <a:graphicData uri="http://schemas.openxmlformats.org/drawingml/2006/table">
            <a:tbl>
              <a:tblPr firstRow="1" bandRow="1">
                <a:tableStyleId>{7DF18680-E054-41AD-8BC1-D1AEF772440D}</a:tableStyleId>
              </a:tblPr>
              <a:tblGrid>
                <a:gridCol w="1698436">
                  <a:extLst>
                    <a:ext uri="{9D8B030D-6E8A-4147-A177-3AD203B41FA5}">
                      <a16:colId xmlns:a16="http://schemas.microsoft.com/office/drawing/2014/main" val="1271708527"/>
                    </a:ext>
                  </a:extLst>
                </a:gridCol>
                <a:gridCol w="11342096">
                  <a:extLst>
                    <a:ext uri="{9D8B030D-6E8A-4147-A177-3AD203B41FA5}">
                      <a16:colId xmlns:a16="http://schemas.microsoft.com/office/drawing/2014/main" val="2443876822"/>
                    </a:ext>
                  </a:extLst>
                </a:gridCol>
              </a:tblGrid>
              <a:tr h="499120">
                <a:tc>
                  <a:txBody>
                    <a:bodyPr/>
                    <a:lstStyle/>
                    <a:p>
                      <a:pPr algn="ctr"/>
                      <a:r>
                        <a:rPr kumimoji="1" lang="ja-JP" altLang="en-US" sz="2000" dirty="0">
                          <a:latin typeface="Meiryo UI" panose="020B0604030504040204" pitchFamily="50" charset="-128"/>
                          <a:ea typeface="Meiryo UI" panose="020B0604030504040204" pitchFamily="50" charset="-128"/>
                        </a:rPr>
                        <a:t>項目</a:t>
                      </a:r>
                    </a:p>
                  </a:txBody>
                  <a:tcPr/>
                </a:tc>
                <a:tc>
                  <a:txBody>
                    <a:bodyPr/>
                    <a:lstStyle/>
                    <a:p>
                      <a:pPr algn="ctr"/>
                      <a:r>
                        <a:rPr kumimoji="1" lang="ja-JP" altLang="en-US" sz="2000" dirty="0">
                          <a:latin typeface="Meiryo UI" panose="020B0604030504040204" pitchFamily="50" charset="-128"/>
                          <a:ea typeface="Meiryo UI" panose="020B0604030504040204" pitchFamily="50" charset="-128"/>
                        </a:rPr>
                        <a:t>内容</a:t>
                      </a:r>
                    </a:p>
                  </a:txBody>
                  <a:tcPr/>
                </a:tc>
                <a:extLst>
                  <a:ext uri="{0D108BD9-81ED-4DB2-BD59-A6C34878D82A}">
                    <a16:rowId xmlns:a16="http://schemas.microsoft.com/office/drawing/2014/main" val="1884638396"/>
                  </a:ext>
                </a:extLst>
              </a:tr>
              <a:tr h="720080">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業務名称</a:t>
                      </a:r>
                    </a:p>
                  </a:txBody>
                  <a:tcPr/>
                </a:tc>
                <a:tc>
                  <a:txBody>
                    <a:bodyPr/>
                    <a:lstStyle/>
                    <a:p>
                      <a:r>
                        <a:rPr kumimoji="1" lang="ja-JP" altLang="en-US" sz="2000" dirty="0">
                          <a:latin typeface="Meiryo UI" panose="020B0604030504040204" pitchFamily="50" charset="-128"/>
                          <a:ea typeface="Meiryo UI" panose="020B0604030504040204" pitchFamily="50" charset="-128"/>
                        </a:rPr>
                        <a:t>外国人観光客を対象とした徴収金・二重価格に関する海外事例調査業務</a:t>
                      </a:r>
                    </a:p>
                  </a:txBody>
                  <a:tcPr/>
                </a:tc>
                <a:extLst>
                  <a:ext uri="{0D108BD9-81ED-4DB2-BD59-A6C34878D82A}">
                    <a16:rowId xmlns:a16="http://schemas.microsoft.com/office/drawing/2014/main" val="3282065727"/>
                  </a:ext>
                </a:extLst>
              </a:tr>
              <a:tr h="936104">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調査内容　</a:t>
                      </a:r>
                    </a:p>
                  </a:txBody>
                  <a:tcPr/>
                </a:tc>
                <a:tc>
                  <a:txBody>
                    <a:bodyPr/>
                    <a:lstStyle/>
                    <a:p>
                      <a:r>
                        <a:rPr kumimoji="1" lang="ja-JP" altLang="en-US" sz="2000" dirty="0">
                          <a:latin typeface="Meiryo UI" panose="020B0604030504040204" pitchFamily="50" charset="-128"/>
                          <a:ea typeface="Meiryo UI" panose="020B0604030504040204" pitchFamily="50" charset="-128"/>
                        </a:rPr>
                        <a:t>外国人観光客の増加に伴い発生する課題への対応に向け、本府における新たな財源確保策の検討を目的に、海外における外国人観光客を対象とした徴収金や二重価格等の事例について調査を行う。</a:t>
                      </a:r>
                    </a:p>
                  </a:txBody>
                  <a:tcPr/>
                </a:tc>
                <a:extLst>
                  <a:ext uri="{0D108BD9-81ED-4DB2-BD59-A6C34878D82A}">
                    <a16:rowId xmlns:a16="http://schemas.microsoft.com/office/drawing/2014/main" val="1417011552"/>
                  </a:ext>
                </a:extLst>
              </a:tr>
              <a:tr h="1607126">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調査項目　</a:t>
                      </a:r>
                    </a:p>
                  </a:txBody>
                  <a:tcPr/>
                </a:tc>
                <a:tc>
                  <a:txBody>
                    <a:bodyPr/>
                    <a:lstStyle/>
                    <a:p>
                      <a:r>
                        <a:rPr kumimoji="1" lang="ja-JP" altLang="en-US" sz="2000" dirty="0">
                          <a:latin typeface="Meiryo UI" panose="020B0604030504040204" pitchFamily="50" charset="-128"/>
                          <a:ea typeface="Meiryo UI" panose="020B0604030504040204" pitchFamily="50" charset="-128"/>
                        </a:rPr>
                        <a:t>〇海外事例調査（８件以上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　以下の項目を調査し、制度の実務的な概要・運用状況に加え、法的な位置づけや租税条約等に抵触しないか等の把握</a:t>
                      </a:r>
                    </a:p>
                    <a:p>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調査項目</a:t>
                      </a:r>
                      <a:r>
                        <a:rPr kumimoji="1" lang="en-US" altLang="ja-JP" sz="2000" dirty="0">
                          <a:latin typeface="Meiryo UI" panose="020B0604030504040204" pitchFamily="50" charset="-128"/>
                          <a:ea typeface="Meiryo UI" panose="020B0604030504040204" pitchFamily="50" charset="-128"/>
                        </a:rPr>
                        <a:t>】</a:t>
                      </a:r>
                    </a:p>
                    <a:p>
                      <a:r>
                        <a:rPr kumimoji="1" lang="ja-JP" altLang="en-US" sz="2000" dirty="0">
                          <a:latin typeface="Meiryo UI" panose="020B0604030504040204" pitchFamily="50" charset="-128"/>
                          <a:ea typeface="Meiryo UI" panose="020B0604030504040204" pitchFamily="50" charset="-128"/>
                        </a:rPr>
                        <a:t>　　 ・制度名称</a:t>
                      </a:r>
                    </a:p>
                    <a:p>
                      <a:r>
                        <a:rPr kumimoji="1" lang="ja-JP" altLang="en-US" sz="2000" dirty="0">
                          <a:latin typeface="Meiryo UI" panose="020B0604030504040204" pitchFamily="50" charset="-128"/>
                          <a:ea typeface="Meiryo UI" panose="020B0604030504040204" pitchFamily="50" charset="-128"/>
                        </a:rPr>
                        <a:t>　　 ・制度概要（国・地域、税率、徴収方法、目的、対象者、使途、導入時期　等）　</a:t>
                      </a:r>
                    </a:p>
                    <a:p>
                      <a:r>
                        <a:rPr kumimoji="1" lang="ja-JP" altLang="en-US" sz="2000" dirty="0">
                          <a:latin typeface="Meiryo UI" panose="020B0604030504040204" pitchFamily="50" charset="-128"/>
                          <a:ea typeface="Meiryo UI" panose="020B0604030504040204" pitchFamily="50" charset="-128"/>
                        </a:rPr>
                        <a:t>　　 ・制度の運用状況（実態把握）</a:t>
                      </a:r>
                      <a:endParaRPr kumimoji="1" lang="en-US" altLang="ja-JP"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・特徴</a:t>
                      </a:r>
                    </a:p>
                    <a:p>
                      <a:r>
                        <a:rPr kumimoji="1" lang="ja-JP" altLang="en-US" sz="2000" dirty="0">
                          <a:latin typeface="Meiryo UI" panose="020B0604030504040204" pitchFamily="50" charset="-128"/>
                          <a:ea typeface="Meiryo UI" panose="020B0604030504040204" pitchFamily="50" charset="-128"/>
                        </a:rPr>
                        <a:t>　　 ・課題・評価</a:t>
                      </a:r>
                    </a:p>
                    <a:p>
                      <a:r>
                        <a:rPr kumimoji="1" lang="ja-JP" altLang="en-US" sz="2000" dirty="0">
                          <a:latin typeface="Meiryo UI" panose="020B0604030504040204" pitchFamily="50" charset="-128"/>
                          <a:ea typeface="Meiryo UI" panose="020B0604030504040204" pitchFamily="50" charset="-128"/>
                        </a:rPr>
                        <a:t>　　 ・制度履行を前提とする該当国の法的位置づけ</a:t>
                      </a:r>
                    </a:p>
                    <a:p>
                      <a:endParaRPr kumimoji="1" lang="ja-JP" altLang="en-US" sz="2000" dirty="0">
                        <a:latin typeface="Meiryo UI" panose="020B0604030504040204" pitchFamily="50" charset="-128"/>
                        <a:ea typeface="Meiryo UI" panose="020B0604030504040204" pitchFamily="50" charset="-128"/>
                      </a:endParaRPr>
                    </a:p>
                    <a:p>
                      <a:r>
                        <a:rPr kumimoji="1" lang="ja-JP" altLang="en-US" sz="2000" dirty="0">
                          <a:latin typeface="Meiryo UI" panose="020B0604030504040204" pitchFamily="50" charset="-128"/>
                          <a:ea typeface="Meiryo UI" panose="020B0604030504040204" pitchFamily="50" charset="-128"/>
                        </a:rPr>
                        <a:t>　</a:t>
                      </a:r>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米国渡航者の</a:t>
                      </a:r>
                      <a:r>
                        <a:rPr kumimoji="1" lang="en-US" altLang="ja-JP" sz="2000" dirty="0">
                          <a:latin typeface="Meiryo UI" panose="020B0604030504040204" pitchFamily="50" charset="-128"/>
                          <a:ea typeface="Meiryo UI" panose="020B0604030504040204" pitchFamily="50" charset="-128"/>
                        </a:rPr>
                        <a:t>ESTA</a:t>
                      </a:r>
                      <a:r>
                        <a:rPr kumimoji="1" lang="ja-JP" altLang="en-US" sz="2000" dirty="0">
                          <a:latin typeface="Meiryo UI" panose="020B0604030504040204" pitchFamily="50" charset="-128"/>
                          <a:ea typeface="Meiryo UI" panose="020B0604030504040204" pitchFamily="50" charset="-128"/>
                        </a:rPr>
                        <a:t>申請及びブータン、ベネチア、バレンシア、バリ島の類似事例の調査は必須とする。</a:t>
                      </a:r>
                    </a:p>
                    <a:p>
                      <a:endParaRPr kumimoji="1" lang="ja-JP" altLang="en-US" sz="2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663691255"/>
                  </a:ext>
                </a:extLst>
              </a:tr>
              <a:tr h="743030">
                <a:tc>
                  <a:txBody>
                    <a:bodyPr/>
                    <a:lstStyle/>
                    <a:p>
                      <a:pPr marL="342900" indent="-342900">
                        <a:buFont typeface="Wingdings" panose="05000000000000000000" pitchFamily="2" charset="2"/>
                        <a:buChar char="ü"/>
                      </a:pPr>
                      <a:r>
                        <a:rPr kumimoji="1" lang="ja-JP" altLang="en-US" sz="2000" dirty="0">
                          <a:latin typeface="Meiryo UI" panose="020B0604030504040204" pitchFamily="50" charset="-128"/>
                          <a:ea typeface="Meiryo UI" panose="020B0604030504040204" pitchFamily="50" charset="-128"/>
                        </a:rPr>
                        <a:t>調査期間　</a:t>
                      </a:r>
                    </a:p>
                  </a:txBody>
                  <a:tcPr/>
                </a:tc>
                <a:tc>
                  <a:txBody>
                    <a:bodyPr/>
                    <a:lstStyle/>
                    <a:p>
                      <a:r>
                        <a:rPr kumimoji="1" lang="ja-JP" altLang="en-US" sz="2000" dirty="0">
                          <a:latin typeface="Meiryo UI" panose="020B0604030504040204" pitchFamily="50" charset="-128"/>
                          <a:ea typeface="Meiryo UI" panose="020B0604030504040204" pitchFamily="50" charset="-128"/>
                        </a:rPr>
                        <a:t>令和６年８月～９月（予定）</a:t>
                      </a:r>
                    </a:p>
                  </a:txBody>
                  <a:tcPr/>
                </a:tc>
                <a:extLst>
                  <a:ext uri="{0D108BD9-81ED-4DB2-BD59-A6C34878D82A}">
                    <a16:rowId xmlns:a16="http://schemas.microsoft.com/office/drawing/2014/main" val="4234858638"/>
                  </a:ext>
                </a:extLst>
              </a:tr>
            </a:tbl>
          </a:graphicData>
        </a:graphic>
      </p:graphicFrame>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6166</TotalTime>
  <Words>292</Words>
  <Application>Microsoft Office PowerPoint</Application>
  <PresentationFormat>ユーザー設定</PresentationFormat>
  <Paragraphs>28</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黒澤　咲子</cp:lastModifiedBy>
  <cp:revision>719</cp:revision>
  <cp:lastPrinted>2021-06-08T12:40:10Z</cp:lastPrinted>
  <dcterms:created xsi:type="dcterms:W3CDTF">2014-07-11T05:14:15Z</dcterms:created>
  <dcterms:modified xsi:type="dcterms:W3CDTF">2024-06-06T09:04:50Z</dcterms:modified>
</cp:coreProperties>
</file>