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sldIdLst>
    <p:sldId id="337" r:id="rId2"/>
    <p:sldId id="342" r:id="rId3"/>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4255" autoAdjust="0"/>
  </p:normalViewPr>
  <p:slideViewPr>
    <p:cSldViewPr>
      <p:cViewPr varScale="1">
        <p:scale>
          <a:sx n="74" d="100"/>
          <a:sy n="74" d="100"/>
        </p:scale>
        <p:origin x="744" y="67"/>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2024/6/6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2024/6/6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2024/6/6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2024/6/6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2024/6/6</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27969" y="2754089"/>
            <a:ext cx="10347416" cy="1323439"/>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新たな財源確保のための</a:t>
            </a:r>
            <a:endParaRPr lang="en-US" altLang="ja-JP" sz="4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海外先行事例の調査について</a:t>
            </a:r>
            <a:endParaRPr lang="en-US" altLang="ja-JP" sz="40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資料６</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8537695"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新たな財源確保のための海外先行事例の調査について</a:t>
            </a:r>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sp>
        <p:nvSpPr>
          <p:cNvPr id="9" name="テキスト ボックス 8">
            <a:extLst>
              <a:ext uri="{FF2B5EF4-FFF2-40B4-BE49-F238E27FC236}">
                <a16:creationId xmlns:a16="http://schemas.microsoft.com/office/drawing/2014/main" id="{DFAC01E8-973A-4C24-ACE1-BD1E67CB0788}"/>
              </a:ext>
            </a:extLst>
          </p:cNvPr>
          <p:cNvSpPr txBox="1"/>
          <p:nvPr/>
        </p:nvSpPr>
        <p:spPr bwMode="gray">
          <a:xfrm>
            <a:off x="173497" y="690136"/>
            <a:ext cx="6981179"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marL="342900" indent="-342900" defTabSz="990600">
              <a:buFont typeface="Wingdings" panose="05000000000000000000" pitchFamily="2" charset="2"/>
              <a:buChar char="Ø"/>
            </a:pPr>
            <a:r>
              <a:rPr lang="ja-JP" altLang="en-US" sz="2000" dirty="0">
                <a:solidFill>
                  <a:sysClr val="windowText" lastClr="000000"/>
                </a:solidFill>
                <a:latin typeface="Meiryo UI" panose="020B0604030504040204" pitchFamily="50" charset="-128"/>
                <a:ea typeface="Meiryo UI" panose="020B0604030504040204" pitchFamily="50" charset="-128"/>
              </a:rPr>
              <a:t>前回会議の委員意見を踏まえ</a:t>
            </a:r>
            <a:r>
              <a:rPr kumimoji="1" lang="ja-JP" altLang="en-US" sz="2000" dirty="0">
                <a:solidFill>
                  <a:sysClr val="windowText" lastClr="000000"/>
                </a:solidFill>
                <a:latin typeface="Meiryo UI" panose="020B0604030504040204" pitchFamily="50" charset="-128"/>
                <a:ea typeface="Meiryo UI" panose="020B0604030504040204" pitchFamily="50" charset="-128"/>
              </a:rPr>
              <a:t>、下記内容の調査を実施予定。</a:t>
            </a:r>
          </a:p>
        </p:txBody>
      </p:sp>
      <p:sp>
        <p:nvSpPr>
          <p:cNvPr id="10" name="テキスト ボックス 9">
            <a:extLst>
              <a:ext uri="{FF2B5EF4-FFF2-40B4-BE49-F238E27FC236}">
                <a16:creationId xmlns:a16="http://schemas.microsoft.com/office/drawing/2014/main" id="{F29ABB4B-C40B-4947-83B9-EC2FE297F39C}"/>
              </a:ext>
            </a:extLst>
          </p:cNvPr>
          <p:cNvSpPr txBox="1"/>
          <p:nvPr/>
        </p:nvSpPr>
        <p:spPr bwMode="gray">
          <a:xfrm>
            <a:off x="318126" y="8374087"/>
            <a:ext cx="4387521" cy="500682"/>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kumimoji="1" lang="en-US" altLang="ja-JP" sz="1600" dirty="0">
                <a:solidFill>
                  <a:sysClr val="windowText" lastClr="000000"/>
                </a:solidFill>
                <a:latin typeface="Meiryo UI" panose="020B0604030504040204" pitchFamily="50" charset="-128"/>
                <a:ea typeface="Meiryo UI" panose="020B0604030504040204" pitchFamily="50" charset="-128"/>
              </a:rPr>
              <a:t>※</a:t>
            </a:r>
            <a:r>
              <a:rPr kumimoji="1" lang="ja-JP" altLang="en-US" sz="1600" dirty="0">
                <a:solidFill>
                  <a:sysClr val="windowText" lastClr="000000"/>
                </a:solidFill>
                <a:latin typeface="Meiryo UI" panose="020B0604030504040204" pitchFamily="50" charset="-128"/>
                <a:ea typeface="Meiryo UI" panose="020B0604030504040204" pitchFamily="50" charset="-128"/>
              </a:rPr>
              <a:t>今後調査内容詳細については変更の可能性あり</a:t>
            </a:r>
          </a:p>
        </p:txBody>
      </p:sp>
      <p:graphicFrame>
        <p:nvGraphicFramePr>
          <p:cNvPr id="3" name="表 3">
            <a:extLst>
              <a:ext uri="{FF2B5EF4-FFF2-40B4-BE49-F238E27FC236}">
                <a16:creationId xmlns:a16="http://schemas.microsoft.com/office/drawing/2014/main" id="{3DE9219F-5CF2-42BE-8EBF-67AEB93963A0}"/>
              </a:ext>
            </a:extLst>
          </p:cNvPr>
          <p:cNvGraphicFramePr>
            <a:graphicFrameLocks noGrp="1"/>
          </p:cNvGraphicFramePr>
          <p:nvPr>
            <p:extLst>
              <p:ext uri="{D42A27DB-BD31-4B8C-83A1-F6EECF244321}">
                <p14:modId xmlns:p14="http://schemas.microsoft.com/office/powerpoint/2010/main" val="4107451515"/>
              </p:ext>
            </p:extLst>
          </p:nvPr>
        </p:nvGraphicFramePr>
        <p:xfrm>
          <a:off x="317565" y="1380067"/>
          <a:ext cx="13040532" cy="6952174"/>
        </p:xfrm>
        <a:graphic>
          <a:graphicData uri="http://schemas.openxmlformats.org/drawingml/2006/table">
            <a:tbl>
              <a:tblPr firstRow="1" bandRow="1">
                <a:tableStyleId>{7DF18680-E054-41AD-8BC1-D1AEF772440D}</a:tableStyleId>
              </a:tblPr>
              <a:tblGrid>
                <a:gridCol w="1698436">
                  <a:extLst>
                    <a:ext uri="{9D8B030D-6E8A-4147-A177-3AD203B41FA5}">
                      <a16:colId xmlns:a16="http://schemas.microsoft.com/office/drawing/2014/main" val="1271708527"/>
                    </a:ext>
                  </a:extLst>
                </a:gridCol>
                <a:gridCol w="11342096">
                  <a:extLst>
                    <a:ext uri="{9D8B030D-6E8A-4147-A177-3AD203B41FA5}">
                      <a16:colId xmlns:a16="http://schemas.microsoft.com/office/drawing/2014/main" val="2443876822"/>
                    </a:ext>
                  </a:extLst>
                </a:gridCol>
              </a:tblGrid>
              <a:tr h="499120">
                <a:tc>
                  <a:txBody>
                    <a:bodyPr/>
                    <a:lstStyle/>
                    <a:p>
                      <a:pPr algn="ctr"/>
                      <a:r>
                        <a:rPr kumimoji="1" lang="ja-JP" altLang="en-US" sz="2000" dirty="0">
                          <a:latin typeface="Meiryo UI" panose="020B0604030504040204" pitchFamily="50" charset="-128"/>
                          <a:ea typeface="Meiryo UI" panose="020B0604030504040204" pitchFamily="50" charset="-128"/>
                        </a:rPr>
                        <a:t>項目</a:t>
                      </a:r>
                    </a:p>
                  </a:txBody>
                  <a:tcPr/>
                </a:tc>
                <a:tc>
                  <a:txBody>
                    <a:bodyPr/>
                    <a:lstStyle/>
                    <a:p>
                      <a:pPr algn="ctr"/>
                      <a:r>
                        <a:rPr kumimoji="1" lang="ja-JP" altLang="en-US" sz="2000" dirty="0">
                          <a:latin typeface="Meiryo UI" panose="020B0604030504040204" pitchFamily="50" charset="-128"/>
                          <a:ea typeface="Meiryo UI" panose="020B0604030504040204" pitchFamily="50" charset="-128"/>
                        </a:rPr>
                        <a:t>内容</a:t>
                      </a:r>
                    </a:p>
                  </a:txBody>
                  <a:tcPr/>
                </a:tc>
                <a:extLst>
                  <a:ext uri="{0D108BD9-81ED-4DB2-BD59-A6C34878D82A}">
                    <a16:rowId xmlns:a16="http://schemas.microsoft.com/office/drawing/2014/main" val="1884638396"/>
                  </a:ext>
                </a:extLst>
              </a:tr>
              <a:tr h="720080">
                <a:tc>
                  <a:txBody>
                    <a:bodyPr/>
                    <a:lstStyle/>
                    <a:p>
                      <a:pPr marL="342900" indent="-342900">
                        <a:buFont typeface="Wingdings" panose="05000000000000000000" pitchFamily="2" charset="2"/>
                        <a:buChar char="ü"/>
                      </a:pPr>
                      <a:r>
                        <a:rPr kumimoji="1" lang="ja-JP" altLang="en-US" sz="2000" dirty="0">
                          <a:latin typeface="Meiryo UI" panose="020B0604030504040204" pitchFamily="50" charset="-128"/>
                          <a:ea typeface="Meiryo UI" panose="020B0604030504040204" pitchFamily="50" charset="-128"/>
                        </a:rPr>
                        <a:t>業務名称</a:t>
                      </a:r>
                    </a:p>
                  </a:txBody>
                  <a:tcPr/>
                </a:tc>
                <a:tc>
                  <a:txBody>
                    <a:bodyPr/>
                    <a:lstStyle/>
                    <a:p>
                      <a:r>
                        <a:rPr kumimoji="1" lang="ja-JP" altLang="en-US" sz="2000" dirty="0">
                          <a:latin typeface="Meiryo UI" panose="020B0604030504040204" pitchFamily="50" charset="-128"/>
                          <a:ea typeface="Meiryo UI" panose="020B0604030504040204" pitchFamily="50" charset="-128"/>
                        </a:rPr>
                        <a:t>外国人観光客を対象とした徴収金・二重価格に関する海外事例調査業務</a:t>
                      </a:r>
                    </a:p>
                  </a:txBody>
                  <a:tcPr/>
                </a:tc>
                <a:extLst>
                  <a:ext uri="{0D108BD9-81ED-4DB2-BD59-A6C34878D82A}">
                    <a16:rowId xmlns:a16="http://schemas.microsoft.com/office/drawing/2014/main" val="3282065727"/>
                  </a:ext>
                </a:extLst>
              </a:tr>
              <a:tr h="936104">
                <a:tc>
                  <a:txBody>
                    <a:bodyPr/>
                    <a:lstStyle/>
                    <a:p>
                      <a:pPr marL="342900" indent="-342900">
                        <a:buFont typeface="Wingdings" panose="05000000000000000000" pitchFamily="2" charset="2"/>
                        <a:buChar char="ü"/>
                      </a:pPr>
                      <a:r>
                        <a:rPr kumimoji="1" lang="ja-JP" altLang="en-US" sz="2000" dirty="0">
                          <a:latin typeface="Meiryo UI" panose="020B0604030504040204" pitchFamily="50" charset="-128"/>
                          <a:ea typeface="Meiryo UI" panose="020B0604030504040204" pitchFamily="50" charset="-128"/>
                        </a:rPr>
                        <a:t>調査内容　</a:t>
                      </a:r>
                    </a:p>
                  </a:txBody>
                  <a:tcPr/>
                </a:tc>
                <a:tc>
                  <a:txBody>
                    <a:bodyPr/>
                    <a:lstStyle/>
                    <a:p>
                      <a:r>
                        <a:rPr kumimoji="1" lang="ja-JP" altLang="en-US" sz="2000" dirty="0">
                          <a:latin typeface="Meiryo UI" panose="020B0604030504040204" pitchFamily="50" charset="-128"/>
                          <a:ea typeface="Meiryo UI" panose="020B0604030504040204" pitchFamily="50" charset="-128"/>
                        </a:rPr>
                        <a:t>外国人観光客の増加に伴い発生する課題への対応に向け、本府における新たな財源確保策の検討を目的に、海外における外国人観光客を対象とした徴収金や二重価格等の事例について調査を行う。</a:t>
                      </a:r>
                    </a:p>
                  </a:txBody>
                  <a:tcPr/>
                </a:tc>
                <a:extLst>
                  <a:ext uri="{0D108BD9-81ED-4DB2-BD59-A6C34878D82A}">
                    <a16:rowId xmlns:a16="http://schemas.microsoft.com/office/drawing/2014/main" val="1417011552"/>
                  </a:ext>
                </a:extLst>
              </a:tr>
              <a:tr h="1607126">
                <a:tc>
                  <a:txBody>
                    <a:bodyPr/>
                    <a:lstStyle/>
                    <a:p>
                      <a:pPr marL="342900" indent="-342900">
                        <a:buFont typeface="Wingdings" panose="05000000000000000000" pitchFamily="2" charset="2"/>
                        <a:buChar char="ü"/>
                      </a:pPr>
                      <a:r>
                        <a:rPr kumimoji="1" lang="ja-JP" altLang="en-US" sz="2000" dirty="0">
                          <a:latin typeface="Meiryo UI" panose="020B0604030504040204" pitchFamily="50" charset="-128"/>
                          <a:ea typeface="Meiryo UI" panose="020B0604030504040204" pitchFamily="50" charset="-128"/>
                        </a:rPr>
                        <a:t>調査項目　</a:t>
                      </a:r>
                    </a:p>
                  </a:txBody>
                  <a:tcPr/>
                </a:tc>
                <a:tc>
                  <a:txBody>
                    <a:bodyPr/>
                    <a:lstStyle/>
                    <a:p>
                      <a:r>
                        <a:rPr kumimoji="1" lang="ja-JP" altLang="en-US" sz="2000" dirty="0">
                          <a:latin typeface="Meiryo UI" panose="020B0604030504040204" pitchFamily="50" charset="-128"/>
                          <a:ea typeface="Meiryo UI" panose="020B0604030504040204" pitchFamily="50" charset="-128"/>
                        </a:rPr>
                        <a:t>〇海外事例調査（８件以上 </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a:t>
                      </a:r>
                    </a:p>
                    <a:p>
                      <a:r>
                        <a:rPr kumimoji="1" lang="ja-JP" altLang="en-US" sz="2000" dirty="0">
                          <a:latin typeface="Meiryo UI" panose="020B0604030504040204" pitchFamily="50" charset="-128"/>
                          <a:ea typeface="Meiryo UI" panose="020B0604030504040204" pitchFamily="50" charset="-128"/>
                        </a:rPr>
                        <a:t>　以下の項目を調査し、制度の実務的な概要・運用状況に加え、法的な位置づけや租税条約等に抵触しないか等の把握</a:t>
                      </a:r>
                    </a:p>
                    <a:p>
                      <a:r>
                        <a:rPr kumimoji="1" lang="ja-JP" altLang="en-US" sz="2000" dirty="0">
                          <a:latin typeface="Meiryo UI" panose="020B0604030504040204" pitchFamily="50" charset="-128"/>
                          <a:ea typeface="Meiryo UI" panose="020B0604030504040204" pitchFamily="50" charset="-128"/>
                        </a:rPr>
                        <a:t>　</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調査項目</a:t>
                      </a:r>
                      <a:r>
                        <a:rPr kumimoji="1" lang="en-US" altLang="ja-JP" sz="2000" dirty="0">
                          <a:latin typeface="Meiryo UI" panose="020B0604030504040204" pitchFamily="50" charset="-128"/>
                          <a:ea typeface="Meiryo UI" panose="020B0604030504040204" pitchFamily="50" charset="-128"/>
                        </a:rPr>
                        <a:t>】</a:t>
                      </a:r>
                    </a:p>
                    <a:p>
                      <a:r>
                        <a:rPr kumimoji="1" lang="ja-JP" altLang="en-US" sz="2000" dirty="0">
                          <a:latin typeface="Meiryo UI" panose="020B0604030504040204" pitchFamily="50" charset="-128"/>
                          <a:ea typeface="Meiryo UI" panose="020B0604030504040204" pitchFamily="50" charset="-128"/>
                        </a:rPr>
                        <a:t>　　 ・制度名称</a:t>
                      </a:r>
                    </a:p>
                    <a:p>
                      <a:r>
                        <a:rPr kumimoji="1" lang="ja-JP" altLang="en-US" sz="2000" dirty="0">
                          <a:latin typeface="Meiryo UI" panose="020B0604030504040204" pitchFamily="50" charset="-128"/>
                          <a:ea typeface="Meiryo UI" panose="020B0604030504040204" pitchFamily="50" charset="-128"/>
                        </a:rPr>
                        <a:t>　　 ・制度概要（国・地域、税率、徴収方法、目的、対象者、使途、導入時期　等）　</a:t>
                      </a:r>
                    </a:p>
                    <a:p>
                      <a:r>
                        <a:rPr kumimoji="1" lang="ja-JP" altLang="en-US" sz="2000" dirty="0">
                          <a:latin typeface="Meiryo UI" panose="020B0604030504040204" pitchFamily="50" charset="-128"/>
                          <a:ea typeface="Meiryo UI" panose="020B0604030504040204" pitchFamily="50" charset="-128"/>
                        </a:rPr>
                        <a:t>　　 ・制度の運用状況（実態把握）</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・特徴</a:t>
                      </a:r>
                    </a:p>
                    <a:p>
                      <a:r>
                        <a:rPr kumimoji="1" lang="ja-JP" altLang="en-US" sz="2000" dirty="0">
                          <a:latin typeface="Meiryo UI" panose="020B0604030504040204" pitchFamily="50" charset="-128"/>
                          <a:ea typeface="Meiryo UI" panose="020B0604030504040204" pitchFamily="50" charset="-128"/>
                        </a:rPr>
                        <a:t>　　 ・課題・評価</a:t>
                      </a:r>
                    </a:p>
                    <a:p>
                      <a:r>
                        <a:rPr kumimoji="1" lang="ja-JP" altLang="en-US" sz="2000" dirty="0">
                          <a:latin typeface="Meiryo UI" panose="020B0604030504040204" pitchFamily="50" charset="-128"/>
                          <a:ea typeface="Meiryo UI" panose="020B0604030504040204" pitchFamily="50" charset="-128"/>
                        </a:rPr>
                        <a:t>　　 ・制度履行を前提とする該当国の法的位置づけ</a:t>
                      </a:r>
                    </a:p>
                    <a:p>
                      <a:endParaRPr kumimoji="1" lang="ja-JP" altLang="en-US"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米国渡航者の</a:t>
                      </a:r>
                      <a:r>
                        <a:rPr kumimoji="1" lang="en-US" altLang="ja-JP" sz="2000" dirty="0">
                          <a:latin typeface="Meiryo UI" panose="020B0604030504040204" pitchFamily="50" charset="-128"/>
                          <a:ea typeface="Meiryo UI" panose="020B0604030504040204" pitchFamily="50" charset="-128"/>
                        </a:rPr>
                        <a:t>ESTA</a:t>
                      </a:r>
                      <a:r>
                        <a:rPr kumimoji="1" lang="ja-JP" altLang="en-US" sz="2000" dirty="0">
                          <a:latin typeface="Meiryo UI" panose="020B0604030504040204" pitchFamily="50" charset="-128"/>
                          <a:ea typeface="Meiryo UI" panose="020B0604030504040204" pitchFamily="50" charset="-128"/>
                        </a:rPr>
                        <a:t>申請及びブータン、ベネチア、バレンシア、バリ島の類似事例の調査は必須とする。</a:t>
                      </a:r>
                    </a:p>
                    <a:p>
                      <a:endParaRPr kumimoji="1" lang="ja-JP" altLang="en-US" sz="2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63691255"/>
                  </a:ext>
                </a:extLst>
              </a:tr>
              <a:tr h="743030">
                <a:tc>
                  <a:txBody>
                    <a:bodyPr/>
                    <a:lstStyle/>
                    <a:p>
                      <a:pPr marL="342900" indent="-342900">
                        <a:buFont typeface="Wingdings" panose="05000000000000000000" pitchFamily="2" charset="2"/>
                        <a:buChar char="ü"/>
                      </a:pPr>
                      <a:r>
                        <a:rPr kumimoji="1" lang="ja-JP" altLang="en-US" sz="2000" dirty="0">
                          <a:latin typeface="Meiryo UI" panose="020B0604030504040204" pitchFamily="50" charset="-128"/>
                          <a:ea typeface="Meiryo UI" panose="020B0604030504040204" pitchFamily="50" charset="-128"/>
                        </a:rPr>
                        <a:t>調査期間　</a:t>
                      </a:r>
                    </a:p>
                  </a:txBody>
                  <a:tcPr/>
                </a:tc>
                <a:tc>
                  <a:txBody>
                    <a:bodyPr/>
                    <a:lstStyle/>
                    <a:p>
                      <a:r>
                        <a:rPr kumimoji="1" lang="ja-JP" altLang="en-US" sz="2000" dirty="0">
                          <a:latin typeface="Meiryo UI" panose="020B0604030504040204" pitchFamily="50" charset="-128"/>
                          <a:ea typeface="Meiryo UI" panose="020B0604030504040204" pitchFamily="50" charset="-128"/>
                        </a:rPr>
                        <a:t>令和６年８月～９月（予定）</a:t>
                      </a:r>
                    </a:p>
                  </a:txBody>
                  <a:tcPr/>
                </a:tc>
                <a:extLst>
                  <a:ext uri="{0D108BD9-81ED-4DB2-BD59-A6C34878D82A}">
                    <a16:rowId xmlns:a16="http://schemas.microsoft.com/office/drawing/2014/main" val="4234858638"/>
                  </a:ext>
                </a:extLst>
              </a:tr>
            </a:tbl>
          </a:graphicData>
        </a:graphic>
      </p:graphicFrame>
    </p:spTree>
    <p:extLst>
      <p:ext uri="{BB962C8B-B14F-4D97-AF65-F5344CB8AC3E}">
        <p14:creationId xmlns:p14="http://schemas.microsoft.com/office/powerpoint/2010/main" val="32794324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6166</TotalTime>
  <Words>292</Words>
  <Application>Microsoft Office PowerPoint</Application>
  <PresentationFormat>ユーザー設定</PresentationFormat>
  <Paragraphs>28</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Arial</vt:lpstr>
      <vt:lpstr>Calibri</vt:lpstr>
      <vt:lpstr>Wingdings</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黒澤　咲子</cp:lastModifiedBy>
  <cp:revision>719</cp:revision>
  <cp:lastPrinted>2021-06-08T12:40:10Z</cp:lastPrinted>
  <dcterms:created xsi:type="dcterms:W3CDTF">2014-07-11T05:14:15Z</dcterms:created>
  <dcterms:modified xsi:type="dcterms:W3CDTF">2024-06-06T09:04:50Z</dcterms:modified>
</cp:coreProperties>
</file>