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sldIdLst>
    <p:sldId id="337" r:id="rId2"/>
    <p:sldId id="342" r:id="rId3"/>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74" d="100"/>
          <a:sy n="74" d="100"/>
        </p:scale>
        <p:origin x="1157" y="67"/>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2024/6/6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2024/6/6</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10537" y="2754089"/>
            <a:ext cx="10260000" cy="1323439"/>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外国人旅行者の増加に伴い発生する課題への対応およびその財源について</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資料５</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11447145"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外国人旅行者の増加に伴い発生する課題への対応およびその財源について</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sp>
        <p:nvSpPr>
          <p:cNvPr id="6" name="テキスト ボックス 2">
            <a:extLst>
              <a:ext uri="{FF2B5EF4-FFF2-40B4-BE49-F238E27FC236}">
                <a16:creationId xmlns:a16="http://schemas.microsoft.com/office/drawing/2014/main" id="{E5EDF3E7-A670-4C0B-AD8A-25BED51374E1}"/>
              </a:ext>
            </a:extLst>
          </p:cNvPr>
          <p:cNvSpPr txBox="1"/>
          <p:nvPr/>
        </p:nvSpPr>
        <p:spPr>
          <a:xfrm>
            <a:off x="359817" y="8336282"/>
            <a:ext cx="12852594" cy="1210005"/>
          </a:xfrm>
          <a:prstGeom prst="rect">
            <a:avLst/>
          </a:prstGeom>
          <a:noFill/>
          <a:ln w="12700" cmpd="sng">
            <a:solidFill>
              <a:schemeClr val="tx2">
                <a:lumMod val="40000"/>
                <a:lumOff val="60000"/>
              </a:schemeClr>
            </a:solid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3700"/>
              </a:lnSpc>
              <a:tabLst>
                <a:tab pos="5740400" algn="l"/>
              </a:tabLst>
            </a:pPr>
            <a:r>
              <a:rPr lang="ja-JP" altLang="en-US" sz="2200" b="1" dirty="0">
                <a:solidFill>
                  <a:schemeClr val="tx1"/>
                </a:solidFill>
                <a:latin typeface="Meiryo UI" panose="020B0604030504040204" pitchFamily="50" charset="-128"/>
                <a:ea typeface="Meiryo UI" panose="020B0604030504040204" pitchFamily="50" charset="-128"/>
              </a:rPr>
              <a:t>▶　今回の検討課題</a:t>
            </a:r>
            <a:endParaRPr lang="en-US" altLang="ja-JP" sz="2200" b="1" dirty="0">
              <a:solidFill>
                <a:schemeClr val="tx1"/>
              </a:solidFill>
              <a:latin typeface="Meiryo UI" panose="020B0604030504040204" pitchFamily="50" charset="-128"/>
              <a:ea typeface="Meiryo UI" panose="020B0604030504040204" pitchFamily="50" charset="-128"/>
            </a:endParaRPr>
          </a:p>
          <a:p>
            <a:pPr>
              <a:lnSpc>
                <a:spcPts val="3700"/>
              </a:lnSpc>
              <a:tabLst>
                <a:tab pos="5740400" algn="l"/>
              </a:tabLst>
            </a:pPr>
            <a:r>
              <a:rPr lang="ja-JP" altLang="en-US" sz="2200" b="1" dirty="0">
                <a:solidFill>
                  <a:schemeClr val="tx1"/>
                </a:solidFill>
                <a:latin typeface="Meiryo UI" panose="020B0604030504040204" pitchFamily="50" charset="-128"/>
                <a:ea typeface="Meiryo UI" panose="020B0604030504040204" pitchFamily="50" charset="-128"/>
              </a:rPr>
              <a:t>　　■ 観光客の増加に伴い発生する課題とは・・・（ごみの発生、路線バスに乗車できない、救急搬送　など）</a:t>
            </a:r>
            <a:endParaRPr lang="en-US" altLang="ja-JP" sz="2200" b="1" dirty="0">
              <a:solidFill>
                <a:schemeClr val="tx1"/>
              </a:solidFill>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A7B7A6C4-61F2-4C49-B402-78FE57D38EBF}"/>
              </a:ext>
            </a:extLst>
          </p:cNvPr>
          <p:cNvGraphicFramePr>
            <a:graphicFrameLocks noGrp="1"/>
          </p:cNvGraphicFramePr>
          <p:nvPr>
            <p:extLst>
              <p:ext uri="{D42A27DB-BD31-4B8C-83A1-F6EECF244321}">
                <p14:modId xmlns:p14="http://schemas.microsoft.com/office/powerpoint/2010/main" val="1667482113"/>
              </p:ext>
            </p:extLst>
          </p:nvPr>
        </p:nvGraphicFramePr>
        <p:xfrm>
          <a:off x="353859" y="840785"/>
          <a:ext cx="12967398" cy="7385912"/>
        </p:xfrm>
        <a:graphic>
          <a:graphicData uri="http://schemas.openxmlformats.org/drawingml/2006/table">
            <a:tbl>
              <a:tblPr firstRow="1" bandRow="1">
                <a:tableStyleId>{5C22544A-7EE6-4342-B048-85BDC9FD1C3A}</a:tableStyleId>
              </a:tblPr>
              <a:tblGrid>
                <a:gridCol w="2526238">
                  <a:extLst>
                    <a:ext uri="{9D8B030D-6E8A-4147-A177-3AD203B41FA5}">
                      <a16:colId xmlns:a16="http://schemas.microsoft.com/office/drawing/2014/main" val="542696693"/>
                    </a:ext>
                  </a:extLst>
                </a:gridCol>
                <a:gridCol w="10441160">
                  <a:extLst>
                    <a:ext uri="{9D8B030D-6E8A-4147-A177-3AD203B41FA5}">
                      <a16:colId xmlns:a16="http://schemas.microsoft.com/office/drawing/2014/main" val="2297674341"/>
                    </a:ext>
                  </a:extLst>
                </a:gridCol>
              </a:tblGrid>
              <a:tr h="437785">
                <a:tc>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rPr>
                        <a:t>新たな財源に関する論点</a:t>
                      </a:r>
                    </a:p>
                  </a:txBody>
                  <a:tcPr anchor="ctr"/>
                </a:tc>
                <a:tc>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rPr>
                        <a:t>１回目会議での委員意見</a:t>
                      </a:r>
                    </a:p>
                  </a:txBody>
                  <a:tcPr anchor="ctr"/>
                </a:tc>
                <a:extLst>
                  <a:ext uri="{0D108BD9-81ED-4DB2-BD59-A6C34878D82A}">
                    <a16:rowId xmlns:a16="http://schemas.microsoft.com/office/drawing/2014/main" val="3830698153"/>
                  </a:ext>
                </a:extLst>
              </a:tr>
              <a:tr h="2038117">
                <a:tc>
                  <a:txBody>
                    <a:bodyPr/>
                    <a:lstStyle/>
                    <a:p>
                      <a:pPr marL="285750" indent="-285750">
                        <a:buFont typeface="Wingdings" panose="05000000000000000000" pitchFamily="2" charset="2"/>
                        <a:buChar char="Ø"/>
                      </a:pPr>
                      <a:r>
                        <a:rPr kumimoji="1" lang="ja-JP" altLang="en-US" sz="1800" dirty="0">
                          <a:solidFill>
                            <a:schemeClr val="tx1"/>
                          </a:solidFill>
                          <a:latin typeface="Meiryo UI" panose="020B0604030504040204" pitchFamily="50" charset="-128"/>
                          <a:ea typeface="Meiryo UI" panose="020B0604030504040204" pitchFamily="50" charset="-128"/>
                        </a:rPr>
                        <a:t>新たな財源の必要性、目的、使途</a:t>
                      </a:r>
                    </a:p>
                  </a:txBody>
                  <a:tcPr anchor="ctr"/>
                </a:tc>
                <a:tc>
                  <a:txBody>
                    <a:bodyPr/>
                    <a:lstStyle/>
                    <a:p>
                      <a:pPr marL="285750" marR="0" lvl="0" indent="-285750" algn="l" defTabSz="135159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dirty="0">
                          <a:solidFill>
                            <a:schemeClr val="tx1"/>
                          </a:solidFill>
                          <a:latin typeface="Meiryo UI" panose="020B0604030504040204" pitchFamily="50" charset="-128"/>
                          <a:ea typeface="Meiryo UI" panose="020B0604030504040204" pitchFamily="50" charset="-128"/>
                        </a:rPr>
                        <a:t>外国人観光客が増えていく中で、地域の土台を整備、育成するにあたり必要ではあるのかなと感じている。大阪府で、</a:t>
                      </a:r>
                      <a:r>
                        <a:rPr kumimoji="1" lang="ja-JP" altLang="en-US" sz="1800" b="1" u="sng" dirty="0">
                          <a:solidFill>
                            <a:schemeClr val="tx1"/>
                          </a:solidFill>
                          <a:latin typeface="Meiryo UI" panose="020B0604030504040204" pitchFamily="50" charset="-128"/>
                          <a:ea typeface="Meiryo UI" panose="020B0604030504040204" pitchFamily="50" charset="-128"/>
                        </a:rPr>
                        <a:t>何のためにあえて外国人からだけ取るのか</a:t>
                      </a:r>
                      <a:r>
                        <a:rPr kumimoji="1" lang="ja-JP" altLang="en-US" sz="1800" dirty="0">
                          <a:solidFill>
                            <a:schemeClr val="tx1"/>
                          </a:solidFill>
                          <a:latin typeface="Meiryo UI" panose="020B0604030504040204" pitchFamily="50" charset="-128"/>
                          <a:ea typeface="Meiryo UI" panose="020B0604030504040204" pitchFamily="50" charset="-128"/>
                        </a:rPr>
                        <a:t>、目標達成の評価や、今後の地域の整備に必要な金銭額の提示という積極的な理由の構築と共有を優先してすべきことだと思う。</a:t>
                      </a:r>
                      <a:endParaRPr kumimoji="1" lang="en-US" altLang="ja-JP" sz="18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dirty="0">
                          <a:solidFill>
                            <a:schemeClr val="tx1"/>
                          </a:solidFill>
                          <a:latin typeface="Meiryo UI" panose="020B0604030504040204" pitchFamily="50" charset="-128"/>
                          <a:ea typeface="Meiryo UI" panose="020B0604030504040204" pitchFamily="50" charset="-128"/>
                        </a:rPr>
                        <a:t>制度として成り立たせる際に、</a:t>
                      </a:r>
                      <a:r>
                        <a:rPr kumimoji="1" lang="ja-JP" altLang="en-US" sz="1800" b="1" u="sng" dirty="0">
                          <a:solidFill>
                            <a:schemeClr val="tx1"/>
                          </a:solidFill>
                          <a:latin typeface="Meiryo UI" panose="020B0604030504040204" pitchFamily="50" charset="-128"/>
                          <a:ea typeface="Meiryo UI" panose="020B0604030504040204" pitchFamily="50" charset="-128"/>
                        </a:rPr>
                        <a:t>外国人のみに生じる問題</a:t>
                      </a:r>
                      <a:r>
                        <a:rPr kumimoji="1" lang="ja-JP" altLang="en-US" sz="1800" dirty="0">
                          <a:solidFill>
                            <a:schemeClr val="tx1"/>
                          </a:solidFill>
                          <a:latin typeface="Meiryo UI" panose="020B0604030504040204" pitchFamily="50" charset="-128"/>
                          <a:ea typeface="Meiryo UI" panose="020B0604030504040204" pitchFamily="50" charset="-128"/>
                        </a:rPr>
                        <a:t>や行政需要など、正当な根拠があるのかが重要となる。</a:t>
                      </a:r>
                      <a:endParaRPr kumimoji="1" lang="en-US" altLang="ja-JP" sz="18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dirty="0">
                          <a:solidFill>
                            <a:schemeClr val="tx1"/>
                          </a:solidFill>
                          <a:latin typeface="Meiryo UI" panose="020B0604030504040204" pitchFamily="50" charset="-128"/>
                          <a:ea typeface="Meiryo UI" panose="020B0604030504040204" pitchFamily="50" charset="-128"/>
                        </a:rPr>
                        <a:t>制度として平等かつ公平かつ公正な徴収ができ、適切に活用されることを考えた上で、目的を明確にしなければ、新たな制度の導入は困難。</a:t>
                      </a:r>
                      <a:r>
                        <a:rPr kumimoji="1" lang="ja-JP" altLang="en-US" sz="1800" b="1" u="sng" dirty="0">
                          <a:solidFill>
                            <a:schemeClr val="tx1"/>
                          </a:solidFill>
                          <a:latin typeface="Meiryo UI" panose="020B0604030504040204" pitchFamily="50" charset="-128"/>
                          <a:ea typeface="Meiryo UI" panose="020B0604030504040204" pitchFamily="50" charset="-128"/>
                        </a:rPr>
                        <a:t>外国人旅行者の増加に伴い発生する課題が何であるのか</a:t>
                      </a:r>
                      <a:r>
                        <a:rPr kumimoji="1" lang="ja-JP" altLang="en-US" sz="1800" dirty="0">
                          <a:solidFill>
                            <a:schemeClr val="tx1"/>
                          </a:solidFill>
                          <a:latin typeface="Meiryo UI" panose="020B0604030504040204" pitchFamily="50" charset="-128"/>
                          <a:ea typeface="Meiryo UI" panose="020B0604030504040204" pitchFamily="50" charset="-128"/>
                        </a:rPr>
                        <a:t>、それらを明確にする中で、果たして誰からどのようにお金を徴収して、それらを何にどう使うのかが定められるようになるのではないか。</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1635613"/>
                  </a:ext>
                </a:extLst>
              </a:tr>
              <a:tr h="648492">
                <a:tc>
                  <a:txBody>
                    <a:bodyPr/>
                    <a:lstStyle/>
                    <a:p>
                      <a:pPr marL="285750" indent="-285750">
                        <a:buFont typeface="Wingdings" panose="05000000000000000000" pitchFamily="2" charset="2"/>
                        <a:buChar char="Ø"/>
                      </a:pPr>
                      <a:r>
                        <a:rPr kumimoji="1" lang="ja-JP" altLang="en-US" sz="1800" dirty="0">
                          <a:solidFill>
                            <a:schemeClr val="tx1"/>
                          </a:solidFill>
                          <a:latin typeface="Meiryo UI" panose="020B0604030504040204" pitchFamily="50" charset="-128"/>
                          <a:ea typeface="Meiryo UI" panose="020B0604030504040204" pitchFamily="50" charset="-128"/>
                        </a:rPr>
                        <a:t>海外・国内の先行・類似事例の調査</a:t>
                      </a:r>
                    </a:p>
                  </a:txBody>
                  <a:tcPr anchor="ctr"/>
                </a:tc>
                <a:tc>
                  <a:txBody>
                    <a:bodyPr/>
                    <a:lstStyle/>
                    <a:p>
                      <a:pPr marL="285750" marR="0" lvl="0" indent="-285750" algn="l" defTabSz="135159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dirty="0">
                          <a:solidFill>
                            <a:schemeClr val="tx1"/>
                          </a:solidFill>
                          <a:latin typeface="Meiryo UI" panose="020B0604030504040204" pitchFamily="50" charset="-128"/>
                          <a:ea typeface="Meiryo UI" panose="020B0604030504040204" pitchFamily="50" charset="-128"/>
                        </a:rPr>
                        <a:t>様々な海外事例があるので、コンサルの方にも入っていただき、集めた資料等を土台にゆっくり時間をかけて議論していくことも必要と考えている。</a:t>
                      </a:r>
                    </a:p>
                  </a:txBody>
                  <a:tcPr anchor="ctr"/>
                </a:tc>
                <a:extLst>
                  <a:ext uri="{0D108BD9-81ED-4DB2-BD59-A6C34878D82A}">
                    <a16:rowId xmlns:a16="http://schemas.microsoft.com/office/drawing/2014/main" val="675434123"/>
                  </a:ext>
                </a:extLst>
              </a:tr>
              <a:tr h="1760192">
                <a:tc>
                  <a:txBody>
                    <a:bodyPr/>
                    <a:lstStyle/>
                    <a:p>
                      <a:pPr marL="285750" indent="-285750">
                        <a:buFont typeface="Wingdings" panose="05000000000000000000" pitchFamily="2" charset="2"/>
                        <a:buChar char="Ø"/>
                      </a:pPr>
                      <a:r>
                        <a:rPr kumimoji="1" lang="ja-JP" altLang="en-US" sz="1800" dirty="0">
                          <a:solidFill>
                            <a:schemeClr val="tx1"/>
                          </a:solidFill>
                          <a:latin typeface="Meiryo UI" panose="020B0604030504040204" pitchFamily="50" charset="-128"/>
                          <a:ea typeface="Meiryo UI" panose="020B0604030504040204" pitchFamily="50" charset="-128"/>
                        </a:rPr>
                        <a:t>財源確保の手法</a:t>
                      </a:r>
                    </a:p>
                  </a:txBody>
                  <a:tcPr anchor="ctr"/>
                </a:tc>
                <a:tc>
                  <a:txBody>
                    <a:bodyPr/>
                    <a:lstStyle/>
                    <a:p>
                      <a:pPr marL="285750" marR="0" lvl="0" indent="-285750" algn="l" defTabSz="135159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dirty="0">
                          <a:solidFill>
                            <a:schemeClr val="tx1"/>
                          </a:solidFill>
                          <a:latin typeface="Meiryo UI" panose="020B0604030504040204" pitchFamily="50" charset="-128"/>
                          <a:ea typeface="Meiryo UI" panose="020B0604030504040204" pitchFamily="50" charset="-128"/>
                        </a:rPr>
                        <a:t>ハワイでは古くからゴルフ場の料金を、住民と観光客で料金を変えたり、タイやインドネシアでは、世界遺産の入場料を、住民は無料で外国人からだけ取っている。二重価格という考え方も外国人から取りたいということならばあると思う。</a:t>
                      </a:r>
                      <a:endParaRPr kumimoji="1" lang="en-US" altLang="ja-JP" sz="18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dirty="0">
                          <a:solidFill>
                            <a:schemeClr val="tx1"/>
                          </a:solidFill>
                          <a:latin typeface="Meiryo UI" panose="020B0604030504040204" pitchFamily="50" charset="-128"/>
                          <a:ea typeface="Meiryo UI" panose="020B0604030504040204" pitchFamily="50" charset="-128"/>
                        </a:rPr>
                        <a:t>主にアメリカやヨーロッパの一部で取り入れられているＴＩＤ（</a:t>
                      </a:r>
                      <a:r>
                        <a:rPr kumimoji="1" lang="en-US" altLang="ja-JP" sz="1800" dirty="0">
                          <a:solidFill>
                            <a:schemeClr val="tx1"/>
                          </a:solidFill>
                          <a:latin typeface="Meiryo UI" panose="020B0604030504040204" pitchFamily="50" charset="-128"/>
                          <a:ea typeface="Meiryo UI" panose="020B0604030504040204" pitchFamily="50" charset="-128"/>
                        </a:rPr>
                        <a:t>Tourism Improvement District</a:t>
                      </a:r>
                      <a:r>
                        <a:rPr kumimoji="1" lang="ja-JP" altLang="en-US" sz="1800" dirty="0">
                          <a:solidFill>
                            <a:schemeClr val="tx1"/>
                          </a:solidFill>
                          <a:latin typeface="Meiryo UI" panose="020B0604030504040204" pitchFamily="50" charset="-128"/>
                          <a:ea typeface="Meiryo UI" panose="020B0604030504040204" pitchFamily="50" charset="-128"/>
                        </a:rPr>
                        <a:t>）について、外国人に特化しているわけではないが、宿泊税に加えて何かを取るという話では、このようなアメリカの先行事例もあると思う。</a:t>
                      </a:r>
                    </a:p>
                  </a:txBody>
                  <a:tcPr anchor="ctr"/>
                </a:tc>
                <a:extLst>
                  <a:ext uri="{0D108BD9-81ED-4DB2-BD59-A6C34878D82A}">
                    <a16:rowId xmlns:a16="http://schemas.microsoft.com/office/drawing/2014/main" val="3138613248"/>
                  </a:ext>
                </a:extLst>
              </a:tr>
              <a:tr h="648492">
                <a:tc>
                  <a:txBody>
                    <a:bodyPr/>
                    <a:lstStyle/>
                    <a:p>
                      <a:pPr marL="285750" indent="-285750">
                        <a:buFont typeface="Wingdings" panose="05000000000000000000" pitchFamily="2" charset="2"/>
                        <a:buChar char="Ø"/>
                      </a:pPr>
                      <a:r>
                        <a:rPr kumimoji="1" lang="ja-JP" altLang="en-US" sz="1800" dirty="0">
                          <a:solidFill>
                            <a:schemeClr val="tx1"/>
                          </a:solidFill>
                          <a:latin typeface="Meiryo UI" panose="020B0604030504040204" pitchFamily="50" charset="-128"/>
                          <a:ea typeface="Meiryo UI" panose="020B0604030504040204" pitchFamily="50" charset="-128"/>
                        </a:rPr>
                        <a:t>負担を求める対象の整理</a:t>
                      </a:r>
                    </a:p>
                  </a:txBody>
                  <a:tcPr anchor="ctr"/>
                </a:tc>
                <a:tc>
                  <a:txBody>
                    <a:bodyPr/>
                    <a:lstStyle/>
                    <a:p>
                      <a:pPr marL="285750" marR="0" lvl="0" indent="-285750" algn="l" defTabSz="135159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dirty="0">
                          <a:solidFill>
                            <a:schemeClr val="tx1"/>
                          </a:solidFill>
                          <a:latin typeface="Meiryo UI" panose="020B0604030504040204" pitchFamily="50" charset="-128"/>
                          <a:ea typeface="Meiryo UI" panose="020B0604030504040204" pitchFamily="50" charset="-128"/>
                        </a:rPr>
                        <a:t>何をもって外国人旅行者と定義するのかを明確にし、そこから追加の負担を求めていいのか、徴収する対象の整理を適切に行う必要がある。</a:t>
                      </a:r>
                    </a:p>
                  </a:txBody>
                  <a:tcPr anchor="ctr"/>
                </a:tc>
                <a:extLst>
                  <a:ext uri="{0D108BD9-81ED-4DB2-BD59-A6C34878D82A}">
                    <a16:rowId xmlns:a16="http://schemas.microsoft.com/office/drawing/2014/main" val="1531069573"/>
                  </a:ext>
                </a:extLst>
              </a:tr>
              <a:tr h="648492">
                <a:tc>
                  <a:txBody>
                    <a:bodyPr/>
                    <a:lstStyle/>
                    <a:p>
                      <a:pPr marL="285750" indent="-285750">
                        <a:buFont typeface="Wingdings" panose="05000000000000000000" pitchFamily="2" charset="2"/>
                        <a:buChar char="Ø"/>
                      </a:pPr>
                      <a:r>
                        <a:rPr kumimoji="1" lang="ja-JP" altLang="en-US" sz="1800" dirty="0">
                          <a:solidFill>
                            <a:schemeClr val="tx1"/>
                          </a:solidFill>
                          <a:latin typeface="Meiryo UI" panose="020B0604030504040204" pitchFamily="50" charset="-128"/>
                          <a:ea typeface="Meiryo UI" panose="020B0604030504040204" pitchFamily="50" charset="-128"/>
                        </a:rPr>
                        <a:t>租税条約との関係</a:t>
                      </a:r>
                    </a:p>
                  </a:txBody>
                  <a:tcPr anchor="ctr"/>
                </a:tc>
                <a:tc>
                  <a:txBody>
                    <a:bodyPr/>
                    <a:lstStyle/>
                    <a:p>
                      <a:pPr marL="285750" marR="0" lvl="0" indent="-285750" algn="l" defTabSz="135159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dirty="0">
                          <a:solidFill>
                            <a:schemeClr val="tx1"/>
                          </a:solidFill>
                          <a:latin typeface="Meiryo UI" panose="020B0604030504040204" pitchFamily="50" charset="-128"/>
                          <a:ea typeface="Meiryo UI" panose="020B0604030504040204" pitchFamily="50" charset="-128"/>
                        </a:rPr>
                        <a:t>税制度において外国人とそうでない人を区別して異なる扱いをしている例はない。外国籍であるからという理由で不平等な扱いをすることは、租税条約や憲法にある平等原則に抵触する可能性がある。</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92702232"/>
                  </a:ext>
                </a:extLst>
              </a:tr>
              <a:tr h="1204342">
                <a:tc>
                  <a:txBody>
                    <a:bodyPr/>
                    <a:lstStyle/>
                    <a:p>
                      <a:pPr marL="285750" marR="0" lvl="0" indent="-285750" algn="l" defTabSz="1351593"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収納方法の検討</a:t>
                      </a:r>
                    </a:p>
                  </a:txBody>
                  <a:tcPr anchor="ctr"/>
                </a:tc>
                <a:tc>
                  <a:txBody>
                    <a:bodyPr/>
                    <a:lstStyle/>
                    <a:p>
                      <a:pPr marL="285750" marR="0" lvl="0" indent="-285750" algn="l" defTabSz="135159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dirty="0">
                          <a:solidFill>
                            <a:schemeClr val="tx1"/>
                          </a:solidFill>
                          <a:latin typeface="Meiryo UI" panose="020B0604030504040204" pitchFamily="50" charset="-128"/>
                          <a:ea typeface="Meiryo UI" panose="020B0604030504040204" pitchFamily="50" charset="-128"/>
                        </a:rPr>
                        <a:t>大阪府というような都道府県単位のスケールで徴収する仕組みというのは、大阪府の都市機能、すなわち関西空港などが立地するゲートウェイや、交通結節点という都市機能の性格上、通過者も多く存在し、それを絡めて徴収していくのは、かなり難しいと思う。</a:t>
                      </a:r>
                    </a:p>
                    <a:p>
                      <a:pPr marL="285750" marR="0" lvl="0" indent="-285750" algn="l" defTabSz="135159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dirty="0">
                          <a:solidFill>
                            <a:schemeClr val="tx1"/>
                          </a:solidFill>
                          <a:latin typeface="Meiryo UI" panose="020B0604030504040204" pitchFamily="50" charset="-128"/>
                          <a:ea typeface="Meiryo UI" panose="020B0604030504040204" pitchFamily="50" charset="-128"/>
                        </a:rPr>
                        <a:t>特別徴収義務者（宿泊施設事業者等）の事務コストや経営負担が生じないような制度にする必要がある。</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26879977"/>
                  </a:ext>
                </a:extLst>
              </a:tr>
            </a:tbl>
          </a:graphicData>
        </a:graphic>
      </p:graphicFrame>
      <p:sp>
        <p:nvSpPr>
          <p:cNvPr id="4" name="四角形: 角を丸くする 3">
            <a:extLst>
              <a:ext uri="{FF2B5EF4-FFF2-40B4-BE49-F238E27FC236}">
                <a16:creationId xmlns:a16="http://schemas.microsoft.com/office/drawing/2014/main" id="{BEAEB323-97FB-4111-A824-FC231DA5D28C}"/>
              </a:ext>
            </a:extLst>
          </p:cNvPr>
          <p:cNvSpPr/>
          <p:nvPr/>
        </p:nvSpPr>
        <p:spPr>
          <a:xfrm>
            <a:off x="353859" y="1245493"/>
            <a:ext cx="12967397" cy="2052000"/>
          </a:xfrm>
          <a:prstGeom prst="roundRect">
            <a:avLst>
              <a:gd name="adj" fmla="val 7123"/>
            </a:avLst>
          </a:prstGeom>
          <a:noFill/>
          <a:ln w="762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2794324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6292</TotalTime>
  <Words>660</Words>
  <Application>Microsoft Office PowerPoint</Application>
  <PresentationFormat>ユーザー設定</PresentationFormat>
  <Paragraphs>25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Arial</vt:lpstr>
      <vt:lpstr>Calibri</vt:lpstr>
      <vt:lpstr>Wingdings</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黒澤　咲子</cp:lastModifiedBy>
  <cp:revision>736</cp:revision>
  <cp:lastPrinted>2021-06-08T12:40:10Z</cp:lastPrinted>
  <dcterms:created xsi:type="dcterms:W3CDTF">2014-07-11T05:14:15Z</dcterms:created>
  <dcterms:modified xsi:type="dcterms:W3CDTF">2024-06-06T09:04:23Z</dcterms:modified>
</cp:coreProperties>
</file>