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7"/>
  </p:notesMasterIdLst>
  <p:sldIdLst>
    <p:sldId id="337" r:id="rId2"/>
    <p:sldId id="342" r:id="rId3"/>
    <p:sldId id="343" r:id="rId4"/>
    <p:sldId id="345" r:id="rId5"/>
    <p:sldId id="346" r:id="rId6"/>
  </p:sldIdLst>
  <p:sldSz cx="13681075" cy="9972675"/>
  <p:notesSz cx="9926638" cy="6797675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金本　亜耶子" initials="金本　亜耶子" lastIdx="1" clrIdx="0">
    <p:extLst>
      <p:ext uri="{19B8F6BF-5375-455C-9EA6-DF929625EA0E}">
        <p15:presenceInfo xmlns:p15="http://schemas.microsoft.com/office/powerpoint/2012/main" userId="S-1-5-21-161959346-1900351369-444732941-2143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6E6E6"/>
    <a:srgbClr val="FF6699"/>
    <a:srgbClr val="FFFF66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255" autoAdjust="0"/>
  </p:normalViewPr>
  <p:slideViewPr>
    <p:cSldViewPr>
      <p:cViewPr varScale="1">
        <p:scale>
          <a:sx n="74" d="100"/>
          <a:sy n="74" d="100"/>
        </p:scale>
        <p:origin x="1157" y="67"/>
      </p:cViewPr>
      <p:guideLst>
        <p:guide orient="horz" pos="3141"/>
        <p:guide pos="4309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ja-JP"/>
              <a:t>宿泊税収額</a:t>
            </a:r>
          </a:p>
        </c:rich>
      </c:tx>
      <c:layout>
        <c:manualLayout>
          <c:xMode val="edge"/>
          <c:yMode val="edge"/>
          <c:x val="0.41172627844942034"/>
          <c:y val="2.29224311166177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100円</c:v>
                </c:pt>
              </c:strCache>
            </c:strRef>
          </c:tx>
          <c:spPr>
            <a:pattFill prst="wdDnDiag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Sheet1!$B$3:$H$3</c:f>
              <c:numCache>
                <c:formatCode>#,##0;"▲ "#,##0</c:formatCode>
                <c:ptCount val="7"/>
                <c:pt idx="0">
                  <c:v>379600.7</c:v>
                </c:pt>
                <c:pt idx="1">
                  <c:v>377878.8</c:v>
                </c:pt>
                <c:pt idx="2">
                  <c:v>869450.7</c:v>
                </c:pt>
                <c:pt idx="3">
                  <c:v>176969.7</c:v>
                </c:pt>
                <c:pt idx="4">
                  <c:v>235281</c:v>
                </c:pt>
                <c:pt idx="5">
                  <c:v>742300.9</c:v>
                </c:pt>
                <c:pt idx="6">
                  <c:v>1697389.9000000001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29-4D2A-B0E3-C99C59213D1E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200円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Sheet1!$B$4:$H$4</c:f>
              <c:numCache>
                <c:formatCode>#,##0;"▲ "#,##0</c:formatCode>
                <c:ptCount val="7"/>
                <c:pt idx="0">
                  <c:v>198259.99999999997</c:v>
                </c:pt>
                <c:pt idx="1">
                  <c:v>185878.6</c:v>
                </c:pt>
                <c:pt idx="2">
                  <c:v>171302.80000000002</c:v>
                </c:pt>
                <c:pt idx="3">
                  <c:v>43745</c:v>
                </c:pt>
                <c:pt idx="4">
                  <c:v>41769.199999999997</c:v>
                </c:pt>
                <c:pt idx="5">
                  <c:v>144118.39999999999</c:v>
                </c:pt>
                <c:pt idx="6">
                  <c:v>380661.99999999994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29-4D2A-B0E3-C99C59213D1E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300円</c:v>
                </c:pt>
              </c:strCache>
            </c:strRef>
          </c:tx>
          <c:spPr>
            <a:pattFill prst="wdUpDiag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Sheet1!$B$5:$H$5</c:f>
              <c:numCache>
                <c:formatCode>#,##0;"▲ "#,##0</c:formatCode>
                <c:ptCount val="7"/>
                <c:pt idx="0">
                  <c:v>193142.7</c:v>
                </c:pt>
                <c:pt idx="1">
                  <c:v>192681.30000000002</c:v>
                </c:pt>
                <c:pt idx="2">
                  <c:v>196823.1</c:v>
                </c:pt>
                <c:pt idx="3">
                  <c:v>63436.5</c:v>
                </c:pt>
                <c:pt idx="4">
                  <c:v>62571.599999999991</c:v>
                </c:pt>
                <c:pt idx="5">
                  <c:v>173574.6</c:v>
                </c:pt>
                <c:pt idx="6">
                  <c:v>432141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29-4D2A-B0E3-C99C59213D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1810931983"/>
        <c:axId val="1810932399"/>
      </c:barChart>
      <c:catAx>
        <c:axId val="1810931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810932399"/>
        <c:crosses val="autoZero"/>
        <c:auto val="1"/>
        <c:lblAlgn val="ctr"/>
        <c:lblOffset val="100"/>
        <c:noMultiLvlLbl val="0"/>
      </c:catAx>
      <c:valAx>
        <c:axId val="1810932399"/>
        <c:scaling>
          <c:orientation val="minMax"/>
          <c:max val="27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;&quot;▲ 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810931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635227038265588"/>
          <c:y val="0.10009275842731823"/>
          <c:w val="0.33435278976894117"/>
          <c:h val="3.61772426725631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ja-JP" sz="1800" dirty="0"/>
              <a:t>宿泊</a:t>
            </a:r>
            <a:r>
              <a:rPr lang="ja-JP" altLang="en-US" sz="1800" dirty="0"/>
              <a:t>税収</a:t>
            </a:r>
            <a:r>
              <a:rPr lang="ja-JP" sz="1800" dirty="0"/>
              <a:t>構成比</a:t>
            </a:r>
          </a:p>
        </c:rich>
      </c:tx>
      <c:layout>
        <c:manualLayout>
          <c:xMode val="edge"/>
          <c:yMode val="edge"/>
          <c:x val="0.38159771445349849"/>
          <c:y val="1.25004406560991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7.0122963900215787E-2"/>
          <c:y val="0.16001565293590803"/>
          <c:w val="0.91131185045198837"/>
          <c:h val="0.693904811850052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100円</c:v>
                </c:pt>
              </c:strCache>
            </c:strRef>
          </c:tx>
          <c:spPr>
            <a:pattFill prst="wdDnDiag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Sheet1!$B$3:$H$3</c:f>
              <c:numCache>
                <c:formatCode>0.00%</c:formatCode>
                <c:ptCount val="7"/>
                <c:pt idx="0">
                  <c:v>0.49234633725350635</c:v>
                </c:pt>
                <c:pt idx="1">
                  <c:v>0.49954979828504276</c:v>
                </c:pt>
                <c:pt idx="2">
                  <c:v>0.70254293754422947</c:v>
                </c:pt>
                <c:pt idx="3">
                  <c:v>0.62280117064436114</c:v>
                </c:pt>
                <c:pt idx="4">
                  <c:v>0.69277354987224027</c:v>
                </c:pt>
                <c:pt idx="5">
                  <c:v>0.70028789788318591</c:v>
                </c:pt>
                <c:pt idx="6">
                  <c:v>0.67619898853191718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47-4AE1-8E67-0D87260F761B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200円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Sheet1!$B$4:$H$4</c:f>
              <c:numCache>
                <c:formatCode>0.00%</c:formatCode>
                <c:ptCount val="7"/>
                <c:pt idx="0">
                  <c:v>0.25714542893066361</c:v>
                </c:pt>
                <c:pt idx="1">
                  <c:v>0.24572856994228348</c:v>
                </c:pt>
                <c:pt idx="2">
                  <c:v>0.13841793712001343</c:v>
                </c:pt>
                <c:pt idx="3">
                  <c:v>0.15394972817288824</c:v>
                </c:pt>
                <c:pt idx="4">
                  <c:v>0.12298739362431975</c:v>
                </c:pt>
                <c:pt idx="5">
                  <c:v>0.13596153713714765</c:v>
                </c:pt>
                <c:pt idx="6">
                  <c:v>0.15164651290345052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47-4AE1-8E67-0D87260F761B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300円</c:v>
                </c:pt>
              </c:strCache>
            </c:strRef>
          </c:tx>
          <c:spPr>
            <a:pattFill prst="wdUpDiag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Sheet1!$B$5:$H$5</c:f>
              <c:numCache>
                <c:formatCode>0.00%</c:formatCode>
                <c:ptCount val="7"/>
                <c:pt idx="0">
                  <c:v>0.25050823381583015</c:v>
                </c:pt>
                <c:pt idx="1">
                  <c:v>0.25472163177267371</c:v>
                </c:pt>
                <c:pt idx="2">
                  <c:v>0.15903912533575698</c:v>
                </c:pt>
                <c:pt idx="3">
                  <c:v>0.22324910118275057</c:v>
                </c:pt>
                <c:pt idx="4">
                  <c:v>0.18423905650344</c:v>
                </c:pt>
                <c:pt idx="5">
                  <c:v>0.16375056497966636</c:v>
                </c:pt>
                <c:pt idx="6">
                  <c:v>0.17215449856463219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47-4AE1-8E67-0D87260F76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1810931983"/>
        <c:axId val="1810932399"/>
      </c:barChart>
      <c:catAx>
        <c:axId val="1810931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810932399"/>
        <c:crosses val="autoZero"/>
        <c:auto val="1"/>
        <c:lblAlgn val="ctr"/>
        <c:lblOffset val="100"/>
        <c:noMultiLvlLbl val="0"/>
      </c:catAx>
      <c:valAx>
        <c:axId val="1810932399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810931983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1950996658961661"/>
          <c:y val="8.4903206948208673E-2"/>
          <c:w val="0.56923100662125803"/>
          <c:h val="3.58632965248844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ja-JP" dirty="0"/>
              <a:t>宿泊</a:t>
            </a:r>
            <a:r>
              <a:rPr lang="ja-JP" altLang="en-US" dirty="0"/>
              <a:t>者数</a:t>
            </a:r>
            <a:endParaRPr lang="ja-JP" dirty="0"/>
          </a:p>
        </c:rich>
      </c:tx>
      <c:layout>
        <c:manualLayout>
          <c:xMode val="edge"/>
          <c:yMode val="edge"/>
          <c:x val="0.40992653310629884"/>
          <c:y val="1.48964194724136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免税点未満等</c:v>
                </c:pt>
              </c:strCache>
            </c:strRef>
          </c:tx>
          <c:spPr>
            <a:pattFill prst="lgConfetti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Sheet1!$B$3:$H$3</c:f>
              <c:numCache>
                <c:formatCode>#,##0;"▲ "#,##0</c:formatCode>
                <c:ptCount val="7"/>
                <c:pt idx="0">
                  <c:v>21221830</c:v>
                </c:pt>
                <c:pt idx="1">
                  <c:v>24932220</c:v>
                </c:pt>
                <c:pt idx="2">
                  <c:v>28045435</c:v>
                </c:pt>
                <c:pt idx="3">
                  <c:v>9707760</c:v>
                </c:pt>
                <c:pt idx="4">
                  <c:v>13842008</c:v>
                </c:pt>
                <c:pt idx="5">
                  <c:v>20916465</c:v>
                </c:pt>
                <c:pt idx="6">
                  <c:v>25992126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29-4D2A-B0E3-C99C59213D1E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100円</c:v>
                </c:pt>
              </c:strCache>
            </c:strRef>
          </c:tx>
          <c:spPr>
            <a:pattFill prst="wdDnDiag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Sheet1!$B$4:$H$4</c:f>
              <c:numCache>
                <c:formatCode>#,##0;"▲ "#,##0</c:formatCode>
                <c:ptCount val="7"/>
                <c:pt idx="0">
                  <c:v>3796007</c:v>
                </c:pt>
                <c:pt idx="1">
                  <c:v>3778788</c:v>
                </c:pt>
                <c:pt idx="2">
                  <c:v>8694507</c:v>
                </c:pt>
                <c:pt idx="3">
                  <c:v>1769697</c:v>
                </c:pt>
                <c:pt idx="4">
                  <c:v>2352810</c:v>
                </c:pt>
                <c:pt idx="5">
                  <c:v>7423009</c:v>
                </c:pt>
                <c:pt idx="6">
                  <c:v>16973898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29-4D2A-B0E3-C99C59213D1E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200円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Sheet1!$B$5:$H$5</c:f>
              <c:numCache>
                <c:formatCode>#,##0;"▲ "#,##0</c:formatCode>
                <c:ptCount val="7"/>
                <c:pt idx="0">
                  <c:v>991300</c:v>
                </c:pt>
                <c:pt idx="1">
                  <c:v>929393</c:v>
                </c:pt>
                <c:pt idx="2">
                  <c:v>856514</c:v>
                </c:pt>
                <c:pt idx="3">
                  <c:v>218725</c:v>
                </c:pt>
                <c:pt idx="4">
                  <c:v>208846</c:v>
                </c:pt>
                <c:pt idx="5">
                  <c:v>720592</c:v>
                </c:pt>
                <c:pt idx="6">
                  <c:v>1903311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29-4D2A-B0E3-C99C59213D1E}"/>
            </c:ext>
          </c:extLst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300円</c:v>
                </c:pt>
              </c:strCache>
            </c:strRef>
          </c:tx>
          <c:spPr>
            <a:pattFill prst="wdUpDiag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Sheet1!$B$6:$H$6</c:f>
              <c:numCache>
                <c:formatCode>#,##0;"▲ "#,##0</c:formatCode>
                <c:ptCount val="7"/>
                <c:pt idx="0">
                  <c:v>643809</c:v>
                </c:pt>
                <c:pt idx="1">
                  <c:v>642271</c:v>
                </c:pt>
                <c:pt idx="2">
                  <c:v>656077</c:v>
                </c:pt>
                <c:pt idx="3">
                  <c:v>211455</c:v>
                </c:pt>
                <c:pt idx="4">
                  <c:v>208572</c:v>
                </c:pt>
                <c:pt idx="5">
                  <c:v>578582</c:v>
                </c:pt>
                <c:pt idx="6">
                  <c:v>1440470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0D-4427-A462-AB25086FA9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1810931983"/>
        <c:axId val="1810932399"/>
      </c:barChart>
      <c:catAx>
        <c:axId val="1810931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810932399"/>
        <c:crosses val="autoZero"/>
        <c:auto val="1"/>
        <c:lblAlgn val="ctr"/>
        <c:lblOffset val="100"/>
        <c:noMultiLvlLbl val="0"/>
      </c:catAx>
      <c:valAx>
        <c:axId val="1810932399"/>
        <c:scaling>
          <c:orientation val="minMax"/>
          <c:max val="47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;&quot;▲ 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810931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477169770252286"/>
          <c:y val="6.7942723793559659E-2"/>
          <c:w val="0.56111324932150397"/>
          <c:h val="5.34308164779421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ja-JP" sz="1800" dirty="0"/>
              <a:t>宿泊</a:t>
            </a:r>
            <a:r>
              <a:rPr lang="ja-JP" altLang="en-US" sz="1800" dirty="0"/>
              <a:t>者数</a:t>
            </a:r>
            <a:r>
              <a:rPr lang="ja-JP" sz="1800" dirty="0"/>
              <a:t>構成比</a:t>
            </a:r>
          </a:p>
        </c:rich>
      </c:tx>
      <c:layout>
        <c:manualLayout>
          <c:xMode val="edge"/>
          <c:yMode val="edge"/>
          <c:x val="0.38159763938935415"/>
          <c:y val="2.01441858968169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4.9999345272650292E-2"/>
          <c:y val="0.13767186961354491"/>
          <c:w val="0.91131185045198837"/>
          <c:h val="0.787558755758486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免税点未満等</c:v>
                </c:pt>
              </c:strCache>
            </c:strRef>
          </c:tx>
          <c:spPr>
            <a:pattFill prst="lgConfetti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Sheet1!$B$3:$H$3</c:f>
              <c:numCache>
                <c:formatCode>0.00%</c:formatCode>
                <c:ptCount val="7"/>
                <c:pt idx="0">
                  <c:v>0.79622830436830505</c:v>
                </c:pt>
                <c:pt idx="1">
                  <c:v>0.823316383706167</c:v>
                </c:pt>
                <c:pt idx="2">
                  <c:v>0.73316543508373677</c:v>
                </c:pt>
                <c:pt idx="3">
                  <c:v>0.8152549494076784</c:v>
                </c:pt>
                <c:pt idx="4">
                  <c:v>0.83324171411964054</c:v>
                </c:pt>
                <c:pt idx="5">
                  <c:v>0.70571589500303789</c:v>
                </c:pt>
                <c:pt idx="6">
                  <c:v>0.56126615087236931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47-4AE1-8E67-0D87260F761B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100円</c:v>
                </c:pt>
              </c:strCache>
            </c:strRef>
          </c:tx>
          <c:spPr>
            <a:pattFill prst="wdDnDiag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Sheet1!$B$4:$H$4</c:f>
              <c:numCache>
                <c:formatCode>0.00%</c:formatCode>
                <c:ptCount val="7"/>
                <c:pt idx="0">
                  <c:v>0.14242354297344842</c:v>
                </c:pt>
                <c:pt idx="1">
                  <c:v>0.12478383677635844</c:v>
                </c:pt>
                <c:pt idx="2">
                  <c:v>0.22729232074644573</c:v>
                </c:pt>
                <c:pt idx="3">
                  <c:v>0.14861865540577027</c:v>
                </c:pt>
                <c:pt idx="4">
                  <c:v>0.14163114465746815</c:v>
                </c:pt>
                <c:pt idx="5">
                  <c:v>0.25045032418482788</c:v>
                </c:pt>
                <c:pt idx="6">
                  <c:v>0.36652924796379516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47-4AE1-8E67-0D87260F761B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200円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Sheet1!$B$5:$H$5</c:f>
              <c:numCache>
                <c:formatCode>0.00%</c:formatCode>
                <c:ptCount val="7"/>
                <c:pt idx="0">
                  <c:v>3.7192886670013886E-2</c:v>
                </c:pt>
                <c:pt idx="1">
                  <c:v>3.0690587673373078E-2</c:v>
                </c:pt>
                <c:pt idx="2">
                  <c:v>2.2391040091384276E-2</c:v>
                </c:pt>
                <c:pt idx="3">
                  <c:v>1.8368463869027917E-2</c:v>
                </c:pt>
                <c:pt idx="4">
                  <c:v>1.2571817544609889E-2</c:v>
                </c:pt>
                <c:pt idx="5">
                  <c:v>2.4312579980031477E-2</c:v>
                </c:pt>
                <c:pt idx="6">
                  <c:v>4.1099525251725846E-2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47-4AE1-8E67-0D87260F761B}"/>
            </c:ext>
          </c:extLst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300円</c:v>
                </c:pt>
              </c:strCache>
            </c:strRef>
          </c:tx>
          <c:spPr>
            <a:pattFill prst="wdUpDiag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Sheet1!$B$2:$H$2</c:f>
              <c:strCache>
                <c:ptCount val="7"/>
                <c:pt idx="0">
                  <c:v>H29
（2017）</c:v>
                </c:pt>
                <c:pt idx="1">
                  <c:v>H30
（2018）</c:v>
                </c:pt>
                <c:pt idx="2">
                  <c:v>R1
（2019）</c:v>
                </c:pt>
                <c:pt idx="3">
                  <c:v>R2
（2020）</c:v>
                </c:pt>
                <c:pt idx="4">
                  <c:v>R3
（2021）</c:v>
                </c:pt>
                <c:pt idx="5">
                  <c:v>R4
（2022）</c:v>
                </c:pt>
                <c:pt idx="6">
                  <c:v>R5
（2023）</c:v>
                </c:pt>
              </c:strCache>
            </c:strRef>
          </c:cat>
          <c:val>
            <c:numRef>
              <c:f>Sheet1!$B$6:$H$6</c:f>
              <c:numCache>
                <c:formatCode>0.00%</c:formatCode>
                <c:ptCount val="7"/>
                <c:pt idx="0">
                  <c:v>2.4155265988232595E-2</c:v>
                </c:pt>
                <c:pt idx="1">
                  <c:v>2.1209191844101472E-2</c:v>
                </c:pt>
                <c:pt idx="2">
                  <c:v>1.7151204078433187E-2</c:v>
                </c:pt>
                <c:pt idx="3">
                  <c:v>1.7757931317523366E-2</c:v>
                </c:pt>
                <c:pt idx="4">
                  <c:v>1.2555323678281478E-2</c:v>
                </c:pt>
                <c:pt idx="5">
                  <c:v>1.9521200832102733E-2</c:v>
                </c:pt>
                <c:pt idx="6">
                  <c:v>3.1105075912109759E-2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5A-47B7-A47D-DDE27D5E9A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1810931983"/>
        <c:axId val="1810932399"/>
      </c:barChart>
      <c:catAx>
        <c:axId val="1810931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810932399"/>
        <c:crosses val="autoZero"/>
        <c:auto val="1"/>
        <c:lblAlgn val="ctr"/>
        <c:lblOffset val="100"/>
        <c:noMultiLvlLbl val="0"/>
      </c:catAx>
      <c:valAx>
        <c:axId val="1810932399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810931983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1744838274567252"/>
          <c:y val="7.6210661916611022E-2"/>
          <c:w val="0.63063496879193859"/>
          <c:h val="3.64627440430061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385" cy="340836"/>
          </a:xfrm>
          <a:prstGeom prst="rect">
            <a:avLst/>
          </a:prstGeom>
        </p:spPr>
        <p:txBody>
          <a:bodyPr vert="horz" lIns="91289" tIns="45645" rIns="91289" bIns="4564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082" y="0"/>
            <a:ext cx="4302970" cy="340836"/>
          </a:xfrm>
          <a:prstGeom prst="rect">
            <a:avLst/>
          </a:prstGeom>
        </p:spPr>
        <p:txBody>
          <a:bodyPr vert="horz" lIns="91289" tIns="45645" rIns="91289" bIns="45645" rtlCol="0"/>
          <a:lstStyle>
            <a:lvl1pPr algn="r">
              <a:defRPr sz="1200"/>
            </a:lvl1pPr>
          </a:lstStyle>
          <a:p>
            <a:fld id="{6712AC8C-A92A-4B21-AB14-B7B5B92D56B3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90900" y="849313"/>
            <a:ext cx="314483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9" tIns="45645" rIns="91289" bIns="456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508" y="3272015"/>
            <a:ext cx="7941628" cy="2675950"/>
          </a:xfrm>
          <a:prstGeom prst="rect">
            <a:avLst/>
          </a:prstGeom>
        </p:spPr>
        <p:txBody>
          <a:bodyPr vert="horz" lIns="91289" tIns="45645" rIns="91289" bIns="456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56842"/>
            <a:ext cx="4301385" cy="340835"/>
          </a:xfrm>
          <a:prstGeom prst="rect">
            <a:avLst/>
          </a:prstGeom>
        </p:spPr>
        <p:txBody>
          <a:bodyPr vert="horz" lIns="91289" tIns="45645" rIns="91289" bIns="4564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082" y="6456842"/>
            <a:ext cx="4302970" cy="340835"/>
          </a:xfrm>
          <a:prstGeom prst="rect">
            <a:avLst/>
          </a:prstGeom>
        </p:spPr>
        <p:txBody>
          <a:bodyPr vert="horz" lIns="91289" tIns="45645" rIns="91289" bIns="45645" rtlCol="0" anchor="b"/>
          <a:lstStyle>
            <a:lvl1pPr algn="r">
              <a:defRPr sz="1200"/>
            </a:lvl1pPr>
          </a:lstStyle>
          <a:p>
            <a:fld id="{E0490AFF-E985-443A-929A-E07003454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873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734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855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842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855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A07DD-1C20-4E82-8C93-CDB3A1523763}" type="datetime1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0B00-7D80-4D7C-8838-5CF35FDED525}" type="datetime1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A558-C999-4E9B-A3A6-BB68D064044A}" type="datetime1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76E9-AD93-411F-A037-F562D2C9C8D1}" type="datetime1">
              <a:rPr kumimoji="1" lang="ja-JP" altLang="en-US" smtClean="0"/>
              <a:t>2024/6/6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462144" y="9450833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fld id="{467AA5CF-51E1-4D01-BB70-A72935B68D1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816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3DBA-88F5-4FE0-AEC3-A2DF46717716}" type="datetime1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9FAC-B2BE-4F62-8C3F-10DF3666E16C}" type="datetime1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6BEC-3A56-449D-810D-D3F085ADED01}" type="datetime1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5AAA-0BE8-4FC1-B387-73EAD7A33556}" type="datetime1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55E1-426B-41B0-8B3C-5240F342191F}" type="datetime1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CDC3-F3C4-4CD8-9C1E-CE9372196E6C}" type="datetime1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BF92-214A-4573-95D9-B74F2D1689D2}" type="datetime1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C50B-7C5A-43D5-BBE1-D616E6E54BBC}" type="datetime1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174D0-7513-4DBD-A8C7-8BD3CB3AEDA7}" type="datetime1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462144" y="9441722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fld id="{467AA5CF-51E1-4D01-BB70-A72935B68D1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93849"/>
            <a:ext cx="13681075" cy="0"/>
          </a:xfrm>
          <a:prstGeom prst="line">
            <a:avLst/>
          </a:prstGeom>
          <a:ln w="190500" cmpd="thickThin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 ftr="0" dt="0"/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27969" y="2754089"/>
            <a:ext cx="10347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宿泊税収の分析</a:t>
            </a:r>
            <a:endParaRPr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4E179BB-0CEF-4E1D-8A19-F37AEFE60B0E}"/>
              </a:ext>
            </a:extLst>
          </p:cNvPr>
          <p:cNvCxnSpPr/>
          <p:nvPr/>
        </p:nvCxnSpPr>
        <p:spPr>
          <a:xfrm>
            <a:off x="0" y="462629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0EB4F7-9BD1-47C9-ACC9-8AD893611548}"/>
              </a:ext>
            </a:extLst>
          </p:cNvPr>
          <p:cNvSpPr/>
          <p:nvPr/>
        </p:nvSpPr>
        <p:spPr>
          <a:xfrm>
            <a:off x="11128413" y="521841"/>
            <a:ext cx="1893944" cy="707881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資料４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7484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2941612" cy="68534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宿泊税収の分析</a:t>
            </a:r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D99A6E3C-AB68-4152-86BB-D6ECA9D4DA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7255966"/>
              </p:ext>
            </p:extLst>
          </p:nvPr>
        </p:nvGraphicFramePr>
        <p:xfrm>
          <a:off x="143793" y="1529954"/>
          <a:ext cx="7056784" cy="6624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F66CE7E5-4C89-48A0-926D-D408EB9B3C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7817351"/>
              </p:ext>
            </p:extLst>
          </p:nvPr>
        </p:nvGraphicFramePr>
        <p:xfrm>
          <a:off x="7056561" y="1568888"/>
          <a:ext cx="6457274" cy="6513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D77B601-1E88-4E3F-8777-3FDE19C40D48}"/>
              </a:ext>
            </a:extLst>
          </p:cNvPr>
          <p:cNvSpPr txBox="1"/>
          <p:nvPr/>
        </p:nvSpPr>
        <p:spPr>
          <a:xfrm>
            <a:off x="250752" y="822067"/>
            <a:ext cx="132967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年度の宿泊税収額は、水際措置の終了や新型コロナウイルス感染症の５類移行に伴う観光客の増加により、大幅に増加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宿泊者数の構成比を見ると、免税点未満等の割合が年々減少し、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円の税率の占める割合が増加傾向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28AA571-600B-4F46-93F7-E8547C82C5C5}"/>
              </a:ext>
            </a:extLst>
          </p:cNvPr>
          <p:cNvSpPr txBox="1"/>
          <p:nvPr/>
        </p:nvSpPr>
        <p:spPr>
          <a:xfrm>
            <a:off x="503833" y="2219836"/>
            <a:ext cx="7476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（千</a:t>
            </a: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595CAEC-988D-4F1A-95B9-39D9E5ABEA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391" y="7798618"/>
            <a:ext cx="6637020" cy="161544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7CF2F7A5-DFF3-40CE-A6DD-8478CB6CDD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6576" y="7798618"/>
            <a:ext cx="6393180" cy="161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432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2941612" cy="68534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宿泊税収の分析</a:t>
            </a:r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593849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D99A6E3C-AB68-4152-86BB-D6ECA9D4DA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482034"/>
              </p:ext>
            </p:extLst>
          </p:nvPr>
        </p:nvGraphicFramePr>
        <p:xfrm>
          <a:off x="143793" y="593849"/>
          <a:ext cx="7258122" cy="7488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F66CE7E5-4C89-48A0-926D-D408EB9B3C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5746843"/>
              </p:ext>
            </p:extLst>
          </p:nvPr>
        </p:nvGraphicFramePr>
        <p:xfrm>
          <a:off x="7401916" y="593850"/>
          <a:ext cx="5775325" cy="7344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28AA571-600B-4F46-93F7-E8547C82C5C5}"/>
              </a:ext>
            </a:extLst>
          </p:cNvPr>
          <p:cNvSpPr txBox="1"/>
          <p:nvPr/>
        </p:nvSpPr>
        <p:spPr>
          <a:xfrm>
            <a:off x="692291" y="1241921"/>
            <a:ext cx="7476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（人）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69EA553-EC1A-49C4-B571-768C043748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4151" y="7722641"/>
            <a:ext cx="6873240" cy="185928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7017BB69-2F53-4016-8311-37B2B4B5C5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79382" y="7722641"/>
            <a:ext cx="5783580" cy="185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300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462144" y="9450833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 bwMode="gray">
          <a:xfrm>
            <a:off x="0" y="-19491"/>
            <a:ext cx="10660070" cy="68534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参考：宿泊税制度を導入している他団体の制度</a:t>
            </a:r>
            <a:r>
              <a:rPr lang="en-US" altLang="ja-JP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月時点</a:t>
            </a:r>
            <a:r>
              <a:rPr lang="en-US" altLang="ja-JP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43739"/>
              </p:ext>
            </p:extLst>
          </p:nvPr>
        </p:nvGraphicFramePr>
        <p:xfrm>
          <a:off x="143785" y="809875"/>
          <a:ext cx="13393496" cy="8667973"/>
        </p:xfrm>
        <a:graphic>
          <a:graphicData uri="http://schemas.openxmlformats.org/drawingml/2006/table">
            <a:tbl>
              <a:tblPr/>
              <a:tblGrid>
                <a:gridCol w="1052721">
                  <a:extLst>
                    <a:ext uri="{9D8B030D-6E8A-4147-A177-3AD203B41FA5}">
                      <a16:colId xmlns:a16="http://schemas.microsoft.com/office/drawing/2014/main" val="3226428193"/>
                    </a:ext>
                  </a:extLst>
                </a:gridCol>
                <a:gridCol w="109937">
                  <a:extLst>
                    <a:ext uri="{9D8B030D-6E8A-4147-A177-3AD203B41FA5}">
                      <a16:colId xmlns:a16="http://schemas.microsoft.com/office/drawing/2014/main" val="350247494"/>
                    </a:ext>
                  </a:extLst>
                </a:gridCol>
                <a:gridCol w="849506">
                  <a:extLst>
                    <a:ext uri="{9D8B030D-6E8A-4147-A177-3AD203B41FA5}">
                      <a16:colId xmlns:a16="http://schemas.microsoft.com/office/drawing/2014/main" val="2935779965"/>
                    </a:ext>
                  </a:extLst>
                </a:gridCol>
                <a:gridCol w="849506">
                  <a:extLst>
                    <a:ext uri="{9D8B030D-6E8A-4147-A177-3AD203B41FA5}">
                      <a16:colId xmlns:a16="http://schemas.microsoft.com/office/drawing/2014/main" val="2171226710"/>
                    </a:ext>
                  </a:extLst>
                </a:gridCol>
                <a:gridCol w="99942">
                  <a:extLst>
                    <a:ext uri="{9D8B030D-6E8A-4147-A177-3AD203B41FA5}">
                      <a16:colId xmlns:a16="http://schemas.microsoft.com/office/drawing/2014/main" val="110897850"/>
                    </a:ext>
                  </a:extLst>
                </a:gridCol>
                <a:gridCol w="109937">
                  <a:extLst>
                    <a:ext uri="{9D8B030D-6E8A-4147-A177-3AD203B41FA5}">
                      <a16:colId xmlns:a16="http://schemas.microsoft.com/office/drawing/2014/main" val="1995341354"/>
                    </a:ext>
                  </a:extLst>
                </a:gridCol>
                <a:gridCol w="960907">
                  <a:extLst>
                    <a:ext uri="{9D8B030D-6E8A-4147-A177-3AD203B41FA5}">
                      <a16:colId xmlns:a16="http://schemas.microsoft.com/office/drawing/2014/main" val="2276493899"/>
                    </a:ext>
                  </a:extLst>
                </a:gridCol>
                <a:gridCol w="738105">
                  <a:extLst>
                    <a:ext uri="{9D8B030D-6E8A-4147-A177-3AD203B41FA5}">
                      <a16:colId xmlns:a16="http://schemas.microsoft.com/office/drawing/2014/main" val="2271678495"/>
                    </a:ext>
                  </a:extLst>
                </a:gridCol>
                <a:gridCol w="99942">
                  <a:extLst>
                    <a:ext uri="{9D8B030D-6E8A-4147-A177-3AD203B41FA5}">
                      <a16:colId xmlns:a16="http://schemas.microsoft.com/office/drawing/2014/main" val="2858335025"/>
                    </a:ext>
                  </a:extLst>
                </a:gridCol>
                <a:gridCol w="109937">
                  <a:extLst>
                    <a:ext uri="{9D8B030D-6E8A-4147-A177-3AD203B41FA5}">
                      <a16:colId xmlns:a16="http://schemas.microsoft.com/office/drawing/2014/main" val="3902816509"/>
                    </a:ext>
                  </a:extLst>
                </a:gridCol>
                <a:gridCol w="849506">
                  <a:extLst>
                    <a:ext uri="{9D8B030D-6E8A-4147-A177-3AD203B41FA5}">
                      <a16:colId xmlns:a16="http://schemas.microsoft.com/office/drawing/2014/main" val="1650902343"/>
                    </a:ext>
                  </a:extLst>
                </a:gridCol>
                <a:gridCol w="849506">
                  <a:extLst>
                    <a:ext uri="{9D8B030D-6E8A-4147-A177-3AD203B41FA5}">
                      <a16:colId xmlns:a16="http://schemas.microsoft.com/office/drawing/2014/main" val="2138704047"/>
                    </a:ext>
                  </a:extLst>
                </a:gridCol>
                <a:gridCol w="99942">
                  <a:extLst>
                    <a:ext uri="{9D8B030D-6E8A-4147-A177-3AD203B41FA5}">
                      <a16:colId xmlns:a16="http://schemas.microsoft.com/office/drawing/2014/main" val="2878164094"/>
                    </a:ext>
                  </a:extLst>
                </a:gridCol>
                <a:gridCol w="1908889">
                  <a:extLst>
                    <a:ext uri="{9D8B030D-6E8A-4147-A177-3AD203B41FA5}">
                      <a16:colId xmlns:a16="http://schemas.microsoft.com/office/drawing/2014/main" val="3969392068"/>
                    </a:ext>
                  </a:extLst>
                </a:gridCol>
                <a:gridCol w="109937">
                  <a:extLst>
                    <a:ext uri="{9D8B030D-6E8A-4147-A177-3AD203B41FA5}">
                      <a16:colId xmlns:a16="http://schemas.microsoft.com/office/drawing/2014/main" val="1211311696"/>
                    </a:ext>
                  </a:extLst>
                </a:gridCol>
                <a:gridCol w="346804">
                  <a:extLst>
                    <a:ext uri="{9D8B030D-6E8A-4147-A177-3AD203B41FA5}">
                      <a16:colId xmlns:a16="http://schemas.microsoft.com/office/drawing/2014/main" val="2809493445"/>
                    </a:ext>
                  </a:extLst>
                </a:gridCol>
                <a:gridCol w="872484">
                  <a:extLst>
                    <a:ext uri="{9D8B030D-6E8A-4147-A177-3AD203B41FA5}">
                      <a16:colId xmlns:a16="http://schemas.microsoft.com/office/drawing/2014/main" val="3372314252"/>
                    </a:ext>
                  </a:extLst>
                </a:gridCol>
                <a:gridCol w="1143740">
                  <a:extLst>
                    <a:ext uri="{9D8B030D-6E8A-4147-A177-3AD203B41FA5}">
                      <a16:colId xmlns:a16="http://schemas.microsoft.com/office/drawing/2014/main" val="1142489325"/>
                    </a:ext>
                  </a:extLst>
                </a:gridCol>
                <a:gridCol w="72008">
                  <a:extLst>
                    <a:ext uri="{9D8B030D-6E8A-4147-A177-3AD203B41FA5}">
                      <a16:colId xmlns:a16="http://schemas.microsoft.com/office/drawing/2014/main" val="4242020651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val="426071430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56299145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174509281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val="1146668835"/>
                    </a:ext>
                  </a:extLst>
                </a:gridCol>
              </a:tblGrid>
              <a:tr h="28878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東京都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京都市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金沢市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倶知安町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福岡県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長崎市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384366"/>
                  </a:ext>
                </a:extLst>
              </a:tr>
              <a:tr h="35326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実施時期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2002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670538"/>
                  </a:ext>
                </a:extLst>
              </a:tr>
              <a:tr h="47980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対象施設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ホテル、旅館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ﾎﾃﾙ、旅館、簡宿、</a:t>
                      </a:r>
                      <a:b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民泊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ﾎﾃﾙ、旅館、簡宿、</a:t>
                      </a:r>
                      <a:b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民泊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ﾎﾃﾙ、旅館、簡宿、</a:t>
                      </a:r>
                      <a:b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民泊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ﾎﾃﾙ、旅館、簡宿、</a:t>
                      </a:r>
                      <a:b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民泊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ﾎﾃﾙ、旅館、簡宿、</a:t>
                      </a:r>
                      <a:b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民泊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880659"/>
                  </a:ext>
                </a:extLst>
              </a:tr>
              <a:tr h="244748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税率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7"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・宿泊料金の２％</a:t>
                      </a:r>
                      <a:b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（定率）</a:t>
                      </a:r>
                      <a:b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b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b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5903171"/>
                  </a:ext>
                </a:extLst>
              </a:tr>
              <a:tr h="4184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宿泊料金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税率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宿泊料金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税率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宿泊料金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税率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宿泊料金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税率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宿泊料金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税率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074754"/>
                  </a:ext>
                </a:extLst>
              </a:tr>
              <a:tr h="4210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～２万円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～２万円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福岡市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～２万円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うち県税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～１万円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8013882"/>
                  </a:ext>
                </a:extLst>
              </a:tr>
              <a:tr h="3916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万円～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２～５万円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２万円～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２万円～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うち県税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１～２万円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445877"/>
                  </a:ext>
                </a:extLst>
              </a:tr>
              <a:tr h="8323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５万円～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1,000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北九州市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一律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うち県税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２万円～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895869"/>
                  </a:ext>
                </a:extLst>
              </a:tr>
              <a:tr h="8323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上記以外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一律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全額県税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056429"/>
                  </a:ext>
                </a:extLst>
              </a:tr>
              <a:tr h="2447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51" marR="10051" marT="100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740098"/>
                  </a:ext>
                </a:extLst>
              </a:tr>
              <a:tr h="3971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免税点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479749"/>
                  </a:ext>
                </a:extLst>
              </a:tr>
              <a:tr h="9499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課税免除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修学旅行生等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修学旅行生等、</a:t>
                      </a:r>
                      <a:b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職場体験者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修学旅行生等、</a:t>
                      </a:r>
                      <a:b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宿泊を伴う</a:t>
                      </a:r>
                      <a:b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スポーツ大会・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文化大会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81410"/>
                  </a:ext>
                </a:extLst>
              </a:tr>
              <a:tr h="142004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税収額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※R5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は最終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　予算額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Ｒ元：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27.1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Ｒ２：　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0.9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Ｒ３：　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Ｒ４：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15.8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Ｒ５：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41.6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Ｒ元：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42.0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Ｒ２：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12.9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Ｒ３：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16.3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Ｒ４：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30.5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Ｒ５：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47.5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Ｒ元：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7.7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Ｒ２：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4.2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Ｒ３：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4.9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Ｒ４：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7.8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Ｒ５：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7.1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Ｒ元：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1.8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Ｒ２：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0.5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Ｒ３：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0.7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Ｒ４：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2.4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Ｒ５：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5.0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（福岡県の税収額）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Ｒ２：　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6.2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Ｒ３：　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8.9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Ｒ４：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13.1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Ｒ５：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13.9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Ｒ５：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3.7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億円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922148"/>
                  </a:ext>
                </a:extLst>
              </a:tr>
              <a:tr h="12224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特徴的な</a:t>
                      </a:r>
                      <a:b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使途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・宿泊施設等の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バリアフリー化</a:t>
                      </a:r>
                      <a:b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MICE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誘致活動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・市バス混雑対策</a:t>
                      </a:r>
                      <a:b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・文化振興、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景観保全</a:t>
                      </a:r>
                      <a:b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・無電柱化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・無電柱化</a:t>
                      </a:r>
                      <a:b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・迷惑行為の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防止活動</a:t>
                      </a:r>
                      <a:b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・高齢者の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買い物支援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・域内交通網の整備</a:t>
                      </a:r>
                      <a:b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・環境保全</a:t>
                      </a:r>
                      <a:b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・新幹線を意識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したまちづくり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・旅行商品造成支援</a:t>
                      </a:r>
                      <a:b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・市町村に対する財政支援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・旅行商品造成支援</a:t>
                      </a:r>
                      <a:b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Free-Wi-Fi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整備</a:t>
                      </a:r>
                    </a:p>
                  </a:txBody>
                  <a:tcPr marL="10051" marR="10051" marT="100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33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982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6120366" cy="68534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参考：宿泊実態に関する調査について</a:t>
            </a:r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AC01E8-973A-4C24-ACE1-BD1E67CB0788}"/>
              </a:ext>
            </a:extLst>
          </p:cNvPr>
          <p:cNvSpPr txBox="1"/>
          <p:nvPr/>
        </p:nvSpPr>
        <p:spPr bwMode="gray">
          <a:xfrm>
            <a:off x="173498" y="665857"/>
            <a:ext cx="13038914" cy="870014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108000" tIns="144000" rIns="108000" bIns="108000" rtlCol="0" anchor="t">
            <a:spAutoFit/>
          </a:bodyPr>
          <a:lstStyle/>
          <a:p>
            <a:pPr marL="342900" indent="-342900" defTabSz="990600">
              <a:buFont typeface="Wingdings" panose="05000000000000000000" pitchFamily="2" charset="2"/>
              <a:buChar char="Ø"/>
            </a:pPr>
            <a:r>
              <a:rPr kumimoji="1" lang="ja-JP" altLang="en-US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宿泊税を活用した観光振興施策の実施にあたり、その財源となる宿泊の実態を調査・把握するための調査を実施中</a:t>
            </a:r>
            <a:r>
              <a:rPr lang="ja-JP" altLang="en-US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20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defTabSz="990600">
              <a:buFont typeface="Wingdings" panose="05000000000000000000" pitchFamily="2" charset="2"/>
              <a:buChar char="Ø"/>
            </a:pPr>
            <a:r>
              <a:rPr lang="ja-JP" altLang="en-US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調査結果については、６月中旬に中間とりまとめ、７月中旬に最終とりまとめを行う予定。</a:t>
            </a:r>
            <a:endParaRPr kumimoji="1" lang="ja-JP" altLang="en-US" sz="20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582CE3CB-3B7D-4D29-A223-28B1428425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279579"/>
              </p:ext>
            </p:extLst>
          </p:nvPr>
        </p:nvGraphicFramePr>
        <p:xfrm>
          <a:off x="322978" y="1596219"/>
          <a:ext cx="13035119" cy="756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7119">
                  <a:extLst>
                    <a:ext uri="{9D8B030D-6E8A-4147-A177-3AD203B41FA5}">
                      <a16:colId xmlns:a16="http://schemas.microsoft.com/office/drawing/2014/main" val="556432051"/>
                    </a:ext>
                  </a:extLst>
                </a:gridCol>
                <a:gridCol w="10478000">
                  <a:extLst>
                    <a:ext uri="{9D8B030D-6E8A-4147-A177-3AD203B41FA5}">
                      <a16:colId xmlns:a16="http://schemas.microsoft.com/office/drawing/2014/main" val="162398216"/>
                    </a:ext>
                  </a:extLst>
                </a:gridCol>
              </a:tblGrid>
              <a:tr h="5267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336135"/>
                  </a:ext>
                </a:extLst>
              </a:tr>
              <a:tr h="567601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業務名称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宿泊実態に関する調査業務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45226"/>
                  </a:ext>
                </a:extLst>
              </a:tr>
              <a:tr h="567601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契約期間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令和６年４月１１日～令和６年７月１６日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751832"/>
                  </a:ext>
                </a:extLst>
              </a:tr>
              <a:tr h="1523090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調査対象施設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大阪府内の宿泊施設　約</a:t>
                      </a:r>
                      <a:r>
                        <a:rPr kumimoji="1" lang="en-US" altLang="ja-JP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8,500</a:t>
                      </a:r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</a:t>
                      </a:r>
                    </a:p>
                    <a:p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①　旅館業法上の営業許可施設（ホテル、旅館、簡易宿所）</a:t>
                      </a:r>
                    </a:p>
                    <a:p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②　国家戦略特区外国人滞在施設経営事業の特定認定施設（特区民泊施設）</a:t>
                      </a:r>
                    </a:p>
                    <a:p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③　住宅宿泊事業法における住宅宿泊事業の実施に係る届出施設（新法民泊施設）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400180"/>
                  </a:ext>
                </a:extLst>
              </a:tr>
              <a:tr h="3081848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令和３年４月～令和６年３月までの以下の項目</a:t>
                      </a:r>
                    </a:p>
                    <a:p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①　延べ宿泊者数</a:t>
                      </a:r>
                    </a:p>
                    <a:p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②　①のうち、外国人延べ宿泊者数</a:t>
                      </a:r>
                    </a:p>
                    <a:p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③　①のうち、価格帯毎の延べ宿泊者数（年間及び月間毎）</a:t>
                      </a:r>
                    </a:p>
                    <a:p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④　平均宿泊単価（年間及び月間毎）</a:t>
                      </a:r>
                    </a:p>
                    <a:p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⑤　修学旅行生の受入数</a:t>
                      </a:r>
                    </a:p>
                    <a:p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⑥　⑤のうち、価格帯毎の延べ宿泊者数（年間及び月間毎）</a:t>
                      </a:r>
                    </a:p>
                    <a:p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⑦　修学旅行生の平均宿泊単価（年間及び月間毎）</a:t>
                      </a:r>
                    </a:p>
                    <a:p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⑧　その他、宿泊に関する必要な項目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572444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今後のスケジュール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令和６年６月１０日　　宿泊施設の回答期限</a:t>
                      </a:r>
                    </a:p>
                    <a:p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令和６年６月１２日　　調査結果（中間報告）</a:t>
                      </a:r>
                    </a:p>
                    <a:p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令和６年７月１０日　　調査結果（最終報告）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740004"/>
                  </a:ext>
                </a:extLst>
              </a:tr>
            </a:tbl>
          </a:graphicData>
        </a:graphic>
      </p:graphicFrame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F29ABB4B-C40B-4947-83B9-EC2FE297F39C}"/>
              </a:ext>
            </a:extLst>
          </p:cNvPr>
          <p:cNvSpPr txBox="1"/>
          <p:nvPr/>
        </p:nvSpPr>
        <p:spPr bwMode="gray">
          <a:xfrm>
            <a:off x="322978" y="9166175"/>
            <a:ext cx="3634109" cy="500682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>
            <a:defPPr>
              <a:defRPr lang="ja-JP"/>
            </a:defPPr>
            <a:lvl1pPr marL="0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75796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351593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027389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703186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378982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4054779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730575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406372" algn="l" defTabSz="1351593" rtl="0" eaLnBrk="1" latinLnBrk="0" hangingPunct="1">
              <a:defRPr kumimoji="1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90600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今後のスケジュールは変更の可能性あり</a:t>
            </a:r>
          </a:p>
        </p:txBody>
      </p:sp>
    </p:spTree>
    <p:extLst>
      <p:ext uri="{BB962C8B-B14F-4D97-AF65-F5344CB8AC3E}">
        <p14:creationId xmlns:p14="http://schemas.microsoft.com/office/powerpoint/2010/main" val="3667164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gray">
        <a:noFill/>
        <a:ln w="12700" cmpd="sng">
          <a:noFill/>
        </a:ln>
      </a:spPr>
      <a:bodyPr wrap="square" lIns="108000" tIns="144000" rIns="108000" bIns="108000" rtlCol="0" anchor="t">
        <a:spAutoFit/>
      </a:bodyPr>
      <a:lstStyle>
        <a:defPPr defTabSz="990600">
          <a:defRPr kumimoji="1" sz="1050" dirty="0" smtClean="0">
            <a:solidFill>
              <a:sysClr val="windowText" lastClr="000000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6578</TotalTime>
  <Words>975</Words>
  <Application>Microsoft Office PowerPoint</Application>
  <PresentationFormat>ユーザー設定</PresentationFormat>
  <Paragraphs>279</Paragraphs>
  <Slides>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Meiryo UI</vt:lpstr>
      <vt:lpstr>游ゴシック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　素子</dc:creator>
  <cp:lastModifiedBy>黒澤　咲子</cp:lastModifiedBy>
  <cp:revision>747</cp:revision>
  <cp:lastPrinted>2021-06-08T12:40:10Z</cp:lastPrinted>
  <dcterms:created xsi:type="dcterms:W3CDTF">2014-07-11T05:14:15Z</dcterms:created>
  <dcterms:modified xsi:type="dcterms:W3CDTF">2024-06-06T09:03:52Z</dcterms:modified>
</cp:coreProperties>
</file>