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9"/>
  </p:notesMasterIdLst>
  <p:sldIdLst>
    <p:sldId id="337" r:id="rId2"/>
    <p:sldId id="342" r:id="rId3"/>
    <p:sldId id="343" r:id="rId4"/>
    <p:sldId id="347" r:id="rId5"/>
    <p:sldId id="348" r:id="rId6"/>
    <p:sldId id="391" r:id="rId7"/>
    <p:sldId id="390" r:id="rId8"/>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74" d="100"/>
          <a:sy n="74" d="100"/>
        </p:scale>
        <p:origin x="1157" y="67"/>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1068946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1569893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4</a:t>
            </a:fld>
            <a:endParaRPr kumimoji="1" lang="ja-JP" altLang="en-US"/>
          </a:p>
        </p:txBody>
      </p:sp>
    </p:spTree>
    <p:extLst>
      <p:ext uri="{BB962C8B-B14F-4D97-AF65-F5344CB8AC3E}">
        <p14:creationId xmlns:p14="http://schemas.microsoft.com/office/powerpoint/2010/main" val="1100893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5</a:t>
            </a:fld>
            <a:endParaRPr kumimoji="1" lang="ja-JP" altLang="en-US"/>
          </a:p>
        </p:txBody>
      </p:sp>
    </p:spTree>
    <p:extLst>
      <p:ext uri="{BB962C8B-B14F-4D97-AF65-F5344CB8AC3E}">
        <p14:creationId xmlns:p14="http://schemas.microsoft.com/office/powerpoint/2010/main" val="3291369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89524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2024/6/6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1323439"/>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今後の宿泊税充当事業</a:t>
            </a:r>
          </a:p>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（行政需要）の事業規模イメージ</a:t>
            </a: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資料３</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9140424"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今後の宿泊税充当事業（行政需要）の事業規模イメージ</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10" name="テキスト ボックス 9">
            <a:extLst>
              <a:ext uri="{FF2B5EF4-FFF2-40B4-BE49-F238E27FC236}">
                <a16:creationId xmlns:a16="http://schemas.microsoft.com/office/drawing/2014/main" id="{CF104354-E01B-4CF0-9EC1-4A8076CEDA91}"/>
              </a:ext>
            </a:extLst>
          </p:cNvPr>
          <p:cNvSpPr txBox="1"/>
          <p:nvPr/>
        </p:nvSpPr>
        <p:spPr bwMode="gray">
          <a:xfrm>
            <a:off x="359817" y="785104"/>
            <a:ext cx="12961440" cy="88886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285750" indent="-285750" defTabSz="990600">
              <a:lnSpc>
                <a:spcPts val="2600"/>
              </a:lnSpc>
              <a:buFont typeface="Wingdings" panose="05000000000000000000" pitchFamily="2" charset="2"/>
              <a:buChar char="Ø"/>
            </a:pPr>
            <a:r>
              <a:rPr lang="ja-JP" altLang="en-US" sz="2000" dirty="0">
                <a:solidFill>
                  <a:schemeClr val="tx1"/>
                </a:solidFill>
                <a:latin typeface="Meiryo UI" panose="020B0604030504040204" pitchFamily="50" charset="-128"/>
                <a:ea typeface="Meiryo UI" panose="020B0604030504040204" pitchFamily="50" charset="-128"/>
              </a:rPr>
              <a:t>今後、大阪府が宿泊税を活用して実施すべき事業（求められる行政需要）の事業規模を把握するため、</a:t>
            </a:r>
            <a:r>
              <a:rPr lang="en-US" altLang="ja-JP" sz="2000" dirty="0">
                <a:solidFill>
                  <a:schemeClr val="tx1"/>
                </a:solidFill>
                <a:latin typeface="Meiryo UI" panose="020B0604030504040204" pitchFamily="50" charset="-128"/>
                <a:ea typeface="Meiryo UI" panose="020B0604030504040204" pitchFamily="50" charset="-128"/>
              </a:rPr>
              <a:t>R3(2021)</a:t>
            </a:r>
            <a:r>
              <a:rPr lang="ja-JP" altLang="en-US" sz="2000" dirty="0">
                <a:solidFill>
                  <a:schemeClr val="tx1"/>
                </a:solidFill>
                <a:latin typeface="Meiryo UI" panose="020B0604030504040204" pitchFamily="50" charset="-128"/>
                <a:ea typeface="Meiryo UI" panose="020B0604030504040204" pitchFamily="50" charset="-128"/>
              </a:rPr>
              <a:t>年度検討時の試算方法も参考にしつつ、以下の考え方により試算を行った。</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E5237F01-1342-4A4B-886F-A1E384372420}"/>
              </a:ext>
            </a:extLst>
          </p:cNvPr>
          <p:cNvSpPr/>
          <p:nvPr/>
        </p:nvSpPr>
        <p:spPr>
          <a:xfrm>
            <a:off x="647849" y="6961647"/>
            <a:ext cx="12313368" cy="2057138"/>
          </a:xfrm>
          <a:prstGeom prst="rect">
            <a:avLst/>
          </a:prstGeom>
          <a:solidFill>
            <a:schemeClr val="bg1">
              <a:lumMod val="8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参考：宿泊税充当事業の規模に関する考え方（</a:t>
            </a:r>
            <a:r>
              <a:rPr lang="en-US" altLang="ja-JP" sz="1400" dirty="0">
                <a:solidFill>
                  <a:schemeClr val="tx1"/>
                </a:solidFill>
                <a:latin typeface="Meiryo UI" panose="020B0604030504040204" pitchFamily="50" charset="-128"/>
                <a:ea typeface="Meiryo UI" panose="020B0604030504040204" pitchFamily="50" charset="-128"/>
              </a:rPr>
              <a:t>R3(2021)</a:t>
            </a:r>
            <a:r>
              <a:rPr lang="ja-JP" altLang="en-US" sz="1400" dirty="0">
                <a:solidFill>
                  <a:schemeClr val="tx1"/>
                </a:solidFill>
                <a:latin typeface="Meiryo UI" panose="020B0604030504040204" pitchFamily="50" charset="-128"/>
                <a:ea typeface="Meiryo UI" panose="020B0604030504040204" pitchFamily="50" charset="-128"/>
              </a:rPr>
              <a:t>年度検討時の答申より）</a:t>
            </a:r>
            <a:r>
              <a:rPr lang="en-US" altLang="ja-JP" sz="1400" dirty="0">
                <a:solidFill>
                  <a:schemeClr val="tx1"/>
                </a:solidFill>
                <a:latin typeface="Meiryo UI" panose="020B0604030504040204" pitchFamily="50" charset="-128"/>
                <a:ea typeface="Meiryo UI" panose="020B0604030504040204" pitchFamily="50" charset="-128"/>
              </a:rPr>
              <a:t>】</a:t>
            </a:r>
          </a:p>
          <a:p>
            <a:endParaRPr lang="en-US" altLang="ja-JP" sz="3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・現在実施している宿泊税充当事業については、「最重点事業」として位置づけ、免税点変更後の年間税収見通しに基づき編成した令和</a:t>
            </a:r>
            <a:r>
              <a:rPr lang="en-US" altLang="ja-JP" sz="1400" dirty="0">
                <a:solidFill>
                  <a:schemeClr val="tx1"/>
                </a:solidFill>
                <a:latin typeface="Meiryo UI" panose="020B0604030504040204" pitchFamily="50" charset="-128"/>
                <a:ea typeface="Meiryo UI" panose="020B0604030504040204" pitchFamily="50" charset="-128"/>
              </a:rPr>
              <a:t>2</a:t>
            </a:r>
            <a:r>
              <a:rPr lang="ja-JP" altLang="en-US" sz="1400" dirty="0">
                <a:solidFill>
                  <a:schemeClr val="tx1"/>
                </a:solidFill>
                <a:latin typeface="Meiryo UI" panose="020B0604030504040204" pitchFamily="50" charset="-128"/>
                <a:ea typeface="Meiryo UI" panose="020B0604030504040204" pitchFamily="50" charset="-128"/>
              </a:rPr>
              <a:t>年度当初予算と同等の</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事業規模を確保［約</a:t>
            </a:r>
            <a:r>
              <a:rPr lang="en-US" altLang="ja-JP" sz="1400" dirty="0">
                <a:solidFill>
                  <a:schemeClr val="tx1"/>
                </a:solidFill>
                <a:latin typeface="Meiryo UI" panose="020B0604030504040204" pitchFamily="50" charset="-128"/>
                <a:ea typeface="Meiryo UI" panose="020B0604030504040204" pitchFamily="50" charset="-128"/>
              </a:rPr>
              <a:t>12.7</a:t>
            </a:r>
            <a:r>
              <a:rPr lang="ja-JP" altLang="en-US" sz="1400" dirty="0">
                <a:solidFill>
                  <a:schemeClr val="tx1"/>
                </a:solidFill>
                <a:latin typeface="Meiryo UI" panose="020B0604030504040204" pitchFamily="50" charset="-128"/>
                <a:ea typeface="Meiryo UI" panose="020B0604030504040204" pitchFamily="50" charset="-128"/>
              </a:rPr>
              <a:t>億円］</a:t>
            </a:r>
          </a:p>
          <a:p>
            <a:r>
              <a:rPr lang="ja-JP" altLang="en-US" sz="1400" dirty="0">
                <a:solidFill>
                  <a:schemeClr val="tx1"/>
                </a:solidFill>
                <a:latin typeface="Meiryo UI" panose="020B0604030504040204" pitchFamily="50" charset="-128"/>
                <a:ea typeface="Meiryo UI" panose="020B0604030504040204" pitchFamily="50" charset="-128"/>
              </a:rPr>
              <a:t>　 ・加えて、コロナ禍に起因する旅行者の新たなニーズへの対応などを勘案し、事業規模については、引き続き、総額で</a:t>
            </a:r>
            <a:r>
              <a:rPr lang="en-US" altLang="ja-JP" sz="1400" dirty="0">
                <a:solidFill>
                  <a:schemeClr val="tx1"/>
                </a:solidFill>
                <a:latin typeface="Meiryo UI" panose="020B0604030504040204" pitchFamily="50" charset="-128"/>
                <a:ea typeface="Meiryo UI" panose="020B0604030504040204" pitchFamily="50" charset="-128"/>
              </a:rPr>
              <a:t>20</a:t>
            </a:r>
            <a:r>
              <a:rPr lang="ja-JP" altLang="en-US" sz="1400" dirty="0">
                <a:solidFill>
                  <a:schemeClr val="tx1"/>
                </a:solidFill>
                <a:latin typeface="Meiryo UI" panose="020B0604030504040204" pitchFamily="50" charset="-128"/>
                <a:ea typeface="Meiryo UI" panose="020B0604030504040204" pitchFamily="50" charset="-128"/>
              </a:rPr>
              <a:t>億円程度を目指すべき。</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＜事業規模イメージ＞</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H27(2015)</a:t>
            </a:r>
            <a:r>
              <a:rPr lang="ja-JP" altLang="en-US" sz="1400" dirty="0">
                <a:solidFill>
                  <a:schemeClr val="tx1"/>
                </a:solidFill>
                <a:latin typeface="Meiryo UI" panose="020B0604030504040204" pitchFamily="50" charset="-128"/>
                <a:ea typeface="Meiryo UI" panose="020B0604030504040204" pitchFamily="50" charset="-128"/>
              </a:rPr>
              <a:t>年最終報告および</a:t>
            </a:r>
            <a:r>
              <a:rPr lang="en-US" altLang="ja-JP" sz="1400" dirty="0">
                <a:solidFill>
                  <a:schemeClr val="tx1"/>
                </a:solidFill>
                <a:latin typeface="Meiryo UI" panose="020B0604030504040204" pitchFamily="50" charset="-128"/>
                <a:ea typeface="Meiryo UI" panose="020B0604030504040204" pitchFamily="50" charset="-128"/>
              </a:rPr>
              <a:t>H30(2018)</a:t>
            </a:r>
            <a:r>
              <a:rPr lang="ja-JP" altLang="en-US" sz="1400" dirty="0">
                <a:solidFill>
                  <a:schemeClr val="tx1"/>
                </a:solidFill>
                <a:latin typeface="Meiryo UI" panose="020B0604030504040204" pitchFamily="50" charset="-128"/>
                <a:ea typeface="Meiryo UI" panose="020B0604030504040204" pitchFamily="50" charset="-128"/>
              </a:rPr>
              <a:t>年免税点見直し時の答申に新たに記載された事業例のうち、未着手の事業［約</a:t>
            </a:r>
            <a:r>
              <a:rPr lang="en-US" altLang="ja-JP" sz="1400" dirty="0">
                <a:solidFill>
                  <a:schemeClr val="tx1"/>
                </a:solidFill>
                <a:latin typeface="Meiryo UI" panose="020B0604030504040204" pitchFamily="50" charset="-128"/>
                <a:ea typeface="Meiryo UI" panose="020B0604030504040204" pitchFamily="50" charset="-128"/>
              </a:rPr>
              <a:t>2</a:t>
            </a:r>
            <a:r>
              <a:rPr lang="ja-JP" altLang="en-US" sz="1400" dirty="0">
                <a:solidFill>
                  <a:schemeClr val="tx1"/>
                </a:solidFill>
                <a:latin typeface="Meiryo UI" panose="020B0604030504040204" pitchFamily="50" charset="-128"/>
                <a:ea typeface="Meiryo UI" panose="020B0604030504040204" pitchFamily="50" charset="-128"/>
              </a:rPr>
              <a:t>億円程度］</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・「大阪都市魅力創造戦略</a:t>
            </a:r>
            <a:r>
              <a:rPr lang="en-US" altLang="ja-JP" sz="1400" dirty="0">
                <a:solidFill>
                  <a:schemeClr val="tx1"/>
                </a:solidFill>
                <a:latin typeface="Meiryo UI" panose="020B0604030504040204" pitchFamily="50" charset="-128"/>
                <a:ea typeface="Meiryo UI" panose="020B0604030504040204" pitchFamily="50" charset="-128"/>
              </a:rPr>
              <a:t>2025</a:t>
            </a:r>
            <a:r>
              <a:rPr lang="ja-JP" altLang="en-US" sz="1400" dirty="0">
                <a:solidFill>
                  <a:schemeClr val="tx1"/>
                </a:solidFill>
                <a:latin typeface="Meiryo UI" panose="020B0604030504040204" pitchFamily="50" charset="-128"/>
                <a:ea typeface="Meiryo UI" panose="020B0604030504040204" pitchFamily="50" charset="-128"/>
              </a:rPr>
              <a:t>」に位置付けられた「重点取り組み」など、新たなニーズや課題に対応するための事業［約</a:t>
            </a:r>
            <a:r>
              <a:rPr lang="en-US" altLang="ja-JP" sz="1400" dirty="0">
                <a:solidFill>
                  <a:schemeClr val="tx1"/>
                </a:solidFill>
                <a:latin typeface="Meiryo UI" panose="020B0604030504040204" pitchFamily="50" charset="-128"/>
                <a:ea typeface="Meiryo UI" panose="020B0604030504040204" pitchFamily="50" charset="-128"/>
              </a:rPr>
              <a:t>7</a:t>
            </a:r>
            <a:r>
              <a:rPr lang="ja-JP" altLang="en-US" sz="1400" dirty="0">
                <a:solidFill>
                  <a:schemeClr val="tx1"/>
                </a:solidFill>
                <a:latin typeface="Meiryo UI" panose="020B0604030504040204" pitchFamily="50" charset="-128"/>
                <a:ea typeface="Meiryo UI" panose="020B0604030504040204" pitchFamily="50" charset="-128"/>
              </a:rPr>
              <a:t>億円程度］</a:t>
            </a:r>
          </a:p>
        </p:txBody>
      </p:sp>
      <p:sp>
        <p:nvSpPr>
          <p:cNvPr id="13" name="テキスト ボックス 12">
            <a:extLst>
              <a:ext uri="{FF2B5EF4-FFF2-40B4-BE49-F238E27FC236}">
                <a16:creationId xmlns:a16="http://schemas.microsoft.com/office/drawing/2014/main" id="{7B03198F-242B-4E37-AB9C-BBF60F5D7B2E}"/>
              </a:ext>
            </a:extLst>
          </p:cNvPr>
          <p:cNvSpPr txBox="1"/>
          <p:nvPr/>
        </p:nvSpPr>
        <p:spPr bwMode="gray">
          <a:xfrm>
            <a:off x="647849" y="1856883"/>
            <a:ext cx="12313368" cy="4713630"/>
          </a:xfrm>
          <a:prstGeom prst="rect">
            <a:avLst/>
          </a:prstGeom>
          <a:solidFill>
            <a:schemeClr val="accent6">
              <a:lumMod val="20000"/>
              <a:lumOff val="80000"/>
            </a:schemeClr>
          </a:solidFill>
          <a:ln w="38100" cmpd="sng">
            <a:solidFill>
              <a:schemeClr val="tx1"/>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2500"/>
              </a:lnSpc>
            </a:pPr>
            <a:r>
              <a:rPr lang="ja-JP" altLang="en-US" sz="2000" dirty="0">
                <a:solidFill>
                  <a:sysClr val="windowText" lastClr="000000"/>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試算の考え方＞</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r>
              <a:rPr lang="ja-JP" altLang="en-US" sz="2000" dirty="0">
                <a:solidFill>
                  <a:schemeClr val="tx1"/>
                </a:solidFill>
                <a:latin typeface="Meiryo UI" panose="020B0604030504040204" pitchFamily="50" charset="-128"/>
                <a:ea typeface="Meiryo UI" panose="020B0604030504040204" pitchFamily="50" charset="-128"/>
              </a:rPr>
              <a:t>　１．現在実施している宿泊税充当事業のうち、引き続き着実に実施する事業（単年度で終了する事業を除く）は、</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b="1" u="sng" dirty="0">
                <a:solidFill>
                  <a:schemeClr val="tx1"/>
                </a:solidFill>
                <a:latin typeface="Meiryo UI" panose="020B0604030504040204" pitchFamily="50" charset="-128"/>
                <a:ea typeface="Meiryo UI" panose="020B0604030504040204" pitchFamily="50" charset="-128"/>
              </a:rPr>
              <a:t>最重点事業（</a:t>
            </a:r>
            <a:r>
              <a:rPr lang="en-US" altLang="ja-JP" sz="2000" b="1" u="sng" dirty="0">
                <a:solidFill>
                  <a:schemeClr val="tx1"/>
                </a:solidFill>
                <a:latin typeface="Meiryo UI" panose="020B0604030504040204" pitchFamily="50" charset="-128"/>
                <a:ea typeface="Meiryo UI" panose="020B0604030504040204" pitchFamily="50" charset="-128"/>
              </a:rPr>
              <a:t>R6</a:t>
            </a:r>
            <a:r>
              <a:rPr lang="ja-JP" altLang="en-US" sz="2000" b="1" u="sng" dirty="0">
                <a:solidFill>
                  <a:schemeClr val="tx1"/>
                </a:solidFill>
                <a:latin typeface="Meiryo UI" panose="020B0604030504040204" pitchFamily="50" charset="-128"/>
                <a:ea typeface="Meiryo UI" panose="020B0604030504040204" pitchFamily="50" charset="-128"/>
              </a:rPr>
              <a:t>検討時）</a:t>
            </a:r>
            <a:r>
              <a:rPr lang="ja-JP" altLang="en-US" sz="2000" dirty="0">
                <a:solidFill>
                  <a:schemeClr val="tx1"/>
                </a:solidFill>
                <a:latin typeface="Meiryo UI" panose="020B0604030504040204" pitchFamily="50" charset="-128"/>
                <a:ea typeface="Meiryo UI" panose="020B0604030504040204" pitchFamily="50" charset="-128"/>
              </a:rPr>
              <a:t>」として位置づける。</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r>
              <a:rPr lang="ja-JP" altLang="en-US" sz="2000" dirty="0">
                <a:solidFill>
                  <a:schemeClr val="tx1"/>
                </a:solidFill>
                <a:latin typeface="Meiryo UI" panose="020B0604030504040204" pitchFamily="50" charset="-128"/>
                <a:ea typeface="Meiryo UI" panose="020B0604030504040204" pitchFamily="50" charset="-128"/>
              </a:rPr>
              <a:t>　　　　事業規模については、直近の年間税収見通しに基づき編成した</a:t>
            </a:r>
            <a:r>
              <a:rPr lang="en-US" altLang="ja-JP" sz="2000" b="1" u="sng" dirty="0">
                <a:solidFill>
                  <a:schemeClr val="tx1"/>
                </a:solidFill>
                <a:latin typeface="Meiryo UI" panose="020B0604030504040204" pitchFamily="50" charset="-128"/>
                <a:ea typeface="Meiryo UI" panose="020B0604030504040204" pitchFamily="50" charset="-128"/>
              </a:rPr>
              <a:t>R6(2024)</a:t>
            </a:r>
            <a:r>
              <a:rPr lang="ja-JP" altLang="en-US" sz="2000" b="1" u="sng" dirty="0">
                <a:solidFill>
                  <a:schemeClr val="tx1"/>
                </a:solidFill>
                <a:latin typeface="Meiryo UI" panose="020B0604030504040204" pitchFamily="50" charset="-128"/>
                <a:ea typeface="Meiryo UI" panose="020B0604030504040204" pitchFamily="50" charset="-128"/>
              </a:rPr>
              <a:t>年度当初予算の事業費額</a:t>
            </a:r>
            <a:r>
              <a:rPr lang="ja-JP" altLang="en-US" sz="2000" dirty="0">
                <a:solidFill>
                  <a:schemeClr val="tx1"/>
                </a:solidFill>
                <a:latin typeface="Meiryo UI" panose="020B0604030504040204" pitchFamily="50" charset="-128"/>
                <a:ea typeface="Meiryo UI" panose="020B0604030504040204" pitchFamily="50" charset="-128"/>
              </a:rPr>
              <a:t>とする。</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r>
              <a:rPr lang="ja-JP" altLang="en-US" sz="2000" dirty="0">
                <a:solidFill>
                  <a:schemeClr val="tx1"/>
                </a:solidFill>
                <a:latin typeface="Meiryo UI" panose="020B0604030504040204" pitchFamily="50" charset="-128"/>
                <a:ea typeface="Meiryo UI" panose="020B0604030504040204" pitchFamily="50" charset="-128"/>
              </a:rPr>
              <a:t>　２．</a:t>
            </a:r>
            <a:r>
              <a:rPr lang="en-US" altLang="ja-JP" sz="2000" dirty="0">
                <a:solidFill>
                  <a:schemeClr val="tx1"/>
                </a:solidFill>
                <a:latin typeface="Meiryo UI" panose="020B0604030504040204" pitchFamily="50" charset="-128"/>
                <a:ea typeface="Meiryo UI" panose="020B0604030504040204" pitchFamily="50" charset="-128"/>
              </a:rPr>
              <a:t>R3(2021)</a:t>
            </a:r>
            <a:r>
              <a:rPr lang="ja-JP" altLang="en-US" sz="2000" dirty="0">
                <a:solidFill>
                  <a:schemeClr val="tx1"/>
                </a:solidFill>
                <a:latin typeface="Meiryo UI" panose="020B0604030504040204" pitchFamily="50" charset="-128"/>
                <a:ea typeface="Meiryo UI" panose="020B0604030504040204" pitchFamily="50" charset="-128"/>
              </a:rPr>
              <a:t>年度の検討時の答申に記載された事業のうち、</a:t>
            </a:r>
            <a:r>
              <a:rPr lang="en-US" altLang="ja-JP" sz="2000" dirty="0">
                <a:solidFill>
                  <a:schemeClr val="tx1"/>
                </a:solidFill>
                <a:latin typeface="Meiryo UI" panose="020B0604030504040204" pitchFamily="50" charset="-128"/>
                <a:ea typeface="Meiryo UI" panose="020B0604030504040204" pitchFamily="50" charset="-128"/>
              </a:rPr>
              <a:t>R3(2021)</a:t>
            </a:r>
            <a:r>
              <a:rPr lang="ja-JP" altLang="en-US" sz="2000" dirty="0">
                <a:solidFill>
                  <a:schemeClr val="tx1"/>
                </a:solidFill>
                <a:latin typeface="Meiryo UI" panose="020B0604030504040204" pitchFamily="50" charset="-128"/>
                <a:ea typeface="Meiryo UI" panose="020B0604030504040204" pitchFamily="50" charset="-128"/>
              </a:rPr>
              <a:t>から</a:t>
            </a:r>
            <a:r>
              <a:rPr lang="en-US" altLang="ja-JP" sz="2000" dirty="0">
                <a:solidFill>
                  <a:schemeClr val="tx1"/>
                </a:solidFill>
                <a:latin typeface="Meiryo UI" panose="020B0604030504040204" pitchFamily="50" charset="-128"/>
                <a:ea typeface="Meiryo UI" panose="020B0604030504040204" pitchFamily="50" charset="-128"/>
              </a:rPr>
              <a:t>R5(2023)</a:t>
            </a:r>
            <a:r>
              <a:rPr lang="ja-JP" altLang="en-US" sz="2000" dirty="0">
                <a:solidFill>
                  <a:schemeClr val="tx1"/>
                </a:solidFill>
                <a:latin typeface="Meiryo UI" panose="020B0604030504040204" pitchFamily="50" charset="-128"/>
                <a:ea typeface="Meiryo UI" panose="020B0604030504040204" pitchFamily="50" charset="-128"/>
              </a:rPr>
              <a:t>の間で未実施の事業は、</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b="1" u="sng" dirty="0">
                <a:solidFill>
                  <a:schemeClr val="tx1"/>
                </a:solidFill>
                <a:latin typeface="Meiryo UI" panose="020B0604030504040204" pitchFamily="50" charset="-128"/>
                <a:ea typeface="Meiryo UI" panose="020B0604030504040204" pitchFamily="50" charset="-128"/>
              </a:rPr>
              <a:t>未実施事業（</a:t>
            </a:r>
            <a:r>
              <a:rPr lang="en-US" altLang="ja-JP" sz="2000" b="1" u="sng" dirty="0">
                <a:solidFill>
                  <a:schemeClr val="tx1"/>
                </a:solidFill>
                <a:latin typeface="Meiryo UI" panose="020B0604030504040204" pitchFamily="50" charset="-128"/>
                <a:ea typeface="Meiryo UI" panose="020B0604030504040204" pitchFamily="50" charset="-128"/>
              </a:rPr>
              <a:t>R6</a:t>
            </a:r>
            <a:r>
              <a:rPr lang="ja-JP" altLang="en-US" sz="2000" b="1" u="sng" dirty="0">
                <a:solidFill>
                  <a:schemeClr val="tx1"/>
                </a:solidFill>
                <a:latin typeface="Meiryo UI" panose="020B0604030504040204" pitchFamily="50" charset="-128"/>
                <a:ea typeface="Meiryo UI" panose="020B0604030504040204" pitchFamily="50" charset="-128"/>
              </a:rPr>
              <a:t>検討時）</a:t>
            </a:r>
            <a:r>
              <a:rPr lang="ja-JP" altLang="en-US" sz="2000" dirty="0">
                <a:solidFill>
                  <a:schemeClr val="tx1"/>
                </a:solidFill>
                <a:latin typeface="Meiryo UI" panose="020B0604030504040204" pitchFamily="50" charset="-128"/>
                <a:ea typeface="Meiryo UI" panose="020B0604030504040204" pitchFamily="50" charset="-128"/>
              </a:rPr>
              <a:t>」と位置づける。</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r>
              <a:rPr lang="ja-JP" altLang="en-US" sz="2000" dirty="0">
                <a:solidFill>
                  <a:schemeClr val="tx1"/>
                </a:solidFill>
                <a:latin typeface="Meiryo UI" panose="020B0604030504040204" pitchFamily="50" charset="-128"/>
                <a:ea typeface="Meiryo UI" panose="020B0604030504040204" pitchFamily="50" charset="-128"/>
              </a:rPr>
              <a:t>　　　　事業規模については、</a:t>
            </a:r>
            <a:r>
              <a:rPr lang="ja-JP" altLang="en-US" sz="2000" b="1" u="sng" dirty="0">
                <a:solidFill>
                  <a:schemeClr val="tx1"/>
                </a:solidFill>
                <a:latin typeface="Meiryo UI" panose="020B0604030504040204" pitchFamily="50" charset="-128"/>
                <a:ea typeface="Meiryo UI" panose="020B0604030504040204" pitchFamily="50" charset="-128"/>
              </a:rPr>
              <a:t>過去の答申に記載された事業費額</a:t>
            </a:r>
            <a:r>
              <a:rPr lang="ja-JP" altLang="en-US" sz="2000" dirty="0">
                <a:solidFill>
                  <a:schemeClr val="tx1"/>
                </a:solidFill>
                <a:latin typeface="Meiryo UI" panose="020B0604030504040204" pitchFamily="50" charset="-128"/>
                <a:ea typeface="Meiryo UI" panose="020B0604030504040204" pitchFamily="50" charset="-128"/>
              </a:rPr>
              <a:t>とする。</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r>
              <a:rPr lang="ja-JP" altLang="en-US" sz="2000" dirty="0">
                <a:solidFill>
                  <a:schemeClr val="tx1"/>
                </a:solidFill>
                <a:latin typeface="Meiryo UI" panose="020B0604030504040204" pitchFamily="50" charset="-128"/>
                <a:ea typeface="Meiryo UI" panose="020B0604030504040204" pitchFamily="50" charset="-128"/>
              </a:rPr>
              <a:t>　３．万博後の大阪の成長をめざし、新たなニーズや課題に対応するための事業について、</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b="1" u="sng" dirty="0">
                <a:solidFill>
                  <a:schemeClr val="tx1"/>
                </a:solidFill>
                <a:latin typeface="Meiryo UI" panose="020B0604030504040204" pitchFamily="50" charset="-128"/>
                <a:ea typeface="Meiryo UI" panose="020B0604030504040204" pitchFamily="50" charset="-128"/>
              </a:rPr>
              <a:t>新たなニーズへの対応事業（</a:t>
            </a:r>
            <a:r>
              <a:rPr lang="en-US" altLang="ja-JP" sz="2000" b="1" u="sng" dirty="0">
                <a:solidFill>
                  <a:schemeClr val="tx1"/>
                </a:solidFill>
                <a:latin typeface="Meiryo UI" panose="020B0604030504040204" pitchFamily="50" charset="-128"/>
                <a:ea typeface="Meiryo UI" panose="020B0604030504040204" pitchFamily="50" charset="-128"/>
              </a:rPr>
              <a:t>R6</a:t>
            </a:r>
            <a:r>
              <a:rPr lang="ja-JP" altLang="en-US" sz="2000" b="1" u="sng" dirty="0">
                <a:solidFill>
                  <a:schemeClr val="tx1"/>
                </a:solidFill>
                <a:latin typeface="Meiryo UI" panose="020B0604030504040204" pitchFamily="50" charset="-128"/>
                <a:ea typeface="Meiryo UI" panose="020B0604030504040204" pitchFamily="50" charset="-128"/>
              </a:rPr>
              <a:t>検討時）</a:t>
            </a:r>
            <a:r>
              <a:rPr lang="ja-JP" altLang="en-US" sz="2000" dirty="0">
                <a:solidFill>
                  <a:schemeClr val="tx1"/>
                </a:solidFill>
                <a:latin typeface="Meiryo UI" panose="020B0604030504040204" pitchFamily="50" charset="-128"/>
                <a:ea typeface="Meiryo UI" panose="020B0604030504040204" pitchFamily="50" charset="-128"/>
              </a:rPr>
              <a:t>」と位置づける。</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r>
              <a:rPr lang="ja-JP" altLang="en-US" sz="2000" dirty="0">
                <a:solidFill>
                  <a:schemeClr val="tx1"/>
                </a:solidFill>
                <a:latin typeface="Meiryo UI" panose="020B0604030504040204" pitchFamily="50" charset="-128"/>
                <a:ea typeface="Meiryo UI" panose="020B0604030504040204" pitchFamily="50" charset="-128"/>
              </a:rPr>
              <a:t>　　　　事業規模については、</a:t>
            </a:r>
            <a:r>
              <a:rPr lang="ja-JP" altLang="en-US" sz="2000" b="1" u="sng" dirty="0">
                <a:solidFill>
                  <a:schemeClr val="tx1"/>
                </a:solidFill>
                <a:latin typeface="Meiryo UI" panose="020B0604030504040204" pitchFamily="50" charset="-128"/>
                <a:ea typeface="Meiryo UI" panose="020B0604030504040204" pitchFamily="50" charset="-128"/>
              </a:rPr>
              <a:t>他の自治体事業等を参考に試算した事業費額</a:t>
            </a:r>
            <a:r>
              <a:rPr lang="ja-JP" altLang="en-US" sz="2000" dirty="0">
                <a:solidFill>
                  <a:schemeClr val="tx1"/>
                </a:solidFill>
                <a:latin typeface="Meiryo UI" panose="020B0604030504040204" pitchFamily="50" charset="-128"/>
                <a:ea typeface="Meiryo UI" panose="020B0604030504040204" pitchFamily="50" charset="-128"/>
              </a:rPr>
              <a:t>とする。</a:t>
            </a:r>
            <a:endParaRPr lang="en-US" altLang="ja-JP" sz="2000" dirty="0">
              <a:solidFill>
                <a:schemeClr val="tx1"/>
              </a:solidFill>
              <a:latin typeface="Meiryo UI" panose="020B0604030504040204" pitchFamily="50" charset="-128"/>
              <a:ea typeface="Meiryo UI" panose="020B0604030504040204" pitchFamily="50" charset="-128"/>
            </a:endParaRPr>
          </a:p>
          <a:p>
            <a:pPr defTabSz="990600">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9432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9140424"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今後の宿泊税充当事業（行政需要）の事業規模イメージ</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dirty="0"/>
          </a:p>
        </p:txBody>
      </p:sp>
      <p:graphicFrame>
        <p:nvGraphicFramePr>
          <p:cNvPr id="18" name="表 17">
            <a:extLst>
              <a:ext uri="{FF2B5EF4-FFF2-40B4-BE49-F238E27FC236}">
                <a16:creationId xmlns:a16="http://schemas.microsoft.com/office/drawing/2014/main" id="{BE38BF94-FAB2-44E9-A1D9-9D06D44091E2}"/>
              </a:ext>
            </a:extLst>
          </p:cNvPr>
          <p:cNvGraphicFramePr>
            <a:graphicFrameLocks noGrp="1"/>
          </p:cNvGraphicFramePr>
          <p:nvPr>
            <p:extLst>
              <p:ext uri="{D42A27DB-BD31-4B8C-83A1-F6EECF244321}">
                <p14:modId xmlns:p14="http://schemas.microsoft.com/office/powerpoint/2010/main" val="2896840402"/>
              </p:ext>
            </p:extLst>
          </p:nvPr>
        </p:nvGraphicFramePr>
        <p:xfrm>
          <a:off x="207114" y="1169913"/>
          <a:ext cx="13318467" cy="2677685"/>
        </p:xfrm>
        <a:graphic>
          <a:graphicData uri="http://schemas.openxmlformats.org/drawingml/2006/table">
            <a:tbl>
              <a:tblPr>
                <a:tableStyleId>{BC89EF96-8CEA-46FF-86C4-4CE0E7609802}</a:tableStyleId>
              </a:tblPr>
              <a:tblGrid>
                <a:gridCol w="2384951">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6696744">
                  <a:extLst>
                    <a:ext uri="{9D8B030D-6E8A-4147-A177-3AD203B41FA5}">
                      <a16:colId xmlns:a16="http://schemas.microsoft.com/office/drawing/2014/main" val="20002"/>
                    </a:ext>
                  </a:extLst>
                </a:gridCol>
                <a:gridCol w="1788500">
                  <a:extLst>
                    <a:ext uri="{9D8B030D-6E8A-4147-A177-3AD203B41FA5}">
                      <a16:colId xmlns:a16="http://schemas.microsoft.com/office/drawing/2014/main" val="20003"/>
                    </a:ext>
                  </a:extLst>
                </a:gridCol>
              </a:tblGrid>
              <a:tr h="171594">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290696">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府域全体の受入環境整備を加速化し、集客促進等を図るため、市町村等が実施する観光振興事業（多言語案内板、観光公衆トイレの洋式化等の受入環境整備等）を支援</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８０</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343187">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トラベルサービスセンター大阪の運営　</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多言語による観光案内、旅行時のトラブル等に関する総合相談などの各種サービスをワンストップで提供するトラベルサービスセンターを運営</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５２</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5"/>
                  </a:ext>
                </a:extLst>
              </a:tr>
              <a:tr h="343187">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宿泊施設の整備</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環境の整備等、利用者の利便性向上につながる施設整備に対し補助金を交付</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３４</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078372463"/>
                  </a:ext>
                </a:extLst>
              </a:tr>
              <a:tr h="416727">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交通アクセスの容易化・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円滑化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tcPr>
                </a:tc>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舟運の活性化や水辺の魅力創出に向けたイベント「水都大阪フェス」の開催、大阪城エリアにおける公共船着場等の整備を実施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４９０</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0"/>
                  </a:ext>
                </a:extLst>
              </a:tr>
              <a:tr h="322818">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多言語メニュー作成支援事業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飲食店向けの「多言語メニュー作成支援システム」の普及促進を実施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endParaRPr kumimoji="1" lang="en-US" altLang="zh-TW"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523737665"/>
                  </a:ext>
                </a:extLst>
              </a:tr>
              <a:tr h="343187">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9" name="テキスト ボックス 18">
            <a:extLst>
              <a:ext uri="{FF2B5EF4-FFF2-40B4-BE49-F238E27FC236}">
                <a16:creationId xmlns:a16="http://schemas.microsoft.com/office/drawing/2014/main" id="{FC1F8039-9917-481C-BFFC-BB64943FF933}"/>
              </a:ext>
            </a:extLst>
          </p:cNvPr>
          <p:cNvSpPr txBox="1"/>
          <p:nvPr/>
        </p:nvSpPr>
        <p:spPr>
          <a:xfrm>
            <a:off x="215800" y="737865"/>
            <a:ext cx="13266000"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（１ー</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）最重点事業（</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検討時）：観光客の受入環境の推進</a:t>
            </a:r>
          </a:p>
        </p:txBody>
      </p:sp>
      <p:graphicFrame>
        <p:nvGraphicFramePr>
          <p:cNvPr id="7" name="表 6">
            <a:extLst>
              <a:ext uri="{FF2B5EF4-FFF2-40B4-BE49-F238E27FC236}">
                <a16:creationId xmlns:a16="http://schemas.microsoft.com/office/drawing/2014/main" id="{9016BA03-E683-4C49-8C0E-AF16CDAB6C8A}"/>
              </a:ext>
            </a:extLst>
          </p:cNvPr>
          <p:cNvGraphicFramePr>
            <a:graphicFrameLocks noGrp="1"/>
          </p:cNvGraphicFramePr>
          <p:nvPr>
            <p:extLst>
              <p:ext uri="{D42A27DB-BD31-4B8C-83A1-F6EECF244321}">
                <p14:modId xmlns:p14="http://schemas.microsoft.com/office/powerpoint/2010/main" val="3996979147"/>
              </p:ext>
            </p:extLst>
          </p:nvPr>
        </p:nvGraphicFramePr>
        <p:xfrm>
          <a:off x="207114" y="4338265"/>
          <a:ext cx="13318467" cy="3840480"/>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406991">
                  <a:extLst>
                    <a:ext uri="{9D8B030D-6E8A-4147-A177-3AD203B41FA5}">
                      <a16:colId xmlns:a16="http://schemas.microsoft.com/office/drawing/2014/main" val="20001"/>
                    </a:ext>
                  </a:extLst>
                </a:gridCol>
                <a:gridCol w="6696744">
                  <a:extLst>
                    <a:ext uri="{9D8B030D-6E8A-4147-A177-3AD203B41FA5}">
                      <a16:colId xmlns:a16="http://schemas.microsoft.com/office/drawing/2014/main" val="20002"/>
                    </a:ext>
                  </a:extLst>
                </a:gridCol>
                <a:gridCol w="1788500">
                  <a:extLst>
                    <a:ext uri="{9D8B030D-6E8A-4147-A177-3AD203B41FA5}">
                      <a16:colId xmlns:a16="http://schemas.microsoft.com/office/drawing/2014/main" val="20003"/>
                    </a:ext>
                  </a:extLst>
                </a:gridCol>
              </a:tblGrid>
              <a:tr h="113974">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227948">
                <a:tc rowSpan="2">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上方演芸資料館管理運営費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国内外の観光客に上方演芸の歴史と魅力をこれまで以上に発信するため施設のリニューアル等を実施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70147339"/>
                  </a:ext>
                </a:extLst>
              </a:tr>
              <a:tr h="227948">
                <a:tc vMerge="1">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世界遺産「百舌鳥・古市古墳群」の価値を広く継続的に情報発信するための支援を実施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2576932"/>
                  </a:ext>
                </a:extLst>
              </a:tr>
              <a:tr h="341922">
                <a:tc rowSpan="2">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御堂筋全長約 </a:t>
                      </a:r>
                      <a:r>
                        <a:rPr lang="en-US" altLang="ja-JP"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4km</a:t>
                      </a:r>
                      <a:r>
                        <a:rPr lang="ja-JP" altLang="en-US"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のイチョウ並木を装飾し、インパクトある光空間を創出する「御堂筋イルミネーション」を実施。また、大阪の夜を楽しむことができるナイトカルチャーの発掘・創出に対して支援を実施</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227948">
                <a:tc vMerge="1">
                  <a:txBody>
                    <a:bodyPr/>
                    <a:lstStyle/>
                    <a:p>
                      <a:endParaRPr kumimoji="1" lang="ja-JP" altLang="en-US"/>
                    </a:p>
                  </a:txBody>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大阪文化芸術創出事業費</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大阪が誇る上方伝統芸能や上方演芸をはじめ、音楽、演劇、アート等、多彩で豊かな文化の魅力を広く国内外に発信する事業を実施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７２</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99934098"/>
                  </a:ext>
                </a:extLst>
              </a:tr>
              <a:tr h="227948">
                <a:tc rowSpan="3">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国内外からの話題を集め、多くの人を誘客する起爆剤となる事業を大阪のシンボリックなエリアにおいて実施</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92156214"/>
                  </a:ext>
                </a:extLst>
              </a:tr>
              <a:tr h="227948">
                <a:tc vMerge="1">
                  <a:txBody>
                    <a:bodyPr/>
                    <a:lstStyle/>
                    <a:p>
                      <a:endParaRPr kumimoji="1" lang="ja-JP" altLang="en-US"/>
                    </a:p>
                  </a:txBody>
                  <a:tcPr/>
                </a:tc>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現代美術振興事業費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大阪・関西万博に向け、府が所蔵する美術作品を活用した「バーチャル美術館」を開設し、国内外に現代美術や大阪の魅力を発信</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９７</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786382879"/>
                  </a:ext>
                </a:extLst>
              </a:tr>
              <a:tr h="227948">
                <a:tc vMerge="1">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観光促進費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大阪・関西万博に向け、兵庫・大阪が連携し、海外における観光トッププロモーション及び訪日外国人を対象とした旅行商品・コンテンツの造成</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1480606"/>
                  </a:ext>
                </a:extLst>
              </a:tr>
              <a:tr h="227948">
                <a:tc>
                  <a:txBody>
                    <a:bodyPr/>
                    <a:lstStyle/>
                    <a:p>
                      <a:pPr marL="0" indent="0" algn="l" fontAlgn="ctr">
                        <a:lnSpc>
                          <a:spcPct val="100000"/>
                        </a:lnSpc>
                        <a:buFont typeface="Wingdings" panose="05000000000000000000" pitchFamily="2" charset="2"/>
                        <a:buNone/>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誘致促進事業費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アジア各地のトップシェフや国際メディアなどが集う国際イベントを大阪に誘致するための費用を負担</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492116711"/>
                  </a:ext>
                </a:extLst>
              </a:tr>
            </a:tbl>
          </a:graphicData>
        </a:graphic>
      </p:graphicFrame>
      <p:sp>
        <p:nvSpPr>
          <p:cNvPr id="9" name="テキスト ボックス 8">
            <a:extLst>
              <a:ext uri="{FF2B5EF4-FFF2-40B4-BE49-F238E27FC236}">
                <a16:creationId xmlns:a16="http://schemas.microsoft.com/office/drawing/2014/main" id="{A98BE51A-4266-4B94-B156-DFA11595FF1A}"/>
              </a:ext>
            </a:extLst>
          </p:cNvPr>
          <p:cNvSpPr txBox="1"/>
          <p:nvPr/>
        </p:nvSpPr>
        <p:spPr>
          <a:xfrm>
            <a:off x="215800" y="3929663"/>
            <a:ext cx="13266000"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）最重点事業（</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検討時）：魅力づくり及び戦略的なプロモーションの推進</a:t>
            </a:r>
          </a:p>
        </p:txBody>
      </p:sp>
      <p:sp>
        <p:nvSpPr>
          <p:cNvPr id="10" name="テキスト ボックス 9">
            <a:extLst>
              <a:ext uri="{FF2B5EF4-FFF2-40B4-BE49-F238E27FC236}">
                <a16:creationId xmlns:a16="http://schemas.microsoft.com/office/drawing/2014/main" id="{94537242-3D28-42FC-B0A2-538A3D101144}"/>
              </a:ext>
            </a:extLst>
          </p:cNvPr>
          <p:cNvSpPr txBox="1"/>
          <p:nvPr/>
        </p:nvSpPr>
        <p:spPr>
          <a:xfrm>
            <a:off x="215801" y="8298705"/>
            <a:ext cx="13266000"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）最重点事業（</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検討時）：その他</a:t>
            </a:r>
          </a:p>
        </p:txBody>
      </p:sp>
      <p:graphicFrame>
        <p:nvGraphicFramePr>
          <p:cNvPr id="11" name="表 10">
            <a:extLst>
              <a:ext uri="{FF2B5EF4-FFF2-40B4-BE49-F238E27FC236}">
                <a16:creationId xmlns:a16="http://schemas.microsoft.com/office/drawing/2014/main" id="{902204BC-5247-4D50-AA83-78B7C4654A2A}"/>
              </a:ext>
            </a:extLst>
          </p:cNvPr>
          <p:cNvGraphicFramePr>
            <a:graphicFrameLocks noGrp="1"/>
          </p:cNvGraphicFramePr>
          <p:nvPr>
            <p:extLst>
              <p:ext uri="{D42A27DB-BD31-4B8C-83A1-F6EECF244321}">
                <p14:modId xmlns:p14="http://schemas.microsoft.com/office/powerpoint/2010/main" val="2407190082"/>
              </p:ext>
            </p:extLst>
          </p:nvPr>
        </p:nvGraphicFramePr>
        <p:xfrm>
          <a:off x="215801" y="8730753"/>
          <a:ext cx="13318467" cy="530952"/>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441942">
                  <a:extLst>
                    <a:ext uri="{9D8B030D-6E8A-4147-A177-3AD203B41FA5}">
                      <a16:colId xmlns:a16="http://schemas.microsoft.com/office/drawing/2014/main" val="20002"/>
                    </a:ext>
                  </a:extLst>
                </a:gridCol>
                <a:gridCol w="1869195">
                  <a:extLst>
                    <a:ext uri="{9D8B030D-6E8A-4147-A177-3AD203B41FA5}">
                      <a16:colId xmlns:a16="http://schemas.microsoft.com/office/drawing/2014/main" val="20003"/>
                    </a:ext>
                  </a:extLst>
                </a:gridCol>
              </a:tblGrid>
              <a:tr h="265476">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265476">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諸経費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特別徴収義務者に対する徴収奨励金や徴税費用、制度周知のための広報経費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９３</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63151878"/>
                  </a:ext>
                </a:extLst>
              </a:tr>
            </a:tbl>
          </a:graphicData>
        </a:graphic>
      </p:graphicFrame>
      <p:graphicFrame>
        <p:nvGraphicFramePr>
          <p:cNvPr id="13" name="表 12">
            <a:extLst>
              <a:ext uri="{FF2B5EF4-FFF2-40B4-BE49-F238E27FC236}">
                <a16:creationId xmlns:a16="http://schemas.microsoft.com/office/drawing/2014/main" id="{BFEE8262-B7A4-461A-8F3E-6351B1CF0B45}"/>
              </a:ext>
            </a:extLst>
          </p:cNvPr>
          <p:cNvGraphicFramePr>
            <a:graphicFrameLocks noGrp="1"/>
          </p:cNvGraphicFramePr>
          <p:nvPr>
            <p:extLst>
              <p:ext uri="{D42A27DB-BD31-4B8C-83A1-F6EECF244321}">
                <p14:modId xmlns:p14="http://schemas.microsoft.com/office/powerpoint/2010/main" val="2429075621"/>
              </p:ext>
            </p:extLst>
          </p:nvPr>
        </p:nvGraphicFramePr>
        <p:xfrm>
          <a:off x="4464273" y="9378825"/>
          <a:ext cx="8712967" cy="468000"/>
        </p:xfrm>
        <a:graphic>
          <a:graphicData uri="http://schemas.openxmlformats.org/drawingml/2006/table">
            <a:tbl>
              <a:tblPr firstRow="1" bandRow="1">
                <a:tableStyleId>{5C22544A-7EE6-4342-B048-85BDC9FD1C3A}</a:tableStyleId>
              </a:tblPr>
              <a:tblGrid>
                <a:gridCol w="5616623">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tblGrid>
              <a:tr h="468000">
                <a:tc>
                  <a:txBody>
                    <a:bodyPr/>
                    <a:lstStyle/>
                    <a:p>
                      <a:pPr algn="ctr"/>
                      <a:r>
                        <a:rPr kumimoji="1" lang="ja-JP" altLang="en-US" sz="2400" dirty="0">
                          <a:solidFill>
                            <a:sysClr val="windowText" lastClr="000000"/>
                          </a:solidFill>
                        </a:rPr>
                        <a:t>「最重点事業（</a:t>
                      </a:r>
                      <a:r>
                        <a:rPr kumimoji="1" lang="en-US" altLang="ja-JP" sz="2400" dirty="0">
                          <a:solidFill>
                            <a:sysClr val="windowText" lastClr="000000"/>
                          </a:solidFill>
                        </a:rPr>
                        <a:t>R6</a:t>
                      </a:r>
                      <a:r>
                        <a:rPr kumimoji="1" lang="ja-JP" altLang="en-US" sz="2400" dirty="0">
                          <a:solidFill>
                            <a:sysClr val="windowText" lastClr="000000"/>
                          </a:solidFill>
                        </a:rPr>
                        <a:t>検討時）」　事業規模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sz="2400" dirty="0">
                          <a:solidFill>
                            <a:sysClr val="windowText" lastClr="000000"/>
                          </a:solidFill>
                        </a:rPr>
                        <a:t>1,539</a:t>
                      </a:r>
                      <a:r>
                        <a:rPr kumimoji="1" lang="ja-JP" altLang="en-US" sz="1400" dirty="0">
                          <a:solidFill>
                            <a:sysClr val="windowText" lastClr="000000"/>
                          </a:solidFill>
                        </a:rPr>
                        <a:t>（百万円）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23127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9140424"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今後の宿泊税充当事業（行政需要）の事業規模イメージ</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dirty="0"/>
          </a:p>
        </p:txBody>
      </p:sp>
      <p:graphicFrame>
        <p:nvGraphicFramePr>
          <p:cNvPr id="11" name="表 10">
            <a:extLst>
              <a:ext uri="{FF2B5EF4-FFF2-40B4-BE49-F238E27FC236}">
                <a16:creationId xmlns:a16="http://schemas.microsoft.com/office/drawing/2014/main" id="{39CFDFF5-332D-49DF-9BAC-3875AEA6D044}"/>
              </a:ext>
            </a:extLst>
          </p:cNvPr>
          <p:cNvGraphicFramePr>
            <a:graphicFrameLocks noGrp="1"/>
          </p:cNvGraphicFramePr>
          <p:nvPr>
            <p:extLst>
              <p:ext uri="{D42A27DB-BD31-4B8C-83A1-F6EECF244321}">
                <p14:modId xmlns:p14="http://schemas.microsoft.com/office/powerpoint/2010/main" val="1083232421"/>
              </p:ext>
            </p:extLst>
          </p:nvPr>
        </p:nvGraphicFramePr>
        <p:xfrm>
          <a:off x="207114" y="1334941"/>
          <a:ext cx="13318469" cy="6495766"/>
        </p:xfrm>
        <a:graphic>
          <a:graphicData uri="http://schemas.openxmlformats.org/drawingml/2006/table">
            <a:tbl>
              <a:tblPr>
                <a:tableStyleId>{BC89EF96-8CEA-46FF-86C4-4CE0E7609802}</a:tableStyleId>
              </a:tblPr>
              <a:tblGrid>
                <a:gridCol w="1304831">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6192688">
                  <a:extLst>
                    <a:ext uri="{9D8B030D-6E8A-4147-A177-3AD203B41FA5}">
                      <a16:colId xmlns:a16="http://schemas.microsoft.com/office/drawing/2014/main" val="20002"/>
                    </a:ext>
                  </a:extLst>
                </a:gridCol>
                <a:gridCol w="720080">
                  <a:extLst>
                    <a:ext uri="{9D8B030D-6E8A-4147-A177-3AD203B41FA5}">
                      <a16:colId xmlns:a16="http://schemas.microsoft.com/office/drawing/2014/main" val="2615315140"/>
                    </a:ext>
                  </a:extLst>
                </a:gridCol>
                <a:gridCol w="1800200">
                  <a:extLst>
                    <a:ext uri="{9D8B030D-6E8A-4147-A177-3AD203B41FA5}">
                      <a16:colId xmlns:a16="http://schemas.microsoft.com/office/drawing/2014/main" val="989775962"/>
                    </a:ext>
                  </a:extLst>
                </a:gridCol>
                <a:gridCol w="1428462">
                  <a:extLst>
                    <a:ext uri="{9D8B030D-6E8A-4147-A177-3AD203B41FA5}">
                      <a16:colId xmlns:a16="http://schemas.microsoft.com/office/drawing/2014/main" val="20003"/>
                    </a:ext>
                  </a:extLst>
                </a:gridCol>
              </a:tblGrid>
              <a:tr h="483642">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理由</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725462">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情報通信に係る環境整備</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設置促進事業</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関西国際空港と新大阪駅及びそこから万博会場への主要導線となる空港・鉄道駅を中心に、万博会場内の主要施設で整備される</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のローミング基盤である</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Open Roaming</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に対応した</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OFW</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スポットを整備（</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R6</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年度から予算化済）</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ctr">
                        <a:lnSpc>
                          <a:spcPct val="100000"/>
                        </a:lnSpc>
                        <a:buFont typeface="Arial" panose="020B0604020202020204" pitchFamily="34" charset="0"/>
                        <a:buNone/>
                      </a:pPr>
                      <a:r>
                        <a:rPr kumimoji="1"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3">
                  <a:txBody>
                    <a:bodyPr/>
                    <a:lstStyle/>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コロナ禍以降においても、観光振興施策として取り組む必要があると考えられるため</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３４</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30542660"/>
                  </a:ext>
                </a:extLst>
              </a:tr>
              <a:tr h="570150">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ホスピタリティの向上・人材の育成</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ウェルカム大阪おもてなし事業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多言語観光ボランティアの育成を実施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ctr">
                        <a:lnSpc>
                          <a:spcPct val="100000"/>
                        </a:lnSpc>
                        <a:buFont typeface="Arial" panose="020B0604020202020204" pitchFamily="34" charset="0"/>
                        <a:buNone/>
                      </a:pPr>
                      <a:r>
                        <a:rPr kumimoji="1"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216000" indent="-171450">
                        <a:lnSpc>
                          <a:spcPct val="100000"/>
                        </a:lnSpc>
                        <a:buFont typeface="Arial" panose="020B0604020202020204" pitchFamily="34" charset="0"/>
                        <a:buChar char="•"/>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174647485"/>
                  </a:ext>
                </a:extLst>
              </a:tr>
              <a:tr h="570150">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交通アクセスの容易化・円滑化</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公共交通機関と連携した受入環境整備事業</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公共交通機関の乗継駅における案内モニターの設置、床面に乗継経路を表示するなどの整備に対して補助金を交付</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ctr">
                        <a:lnSpc>
                          <a:spcPct val="100000"/>
                        </a:lnSpc>
                        <a:buFont typeface="Arial" panose="020B0604020202020204" pitchFamily="34" charset="0"/>
                        <a:buNone/>
                      </a:pPr>
                      <a:r>
                        <a:rPr kumimoji="1"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216000" indent="-171450">
                        <a:lnSpc>
                          <a:spcPct val="100000"/>
                        </a:lnSpc>
                        <a:buFont typeface="Arial" panose="020B0604020202020204" pitchFamily="34" charset="0"/>
                        <a:buChar char="•"/>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３５</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50160514"/>
                  </a:ext>
                </a:extLst>
              </a:tr>
              <a:tr h="570150">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宿泊施設の耐震化補助</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宿泊施設の耐震設計・改修工事への支援を実施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ctr">
                        <a:lnSpc>
                          <a:spcPct val="100000"/>
                        </a:lnSpc>
                        <a:buFont typeface="Arial" panose="020B0604020202020204" pitchFamily="34" charset="0"/>
                        <a:buNone/>
                      </a:pPr>
                      <a:r>
                        <a:rPr kumimoji="1"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類似の補助制度が存在するため</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493555811"/>
                  </a:ext>
                </a:extLst>
              </a:tr>
              <a:tr h="725462">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観光施設等のバリアフリー化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宿泊施設のバリアフリー化</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宿泊施設の客室や共用部のバリアフリー化のための改修等の支援を実施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2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他府県における先行事例もあり、施策ニーズが高いと考えられるため</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570150">
                <a:tc rowSpan="3">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多様な文化・習慣に関する受入環境整備の強化</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宿泊施設、飲食店、小売店等に対して、ムスリム等多様な文化・習慣を持つ外国人受入体制の整備を支援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ctr">
                        <a:lnSpc>
                          <a:spcPct val="100000"/>
                        </a:lnSpc>
                        <a:buFont typeface="Arial" panose="020B0604020202020204" pitchFamily="34" charset="0"/>
                        <a:buNone/>
                      </a:pPr>
                      <a:r>
                        <a:rPr kumimoji="1"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5">
                  <a:txBody>
                    <a:bodyPr/>
                    <a:lstStyle/>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コロナ禍以降においても、観光振興施策として取り組む必要があると考えられるため</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570150">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観光行動基準の策定</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観光事業者・従事者及び観光客に対して、持続可能な観光の実現に向けた行動基準を策定</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2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125223404"/>
                  </a:ext>
                </a:extLst>
              </a:tr>
              <a:tr h="570150">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レスポンシブル・ツーリズム普及の取組</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上記「観光行動基準」の普及・啓発</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5167027"/>
                  </a:ext>
                </a:extLst>
              </a:tr>
              <a:tr h="570150">
                <a:tc rowSpan="2">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効果的な誘客促進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デジタルマーケティングの強化</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等のデジタル媒体を活用したプロモーションを強化</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次ページにて計上</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82424630"/>
                  </a:ext>
                </a:extLst>
              </a:tr>
              <a:tr h="570150">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海外プロモーションの強化</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海外宿泊予約サイトと連携したプロモーションの実施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次ページにて計上</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723108344"/>
                  </a:ext>
                </a:extLst>
              </a:tr>
            </a:tbl>
          </a:graphicData>
        </a:graphic>
      </p:graphicFrame>
      <p:sp>
        <p:nvSpPr>
          <p:cNvPr id="13" name="テキスト ボックス 12">
            <a:extLst>
              <a:ext uri="{FF2B5EF4-FFF2-40B4-BE49-F238E27FC236}">
                <a16:creationId xmlns:a16="http://schemas.microsoft.com/office/drawing/2014/main" id="{4B0BB583-F4DA-410A-A286-DE8D2AF19B7A}"/>
              </a:ext>
            </a:extLst>
          </p:cNvPr>
          <p:cNvSpPr txBox="1"/>
          <p:nvPr/>
        </p:nvSpPr>
        <p:spPr>
          <a:xfrm>
            <a:off x="215801" y="881881"/>
            <a:ext cx="13266000"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）未実施事業（</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a:t>
            </a:r>
          </a:p>
        </p:txBody>
      </p:sp>
      <p:graphicFrame>
        <p:nvGraphicFramePr>
          <p:cNvPr id="14" name="表 13">
            <a:extLst>
              <a:ext uri="{FF2B5EF4-FFF2-40B4-BE49-F238E27FC236}">
                <a16:creationId xmlns:a16="http://schemas.microsoft.com/office/drawing/2014/main" id="{EC953C91-9B0A-4A26-AB80-DB76AABB47D5}"/>
              </a:ext>
            </a:extLst>
          </p:cNvPr>
          <p:cNvGraphicFramePr>
            <a:graphicFrameLocks noGrp="1"/>
          </p:cNvGraphicFramePr>
          <p:nvPr>
            <p:extLst>
              <p:ext uri="{D42A27DB-BD31-4B8C-83A1-F6EECF244321}">
                <p14:modId xmlns:p14="http://schemas.microsoft.com/office/powerpoint/2010/main" val="3298471595"/>
              </p:ext>
            </p:extLst>
          </p:nvPr>
        </p:nvGraphicFramePr>
        <p:xfrm>
          <a:off x="4752306" y="8046737"/>
          <a:ext cx="8784976" cy="540000"/>
        </p:xfrm>
        <a:graphic>
          <a:graphicData uri="http://schemas.openxmlformats.org/drawingml/2006/table">
            <a:tbl>
              <a:tblPr firstRow="1" bandRow="1">
                <a:tableStyleId>{5C22544A-7EE6-4342-B048-85BDC9FD1C3A}</a:tableStyleId>
              </a:tblPr>
              <a:tblGrid>
                <a:gridCol w="5616623">
                  <a:extLst>
                    <a:ext uri="{9D8B030D-6E8A-4147-A177-3AD203B41FA5}">
                      <a16:colId xmlns:a16="http://schemas.microsoft.com/office/drawing/2014/main" val="20000"/>
                    </a:ext>
                  </a:extLst>
                </a:gridCol>
                <a:gridCol w="3168353">
                  <a:extLst>
                    <a:ext uri="{9D8B030D-6E8A-4147-A177-3AD203B41FA5}">
                      <a16:colId xmlns:a16="http://schemas.microsoft.com/office/drawing/2014/main" val="20001"/>
                    </a:ext>
                  </a:extLst>
                </a:gridCol>
              </a:tblGrid>
              <a:tr h="540000">
                <a:tc>
                  <a:txBody>
                    <a:bodyPr/>
                    <a:lstStyle/>
                    <a:p>
                      <a:pPr algn="ctr"/>
                      <a:r>
                        <a:rPr kumimoji="1" lang="ja-JP" altLang="en-US" sz="2400" dirty="0">
                          <a:solidFill>
                            <a:sysClr val="windowText" lastClr="000000"/>
                          </a:solidFill>
                          <a:latin typeface="+mj-ea"/>
                          <a:ea typeface="+mj-ea"/>
                        </a:rPr>
                        <a:t>「</a:t>
                      </a:r>
                      <a:r>
                        <a:rPr kumimoji="1" lang="ja-JP" altLang="en-US" sz="2400" dirty="0">
                          <a:solidFill>
                            <a:schemeClr val="tx1"/>
                          </a:solidFill>
                          <a:latin typeface="ＭＳ Ｐゴシック" panose="020B0600070205080204" pitchFamily="50" charset="-128"/>
                          <a:ea typeface="ＭＳ Ｐゴシック" panose="020B0600070205080204" pitchFamily="50" charset="-128"/>
                        </a:rPr>
                        <a:t>未実施</a:t>
                      </a:r>
                      <a:r>
                        <a:rPr kumimoji="1" lang="zh-TW" altLang="en-US" sz="2400" dirty="0">
                          <a:solidFill>
                            <a:schemeClr val="tx1"/>
                          </a:solidFill>
                          <a:latin typeface="ＭＳ Ｐゴシック" panose="020B0600070205080204" pitchFamily="50" charset="-128"/>
                          <a:ea typeface="ＭＳ Ｐゴシック" panose="020B0600070205080204" pitchFamily="50" charset="-128"/>
                        </a:rPr>
                        <a:t>事</a:t>
                      </a:r>
                      <a:r>
                        <a:rPr kumimoji="1" lang="zh-TW" altLang="en-US" sz="2400" dirty="0">
                          <a:solidFill>
                            <a:sysClr val="windowText" lastClr="000000"/>
                          </a:solidFill>
                          <a:latin typeface="ＭＳ Ｐゴシック" panose="020B0600070205080204" pitchFamily="50" charset="-128"/>
                          <a:ea typeface="ＭＳ Ｐゴシック" panose="020B0600070205080204" pitchFamily="50" charset="-128"/>
                        </a:rPr>
                        <a:t>業</a:t>
                      </a:r>
                      <a:r>
                        <a:rPr kumimoji="1" lang="ja-JP" altLang="en-US" sz="2400" dirty="0">
                          <a:solidFill>
                            <a:sysClr val="windowText" lastClr="000000"/>
                          </a:solidFill>
                          <a:latin typeface="ＭＳ Ｐゴシック" panose="020B0600070205080204" pitchFamily="50" charset="-128"/>
                          <a:ea typeface="ＭＳ Ｐゴシック" panose="020B0600070205080204" pitchFamily="50" charset="-128"/>
                        </a:rPr>
                        <a:t>（</a:t>
                      </a:r>
                      <a:r>
                        <a:rPr kumimoji="1" lang="en-US" altLang="ja-JP" sz="2400" dirty="0">
                          <a:solidFill>
                            <a:sysClr val="windowText" lastClr="000000"/>
                          </a:solidFill>
                          <a:latin typeface="ＭＳ Ｐゴシック" panose="020B0600070205080204" pitchFamily="50" charset="-128"/>
                          <a:ea typeface="ＭＳ Ｐゴシック" panose="020B0600070205080204" pitchFamily="50" charset="-128"/>
                        </a:rPr>
                        <a:t>R6</a:t>
                      </a:r>
                      <a:r>
                        <a:rPr kumimoji="1" lang="ja-JP" altLang="en-US" sz="2400" dirty="0">
                          <a:solidFill>
                            <a:sysClr val="windowText" lastClr="000000"/>
                          </a:solidFill>
                          <a:latin typeface="ＭＳ Ｐゴシック" panose="020B0600070205080204" pitchFamily="50" charset="-128"/>
                          <a:ea typeface="ＭＳ Ｐゴシック" panose="020B0600070205080204" pitchFamily="50" charset="-128"/>
                        </a:rPr>
                        <a:t>検討時）</a:t>
                      </a:r>
                      <a:r>
                        <a:rPr kumimoji="1" lang="ja-JP" altLang="en-US" sz="2400" dirty="0">
                          <a:solidFill>
                            <a:sysClr val="windowText" lastClr="000000"/>
                          </a:solidFill>
                          <a:latin typeface="+mj-ea"/>
                          <a:ea typeface="+mj-ea"/>
                        </a:rPr>
                        <a:t>」　事業規模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sz="2400" dirty="0">
                          <a:solidFill>
                            <a:sysClr val="windowText" lastClr="000000"/>
                          </a:solidFill>
                        </a:rPr>
                        <a:t>339</a:t>
                      </a:r>
                      <a:r>
                        <a:rPr kumimoji="1" lang="ja-JP" altLang="en-US" sz="1400" dirty="0">
                          <a:solidFill>
                            <a:sysClr val="windowText" lastClr="000000"/>
                          </a:solidFill>
                          <a:latin typeface="+mj-ea"/>
                          <a:ea typeface="+mj-ea"/>
                        </a:rPr>
                        <a:t>（百万円）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09546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9140424"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今後の宿泊税充当事業（行政需要）の事業規模イメージ</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4</a:t>
            </a:fld>
            <a:endParaRPr kumimoji="1" lang="ja-JP" altLang="en-US" dirty="0"/>
          </a:p>
        </p:txBody>
      </p:sp>
      <p:sp>
        <p:nvSpPr>
          <p:cNvPr id="9" name="テキスト ボックス 8">
            <a:extLst>
              <a:ext uri="{FF2B5EF4-FFF2-40B4-BE49-F238E27FC236}">
                <a16:creationId xmlns:a16="http://schemas.microsoft.com/office/drawing/2014/main" id="{CFC379AD-B055-420B-9838-F649C6CBF0BE}"/>
              </a:ext>
            </a:extLst>
          </p:cNvPr>
          <p:cNvSpPr txBox="1"/>
          <p:nvPr/>
        </p:nvSpPr>
        <p:spPr>
          <a:xfrm>
            <a:off x="260746" y="809873"/>
            <a:ext cx="13264835"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）新たなニーズへの対応事業（</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　～万博後の大阪の成長をめざして～</a:t>
            </a:r>
          </a:p>
        </p:txBody>
      </p:sp>
      <p:graphicFrame>
        <p:nvGraphicFramePr>
          <p:cNvPr id="11" name="表 10">
            <a:extLst>
              <a:ext uri="{FF2B5EF4-FFF2-40B4-BE49-F238E27FC236}">
                <a16:creationId xmlns:a16="http://schemas.microsoft.com/office/drawing/2014/main" id="{F01B321D-FBAC-4BB1-8FF0-FADE04753B40}"/>
              </a:ext>
            </a:extLst>
          </p:cNvPr>
          <p:cNvGraphicFramePr>
            <a:graphicFrameLocks noGrp="1"/>
          </p:cNvGraphicFramePr>
          <p:nvPr>
            <p:extLst>
              <p:ext uri="{D42A27DB-BD31-4B8C-83A1-F6EECF244321}">
                <p14:modId xmlns:p14="http://schemas.microsoft.com/office/powerpoint/2010/main" val="3799501380"/>
              </p:ext>
            </p:extLst>
          </p:nvPr>
        </p:nvGraphicFramePr>
        <p:xfrm>
          <a:off x="1727969" y="8334769"/>
          <a:ext cx="11809313" cy="540000"/>
        </p:xfrm>
        <a:graphic>
          <a:graphicData uri="http://schemas.openxmlformats.org/drawingml/2006/table">
            <a:tbl>
              <a:tblPr firstRow="1" bandRow="1">
                <a:tableStyleId>{5C22544A-7EE6-4342-B048-85BDC9FD1C3A}</a:tableStyleId>
              </a:tblPr>
              <a:tblGrid>
                <a:gridCol w="7550217">
                  <a:extLst>
                    <a:ext uri="{9D8B030D-6E8A-4147-A177-3AD203B41FA5}">
                      <a16:colId xmlns:a16="http://schemas.microsoft.com/office/drawing/2014/main" val="20000"/>
                    </a:ext>
                  </a:extLst>
                </a:gridCol>
                <a:gridCol w="4259096">
                  <a:extLst>
                    <a:ext uri="{9D8B030D-6E8A-4147-A177-3AD203B41FA5}">
                      <a16:colId xmlns:a16="http://schemas.microsoft.com/office/drawing/2014/main" val="20001"/>
                    </a:ext>
                  </a:extLst>
                </a:gridCol>
              </a:tblGrid>
              <a:tr h="540000">
                <a:tc>
                  <a:txBody>
                    <a:bodyPr/>
                    <a:lstStyle/>
                    <a:p>
                      <a:pPr algn="ctr"/>
                      <a:r>
                        <a:rPr kumimoji="1" lang="ja-JP" altLang="en-US" sz="2400" dirty="0">
                          <a:solidFill>
                            <a:sysClr val="windowText" lastClr="000000"/>
                          </a:solidFill>
                          <a:latin typeface="+mj-ea"/>
                          <a:ea typeface="+mj-ea"/>
                        </a:rPr>
                        <a:t>「</a:t>
                      </a:r>
                      <a:r>
                        <a:rPr kumimoji="1" lang="ja-JP" altLang="en-US" sz="2400" dirty="0">
                          <a:solidFill>
                            <a:schemeClr val="tx1"/>
                          </a:solidFill>
                          <a:latin typeface="ＭＳ Ｐゴシック" panose="020B0600070205080204" pitchFamily="50" charset="-128"/>
                          <a:ea typeface="ＭＳ Ｐゴシック" panose="020B0600070205080204" pitchFamily="50" charset="-128"/>
                        </a:rPr>
                        <a:t>新たなニーズへの対応事業（</a:t>
                      </a:r>
                      <a:r>
                        <a:rPr kumimoji="1" lang="en-US" altLang="ja-JP" sz="2400" dirty="0">
                          <a:solidFill>
                            <a:schemeClr val="tx1"/>
                          </a:solidFill>
                          <a:latin typeface="ＭＳ Ｐゴシック" panose="020B0600070205080204" pitchFamily="50" charset="-128"/>
                          <a:ea typeface="ＭＳ Ｐゴシック" panose="020B0600070205080204" pitchFamily="50" charset="-128"/>
                        </a:rPr>
                        <a:t>R6</a:t>
                      </a:r>
                      <a:r>
                        <a:rPr kumimoji="1" lang="ja-JP" altLang="en-US" sz="2400" dirty="0">
                          <a:solidFill>
                            <a:schemeClr val="tx1"/>
                          </a:solidFill>
                          <a:latin typeface="ＭＳ Ｐゴシック" panose="020B0600070205080204" pitchFamily="50" charset="-128"/>
                          <a:ea typeface="ＭＳ Ｐゴシック" panose="020B0600070205080204" pitchFamily="50" charset="-128"/>
                        </a:rPr>
                        <a:t>検討時）</a:t>
                      </a:r>
                      <a:r>
                        <a:rPr kumimoji="1" lang="ja-JP" altLang="en-US" sz="2400" dirty="0">
                          <a:solidFill>
                            <a:sysClr val="windowText" lastClr="000000"/>
                          </a:solidFill>
                          <a:latin typeface="+mj-ea"/>
                          <a:ea typeface="+mj-ea"/>
                        </a:rPr>
                        <a:t>」　事業規模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sz="2400" dirty="0">
                          <a:solidFill>
                            <a:sysClr val="windowText" lastClr="000000"/>
                          </a:solidFill>
                        </a:rPr>
                        <a:t>5,700</a:t>
                      </a:r>
                      <a:r>
                        <a:rPr kumimoji="1" lang="ja-JP" altLang="en-US" sz="1400" dirty="0">
                          <a:solidFill>
                            <a:sysClr val="windowText" lastClr="000000"/>
                          </a:solidFill>
                          <a:latin typeface="+mj-ea"/>
                          <a:ea typeface="+mj-ea"/>
                        </a:rPr>
                        <a:t>（百万円）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bl>
          </a:graphicData>
        </a:graphic>
      </p:graphicFrame>
      <p:graphicFrame>
        <p:nvGraphicFramePr>
          <p:cNvPr id="14" name="表 13">
            <a:extLst>
              <a:ext uri="{FF2B5EF4-FFF2-40B4-BE49-F238E27FC236}">
                <a16:creationId xmlns:a16="http://schemas.microsoft.com/office/drawing/2014/main" id="{E0957AE0-A0E7-4CEE-AF6D-9E902B0F20D5}"/>
              </a:ext>
            </a:extLst>
          </p:cNvPr>
          <p:cNvGraphicFramePr>
            <a:graphicFrameLocks noGrp="1"/>
          </p:cNvGraphicFramePr>
          <p:nvPr>
            <p:extLst>
              <p:ext uri="{D42A27DB-BD31-4B8C-83A1-F6EECF244321}">
                <p14:modId xmlns:p14="http://schemas.microsoft.com/office/powerpoint/2010/main" val="3204176029"/>
              </p:ext>
            </p:extLst>
          </p:nvPr>
        </p:nvGraphicFramePr>
        <p:xfrm>
          <a:off x="260746" y="1386214"/>
          <a:ext cx="13204527" cy="6722079"/>
        </p:xfrm>
        <a:graphic>
          <a:graphicData uri="http://schemas.openxmlformats.org/drawingml/2006/table">
            <a:tbl>
              <a:tblPr>
                <a:tableStyleId>{BC89EF96-8CEA-46FF-86C4-4CE0E7609802}</a:tableStyleId>
              </a:tblPr>
              <a:tblGrid>
                <a:gridCol w="2403327">
                  <a:extLst>
                    <a:ext uri="{9D8B030D-6E8A-4147-A177-3AD203B41FA5}">
                      <a16:colId xmlns:a16="http://schemas.microsoft.com/office/drawing/2014/main" val="20001"/>
                    </a:ext>
                  </a:extLst>
                </a:gridCol>
                <a:gridCol w="9145016">
                  <a:extLst>
                    <a:ext uri="{9D8B030D-6E8A-4147-A177-3AD203B41FA5}">
                      <a16:colId xmlns:a16="http://schemas.microsoft.com/office/drawing/2014/main" val="4054649602"/>
                    </a:ext>
                  </a:extLst>
                </a:gridCol>
                <a:gridCol w="1656184">
                  <a:extLst>
                    <a:ext uri="{9D8B030D-6E8A-4147-A177-3AD203B41FA5}">
                      <a16:colId xmlns:a16="http://schemas.microsoft.com/office/drawing/2014/main" val="20003"/>
                    </a:ext>
                  </a:extLst>
                </a:gridCol>
              </a:tblGrid>
              <a:tr h="442249">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826434">
                <a:tc rowSpan="2">
                  <a:txBody>
                    <a:bodyPr/>
                    <a:lstStyle/>
                    <a:p>
                      <a:pPr marL="28575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indent="-285750">
                        <a:lnSpc>
                          <a:spcPct val="100000"/>
                        </a:lnSpc>
                        <a:buFont typeface="Wingdings" panose="05000000000000000000" pitchFamily="2" charset="2"/>
                        <a:buChar char="Ø"/>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万博のレガシーを活かした府域周遊促進</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・万博の機運醸成として実施した「大阪来てな！キャンペーン」（大阪の観光資源を活かした集客・周遊事業）の</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発展事業や府域観光資源やサイクルラインなどを活用した府域周遊促進の取組を実施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６００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154904676"/>
                  </a:ext>
                </a:extLst>
              </a:tr>
              <a:tr h="1791082">
                <a:tc vMerge="1">
                  <a:txBody>
                    <a:bodyPr/>
                    <a:lstStyle/>
                    <a:p>
                      <a:pPr marL="285750" marR="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万博のレガシーを活かした文化芸術の活性化</a:t>
                      </a:r>
                      <a:endParaRPr kumimoji="1" lang="en-US" altLang="ja-JP" sz="1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・大阪が誇る、多彩で豊かな文化資源を活用した様々なプログラムを展開し、府内の文化芸術活動のさらなる活性化</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及び魅力発信の強化を図る</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万博のレガシーを活かしたスポーツツーリズムの推進・スポーツ国際大会開催の支援</a:t>
                      </a:r>
                      <a:endParaRPr kumimoji="1" lang="en-US" altLang="ja-JP" sz="1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・アーバンスポーツやテクノロジーを中心としたスポーツ体験イベントやスポーツ・観光など様々なコンテンツと掛け合わせた</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大規模集客イベントを開催</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・スポーツ国際大会開催を通じた国内外からの大阪への誘客及び地域の魅力発信</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１，０５０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68934256"/>
                  </a:ext>
                </a:extLst>
              </a:tr>
              <a:tr h="751806">
                <a:tc>
                  <a:txBody>
                    <a:bodyPr/>
                    <a:lstStyle/>
                    <a:p>
                      <a:pPr marL="285750" marR="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観光客受入のための基盤整</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indent="-285750">
                        <a:lnSpc>
                          <a:spcPct val="100000"/>
                        </a:lnSpc>
                        <a:buFont typeface="Wingdings" panose="05000000000000000000" pitchFamily="2" charset="2"/>
                        <a:buChar char="Ø"/>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更なる受入環境整備の推進</a:t>
                      </a:r>
                    </a:p>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・受入環境整備を実施する市町村への支援拡充、新たなユニバーサルツーリズムにかかる情報発信など、</a:t>
                      </a:r>
                    </a:p>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これまで宿泊税を活用して実施してきた受入環境整備の充実</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３００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884497">
                <a:tc>
                  <a:txBody>
                    <a:bodyPr/>
                    <a:lstStyle/>
                    <a:p>
                      <a:pPr marL="28575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交通アクセス等の容易化・円滑化</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観光振興や魅力向上にかかるハード整備</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・水都大阪における水辺のライトアップ機器整備、府営都市公園・府有集客施設の観光拠点整備費用　等</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１，５００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125223404"/>
                  </a:ext>
                </a:extLst>
              </a:tr>
              <a:tr h="757328">
                <a:tc>
                  <a:txBody>
                    <a:bodyPr/>
                    <a:lstStyle/>
                    <a:p>
                      <a:pPr marL="28575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既存の魅力資源の整備・活用</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文化財を活用した観光振興の強化</a:t>
                      </a:r>
                      <a:endParaRPr kumimoji="1" lang="en-US" altLang="ja-JP" sz="1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・文化財の参加体験型プロジェクトとして、文化財建造物での伝統的食事体験、伝統芸能フェス等の実施</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・文化財所有者や市町村が実施する文化財の魅力強化・発信事業や受入環境整備に対する支援</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２５０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5167027"/>
                  </a:ext>
                </a:extLst>
              </a:tr>
              <a:tr h="1268683">
                <a:tc>
                  <a:txBody>
                    <a:bodyPr/>
                    <a:lstStyle/>
                    <a:p>
                      <a:pPr marL="285750" marR="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p>
                    <a:p>
                      <a:pPr marL="285750" marR="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ü"/>
                        <a:tabLst/>
                        <a:defRPr/>
                      </a:pP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誘致の推進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海外への観光プロモーション・デジタルマーケティングの強化</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・海外メディアを招待する視察ツアーや訪日外国人向けの観光サイトへの広告掲載など観光プロモーションの積極的な展開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・外国人旅行者誘致や満足度向上に向けたデジタル技術を活用したマーケティングの強化</a:t>
                      </a:r>
                    </a:p>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en-US" altLang="zh-TW" sz="1400" b="1" dirty="0">
                          <a:solidFill>
                            <a:schemeClr val="tx1"/>
                          </a:solidFill>
                          <a:latin typeface="Meiryo UI" panose="020B0604030504040204" pitchFamily="50" charset="-128"/>
                          <a:ea typeface="Meiryo UI" panose="020B0604030504040204" pitchFamily="50" charset="-128"/>
                        </a:rPr>
                        <a:t>MICE</a:t>
                      </a:r>
                      <a:r>
                        <a:rPr kumimoji="1" lang="zh-TW" altLang="en-US" sz="1400" b="1" dirty="0">
                          <a:solidFill>
                            <a:schemeClr val="tx1"/>
                          </a:solidFill>
                          <a:latin typeface="Meiryo UI" panose="020B0604030504040204" pitchFamily="50" charset="-128"/>
                          <a:ea typeface="Meiryo UI" panose="020B0604030504040204" pitchFamily="50" charset="-128"/>
                        </a:rPr>
                        <a:t>誘致関連</a:t>
                      </a:r>
                      <a:r>
                        <a:rPr kumimoji="1" lang="ja-JP" altLang="en-US" sz="1400" b="1" dirty="0">
                          <a:solidFill>
                            <a:schemeClr val="tx1"/>
                          </a:solidFill>
                          <a:latin typeface="Meiryo UI" panose="020B0604030504040204" pitchFamily="50" charset="-128"/>
                          <a:ea typeface="Meiryo UI" panose="020B0604030504040204" pitchFamily="50" charset="-128"/>
                        </a:rPr>
                        <a:t>費用の増強</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・国際的な誘致競争が活発化する中、</a:t>
                      </a:r>
                      <a:r>
                        <a:rPr kumimoji="1" lang="en-US" altLang="ja-JP" sz="1400" b="0" dirty="0">
                          <a:solidFill>
                            <a:schemeClr val="tx1"/>
                          </a:solidFill>
                          <a:latin typeface="Meiryo UI" panose="020B0604030504040204" pitchFamily="50" charset="-128"/>
                          <a:ea typeface="Meiryo UI" panose="020B0604030504040204" pitchFamily="50" charset="-128"/>
                        </a:rPr>
                        <a:t>MICE</a:t>
                      </a:r>
                      <a:r>
                        <a:rPr kumimoji="1" lang="ja-JP" altLang="en-US" sz="1400" b="0" dirty="0">
                          <a:solidFill>
                            <a:schemeClr val="tx1"/>
                          </a:solidFill>
                          <a:latin typeface="Meiryo UI" panose="020B0604030504040204" pitchFamily="50" charset="-128"/>
                          <a:ea typeface="Meiryo UI" panose="020B0604030504040204" pitchFamily="50" charset="-128"/>
                        </a:rPr>
                        <a:t>都市としての魅力を高めるため、プロモーションや主催者への支援を充実</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２，０００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82424630"/>
                  </a:ext>
                </a:extLst>
              </a:tr>
            </a:tbl>
          </a:graphicData>
        </a:graphic>
      </p:graphicFrame>
    </p:spTree>
    <p:extLst>
      <p:ext uri="{BB962C8B-B14F-4D97-AF65-F5344CB8AC3E}">
        <p14:creationId xmlns:p14="http://schemas.microsoft.com/office/powerpoint/2010/main" val="208592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9499496"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今後の宿泊税充当事業（行政需要）の事業規模イメージ</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5</a:t>
            </a:fld>
            <a:endParaRPr kumimoji="1" lang="ja-JP" altLang="en-US" dirty="0"/>
          </a:p>
        </p:txBody>
      </p:sp>
      <p:sp>
        <p:nvSpPr>
          <p:cNvPr id="9" name="テキスト ボックス 8">
            <a:extLst>
              <a:ext uri="{FF2B5EF4-FFF2-40B4-BE49-F238E27FC236}">
                <a16:creationId xmlns:a16="http://schemas.microsoft.com/office/drawing/2014/main" id="{DE21B03C-3468-4362-8D4E-96DA2D8B7E91}"/>
              </a:ext>
            </a:extLst>
          </p:cNvPr>
          <p:cNvSpPr txBox="1"/>
          <p:nvPr/>
        </p:nvSpPr>
        <p:spPr bwMode="gray">
          <a:xfrm>
            <a:off x="283872" y="809873"/>
            <a:ext cx="2736427"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000" dirty="0">
                <a:solidFill>
                  <a:sysClr val="windowText" lastClr="000000"/>
                </a:solidFill>
                <a:latin typeface="Meiryo UI" panose="020B0604030504040204" pitchFamily="50" charset="-128"/>
                <a:ea typeface="Meiryo UI" panose="020B0604030504040204" pitchFamily="50" charset="-128"/>
              </a:rPr>
              <a:t>◆</a:t>
            </a:r>
            <a:r>
              <a:rPr lang="ja-JP" altLang="en-US" sz="2000" u="sng" dirty="0">
                <a:solidFill>
                  <a:sysClr val="windowText" lastClr="000000"/>
                </a:solidFill>
                <a:latin typeface="Meiryo UI" panose="020B0604030504040204" pitchFamily="50" charset="-128"/>
                <a:ea typeface="Meiryo UI" panose="020B0604030504040204" pitchFamily="50" charset="-128"/>
              </a:rPr>
              <a:t>事業規模の試算結果</a:t>
            </a:r>
            <a:endParaRPr lang="en-US" altLang="ja-JP" sz="2000" u="sng"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27BE1C0C-2497-4D8C-AFCC-9B8F33F83EED}"/>
              </a:ext>
            </a:extLst>
          </p:cNvPr>
          <p:cNvGraphicFramePr>
            <a:graphicFrameLocks noGrp="1"/>
          </p:cNvGraphicFramePr>
          <p:nvPr>
            <p:extLst>
              <p:ext uri="{D42A27DB-BD31-4B8C-83A1-F6EECF244321}">
                <p14:modId xmlns:p14="http://schemas.microsoft.com/office/powerpoint/2010/main" val="2683356356"/>
              </p:ext>
            </p:extLst>
          </p:nvPr>
        </p:nvGraphicFramePr>
        <p:xfrm>
          <a:off x="647849" y="1466875"/>
          <a:ext cx="12673408" cy="4727054"/>
        </p:xfrm>
        <a:graphic>
          <a:graphicData uri="http://schemas.openxmlformats.org/drawingml/2006/table">
            <a:tbl>
              <a:tblPr>
                <a:tableStyleId>{BC89EF96-8CEA-46FF-86C4-4CE0E7609802}</a:tableStyleId>
              </a:tblPr>
              <a:tblGrid>
                <a:gridCol w="4320480">
                  <a:extLst>
                    <a:ext uri="{9D8B030D-6E8A-4147-A177-3AD203B41FA5}">
                      <a16:colId xmlns:a16="http://schemas.microsoft.com/office/drawing/2014/main" val="20001"/>
                    </a:ext>
                  </a:extLst>
                </a:gridCol>
                <a:gridCol w="3888432">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gridCol w="2232248">
                  <a:extLst>
                    <a:ext uri="{9D8B030D-6E8A-4147-A177-3AD203B41FA5}">
                      <a16:colId xmlns:a16="http://schemas.microsoft.com/office/drawing/2014/main" val="1892670803"/>
                    </a:ext>
                  </a:extLst>
                </a:gridCol>
              </a:tblGrid>
              <a:tr h="543052">
                <a:tc rowSpan="2" gridSpan="2">
                  <a:txBody>
                    <a:bodyPr/>
                    <a:lstStyle/>
                    <a:p>
                      <a:pPr marL="0" indent="0" algn="ctr" fontAlgn="ctr">
                        <a:lnSpc>
                          <a:spcPct val="100000"/>
                        </a:lnSpc>
                        <a:buFont typeface="Wingdings" panose="05000000000000000000" pitchFamily="2" charset="2"/>
                        <a:buNone/>
                      </a:pPr>
                      <a:r>
                        <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　</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rowSpan="2" hMerge="1">
                  <a:txBody>
                    <a:bodyPr/>
                    <a:lstStyle/>
                    <a:p>
                      <a:endParaRPr kumimoji="1" lang="ja-JP" altLang="en-US"/>
                    </a:p>
                  </a:txBody>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zh-TW"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事業規模計（百万円）</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52986194"/>
                  </a:ext>
                </a:extLst>
              </a:tr>
              <a:tr h="1073022">
                <a:tc gridSpan="2" vMerge="1">
                  <a:txBody>
                    <a:bodyPr/>
                    <a:lstStyle/>
                    <a:p>
                      <a:pPr marL="0" indent="0" algn="l" fontAlgn="ctr">
                        <a:lnSpc>
                          <a:spcPct val="100000"/>
                        </a:lnSpc>
                        <a:buFont typeface="Wingdings" panose="05000000000000000000" pitchFamily="2" charset="2"/>
                        <a:buNone/>
                      </a:pPr>
                      <a:endParaRPr lang="ja-JP"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vMerge="1">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前回</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R3(2021)</a:t>
                      </a: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検討時試算</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今回</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R6(2024)</a:t>
                      </a: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試算</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777745">
                <a:tc>
                  <a:txBody>
                    <a:bodyPr/>
                    <a:lstStyle/>
                    <a:p>
                      <a:pPr algn="l"/>
                      <a:r>
                        <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最重点事業（</a:t>
                      </a:r>
                      <a:r>
                        <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R6</a:t>
                      </a:r>
                      <a:r>
                        <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検討時）</a:t>
                      </a:r>
                      <a:endParaRPr lang="ja-JP" altLang="en-US" sz="1800" dirty="0">
                        <a:latin typeface="Meiryo UI" panose="020B0604030504040204" pitchFamily="50" charset="-128"/>
                        <a:ea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l"/>
                      <a:r>
                        <a:rPr lang="ja-JP" altLang="en-US" sz="1800" dirty="0">
                          <a:latin typeface="Meiryo UI" panose="020B0604030504040204" pitchFamily="50" charset="-128"/>
                          <a:ea typeface="Meiryo UI" panose="020B0604030504040204" pitchFamily="50" charset="-128"/>
                        </a:rPr>
                        <a:t>現在宿泊税を充当して実施している事業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1,274</a:t>
                      </a: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1,539</a:t>
                      </a: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777745">
                <a:tc>
                  <a:txBody>
                    <a:bodyPr/>
                    <a:lstStyle/>
                    <a:p>
                      <a:pPr algn="l"/>
                      <a:r>
                        <a:rPr lang="en-US" altLang="ja-JP" sz="1800" dirty="0">
                          <a:solidFill>
                            <a:schemeClr val="tx1"/>
                          </a:solidFill>
                          <a:latin typeface="Meiryo UI" panose="020B0604030504040204" pitchFamily="50" charset="-128"/>
                          <a:ea typeface="Meiryo UI" panose="020B0604030504040204" pitchFamily="50" charset="-128"/>
                        </a:rPr>
                        <a:t>2.</a:t>
                      </a:r>
                      <a:r>
                        <a:rPr lang="ja-JP" altLang="en-US" sz="1800" dirty="0">
                          <a:solidFill>
                            <a:schemeClr val="tx1"/>
                          </a:solidFill>
                          <a:latin typeface="Meiryo UI" panose="020B0604030504040204" pitchFamily="50" charset="-128"/>
                          <a:ea typeface="Meiryo UI" panose="020B0604030504040204" pitchFamily="50" charset="-128"/>
                        </a:rPr>
                        <a:t>未実施事業（</a:t>
                      </a:r>
                      <a:r>
                        <a:rPr lang="en-US" altLang="ja-JP" sz="1800" dirty="0">
                          <a:solidFill>
                            <a:schemeClr val="tx1"/>
                          </a:solidFill>
                          <a:latin typeface="Meiryo UI" panose="020B0604030504040204" pitchFamily="50" charset="-128"/>
                          <a:ea typeface="Meiryo UI" panose="020B0604030504040204" pitchFamily="50" charset="-128"/>
                        </a:rPr>
                        <a:t>R6</a:t>
                      </a:r>
                      <a:r>
                        <a:rPr lang="ja-JP" altLang="en-US" sz="1800" dirty="0">
                          <a:solidFill>
                            <a:schemeClr val="tx1"/>
                          </a:solidFill>
                          <a:latin typeface="Meiryo UI" panose="020B0604030504040204" pitchFamily="50" charset="-128"/>
                          <a:ea typeface="Meiryo UI" panose="020B0604030504040204" pitchFamily="50" charset="-128"/>
                        </a:rPr>
                        <a:t>検討時）</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l"/>
                      <a:r>
                        <a:rPr lang="en-US" altLang="ja-JP" sz="1800" dirty="0">
                          <a:solidFill>
                            <a:schemeClr val="tx1"/>
                          </a:solidFill>
                          <a:latin typeface="Meiryo UI" panose="020B0604030504040204" pitchFamily="50" charset="-128"/>
                          <a:ea typeface="Meiryo UI" panose="020B0604030504040204" pitchFamily="50" charset="-128"/>
                        </a:rPr>
                        <a:t>R3(2021)</a:t>
                      </a:r>
                      <a:r>
                        <a:rPr lang="ja-JP" altLang="en-US" sz="1800" dirty="0">
                          <a:solidFill>
                            <a:schemeClr val="tx1"/>
                          </a:solidFill>
                          <a:latin typeface="Meiryo UI" panose="020B0604030504040204" pitchFamily="50" charset="-128"/>
                          <a:ea typeface="Meiryo UI" panose="020B0604030504040204" pitchFamily="50" charset="-128"/>
                        </a:rPr>
                        <a:t>年度の検討時の答申に記載された事業のうち、未実施の事業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205</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339</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777745">
                <a:tc>
                  <a:txBody>
                    <a:bodyPr/>
                    <a:lstStyle/>
                    <a:p>
                      <a:pPr algn="l"/>
                      <a:r>
                        <a:rPr lang="en-US" altLang="ja-JP" sz="1800" dirty="0">
                          <a:solidFill>
                            <a:schemeClr val="tx1"/>
                          </a:solidFill>
                          <a:latin typeface="Meiryo UI" panose="020B0604030504040204" pitchFamily="50" charset="-128"/>
                          <a:ea typeface="Meiryo UI" panose="020B0604030504040204" pitchFamily="50" charset="-128"/>
                        </a:rPr>
                        <a:t>3.</a:t>
                      </a:r>
                      <a:r>
                        <a:rPr lang="ja-JP" altLang="en-US" sz="1800" dirty="0">
                          <a:solidFill>
                            <a:schemeClr val="tx1"/>
                          </a:solidFill>
                          <a:latin typeface="Meiryo UI" panose="020B0604030504040204" pitchFamily="50" charset="-128"/>
                          <a:ea typeface="Meiryo UI" panose="020B0604030504040204" pitchFamily="50" charset="-128"/>
                        </a:rPr>
                        <a:t>新たなニーズへの対応事業（</a:t>
                      </a:r>
                      <a:r>
                        <a:rPr lang="en-US" altLang="ja-JP" sz="1800" dirty="0">
                          <a:solidFill>
                            <a:schemeClr val="tx1"/>
                          </a:solidFill>
                          <a:latin typeface="Meiryo UI" panose="020B0604030504040204" pitchFamily="50" charset="-128"/>
                          <a:ea typeface="Meiryo UI" panose="020B0604030504040204" pitchFamily="50" charset="-128"/>
                        </a:rPr>
                        <a:t>R6</a:t>
                      </a:r>
                      <a:r>
                        <a:rPr lang="ja-JP" altLang="en-US" sz="1800" dirty="0">
                          <a:solidFill>
                            <a:schemeClr val="tx1"/>
                          </a:solidFill>
                          <a:latin typeface="Meiryo UI" panose="020B0604030504040204" pitchFamily="50" charset="-128"/>
                          <a:ea typeface="Meiryo UI" panose="020B0604030504040204" pitchFamily="50" charset="-128"/>
                        </a:rPr>
                        <a:t>検討時）</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l"/>
                      <a:r>
                        <a:rPr lang="ja-JP" altLang="en-US" sz="1800" dirty="0">
                          <a:solidFill>
                            <a:schemeClr val="tx1"/>
                          </a:solidFill>
                          <a:latin typeface="Meiryo UI" panose="020B0604030504040204" pitchFamily="50" charset="-128"/>
                          <a:ea typeface="Meiryo UI" panose="020B0604030504040204" pitchFamily="50" charset="-128"/>
                        </a:rPr>
                        <a:t>万博後の大阪の成長をめざし、新たなニーズや課題に対応するための事業</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701</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5,700</a:t>
                      </a:r>
                      <a:endParaRPr lang="el-GR"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777745">
                <a:tc gridSpan="2">
                  <a:txBody>
                    <a:bodyPr/>
                    <a:lstStyle/>
                    <a:p>
                      <a:pPr marL="0" marR="0" indent="0" algn="r"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8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en-US" altLang="ja-JP" sz="18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70C0"/>
                    </a:solidFill>
                  </a:tcPr>
                </a:tc>
                <a:tc hMerge="1">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r" defTabSz="1351593" rtl="0" eaLnBrk="1" fontAlgn="auto" latinLnBrk="0" hangingPunct="1">
                        <a:lnSpc>
                          <a:spcPct val="100000"/>
                        </a:lnSpc>
                        <a:spcBef>
                          <a:spcPts val="0"/>
                        </a:spcBef>
                        <a:spcAft>
                          <a:spcPts val="0"/>
                        </a:spcAft>
                        <a:buClrTx/>
                        <a:buSzTx/>
                        <a:buFontTx/>
                        <a:buNone/>
                        <a:tabLst/>
                        <a:defRPr/>
                      </a:pP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2,180</a:t>
                      </a:r>
                      <a:endParaRPr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7,578</a:t>
                      </a:r>
                      <a:endParaRPr lang="el-GR"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6035703"/>
                  </a:ext>
                </a:extLst>
              </a:tr>
            </a:tbl>
          </a:graphicData>
        </a:graphic>
      </p:graphicFrame>
      <p:sp>
        <p:nvSpPr>
          <p:cNvPr id="14" name="角丸四角形 3">
            <a:extLst>
              <a:ext uri="{FF2B5EF4-FFF2-40B4-BE49-F238E27FC236}">
                <a16:creationId xmlns:a16="http://schemas.microsoft.com/office/drawing/2014/main" id="{9BD74B19-0D35-4F86-A1F9-CFD4EA513A71}"/>
              </a:ext>
            </a:extLst>
          </p:cNvPr>
          <p:cNvSpPr/>
          <p:nvPr/>
        </p:nvSpPr>
        <p:spPr>
          <a:xfrm>
            <a:off x="11089009" y="1968212"/>
            <a:ext cx="2232248" cy="5271811"/>
          </a:xfrm>
          <a:prstGeom prst="roundRect">
            <a:avLst>
              <a:gd name="adj" fmla="val 4064"/>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B32C768A-A4C8-4B91-851D-7CB36398D586}"/>
              </a:ext>
            </a:extLst>
          </p:cNvPr>
          <p:cNvSpPr txBox="1"/>
          <p:nvPr/>
        </p:nvSpPr>
        <p:spPr bwMode="gray">
          <a:xfrm>
            <a:off x="5976441" y="998300"/>
            <a:ext cx="8064896" cy="45964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1600"/>
              </a:lnSpc>
            </a:pP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事業の一部については国費等の活用も可能であり、事業規模には、宿泊税以外の財源を含んでいる。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0E71DBCD-0214-4461-BE02-AC6BD21C7180}"/>
              </a:ext>
            </a:extLst>
          </p:cNvPr>
          <p:cNvSpPr txBox="1"/>
          <p:nvPr/>
        </p:nvSpPr>
        <p:spPr bwMode="gray">
          <a:xfrm>
            <a:off x="827869" y="7426157"/>
            <a:ext cx="12313368" cy="2281041"/>
          </a:xfrm>
          <a:prstGeom prst="rect">
            <a:avLst/>
          </a:prstGeom>
          <a:solidFill>
            <a:schemeClr val="accent6">
              <a:lumMod val="20000"/>
              <a:lumOff val="80000"/>
            </a:schemeClr>
          </a:solidFill>
          <a:ln w="38100" cmpd="sng">
            <a:solidFill>
              <a:schemeClr val="tx1"/>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2300"/>
              </a:lnSpc>
            </a:pPr>
            <a:r>
              <a:rPr lang="ja-JP" altLang="en-US" sz="1400" dirty="0">
                <a:solidFill>
                  <a:sysClr val="windowText" lastClr="000000"/>
                </a:solidFill>
                <a:latin typeface="Meiryo UI" panose="020B0604030504040204" pitchFamily="50" charset="-128"/>
                <a:ea typeface="Meiryo UI" panose="020B0604030504040204" pitchFamily="50" charset="-128"/>
              </a:rPr>
              <a:t>　＜再掲：</a:t>
            </a:r>
            <a:r>
              <a:rPr lang="ja-JP" altLang="en-US" sz="1400" dirty="0">
                <a:solidFill>
                  <a:schemeClr val="tx1"/>
                </a:solidFill>
                <a:latin typeface="Meiryo UI" panose="020B0604030504040204" pitchFamily="50" charset="-128"/>
                <a:ea typeface="Meiryo UI" panose="020B0604030504040204" pitchFamily="50" charset="-128"/>
              </a:rPr>
              <a:t>試算の考え方＞</a:t>
            </a:r>
            <a:endParaRPr lang="en-US" altLang="ja-JP" sz="1400" dirty="0">
              <a:solidFill>
                <a:schemeClr val="tx1"/>
              </a:solidFill>
              <a:latin typeface="Meiryo UI" panose="020B0604030504040204" pitchFamily="50" charset="-128"/>
              <a:ea typeface="Meiryo UI" panose="020B0604030504040204" pitchFamily="50" charset="-128"/>
            </a:endParaRPr>
          </a:p>
          <a:p>
            <a:pPr defTabSz="990600">
              <a:lnSpc>
                <a:spcPts val="2300"/>
              </a:lnSpc>
            </a:pPr>
            <a:r>
              <a:rPr lang="ja-JP" altLang="en-US" sz="1400" dirty="0">
                <a:solidFill>
                  <a:schemeClr val="tx1"/>
                </a:solidFill>
                <a:latin typeface="Meiryo UI" panose="020B0604030504040204" pitchFamily="50" charset="-128"/>
                <a:ea typeface="Meiryo UI" panose="020B0604030504040204" pitchFamily="50" charset="-128"/>
              </a:rPr>
              <a:t>　１．現在実施している宿泊税充当事業のうち、引き続き着実に実施する事業（単年度で終了する事業を除く）は、「</a:t>
            </a:r>
            <a:r>
              <a:rPr lang="ja-JP" altLang="en-US" sz="1400" b="1" u="sng" dirty="0">
                <a:solidFill>
                  <a:schemeClr val="tx1"/>
                </a:solidFill>
                <a:latin typeface="Meiryo UI" panose="020B0604030504040204" pitchFamily="50" charset="-128"/>
                <a:ea typeface="Meiryo UI" panose="020B0604030504040204" pitchFamily="50" charset="-128"/>
              </a:rPr>
              <a:t>最重点事業（</a:t>
            </a:r>
            <a:r>
              <a:rPr lang="en-US" altLang="ja-JP" sz="1400" b="1" u="sng" dirty="0">
                <a:solidFill>
                  <a:schemeClr val="tx1"/>
                </a:solidFill>
                <a:latin typeface="Meiryo UI" panose="020B0604030504040204" pitchFamily="50" charset="-128"/>
                <a:ea typeface="Meiryo UI" panose="020B0604030504040204" pitchFamily="50" charset="-128"/>
              </a:rPr>
              <a:t>R6</a:t>
            </a:r>
            <a:r>
              <a:rPr lang="ja-JP" altLang="en-US" sz="1400" b="1" u="sng" dirty="0">
                <a:solidFill>
                  <a:schemeClr val="tx1"/>
                </a:solidFill>
                <a:latin typeface="Meiryo UI" panose="020B0604030504040204" pitchFamily="50" charset="-128"/>
                <a:ea typeface="Meiryo UI" panose="020B0604030504040204" pitchFamily="50" charset="-128"/>
              </a:rPr>
              <a:t>検討時）</a:t>
            </a:r>
            <a:r>
              <a:rPr lang="ja-JP" altLang="en-US" sz="1400" dirty="0">
                <a:solidFill>
                  <a:schemeClr val="tx1"/>
                </a:solidFill>
                <a:latin typeface="Meiryo UI" panose="020B0604030504040204" pitchFamily="50" charset="-128"/>
                <a:ea typeface="Meiryo UI" panose="020B0604030504040204" pitchFamily="50" charset="-128"/>
              </a:rPr>
              <a:t>」として位置づける。</a:t>
            </a:r>
            <a:endParaRPr lang="en-US" altLang="ja-JP" sz="1400" dirty="0">
              <a:solidFill>
                <a:schemeClr val="tx1"/>
              </a:solidFill>
              <a:latin typeface="Meiryo UI" panose="020B0604030504040204" pitchFamily="50" charset="-128"/>
              <a:ea typeface="Meiryo UI" panose="020B0604030504040204" pitchFamily="50" charset="-128"/>
            </a:endParaRPr>
          </a:p>
          <a:p>
            <a:pPr defTabSz="990600">
              <a:lnSpc>
                <a:spcPts val="2300"/>
              </a:lnSpc>
            </a:pPr>
            <a:r>
              <a:rPr lang="ja-JP" altLang="en-US" sz="1400" dirty="0">
                <a:solidFill>
                  <a:schemeClr val="tx1"/>
                </a:solidFill>
                <a:latin typeface="Meiryo UI" panose="020B0604030504040204" pitchFamily="50" charset="-128"/>
                <a:ea typeface="Meiryo UI" panose="020B0604030504040204" pitchFamily="50" charset="-128"/>
              </a:rPr>
              <a:t>　　　　事業規模については、直近の年間税収見通しに基づき編成した</a:t>
            </a:r>
            <a:r>
              <a:rPr lang="en-US" altLang="ja-JP" sz="1400" b="1" u="sng" dirty="0">
                <a:solidFill>
                  <a:schemeClr val="tx1"/>
                </a:solidFill>
                <a:latin typeface="Meiryo UI" panose="020B0604030504040204" pitchFamily="50" charset="-128"/>
                <a:ea typeface="Meiryo UI" panose="020B0604030504040204" pitchFamily="50" charset="-128"/>
              </a:rPr>
              <a:t>R6(2024)</a:t>
            </a:r>
            <a:r>
              <a:rPr lang="ja-JP" altLang="en-US" sz="1400" b="1" u="sng" dirty="0">
                <a:solidFill>
                  <a:schemeClr val="tx1"/>
                </a:solidFill>
                <a:latin typeface="Meiryo UI" panose="020B0604030504040204" pitchFamily="50" charset="-128"/>
                <a:ea typeface="Meiryo UI" panose="020B0604030504040204" pitchFamily="50" charset="-128"/>
              </a:rPr>
              <a:t>年度当初予算の事業費額</a:t>
            </a:r>
            <a:r>
              <a:rPr lang="ja-JP" altLang="en-US" sz="1400" dirty="0">
                <a:solidFill>
                  <a:schemeClr val="tx1"/>
                </a:solidFill>
                <a:latin typeface="Meiryo UI" panose="020B0604030504040204" pitchFamily="50" charset="-128"/>
                <a:ea typeface="Meiryo UI" panose="020B0604030504040204" pitchFamily="50" charset="-128"/>
              </a:rPr>
              <a:t>とする。</a:t>
            </a:r>
            <a:endParaRPr lang="en-US" altLang="ja-JP" sz="1400" dirty="0">
              <a:solidFill>
                <a:schemeClr val="tx1"/>
              </a:solidFill>
              <a:latin typeface="Meiryo UI" panose="020B0604030504040204" pitchFamily="50" charset="-128"/>
              <a:ea typeface="Meiryo UI" panose="020B0604030504040204" pitchFamily="50" charset="-128"/>
            </a:endParaRPr>
          </a:p>
          <a:p>
            <a:pPr defTabSz="990600">
              <a:lnSpc>
                <a:spcPts val="2300"/>
              </a:lnSpc>
            </a:pPr>
            <a:r>
              <a:rPr lang="ja-JP" altLang="en-US" sz="1400" dirty="0">
                <a:solidFill>
                  <a:schemeClr val="tx1"/>
                </a:solidFill>
                <a:latin typeface="Meiryo UI" panose="020B0604030504040204" pitchFamily="50" charset="-128"/>
                <a:ea typeface="Meiryo UI" panose="020B0604030504040204" pitchFamily="50" charset="-128"/>
              </a:rPr>
              <a:t>　２．</a:t>
            </a:r>
            <a:r>
              <a:rPr lang="en-US" altLang="ja-JP" sz="1400" dirty="0">
                <a:solidFill>
                  <a:schemeClr val="tx1"/>
                </a:solidFill>
                <a:latin typeface="Meiryo UI" panose="020B0604030504040204" pitchFamily="50" charset="-128"/>
                <a:ea typeface="Meiryo UI" panose="020B0604030504040204" pitchFamily="50" charset="-128"/>
              </a:rPr>
              <a:t>R3(2021)</a:t>
            </a:r>
            <a:r>
              <a:rPr lang="ja-JP" altLang="en-US" sz="1400" dirty="0">
                <a:solidFill>
                  <a:schemeClr val="tx1"/>
                </a:solidFill>
                <a:latin typeface="Meiryo UI" panose="020B0604030504040204" pitchFamily="50" charset="-128"/>
                <a:ea typeface="Meiryo UI" panose="020B0604030504040204" pitchFamily="50" charset="-128"/>
              </a:rPr>
              <a:t>年度の検討時の答申に記載された事業のうち、</a:t>
            </a:r>
            <a:r>
              <a:rPr lang="en-US" altLang="ja-JP" sz="1400" dirty="0">
                <a:solidFill>
                  <a:schemeClr val="tx1"/>
                </a:solidFill>
                <a:latin typeface="Meiryo UI" panose="020B0604030504040204" pitchFamily="50" charset="-128"/>
                <a:ea typeface="Meiryo UI" panose="020B0604030504040204" pitchFamily="50" charset="-128"/>
              </a:rPr>
              <a:t>R3(2021)</a:t>
            </a:r>
            <a:r>
              <a:rPr lang="ja-JP" altLang="en-US" sz="1400" dirty="0">
                <a:solidFill>
                  <a:schemeClr val="tx1"/>
                </a:solidFill>
                <a:latin typeface="Meiryo UI" panose="020B0604030504040204" pitchFamily="50" charset="-128"/>
                <a:ea typeface="Meiryo UI" panose="020B0604030504040204" pitchFamily="50" charset="-128"/>
              </a:rPr>
              <a:t>から</a:t>
            </a:r>
            <a:r>
              <a:rPr lang="en-US" altLang="ja-JP" sz="1400" dirty="0">
                <a:solidFill>
                  <a:schemeClr val="tx1"/>
                </a:solidFill>
                <a:latin typeface="Meiryo UI" panose="020B0604030504040204" pitchFamily="50" charset="-128"/>
                <a:ea typeface="Meiryo UI" panose="020B0604030504040204" pitchFamily="50" charset="-128"/>
              </a:rPr>
              <a:t>R5(2023)</a:t>
            </a:r>
            <a:r>
              <a:rPr lang="ja-JP" altLang="en-US" sz="1400" dirty="0">
                <a:solidFill>
                  <a:schemeClr val="tx1"/>
                </a:solidFill>
                <a:latin typeface="Meiryo UI" panose="020B0604030504040204" pitchFamily="50" charset="-128"/>
                <a:ea typeface="Meiryo UI" panose="020B0604030504040204" pitchFamily="50" charset="-128"/>
              </a:rPr>
              <a:t>の間で未実施の事業は、「</a:t>
            </a:r>
            <a:r>
              <a:rPr lang="ja-JP" altLang="en-US" sz="1400" b="1" u="sng" dirty="0">
                <a:solidFill>
                  <a:schemeClr val="tx1"/>
                </a:solidFill>
                <a:latin typeface="Meiryo UI" panose="020B0604030504040204" pitchFamily="50" charset="-128"/>
                <a:ea typeface="Meiryo UI" panose="020B0604030504040204" pitchFamily="50" charset="-128"/>
              </a:rPr>
              <a:t>未実施事業（</a:t>
            </a:r>
            <a:r>
              <a:rPr lang="en-US" altLang="ja-JP" sz="1400" b="1" u="sng" dirty="0">
                <a:solidFill>
                  <a:schemeClr val="tx1"/>
                </a:solidFill>
                <a:latin typeface="Meiryo UI" panose="020B0604030504040204" pitchFamily="50" charset="-128"/>
                <a:ea typeface="Meiryo UI" panose="020B0604030504040204" pitchFamily="50" charset="-128"/>
              </a:rPr>
              <a:t>R6</a:t>
            </a:r>
            <a:r>
              <a:rPr lang="ja-JP" altLang="en-US" sz="1400" b="1" u="sng" dirty="0">
                <a:solidFill>
                  <a:schemeClr val="tx1"/>
                </a:solidFill>
                <a:latin typeface="Meiryo UI" panose="020B0604030504040204" pitchFamily="50" charset="-128"/>
                <a:ea typeface="Meiryo UI" panose="020B0604030504040204" pitchFamily="50" charset="-128"/>
              </a:rPr>
              <a:t>検討時）</a:t>
            </a:r>
            <a:r>
              <a:rPr lang="ja-JP" altLang="en-US" sz="1400" dirty="0">
                <a:solidFill>
                  <a:schemeClr val="tx1"/>
                </a:solidFill>
                <a:latin typeface="Meiryo UI" panose="020B0604030504040204" pitchFamily="50" charset="-128"/>
                <a:ea typeface="Meiryo UI" panose="020B0604030504040204" pitchFamily="50" charset="-128"/>
              </a:rPr>
              <a:t>」と位置づける。</a:t>
            </a:r>
            <a:endParaRPr lang="en-US" altLang="ja-JP" sz="1400" dirty="0">
              <a:solidFill>
                <a:schemeClr val="tx1"/>
              </a:solidFill>
              <a:latin typeface="Meiryo UI" panose="020B0604030504040204" pitchFamily="50" charset="-128"/>
              <a:ea typeface="Meiryo UI" panose="020B0604030504040204" pitchFamily="50" charset="-128"/>
            </a:endParaRPr>
          </a:p>
          <a:p>
            <a:pPr defTabSz="990600">
              <a:lnSpc>
                <a:spcPts val="2300"/>
              </a:lnSpc>
            </a:pPr>
            <a:r>
              <a:rPr lang="ja-JP" altLang="en-US" sz="1400" dirty="0">
                <a:solidFill>
                  <a:schemeClr val="tx1"/>
                </a:solidFill>
                <a:latin typeface="Meiryo UI" panose="020B0604030504040204" pitchFamily="50" charset="-128"/>
                <a:ea typeface="Meiryo UI" panose="020B0604030504040204" pitchFamily="50" charset="-128"/>
              </a:rPr>
              <a:t>　　　　事業規模については、</a:t>
            </a:r>
            <a:r>
              <a:rPr lang="ja-JP" altLang="en-US" sz="1400" b="1" u="sng" dirty="0">
                <a:solidFill>
                  <a:schemeClr val="tx1"/>
                </a:solidFill>
                <a:latin typeface="Meiryo UI" panose="020B0604030504040204" pitchFamily="50" charset="-128"/>
                <a:ea typeface="Meiryo UI" panose="020B0604030504040204" pitchFamily="50" charset="-128"/>
              </a:rPr>
              <a:t>過去の答申に記載された事業費額</a:t>
            </a:r>
            <a:r>
              <a:rPr lang="ja-JP" altLang="en-US" sz="1400" dirty="0">
                <a:solidFill>
                  <a:schemeClr val="tx1"/>
                </a:solidFill>
                <a:latin typeface="Meiryo UI" panose="020B0604030504040204" pitchFamily="50" charset="-128"/>
                <a:ea typeface="Meiryo UI" panose="020B0604030504040204" pitchFamily="50" charset="-128"/>
              </a:rPr>
              <a:t>とする。</a:t>
            </a:r>
            <a:endParaRPr lang="en-US" altLang="ja-JP" sz="1400" dirty="0">
              <a:solidFill>
                <a:schemeClr val="tx1"/>
              </a:solidFill>
              <a:latin typeface="Meiryo UI" panose="020B0604030504040204" pitchFamily="50" charset="-128"/>
              <a:ea typeface="Meiryo UI" panose="020B0604030504040204" pitchFamily="50" charset="-128"/>
            </a:endParaRPr>
          </a:p>
          <a:p>
            <a:pPr defTabSz="990600">
              <a:lnSpc>
                <a:spcPts val="2300"/>
              </a:lnSpc>
            </a:pPr>
            <a:r>
              <a:rPr lang="ja-JP" altLang="en-US" sz="1400" dirty="0">
                <a:solidFill>
                  <a:schemeClr val="tx1"/>
                </a:solidFill>
                <a:latin typeface="Meiryo UI" panose="020B0604030504040204" pitchFamily="50" charset="-128"/>
                <a:ea typeface="Meiryo UI" panose="020B0604030504040204" pitchFamily="50" charset="-128"/>
              </a:rPr>
              <a:t>　３．万博後の大阪の成長をめざし、新たなニーズや課題に対応するための事業について、「</a:t>
            </a:r>
            <a:r>
              <a:rPr lang="ja-JP" altLang="en-US" sz="1400" b="1" u="sng" dirty="0">
                <a:solidFill>
                  <a:schemeClr val="tx1"/>
                </a:solidFill>
                <a:latin typeface="Meiryo UI" panose="020B0604030504040204" pitchFamily="50" charset="-128"/>
                <a:ea typeface="Meiryo UI" panose="020B0604030504040204" pitchFamily="50" charset="-128"/>
              </a:rPr>
              <a:t>新たなニーズへの対応事業（</a:t>
            </a:r>
            <a:r>
              <a:rPr lang="en-US" altLang="ja-JP" sz="1400" b="1" u="sng" dirty="0">
                <a:solidFill>
                  <a:schemeClr val="tx1"/>
                </a:solidFill>
                <a:latin typeface="Meiryo UI" panose="020B0604030504040204" pitchFamily="50" charset="-128"/>
                <a:ea typeface="Meiryo UI" panose="020B0604030504040204" pitchFamily="50" charset="-128"/>
              </a:rPr>
              <a:t>R6</a:t>
            </a:r>
            <a:r>
              <a:rPr lang="ja-JP" altLang="en-US" sz="1400" b="1" u="sng" dirty="0">
                <a:solidFill>
                  <a:schemeClr val="tx1"/>
                </a:solidFill>
                <a:latin typeface="Meiryo UI" panose="020B0604030504040204" pitchFamily="50" charset="-128"/>
                <a:ea typeface="Meiryo UI" panose="020B0604030504040204" pitchFamily="50" charset="-128"/>
              </a:rPr>
              <a:t>検討時）</a:t>
            </a:r>
            <a:r>
              <a:rPr lang="ja-JP" altLang="en-US" sz="1400" dirty="0">
                <a:solidFill>
                  <a:schemeClr val="tx1"/>
                </a:solidFill>
                <a:latin typeface="Meiryo UI" panose="020B0604030504040204" pitchFamily="50" charset="-128"/>
                <a:ea typeface="Meiryo UI" panose="020B0604030504040204" pitchFamily="50" charset="-128"/>
              </a:rPr>
              <a:t>」と位置づける。</a:t>
            </a:r>
            <a:endParaRPr lang="en-US" altLang="ja-JP" sz="1400" dirty="0">
              <a:solidFill>
                <a:schemeClr val="tx1"/>
              </a:solidFill>
              <a:latin typeface="Meiryo UI" panose="020B0604030504040204" pitchFamily="50" charset="-128"/>
              <a:ea typeface="Meiryo UI" panose="020B0604030504040204" pitchFamily="50" charset="-128"/>
            </a:endParaRPr>
          </a:p>
          <a:p>
            <a:pPr defTabSz="990600">
              <a:lnSpc>
                <a:spcPts val="2300"/>
              </a:lnSpc>
            </a:pPr>
            <a:r>
              <a:rPr lang="ja-JP" altLang="en-US" sz="1400" dirty="0">
                <a:solidFill>
                  <a:schemeClr val="tx1"/>
                </a:solidFill>
                <a:latin typeface="Meiryo UI" panose="020B0604030504040204" pitchFamily="50" charset="-128"/>
                <a:ea typeface="Meiryo UI" panose="020B0604030504040204" pitchFamily="50" charset="-128"/>
              </a:rPr>
              <a:t>　　　　事業規模については、</a:t>
            </a:r>
            <a:r>
              <a:rPr lang="ja-JP" altLang="en-US" sz="1400" b="1" u="sng" dirty="0">
                <a:solidFill>
                  <a:schemeClr val="tx1"/>
                </a:solidFill>
                <a:latin typeface="Meiryo UI" panose="020B0604030504040204" pitchFamily="50" charset="-128"/>
                <a:ea typeface="Meiryo UI" panose="020B0604030504040204" pitchFamily="50" charset="-128"/>
              </a:rPr>
              <a:t>他の自治体事業等を参考に試算した事業費額</a:t>
            </a:r>
            <a:r>
              <a:rPr lang="ja-JP" altLang="en-US" sz="1400" dirty="0">
                <a:solidFill>
                  <a:schemeClr val="tx1"/>
                </a:solidFill>
                <a:latin typeface="Meiryo UI" panose="020B0604030504040204" pitchFamily="50" charset="-128"/>
                <a:ea typeface="Meiryo UI" panose="020B0604030504040204" pitchFamily="50" charset="-128"/>
              </a:rPr>
              <a:t>とする。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584F1EF-4441-460F-B871-6FEC62824783}"/>
              </a:ext>
            </a:extLst>
          </p:cNvPr>
          <p:cNvSpPr txBox="1"/>
          <p:nvPr/>
        </p:nvSpPr>
        <p:spPr bwMode="gray">
          <a:xfrm>
            <a:off x="10848421" y="5971758"/>
            <a:ext cx="2653692" cy="126826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4200"/>
              </a:lnSpc>
            </a:pPr>
            <a:r>
              <a:rPr lang="ja-JP" altLang="en-US" sz="2000" dirty="0">
                <a:solidFill>
                  <a:sysClr val="windowText" lastClr="000000"/>
                </a:solidFill>
                <a:latin typeface="Meiryo UI" panose="020B0604030504040204" pitchFamily="50" charset="-128"/>
                <a:ea typeface="Meiryo UI" panose="020B0604030504040204" pitchFamily="50" charset="-128"/>
              </a:rPr>
              <a:t>　 ⇒　約</a:t>
            </a:r>
            <a:r>
              <a:rPr lang="en-US" altLang="ja-JP" sz="2000" dirty="0">
                <a:solidFill>
                  <a:sysClr val="windowText" lastClr="000000"/>
                </a:solidFill>
                <a:latin typeface="Meiryo UI" panose="020B0604030504040204" pitchFamily="50" charset="-128"/>
                <a:ea typeface="Meiryo UI" panose="020B0604030504040204" pitchFamily="50" charset="-128"/>
              </a:rPr>
              <a:t>75</a:t>
            </a:r>
            <a:r>
              <a:rPr lang="ja-JP" altLang="en-US" sz="2000" dirty="0">
                <a:solidFill>
                  <a:sysClr val="windowText" lastClr="000000"/>
                </a:solidFill>
                <a:latin typeface="Meiryo UI" panose="020B0604030504040204" pitchFamily="50" charset="-128"/>
                <a:ea typeface="Meiryo UI" panose="020B0604030504040204" pitchFamily="50" charset="-128"/>
              </a:rPr>
              <a:t>億円</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l-GR" altLang="ja-JP" sz="2000" dirty="0">
                <a:solidFill>
                  <a:schemeClr val="tx1"/>
                </a:solidFill>
                <a:latin typeface="+mn-ea"/>
                <a:ea typeface="+mn-ea"/>
                <a:cs typeface="Meiryo UI" panose="020B0604030504040204" pitchFamily="50" charset="-128"/>
              </a:rPr>
              <a:t>α</a:t>
            </a:r>
            <a:r>
              <a:rPr lang="ja-JP" altLang="en-US" sz="2000" dirty="0">
                <a:solidFill>
                  <a:sysClr val="windowText" lastClr="000000"/>
                </a:solidFill>
                <a:latin typeface="Meiryo UI" panose="020B0604030504040204" pitchFamily="50" charset="-128"/>
                <a:ea typeface="Meiryo UI" panose="020B0604030504040204" pitchFamily="50" charset="-128"/>
              </a:rPr>
              <a:t> </a:t>
            </a:r>
            <a:endParaRPr lang="en-US" altLang="ja-JP" sz="2000" dirty="0">
              <a:solidFill>
                <a:sysClr val="windowText" lastClr="000000"/>
              </a:solidFill>
              <a:latin typeface="Meiryo UI" panose="020B0604030504040204" pitchFamily="50" charset="-128"/>
              <a:ea typeface="Meiryo UI" panose="020B0604030504040204" pitchFamily="50" charset="-128"/>
            </a:endParaRPr>
          </a:p>
          <a:p>
            <a:pPr defTabSz="990600">
              <a:lnSpc>
                <a:spcPts val="4200"/>
              </a:lnSpc>
            </a:pPr>
            <a:r>
              <a:rPr lang="ja-JP" altLang="en-US" sz="2000" dirty="0">
                <a:solidFill>
                  <a:sysClr val="windowText" lastClr="000000"/>
                </a:solidFill>
                <a:latin typeface="Meiryo UI" panose="020B0604030504040204" pitchFamily="50" charset="-128"/>
                <a:ea typeface="Meiryo UI" panose="020B0604030504040204" pitchFamily="50" charset="-128"/>
              </a:rPr>
              <a:t> 　</a:t>
            </a:r>
            <a:r>
              <a:rPr lang="ja-JP" altLang="en-US" sz="2800" dirty="0">
                <a:solidFill>
                  <a:sysClr val="windowText" lastClr="000000"/>
                </a:solidFill>
                <a:latin typeface="Meiryo UI" panose="020B0604030504040204" pitchFamily="50" charset="-128"/>
                <a:ea typeface="Meiryo UI" panose="020B0604030504040204" pitchFamily="50" charset="-128"/>
              </a:rPr>
              <a:t>＝</a:t>
            </a:r>
            <a:r>
              <a:rPr lang="ja-JP" altLang="en-US" sz="2800" b="1" u="sng" dirty="0">
                <a:solidFill>
                  <a:sysClr val="windowText" lastClr="000000"/>
                </a:solidFill>
                <a:latin typeface="Meiryo UI" panose="020B0604030504040204" pitchFamily="50" charset="-128"/>
                <a:ea typeface="Meiryo UI" panose="020B0604030504040204" pitchFamily="50" charset="-128"/>
              </a:rPr>
              <a:t>約</a:t>
            </a:r>
            <a:r>
              <a:rPr lang="en-US" altLang="ja-JP" sz="2800" b="1" u="sng" dirty="0">
                <a:solidFill>
                  <a:sysClr val="windowText" lastClr="000000"/>
                </a:solidFill>
                <a:latin typeface="Meiryo UI" panose="020B0604030504040204" pitchFamily="50" charset="-128"/>
                <a:ea typeface="Meiryo UI" panose="020B0604030504040204" pitchFamily="50" charset="-128"/>
              </a:rPr>
              <a:t>80</a:t>
            </a:r>
            <a:r>
              <a:rPr lang="ja-JP" altLang="en-US" sz="2800" b="1" u="sng" dirty="0">
                <a:solidFill>
                  <a:sysClr val="windowText" lastClr="000000"/>
                </a:solidFill>
                <a:latin typeface="Meiryo UI" panose="020B0604030504040204" pitchFamily="50" charset="-128"/>
                <a:ea typeface="Meiryo UI" panose="020B0604030504040204" pitchFamily="50" charset="-128"/>
              </a:rPr>
              <a:t>億円</a:t>
            </a:r>
            <a:endParaRPr lang="en-US" altLang="ja-JP" sz="2000" b="1" u="sng"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8837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7353076"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参考：大阪の観光振興にかかる施策の方向性</a:t>
            </a:r>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6</a:t>
            </a:fld>
            <a:endParaRPr kumimoji="1" lang="ja-JP" altLang="en-US" dirty="0"/>
          </a:p>
        </p:txBody>
      </p:sp>
      <p:grpSp>
        <p:nvGrpSpPr>
          <p:cNvPr id="13" name="グループ化 12">
            <a:extLst>
              <a:ext uri="{FF2B5EF4-FFF2-40B4-BE49-F238E27FC236}">
                <a16:creationId xmlns:a16="http://schemas.microsoft.com/office/drawing/2014/main" id="{4667E601-2CC2-428F-B2B1-BD38FFDD5E32}"/>
              </a:ext>
            </a:extLst>
          </p:cNvPr>
          <p:cNvGrpSpPr/>
          <p:nvPr/>
        </p:nvGrpSpPr>
        <p:grpSpPr>
          <a:xfrm>
            <a:off x="337901" y="3186137"/>
            <a:ext cx="12688369" cy="4474965"/>
            <a:chOff x="205365" y="2851509"/>
            <a:chExt cx="8801680" cy="3963996"/>
          </a:xfrm>
        </p:grpSpPr>
        <p:grpSp>
          <p:nvGrpSpPr>
            <p:cNvPr id="14" name="グループ化 13">
              <a:extLst>
                <a:ext uri="{FF2B5EF4-FFF2-40B4-BE49-F238E27FC236}">
                  <a16:creationId xmlns:a16="http://schemas.microsoft.com/office/drawing/2014/main" id="{964B437D-7B74-46CF-BA95-17F83D086A9B}"/>
                </a:ext>
              </a:extLst>
            </p:cNvPr>
            <p:cNvGrpSpPr/>
            <p:nvPr/>
          </p:nvGrpSpPr>
          <p:grpSpPr>
            <a:xfrm>
              <a:off x="4837561" y="3255120"/>
              <a:ext cx="4032000" cy="3460263"/>
              <a:chOff x="412413" y="3245660"/>
              <a:chExt cx="4032000" cy="3460263"/>
            </a:xfrm>
          </p:grpSpPr>
          <p:sp>
            <p:nvSpPr>
              <p:cNvPr id="31" name="角丸四角形 25">
                <a:extLst>
                  <a:ext uri="{FF2B5EF4-FFF2-40B4-BE49-F238E27FC236}">
                    <a16:creationId xmlns:a16="http://schemas.microsoft.com/office/drawing/2014/main" id="{3422950A-7AD3-46AD-9F4A-1053348C119C}"/>
                  </a:ext>
                </a:extLst>
              </p:cNvPr>
              <p:cNvSpPr/>
              <p:nvPr/>
            </p:nvSpPr>
            <p:spPr>
              <a:xfrm>
                <a:off x="412413" y="3511241"/>
                <a:ext cx="4032000" cy="3194682"/>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2545800B-C07B-455D-92C3-6B05562C036B}"/>
                  </a:ext>
                </a:extLst>
              </p:cNvPr>
              <p:cNvSpPr txBox="1"/>
              <p:nvPr/>
            </p:nvSpPr>
            <p:spPr>
              <a:xfrm>
                <a:off x="646413" y="3789905"/>
                <a:ext cx="3564000" cy="318894"/>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魅力溢れる観光資源づくり</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a:extLst>
                  <a:ext uri="{FF2B5EF4-FFF2-40B4-BE49-F238E27FC236}">
                    <a16:creationId xmlns:a16="http://schemas.microsoft.com/office/drawing/2014/main" id="{CF98B3EB-B7BD-4A07-82AF-A378552A9F76}"/>
                  </a:ext>
                </a:extLst>
              </p:cNvPr>
              <p:cNvSpPr txBox="1"/>
              <p:nvPr/>
            </p:nvSpPr>
            <p:spPr>
              <a:xfrm>
                <a:off x="646413" y="4904078"/>
                <a:ext cx="3564000" cy="318894"/>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効果的な誘客促進</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58CCC1B8-4B23-42C4-8E20-5F78E7F20FC8}"/>
                  </a:ext>
                </a:extLst>
              </p:cNvPr>
              <p:cNvSpPr txBox="1"/>
              <p:nvPr/>
            </p:nvSpPr>
            <p:spPr>
              <a:xfrm>
                <a:off x="613995" y="5127665"/>
                <a:ext cx="3538106" cy="1316880"/>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観光振興に繋がる団体、プロフェッショナルの育成</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500A9F8E-F318-4448-A7AB-62BA9B8CA1AB}"/>
                  </a:ext>
                </a:extLst>
              </p:cNvPr>
              <p:cNvSpPr txBox="1"/>
              <p:nvPr/>
            </p:nvSpPr>
            <p:spPr>
              <a:xfrm>
                <a:off x="601681" y="4020509"/>
                <a:ext cx="3735288" cy="845777"/>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民間による観光集客施設の新設・魅力拡大</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0">
                <a:extLst>
                  <a:ext uri="{FF2B5EF4-FFF2-40B4-BE49-F238E27FC236}">
                    <a16:creationId xmlns:a16="http://schemas.microsoft.com/office/drawing/2014/main" id="{DF36442C-CDFB-4819-9A42-7D30DA133104}"/>
                  </a:ext>
                </a:extLst>
              </p:cNvPr>
              <p:cNvSpPr/>
              <p:nvPr/>
            </p:nvSpPr>
            <p:spPr>
              <a:xfrm>
                <a:off x="765773" y="3245660"/>
                <a:ext cx="3240000" cy="44645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の推進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5" name="正方形/長方形 14">
              <a:extLst>
                <a:ext uri="{FF2B5EF4-FFF2-40B4-BE49-F238E27FC236}">
                  <a16:creationId xmlns:a16="http://schemas.microsoft.com/office/drawing/2014/main" id="{E51FD871-1D49-496F-9D6E-CFA8F7255069}"/>
                </a:ext>
              </a:extLst>
            </p:cNvPr>
            <p:cNvSpPr/>
            <p:nvPr/>
          </p:nvSpPr>
          <p:spPr>
            <a:xfrm>
              <a:off x="205365" y="3061690"/>
              <a:ext cx="8801680" cy="375381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62878"/>
              <a:endParaRPr lang="ja-JP" altLang="en-US" sz="2486" dirty="0">
                <a:solidFill>
                  <a:prstClr val="white"/>
                </a:solidFill>
                <a:latin typeface="Calibri" panose="020F0502020204030204"/>
                <a:ea typeface="メイリオ" panose="020B0604030504040204" pitchFamily="50" charset="-128"/>
              </a:endParaRPr>
            </a:p>
          </p:txBody>
        </p:sp>
        <p:sp>
          <p:nvSpPr>
            <p:cNvPr id="16" name="タイトル 1">
              <a:extLst>
                <a:ext uri="{FF2B5EF4-FFF2-40B4-BE49-F238E27FC236}">
                  <a16:creationId xmlns:a16="http://schemas.microsoft.com/office/drawing/2014/main" id="{C691CED2-3178-4C93-8F46-44D832669FEF}"/>
                </a:ext>
              </a:extLst>
            </p:cNvPr>
            <p:cNvSpPr txBox="1">
              <a:spLocks/>
            </p:cNvSpPr>
            <p:nvPr/>
          </p:nvSpPr>
          <p:spPr>
            <a:xfrm>
              <a:off x="2194289" y="2851509"/>
              <a:ext cx="4790602" cy="324000"/>
            </a:xfrm>
            <a:prstGeom prst="rect">
              <a:avLst/>
            </a:prstGeom>
            <a:solidFill>
              <a:srgbClr val="002060"/>
            </a:solidFill>
          </p:spPr>
          <p:txBody>
            <a:bodyPr vert="horz" lIns="172520" tIns="86260" rIns="172520" bIns="8626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defTabSz="1262878"/>
              <a:r>
                <a:rPr lang="ja-JP" altLang="en-US" sz="1934"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p>
          </p:txBody>
        </p:sp>
        <p:grpSp>
          <p:nvGrpSpPr>
            <p:cNvPr id="17" name="グループ化 16">
              <a:extLst>
                <a:ext uri="{FF2B5EF4-FFF2-40B4-BE49-F238E27FC236}">
                  <a16:creationId xmlns:a16="http://schemas.microsoft.com/office/drawing/2014/main" id="{C62BB773-4EF2-48E0-A7DF-628EC5A088F5}"/>
                </a:ext>
              </a:extLst>
            </p:cNvPr>
            <p:cNvGrpSpPr/>
            <p:nvPr/>
          </p:nvGrpSpPr>
          <p:grpSpPr>
            <a:xfrm>
              <a:off x="364961" y="3255120"/>
              <a:ext cx="4104000" cy="3460262"/>
              <a:chOff x="4690774" y="3263569"/>
              <a:chExt cx="4104000" cy="3460262"/>
            </a:xfrm>
          </p:grpSpPr>
          <p:grpSp>
            <p:nvGrpSpPr>
              <p:cNvPr id="18" name="グループ化 17">
                <a:extLst>
                  <a:ext uri="{FF2B5EF4-FFF2-40B4-BE49-F238E27FC236}">
                    <a16:creationId xmlns:a16="http://schemas.microsoft.com/office/drawing/2014/main" id="{4BD5D1AE-9188-471B-8D4F-202DDDEA070C}"/>
                  </a:ext>
                </a:extLst>
              </p:cNvPr>
              <p:cNvGrpSpPr/>
              <p:nvPr/>
            </p:nvGrpSpPr>
            <p:grpSpPr>
              <a:xfrm>
                <a:off x="4690774" y="3263569"/>
                <a:ext cx="4104000" cy="3460262"/>
                <a:chOff x="4762782" y="3263569"/>
                <a:chExt cx="4104000" cy="3460262"/>
              </a:xfrm>
            </p:grpSpPr>
            <p:sp>
              <p:nvSpPr>
                <p:cNvPr id="20" name="角丸四角形 14">
                  <a:extLst>
                    <a:ext uri="{FF2B5EF4-FFF2-40B4-BE49-F238E27FC236}">
                      <a16:creationId xmlns:a16="http://schemas.microsoft.com/office/drawing/2014/main" id="{82F0165D-1DD6-4C20-825C-CDD7E9F783C9}"/>
                    </a:ext>
                  </a:extLst>
                </p:cNvPr>
                <p:cNvSpPr/>
                <p:nvPr/>
              </p:nvSpPr>
              <p:spPr>
                <a:xfrm>
                  <a:off x="4762782" y="3481167"/>
                  <a:ext cx="4104000" cy="3242664"/>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94935C21-5EB5-4145-B138-F729EC43C974}"/>
                    </a:ext>
                  </a:extLst>
                </p:cNvPr>
                <p:cNvSpPr txBox="1"/>
                <p:nvPr/>
              </p:nvSpPr>
              <p:spPr>
                <a:xfrm>
                  <a:off x="5032782" y="4954830"/>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府域における交通アクセス等の容易化・円滑化</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360DAF08-4652-47E3-99C7-AD7CCC1C9C0F}"/>
                    </a:ext>
                  </a:extLst>
                </p:cNvPr>
                <p:cNvSpPr txBox="1"/>
                <p:nvPr/>
              </p:nvSpPr>
              <p:spPr>
                <a:xfrm>
                  <a:off x="4922916" y="5155608"/>
                  <a:ext cx="1914526"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搭乗・入国手続きの時間短縮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A2055379-82BB-4E6D-8AD1-F7B37A738DAC}"/>
                    </a:ext>
                  </a:extLst>
                </p:cNvPr>
                <p:cNvSpPr txBox="1"/>
                <p:nvPr/>
              </p:nvSpPr>
              <p:spPr>
                <a:xfrm>
                  <a:off x="5032782" y="3773835"/>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観光客受入のための基盤整備</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52040103-E953-4449-AE0D-1C81DB86243C}"/>
                    </a:ext>
                  </a:extLst>
                </p:cNvPr>
                <p:cNvSpPr txBox="1"/>
                <p:nvPr/>
              </p:nvSpPr>
              <p:spPr>
                <a:xfrm>
                  <a:off x="5032782" y="5432267"/>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5E5D1D5C-46EA-45ED-9F63-056B7B49903B}"/>
                    </a:ext>
                  </a:extLst>
                </p:cNvPr>
                <p:cNvSpPr txBox="1"/>
                <p:nvPr/>
              </p:nvSpPr>
              <p:spPr>
                <a:xfrm>
                  <a:off x="4922916" y="5621796"/>
                  <a:ext cx="3600004"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ムスリム旅行者をはじめとした対応の促進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文化・生活習慣の違いについての観光客・受入側の相互の理解促進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BA36A232-BF15-4496-9467-CEE0AC11322D}"/>
                    </a:ext>
                  </a:extLst>
                </p:cNvPr>
                <p:cNvSpPr txBox="1"/>
                <p:nvPr/>
              </p:nvSpPr>
              <p:spPr>
                <a:xfrm>
                  <a:off x="4922916" y="3998252"/>
                  <a:ext cx="1974349" cy="948457"/>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観光客が手軽に、欲しい情報を入手できる情報通信にかかる環境整備</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設備等の国際標準サービスの提供</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1">
                  <a:extLst>
                    <a:ext uri="{FF2B5EF4-FFF2-40B4-BE49-F238E27FC236}">
                      <a16:creationId xmlns:a16="http://schemas.microsoft.com/office/drawing/2014/main" id="{9B4F7D1B-9CE4-4682-9FAD-962E50AE4BA6}"/>
                    </a:ext>
                  </a:extLst>
                </p:cNvPr>
                <p:cNvSpPr/>
                <p:nvPr/>
              </p:nvSpPr>
              <p:spPr>
                <a:xfrm>
                  <a:off x="5131957" y="3263569"/>
                  <a:ext cx="3240000" cy="44645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受入環境整備の推進</a:t>
                  </a:r>
                </a:p>
              </p:txBody>
            </p:sp>
            <p:sp>
              <p:nvSpPr>
                <p:cNvPr id="28" name="テキスト ボックス 27">
                  <a:extLst>
                    <a:ext uri="{FF2B5EF4-FFF2-40B4-BE49-F238E27FC236}">
                      <a16:creationId xmlns:a16="http://schemas.microsoft.com/office/drawing/2014/main" id="{B049935F-2200-4E05-84E3-AD43A4D7637F}"/>
                    </a:ext>
                  </a:extLst>
                </p:cNvPr>
                <p:cNvSpPr txBox="1"/>
                <p:nvPr/>
              </p:nvSpPr>
              <p:spPr>
                <a:xfrm>
                  <a:off x="5032782" y="6048197"/>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3C406A55-A43A-4DDC-96E9-A604DE77C5F8}"/>
                    </a:ext>
                  </a:extLst>
                </p:cNvPr>
                <p:cNvSpPr txBox="1"/>
                <p:nvPr/>
              </p:nvSpPr>
              <p:spPr>
                <a:xfrm>
                  <a:off x="4922916" y="6240596"/>
                  <a:ext cx="3240360"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医療機関、災害・事故等に関する情報の発信</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災害発生時の避難誘導対応 等</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9C41C38A-CAB1-4060-9EEE-9FA310CB10BC}"/>
                    </a:ext>
                  </a:extLst>
                </p:cNvPr>
                <p:cNvSpPr txBox="1"/>
                <p:nvPr/>
              </p:nvSpPr>
              <p:spPr>
                <a:xfrm>
                  <a:off x="6839707" y="4002492"/>
                  <a:ext cx="2016223" cy="902873"/>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宿泊施設の整備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ホスピタリティの向上・人材の育成</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両替、決済環境の改善</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観光バス等の駐車場の整備</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観光施設等のバリアフリー化</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 name="テキスト ボックス 18">
                <a:extLst>
                  <a:ext uri="{FF2B5EF4-FFF2-40B4-BE49-F238E27FC236}">
                    <a16:creationId xmlns:a16="http://schemas.microsoft.com/office/drawing/2014/main" id="{345F7886-A7BE-4D16-859F-7E4B9D815914}"/>
                  </a:ext>
                </a:extLst>
              </p:cNvPr>
              <p:cNvSpPr txBox="1"/>
              <p:nvPr/>
            </p:nvSpPr>
            <p:spPr>
              <a:xfrm>
                <a:off x="6767699" y="5154192"/>
                <a:ext cx="1940890"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観光スポットをめぐるバスの運行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37" name="正方形/長方形 36">
            <a:extLst>
              <a:ext uri="{FF2B5EF4-FFF2-40B4-BE49-F238E27FC236}">
                <a16:creationId xmlns:a16="http://schemas.microsoft.com/office/drawing/2014/main" id="{CC7A5C27-C2E5-4D55-9A7C-ABADC740A4A4}"/>
              </a:ext>
            </a:extLst>
          </p:cNvPr>
          <p:cNvSpPr/>
          <p:nvPr/>
        </p:nvSpPr>
        <p:spPr>
          <a:xfrm>
            <a:off x="345678" y="8459041"/>
            <a:ext cx="12702014" cy="991792"/>
          </a:xfrm>
          <a:prstGeom prst="rect">
            <a:avLst/>
          </a:prstGeom>
          <a:solidFill>
            <a:schemeClr val="accent6">
              <a:lumMod val="40000"/>
              <a:lumOff val="60000"/>
            </a:schemeClr>
          </a:solidFill>
          <a:ln w="9525">
            <a:solidFill>
              <a:schemeClr val="tx1"/>
            </a:solidFill>
            <a:prstDash val="sysDash"/>
          </a:ln>
        </p:spPr>
        <p:txBody>
          <a:bodyPr wrap="square" lIns="36000" tIns="72000" rIns="36000" bIns="72000">
            <a:spAutoFit/>
          </a:bodyPr>
          <a:lstStyle/>
          <a:p>
            <a:pPr>
              <a:lnSpc>
                <a:spcPts val="2200"/>
              </a:lnSpc>
            </a:pPr>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府民文化常任委員会　附帯決議 </a:t>
            </a:r>
            <a:endParaRPr lang="en-US" altLang="ja-JP" sz="1600" b="1"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観光振興を図る施策に要する費用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に充当</a:t>
            </a:r>
            <a:endParaRPr lang="en-US" altLang="ja-JP" sz="16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既存事業へ単純に財源を振りかえるのではなく</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、大阪の観光振興の柱に基づき、必要と判断された事業に充当　　など</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a:extLst>
              <a:ext uri="{FF2B5EF4-FFF2-40B4-BE49-F238E27FC236}">
                <a16:creationId xmlns:a16="http://schemas.microsoft.com/office/drawing/2014/main" id="{23FCCB6F-37D8-404B-B345-9068583C8185}"/>
              </a:ext>
            </a:extLst>
          </p:cNvPr>
          <p:cNvSpPr/>
          <p:nvPr/>
        </p:nvSpPr>
        <p:spPr>
          <a:xfrm>
            <a:off x="149164" y="8126436"/>
            <a:ext cx="13027147" cy="338554"/>
          </a:xfrm>
          <a:prstGeom prst="rect">
            <a:avLst/>
          </a:prstGeom>
        </p:spPr>
        <p:txBody>
          <a:bodyPr wrap="square">
            <a:spAutoFit/>
          </a:bodyPr>
          <a:lstStyle/>
          <a:p>
            <a:pPr defTabSz="990600"/>
            <a:r>
              <a:rPr lang="ja-JP" altLang="en-US" sz="1600" dirty="0">
                <a:latin typeface="メイリオ" panose="020B0604030504040204" pitchFamily="50" charset="-128"/>
                <a:ea typeface="メイリオ" panose="020B0604030504040204" pitchFamily="50" charset="-128"/>
              </a:rPr>
              <a:t>▶「大阪府宿泊税条例」可決</a:t>
            </a:r>
            <a:r>
              <a:rPr lang="ja-JP" altLang="en-US" sz="1200" dirty="0">
                <a:latin typeface="メイリオ" panose="020B0604030504040204" pitchFamily="50" charset="-128"/>
                <a:ea typeface="メイリオ" panose="020B0604030504040204" pitchFamily="50" charset="-128"/>
              </a:rPr>
              <a:t>（宿泊税充当事業に関する附帯決議あり）</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2016</a:t>
            </a:r>
            <a:r>
              <a:rPr lang="ja-JP" altLang="en-US" sz="1600" dirty="0">
                <a:latin typeface="メイリオ" panose="020B0604030504040204" pitchFamily="50" charset="-128"/>
                <a:ea typeface="メイリオ" panose="020B0604030504040204" pitchFamily="50" charset="-128"/>
              </a:rPr>
              <a:t>年２月）➡施行・徴収開始（</a:t>
            </a:r>
            <a:r>
              <a:rPr lang="en-US" altLang="ja-JP" sz="1600" dirty="0">
                <a:latin typeface="メイリオ" panose="020B0604030504040204" pitchFamily="50" charset="-128"/>
                <a:ea typeface="メイリオ" panose="020B0604030504040204" pitchFamily="50" charset="-128"/>
              </a:rPr>
              <a:t>2017</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sp>
        <p:nvSpPr>
          <p:cNvPr id="39" name="正方形/長方形 38">
            <a:extLst>
              <a:ext uri="{FF2B5EF4-FFF2-40B4-BE49-F238E27FC236}">
                <a16:creationId xmlns:a16="http://schemas.microsoft.com/office/drawing/2014/main" id="{53F69453-D3F4-44F7-8EE8-EB24BCD398FC}"/>
              </a:ext>
            </a:extLst>
          </p:cNvPr>
          <p:cNvSpPr/>
          <p:nvPr/>
        </p:nvSpPr>
        <p:spPr>
          <a:xfrm>
            <a:off x="337901" y="1256577"/>
            <a:ext cx="12688369" cy="1556049"/>
          </a:xfrm>
          <a:prstGeom prst="rect">
            <a:avLst/>
          </a:prstGeom>
          <a:solidFill>
            <a:schemeClr val="accent6">
              <a:lumMod val="20000"/>
              <a:lumOff val="80000"/>
            </a:schemeClr>
          </a:solidFill>
          <a:ln w="9525">
            <a:solidFill>
              <a:schemeClr val="tx1"/>
            </a:solidFill>
            <a:prstDash val="sysDot"/>
          </a:ln>
        </p:spPr>
        <p:txBody>
          <a:bodyPr wrap="square" lIns="36000" tIns="72000" rIns="36000" bIns="72000">
            <a:spAutoFit/>
          </a:bodyPr>
          <a:lstStyle/>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外国人をはじめ来阪旅行者が急増し、</a:t>
            </a:r>
            <a:r>
              <a:rPr lang="ja-JP" altLang="en-US" sz="1500" b="1" dirty="0">
                <a:latin typeface="Meiryo UI" panose="020B0604030504040204" pitchFamily="50" charset="-128"/>
                <a:ea typeface="Meiryo UI" panose="020B0604030504040204" pitchFamily="50" charset="-128"/>
              </a:rPr>
              <a:t>受入環境整備など</a:t>
            </a:r>
            <a:r>
              <a:rPr lang="ja-JP" altLang="en-US" sz="1500" dirty="0">
                <a:latin typeface="Meiryo UI" panose="020B0604030504040204" pitchFamily="50" charset="-128"/>
                <a:ea typeface="Meiryo UI" panose="020B0604030504040204" pitchFamily="50" charset="-128"/>
              </a:rPr>
              <a:t>、府として対応すべき行政需要の増大への取組みが喫緊の課題</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観光を大阪の成長産業としていくため、</a:t>
            </a:r>
            <a:r>
              <a:rPr lang="ja-JP" altLang="en-US" sz="1500" b="1" dirty="0">
                <a:latin typeface="Meiryo UI" panose="020B0604030504040204" pitchFamily="50" charset="-128"/>
                <a:ea typeface="Meiryo UI" panose="020B0604030504040204" pitchFamily="50" charset="-128"/>
              </a:rPr>
              <a:t>魅力あふれる観光資源づくり、効果的な誘客</a:t>
            </a:r>
            <a:r>
              <a:rPr lang="ja-JP" altLang="en-US" sz="1500" dirty="0">
                <a:latin typeface="Meiryo UI" panose="020B0604030504040204" pitchFamily="50" charset="-128"/>
                <a:ea typeface="Meiryo UI" panose="020B0604030504040204" pitchFamily="50" charset="-128"/>
              </a:rPr>
              <a:t>など、観光振興の積極的な推進が必要</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そのための</a:t>
            </a:r>
            <a:r>
              <a:rPr lang="ja-JP" altLang="en-US" sz="1500" b="1" dirty="0">
                <a:latin typeface="Meiryo UI" panose="020B0604030504040204" pitchFamily="50" charset="-128"/>
                <a:ea typeface="Meiryo UI" panose="020B0604030504040204" pitchFamily="50" charset="-128"/>
              </a:rPr>
              <a:t>一定規模の財源を安定的、継続的に確保</a:t>
            </a:r>
            <a:r>
              <a:rPr lang="ja-JP" altLang="en-US" sz="1500" dirty="0">
                <a:latin typeface="Meiryo UI" panose="020B0604030504040204" pitchFamily="50" charset="-128"/>
                <a:ea typeface="Meiryo UI" panose="020B0604030504040204" pitchFamily="50" charset="-128"/>
              </a:rPr>
              <a:t>するため、法定外目的税として、</a:t>
            </a:r>
            <a:r>
              <a:rPr lang="ja-JP" altLang="en-US" sz="1500" b="1" u="sng" dirty="0">
                <a:latin typeface="Meiryo UI" panose="020B0604030504040204" pitchFamily="50" charset="-128"/>
                <a:ea typeface="Meiryo UI" panose="020B0604030504040204" pitchFamily="50" charset="-128"/>
              </a:rPr>
              <a:t>宿泊税の創設についての検討を提言</a:t>
            </a:r>
            <a:endParaRPr lang="en-US" altLang="ja-JP" sz="1500" b="1" u="sng"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法定外目的税は新たな行政需要に対応するために徴収するものであるので、これまで取り組んできた事業へ財源を振り替えるのではなく、</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261938">
              <a:lnSpc>
                <a:spcPts val="22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大阪の観光振興の柱に基づき</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、必要と判断された事業に充当されたい</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a:extLst>
              <a:ext uri="{FF2B5EF4-FFF2-40B4-BE49-F238E27FC236}">
                <a16:creationId xmlns:a16="http://schemas.microsoft.com/office/drawing/2014/main" id="{D3B6295C-8B48-4B0D-8843-F7974B9A72EF}"/>
              </a:ext>
            </a:extLst>
          </p:cNvPr>
          <p:cNvSpPr txBox="1"/>
          <p:nvPr/>
        </p:nvSpPr>
        <p:spPr>
          <a:xfrm>
            <a:off x="149164" y="881881"/>
            <a:ext cx="5207740" cy="4039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600" dirty="0">
                <a:solidFill>
                  <a:schemeClr val="tx1"/>
                </a:solidFill>
                <a:latin typeface="メイリオ" panose="020B0604030504040204" pitchFamily="50" charset="-128"/>
                <a:ea typeface="メイリオ" panose="020B0604030504040204" pitchFamily="50" charset="-128"/>
              </a:rPr>
              <a:t>▶調査検討会議提言（</a:t>
            </a:r>
            <a:r>
              <a:rPr lang="en-US" altLang="ja-JP" sz="1600" dirty="0">
                <a:solidFill>
                  <a:schemeClr val="tx1"/>
                </a:solidFill>
                <a:latin typeface="メイリオ" panose="020B0604030504040204" pitchFamily="50" charset="-128"/>
                <a:ea typeface="メイリオ" panose="020B0604030504040204" pitchFamily="50" charset="-128"/>
              </a:rPr>
              <a:t>2015</a:t>
            </a:r>
            <a:r>
              <a:rPr lang="ja-JP" altLang="en-US" sz="1600" dirty="0">
                <a:solidFill>
                  <a:schemeClr val="tx1"/>
                </a:solidFill>
                <a:latin typeface="メイリオ" panose="020B0604030504040204" pitchFamily="50" charset="-128"/>
                <a:ea typeface="メイリオ" panose="020B0604030504040204" pitchFamily="50" charset="-128"/>
              </a:rPr>
              <a:t>年</a:t>
            </a:r>
            <a:r>
              <a:rPr lang="en-US" altLang="ja-JP" sz="1600" dirty="0">
                <a:solidFill>
                  <a:schemeClr val="tx1"/>
                </a:solidFill>
                <a:latin typeface="メイリオ" panose="020B0604030504040204" pitchFamily="50" charset="-128"/>
                <a:ea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787646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6862</TotalTime>
  <Words>3139</Words>
  <Application>Microsoft Office PowerPoint</Application>
  <PresentationFormat>ユーザー設定</PresentationFormat>
  <Paragraphs>302</Paragraphs>
  <Slides>7</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Meiryo UI</vt: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黒澤　咲子</cp:lastModifiedBy>
  <cp:revision>814</cp:revision>
  <cp:lastPrinted>2024-05-28T12:27:57Z</cp:lastPrinted>
  <dcterms:created xsi:type="dcterms:W3CDTF">2014-07-11T05:14:15Z</dcterms:created>
  <dcterms:modified xsi:type="dcterms:W3CDTF">2024-06-06T09:03:26Z</dcterms:modified>
</cp:coreProperties>
</file>