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13"/>
  </p:notesMasterIdLst>
  <p:sldIdLst>
    <p:sldId id="337" r:id="rId2"/>
    <p:sldId id="386" r:id="rId3"/>
    <p:sldId id="389" r:id="rId4"/>
    <p:sldId id="390" r:id="rId5"/>
    <p:sldId id="392" r:id="rId6"/>
    <p:sldId id="352" r:id="rId7"/>
    <p:sldId id="381" r:id="rId8"/>
    <p:sldId id="384" r:id="rId9"/>
    <p:sldId id="382" r:id="rId10"/>
    <p:sldId id="380" r:id="rId11"/>
    <p:sldId id="383" r:id="rId12"/>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99FFCC"/>
    <a:srgbClr val="0000FF"/>
    <a:srgbClr val="FF0000"/>
    <a:srgbClr val="CCFFFF"/>
    <a:srgbClr val="FFCC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91382" autoAdjust="0"/>
  </p:normalViewPr>
  <p:slideViewPr>
    <p:cSldViewPr>
      <p:cViewPr varScale="1">
        <p:scale>
          <a:sx n="103" d="100"/>
          <a:sy n="103" d="100"/>
        </p:scale>
        <p:origin x="677" y="82"/>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46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G0000SV0NS101\D10939w$\&#20316;&#26989;&#29992;\S37A\LIB\03_&#35251;&#20809;&#29872;&#22659;&#25972;&#20633;&#65319;\00_01_(&#38468;&#23646;&#27231;&#38306;&#65289;&#22823;&#38442;&#24220;&#35251;&#20809;&#23458;&#21463;&#20837;&#29872;&#22659;&#25972;&#20633;&#12398;&#25512;&#36914;&#12395;&#38306;&#12377;&#12427;&#35519;&#26619;&#26908;&#35342;&#20250;&#35696;\&#9733;&#38468;&#23646;&#27231;&#38306;&#36914;&#12417;&#26041;&#65288;R6&#65289;\02&#65306;&#31532;&#65298;&#22238;&#20250;&#35696;&#12408;&#21521;&#12369;&#12390;&#12398;&#20107;&#21069;&#28310;&#20633;\01_&#20250;&#35696;&#36039;&#26009;\&#23567;&#24029;&#12497;&#12531;&#24037;&#22580;&#65288;&#12450;&#12531;&#12497;&#12531;&#12510;&#12531;&#12385;&#12419;&#12358;&#12391;&#65374;&#65289;\&#9733;&#36039;&#26009;&#65298;&#12493;&#12479;&#65306;&#27770;&#31639;&#25512;&#31227;&#12464;&#12521;&#12501;_R060520-1000&#26178;&#2885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'グラフ化(H27補正あり)※いらっしゃい抜き'!$C$7</c:f>
              <c:strCache>
                <c:ptCount val="1"/>
                <c:pt idx="0">
                  <c:v>その他財源による実施事業</c:v>
                </c:pt>
              </c:strCache>
            </c:strRef>
          </c:tx>
          <c:spPr>
            <a:pattFill prst="ltDnDiag">
              <a:fgClr>
                <a:schemeClr val="bg1">
                  <a:lumMod val="50000"/>
                </a:schemeClr>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'グラフ化(H27補正あり)※いらっしゃい抜き'!$D$6:$M$6</c:f>
              <c:strCache>
                <c:ptCount val="10"/>
                <c:pt idx="0">
                  <c:v>H26
（2014）</c:v>
                </c:pt>
                <c:pt idx="1">
                  <c:v>H27
（2015）</c:v>
                </c:pt>
                <c:pt idx="2">
                  <c:v>H28
（2016）</c:v>
                </c:pt>
                <c:pt idx="3">
                  <c:v>H29
（2017）</c:v>
                </c:pt>
                <c:pt idx="4">
                  <c:v>H30
（2018）</c:v>
                </c:pt>
                <c:pt idx="5">
                  <c:v>R1
（2019）</c:v>
                </c:pt>
                <c:pt idx="6">
                  <c:v>R2 
（2020）</c:v>
                </c:pt>
                <c:pt idx="7">
                  <c:v>R3
（2021）</c:v>
                </c:pt>
                <c:pt idx="8">
                  <c:v>R4
（2022）</c:v>
                </c:pt>
                <c:pt idx="9">
                  <c:v>R5
（2023）</c:v>
                </c:pt>
              </c:strCache>
            </c:strRef>
          </c:cat>
          <c:val>
            <c:numRef>
              <c:f>'グラフ化(H27補正あり)※いらっしゃい抜き'!$D$7:$M$7</c:f>
              <c:numCache>
                <c:formatCode>#,##0_);[Red]\(#,##0\)</c:formatCode>
                <c:ptCount val="10"/>
                <c:pt idx="0">
                  <c:v>1277469</c:v>
                </c:pt>
                <c:pt idx="1">
                  <c:v>4154960</c:v>
                </c:pt>
                <c:pt idx="2">
                  <c:v>1308177</c:v>
                </c:pt>
                <c:pt idx="3">
                  <c:v>749908</c:v>
                </c:pt>
                <c:pt idx="4">
                  <c:v>845356</c:v>
                </c:pt>
                <c:pt idx="5">
                  <c:v>759765</c:v>
                </c:pt>
                <c:pt idx="6">
                  <c:v>1162903</c:v>
                </c:pt>
                <c:pt idx="7">
                  <c:v>1544264</c:v>
                </c:pt>
                <c:pt idx="8">
                  <c:v>1518667</c:v>
                </c:pt>
                <c:pt idx="9">
                  <c:v>1598585</c:v>
                </c:pt>
              </c:numCache>
            </c:numRef>
          </c:val>
          <c:extLst>
            <c:ext xmlns:c16="http://schemas.microsoft.com/office/drawing/2014/chart" uri="{C3380CC4-5D6E-409C-BE32-E72D297353CC}">
              <c16:uniqueId val="{00000000-A7FA-4FBC-9EDD-D6042FBA85E6}"/>
            </c:ext>
          </c:extLst>
        </c:ser>
        <c:ser>
          <c:idx val="1"/>
          <c:order val="1"/>
          <c:tx>
            <c:strRef>
              <c:f>'グラフ化(H27補正あり)※いらっしゃい抜き'!$C$8</c:f>
              <c:strCache>
                <c:ptCount val="1"/>
                <c:pt idx="0">
                  <c:v>宿泊税充当事業</c:v>
                </c:pt>
              </c:strCache>
            </c:strRef>
          </c:tx>
          <c:spPr>
            <a:solidFill>
              <a:schemeClr val="accent2">
                <a:alpha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'グラフ化(H27補正あり)※いらっしゃい抜き'!$D$6:$M$6</c:f>
              <c:strCache>
                <c:ptCount val="10"/>
                <c:pt idx="0">
                  <c:v>H26
（2014）</c:v>
                </c:pt>
                <c:pt idx="1">
                  <c:v>H27
（2015）</c:v>
                </c:pt>
                <c:pt idx="2">
                  <c:v>H28
（2016）</c:v>
                </c:pt>
                <c:pt idx="3">
                  <c:v>H29
（2017）</c:v>
                </c:pt>
                <c:pt idx="4">
                  <c:v>H30
（2018）</c:v>
                </c:pt>
                <c:pt idx="5">
                  <c:v>R1
（2019）</c:v>
                </c:pt>
                <c:pt idx="6">
                  <c:v>R2 
（2020）</c:v>
                </c:pt>
                <c:pt idx="7">
                  <c:v>R3
（2021）</c:v>
                </c:pt>
                <c:pt idx="8">
                  <c:v>R4
（2022）</c:v>
                </c:pt>
                <c:pt idx="9">
                  <c:v>R5
（2023）</c:v>
                </c:pt>
              </c:strCache>
            </c:strRef>
          </c:cat>
          <c:val>
            <c:numRef>
              <c:f>'グラフ化(H27補正あり)※いらっしゃい抜き'!$D$8:$M$8</c:f>
              <c:numCache>
                <c:formatCode>General</c:formatCode>
                <c:ptCount val="10"/>
                <c:pt idx="0">
                  <c:v>0</c:v>
                </c:pt>
                <c:pt idx="1">
                  <c:v>0</c:v>
                </c:pt>
                <c:pt idx="2" formatCode="#,##0_);[Red]\(#,##0\)">
                  <c:v>91542</c:v>
                </c:pt>
                <c:pt idx="3" formatCode="#,##0_);[Red]\(#,##0\)">
                  <c:v>647145</c:v>
                </c:pt>
                <c:pt idx="4" formatCode="#,##0_);[Red]\(#,##0\)">
                  <c:v>735930</c:v>
                </c:pt>
                <c:pt idx="5" formatCode="#,##0_);[Red]\(#,##0\)">
                  <c:v>1050896</c:v>
                </c:pt>
                <c:pt idx="6" formatCode="#,##0_);[Red]\(#,##0\)">
                  <c:v>742657</c:v>
                </c:pt>
                <c:pt idx="7" formatCode="#,##0_);[Red]\(#,##0\)">
                  <c:v>626442</c:v>
                </c:pt>
                <c:pt idx="8" formatCode="#,##0_);[Red]\(#,##0\)">
                  <c:v>440750</c:v>
                </c:pt>
                <c:pt idx="9" formatCode="#,##0_);[Red]\(#,##0\)">
                  <c:v>751559</c:v>
                </c:pt>
              </c:numCache>
            </c:numRef>
          </c:val>
          <c:extLst>
            <c:ext xmlns:c16="http://schemas.microsoft.com/office/drawing/2014/chart" uri="{C3380CC4-5D6E-409C-BE32-E72D297353CC}">
              <c16:uniqueId val="{00000003-A7FA-4FBC-9EDD-D6042FBA85E6}"/>
            </c:ext>
          </c:extLst>
        </c:ser>
        <c:dLbls>
          <c:dLblPos val="ctr"/>
          <c:showLegendKey val="0"/>
          <c:showVal val="1"/>
          <c:showCatName val="0"/>
          <c:showSerName val="0"/>
          <c:showPercent val="0"/>
          <c:showBubbleSize val="0"/>
        </c:dLbls>
        <c:gapWidth val="150"/>
        <c:overlap val="100"/>
        <c:axId val="1289115456"/>
        <c:axId val="1289115872"/>
      </c:barChart>
      <c:catAx>
        <c:axId val="128911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9115872"/>
        <c:crosses val="autoZero"/>
        <c:auto val="1"/>
        <c:lblAlgn val="ctr"/>
        <c:lblOffset val="100"/>
        <c:noMultiLvlLbl val="0"/>
      </c:catAx>
      <c:valAx>
        <c:axId val="128911587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9115456"/>
        <c:crosses val="autoZero"/>
        <c:crossBetween val="between"/>
      </c:valAx>
      <c:spPr>
        <a:noFill/>
        <a:ln>
          <a:noFill/>
        </a:ln>
        <a:effectLst/>
      </c:spPr>
    </c:plotArea>
    <c:legend>
      <c:legendPos val="b"/>
      <c:layout>
        <c:manualLayout>
          <c:xMode val="edge"/>
          <c:yMode val="edge"/>
          <c:x val="0.23557229475668778"/>
          <c:y val="0.85862587939377688"/>
          <c:w val="0.49551436752224154"/>
          <c:h val="0.105519166290289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4820110963388"/>
          <c:y val="0.10581009313362057"/>
          <c:w val="0.73126539496620235"/>
          <c:h val="0.85481334391002195"/>
        </c:manualLayout>
      </c:layout>
      <c:pieChart>
        <c:varyColors val="1"/>
        <c:ser>
          <c:idx val="0"/>
          <c:order val="0"/>
          <c:tx>
            <c:strRef>
              <c:f>Sheet1!$B$1</c:f>
              <c:strCache>
                <c:ptCount val="1"/>
                <c:pt idx="0">
                  <c:v>満足度調査</c:v>
                </c:pt>
              </c:strCache>
            </c:strRef>
          </c:tx>
          <c:explosion val="7"/>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CC-4D40-B0FC-4CC9792CDA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CC-4D40-B0FC-4CC9792CDA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CC-4D40-B0FC-4CC9792CDAFC}"/>
              </c:ext>
            </c:extLst>
          </c:dPt>
          <c:dLbls>
            <c:dLbl>
              <c:idx val="0"/>
              <c:layout>
                <c:manualLayout>
                  <c:x val="-0.10643603133159268"/>
                  <c:y val="-0.18516942333419376"/>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200" b="1" baseline="0" dirty="0">
                        <a:solidFill>
                          <a:schemeClr val="bg1"/>
                        </a:solidFill>
                        <a:latin typeface="Meiryo UI" panose="020B0604030504040204" pitchFamily="50" charset="-128"/>
                        <a:ea typeface="Meiryo UI" panose="020B0604030504040204" pitchFamily="50" charset="-128"/>
                      </a:rPr>
                      <a:t>大変満足・やや満足</a:t>
                    </a:r>
                    <a:r>
                      <a:rPr lang="ja-JP" altLang="en-US" sz="1600" b="1" baseline="0" dirty="0">
                        <a:solidFill>
                          <a:schemeClr val="bg1"/>
                        </a:solidFill>
                        <a:latin typeface="Meiryo UI" panose="020B0604030504040204" pitchFamily="50" charset="-128"/>
                        <a:ea typeface="Meiryo UI" panose="020B0604030504040204" pitchFamily="50" charset="-128"/>
                      </a:rPr>
                      <a:t>
</a:t>
                    </a:r>
                    <a:fld id="{3815AC65-FD44-43CD-BB14-D0D67B8F35F6}" type="PERCENTAGE">
                      <a:rPr lang="en-US" altLang="ja-JP" sz="1800" b="1" baseline="0">
                        <a:solidFill>
                          <a:schemeClr val="bg1"/>
                        </a:solidFill>
                        <a:latin typeface="Meiryo UI" panose="020B0604030504040204" pitchFamily="50" charset="-128"/>
                        <a:ea typeface="Meiryo UI" panose="020B0604030504040204" pitchFamily="50" charset="-128"/>
                      </a:rPr>
                      <a:pPr>
                        <a:defRPr b="1">
                          <a:latin typeface="Meiryo UI" panose="020B0604030504040204" pitchFamily="50" charset="-128"/>
                          <a:ea typeface="Meiryo UI" panose="020B0604030504040204" pitchFamily="50" charset="-128"/>
                        </a:defRPr>
                      </a:pPr>
                      <a:t>[パーセンテージ]</a:t>
                    </a:fld>
                    <a:endParaRPr lang="ja-JP" altLang="en-US" sz="1600" b="1" baseline="0" dirty="0">
                      <a:solidFill>
                        <a:schemeClr val="bg1"/>
                      </a:solidFill>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78793528899810561"/>
                      <c:h val="0.36613702543313231"/>
                    </c:manualLayout>
                  </c15:layout>
                  <c15:dlblFieldTable/>
                  <c15:showDataLabelsRange val="0"/>
                </c:ext>
                <c:ext xmlns:c16="http://schemas.microsoft.com/office/drawing/2014/chart" uri="{C3380CC4-5D6E-409C-BE32-E72D297353CC}">
                  <c16:uniqueId val="{00000001-D7CC-4D40-B0FC-4CC9792CDAFC}"/>
                </c:ext>
              </c:extLst>
            </c:dLbl>
            <c:dLbl>
              <c:idx val="1"/>
              <c:layout>
                <c:manualLayout>
                  <c:x val="7.0440024573798193E-2"/>
                  <c:y val="4.9541662719682675E-2"/>
                </c:manualLayout>
              </c:layout>
              <c:tx>
                <c:rich>
                  <a:bodyPr rot="0" spcFirstLastPara="1" vertOverflow="ellipsis" vert="horz" wrap="square" lIns="38100" tIns="19050" rIns="38100" bIns="19050" anchor="ctr" anchorCtr="1">
                    <a:noAutofit/>
                  </a:bodyPr>
                  <a:lstStyle/>
                  <a:p>
                    <a:pPr>
                      <a:lnSpc>
                        <a:spcPts val="1200"/>
                      </a:lnSpc>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fld id="{560E6719-7FE0-4F6F-A36F-AA90212F6640}" type="CATEGORYNAME">
                      <a:rPr lang="ja-JP" altLang="en-US" sz="1050" b="0">
                        <a:solidFill>
                          <a:schemeClr val="tx1"/>
                        </a:solidFill>
                        <a:latin typeface="Meiryo UI" panose="020B0604030504040204" pitchFamily="50" charset="-128"/>
                        <a:ea typeface="Meiryo UI" panose="020B0604030504040204" pitchFamily="50" charset="-128"/>
                      </a:rPr>
                      <a:pPr>
                        <a:lnSpc>
                          <a:spcPts val="1200"/>
                        </a:lnSpc>
                        <a:defRPr>
                          <a:latin typeface="Meiryo UI" panose="020B0604030504040204" pitchFamily="50" charset="-128"/>
                          <a:ea typeface="Meiryo UI" panose="020B0604030504040204" pitchFamily="50" charset="-128"/>
                        </a:defRPr>
                      </a:pPr>
                      <a:t>[分類名]</a:t>
                    </a:fld>
                    <a:r>
                      <a:rPr lang="ja-JP" altLang="en-US" sz="1050" b="0" baseline="0" dirty="0">
                        <a:solidFill>
                          <a:schemeClr val="tx1"/>
                        </a:solidFill>
                        <a:latin typeface="Meiryo UI" panose="020B0604030504040204" pitchFamily="50" charset="-128"/>
                        <a:ea typeface="Meiryo UI" panose="020B0604030504040204" pitchFamily="50" charset="-128"/>
                      </a:rPr>
                      <a:t>
</a:t>
                    </a:r>
                    <a:fld id="{5ADE80F7-0869-488C-9941-814FFE17007A}" type="PERCENTAGE">
                      <a:rPr lang="en-US" altLang="ja-JP" sz="1200" b="0" baseline="0">
                        <a:solidFill>
                          <a:schemeClr val="tx1"/>
                        </a:solidFill>
                        <a:latin typeface="Meiryo UI" panose="020B0604030504040204" pitchFamily="50" charset="-128"/>
                        <a:ea typeface="Meiryo UI" panose="020B0604030504040204" pitchFamily="50" charset="-128"/>
                      </a:rPr>
                      <a:pPr>
                        <a:lnSpc>
                          <a:spcPts val="1200"/>
                        </a:lnSpc>
                        <a:defRPr>
                          <a:latin typeface="Meiryo UI" panose="020B0604030504040204" pitchFamily="50" charset="-128"/>
                          <a:ea typeface="Meiryo UI" panose="020B0604030504040204" pitchFamily="50" charset="-128"/>
                        </a:defRPr>
                      </a:pPr>
                      <a:t>[パーセンテージ]</a:t>
                    </a:fld>
                    <a:endParaRPr lang="ja-JP" altLang="en-US" sz="1050" b="0" baseline="0" dirty="0">
                      <a:solidFill>
                        <a:schemeClr val="tx1"/>
                      </a:solidFill>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lnSpc>
                      <a:spcPts val="1200"/>
                    </a:lnSpc>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57962192985451366"/>
                      <c:h val="0.19535114387740599"/>
                    </c:manualLayout>
                  </c15:layout>
                  <c15:dlblFieldTable/>
                  <c15:showDataLabelsRange val="0"/>
                </c:ext>
                <c:ext xmlns:c16="http://schemas.microsoft.com/office/drawing/2014/chart" uri="{C3380CC4-5D6E-409C-BE32-E72D297353CC}">
                  <c16:uniqueId val="{00000003-D7CC-4D40-B0FC-4CC9792CDAFC}"/>
                </c:ext>
              </c:extLst>
            </c:dLbl>
            <c:dLbl>
              <c:idx val="2"/>
              <c:delete val="1"/>
              <c:extLst>
                <c:ext xmlns:c15="http://schemas.microsoft.com/office/drawing/2012/chart" uri="{CE6537A1-D6FC-4f65-9D91-7224C49458BB}"/>
                <c:ext xmlns:c16="http://schemas.microsoft.com/office/drawing/2014/chart" uri="{C3380CC4-5D6E-409C-BE32-E72D297353CC}">
                  <c16:uniqueId val="{00000005-D7CC-4D40-B0FC-4CC9792CDAFC}"/>
                </c:ext>
              </c:extLst>
            </c:dLbl>
            <c:dLbl>
              <c:idx val="3"/>
              <c:layout>
                <c:manualLayout>
                  <c:x val="-0.30639057237518919"/>
                  <c:y val="-4.698972841401465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9070593726846508"/>
                      <c:h val="0.10957343123491328"/>
                    </c:manualLayout>
                  </c15:layout>
                </c:ext>
                <c:ext xmlns:c16="http://schemas.microsoft.com/office/drawing/2014/chart" uri="{C3380CC4-5D6E-409C-BE32-E72D297353CC}">
                  <c16:uniqueId val="{00000006-D7CC-4D40-B0FC-4CC9792CDAFC}"/>
                </c:ext>
              </c:extLst>
            </c:dLbl>
            <c:dLbl>
              <c:idx val="4"/>
              <c:layout>
                <c:manualLayout>
                  <c:x val="-0.36023307115873859"/>
                  <c:y val="8.02829988587126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7CC-4D40-B0FC-4CC9792CDA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大変満足･やや満足</c:v>
                </c:pt>
                <c:pt idx="1">
                  <c:v>普通</c:v>
                </c:pt>
                <c:pt idx="2">
                  <c:v>やや不満・不満</c:v>
                </c:pt>
              </c:strCache>
            </c:strRef>
          </c:cat>
          <c:val>
            <c:numRef>
              <c:f>Sheet1!$B$2:$B$4</c:f>
              <c:numCache>
                <c:formatCode>General</c:formatCode>
                <c:ptCount val="3"/>
                <c:pt idx="0">
                  <c:v>141</c:v>
                </c:pt>
                <c:pt idx="1">
                  <c:v>4</c:v>
                </c:pt>
                <c:pt idx="2">
                  <c:v>0</c:v>
                </c:pt>
              </c:numCache>
            </c:numRef>
          </c:val>
          <c:extLst>
            <c:ext xmlns:c16="http://schemas.microsoft.com/office/drawing/2014/chart" uri="{C3380CC4-5D6E-409C-BE32-E72D297353CC}">
              <c16:uniqueId val="{00000008-D7CC-4D40-B0FC-4CC9792CDAF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3"/>
            <a:ext cx="2945660" cy="496332"/>
          </a:xfrm>
          <a:prstGeom prst="rect">
            <a:avLst/>
          </a:prstGeom>
        </p:spPr>
        <p:txBody>
          <a:bodyPr vert="horz" lIns="91239" tIns="45616" rIns="91239" bIns="456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53" y="3"/>
            <a:ext cx="2945660" cy="496332"/>
          </a:xfrm>
          <a:prstGeom prst="rect">
            <a:avLst/>
          </a:prstGeom>
        </p:spPr>
        <p:txBody>
          <a:bodyPr vert="horz" lIns="91239" tIns="45616" rIns="91239" bIns="45616" rtlCol="0"/>
          <a:lstStyle>
            <a:lvl1pPr algn="r">
              <a:defRPr sz="1200"/>
            </a:lvl1pPr>
          </a:lstStyle>
          <a:p>
            <a:fld id="{3D16FDEC-560D-45FF-95E3-45F1DE396D79}" type="datetimeFigureOut">
              <a:rPr kumimoji="1" lang="ja-JP" altLang="en-US" smtClean="0"/>
              <a:t>2024/6/6</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239" tIns="45616" rIns="91239" bIns="45616" rtlCol="0" anchor="ctr"/>
          <a:lstStyle/>
          <a:p>
            <a:endParaRPr lang="ja-JP" altLang="en-US"/>
          </a:p>
        </p:txBody>
      </p:sp>
      <p:sp>
        <p:nvSpPr>
          <p:cNvPr id="5" name="ノート プレースホルダー 4"/>
          <p:cNvSpPr>
            <a:spLocks noGrp="1"/>
          </p:cNvSpPr>
          <p:nvPr>
            <p:ph type="body" sz="quarter" idx="3"/>
          </p:nvPr>
        </p:nvSpPr>
        <p:spPr>
          <a:xfrm>
            <a:off x="679768" y="4715162"/>
            <a:ext cx="5438140" cy="4466987"/>
          </a:xfrm>
          <a:prstGeom prst="rect">
            <a:avLst/>
          </a:prstGeom>
        </p:spPr>
        <p:txBody>
          <a:bodyPr vert="horz" lIns="91239" tIns="45616" rIns="91239" bIns="456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0" y="9428586"/>
            <a:ext cx="2945660" cy="496332"/>
          </a:xfrm>
          <a:prstGeom prst="rect">
            <a:avLst/>
          </a:prstGeom>
        </p:spPr>
        <p:txBody>
          <a:bodyPr vert="horz" lIns="91239" tIns="45616" rIns="91239" bIns="456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53" y="9428586"/>
            <a:ext cx="2945660" cy="496332"/>
          </a:xfrm>
          <a:prstGeom prst="rect">
            <a:avLst/>
          </a:prstGeom>
        </p:spPr>
        <p:txBody>
          <a:bodyPr vert="horz" lIns="91239" tIns="45616" rIns="91239" bIns="45616"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4773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408930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10</a:t>
            </a:fld>
            <a:endParaRPr kumimoji="1" lang="ja-JP" altLang="en-US"/>
          </a:p>
        </p:txBody>
      </p:sp>
    </p:spTree>
    <p:extLst>
      <p:ext uri="{BB962C8B-B14F-4D97-AF65-F5344CB8AC3E}">
        <p14:creationId xmlns:p14="http://schemas.microsoft.com/office/powerpoint/2010/main" val="61025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290718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a:t>
            </a:fld>
            <a:endParaRPr lang="ja-JP" altLang="en-US">
              <a:solidFill>
                <a:prstClr val="black"/>
              </a:solidFill>
            </a:endParaRPr>
          </a:p>
        </p:txBody>
      </p:sp>
    </p:spTree>
    <p:extLst>
      <p:ext uri="{BB962C8B-B14F-4D97-AF65-F5344CB8AC3E}">
        <p14:creationId xmlns:p14="http://schemas.microsoft.com/office/powerpoint/2010/main" val="415339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a:t>
            </a:fld>
            <a:endParaRPr lang="ja-JP" altLang="en-US">
              <a:solidFill>
                <a:prstClr val="black"/>
              </a:solidFill>
            </a:endParaRPr>
          </a:p>
        </p:txBody>
      </p:sp>
    </p:spTree>
    <p:extLst>
      <p:ext uri="{BB962C8B-B14F-4D97-AF65-F5344CB8AC3E}">
        <p14:creationId xmlns:p14="http://schemas.microsoft.com/office/powerpoint/2010/main" val="185510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a:t>
            </a:fld>
            <a:endParaRPr lang="ja-JP" altLang="en-US">
              <a:solidFill>
                <a:prstClr val="black"/>
              </a:solidFill>
            </a:endParaRPr>
          </a:p>
        </p:txBody>
      </p:sp>
    </p:spTree>
    <p:extLst>
      <p:ext uri="{BB962C8B-B14F-4D97-AF65-F5344CB8AC3E}">
        <p14:creationId xmlns:p14="http://schemas.microsoft.com/office/powerpoint/2010/main" val="322918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a:t>
            </a:fld>
            <a:endParaRPr lang="ja-JP" altLang="en-US">
              <a:solidFill>
                <a:prstClr val="black"/>
              </a:solidFill>
            </a:endParaRPr>
          </a:p>
        </p:txBody>
      </p:sp>
    </p:spTree>
    <p:extLst>
      <p:ext uri="{BB962C8B-B14F-4D97-AF65-F5344CB8AC3E}">
        <p14:creationId xmlns:p14="http://schemas.microsoft.com/office/powerpoint/2010/main" val="188726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6</a:t>
            </a:fld>
            <a:endParaRPr kumimoji="1" lang="ja-JP" altLang="en-US"/>
          </a:p>
        </p:txBody>
      </p:sp>
    </p:spTree>
    <p:extLst>
      <p:ext uri="{BB962C8B-B14F-4D97-AF65-F5344CB8AC3E}">
        <p14:creationId xmlns:p14="http://schemas.microsoft.com/office/powerpoint/2010/main" val="148858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7</a:t>
            </a:fld>
            <a:endParaRPr kumimoji="1" lang="ja-JP" altLang="en-US"/>
          </a:p>
        </p:txBody>
      </p:sp>
    </p:spTree>
    <p:extLst>
      <p:ext uri="{BB962C8B-B14F-4D97-AF65-F5344CB8AC3E}">
        <p14:creationId xmlns:p14="http://schemas.microsoft.com/office/powerpoint/2010/main" val="264807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8</a:t>
            </a:fld>
            <a:endParaRPr kumimoji="1" lang="ja-JP" altLang="en-US"/>
          </a:p>
        </p:txBody>
      </p:sp>
    </p:spTree>
    <p:extLst>
      <p:ext uri="{BB962C8B-B14F-4D97-AF65-F5344CB8AC3E}">
        <p14:creationId xmlns:p14="http://schemas.microsoft.com/office/powerpoint/2010/main" val="221942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2B36F887-8080-4BDA-A43E-0BD906DE518F}" type="datetime1">
              <a:rPr kumimoji="1" lang="ja-JP" altLang="en-US" smtClean="0"/>
              <a:t>2024/6/6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122A24E-9A57-4E0F-A993-A66A78EA6A5A}" type="datetime1">
              <a:rPr kumimoji="1" lang="ja-JP" altLang="en-US" smtClean="0"/>
              <a:t>2024/6/6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56C09B0-EC86-4FE6-B5B0-5E1F6539CEA1}" type="datetime1">
              <a:rPr kumimoji="1" lang="ja-JP" altLang="en-US" smtClean="0"/>
              <a:t>2024/6/6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7C3CBAE-69AE-454A-820B-C1338C0427EE}" type="datetime1">
              <a:rPr kumimoji="1" lang="ja-JP" altLang="en-US" smtClean="0"/>
              <a:t>2024/6/6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29BD5EAB-301A-4DF4-AC9A-42EACA8377D6}" type="datetime1">
              <a:rPr kumimoji="1" lang="ja-JP" altLang="en-US" smtClean="0"/>
              <a:t>2024/6/6</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 4"/>
          <p:cNvSpPr>
            <a:spLocks noGrp="1"/>
          </p:cNvSpPr>
          <p:nvPr>
            <p:ph type="dt" sz="half" idx="10"/>
          </p:nvPr>
        </p:nvSpPr>
        <p:spPr/>
        <p:txBody>
          <a:bodyPr/>
          <a:lstStyle/>
          <a:p>
            <a:fld id="{F00B018D-22DA-4967-987B-6B69B72EF493}" type="datetime1">
              <a:rPr kumimoji="1" lang="ja-JP" altLang="en-US" smtClean="0"/>
              <a:t>2024/6/6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a:xfrm>
            <a:off x="6948264" y="6453336"/>
            <a:ext cx="2133600" cy="365125"/>
          </a:xfrm>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
        <p:nvSpPr>
          <p:cNvPr id="8" name="正方形/長方形 7"/>
          <p:cNvSpPr/>
          <p:nvPr userDrawn="1"/>
        </p:nvSpPr>
        <p:spPr>
          <a:xfrm rot="20101103">
            <a:off x="863017" y="2293258"/>
            <a:ext cx="7265564" cy="1862048"/>
          </a:xfrm>
          <a:prstGeom prst="rect">
            <a:avLst/>
          </a:prstGeom>
          <a:noFill/>
          <a:ln>
            <a:solidFill>
              <a:schemeClr val="tx1">
                <a:alpha val="0"/>
              </a:schemeClr>
            </a:solidFill>
          </a:ln>
        </p:spPr>
        <p:txBody>
          <a:bodyPr wrap="square" lIns="91440" tIns="45720" rIns="91440" bIns="45720">
            <a:spAutoFit/>
          </a:bodyPr>
          <a:lstStyle/>
          <a:p>
            <a:pPr algn="ctr"/>
            <a:r>
              <a:rPr lang="ja-JP" altLang="en-US" sz="11500" b="0" cap="none" spc="0" dirty="0">
                <a:ln w="0"/>
                <a:gradFill>
                  <a:gsLst>
                    <a:gs pos="21000">
                      <a:srgbClr val="53575C">
                        <a:alpha val="22000"/>
                      </a:srgbClr>
                    </a:gs>
                    <a:gs pos="88000">
                      <a:srgbClr val="C5C7CA"/>
                    </a:gs>
                  </a:gsLst>
                  <a:lin ang="5400000"/>
                </a:gradFill>
                <a:effectLst/>
              </a:rPr>
              <a:t>調  整  中</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85328EE-AD70-4D9D-993B-D776812D3C1F}" type="datetime1">
              <a:rPr kumimoji="1" lang="ja-JP" altLang="en-US" smtClean="0"/>
              <a:t>2024/6/6</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10" name="正方形/長方形 9"/>
          <p:cNvSpPr/>
          <p:nvPr userDrawn="1"/>
        </p:nvSpPr>
        <p:spPr>
          <a:xfrm rot="20101103">
            <a:off x="863017" y="2293258"/>
            <a:ext cx="7265564" cy="1862048"/>
          </a:xfrm>
          <a:prstGeom prst="rect">
            <a:avLst/>
          </a:prstGeom>
          <a:noFill/>
          <a:ln>
            <a:solidFill>
              <a:schemeClr val="tx1">
                <a:alpha val="0"/>
              </a:schemeClr>
            </a:solidFill>
          </a:ln>
        </p:spPr>
        <p:txBody>
          <a:bodyPr wrap="square" lIns="91440" tIns="45720" rIns="91440" bIns="45720">
            <a:spAutoFit/>
          </a:bodyPr>
          <a:lstStyle/>
          <a:p>
            <a:pPr algn="ctr"/>
            <a:r>
              <a:rPr lang="ja-JP" altLang="en-US" sz="11500" b="0" cap="none" spc="0" dirty="0">
                <a:ln w="0"/>
                <a:gradFill>
                  <a:gsLst>
                    <a:gs pos="21000">
                      <a:srgbClr val="53575C">
                        <a:alpha val="22000"/>
                      </a:srgbClr>
                    </a:gs>
                    <a:gs pos="88000">
                      <a:srgbClr val="C5C7CA"/>
                    </a:gs>
                  </a:gsLst>
                  <a:lin ang="5400000"/>
                </a:gradFill>
                <a:effectLst/>
              </a:rPr>
              <a:t>調  整  中</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49F09EDB-EA82-4DAF-AED4-4D3CEACCE861}" type="datetime1">
              <a:rPr kumimoji="1" lang="ja-JP" altLang="en-US" smtClean="0"/>
              <a:t>2024/6/6</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6" name="正方形/長方形 5"/>
          <p:cNvSpPr/>
          <p:nvPr userDrawn="1"/>
        </p:nvSpPr>
        <p:spPr>
          <a:xfrm rot="20101103">
            <a:off x="407907" y="2240803"/>
            <a:ext cx="7928774" cy="1862048"/>
          </a:xfrm>
          <a:prstGeom prst="rect">
            <a:avLst/>
          </a:prstGeom>
          <a:noFill/>
        </p:spPr>
        <p:txBody>
          <a:bodyPr wrap="none" lIns="91440" tIns="45720" rIns="91440" bIns="45720">
            <a:spAutoFit/>
          </a:bodyPr>
          <a:lstStyle/>
          <a:p>
            <a:pPr algn="ctr"/>
            <a:r>
              <a:rPr lang="ja-JP" altLang="en-US" sz="11500" b="1" cap="none" spc="0" dirty="0">
                <a:ln w="9525">
                  <a:solidFill>
                    <a:schemeClr val="bg1"/>
                  </a:solidFill>
                  <a:prstDash val="solid"/>
                </a:ln>
                <a:solidFill>
                  <a:schemeClr val="tx1">
                    <a:alpha val="13000"/>
                  </a:schemeClr>
                </a:solidFill>
                <a:effectLst>
                  <a:outerShdw blurRad="12700" dist="38100" dir="2700000" algn="tl" rotWithShape="0">
                    <a:schemeClr val="bg1">
                      <a:lumMod val="50000"/>
                    </a:schemeClr>
                  </a:outerShdw>
                </a:effectLst>
              </a:rPr>
              <a:t>ペンディング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83C8F24-F558-4382-BB61-52DCB6AA45D3}" type="datetime1">
              <a:rPr kumimoji="1" lang="ja-JP" altLang="en-US" smtClean="0"/>
              <a:t>2024/6/6</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B661EED-D63C-42E7-A00C-878B4A087787}" type="datetime1">
              <a:rPr kumimoji="1" lang="ja-JP" altLang="en-US" smtClean="0"/>
              <a:t>2024/6/6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48B560-82EB-4AE3-885E-33C20094151F}" type="datetime1">
              <a:rPr kumimoji="1" lang="ja-JP" altLang="en-US" smtClean="0"/>
              <a:t>2024/6/6</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3FB44-E402-4B33-9931-A89342DA3EC7}" type="datetime1">
              <a:rPr kumimoji="1" lang="ja-JP" altLang="en-US" smtClean="0"/>
              <a:t>2024/6/6</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package" Target="../embeddings/Microsoft_Excel_Worksheet.xlsx"/></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43270" y="1937036"/>
            <a:ext cx="6857461" cy="503856"/>
          </a:xfrm>
          <a:prstGeom prst="rect">
            <a:avLst/>
          </a:prstGeom>
          <a:noFill/>
        </p:spPr>
        <p:txBody>
          <a:bodyPr wrap="square" rtlCol="0">
            <a:spAutoFit/>
          </a:bodyPr>
          <a:lstStyle/>
          <a:p>
            <a:pPr algn="ctr"/>
            <a:r>
              <a:rPr lang="ja-JP" altLang="en-US" sz="2674" b="1" dirty="0">
                <a:latin typeface="Meiryo UI" panose="020B0604030504040204" pitchFamily="50" charset="-128"/>
                <a:ea typeface="Meiryo UI" panose="020B0604030504040204" pitchFamily="50" charset="-128"/>
                <a:cs typeface="Meiryo UI" panose="020B0604030504040204" pitchFamily="50" charset="-128"/>
              </a:rPr>
              <a:t>宿泊税充当事業の効果検証</a:t>
            </a:r>
          </a:p>
        </p:txBody>
      </p:sp>
      <p:cxnSp>
        <p:nvCxnSpPr>
          <p:cNvPr id="6" name="直線コネクタ 5">
            <a:extLst>
              <a:ext uri="{FF2B5EF4-FFF2-40B4-BE49-F238E27FC236}">
                <a16:creationId xmlns:a16="http://schemas.microsoft.com/office/drawing/2014/main" id="{24E179BB-0CEF-4E1D-8A19-F37AEFE60B0E}"/>
              </a:ext>
            </a:extLst>
          </p:cNvPr>
          <p:cNvCxnSpPr/>
          <p:nvPr/>
        </p:nvCxnSpPr>
        <p:spPr>
          <a:xfrm>
            <a:off x="1" y="3188361"/>
            <a:ext cx="9144000" cy="0"/>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050EB4F7-9BD1-47C9-ACC9-8AD893611548}"/>
              </a:ext>
            </a:extLst>
          </p:cNvPr>
          <p:cNvSpPr/>
          <p:nvPr/>
        </p:nvSpPr>
        <p:spPr>
          <a:xfrm>
            <a:off x="7437881" y="445072"/>
            <a:ext cx="1265853" cy="4731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37" dirty="0">
                <a:latin typeface="Meiryo UI" panose="020B0604030504040204" pitchFamily="50" charset="-128"/>
                <a:ea typeface="Meiryo UI" panose="020B0604030504040204" pitchFamily="50" charset="-128"/>
              </a:rPr>
              <a:t>資料２</a:t>
            </a:r>
          </a:p>
        </p:txBody>
      </p:sp>
    </p:spTree>
    <p:extLst>
      <p:ext uri="{BB962C8B-B14F-4D97-AF65-F5344CB8AC3E}">
        <p14:creationId xmlns:p14="http://schemas.microsoft.com/office/powerpoint/2010/main" val="37674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5318448" y="1219970"/>
            <a:ext cx="3618000" cy="1551544"/>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5308857" y="950665"/>
            <a:ext cx="3636000" cy="26161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ja-JP" altLang="en-US" sz="1100" b="1" dirty="0">
                <a:solidFill>
                  <a:schemeClr val="bg1"/>
                </a:solidFill>
                <a:latin typeface="Meiryo UI" panose="020B0604030504040204" pitchFamily="50" charset="-128"/>
                <a:ea typeface="Meiryo UI" panose="020B0604030504040204" pitchFamily="50" charset="-128"/>
              </a:rPr>
              <a:t>（参考）ナイトカルチャー魅力創出事業</a:t>
            </a:r>
          </a:p>
        </p:txBody>
      </p:sp>
      <p:sp>
        <p:nvSpPr>
          <p:cNvPr id="25" name="テキスト ボックス 24">
            <a:extLst>
              <a:ext uri="{FF2B5EF4-FFF2-40B4-BE49-F238E27FC236}">
                <a16:creationId xmlns:a16="http://schemas.microsoft.com/office/drawing/2014/main" id="{F8D4A0CB-DEE1-4647-985B-D1A2FA689496}"/>
              </a:ext>
            </a:extLst>
          </p:cNvPr>
          <p:cNvSpPr txBox="1"/>
          <p:nvPr/>
        </p:nvSpPr>
        <p:spPr>
          <a:xfrm>
            <a:off x="118205" y="651447"/>
            <a:ext cx="4165763" cy="307777"/>
          </a:xfrm>
          <a:prstGeom prst="rect">
            <a:avLst/>
          </a:prstGeom>
          <a:noFill/>
        </p:spPr>
        <p:txBody>
          <a:bodyPr wrap="square" rtlCol="0">
            <a:spAutoFit/>
          </a:bodyPr>
          <a:lstStyle/>
          <a:p>
            <a:pPr defTabSz="742950">
              <a:defRPr/>
            </a:pPr>
            <a:r>
              <a:rPr lang="ja-JP" altLang="en-US" sz="1400" b="1" dirty="0">
                <a:latin typeface="Meiryo UI" panose="020B0604030504040204" pitchFamily="50" charset="-128"/>
                <a:ea typeface="Meiryo UI" panose="020B0604030504040204" pitchFamily="50" charset="-128"/>
              </a:rPr>
              <a:t>２</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魅力づくり及び戦略的なプロモーションの推進</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7" name="正方形/長方形 26"/>
          <p:cNvSpPr/>
          <p:nvPr/>
        </p:nvSpPr>
        <p:spPr>
          <a:xfrm>
            <a:off x="262221" y="967975"/>
            <a:ext cx="4885843"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（１）魅力溢れる観光資源づくり①</a:t>
            </a:r>
            <a:endParaRPr lang="en-US" altLang="ja-JP" sz="14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62221" y="1322215"/>
            <a:ext cx="5035795" cy="5300554"/>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既存の魅力資源の整備・活用</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百舌鳥・古市古墳群世界遺産保存活用事業費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大阪府、堺市、羽曳野市、藤井寺市が一体となり、世界遺産「百舌鳥・</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古市古墳群」の価値や魅力を広く継続的に情報発信するための事業を</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国内外から集客できる魅力づくりの推進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ナイトカルチャー魅力創出事業費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御堂筋全長約</a:t>
            </a:r>
            <a:r>
              <a:rPr lang="en-US" altLang="ja-JP" sz="1200" dirty="0">
                <a:latin typeface="Meiryo UI" panose="020B0604030504040204" pitchFamily="50" charset="-128"/>
                <a:ea typeface="Meiryo UI" panose="020B0604030504040204" pitchFamily="50" charset="-128"/>
              </a:rPr>
              <a:t>4km</a:t>
            </a:r>
            <a:r>
              <a:rPr lang="ja-JP" altLang="en-US" sz="1200" dirty="0">
                <a:latin typeface="Meiryo UI" panose="020B0604030504040204" pitchFamily="50" charset="-128"/>
                <a:ea typeface="Meiryo UI" panose="020B0604030504040204" pitchFamily="50" charset="-128"/>
              </a:rPr>
              <a:t>のイチョウ並木を装飾し、インパクトある光空間を創出</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する「御堂筋イルミネーション」を実施した。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大阪文化芸術創出事業費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大阪・関西万博に向け、府内の市町村等と連携して、文化資源のさらなる</a:t>
            </a:r>
          </a:p>
          <a:p>
            <a:pPr>
              <a:lnSpc>
                <a:spcPts val="1700"/>
              </a:lnSpc>
            </a:pPr>
            <a:r>
              <a:rPr lang="ja-JP" altLang="en-US" sz="1200" dirty="0">
                <a:latin typeface="Meiryo UI" panose="020B0604030504040204" pitchFamily="50" charset="-128"/>
                <a:ea typeface="Meiryo UI" panose="020B0604030504040204" pitchFamily="50" charset="-128"/>
              </a:rPr>
              <a:t>　　　 魅力向上や地域の魅力発信に取り組む「大阪文化資源魅力向上事業」</a:t>
            </a:r>
          </a:p>
          <a:p>
            <a:pPr>
              <a:lnSpc>
                <a:spcPts val="1700"/>
              </a:lnSpc>
            </a:pPr>
            <a:r>
              <a:rPr lang="ja-JP" altLang="en-US" sz="1200" dirty="0">
                <a:latin typeface="Meiryo UI" panose="020B0604030504040204" pitchFamily="50" charset="-128"/>
                <a:ea typeface="Meiryo UI" panose="020B0604030504040204" pitchFamily="50" charset="-128"/>
              </a:rPr>
              <a:t>　　　 を実施した。</a:t>
            </a:r>
          </a:p>
          <a:p>
            <a:pPr>
              <a:lnSpc>
                <a:spcPts val="1700"/>
              </a:lnSpc>
            </a:pP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国内外からの誘客促進事業費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大阪のメインストリートである御堂筋において、非日常的なオンリーワン</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コンテンツを実施するイベント（御堂筋オータムパーティー）を開催し、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大阪の魅力を国内外へ広く発信した。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周遊促進事業費（観光コンテンツ開発事業）</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大阪・関西万博に向け、大阪・兵庫への滞在・広域周遊を促進するため、</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兵庫・大阪が連携し、新たな観光コンテンツの造成を行った。</a:t>
            </a:r>
            <a:endParaRPr lang="en-US" altLang="ja-JP" sz="1200" dirty="0">
              <a:latin typeface="Meiryo UI" panose="020B0604030504040204" pitchFamily="50" charset="-128"/>
              <a:ea typeface="Meiryo UI" panose="020B0604030504040204" pitchFamily="50" charset="-128"/>
            </a:endParaRPr>
          </a:p>
        </p:txBody>
      </p:sp>
      <p:sp>
        <p:nvSpPr>
          <p:cNvPr id="35" name="正方形/長方形 34"/>
          <p:cNvSpPr/>
          <p:nvPr/>
        </p:nvSpPr>
        <p:spPr>
          <a:xfrm>
            <a:off x="5361180" y="1356815"/>
            <a:ext cx="2099708" cy="1292662"/>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大阪・光の饗宴</a:t>
            </a:r>
            <a:r>
              <a:rPr lang="en-US" altLang="ja-JP" sz="1200" b="1" u="sng" dirty="0">
                <a:latin typeface="Meiryo UI" panose="020B0604030504040204" pitchFamily="50" charset="-128"/>
                <a:ea typeface="Meiryo UI" panose="020B0604030504040204" pitchFamily="50" charset="-128"/>
              </a:rPr>
              <a:t>2023</a:t>
            </a: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実施期間</a:t>
            </a:r>
            <a:r>
              <a:rPr lang="en-US" altLang="ja-JP" sz="1100" dirty="0">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日（金･祝）</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2024</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31</a:t>
            </a:r>
            <a:r>
              <a:rPr lang="ja-JP" altLang="en-US" sz="1100" dirty="0">
                <a:latin typeface="Meiryo UI" panose="020B0604030504040204" pitchFamily="50" charset="-128"/>
                <a:ea typeface="Meiryo UI" panose="020B0604030504040204" pitchFamily="50" charset="-128"/>
              </a:rPr>
              <a:t>日（水）</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来場者数</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約</a:t>
            </a:r>
            <a:r>
              <a:rPr lang="en-US" altLang="ja-JP" sz="1100" dirty="0">
                <a:latin typeface="Meiryo UI" panose="020B0604030504040204" pitchFamily="50" charset="-128"/>
                <a:ea typeface="Meiryo UI" panose="020B0604030504040204" pitchFamily="50" charset="-128"/>
              </a:rPr>
              <a:t>2,729</a:t>
            </a:r>
            <a:r>
              <a:rPr lang="ja-JP" altLang="en-US" sz="1100" dirty="0">
                <a:latin typeface="Meiryo UI" panose="020B0604030504040204" pitchFamily="50" charset="-128"/>
                <a:ea typeface="Meiryo UI" panose="020B0604030504040204" pitchFamily="50" charset="-128"/>
              </a:rPr>
              <a:t>万人</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経済波及効果</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約</a:t>
            </a:r>
            <a:r>
              <a:rPr lang="en-US" altLang="ja-JP" sz="1100" dirty="0">
                <a:latin typeface="Meiryo UI" panose="020B0604030504040204" pitchFamily="50" charset="-128"/>
                <a:ea typeface="Meiryo UI" panose="020B0604030504040204" pitchFamily="50" charset="-128"/>
              </a:rPr>
              <a:t>1,329</a:t>
            </a:r>
            <a:r>
              <a:rPr lang="ja-JP" altLang="en-US" sz="1100" dirty="0">
                <a:latin typeface="Meiryo UI" panose="020B0604030504040204" pitchFamily="50" charset="-128"/>
                <a:ea typeface="Meiryo UI" panose="020B0604030504040204" pitchFamily="50" charset="-128"/>
              </a:rPr>
              <a:t>億円</a:t>
            </a:r>
            <a:endParaRPr lang="en-US" altLang="ja-JP" sz="1050" dirty="0"/>
          </a:p>
        </p:txBody>
      </p:sp>
      <p:sp>
        <p:nvSpPr>
          <p:cNvPr id="20" name="正方形/長方形 19"/>
          <p:cNvSpPr/>
          <p:nvPr/>
        </p:nvSpPr>
        <p:spPr>
          <a:xfrm>
            <a:off x="5315808" y="3203113"/>
            <a:ext cx="3616576" cy="3484665"/>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5310058" y="2887032"/>
            <a:ext cx="3636000" cy="310341"/>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参考）国内外からの誘客促進事業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5361180" y="3312435"/>
            <a:ext cx="3770045" cy="1612438"/>
          </a:xfrm>
          <a:prstGeom prst="rect">
            <a:avLst/>
          </a:prstGeom>
          <a:noFill/>
        </p:spPr>
        <p:txBody>
          <a:bodyPr wrap="square" lIns="35998" tIns="35998" rIns="36000" bIns="35998" rtlCol="0" anchor="t">
            <a:noAutofit/>
          </a:bodyPr>
          <a:lstStyle/>
          <a:p>
            <a:r>
              <a:rPr lang="ja-JP" altLang="en-US" sz="1100" b="1" dirty="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cs typeface="ＭＳ Ｐゴシック" pitchFamily="50" charset="-128"/>
              </a:rPr>
              <a:t>御堂筋オータムパーティー</a:t>
            </a:r>
            <a:r>
              <a:rPr lang="en-US" altLang="ja-JP" sz="1100" b="1" u="sng" dirty="0">
                <a:latin typeface="Meiryo UI" panose="020B0604030504040204" pitchFamily="50" charset="-128"/>
                <a:ea typeface="Meiryo UI" panose="020B0604030504040204" pitchFamily="50" charset="-128"/>
                <a:cs typeface="ＭＳ Ｐゴシック" pitchFamily="50" charset="-128"/>
              </a:rPr>
              <a:t>2023</a:t>
            </a:r>
            <a:r>
              <a:rPr lang="ja-JP" altLang="en-US" sz="1100" b="1" u="sng" dirty="0">
                <a:latin typeface="Meiryo UI" panose="020B0604030504040204" pitchFamily="50" charset="-128"/>
                <a:ea typeface="Meiryo UI" panose="020B0604030504040204" pitchFamily="50" charset="-128"/>
                <a:cs typeface="ＭＳ Ｐゴシック" pitchFamily="50" charset="-128"/>
              </a:rPr>
              <a:t>（御堂筋ランウェイ）</a:t>
            </a:r>
            <a:endParaRPr lang="en-US" altLang="ja-JP" sz="1100" b="1" u="sng"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開</a:t>
            </a:r>
            <a:r>
              <a:rPr lang="en-US" altLang="ja-JP"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催</a:t>
            </a:r>
            <a:r>
              <a:rPr lang="en-US" altLang="ja-JP"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2023</a:t>
            </a:r>
            <a:r>
              <a:rPr lang="ja-JP" altLang="ja-JP"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11</a:t>
            </a:r>
            <a:r>
              <a:rPr lang="ja-JP" altLang="ja-JP"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3</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金</a:t>
            </a:r>
            <a:r>
              <a:rPr lang="ja-JP"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祝</a:t>
            </a:r>
            <a:r>
              <a:rPr lang="en-US" altLang="ja-JP" sz="1050" dirty="0">
                <a:latin typeface="Meiryo UI" panose="020B0604030504040204" pitchFamily="50" charset="-128"/>
                <a:ea typeface="Meiryo UI" panose="020B0604030504040204" pitchFamily="50" charset="-128"/>
              </a:rPr>
              <a:t>)  </a:t>
            </a:r>
          </a:p>
          <a:p>
            <a:r>
              <a:rPr lang="en-US" altLang="ja-JP" sz="1050" dirty="0">
                <a:latin typeface="Meiryo UI" panose="020B0604030504040204" pitchFamily="50" charset="-128"/>
                <a:ea typeface="Meiryo UI" panose="020B0604030504040204" pitchFamily="50" charset="-128"/>
              </a:rPr>
              <a:t>               14</a:t>
            </a:r>
            <a:r>
              <a:rPr lang="ja-JP" altLang="ja-JP" sz="1050" dirty="0">
                <a:latin typeface="Meiryo UI" panose="020B0604030504040204" pitchFamily="50" charset="-128"/>
                <a:ea typeface="Meiryo UI" panose="020B0604030504040204" pitchFamily="50" charset="-128"/>
              </a:rPr>
              <a:t>時から</a:t>
            </a:r>
            <a:r>
              <a:rPr lang="en-US" altLang="ja-JP" sz="1050" dirty="0">
                <a:latin typeface="Meiryo UI" panose="020B0604030504040204" pitchFamily="50" charset="-128"/>
                <a:ea typeface="Meiryo UI" panose="020B0604030504040204" pitchFamily="50" charset="-128"/>
              </a:rPr>
              <a:t>16</a:t>
            </a:r>
            <a:r>
              <a:rPr lang="ja-JP" altLang="ja-JP" sz="1050" dirty="0">
                <a:latin typeface="Meiryo UI" panose="020B0604030504040204" pitchFamily="50" charset="-128"/>
                <a:ea typeface="Meiryo UI" panose="020B0604030504040204" pitchFamily="50" charset="-128"/>
              </a:rPr>
              <a:t>時まで</a:t>
            </a:r>
          </a:p>
          <a:p>
            <a:r>
              <a:rPr lang="en-US" altLang="ja-JP"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開催</a:t>
            </a:r>
            <a:r>
              <a:rPr lang="ja-JP" altLang="en-US" sz="1050" dirty="0">
                <a:latin typeface="Meiryo UI" panose="020B0604030504040204" pitchFamily="50" charset="-128"/>
                <a:ea typeface="Meiryo UI" panose="020B0604030504040204" pitchFamily="50" charset="-128"/>
              </a:rPr>
              <a:t>場所</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御堂筋</a:t>
            </a:r>
            <a:r>
              <a:rPr lang="ja-JP" altLang="en-US"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久太郎町３交差点</a:t>
            </a:r>
            <a:r>
              <a:rPr lang="ja-JP" altLang="en-US"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から新橋交差点</a:t>
            </a:r>
            <a:r>
              <a:rPr lang="ja-JP" altLang="en-US" sz="1050" dirty="0">
                <a:latin typeface="Meiryo UI" panose="020B0604030504040204" pitchFamily="50" charset="-128"/>
                <a:ea typeface="Meiryo UI" panose="020B0604030504040204" pitchFamily="50" charset="-128"/>
              </a:rPr>
              <a:t>まで</a:t>
            </a:r>
            <a:r>
              <a:rPr lang="ja-JP" altLang="ja-JP"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来場者数</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約</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万人</a:t>
            </a:r>
            <a:endParaRPr lang="en-US" altLang="ja-JP" sz="1100" dirty="0">
              <a:latin typeface="Meiryo UI" panose="020B0604030504040204" pitchFamily="50" charset="-128"/>
              <a:ea typeface="Meiryo UI" panose="020B0604030504040204" pitchFamily="50" charset="-128"/>
            </a:endParaRPr>
          </a:p>
        </p:txBody>
      </p:sp>
      <p:sp>
        <p:nvSpPr>
          <p:cNvPr id="28" name="スライド番号プレースホルダー 4"/>
          <p:cNvSpPr>
            <a:spLocks noGrp="1"/>
          </p:cNvSpPr>
          <p:nvPr>
            <p:ph type="sldNum" sz="quarter" idx="12"/>
          </p:nvPr>
        </p:nvSpPr>
        <p:spPr>
          <a:xfrm>
            <a:off x="7046912" y="6520259"/>
            <a:ext cx="2133600" cy="365125"/>
          </a:xfrm>
        </p:spPr>
        <p:txBody>
          <a:bodyPr/>
          <a:lstStyle/>
          <a:p>
            <a:fld id="{D2D8002D-B5B0-4BAC-B1F6-782DDCCE6D9C}" type="slidenum">
              <a:rPr kumimoji="1" lang="ja-JP" altLang="en-US" sz="1600" b="1" smtClean="0">
                <a:solidFill>
                  <a:schemeClr val="tx1"/>
                </a:solidFill>
              </a:rPr>
              <a:t>9</a:t>
            </a:fld>
            <a:endParaRPr kumimoji="1" lang="ja-JP" altLang="en-US" sz="1600" b="1" dirty="0">
              <a:solidFill>
                <a:schemeClr val="tx1"/>
              </a:solidFill>
            </a:endParaRPr>
          </a:p>
        </p:txBody>
      </p:sp>
      <p:sp>
        <p:nvSpPr>
          <p:cNvPr id="18" name="角丸四角形 6">
            <a:extLst>
              <a:ext uri="{FF2B5EF4-FFF2-40B4-BE49-F238E27FC236}">
                <a16:creationId xmlns:a16="http://schemas.microsoft.com/office/drawing/2014/main" id="{95BCE3A1-CE8E-455A-AF92-71EAA08DD843}"/>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2050" name="Picture 2">
            <a:extLst>
              <a:ext uri="{FF2B5EF4-FFF2-40B4-BE49-F238E27FC236}">
                <a16:creationId xmlns:a16="http://schemas.microsoft.com/office/drawing/2014/main" id="{29441355-7026-4044-BBD8-6AC8E3074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727" y="1383052"/>
            <a:ext cx="1651335" cy="1065914"/>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D2DEEA05-FF44-4410-90E1-01F276EE6C40}"/>
              </a:ext>
            </a:extLst>
          </p:cNvPr>
          <p:cNvSpPr txBox="1"/>
          <p:nvPr/>
        </p:nvSpPr>
        <p:spPr>
          <a:xfrm>
            <a:off x="5393172" y="5699877"/>
            <a:ext cx="3291852" cy="893527"/>
          </a:xfrm>
          <a:prstGeom prst="rect">
            <a:avLst/>
          </a:prstGeom>
          <a:noFill/>
        </p:spPr>
        <p:txBody>
          <a:bodyPr wrap="square" lIns="35998" tIns="35998" rIns="36000" bIns="35998" rtlCol="0" anchor="t">
            <a:no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マスコミ露出状況</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（連携イベント含む）</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・テレビ、新聞、雑誌の掲載回数　</a:t>
            </a:r>
            <a:r>
              <a:rPr lang="en-US" altLang="ja-JP" sz="1050" dirty="0">
                <a:latin typeface="Meiryo UI" panose="020B0604030504040204" pitchFamily="50" charset="-128"/>
                <a:ea typeface="Meiryo UI" panose="020B0604030504040204" pitchFamily="50" charset="-128"/>
              </a:rPr>
              <a:t>35</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うち首都圏メディアでの掲載取上げ回数　</a:t>
            </a:r>
            <a:r>
              <a:rPr lang="en-US" altLang="ja-JP" sz="1050" dirty="0">
                <a:latin typeface="Meiryo UI" panose="020B0604030504040204" pitchFamily="50" charset="-128"/>
                <a:ea typeface="Meiryo UI" panose="020B0604030504040204" pitchFamily="50" charset="-128"/>
              </a:rPr>
              <a:t>16</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Web</a:t>
            </a:r>
            <a:r>
              <a:rPr lang="ja-JP" altLang="en-US" sz="1050" dirty="0">
                <a:latin typeface="Meiryo UI" panose="020B0604030504040204" pitchFamily="50" charset="-128"/>
                <a:ea typeface="Meiryo UI" panose="020B0604030504040204" pitchFamily="50" charset="-128"/>
              </a:rPr>
              <a:t>掲載回数　</a:t>
            </a:r>
            <a:r>
              <a:rPr lang="en-US" altLang="ja-JP" sz="1050" dirty="0">
                <a:latin typeface="Meiryo UI" panose="020B0604030504040204" pitchFamily="50" charset="-128"/>
                <a:ea typeface="Meiryo UI" panose="020B0604030504040204" pitchFamily="50" charset="-128"/>
              </a:rPr>
              <a:t>682</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100" u="sng" dirty="0">
                <a:latin typeface="Meiryo UI" panose="020B0604030504040204" pitchFamily="50" charset="-128"/>
                <a:ea typeface="Meiryo UI" panose="020B0604030504040204" pitchFamily="50" charset="-128"/>
              </a:rPr>
              <a:t>計：</a:t>
            </a:r>
            <a:r>
              <a:rPr lang="en-US" altLang="ja-JP" sz="1100" u="sng" dirty="0">
                <a:latin typeface="Meiryo UI" panose="020B0604030504040204" pitchFamily="50" charset="-128"/>
                <a:ea typeface="Meiryo UI" panose="020B0604030504040204" pitchFamily="50" charset="-128"/>
              </a:rPr>
              <a:t>717</a:t>
            </a:r>
            <a:r>
              <a:rPr lang="ja-JP" altLang="en-US" sz="1100" u="sng" dirty="0">
                <a:latin typeface="Meiryo UI" panose="020B0604030504040204" pitchFamily="50" charset="-128"/>
                <a:ea typeface="Meiryo UI" panose="020B0604030504040204" pitchFamily="50" charset="-128"/>
              </a:rPr>
              <a:t>回</a:t>
            </a:r>
            <a:endParaRPr lang="en-US" altLang="ja-JP" sz="1100" u="sng" dirty="0">
              <a:latin typeface="Meiryo UI" panose="020B0604030504040204" pitchFamily="50" charset="-128"/>
              <a:ea typeface="Meiryo UI" panose="020B0604030504040204" pitchFamily="50" charset="-128"/>
            </a:endParaRPr>
          </a:p>
        </p:txBody>
      </p:sp>
      <p:pic>
        <p:nvPicPr>
          <p:cNvPr id="34" name="図 33">
            <a:extLst>
              <a:ext uri="{FF2B5EF4-FFF2-40B4-BE49-F238E27FC236}">
                <a16:creationId xmlns:a16="http://schemas.microsoft.com/office/drawing/2014/main" id="{9D3EEBA6-2C8E-4697-8A87-55DE8692D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739" y="4422141"/>
            <a:ext cx="1681193" cy="1120795"/>
          </a:xfrm>
          <a:prstGeom prst="rect">
            <a:avLst/>
          </a:prstGeom>
        </p:spPr>
      </p:pic>
      <p:pic>
        <p:nvPicPr>
          <p:cNvPr id="36" name="図 35">
            <a:extLst>
              <a:ext uri="{FF2B5EF4-FFF2-40B4-BE49-F238E27FC236}">
                <a16:creationId xmlns:a16="http://schemas.microsoft.com/office/drawing/2014/main" id="{78497A32-91DD-4B45-8D71-2C14C26EC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69" y="4422141"/>
            <a:ext cx="1681193" cy="1120795"/>
          </a:xfrm>
          <a:prstGeom prst="rect">
            <a:avLst/>
          </a:prstGeom>
        </p:spPr>
      </p:pic>
    </p:spTree>
    <p:extLst>
      <p:ext uri="{BB962C8B-B14F-4D97-AF65-F5344CB8AC3E}">
        <p14:creationId xmlns:p14="http://schemas.microsoft.com/office/powerpoint/2010/main" val="214272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07774" y="2420888"/>
            <a:ext cx="5184575" cy="4428520"/>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国内外から人を呼び込むためのプロモーションの推進</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ツーリズム</a:t>
            </a:r>
            <a:r>
              <a:rPr lang="en-US" altLang="ja-JP" sz="1200" u="sng" dirty="0">
                <a:latin typeface="Meiryo UI" panose="020B0604030504040204" pitchFamily="50" charset="-128"/>
                <a:ea typeface="Meiryo UI" panose="020B0604030504040204" pitchFamily="50" charset="-128"/>
              </a:rPr>
              <a:t>EXPO</a:t>
            </a:r>
            <a:r>
              <a:rPr lang="ja-JP" altLang="en-US" sz="1200" u="sng" dirty="0">
                <a:latin typeface="Meiryo UI" panose="020B0604030504040204" pitchFamily="50" charset="-128"/>
                <a:ea typeface="Meiryo UI" panose="020B0604030504040204" pitchFamily="50" charset="-128"/>
              </a:rPr>
              <a:t>ジャパン</a:t>
            </a:r>
            <a:r>
              <a:rPr lang="en-US" altLang="ja-JP" sz="1200" u="sng" dirty="0">
                <a:latin typeface="Meiryo UI" panose="020B0604030504040204" pitchFamily="50" charset="-128"/>
                <a:ea typeface="Meiryo UI" panose="020B0604030504040204" pitchFamily="50" charset="-128"/>
              </a:rPr>
              <a:t>2023</a:t>
            </a:r>
            <a:r>
              <a:rPr lang="ja-JP" altLang="en-US" sz="1200" u="sng" dirty="0">
                <a:latin typeface="Meiryo UI" panose="020B0604030504040204" pitchFamily="50" charset="-128"/>
                <a:ea typeface="Meiryo UI" panose="020B0604030504040204" pitchFamily="50" charset="-128"/>
              </a:rPr>
              <a:t>等開催支援事業費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ツーリズム</a:t>
            </a:r>
            <a:r>
              <a:rPr lang="en-US" altLang="ja-JP" sz="1200" dirty="0">
                <a:latin typeface="Meiryo UI" panose="020B0604030504040204" pitchFamily="50" charset="-128"/>
                <a:ea typeface="Meiryo UI" panose="020B0604030504040204" pitchFamily="50" charset="-128"/>
              </a:rPr>
              <a:t>EXPO</a:t>
            </a:r>
            <a:r>
              <a:rPr lang="ja-JP" altLang="en-US" sz="1200" dirty="0">
                <a:latin typeface="Meiryo UI" panose="020B0604030504040204" pitchFamily="50" charset="-128"/>
                <a:ea typeface="Meiryo UI" panose="020B0604030504040204" pitchFamily="50" charset="-128"/>
              </a:rPr>
              <a:t>ジャパン</a:t>
            </a:r>
            <a:r>
              <a:rPr lang="en-US" altLang="ja-JP" sz="1200" dirty="0">
                <a:latin typeface="Meiryo UI" panose="020B0604030504040204" pitchFamily="50" charset="-128"/>
                <a:ea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rPr>
              <a:t>のレセプションにおいて、兵庫県と連携した</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共同出展やトッププロモーションを実施した。</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積極的な大阪の魅力の情報発信</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大阪文化芸術創出事業費</a:t>
            </a:r>
            <a:r>
              <a:rPr lang="ja-JP" altLang="en-US" sz="1200" u="sng" dirty="0">
                <a:latin typeface="Meiryo UI" panose="020B0604030504040204" pitchFamily="50" charset="-128"/>
                <a:ea typeface="Meiryo UI" panose="020B0604030504040204" pitchFamily="50" charset="-128"/>
              </a:rPr>
              <a:t>（再掲）</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大阪・関西万博に向け、府内の市町村等と連携して、文化資源のさらなる</a:t>
            </a:r>
          </a:p>
          <a:p>
            <a:pPr>
              <a:lnSpc>
                <a:spcPts val="1700"/>
              </a:lnSpc>
            </a:pPr>
            <a:r>
              <a:rPr lang="ja-JP" altLang="en-US" sz="1200" dirty="0">
                <a:latin typeface="Meiryo UI" panose="020B0604030504040204" pitchFamily="50" charset="-128"/>
                <a:ea typeface="Meiryo UI" panose="020B0604030504040204" pitchFamily="50" charset="-128"/>
              </a:rPr>
              <a:t>　　　 魅力向上や地域の魅力発信に取り組む「大阪文化資源魅力向上事業」</a:t>
            </a:r>
          </a:p>
          <a:p>
            <a:pPr>
              <a:lnSpc>
                <a:spcPts val="1700"/>
              </a:lnSpc>
            </a:pPr>
            <a:r>
              <a:rPr lang="ja-JP" altLang="en-US" sz="1200" dirty="0">
                <a:latin typeface="Meiryo UI" panose="020B0604030504040204" pitchFamily="50" charset="-128"/>
                <a:ea typeface="Meiryo UI" panose="020B0604030504040204" pitchFamily="50" charset="-128"/>
              </a:rPr>
              <a:t>　　　 を実施した。</a:t>
            </a: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観光マーケティング・リサーチの強化</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持続可能な観光政策調査研究事業費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旅行者の府域周遊等の動向、</a:t>
            </a:r>
            <a:r>
              <a:rPr lang="en-US" altLang="ja-JP" sz="1200" dirty="0">
                <a:latin typeface="Meiryo UI" panose="020B0604030504040204" pitchFamily="50" charset="-128"/>
                <a:ea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rPr>
              <a:t>等国際イベント誘致に関する調査</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研究を実施した。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誘致の推進</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rPr>
              <a:t>MICE</a:t>
            </a:r>
            <a:r>
              <a:rPr lang="ja-JP" altLang="en-US" sz="1200" u="sng" dirty="0">
                <a:latin typeface="Meiryo UI" panose="020B0604030504040204" pitchFamily="50" charset="-128"/>
                <a:ea typeface="Meiryo UI" panose="020B0604030504040204" pitchFamily="50" charset="-128"/>
              </a:rPr>
              <a:t>誘致推進事業費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大阪府内の施設を</a:t>
            </a:r>
            <a:r>
              <a:rPr lang="en-US" altLang="ja-JP" sz="1200" dirty="0">
                <a:latin typeface="Meiryo UI" panose="020B0604030504040204" pitchFamily="50" charset="-128"/>
                <a:ea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rPr>
              <a:t>会場として開催する国際会議に必要な誘致</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活動やハイブリットに要する費用の一部を助成した。</a:t>
            </a:r>
            <a:endParaRPr lang="en-US" altLang="ja-JP" sz="1200"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07774" y="2013568"/>
            <a:ext cx="4912852"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（２）効果的な誘客促進</a:t>
            </a:r>
            <a:endParaRPr lang="en-US" altLang="ja-JP" sz="1400" b="1" dirty="0">
              <a:latin typeface="Meiryo UI" panose="020B0604030504040204" pitchFamily="50" charset="-128"/>
              <a:ea typeface="Meiryo UI" panose="020B0604030504040204" pitchFamily="50" charset="-128"/>
            </a:endParaRPr>
          </a:p>
        </p:txBody>
      </p:sp>
      <p:sp>
        <p:nvSpPr>
          <p:cNvPr id="25" name="タイトル 1"/>
          <p:cNvSpPr txBox="1">
            <a:spLocks/>
          </p:cNvSpPr>
          <p:nvPr/>
        </p:nvSpPr>
        <p:spPr>
          <a:xfrm>
            <a:off x="5246712" y="705016"/>
            <a:ext cx="3628297"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a:t>
            </a:r>
            <a:r>
              <a:rPr lang="zh-TW" altLang="en-US" sz="1100" b="1" dirty="0">
                <a:solidFill>
                  <a:schemeClr val="bg1"/>
                </a:solidFill>
                <a:latin typeface="Meiryo UI" panose="020B0604030504040204" pitchFamily="50" charset="-128"/>
                <a:ea typeface="Meiryo UI" panose="020B0604030504040204" pitchFamily="50" charset="-128"/>
              </a:rPr>
              <a:t>大阪文化</a:t>
            </a:r>
            <a:r>
              <a:rPr lang="ja-JP" altLang="en-US" sz="1100" b="1" dirty="0">
                <a:solidFill>
                  <a:schemeClr val="bg1"/>
                </a:solidFill>
                <a:latin typeface="Meiryo UI" panose="020B0604030504040204" pitchFamily="50" charset="-128"/>
                <a:ea typeface="Meiryo UI" panose="020B0604030504040204" pitchFamily="50" charset="-128"/>
              </a:rPr>
              <a:t>芸術創出事業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スライド番号プレースホルダー 4"/>
          <p:cNvSpPr>
            <a:spLocks noGrp="1"/>
          </p:cNvSpPr>
          <p:nvPr>
            <p:ph type="sldNum" sz="quarter" idx="12"/>
          </p:nvPr>
        </p:nvSpPr>
        <p:spPr>
          <a:xfrm>
            <a:off x="7067113" y="6520259"/>
            <a:ext cx="2133600" cy="365125"/>
          </a:xfrm>
        </p:spPr>
        <p:txBody>
          <a:bodyPr/>
          <a:lstStyle/>
          <a:p>
            <a:fld id="{D2D8002D-B5B0-4BAC-B1F6-782DDCCE6D9C}" type="slidenum">
              <a:rPr kumimoji="1" lang="ja-JP" altLang="en-US" sz="1600" b="1" smtClean="0">
                <a:solidFill>
                  <a:schemeClr val="tx1"/>
                </a:solidFill>
              </a:rPr>
              <a:t>10</a:t>
            </a:fld>
            <a:endParaRPr kumimoji="1" lang="ja-JP" altLang="en-US" sz="1600" b="1" dirty="0">
              <a:solidFill>
                <a:schemeClr val="tx1"/>
              </a:solidFill>
            </a:endParaRPr>
          </a:p>
        </p:txBody>
      </p:sp>
      <p:sp>
        <p:nvSpPr>
          <p:cNvPr id="19" name="正方形/長方形 18"/>
          <p:cNvSpPr/>
          <p:nvPr/>
        </p:nvSpPr>
        <p:spPr>
          <a:xfrm>
            <a:off x="207774" y="715955"/>
            <a:ext cx="4912852"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（１）魅力溢れる観光資源づくり②</a:t>
            </a:r>
            <a:endParaRPr lang="en-US" altLang="ja-JP" sz="14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07774" y="1107632"/>
            <a:ext cx="5184575" cy="940386"/>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民間による観光集客施設の新設・魅力拡大</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ナイトカルチャー魅力創出事業費（再掲）</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大阪の夜を楽しむことができるナイトカルチャーの発掘・創出に対し補助を</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行った。</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6">
            <a:extLst>
              <a:ext uri="{FF2B5EF4-FFF2-40B4-BE49-F238E27FC236}">
                <a16:creationId xmlns:a16="http://schemas.microsoft.com/office/drawing/2014/main" id="{BAC44EF2-2239-4570-A870-84F9DB344522}"/>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35" name="正方形/長方形 34">
            <a:extLst>
              <a:ext uri="{FF2B5EF4-FFF2-40B4-BE49-F238E27FC236}">
                <a16:creationId xmlns:a16="http://schemas.microsoft.com/office/drawing/2014/main" id="{1ADA6044-A2C2-47E0-8356-6D04E74F60CC}"/>
              </a:ext>
            </a:extLst>
          </p:cNvPr>
          <p:cNvSpPr/>
          <p:nvPr/>
        </p:nvSpPr>
        <p:spPr>
          <a:xfrm>
            <a:off x="5254974" y="1009561"/>
            <a:ext cx="3610068" cy="5780357"/>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AB6F5AF-80FB-4F9C-A5EE-61AA3955ACFF}"/>
              </a:ext>
            </a:extLst>
          </p:cNvPr>
          <p:cNvSpPr/>
          <p:nvPr/>
        </p:nvSpPr>
        <p:spPr>
          <a:xfrm>
            <a:off x="5259259" y="1030661"/>
            <a:ext cx="3605783" cy="444480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大阪文化資源魅力向上事業</a:t>
            </a:r>
            <a:endParaRPr lang="en-US" altLang="ja-JP" sz="1200" b="1" u="sng"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内容</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府内５エリア（北摂、北河内、中河内、南河内、泉州）において、市町村等と連携し５つの文化芸術プログラムを実施したほか、関西国際空港において上方文化を紹介するプロモーションイベントを開催するなど、府内の文化資源の魅力向上を図った。</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実施期間</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21</a:t>
            </a:r>
            <a:r>
              <a:rPr lang="ja-JP" altLang="en-US" sz="1050" dirty="0">
                <a:latin typeface="Meiryo UI" panose="020B0604030504040204" pitchFamily="50" charset="-128"/>
                <a:ea typeface="Meiryo UI" panose="020B0604030504040204" pitchFamily="50" charset="-128"/>
              </a:rPr>
              <a:t>日（土）～　</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rPr>
              <a:t>日（火）</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プログラム数</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・主催プログラム</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rPr>
              <a:t>37</a:t>
            </a:r>
            <a:r>
              <a:rPr lang="ja-JP" altLang="en-US" sz="1050" dirty="0">
                <a:latin typeface="Meiryo UI" panose="020B0604030504040204" pitchFamily="50" charset="-128"/>
                <a:ea typeface="Meiryo UI" panose="020B0604030504040204" pitchFamily="50" charset="-128"/>
              </a:rPr>
              <a:t>公演</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・参加プログラム</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28</a:t>
            </a:r>
            <a:r>
              <a:rPr lang="ja-JP" altLang="en-US" sz="105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参加者総数</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285,646</a:t>
            </a:r>
            <a:r>
              <a:rPr lang="ja-JP" altLang="en-US" sz="1050" dirty="0">
                <a:latin typeface="Meiryo UI" panose="020B0604030504040204" pitchFamily="50" charset="-128"/>
                <a:ea typeface="Meiryo UI" panose="020B0604030504040204" pitchFamily="50" charset="-128"/>
              </a:rPr>
              <a:t>人</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アンケート結果</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9</a:t>
            </a:r>
            <a:r>
              <a:rPr lang="ja-JP" altLang="en-US" sz="1050" dirty="0">
                <a:latin typeface="Meiryo UI" panose="020B0604030504040204" pitchFamily="50" charset="-128"/>
                <a:ea typeface="Meiryo UI" panose="020B0604030504040204" pitchFamily="50" charset="-128"/>
              </a:rPr>
              <a:t>割以上の方から「非常に</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よかった」「よかった」との評価</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報道実績</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112</a:t>
            </a:r>
            <a:r>
              <a:rPr lang="ja-JP" altLang="en-US" sz="105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ホームページ</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約</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万件</a:t>
            </a:r>
            <a:endParaRPr lang="en-US" altLang="ja-JP" sz="105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2023</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2024</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31</a:t>
            </a:r>
            <a:r>
              <a:rPr lang="ja-JP" altLang="en-US" sz="900" dirty="0">
                <a:latin typeface="Meiryo UI" panose="020B0604030504040204" pitchFamily="50" charset="-128"/>
                <a:ea typeface="Meiryo UI" panose="020B0604030504040204" pitchFamily="50" charset="-128"/>
              </a:rPr>
              <a:t>日の閲覧件数）</a:t>
            </a:r>
            <a:endParaRPr lang="en-US" altLang="ja-JP" sz="9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A332C86-17AE-4B23-AEA1-E1C58C9C8C93}"/>
              </a:ext>
            </a:extLst>
          </p:cNvPr>
          <p:cNvSpPr txBox="1"/>
          <p:nvPr/>
        </p:nvSpPr>
        <p:spPr>
          <a:xfrm>
            <a:off x="7057371" y="3557412"/>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市立枚方宿　鍵屋資料館での</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装花パフォーマンスイベント</a:t>
            </a:r>
            <a:endParaRPr lang="en-US" altLang="ja-JP" sz="800" dirty="0">
              <a:latin typeface="Meiryo UI" panose="020B0604030504040204" pitchFamily="50" charset="-128"/>
              <a:ea typeface="Meiryo UI" panose="020B0604030504040204" pitchFamily="50" charset="-128"/>
            </a:endParaRPr>
          </a:p>
        </p:txBody>
      </p:sp>
      <p:pic>
        <p:nvPicPr>
          <p:cNvPr id="38" name="図 37">
            <a:extLst>
              <a:ext uri="{FF2B5EF4-FFF2-40B4-BE49-F238E27FC236}">
                <a16:creationId xmlns:a16="http://schemas.microsoft.com/office/drawing/2014/main" id="{F8C0512C-84AD-4A63-A6B9-D1B17D8C610A}"/>
              </a:ext>
            </a:extLst>
          </p:cNvPr>
          <p:cNvPicPr>
            <a:picLocks noChangeAspect="1"/>
          </p:cNvPicPr>
          <p:nvPr/>
        </p:nvPicPr>
        <p:blipFill>
          <a:blip r:embed="rId3"/>
          <a:stretch>
            <a:fillRect/>
          </a:stretch>
        </p:blipFill>
        <p:spPr>
          <a:xfrm>
            <a:off x="7057370" y="2477292"/>
            <a:ext cx="1623284" cy="1080120"/>
          </a:xfrm>
          <a:prstGeom prst="rect">
            <a:avLst/>
          </a:prstGeom>
        </p:spPr>
      </p:pic>
      <p:pic>
        <p:nvPicPr>
          <p:cNvPr id="40" name="図 39">
            <a:extLst>
              <a:ext uri="{FF2B5EF4-FFF2-40B4-BE49-F238E27FC236}">
                <a16:creationId xmlns:a16="http://schemas.microsoft.com/office/drawing/2014/main" id="{35091F6F-36E5-4689-9796-1D356E66FC0C}"/>
              </a:ext>
            </a:extLst>
          </p:cNvPr>
          <p:cNvPicPr>
            <a:picLocks noChangeAspect="1"/>
          </p:cNvPicPr>
          <p:nvPr/>
        </p:nvPicPr>
        <p:blipFill>
          <a:blip r:embed="rId4"/>
          <a:stretch>
            <a:fillRect/>
          </a:stretch>
        </p:blipFill>
        <p:spPr>
          <a:xfrm>
            <a:off x="7057370" y="3875674"/>
            <a:ext cx="1626609" cy="1080120"/>
          </a:xfrm>
          <a:prstGeom prst="rect">
            <a:avLst/>
          </a:prstGeom>
        </p:spPr>
      </p:pic>
      <p:sp>
        <p:nvSpPr>
          <p:cNvPr id="41" name="テキスト ボックス 40">
            <a:extLst>
              <a:ext uri="{FF2B5EF4-FFF2-40B4-BE49-F238E27FC236}">
                <a16:creationId xmlns:a16="http://schemas.microsoft.com/office/drawing/2014/main" id="{482BBCD0-D99A-4D74-872E-E44DB4D837EA}"/>
              </a:ext>
            </a:extLst>
          </p:cNvPr>
          <p:cNvSpPr txBox="1"/>
          <p:nvPr/>
        </p:nvSpPr>
        <p:spPr>
          <a:xfrm>
            <a:off x="7057371" y="4955794"/>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岸和田城二の丸広場における</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光のインスタレーション「八陣光の庭」</a:t>
            </a:r>
            <a:endParaRPr lang="en-US" altLang="ja-JP" sz="800" dirty="0">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BDC841FA-0627-422C-9892-257BEF579FB1}"/>
              </a:ext>
            </a:extLst>
          </p:cNvPr>
          <p:cNvPicPr>
            <a:picLocks noChangeAspect="1"/>
          </p:cNvPicPr>
          <p:nvPr/>
        </p:nvPicPr>
        <p:blipFill>
          <a:blip r:embed="rId5"/>
          <a:stretch>
            <a:fillRect/>
          </a:stretch>
        </p:blipFill>
        <p:spPr>
          <a:xfrm>
            <a:off x="7060860" y="5279381"/>
            <a:ext cx="1619794" cy="1086253"/>
          </a:xfrm>
          <a:prstGeom prst="rect">
            <a:avLst/>
          </a:prstGeom>
        </p:spPr>
      </p:pic>
      <p:sp>
        <p:nvSpPr>
          <p:cNvPr id="43" name="テキスト ボックス 42">
            <a:extLst>
              <a:ext uri="{FF2B5EF4-FFF2-40B4-BE49-F238E27FC236}">
                <a16:creationId xmlns:a16="http://schemas.microsoft.com/office/drawing/2014/main" id="{FBDC94AD-F885-4903-8099-8F0A733DF482}"/>
              </a:ext>
            </a:extLst>
          </p:cNvPr>
          <p:cNvSpPr txBox="1"/>
          <p:nvPr/>
        </p:nvSpPr>
        <p:spPr>
          <a:xfrm>
            <a:off x="7057371" y="6365634"/>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カトリック豊中教会でバロック音楽を</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楽しむクリスマスコンサート</a:t>
            </a:r>
            <a:endParaRPr lang="en-US" altLang="ja-JP" sz="800" dirty="0">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AA2B0C5E-2FE2-4845-AB0F-33E29AB9FEE8}"/>
              </a:ext>
            </a:extLst>
          </p:cNvPr>
          <p:cNvGrpSpPr/>
          <p:nvPr/>
        </p:nvGrpSpPr>
        <p:grpSpPr>
          <a:xfrm>
            <a:off x="5420339" y="5431939"/>
            <a:ext cx="1526101" cy="1296144"/>
            <a:chOff x="5630962" y="5301208"/>
            <a:chExt cx="1526101" cy="1296144"/>
          </a:xfrm>
        </p:grpSpPr>
        <p:pic>
          <p:nvPicPr>
            <p:cNvPr id="45" name="図 44">
              <a:extLst>
                <a:ext uri="{FF2B5EF4-FFF2-40B4-BE49-F238E27FC236}">
                  <a16:creationId xmlns:a16="http://schemas.microsoft.com/office/drawing/2014/main" id="{6C3902DC-3C45-43CA-BC1F-3098716FCB58}"/>
                </a:ext>
              </a:extLst>
            </p:cNvPr>
            <p:cNvPicPr>
              <a:picLocks noChangeAspect="1"/>
            </p:cNvPicPr>
            <p:nvPr/>
          </p:nvPicPr>
          <p:blipFill>
            <a:blip r:embed="rId6"/>
            <a:stretch>
              <a:fillRect/>
            </a:stretch>
          </p:blipFill>
          <p:spPr>
            <a:xfrm>
              <a:off x="6025182" y="5301208"/>
              <a:ext cx="1131881" cy="754587"/>
            </a:xfrm>
            <a:prstGeom prst="rect">
              <a:avLst/>
            </a:prstGeom>
          </p:spPr>
        </p:pic>
        <p:pic>
          <p:nvPicPr>
            <p:cNvPr id="46" name="図 45">
              <a:extLst>
                <a:ext uri="{FF2B5EF4-FFF2-40B4-BE49-F238E27FC236}">
                  <a16:creationId xmlns:a16="http://schemas.microsoft.com/office/drawing/2014/main" id="{431DE56D-301A-4E9B-9186-FC897D514E2F}"/>
                </a:ext>
              </a:extLst>
            </p:cNvPr>
            <p:cNvPicPr>
              <a:picLocks noChangeAspect="1"/>
            </p:cNvPicPr>
            <p:nvPr/>
          </p:nvPicPr>
          <p:blipFill>
            <a:blip r:embed="rId7"/>
            <a:stretch>
              <a:fillRect/>
            </a:stretch>
          </p:blipFill>
          <p:spPr>
            <a:xfrm>
              <a:off x="5630962" y="5842765"/>
              <a:ext cx="1131881" cy="754587"/>
            </a:xfrm>
            <a:prstGeom prst="rect">
              <a:avLst/>
            </a:prstGeom>
          </p:spPr>
        </p:pic>
      </p:grpSp>
    </p:spTree>
    <p:extLst>
      <p:ext uri="{BB962C8B-B14F-4D97-AF65-F5344CB8AC3E}">
        <p14:creationId xmlns:p14="http://schemas.microsoft.com/office/powerpoint/2010/main" val="91730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5" y="44624"/>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1</a:t>
            </a:fld>
            <a:endParaRPr kumimoji="1" lang="ja-JP" altLang="en-US" sz="1600" b="1">
              <a:solidFill>
                <a:schemeClr val="tx1"/>
              </a:solidFill>
            </a:endParaRPr>
          </a:p>
        </p:txBody>
      </p:sp>
      <p:sp>
        <p:nvSpPr>
          <p:cNvPr id="39" name="テキスト ボックス 46">
            <a:extLst>
              <a:ext uri="{FF2B5EF4-FFF2-40B4-BE49-F238E27FC236}">
                <a16:creationId xmlns:a16="http://schemas.microsoft.com/office/drawing/2014/main" id="{623C9B3F-166A-4559-A61D-3AD24F5DEBAA}"/>
              </a:ext>
            </a:extLst>
          </p:cNvPr>
          <p:cNvSpPr txBox="1"/>
          <p:nvPr/>
        </p:nvSpPr>
        <p:spPr>
          <a:xfrm>
            <a:off x="581240" y="6364550"/>
            <a:ext cx="8154701" cy="512445"/>
          </a:xfrm>
          <a:prstGeom prst="rect">
            <a:avLst/>
          </a:prstGeom>
          <a:noFill/>
        </p:spPr>
        <p:txBody>
          <a:bodyPr wrap="square" rIns="0" rtlCol="0">
            <a:noAutofit/>
          </a:bodyPr>
          <a:lstStyle/>
          <a:p>
            <a:pPr algn="just">
              <a:lnSpc>
                <a:spcPts val="1000"/>
              </a:lnSpc>
            </a:pP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※１　</a:t>
            </a:r>
            <a:r>
              <a:rPr lang="en-US" sz="800" dirty="0">
                <a:effectLst/>
                <a:latin typeface="Meiryo UI" panose="020B0604030504040204" pitchFamily="50" charset="-128"/>
                <a:ea typeface="Meiryo UI" panose="020B0604030504040204" pitchFamily="50" charset="-128"/>
                <a:cs typeface="ＭＳ Ｐゴシック" panose="020B0600070205080204" pitchFamily="50" charset="-128"/>
              </a:rPr>
              <a:t>H27</a:t>
            </a: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年度については、国経済対策事業として、「おおさか魅力満喫キャンペーン」など、約</a:t>
            </a:r>
            <a:r>
              <a:rPr lang="en-US" sz="800" dirty="0">
                <a:effectLst/>
                <a:latin typeface="Meiryo UI" panose="020B0604030504040204" pitchFamily="50" charset="-128"/>
                <a:ea typeface="Meiryo UI" panose="020B0604030504040204" pitchFamily="50" charset="-128"/>
                <a:cs typeface="ＭＳ Ｐゴシック" panose="020B0600070205080204" pitchFamily="50" charset="-128"/>
              </a:rPr>
              <a:t>27.9</a:t>
            </a: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億円の事業を「地域活性化・地域住民生活等緊急支援交付金」を活用して特例的に実施している。</a:t>
            </a:r>
            <a:endParaRPr lang="ja-JP" sz="120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algn="just">
              <a:lnSpc>
                <a:spcPts val="1000"/>
              </a:lnSpc>
            </a:pP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※２　</a:t>
            </a:r>
            <a:r>
              <a:rPr lang="en-US" altLang="ja-JP" sz="800" dirty="0">
                <a:latin typeface="Meiryo UI" panose="020B0604030504040204" pitchFamily="50" charset="-128"/>
                <a:ea typeface="Meiryo UI" panose="020B0604030504040204" pitchFamily="50" charset="-128"/>
                <a:cs typeface="ＭＳ Ｐゴシック" panose="020B0600070205080204" pitchFamily="50" charset="-128"/>
              </a:rPr>
              <a:t>R2</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年度～</a:t>
            </a:r>
            <a:r>
              <a:rPr lang="en-US" altLang="ja-JP" sz="800" dirty="0">
                <a:latin typeface="Meiryo UI" panose="020B0604030504040204" pitchFamily="50" charset="-128"/>
                <a:ea typeface="Meiryo UI" panose="020B0604030504040204" pitchFamily="50" charset="-128"/>
                <a:cs typeface="ＭＳ Ｐゴシック" panose="020B0600070205080204" pitchFamily="50" charset="-128"/>
              </a:rPr>
              <a:t>R5</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年度について、コロナ対策として特例的に実施した宿泊事業者への支援策に係る事業費は「その他財源による実施事業」には含めない。</a:t>
            </a:r>
            <a:endParaRPr lang="ja-JP" sz="120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algn="just">
              <a:lnSpc>
                <a:spcPts val="1000"/>
              </a:lnSpc>
            </a:pP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３</a:t>
            </a: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　宿泊税は法定外目的税であり、その使途が限定されていることから、宿泊税収と当該年度の宿泊税充当額との差異については、後年度の予算編成時に調整する対応を行っている。</a:t>
            </a:r>
            <a:endParaRPr lang="en-US" altLang="ja-JP" sz="8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0" name="角丸四角形 6">
            <a:extLst>
              <a:ext uri="{FF2B5EF4-FFF2-40B4-BE49-F238E27FC236}">
                <a16:creationId xmlns:a16="http://schemas.microsoft.com/office/drawing/2014/main" id="{CB8B586C-2E00-46B7-9AB9-467D8EA8C8A9}"/>
              </a:ext>
            </a:extLst>
          </p:cNvPr>
          <p:cNvSpPr/>
          <p:nvPr/>
        </p:nvSpPr>
        <p:spPr>
          <a:xfrm>
            <a:off x="0" y="3316164"/>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0AA5C885-F716-4A48-A5CE-36D76E4591FF}"/>
              </a:ext>
            </a:extLst>
          </p:cNvPr>
          <p:cNvSpPr txBox="1"/>
          <p:nvPr/>
        </p:nvSpPr>
        <p:spPr>
          <a:xfrm>
            <a:off x="181542" y="4110494"/>
            <a:ext cx="4597166"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■観光・文化関連事業費及び宿泊税充当事業の推移</a:t>
            </a:r>
          </a:p>
        </p:txBody>
      </p:sp>
      <p:sp>
        <p:nvSpPr>
          <p:cNvPr id="43" name="テキスト ボックス 42">
            <a:extLst>
              <a:ext uri="{FF2B5EF4-FFF2-40B4-BE49-F238E27FC236}">
                <a16:creationId xmlns:a16="http://schemas.microsoft.com/office/drawing/2014/main" id="{E213C167-7A5F-46F8-87BF-919A7A3FC1BB}"/>
              </a:ext>
            </a:extLst>
          </p:cNvPr>
          <p:cNvSpPr txBox="1"/>
          <p:nvPr/>
        </p:nvSpPr>
        <p:spPr>
          <a:xfrm>
            <a:off x="179512" y="2030651"/>
            <a:ext cx="4896544"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■観光・文化関連事業費に占める宿泊税充当額（決算額）　</a:t>
            </a:r>
            <a:r>
              <a:rPr lang="en-US" altLang="ja-JP" sz="1000" dirty="0">
                <a:latin typeface="Meiryo UI" panose="020B0604030504040204" pitchFamily="50" charset="-128"/>
                <a:ea typeface="Meiryo UI" panose="020B0604030504040204" pitchFamily="50" charset="-128"/>
              </a:rPr>
              <a:t>※R5(2023)</a:t>
            </a:r>
            <a:r>
              <a:rPr lang="ja-JP" altLang="en-US" sz="1000" dirty="0">
                <a:latin typeface="Meiryo UI" panose="020B0604030504040204" pitchFamily="50" charset="-128"/>
                <a:ea typeface="Meiryo UI" panose="020B0604030504040204" pitchFamily="50" charset="-128"/>
              </a:rPr>
              <a:t>は最終予算額</a:t>
            </a:r>
          </a:p>
        </p:txBody>
      </p:sp>
      <p:sp>
        <p:nvSpPr>
          <p:cNvPr id="12" name="テキスト ボックス 11">
            <a:extLst>
              <a:ext uri="{FF2B5EF4-FFF2-40B4-BE49-F238E27FC236}">
                <a16:creationId xmlns:a16="http://schemas.microsoft.com/office/drawing/2014/main" id="{EF6A1388-8DFA-44BE-BF5A-CF799DE06662}"/>
              </a:ext>
            </a:extLst>
          </p:cNvPr>
          <p:cNvSpPr txBox="1"/>
          <p:nvPr/>
        </p:nvSpPr>
        <p:spPr>
          <a:xfrm>
            <a:off x="362382" y="1196752"/>
            <a:ext cx="8258944" cy="830997"/>
          </a:xfrm>
          <a:prstGeom prst="rect">
            <a:avLst/>
          </a:prstGeom>
          <a:noFill/>
          <a:ln>
            <a:noFill/>
          </a:ln>
        </p:spPr>
        <p:txBody>
          <a:bodyPr wrap="square" rtlCol="0">
            <a:spAutoFit/>
          </a:bodyPr>
          <a:lstStyle/>
          <a:p>
            <a:pPr marL="285750" indent="-285750">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rPr>
              <a:t>H28</a:t>
            </a:r>
            <a:r>
              <a:rPr lang="ja-JP" altLang="en-US" sz="1200" dirty="0">
                <a:latin typeface="Meiryo UI" panose="020B0604030504040204" pitchFamily="50" charset="-128"/>
                <a:ea typeface="Meiryo UI" panose="020B0604030504040204" pitchFamily="50" charset="-128"/>
              </a:rPr>
              <a:t>から</a:t>
            </a:r>
            <a:r>
              <a:rPr lang="en-US" altLang="ja-JP" sz="1200" dirty="0">
                <a:latin typeface="Meiryo UI" panose="020B0604030504040204" pitchFamily="50" charset="-128"/>
                <a:ea typeface="Meiryo UI" panose="020B0604030504040204" pitchFamily="50" charset="-128"/>
              </a:rPr>
              <a:t>R5</a:t>
            </a:r>
            <a:r>
              <a:rPr lang="ja-JP" altLang="en-US" sz="1200" dirty="0">
                <a:latin typeface="Meiryo UI" panose="020B0604030504040204" pitchFamily="50" charset="-128"/>
                <a:ea typeface="Meiryo UI" panose="020B0604030504040204" pitchFamily="50" charset="-128"/>
              </a:rPr>
              <a:t>の８年間で、観光・文化関連事業を中心に、</a:t>
            </a:r>
            <a:r>
              <a:rPr lang="en-US" altLang="ja-JP" sz="1200" b="1" u="sng" dirty="0">
                <a:latin typeface="Meiryo UI" panose="020B0604030504040204" pitchFamily="50" charset="-128"/>
                <a:ea typeface="Meiryo UI" panose="020B0604030504040204" pitchFamily="50" charset="-128"/>
              </a:rPr>
              <a:t>40</a:t>
            </a:r>
            <a:r>
              <a:rPr lang="ja-JP" altLang="en-US" sz="1200" b="1" u="sng" dirty="0">
                <a:latin typeface="Meiryo UI" panose="020B0604030504040204" pitchFamily="50" charset="-128"/>
                <a:ea typeface="Meiryo UI" panose="020B0604030504040204" pitchFamily="50" charset="-128"/>
              </a:rPr>
              <a:t>事業に約</a:t>
            </a:r>
            <a:r>
              <a:rPr lang="en-US" altLang="ja-JP" sz="1200" b="1" u="sng" dirty="0">
                <a:latin typeface="Meiryo UI" panose="020B0604030504040204" pitchFamily="50" charset="-128"/>
                <a:ea typeface="Meiryo UI" panose="020B0604030504040204" pitchFamily="50" charset="-128"/>
              </a:rPr>
              <a:t>50.9</a:t>
            </a:r>
            <a:r>
              <a:rPr lang="ja-JP" altLang="en-US" sz="1200" b="1" u="sng" dirty="0">
                <a:latin typeface="Meiryo UI" panose="020B0604030504040204" pitchFamily="50" charset="-128"/>
                <a:ea typeface="Meiryo UI" panose="020B0604030504040204" pitchFamily="50" charset="-128"/>
              </a:rPr>
              <a:t>億円の宿泊税を充当</a:t>
            </a:r>
            <a:r>
              <a:rPr lang="ja-JP" altLang="en-US" sz="1200" dirty="0">
                <a:latin typeface="Meiryo UI" panose="020B0604030504040204" pitchFamily="50" charset="-128"/>
                <a:ea typeface="Meiryo UI" panose="020B0604030504040204" pitchFamily="50" charset="-128"/>
              </a:rPr>
              <a:t>した。</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コロナ禍においては宿泊税収の減少を受け、宿泊税以外の財源も活用しながら観光振興の取組みを進めてきたが、制度導入から８年間の総額でみると、</a:t>
            </a:r>
            <a:r>
              <a:rPr lang="ja-JP" altLang="en-US" sz="1200" b="1" u="sng" dirty="0">
                <a:latin typeface="Meiryo UI" panose="020B0604030504040204" pitchFamily="50" charset="-128"/>
                <a:ea typeface="Meiryo UI" panose="020B0604030504040204" pitchFamily="50" charset="-128"/>
              </a:rPr>
              <a:t>大阪府の観光・文化関連事業費に占める宿泊税充当額の割合は約</a:t>
            </a:r>
            <a:r>
              <a:rPr lang="en-US" altLang="ja-JP" sz="1200" b="1" u="sng" dirty="0">
                <a:latin typeface="Meiryo UI" panose="020B0604030504040204" pitchFamily="50" charset="-128"/>
                <a:ea typeface="Meiryo UI" panose="020B0604030504040204" pitchFamily="50" charset="-128"/>
              </a:rPr>
              <a:t>35%</a:t>
            </a:r>
            <a:r>
              <a:rPr lang="ja-JP" altLang="en-US" sz="1200" dirty="0">
                <a:latin typeface="Meiryo UI" panose="020B0604030504040204" pitchFamily="50" charset="-128"/>
                <a:ea typeface="Meiryo UI" panose="020B0604030504040204" pitchFamily="50" charset="-128"/>
              </a:rPr>
              <a:t>で、宿泊税が大阪の観光・文化関連施策を支える貴重な財源となっている。</a:t>
            </a:r>
            <a:endParaRPr lang="en-US" altLang="ja-JP" sz="12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B6430767-3893-495B-8A38-FEFE98F978C4}"/>
              </a:ext>
            </a:extLst>
          </p:cNvPr>
          <p:cNvSpPr txBox="1"/>
          <p:nvPr/>
        </p:nvSpPr>
        <p:spPr>
          <a:xfrm>
            <a:off x="683568" y="4303230"/>
            <a:ext cx="569894" cy="205890"/>
          </a:xfrm>
          <a:prstGeom prst="rect">
            <a:avLst/>
          </a:prstGeom>
          <a:noFill/>
          <a:ln>
            <a:noFill/>
          </a:ln>
        </p:spPr>
        <p:txBody>
          <a:bodyPr wrap="square" rtlCol="0">
            <a:spAutoFit/>
          </a:bodyPr>
          <a:lstStyle/>
          <a:p>
            <a:pPr algn="ctr">
              <a:lnSpc>
                <a:spcPts val="1000"/>
              </a:lnSpc>
            </a:pPr>
            <a:r>
              <a:rPr lang="ja-JP" altLang="ja-JP"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〔千円〕</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BF7D859-A03E-4F5A-B8EE-E3565CC0E676}"/>
              </a:ext>
            </a:extLst>
          </p:cNvPr>
          <p:cNvSpPr txBox="1"/>
          <p:nvPr/>
        </p:nvSpPr>
        <p:spPr>
          <a:xfrm>
            <a:off x="7870004" y="2060848"/>
            <a:ext cx="865937" cy="205890"/>
          </a:xfrm>
          <a:prstGeom prst="rect">
            <a:avLst/>
          </a:prstGeom>
          <a:noFill/>
          <a:ln>
            <a:noFill/>
          </a:ln>
        </p:spPr>
        <p:txBody>
          <a:bodyPr wrap="square" rtlCol="0">
            <a:spAutoFit/>
          </a:bodyPr>
          <a:lstStyle/>
          <a:p>
            <a:pPr algn="ctr">
              <a:lnSpc>
                <a:spcPts val="1000"/>
              </a:lnSpc>
            </a:pPr>
            <a:r>
              <a:rPr lang="ja-JP" altLang="ja-JP"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a:t>
            </a:r>
            <a:r>
              <a:rPr lang="ja-JP" altLang="en-US"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単位：</a:t>
            </a:r>
            <a:r>
              <a:rPr lang="ja-JP" altLang="ja-JP"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千円〕</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aphicFrame>
        <p:nvGraphicFramePr>
          <p:cNvPr id="4" name="オブジェクト 3">
            <a:extLst>
              <a:ext uri="{FF2B5EF4-FFF2-40B4-BE49-F238E27FC236}">
                <a16:creationId xmlns:a16="http://schemas.microsoft.com/office/drawing/2014/main" id="{6CC766AC-FCAF-406B-A3D0-78C477475AD9}"/>
              </a:ext>
            </a:extLst>
          </p:cNvPr>
          <p:cNvGraphicFramePr>
            <a:graphicFrameLocks noChangeAspect="1"/>
          </p:cNvGraphicFramePr>
          <p:nvPr>
            <p:extLst>
              <p:ext uri="{D42A27DB-BD31-4B8C-83A1-F6EECF244321}">
                <p14:modId xmlns:p14="http://schemas.microsoft.com/office/powerpoint/2010/main" val="3925049615"/>
              </p:ext>
            </p:extLst>
          </p:nvPr>
        </p:nvGraphicFramePr>
        <p:xfrm>
          <a:off x="509049" y="2276872"/>
          <a:ext cx="8120566" cy="1814439"/>
        </p:xfrm>
        <a:graphic>
          <a:graphicData uri="http://schemas.openxmlformats.org/presentationml/2006/ole">
            <mc:AlternateContent xmlns:mc="http://schemas.openxmlformats.org/markup-compatibility/2006">
              <mc:Choice xmlns:v="urn:schemas-microsoft-com:vml" Requires="v">
                <p:oleObj spid="_x0000_s1053" name="Worksheet" r:id="rId4" imgW="12268333" imgH="2735545" progId="Excel.Sheet.12">
                  <p:embed/>
                </p:oleObj>
              </mc:Choice>
              <mc:Fallback>
                <p:oleObj name="Worksheet" r:id="rId4" imgW="12268333" imgH="2735545" progId="Excel.Sheet.12">
                  <p:embed/>
                  <p:pic>
                    <p:nvPicPr>
                      <p:cNvPr id="0" name=""/>
                      <p:cNvPicPr/>
                      <p:nvPr/>
                    </p:nvPicPr>
                    <p:blipFill>
                      <a:blip r:embed="rId5"/>
                      <a:stretch>
                        <a:fillRect/>
                      </a:stretch>
                    </p:blipFill>
                    <p:spPr>
                      <a:xfrm>
                        <a:off x="509049" y="2276872"/>
                        <a:ext cx="8120566" cy="1814439"/>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A3BB4256-5EC8-4B4C-913F-A52AC1817600}"/>
              </a:ext>
            </a:extLst>
          </p:cNvPr>
          <p:cNvSpPr/>
          <p:nvPr/>
        </p:nvSpPr>
        <p:spPr>
          <a:xfrm>
            <a:off x="7937326" y="2276872"/>
            <a:ext cx="684000" cy="1800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graphicFrame>
        <p:nvGraphicFramePr>
          <p:cNvPr id="18" name="グラフ 17">
            <a:extLst>
              <a:ext uri="{FF2B5EF4-FFF2-40B4-BE49-F238E27FC236}">
                <a16:creationId xmlns:a16="http://schemas.microsoft.com/office/drawing/2014/main" id="{8B0BF0D4-9F44-4118-85B5-E0B02CE6F564}"/>
              </a:ext>
            </a:extLst>
          </p:cNvPr>
          <p:cNvGraphicFramePr>
            <a:graphicFrameLocks/>
          </p:cNvGraphicFramePr>
          <p:nvPr>
            <p:extLst>
              <p:ext uri="{D42A27DB-BD31-4B8C-83A1-F6EECF244321}">
                <p14:modId xmlns:p14="http://schemas.microsoft.com/office/powerpoint/2010/main" val="774470687"/>
              </p:ext>
            </p:extLst>
          </p:nvPr>
        </p:nvGraphicFramePr>
        <p:xfrm>
          <a:off x="563443" y="4365104"/>
          <a:ext cx="8041005" cy="2114878"/>
        </p:xfrm>
        <a:graphic>
          <a:graphicData uri="http://schemas.openxmlformats.org/drawingml/2006/chart">
            <c:chart xmlns:c="http://schemas.openxmlformats.org/drawingml/2006/chart" xmlns:r="http://schemas.openxmlformats.org/officeDocument/2006/relationships" r:id="rId6"/>
          </a:graphicData>
        </a:graphic>
      </p:graphicFrame>
      <p:sp>
        <p:nvSpPr>
          <p:cNvPr id="3" name="正方形/長方形 2">
            <a:extLst>
              <a:ext uri="{FF2B5EF4-FFF2-40B4-BE49-F238E27FC236}">
                <a16:creationId xmlns:a16="http://schemas.microsoft.com/office/drawing/2014/main" id="{006AA35E-FBFA-45EE-9DE1-F85F2530610D}"/>
              </a:ext>
            </a:extLst>
          </p:cNvPr>
          <p:cNvSpPr/>
          <p:nvPr/>
        </p:nvSpPr>
        <p:spPr>
          <a:xfrm>
            <a:off x="323528" y="678865"/>
            <a:ext cx="8496944" cy="509498"/>
          </a:xfrm>
          <a:prstGeom prst="rect">
            <a:avLst/>
          </a:prstGeom>
          <a:solidFill>
            <a:schemeClr val="accent2">
              <a:lumMod val="40000"/>
              <a:lumOff val="60000"/>
            </a:schemeClr>
          </a:solidFill>
          <a:ln w="28575">
            <a:solidFill>
              <a:schemeClr val="tx1"/>
            </a:solidFill>
          </a:ln>
        </p:spPr>
        <p:txBody>
          <a:bodyPr wrap="square" rtlCol="0" anchor="ctr">
            <a:spAutoFit/>
          </a:bodyPr>
          <a:lstStyle/>
          <a:p>
            <a:pPr marL="285750" indent="-285750">
              <a:lnSpc>
                <a:spcPts val="1700"/>
              </a:lnSpc>
              <a:buFont typeface="Wingdings" panose="05000000000000000000" pitchFamily="2" charset="2"/>
              <a:buChar char="ü"/>
            </a:pPr>
            <a:r>
              <a:rPr kumimoji="1" lang="ja-JP" altLang="en-US" sz="1400" b="1" dirty="0">
                <a:latin typeface="Meiryo UI" panose="020B0604030504040204" pitchFamily="50" charset="-128"/>
                <a:ea typeface="Meiryo UI" panose="020B0604030504040204" pitchFamily="50" charset="-128"/>
              </a:rPr>
              <a:t>観光・文化関連事業費に占める宿泊税充当事業費の割合を確認し、</a:t>
            </a:r>
            <a:r>
              <a:rPr kumimoji="1" lang="ja-JP" altLang="en-US" sz="1400" b="1" u="sng" dirty="0">
                <a:latin typeface="Meiryo UI" panose="020B0604030504040204" pitchFamily="50" charset="-128"/>
                <a:ea typeface="Meiryo UI" panose="020B0604030504040204" pitchFamily="50" charset="-128"/>
              </a:rPr>
              <a:t>観光・文化関連事業における宿泊税財源の必要性を検証</a:t>
            </a:r>
          </a:p>
        </p:txBody>
      </p:sp>
    </p:spTree>
    <p:extLst>
      <p:ext uri="{BB962C8B-B14F-4D97-AF65-F5344CB8AC3E}">
        <p14:creationId xmlns:p14="http://schemas.microsoft.com/office/powerpoint/2010/main" val="160832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559353"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2</a:t>
            </a:fld>
            <a:endParaRPr kumimoji="1" lang="ja-JP" altLang="en-US" sz="1600" b="1">
              <a:solidFill>
                <a:schemeClr val="tx1"/>
              </a:solidFill>
            </a:endParaRPr>
          </a:p>
        </p:txBody>
      </p:sp>
      <p:sp>
        <p:nvSpPr>
          <p:cNvPr id="12" name="テキスト ボックス 11">
            <a:extLst>
              <a:ext uri="{FF2B5EF4-FFF2-40B4-BE49-F238E27FC236}">
                <a16:creationId xmlns:a16="http://schemas.microsoft.com/office/drawing/2014/main" id="{EF6A1388-8DFA-44BE-BF5A-CF799DE06662}"/>
              </a:ext>
            </a:extLst>
          </p:cNvPr>
          <p:cNvSpPr txBox="1"/>
          <p:nvPr/>
        </p:nvSpPr>
        <p:spPr>
          <a:xfrm>
            <a:off x="467544" y="1239143"/>
            <a:ext cx="8352928" cy="461665"/>
          </a:xfrm>
          <a:prstGeom prst="rect">
            <a:avLst/>
          </a:prstGeom>
          <a:noFill/>
          <a:ln>
            <a:noFill/>
          </a:ln>
        </p:spPr>
        <p:txBody>
          <a:bodyPr wrap="square" rtlCol="0">
            <a:spAutoFit/>
          </a:bodyPr>
          <a:lstStyle/>
          <a:p>
            <a:pPr marL="285750" indent="-285750">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rPr>
              <a:t>R3</a:t>
            </a:r>
            <a:r>
              <a:rPr lang="ja-JP" altLang="en-US" sz="1200" dirty="0">
                <a:latin typeface="Meiryo UI" panose="020B0604030504040204" pitchFamily="50" charset="-128"/>
                <a:ea typeface="Meiryo UI" panose="020B0604030504040204" pitchFamily="50" charset="-128"/>
              </a:rPr>
              <a:t>年度の当検討会議において示された、「今</a:t>
            </a:r>
            <a:r>
              <a:rPr lang="ja-JP" altLang="ja-JP" sz="1200" kern="0" dirty="0">
                <a:solidFill>
                  <a:srgbClr val="000000"/>
                </a:solidFill>
                <a:effectLst/>
                <a:latin typeface="Meiryo UI" panose="020B0604030504040204" pitchFamily="50" charset="-128"/>
                <a:ea typeface="Meiryo UI" panose="020B0604030504040204" pitchFamily="50" charset="-128"/>
                <a:cs typeface="Arial" panose="020B0604020202020204" pitchFamily="34" charset="0"/>
              </a:rPr>
              <a:t>後の観光振興施策（宿泊税充当事業）</a:t>
            </a:r>
            <a:r>
              <a:rPr lang="ja-JP" altLang="en-US" sz="1200" kern="0" dirty="0">
                <a:solidFill>
                  <a:srgbClr val="000000"/>
                </a:solidFill>
                <a:effectLst/>
                <a:latin typeface="Meiryo UI" panose="020B0604030504040204" pitchFamily="50" charset="-128"/>
                <a:ea typeface="Meiryo UI" panose="020B0604030504040204" pitchFamily="50" charset="-128"/>
                <a:cs typeface="Arial" panose="020B0604020202020204" pitchFamily="34" charset="0"/>
              </a:rPr>
              <a:t>」は以下の通り。</a:t>
            </a:r>
            <a:endParaRPr lang="en-US" altLang="ja-JP" sz="1200" kern="0" dirty="0">
              <a:solidFill>
                <a:srgbClr val="000000"/>
              </a:solidFill>
              <a:effectLst/>
              <a:latin typeface="Meiryo UI" panose="020B0604030504040204" pitchFamily="50" charset="-128"/>
              <a:ea typeface="Meiryo UI" panose="020B0604030504040204" pitchFamily="50" charset="-128"/>
              <a:cs typeface="Arial" panose="020B0604020202020204" pitchFamily="34" charset="0"/>
            </a:endParaRPr>
          </a:p>
          <a:p>
            <a:pPr marL="285750" indent="-2857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全事業の実現化が目標であったところ、</a:t>
            </a:r>
            <a:r>
              <a:rPr lang="ja-JP" altLang="en-US" sz="1200" b="1" u="sng" dirty="0">
                <a:latin typeface="Meiryo UI" panose="020B0604030504040204" pitchFamily="50" charset="-128"/>
                <a:ea typeface="Meiryo UI" panose="020B0604030504040204" pitchFamily="50" charset="-128"/>
              </a:rPr>
              <a:t>コロナ禍における宿泊税収減等の影響を受け、一部事業の実施は現在見送られている</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1CBC1E3-4DAE-4F80-86CF-F5A1DAB73DE6}"/>
              </a:ext>
            </a:extLst>
          </p:cNvPr>
          <p:cNvSpPr/>
          <p:nvPr/>
        </p:nvSpPr>
        <p:spPr>
          <a:xfrm>
            <a:off x="35496" y="1556792"/>
            <a:ext cx="3888432"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〇最重点事業</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：観光客の受入環境の推進</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graphicFrame>
        <p:nvGraphicFramePr>
          <p:cNvPr id="17" name="表 16">
            <a:extLst>
              <a:ext uri="{FF2B5EF4-FFF2-40B4-BE49-F238E27FC236}">
                <a16:creationId xmlns:a16="http://schemas.microsoft.com/office/drawing/2014/main" id="{54C814EC-F1B0-4095-9A8C-B2C475A85A10}"/>
              </a:ext>
            </a:extLst>
          </p:cNvPr>
          <p:cNvGraphicFramePr>
            <a:graphicFrameLocks noGrp="1"/>
          </p:cNvGraphicFramePr>
          <p:nvPr>
            <p:extLst>
              <p:ext uri="{D42A27DB-BD31-4B8C-83A1-F6EECF244321}">
                <p14:modId xmlns:p14="http://schemas.microsoft.com/office/powerpoint/2010/main" val="2979009317"/>
              </p:ext>
            </p:extLst>
          </p:nvPr>
        </p:nvGraphicFramePr>
        <p:xfrm>
          <a:off x="179512" y="1930539"/>
          <a:ext cx="8928991" cy="4474832"/>
        </p:xfrm>
        <a:graphic>
          <a:graphicData uri="http://schemas.openxmlformats.org/drawingml/2006/table">
            <a:tbl>
              <a:tblPr>
                <a:tableStyleId>{BC89EF96-8CEA-46FF-86C4-4CE0E7609802}</a:tableStyleId>
              </a:tblPr>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gridCol w="576064">
                  <a:extLst>
                    <a:ext uri="{9D8B030D-6E8A-4147-A177-3AD203B41FA5}">
                      <a16:colId xmlns:a16="http://schemas.microsoft.com/office/drawing/2014/main" val="2258724924"/>
                    </a:ext>
                  </a:extLst>
                </a:gridCol>
                <a:gridCol w="2304255">
                  <a:extLst>
                    <a:ext uri="{9D8B030D-6E8A-4147-A177-3AD203B41FA5}">
                      <a16:colId xmlns:a16="http://schemas.microsoft.com/office/drawing/2014/main" val="3443531163"/>
                    </a:ext>
                  </a:extLst>
                </a:gridCol>
              </a:tblGrid>
              <a:tr h="0">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施策例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以降の</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補足事項</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58928">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多言語対応の強化</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市町村観光振興支援事業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府域全体の受入環境整備を加速化し、集客促進等を図るため、市町村等が実施する観光振興事業（多言語案内板整備、観光公衆トイレの洋式化等や観光バス乗降場等の受入環境整備等）を支援</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58928">
                <a:tc>
                  <a:txBody>
                    <a:bodyPr/>
                    <a:lstStyle/>
                    <a:p>
                      <a:pPr marL="0" indent="0" algn="l"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情報通信に係る環境整備</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ctr">
                        <a:lnSpc>
                          <a:spcPct val="100000"/>
                        </a:lnSpc>
                        <a:buFont typeface="Wingdings" panose="05000000000000000000" pitchFamily="2" charset="2"/>
                        <a:buNone/>
                      </a:pP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 Free Wi-Fi</a:t>
                      </a: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設置促進事業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観光エリアにおける</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Free Wi-Fi</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の整備を支援するとともに、接続環境の改善や通信速度の向上、さらに災害時（停電時）に備えた非常用バッテリーの設置等に対し、補助金を交付</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コロナ禍における宿泊税収減を受け事業休止</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35497323"/>
                  </a:ext>
                </a:extLst>
              </a:tr>
              <a:tr h="305952">
                <a:tc>
                  <a:txBody>
                    <a:bodyPr/>
                    <a:lstStyle/>
                    <a:p>
                      <a:pPr marL="0" indent="0" algn="l" fontAlgn="ctr">
                        <a:lnSpc>
                          <a:spcPct val="100000"/>
                        </a:lnSpc>
                        <a:buFont typeface="Wingdings" panose="05000000000000000000" pitchFamily="2" charset="2"/>
                        <a:buNone/>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観光案内機能の充実</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ctr">
                        <a:lnSpc>
                          <a:spcPct val="100000"/>
                        </a:lnSpc>
                        <a:buFont typeface="Wingdings" panose="05000000000000000000" pitchFamily="2" charset="2"/>
                        <a:buNone/>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トラベルサービスセンター大阪の運営　</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多言語による観光案内、旅行時のトラブル等に関する総合相談などの各種サービスをワンストップで提供するトラベルサービスセンターを運営</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458928">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宿泊施設の整備</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宿泊施設おもてなし環境整備促進事業</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宿泊施設における多言語化や</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環境の整備等、利用者の利便性向上につながる施設整備に対し補助金を交付（新型コロナウイルス感染症の拡大防止対策にかかる施設整備を含む）</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078372463"/>
                  </a:ext>
                </a:extLst>
              </a:tr>
              <a:tr h="610060">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ホスピタリティの向上・人材の育成</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ウェルカム大阪おもてなし事業</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多言語観光ボランティアの育成を実施</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コロナ禍における宿泊税収減を受け事業休止</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なお、現在、万博関連事業として万博期間中に</a:t>
                      </a:r>
                      <a:endParaRPr kumimoji="1"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主要駅や空港等で活動するボランティアの募集・育成が実施されている</a:t>
                      </a:r>
                      <a:endParaRPr kumimoji="1"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18294262"/>
                  </a:ext>
                </a:extLst>
              </a:tr>
              <a:tr h="305952">
                <a:tc rowSpan="3">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交通アクセスの容易化・</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円滑化</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20949" marR="20949"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公共交通機関と連携した受入環境整備事業</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公共交通機関の乗継駅における案内モニターの設置、床面に乗継経路を表示するなどの整備に対して補助金を交付</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buFont typeface="Arial" panose="020B0604020202020204" pitchFamily="34" charset="0"/>
                        <a:buNone/>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コロナ禍における宿泊税収減を受け事業休止</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9"/>
                  </a:ext>
                </a:extLst>
              </a:tr>
              <a:tr h="305952">
                <a:tc vMerge="1">
                  <a:txBody>
                    <a:bodyPr/>
                    <a:lstStyle/>
                    <a:p>
                      <a:endParaRPr kumimoji="1" lang="ja-JP" altLang="en-US"/>
                    </a:p>
                  </a:txBody>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大阪・梅田駅周辺案内表示（サイン）整備事業</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多くの観光客が往来する大阪駅・梅田駅周辺エリアにおいて、共通ルールに基づく案内サインの整備を支援</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buFont typeface="Arial" panose="020B0604020202020204" pitchFamily="34" charset="0"/>
                        <a:buNone/>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96563463"/>
                  </a:ext>
                </a:extLst>
              </a:tr>
              <a:tr h="305952">
                <a:tc vMerge="1">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altLang="ja-JP" sz="10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水と光とみどりのまちづくり推進事業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spcAft>
                          <a:spcPts val="0"/>
                        </a:spcAft>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舟運の活性化や水辺の魅力創出に向けたイベント「水都大阪フェス」の開催、大阪城エリアにおける公共船着場等の整備を実施</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spcAft>
                          <a:spcPts val="0"/>
                        </a:spcAft>
                        <a:buFont typeface="Arial" panose="020B0604020202020204" pitchFamily="34" charset="0"/>
                        <a:buNone/>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spcAft>
                          <a:spcPts val="0"/>
                        </a:spcAft>
                        <a:buFont typeface="Arial" panose="020B0604020202020204" pitchFamily="34" charset="0"/>
                        <a:buNone/>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10"/>
                  </a:ext>
                </a:extLst>
              </a:tr>
              <a:tr h="305952">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文化・生活習慣に配慮した対応</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多言語メニュー作成支援事業</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飲食店向けの「多言語メニュー作成支援システム」の普及促進を実施</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buFont typeface="Arial" panose="020B0604020202020204" pitchFamily="34" charset="0"/>
                        <a:buNone/>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23737665"/>
                  </a:ext>
                </a:extLst>
              </a:tr>
              <a:tr h="305952">
                <a:tc rowSpan="2">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安心・安全の確保</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211" marR="53211" marT="26605" marB="2660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外国人旅行者安全確保事業</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外国人旅行者が災害発生時に必要な情報を入手できる環境整備やサポート体制の構築</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11"/>
                  </a:ext>
                </a:extLst>
              </a:tr>
              <a:tr h="286516">
                <a:tc vMerge="1">
                  <a:txBody>
                    <a:bodyPr/>
                    <a:lstStyle/>
                    <a:p>
                      <a:endParaRPr kumimoji="1" lang="ja-JP" altLang="en-US"/>
                    </a:p>
                  </a:txBody>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kumimoji="1" lang="ja-JP" altLang="en-US" sz="800" b="0" i="0" u="none"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災害時多言語支援事業費</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災害時に外国人が必要とする情報を多言語で提供するアプリ等を開発</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年度終了事業（大阪防災アプリに機能集約）</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83357610"/>
                  </a:ext>
                </a:extLst>
              </a:tr>
            </a:tbl>
          </a:graphicData>
        </a:graphic>
      </p:graphicFrame>
      <p:sp>
        <p:nvSpPr>
          <p:cNvPr id="2" name="テキスト ボックス 1">
            <a:extLst>
              <a:ext uri="{FF2B5EF4-FFF2-40B4-BE49-F238E27FC236}">
                <a16:creationId xmlns:a16="http://schemas.microsoft.com/office/drawing/2014/main" id="{E5A54D8B-4355-421A-8BC0-2468BE11B214}"/>
              </a:ext>
            </a:extLst>
          </p:cNvPr>
          <p:cNvSpPr txBox="1"/>
          <p:nvPr/>
        </p:nvSpPr>
        <p:spPr>
          <a:xfrm>
            <a:off x="245760" y="6453336"/>
            <a:ext cx="3231975" cy="215444"/>
          </a:xfrm>
          <a:prstGeom prst="rect">
            <a:avLst/>
          </a:prstGeom>
          <a:noFill/>
        </p:spPr>
        <p:txBody>
          <a:bodyPr wrap="none" rtlCol="0">
            <a:spAutoFit/>
          </a:bodyPr>
          <a:lstStyle/>
          <a:p>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年度以降の取組み状況（「○」：取組みあり、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」：取組みなし</a:t>
            </a:r>
            <a:endParaRPr kumimoji="1" lang="ja-JP" altLang="en-US" sz="800" dirty="0"/>
          </a:p>
        </p:txBody>
      </p:sp>
      <p:sp>
        <p:nvSpPr>
          <p:cNvPr id="9" name="正方形/長方形 8">
            <a:extLst>
              <a:ext uri="{FF2B5EF4-FFF2-40B4-BE49-F238E27FC236}">
                <a16:creationId xmlns:a16="http://schemas.microsoft.com/office/drawing/2014/main" id="{3DF40C42-3B00-4E86-92CA-4E82AE79F014}"/>
              </a:ext>
            </a:extLst>
          </p:cNvPr>
          <p:cNvSpPr/>
          <p:nvPr/>
        </p:nvSpPr>
        <p:spPr>
          <a:xfrm>
            <a:off x="6228183" y="1916832"/>
            <a:ext cx="2880319" cy="4500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D8940EB0-9A58-429E-ABE4-D3459E5AAD9F}"/>
              </a:ext>
            </a:extLst>
          </p:cNvPr>
          <p:cNvSpPr/>
          <p:nvPr/>
        </p:nvSpPr>
        <p:spPr>
          <a:xfrm>
            <a:off x="323528" y="687254"/>
            <a:ext cx="8496944" cy="509498"/>
          </a:xfrm>
          <a:prstGeom prst="rect">
            <a:avLst/>
          </a:prstGeom>
          <a:solidFill>
            <a:schemeClr val="accent2">
              <a:lumMod val="40000"/>
              <a:lumOff val="60000"/>
            </a:schemeClr>
          </a:solidFill>
          <a:ln w="28575">
            <a:solidFill>
              <a:schemeClr val="tx1"/>
            </a:solidFill>
          </a:ln>
        </p:spPr>
        <p:txBody>
          <a:bodyPr wrap="square" rtlCol="0" anchor="ctr">
            <a:spAutoFit/>
          </a:bodyPr>
          <a:lstStyle/>
          <a:p>
            <a:pPr marL="285750" indent="-285750">
              <a:lnSpc>
                <a:spcPts val="1700"/>
              </a:lnSpc>
              <a:buFont typeface="Wingdings" panose="05000000000000000000" pitchFamily="2" charset="2"/>
              <a:buChar char="ü"/>
            </a:pPr>
            <a:r>
              <a:rPr kumimoji="1" lang="en-US" altLang="ja-JP" sz="1400" b="1" dirty="0">
                <a:latin typeface="Meiryo UI" panose="020B0604030504040204" pitchFamily="50" charset="-128"/>
                <a:ea typeface="Meiryo UI" panose="020B0604030504040204" pitchFamily="50" charset="-128"/>
              </a:rPr>
              <a:t>R3</a:t>
            </a:r>
            <a:r>
              <a:rPr kumimoji="1" lang="ja-JP" altLang="en-US" sz="1400" b="1" dirty="0">
                <a:latin typeface="Meiryo UI" panose="020B0604030504040204" pitchFamily="50" charset="-128"/>
                <a:ea typeface="Meiryo UI" panose="020B0604030504040204" pitchFamily="50" charset="-128"/>
              </a:rPr>
              <a:t>年度の当検討会議において示された、「今後の観光振興施策（宿泊税充当事業）」取組み状況を確認し、</a:t>
            </a:r>
            <a:r>
              <a:rPr kumimoji="1" lang="ja-JP" altLang="en-US" sz="1400" b="1" u="sng" dirty="0">
                <a:latin typeface="Meiryo UI" panose="020B0604030504040204" pitchFamily="50" charset="-128"/>
                <a:ea typeface="Meiryo UI" panose="020B0604030504040204" pitchFamily="50" charset="-128"/>
              </a:rPr>
              <a:t>宿泊税の導入目的である、宿泊税により事業化をめざす 「観光振興施策」の達成状況を検証</a:t>
            </a:r>
          </a:p>
        </p:txBody>
      </p:sp>
    </p:spTree>
    <p:extLst>
      <p:ext uri="{BB962C8B-B14F-4D97-AF65-F5344CB8AC3E}">
        <p14:creationId xmlns:p14="http://schemas.microsoft.com/office/powerpoint/2010/main" val="1237532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559353"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3</a:t>
            </a:fld>
            <a:endParaRPr kumimoji="1" lang="ja-JP" altLang="en-US" sz="1600" b="1">
              <a:solidFill>
                <a:schemeClr val="tx1"/>
              </a:solidFill>
            </a:endParaRPr>
          </a:p>
        </p:txBody>
      </p:sp>
      <p:graphicFrame>
        <p:nvGraphicFramePr>
          <p:cNvPr id="17" name="表 16">
            <a:extLst>
              <a:ext uri="{FF2B5EF4-FFF2-40B4-BE49-F238E27FC236}">
                <a16:creationId xmlns:a16="http://schemas.microsoft.com/office/drawing/2014/main" id="{54C814EC-F1B0-4095-9A8C-B2C475A85A10}"/>
              </a:ext>
            </a:extLst>
          </p:cNvPr>
          <p:cNvGraphicFramePr>
            <a:graphicFrameLocks noGrp="1"/>
          </p:cNvGraphicFramePr>
          <p:nvPr>
            <p:extLst>
              <p:ext uri="{D42A27DB-BD31-4B8C-83A1-F6EECF244321}">
                <p14:modId xmlns:p14="http://schemas.microsoft.com/office/powerpoint/2010/main" val="3520608459"/>
              </p:ext>
            </p:extLst>
          </p:nvPr>
        </p:nvGraphicFramePr>
        <p:xfrm>
          <a:off x="179512" y="905659"/>
          <a:ext cx="8928992" cy="2728183"/>
        </p:xfrm>
        <a:graphic>
          <a:graphicData uri="http://schemas.openxmlformats.org/drawingml/2006/table">
            <a:tbl>
              <a:tblPr>
                <a:tableStyleId>{BC89EF96-8CEA-46FF-86C4-4CE0E7609802}</a:tableStyleId>
              </a:tblPr>
              <a:tblGrid>
                <a:gridCol w="936104">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3672408">
                  <a:extLst>
                    <a:ext uri="{9D8B030D-6E8A-4147-A177-3AD203B41FA5}">
                      <a16:colId xmlns:a16="http://schemas.microsoft.com/office/drawing/2014/main" val="20002"/>
                    </a:ext>
                  </a:extLst>
                </a:gridCol>
                <a:gridCol w="576064">
                  <a:extLst>
                    <a:ext uri="{9D8B030D-6E8A-4147-A177-3AD203B41FA5}">
                      <a16:colId xmlns:a16="http://schemas.microsoft.com/office/drawing/2014/main" val="2258724924"/>
                    </a:ext>
                  </a:extLst>
                </a:gridCol>
                <a:gridCol w="2304256">
                  <a:extLst>
                    <a:ext uri="{9D8B030D-6E8A-4147-A177-3AD203B41FA5}">
                      <a16:colId xmlns:a16="http://schemas.microsoft.com/office/drawing/2014/main" val="3443531163"/>
                    </a:ext>
                  </a:extLst>
                </a:gridCol>
              </a:tblGrid>
              <a:tr h="99692">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施策例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以降の取組み</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補足事項</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299077">
                <a:tc rowSpan="2">
                  <a:txBody>
                    <a:bodyPr/>
                    <a:lstStyle/>
                    <a:p>
                      <a:pPr marL="0" marR="0" lvl="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既存の魅力資源の整備・活用</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上方演芸資料館管理運営費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国内外の観光客に上方演芸の歴史と魅力をこれまで以上に発信するため施設のリニューアル等を実施</a:t>
                      </a: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299077">
                <a:tc vMerge="1">
                  <a:txBody>
                    <a:bodyPr/>
                    <a:lstStyle/>
                    <a:p>
                      <a:pPr marL="0" marR="0" lvl="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百舌鳥・古市古墳群世界遺産保存活用事業費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世界遺産「百舌鳥・古市古墳群」の価値を広く継続的に情報発信するための支援を実施</a:t>
                      </a: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35497323"/>
                  </a:ext>
                </a:extLst>
              </a:tr>
              <a:tr h="199385">
                <a:tc rowSpan="2">
                  <a:txBody>
                    <a:bodyPr/>
                    <a:lstStyle/>
                    <a:p>
                      <a:pPr marL="0" indent="0" algn="l"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国内外から集客できる魅力づくりの推進</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ナイトカルチャー魅力創出事業</a:t>
                      </a:r>
                      <a:endParaRPr lang="en-US" altLang="ja-JP"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御堂筋全長約 </a:t>
                      </a:r>
                      <a:r>
                        <a:rPr lang="en-US" altLang="ja-JP" sz="8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4km</a:t>
                      </a:r>
                      <a:r>
                        <a:rPr lang="ja-JP" altLang="en-US" sz="8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のイチョウ並木を装飾し、インパクトある光空間を創出する「御堂筋イルミネーション」を実施。また、大阪の夜を楽しむことができるナイトカルチャーの発掘・創出に対して支援を実施</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199385">
                <a:tc vMerge="1">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大阪文化フェスティバル事業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バウンドも含めた多くの観光客を呼び込み、国際エンターテインメント都市の実現を目指すため、大阪が誇る上方伝統芸能や上方演芸をはじめ、優れた音楽、演劇、アート等、多彩で豊かな文化の魅力を広く国内外に発信するための「大阪文化芸術フェス」を開催</a:t>
                      </a: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15703573"/>
                  </a:ext>
                </a:extLst>
              </a:tr>
              <a:tr h="199385">
                <a:tc rowSpan="2">
                  <a:txBody>
                    <a:bodyPr/>
                    <a:lstStyle/>
                    <a:p>
                      <a:pPr marL="0" marR="0" lvl="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国内外から人を呼び込むためのプロモーションの推進</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スポーツツーリズム創出事業費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武道等の大阪にあるスポーツ資源をインバウンド向けにもわかりやすく情報発信するためのホームページを構築</a:t>
                      </a: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76672969"/>
                  </a:ext>
                </a:extLst>
              </a:tr>
              <a:tr h="199385">
                <a:tc vMerge="1">
                  <a:txBody>
                    <a:bodyPr/>
                    <a:lstStyle/>
                    <a:p>
                      <a:pPr marL="0" marR="0" lvl="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国内外からの誘客促進事業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国内外からの話題を集め、多くの人を誘客する起爆剤となる事業を大阪のシンボリックなエリアにおいて実施</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218653236"/>
                  </a:ext>
                </a:extLst>
              </a:tr>
              <a:tr h="345684">
                <a:tc rowSpan="2">
                  <a:txBody>
                    <a:bodyPr/>
                    <a:lstStyle/>
                    <a:p>
                      <a:pPr marL="0" indent="0" algn="l" fontAlgn="ctr">
                        <a:lnSpc>
                          <a:spcPct val="100000"/>
                        </a:lnSpc>
                        <a:buFont typeface="Wingdings" panose="05000000000000000000" pitchFamily="2" charset="2"/>
                        <a:buNone/>
                      </a:pP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誘致の推進</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誘致促進事業費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アジア各地のトップシェフや国際メディアなどが</a:t>
                      </a: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人もの人が集う国際イベントを大阪に誘致するための費用を負担</a:t>
                      </a: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13012779"/>
                  </a:ext>
                </a:extLst>
              </a:tr>
              <a:tr h="199385">
                <a:tc vMerge="1">
                  <a:txBody>
                    <a:bodyPr/>
                    <a:lstStyle/>
                    <a:p>
                      <a:pPr marL="0" indent="0" algn="l" fontAlgn="ctr">
                        <a:lnSpc>
                          <a:spcPct val="100000"/>
                        </a:lnSpc>
                        <a:buFont typeface="Wingdings" panose="05000000000000000000" pitchFamily="2" charset="2"/>
                        <a:buNone/>
                      </a:pP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観光政策調査研究事業費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誘致に係る戦略策定に必要となるデータ収集等を実施</a:t>
                      </a: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79080874"/>
                  </a:ext>
                </a:extLst>
              </a:tr>
            </a:tbl>
          </a:graphicData>
        </a:graphic>
      </p:graphicFrame>
      <p:sp>
        <p:nvSpPr>
          <p:cNvPr id="8" name="正方形/長方形 7">
            <a:extLst>
              <a:ext uri="{FF2B5EF4-FFF2-40B4-BE49-F238E27FC236}">
                <a16:creationId xmlns:a16="http://schemas.microsoft.com/office/drawing/2014/main" id="{1FDF2F94-4589-45E8-AC47-E7E91FC02571}"/>
              </a:ext>
            </a:extLst>
          </p:cNvPr>
          <p:cNvSpPr/>
          <p:nvPr/>
        </p:nvSpPr>
        <p:spPr>
          <a:xfrm>
            <a:off x="35496" y="548680"/>
            <a:ext cx="4176464"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〇最重点事業</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：魅力づくり及び戦略的なプロモーションの推進</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sp>
        <p:nvSpPr>
          <p:cNvPr id="9" name="正方形/長方形 8">
            <a:extLst>
              <a:ext uri="{FF2B5EF4-FFF2-40B4-BE49-F238E27FC236}">
                <a16:creationId xmlns:a16="http://schemas.microsoft.com/office/drawing/2014/main" id="{0CBFF66A-6D01-4790-8BD0-16D5097184A6}"/>
              </a:ext>
            </a:extLst>
          </p:cNvPr>
          <p:cNvSpPr/>
          <p:nvPr/>
        </p:nvSpPr>
        <p:spPr>
          <a:xfrm>
            <a:off x="35496" y="3573016"/>
            <a:ext cx="289560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〇最重点事業</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：その他</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sp>
        <p:nvSpPr>
          <p:cNvPr id="10" name="正方形/長方形 9">
            <a:extLst>
              <a:ext uri="{FF2B5EF4-FFF2-40B4-BE49-F238E27FC236}">
                <a16:creationId xmlns:a16="http://schemas.microsoft.com/office/drawing/2014/main" id="{FB9343F6-7738-403E-81DE-9E30A9DB6E6D}"/>
              </a:ext>
            </a:extLst>
          </p:cNvPr>
          <p:cNvSpPr/>
          <p:nvPr/>
        </p:nvSpPr>
        <p:spPr>
          <a:xfrm>
            <a:off x="20216" y="4797152"/>
            <a:ext cx="289560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未実施事業（</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graphicFrame>
        <p:nvGraphicFramePr>
          <p:cNvPr id="14" name="表 13">
            <a:extLst>
              <a:ext uri="{FF2B5EF4-FFF2-40B4-BE49-F238E27FC236}">
                <a16:creationId xmlns:a16="http://schemas.microsoft.com/office/drawing/2014/main" id="{C9BE7833-4775-44DB-BEE3-9EA162875757}"/>
              </a:ext>
            </a:extLst>
          </p:cNvPr>
          <p:cNvGraphicFramePr>
            <a:graphicFrameLocks noGrp="1"/>
          </p:cNvGraphicFramePr>
          <p:nvPr>
            <p:extLst>
              <p:ext uri="{D42A27DB-BD31-4B8C-83A1-F6EECF244321}">
                <p14:modId xmlns:p14="http://schemas.microsoft.com/office/powerpoint/2010/main" val="3181444618"/>
              </p:ext>
            </p:extLst>
          </p:nvPr>
        </p:nvGraphicFramePr>
        <p:xfrm>
          <a:off x="179512" y="3947461"/>
          <a:ext cx="8928991" cy="885016"/>
        </p:xfrm>
        <a:graphic>
          <a:graphicData uri="http://schemas.openxmlformats.org/drawingml/2006/table">
            <a:tbl>
              <a:tblPr>
                <a:tableStyleId>{BC89EF96-8CEA-46FF-86C4-4CE0E7609802}</a:tableStyleId>
              </a:tblPr>
              <a:tblGrid>
                <a:gridCol w="936104">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3672408">
                  <a:extLst>
                    <a:ext uri="{9D8B030D-6E8A-4147-A177-3AD203B41FA5}">
                      <a16:colId xmlns:a16="http://schemas.microsoft.com/office/drawing/2014/main" val="20002"/>
                    </a:ext>
                  </a:extLst>
                </a:gridCol>
                <a:gridCol w="576064">
                  <a:extLst>
                    <a:ext uri="{9D8B030D-6E8A-4147-A177-3AD203B41FA5}">
                      <a16:colId xmlns:a16="http://schemas.microsoft.com/office/drawing/2014/main" val="2258724924"/>
                    </a:ext>
                  </a:extLst>
                </a:gridCol>
                <a:gridCol w="2304255">
                  <a:extLst>
                    <a:ext uri="{9D8B030D-6E8A-4147-A177-3AD203B41FA5}">
                      <a16:colId xmlns:a16="http://schemas.microsoft.com/office/drawing/2014/main" val="3443531163"/>
                    </a:ext>
                  </a:extLst>
                </a:gridCol>
              </a:tblGrid>
              <a:tr h="95937">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施策例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以降の取組み</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補足事項</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268003">
                <a:tc rowSpan="2">
                  <a:txBody>
                    <a:bodyPr/>
                    <a:lstStyle/>
                    <a:p>
                      <a:pPr marL="0" marR="0" lvl="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諸経費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宿泊税導入推進事業費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特別徴収義務者に対する徴収奨励金や徴税費用等</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制度周知のための広報経費</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251253">
                <a:tc vMerge="1">
                  <a:txBody>
                    <a:bodyPr/>
                    <a:lstStyle/>
                    <a:p>
                      <a:endParaRPr kumimoji="1" lang="ja-JP" alt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pPr marL="0" marR="0" indent="0" algn="l" defTabSz="1351593"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l" fontAlgn="ctr">
                        <a:lnSpc>
                          <a:spcPct val="100000"/>
                        </a:lnSpc>
                        <a:buFont typeface="Arial" panose="020B0604020202020204" pitchFamily="34" charset="0"/>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税務システム開発経費等、宿泊税導入に係る経費を複数年にわたり償還</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622" marR="5162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35497323"/>
                  </a:ext>
                </a:extLst>
              </a:tr>
            </a:tbl>
          </a:graphicData>
        </a:graphic>
      </p:graphicFrame>
      <p:graphicFrame>
        <p:nvGraphicFramePr>
          <p:cNvPr id="15" name="表 14">
            <a:extLst>
              <a:ext uri="{FF2B5EF4-FFF2-40B4-BE49-F238E27FC236}">
                <a16:creationId xmlns:a16="http://schemas.microsoft.com/office/drawing/2014/main" id="{7EF19E73-388E-478F-A64D-8440E99A3624}"/>
              </a:ext>
            </a:extLst>
          </p:cNvPr>
          <p:cNvGraphicFramePr>
            <a:graphicFrameLocks noGrp="1"/>
          </p:cNvGraphicFramePr>
          <p:nvPr>
            <p:extLst>
              <p:ext uri="{D42A27DB-BD31-4B8C-83A1-F6EECF244321}">
                <p14:modId xmlns:p14="http://schemas.microsoft.com/office/powerpoint/2010/main" val="3449588979"/>
              </p:ext>
            </p:extLst>
          </p:nvPr>
        </p:nvGraphicFramePr>
        <p:xfrm>
          <a:off x="179512" y="5154142"/>
          <a:ext cx="8928991" cy="1119380"/>
        </p:xfrm>
        <a:graphic>
          <a:graphicData uri="http://schemas.openxmlformats.org/drawingml/2006/table">
            <a:tbl>
              <a:tblPr>
                <a:tableStyleId>{BC89EF96-8CEA-46FF-86C4-4CE0E7609802}</a:tableStyleId>
              </a:tblPr>
              <a:tblGrid>
                <a:gridCol w="936104">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3672408">
                  <a:extLst>
                    <a:ext uri="{9D8B030D-6E8A-4147-A177-3AD203B41FA5}">
                      <a16:colId xmlns:a16="http://schemas.microsoft.com/office/drawing/2014/main" val="20002"/>
                    </a:ext>
                  </a:extLst>
                </a:gridCol>
                <a:gridCol w="576064">
                  <a:extLst>
                    <a:ext uri="{9D8B030D-6E8A-4147-A177-3AD203B41FA5}">
                      <a16:colId xmlns:a16="http://schemas.microsoft.com/office/drawing/2014/main" val="2258724924"/>
                    </a:ext>
                  </a:extLst>
                </a:gridCol>
                <a:gridCol w="2304255">
                  <a:extLst>
                    <a:ext uri="{9D8B030D-6E8A-4147-A177-3AD203B41FA5}">
                      <a16:colId xmlns:a16="http://schemas.microsoft.com/office/drawing/2014/main" val="3443531163"/>
                    </a:ext>
                  </a:extLst>
                </a:gridCol>
              </a:tblGrid>
              <a:tr h="44918">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施策例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0" indent="0" algn="ctr" fontAlgn="ctr">
                        <a:lnSpc>
                          <a:spcPct val="100000"/>
                        </a:lnSpc>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以降の取組み</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補足事項</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0">
                <a:tc>
                  <a:txBody>
                    <a:bodyPr/>
                    <a:lstStyle/>
                    <a:p>
                      <a:r>
                        <a:rPr kumimoji="1" lang="ja-JP" altLang="en-US" sz="800" dirty="0">
                          <a:latin typeface="Meiryo UI" panose="020B0604030504040204" pitchFamily="50" charset="-128"/>
                          <a:ea typeface="Meiryo UI" panose="020B0604030504040204" pitchFamily="50" charset="-128"/>
                        </a:rPr>
                        <a:t>安心・安全の</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確保</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132969" marR="132969" marT="66485" marB="6648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宿泊施設の</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耐震化補助</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132969" marR="132969" marT="66485" marB="6648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宿泊施設の耐震設計・改修工事への支援を実施</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132969" marR="132969" marT="66485" marB="664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r>
                        <a:rPr kumimoji="1" lang="ja-JP" altLang="en-US" sz="800" dirty="0">
                          <a:latin typeface="Meiryo UI" panose="020B0604030504040204" pitchFamily="50" charset="-128"/>
                          <a:ea typeface="Meiryo UI" panose="020B0604030504040204" pitchFamily="50" charset="-128"/>
                        </a:rPr>
                        <a:t>観光施設等の</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バリアフリー化</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132969" marR="132969" marT="66485" marB="6648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宿泊施設の</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バリアフリー化</a:t>
                      </a:r>
                    </a:p>
                  </a:txBody>
                  <a:tcPr marL="132969" marR="132969" marT="66485" marB="6648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宿泊施設の客室や共用部のバリアフリー化のための改修等の支援を実施</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132969" marR="132969" marT="66485" marB="664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35497323"/>
                  </a:ext>
                </a:extLst>
              </a:tr>
            </a:tbl>
          </a:graphicData>
        </a:graphic>
      </p:graphicFrame>
      <p:sp>
        <p:nvSpPr>
          <p:cNvPr id="16" name="テキスト ボックス 15">
            <a:extLst>
              <a:ext uri="{FF2B5EF4-FFF2-40B4-BE49-F238E27FC236}">
                <a16:creationId xmlns:a16="http://schemas.microsoft.com/office/drawing/2014/main" id="{277EE1B4-A92A-41EF-A4EA-B620953E9623}"/>
              </a:ext>
            </a:extLst>
          </p:cNvPr>
          <p:cNvSpPr txBox="1"/>
          <p:nvPr/>
        </p:nvSpPr>
        <p:spPr>
          <a:xfrm>
            <a:off x="245760" y="6309900"/>
            <a:ext cx="3231975" cy="215444"/>
          </a:xfrm>
          <a:prstGeom prst="rect">
            <a:avLst/>
          </a:prstGeom>
          <a:noFill/>
        </p:spPr>
        <p:txBody>
          <a:bodyPr wrap="none" rtlCol="0">
            <a:spAutoFit/>
          </a:bodyPr>
          <a:lstStyle/>
          <a:p>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年度以降の取組み状況（「○」：取組みあり、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」：取組みなし</a:t>
            </a:r>
            <a:endParaRPr kumimoji="1" lang="ja-JP" altLang="en-US" sz="800" dirty="0"/>
          </a:p>
        </p:txBody>
      </p:sp>
      <p:sp>
        <p:nvSpPr>
          <p:cNvPr id="12" name="正方形/長方形 11">
            <a:extLst>
              <a:ext uri="{FF2B5EF4-FFF2-40B4-BE49-F238E27FC236}">
                <a16:creationId xmlns:a16="http://schemas.microsoft.com/office/drawing/2014/main" id="{892E7C79-E7B7-4242-AC1A-4F5C09783B79}"/>
              </a:ext>
            </a:extLst>
          </p:cNvPr>
          <p:cNvSpPr/>
          <p:nvPr/>
        </p:nvSpPr>
        <p:spPr>
          <a:xfrm>
            <a:off x="6228183" y="900331"/>
            <a:ext cx="2880319" cy="2736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962A885-A786-4002-BB15-2840CCE62FF9}"/>
              </a:ext>
            </a:extLst>
          </p:cNvPr>
          <p:cNvSpPr/>
          <p:nvPr/>
        </p:nvSpPr>
        <p:spPr>
          <a:xfrm>
            <a:off x="6228182" y="3933360"/>
            <a:ext cx="2880319" cy="900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D93B3971-D93A-440F-AFC2-7899247290C6}"/>
              </a:ext>
            </a:extLst>
          </p:cNvPr>
          <p:cNvSpPr/>
          <p:nvPr/>
        </p:nvSpPr>
        <p:spPr>
          <a:xfrm>
            <a:off x="6217888" y="5138066"/>
            <a:ext cx="2880319" cy="1152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448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559353"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4</a:t>
            </a:fld>
            <a:endParaRPr kumimoji="1" lang="ja-JP" altLang="en-US" sz="1600" b="1">
              <a:solidFill>
                <a:schemeClr val="tx1"/>
              </a:solidFill>
            </a:endParaRPr>
          </a:p>
        </p:txBody>
      </p:sp>
      <p:sp>
        <p:nvSpPr>
          <p:cNvPr id="11" name="正方形/長方形 10">
            <a:extLst>
              <a:ext uri="{FF2B5EF4-FFF2-40B4-BE49-F238E27FC236}">
                <a16:creationId xmlns:a16="http://schemas.microsoft.com/office/drawing/2014/main" id="{18042AA9-0D05-4224-AD95-94DFBE67EB9B}"/>
              </a:ext>
            </a:extLst>
          </p:cNvPr>
          <p:cNvSpPr/>
          <p:nvPr/>
        </p:nvSpPr>
        <p:spPr>
          <a:xfrm>
            <a:off x="179512" y="515119"/>
            <a:ext cx="289560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新たなニーズへの対応事業例（</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graphicFrame>
        <p:nvGraphicFramePr>
          <p:cNvPr id="12" name="表 11">
            <a:extLst>
              <a:ext uri="{FF2B5EF4-FFF2-40B4-BE49-F238E27FC236}">
                <a16:creationId xmlns:a16="http://schemas.microsoft.com/office/drawing/2014/main" id="{5BF70B2F-CD01-4B9F-BEA0-7EFA36E5B5A7}"/>
              </a:ext>
            </a:extLst>
          </p:cNvPr>
          <p:cNvGraphicFramePr>
            <a:graphicFrameLocks noGrp="1"/>
          </p:cNvGraphicFramePr>
          <p:nvPr>
            <p:extLst>
              <p:ext uri="{D42A27DB-BD31-4B8C-83A1-F6EECF244321}">
                <p14:modId xmlns:p14="http://schemas.microsoft.com/office/powerpoint/2010/main" val="2720219769"/>
              </p:ext>
            </p:extLst>
          </p:nvPr>
        </p:nvGraphicFramePr>
        <p:xfrm>
          <a:off x="395536" y="871928"/>
          <a:ext cx="8352928" cy="4030839"/>
        </p:xfrm>
        <a:graphic>
          <a:graphicData uri="http://schemas.openxmlformats.org/drawingml/2006/table">
            <a:tbl>
              <a:tblPr>
                <a:tableStyleId>{BC89EF96-8CEA-46FF-86C4-4CE0E7609802}</a:tableStyleId>
              </a:tblPr>
              <a:tblGrid>
                <a:gridCol w="1121526">
                  <a:extLst>
                    <a:ext uri="{9D8B030D-6E8A-4147-A177-3AD203B41FA5}">
                      <a16:colId xmlns:a16="http://schemas.microsoft.com/office/drawing/2014/main" val="20001"/>
                    </a:ext>
                  </a:extLst>
                </a:gridCol>
                <a:gridCol w="4160037">
                  <a:extLst>
                    <a:ext uri="{9D8B030D-6E8A-4147-A177-3AD203B41FA5}">
                      <a16:colId xmlns:a16="http://schemas.microsoft.com/office/drawing/2014/main" val="20002"/>
                    </a:ext>
                  </a:extLst>
                </a:gridCol>
                <a:gridCol w="603607">
                  <a:extLst>
                    <a:ext uri="{9D8B030D-6E8A-4147-A177-3AD203B41FA5}">
                      <a16:colId xmlns:a16="http://schemas.microsoft.com/office/drawing/2014/main" val="2258724924"/>
                    </a:ext>
                  </a:extLst>
                </a:gridCol>
                <a:gridCol w="2467758">
                  <a:extLst>
                    <a:ext uri="{9D8B030D-6E8A-4147-A177-3AD203B41FA5}">
                      <a16:colId xmlns:a16="http://schemas.microsoft.com/office/drawing/2014/main" val="3443531163"/>
                    </a:ext>
                  </a:extLst>
                </a:gridCol>
              </a:tblGrid>
              <a:tr h="455697">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大阪の観光振興にかかる施策の柱における</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位置づけ</a:t>
                      </a:r>
                    </a:p>
                  </a:txBody>
                  <a:tcPr marL="53863" marR="53863" marT="53863" marB="53863"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事業例</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以降の</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補足事項</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704036">
                <a:tc>
                  <a:txBody>
                    <a:bodyPr/>
                    <a:lstStyle/>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魅力溢れる観光</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資源づくり</a:t>
                      </a: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大阪・関西万博を契機とした世界に向けた大阪の魅力発信</a:t>
                      </a:r>
                    </a:p>
                    <a:p>
                      <a:pPr marL="0" indent="0" algn="l" fontAlgn="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・大阪・関西万博へ来場する観光客が、大阪の様々な観光地へ波及するよう、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世界に向けた魅力発信を実施</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下記のような施策にて実施</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・観光促進費（トッププロモーション）</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・国内外からの誘客促進事業費</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（御堂筋オータムパーティー）</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世紀美術コレクション魅力発信事業費</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277125">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効果的な誘客促進</a:t>
                      </a: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lang="ja-JP" altLang="en-US" sz="800" b="1"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等を活用した新たな観光コンテンツの開発・発信</a:t>
                      </a:r>
                      <a:endParaRPr lang="zh-TW"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市町村等観光振興支援事業費において、</a:t>
                      </a:r>
                      <a:endPar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市町村等による左記取組みを支援</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35497323"/>
                  </a:ext>
                </a:extLst>
              </a:tr>
              <a:tr h="352018">
                <a:tc>
                  <a:txBody>
                    <a:bodyPr/>
                    <a:lstStyle/>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観光客受入のための</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基盤整備</a:t>
                      </a: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ウィズコロナ、ポストコロナ時代における新しい旅行スタイルの受入体制を整備するための支援</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・新しい旅行スタイル・ニーズに応じた受入体制の整備を支援</a:t>
                      </a: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宿泊施設おもてなし環境整備促進事業費において、</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ペットツーリズムに係る受入環境整備や生態認証や</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モバイル端末によるキーレスシステムの整備等を支援</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403857">
                <a:tc rowSpan="3">
                  <a:txBody>
                    <a:bodyPr/>
                    <a:lstStyle/>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文化・生活習慣に</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配慮した対応</a:t>
                      </a: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多様な文化・習慣に関する受入環境整備の強化</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・宿泊施設、飲食店、小売店等に対して、ムスリム等多様な文化・習慣を持つ</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外国人の受入体制の整備を支援</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indent="0" algn="ctr"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1351593"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年度当初予算編成にて事業化をめざすも実現せず</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078372463"/>
                  </a:ext>
                </a:extLst>
              </a:tr>
              <a:tr h="403857">
                <a:tc vMerge="1">
                  <a:txBody>
                    <a:bodyPr/>
                    <a:lstStyle/>
                    <a:p>
                      <a:pPr algn="l" fontAlgn="t"/>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観光行動基準の策定</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en-US" altLang="ja-JP" sz="8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8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・観光事業者・従事者及び観光客に対して、持続可能な観光の実現に向けた</a:t>
                      </a:r>
                      <a:endParaRPr lang="en-US" altLang="ja-JP" sz="8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ja-JP" altLang="en-US" sz="8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行動基準を策定</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18294262"/>
                  </a:ext>
                </a:extLst>
              </a:tr>
              <a:tr h="286517">
                <a:tc vMerge="1">
                  <a:txBody>
                    <a:bodyPr/>
                    <a:lstStyle/>
                    <a:p>
                      <a:endParaRPr kumimoji="1" lang="ja-JP" alt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レスポンシブル・ツーリズム普及の取組</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fontAlgn="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・上記「観光行動基準」の普及・啓発</a:t>
                      </a: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buFont typeface="Arial" panose="020B0604020202020204" pitchFamily="34" charset="0"/>
                        <a:buNone/>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9"/>
                  </a:ext>
                </a:extLst>
              </a:tr>
              <a:tr h="23467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8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安心・安全の確保</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観光分野にかかる感染症対策への宿泊税活用</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buFont typeface="Arial" panose="020B0604020202020204" pitchFamily="34" charset="0"/>
                        <a:buNone/>
                      </a:pP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宿泊施設おもてなし環境整備促進事業費にて実施</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４年度まで）</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96563463"/>
                  </a:ext>
                </a:extLst>
              </a:tr>
              <a:tr h="272325">
                <a:tc rowSpan="2">
                  <a:txBody>
                    <a:bodyPr/>
                    <a:lstStyle/>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効果的な誘客促進</a:t>
                      </a: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rtl="0" eaLnBrk="1" fontAlgn="t" latinLnBrk="0" hangingPunct="1">
                        <a:spcBef>
                          <a:spcPts val="0"/>
                        </a:spcBef>
                        <a:spcAft>
                          <a:spcPts val="0"/>
                        </a:spcAft>
                        <a:buFont typeface="Wingdings" panose="05000000000000000000" pitchFamily="2" charset="2"/>
                        <a:buNone/>
                      </a:pPr>
                      <a:r>
                        <a:rPr lang="ja-JP" altLang="en-US" sz="800" b="1" i="0" u="none" strike="noStrike" dirty="0">
                          <a:solidFill>
                            <a:schemeClr val="tx1"/>
                          </a:solidFill>
                          <a:effectLst/>
                          <a:latin typeface="Meiryo UI" panose="020B0604030504040204" pitchFamily="50" charset="-128"/>
                          <a:ea typeface="Meiryo UI" panose="020B0604030504040204" pitchFamily="50" charset="-128"/>
                        </a:rPr>
                        <a:t>デジタルマーケティングの強化</a:t>
                      </a:r>
                    </a:p>
                    <a:p>
                      <a:pPr marL="0" indent="0" algn="l" rtl="0" eaLnBrk="1" fontAlgn="t" latinLnBrk="0" hangingPunct="1">
                        <a:spcBef>
                          <a:spcPts val="0"/>
                        </a:spcBef>
                        <a:spcAft>
                          <a:spcPts val="0"/>
                        </a:spcAft>
                        <a:buFont typeface="Wingdings" panose="05000000000000000000" pitchFamily="2" charset="2"/>
                        <a:buNone/>
                      </a:pP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WEB</a:t>
                      </a:r>
                      <a:r>
                        <a:rPr lang="ja-JP" altLang="en-US" sz="800" b="0" i="0" u="none" strike="noStrike" dirty="0" err="1">
                          <a:solidFill>
                            <a:schemeClr val="tx1"/>
                          </a:solidFill>
                          <a:effectLst/>
                          <a:latin typeface="Meiryo UI" panose="020B0604030504040204" pitchFamily="50" charset="-128"/>
                          <a:ea typeface="Meiryo UI" panose="020B0604030504040204" pitchFamily="50" charset="-128"/>
                        </a:rPr>
                        <a:t>、</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SNS</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等のデジタル媒体を活用したプロモーションを強化</a:t>
                      </a:r>
                    </a:p>
                  </a:txBody>
                  <a:tcPr marL="38989" marR="38989" marT="19558" marB="1955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spcAft>
                          <a:spcPts val="0"/>
                        </a:spcAft>
                        <a:buFont typeface="Arial" panose="020B0604020202020204" pitchFamily="34" charset="0"/>
                        <a:buNone/>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spcAft>
                          <a:spcPts val="0"/>
                        </a:spcAft>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10"/>
                  </a:ext>
                </a:extLst>
              </a:tr>
              <a:tr h="162937">
                <a:tc vMerge="1">
                  <a:txBody>
                    <a:bodyPr/>
                    <a:lstStyle/>
                    <a:p>
                      <a:pPr algn="l" fontAlgn="t"/>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rtl="0" eaLnBrk="1" fontAlgn="t" latinLnBrk="0" hangingPunct="1">
                        <a:spcBef>
                          <a:spcPts val="0"/>
                        </a:spcBef>
                        <a:spcAft>
                          <a:spcPts val="0"/>
                        </a:spcAft>
                        <a:buClrTx/>
                        <a:buSzPts val="900"/>
                        <a:buFont typeface="Wingdings" panose="05000000000000000000" pitchFamily="2" charset="2"/>
                        <a:buNone/>
                      </a:pPr>
                      <a:r>
                        <a:rPr kumimoji="1" lang="ja-JP" altLang="en-US" sz="800" b="1" i="0" u="none"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海外宿泊予約サイトと連携したプロモーションの実施</a:t>
                      </a:r>
                      <a:endParaRPr lang="ja-JP" altLang="en-US" sz="800" b="0" i="0" u="none" strike="noStrike" dirty="0">
                        <a:solidFill>
                          <a:schemeClr val="tx1"/>
                        </a:solidFill>
                        <a:effectLst/>
                        <a:latin typeface="Arial" panose="020B0604020202020204" pitchFamily="34" charset="0"/>
                      </a:endParaRPr>
                    </a:p>
                  </a:txBody>
                  <a:tcPr marL="38989" marR="38989" marT="19558" marB="1955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gn="ctr">
                        <a:lnSpc>
                          <a:spcPct val="100000"/>
                        </a:lnSpc>
                        <a:buFont typeface="Arial" panose="020B0604020202020204" pitchFamily="34" charset="0"/>
                        <a:buNone/>
                      </a:pP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indent="0">
                        <a:lnSpc>
                          <a:spcPct val="100000"/>
                        </a:lnSpc>
                        <a:buFont typeface="Arial" panose="020B0604020202020204" pitchFamily="34" charset="0"/>
                        <a:buNone/>
                      </a:pP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23737665"/>
                  </a:ext>
                </a:extLst>
              </a:tr>
              <a:tr h="338358">
                <a:tc>
                  <a:txBody>
                    <a:bodyPr/>
                    <a:lstStyle/>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観光客受入のための</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t"/>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基盤整備</a:t>
                      </a:r>
                    </a:p>
                  </a:txBody>
                  <a:tcPr marL="53863" marR="53863" marT="53863" marB="53863">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indent="0" algn="l" fontAlgn="t">
                        <a:buFont typeface="Wingdings" panose="05000000000000000000" pitchFamily="2" charset="2"/>
                        <a:buNone/>
                      </a:pP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のリアル・オンラインでのハイブリット実施のための設備投資支援</a:t>
                      </a:r>
                    </a:p>
                  </a:txBody>
                  <a:tcPr marL="53863" marR="53863" marT="26931" marB="26931"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45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誘致推進事業にて実施</a:t>
                      </a:r>
                    </a:p>
                  </a:txBody>
                  <a:tcPr marL="30040" marR="300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3" name="テキスト ボックス 12">
            <a:extLst>
              <a:ext uri="{FF2B5EF4-FFF2-40B4-BE49-F238E27FC236}">
                <a16:creationId xmlns:a16="http://schemas.microsoft.com/office/drawing/2014/main" id="{0E487D18-2591-4DBC-AFDC-11260E9ECF14}"/>
              </a:ext>
            </a:extLst>
          </p:cNvPr>
          <p:cNvSpPr txBox="1"/>
          <p:nvPr/>
        </p:nvSpPr>
        <p:spPr>
          <a:xfrm>
            <a:off x="344927" y="4885938"/>
            <a:ext cx="3231975" cy="215444"/>
          </a:xfrm>
          <a:prstGeom prst="rect">
            <a:avLst/>
          </a:prstGeom>
          <a:noFill/>
        </p:spPr>
        <p:txBody>
          <a:bodyPr wrap="none" rtlCol="0">
            <a:spAutoFit/>
          </a:bodyPr>
          <a:lstStyle/>
          <a:p>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年度以降の取組み状況（「○」：取組みあり、　「</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」：取組みなし</a:t>
            </a:r>
            <a:endParaRPr kumimoji="1" lang="ja-JP" altLang="en-US" sz="800" dirty="0"/>
          </a:p>
        </p:txBody>
      </p:sp>
      <p:sp>
        <p:nvSpPr>
          <p:cNvPr id="10" name="正方形/長方形 9">
            <a:extLst>
              <a:ext uri="{FF2B5EF4-FFF2-40B4-BE49-F238E27FC236}">
                <a16:creationId xmlns:a16="http://schemas.microsoft.com/office/drawing/2014/main" id="{CA83ACBE-6D25-4084-B666-034E859FB22C}"/>
              </a:ext>
            </a:extLst>
          </p:cNvPr>
          <p:cNvSpPr/>
          <p:nvPr/>
        </p:nvSpPr>
        <p:spPr>
          <a:xfrm>
            <a:off x="5652120" y="866277"/>
            <a:ext cx="3096344" cy="4032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38A1171-EE06-4FE4-95F8-66E312BB0478}"/>
              </a:ext>
            </a:extLst>
          </p:cNvPr>
          <p:cNvSpPr/>
          <p:nvPr/>
        </p:nvSpPr>
        <p:spPr>
          <a:xfrm>
            <a:off x="326309" y="5097778"/>
            <a:ext cx="8566171" cy="1512000"/>
          </a:xfrm>
          <a:prstGeom prst="rect">
            <a:avLst/>
          </a:prstGeom>
          <a:solidFill>
            <a:srgbClr val="FFFF99"/>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300" b="1" dirty="0">
                <a:latin typeface="Meiryo UI" panose="020B0604030504040204" pitchFamily="50" charset="-128"/>
                <a:ea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rPr>
              <a:t>効果検証まとめ</a:t>
            </a:r>
            <a:r>
              <a:rPr lang="en-US" altLang="ja-JP" sz="1300" b="1" dirty="0">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u"/>
            </a:pPr>
            <a:r>
              <a:rPr lang="ja-JP" altLang="en-US" sz="1300" b="1" dirty="0">
                <a:latin typeface="Meiryo UI" panose="020B0604030504040204" pitchFamily="50" charset="-128"/>
                <a:ea typeface="Meiryo UI" panose="020B0604030504040204" pitchFamily="50" charset="-128"/>
              </a:rPr>
              <a:t>大阪府の観光・文化関連事業費に占める宿泊税充当額の割合は約</a:t>
            </a:r>
            <a:r>
              <a:rPr lang="en-US" altLang="ja-JP" sz="1300" b="1" dirty="0">
                <a:latin typeface="Meiryo UI" panose="020B0604030504040204" pitchFamily="50" charset="-128"/>
                <a:ea typeface="Meiryo UI" panose="020B0604030504040204" pitchFamily="50" charset="-128"/>
              </a:rPr>
              <a:t>35%</a:t>
            </a:r>
            <a:r>
              <a:rPr lang="ja-JP" altLang="en-US" sz="1300" b="1" dirty="0">
                <a:latin typeface="Meiryo UI" panose="020B0604030504040204" pitchFamily="50" charset="-128"/>
                <a:ea typeface="Meiryo UI" panose="020B0604030504040204" pitchFamily="50" charset="-128"/>
              </a:rPr>
              <a:t>で、宿泊税が大阪の観光・文化関連施策を支える貴重な財源となっている。</a:t>
            </a:r>
            <a:endParaRPr lang="en-US" altLang="ja-JP" sz="13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300" b="1" dirty="0">
                <a:latin typeface="Meiryo UI" panose="020B0604030504040204" pitchFamily="50" charset="-128"/>
                <a:ea typeface="Meiryo UI" panose="020B0604030504040204" pitchFamily="50" charset="-128"/>
              </a:rPr>
              <a:t>コロナ禍における宿泊税収減の影響を受け、一部事業の実施は現在見送られているものの、大阪の観光振興にかかる施策の２つの柱に沿って、宿泊税を活用した観光振興施策が着実に実施されている。</a:t>
            </a:r>
            <a:endParaRPr lang="en-US" altLang="ja-JP" sz="1300" b="1" dirty="0">
              <a:latin typeface="Meiryo UI" panose="020B0604030504040204" pitchFamily="50" charset="-128"/>
              <a:ea typeface="Meiryo UI" panose="020B0604030504040204" pitchFamily="50" charset="-128"/>
            </a:endParaRPr>
          </a:p>
          <a:p>
            <a:endParaRPr lang="en-US" altLang="ja-JP" sz="1300" b="1" dirty="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rPr>
              <a:t>今後も国内外から多くの観光客が訪れることが予想され、観光振興施策を推進するためには、宿泊税制度の継続が必要</a:t>
            </a:r>
            <a:endParaRPr lang="en-US" altLang="ja-JP" sz="1300" b="1" u="sng"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3338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37" name="テキスト ボックス 36"/>
          <p:cNvSpPr txBox="1"/>
          <p:nvPr/>
        </p:nvSpPr>
        <p:spPr>
          <a:xfrm>
            <a:off x="164645" y="3342088"/>
            <a:ext cx="5125886" cy="3120470"/>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多言語対応の強化</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市町村等が実施する観光振興事業（多言語案内板整備、多言語解説</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板整備等の受入環境整備）に対し補助を行った。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宿泊施設おもてなし環境整備促進事業費補助金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宿泊施設における案内表示、室内設備の利用案内等の多言語対応につい</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て補助を行った。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観光案内機能の充実</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トラベルサービスセンター運営費負担金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多言語による観光案内、旅行時のトラブル等に関する総合相談などの各種</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サービスをワンストップで提供するトラベルサービスセンターを運営した。</a:t>
            </a: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rPr>
              <a:t>大阪駅（</a:t>
            </a:r>
            <a:r>
              <a:rPr lang="en-US" altLang="ja-JP" sz="1200" dirty="0">
                <a:latin typeface="Meiryo UI" panose="020B0604030504040204" pitchFamily="50" charset="-128"/>
                <a:ea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rPr>
              <a:t>新大阪駅（</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月～）で運営</a:t>
            </a:r>
            <a:r>
              <a:rPr lang="en-US" altLang="ja-JP" sz="1200" dirty="0">
                <a:latin typeface="Meiryo UI" panose="020B0604030504040204" pitchFamily="50" charset="-128"/>
                <a:ea typeface="Meiryo UI" panose="020B0604030504040204" pitchFamily="50" charset="-128"/>
              </a:rPr>
              <a:t>)</a:t>
            </a: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8D4A0CB-DEE1-4647-985B-D1A2FA689496}"/>
              </a:ext>
            </a:extLst>
          </p:cNvPr>
          <p:cNvSpPr txBox="1"/>
          <p:nvPr/>
        </p:nvSpPr>
        <p:spPr>
          <a:xfrm>
            <a:off x="21244" y="2682037"/>
            <a:ext cx="5342844" cy="307777"/>
          </a:xfrm>
          <a:prstGeom prst="rect">
            <a:avLst/>
          </a:prstGeom>
          <a:noFill/>
        </p:spPr>
        <p:txBody>
          <a:bodyPr wrap="square" rtlCol="0">
            <a:spAutoFit/>
          </a:bodyPr>
          <a:lstStyle/>
          <a:p>
            <a:pPr defTabSz="742950">
              <a:defRPr/>
            </a:pPr>
            <a:r>
              <a:rPr lang="ja-JP" altLang="en-US" sz="1400" b="1" dirty="0">
                <a:latin typeface="Meiryo UI" panose="020B0604030504040204" pitchFamily="50" charset="-128"/>
                <a:ea typeface="Meiryo UI" panose="020B0604030504040204" pitchFamily="50" charset="-128"/>
              </a:rPr>
              <a:t>１．観光客と地域住民相互の目線に立った受入環境整備の推進</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正方形/長方形 19"/>
          <p:cNvSpPr/>
          <p:nvPr/>
        </p:nvSpPr>
        <p:spPr>
          <a:xfrm>
            <a:off x="5456870" y="3250736"/>
            <a:ext cx="3528392" cy="3236120"/>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58" name="タイトル 1"/>
          <p:cNvSpPr txBox="1">
            <a:spLocks/>
          </p:cNvSpPr>
          <p:nvPr/>
        </p:nvSpPr>
        <p:spPr>
          <a:xfrm>
            <a:off x="5446483" y="2989125"/>
            <a:ext cx="3538336" cy="26161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参考）トラベルサービスセンター運営事業</a:t>
            </a:r>
          </a:p>
        </p:txBody>
      </p:sp>
      <p:sp>
        <p:nvSpPr>
          <p:cNvPr id="61" name="正方形/長方形 60"/>
          <p:cNvSpPr/>
          <p:nvPr/>
        </p:nvSpPr>
        <p:spPr>
          <a:xfrm>
            <a:off x="5436096" y="6041666"/>
            <a:ext cx="3670780" cy="555686"/>
          </a:xfrm>
          <a:prstGeom prst="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nSpc>
                <a:spcPts val="1800"/>
              </a:lnSpc>
            </a:pPr>
            <a:r>
              <a:rPr lang="ja-JP" altLang="en-US" sz="800" dirty="0">
                <a:solidFill>
                  <a:schemeClr val="tx1"/>
                </a:solidFill>
                <a:latin typeface="Meiryo UI" panose="020B0604030504040204" pitchFamily="50" charset="-128"/>
                <a:ea typeface="Meiryo UI" panose="020B0604030504040204" pitchFamily="50" charset="-128"/>
              </a:rPr>
              <a:t>（参照）</a:t>
            </a:r>
            <a:r>
              <a:rPr lang="en-US" altLang="ja-JP" sz="800" dirty="0">
                <a:solidFill>
                  <a:schemeClr val="tx1"/>
                </a:solidFill>
                <a:latin typeface="Meiryo UI" panose="020B0604030504040204" pitchFamily="50" charset="-128"/>
                <a:ea typeface="Meiryo UI" panose="020B0604030504040204" pitchFamily="50" charset="-128"/>
              </a:rPr>
              <a:t>2024</a:t>
            </a:r>
            <a:r>
              <a:rPr lang="ja-JP" altLang="en-US" sz="800" dirty="0">
                <a:solidFill>
                  <a:schemeClr val="tx1"/>
                </a:solidFill>
                <a:latin typeface="Meiryo UI" panose="020B0604030504040204" pitchFamily="50" charset="-128"/>
                <a:ea typeface="Meiryo UI" panose="020B0604030504040204" pitchFamily="50" charset="-128"/>
              </a:rPr>
              <a:t>年度案内所利用者満足度アンケート</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5517229" y="3386339"/>
            <a:ext cx="3467589" cy="1223412"/>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　トラベルサービスセンターにおいて、来阪旅行者を対象とした満足度調査を実施。おもてなしの対応について、</a:t>
            </a:r>
            <a:endParaRPr lang="en-US" altLang="ja-JP" sz="1050"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a:t>
            </a:r>
            <a:r>
              <a:rPr lang="ja-JP" altLang="en-US" sz="1050" b="1" u="sng" dirty="0">
                <a:latin typeface="Meiryo UI" panose="020B0604030504040204" pitchFamily="50" charset="-128"/>
                <a:ea typeface="Meiryo UI" panose="020B0604030504040204" pitchFamily="50" charset="-128"/>
              </a:rPr>
              <a:t>大変満足」「やや満足」との回答が、</a:t>
            </a:r>
            <a:r>
              <a:rPr lang="en-US" altLang="ja-JP" sz="1050" b="1" u="sng" dirty="0">
                <a:latin typeface="Meiryo UI" panose="020B0604030504040204" pitchFamily="50" charset="-128"/>
                <a:ea typeface="Meiryo UI" panose="020B0604030504040204" pitchFamily="50" charset="-128"/>
              </a:rPr>
              <a:t>97%</a:t>
            </a:r>
            <a:r>
              <a:rPr lang="ja-JP" altLang="en-US" sz="1050" dirty="0">
                <a:latin typeface="Meiryo UI" panose="020B0604030504040204" pitchFamily="50" charset="-128"/>
                <a:ea typeface="Meiryo UI" panose="020B0604030504040204" pitchFamily="50" charset="-128"/>
              </a:rPr>
              <a:t>であった。</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期　間：</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rPr>
              <a:t>日（金）～</a:t>
            </a:r>
            <a:r>
              <a:rPr lang="en-US" altLang="ja-JP" sz="1050" dirty="0">
                <a:latin typeface="Meiryo UI" panose="020B0604030504040204" pitchFamily="50" charset="-128"/>
                <a:ea typeface="Meiryo UI" panose="020B0604030504040204" pitchFamily="50" charset="-128"/>
              </a:rPr>
              <a:t>31</a:t>
            </a:r>
            <a:r>
              <a:rPr lang="ja-JP" altLang="en-US" sz="1050" dirty="0">
                <a:latin typeface="Meiryo UI" panose="020B0604030504040204" pitchFamily="50" charset="-128"/>
                <a:ea typeface="Meiryo UI" panose="020B0604030504040204" pitchFamily="50" charset="-128"/>
              </a:rPr>
              <a:t>日（日）</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場　所：トラベルサービスセンター</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大阪駅、</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新大阪駅</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取得数：</a:t>
            </a:r>
            <a:r>
              <a:rPr lang="en-US" altLang="ja-JP" sz="1050" dirty="0">
                <a:latin typeface="Meiryo UI" panose="020B0604030504040204" pitchFamily="50" charset="-128"/>
                <a:ea typeface="Meiryo UI" panose="020B0604030504040204" pitchFamily="50" charset="-128"/>
              </a:rPr>
              <a:t>145</a:t>
            </a:r>
            <a:r>
              <a:rPr lang="ja-JP" altLang="en-US" sz="1050" dirty="0">
                <a:latin typeface="Meiryo UI" panose="020B0604030504040204" pitchFamily="50" charset="-128"/>
                <a:ea typeface="Meiryo UI" panose="020B0604030504040204" pitchFamily="50" charset="-128"/>
              </a:rPr>
              <a:t>件</a:t>
            </a:r>
          </a:p>
        </p:txBody>
      </p:sp>
      <p:sp>
        <p:nvSpPr>
          <p:cNvPr id="27" name="正方形/長方形 26"/>
          <p:cNvSpPr/>
          <p:nvPr/>
        </p:nvSpPr>
        <p:spPr>
          <a:xfrm>
            <a:off x="160519" y="899853"/>
            <a:ext cx="8877655" cy="1746759"/>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8" name="角丸四角形 27"/>
          <p:cNvSpPr/>
          <p:nvPr/>
        </p:nvSpPr>
        <p:spPr>
          <a:xfrm>
            <a:off x="441240" y="743763"/>
            <a:ext cx="3986744" cy="289592"/>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rPr>
              <a:t>宿泊税充当に</a:t>
            </a:r>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あたっての</a:t>
            </a:r>
            <a:r>
              <a:rPr lang="ja-JP" altLang="en-US" sz="14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これまでの基本的な</a:t>
            </a:r>
            <a:r>
              <a:rPr lang="ja-JP" altLang="ja-JP" sz="14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考え方</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183576" y="1066693"/>
            <a:ext cx="8854598" cy="1579920"/>
          </a:xfrm>
          <a:prstGeom prst="rect">
            <a:avLst/>
          </a:prstGeom>
        </p:spPr>
        <p:txBody>
          <a:bodyPr wrap="square">
            <a:spAutoFit/>
          </a:bodyPr>
          <a:lstStyle/>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宿泊税は、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月の「大阪府観光客受入環境整備の推進に関する調査検討最終報告」（以下、「最終報告」という。）で示された「大阪の観光振興にかかる施策の２つの柱」である、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「観光客と地域住民相互の目線に立った受入環境整備の推進」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「魅力づくり及び戦略的なプロモーションの推進」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に活用する。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活用にあたっては、「大阪が世界有数の国際都市として発展していくことを目指し、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都市の魅力を高めるとともに、文化や歴史、自然、スポーツなどの資源を活かした観光振興を図る施策に要する費用に充当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する」という附帯決議（平成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年２月府議会　府民文化常任委員会）の趣旨・考え方を踏まえ進めていく。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事業実施に向けては、最終報告で示された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２つの施策の柱と、「大阪都市魅力創造戦略</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」における重点取組を中心</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に検討を行う。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64645" y="2986145"/>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（１）観光客受入のための基盤整備　①</a:t>
            </a:r>
            <a:endParaRPr lang="en-US" altLang="ja-JP" sz="1400" b="1" dirty="0">
              <a:latin typeface="Meiryo UI" panose="020B0604030504040204" pitchFamily="50" charset="-128"/>
              <a:ea typeface="Meiryo UI" panose="020B0604030504040204" pitchFamily="50" charset="-128"/>
            </a:endParaRPr>
          </a:p>
        </p:txBody>
      </p: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5</a:t>
            </a:fld>
            <a:endParaRPr kumimoji="1" lang="ja-JP" altLang="en-US" sz="1600" b="1">
              <a:solidFill>
                <a:schemeClr val="tx1"/>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835" y="4911753"/>
            <a:ext cx="1780097" cy="1220148"/>
          </a:xfrm>
          <a:prstGeom prst="rect">
            <a:avLst/>
          </a:prstGeom>
        </p:spPr>
      </p:pic>
      <p:graphicFrame>
        <p:nvGraphicFramePr>
          <p:cNvPr id="17" name="グラフ 16">
            <a:extLst>
              <a:ext uri="{FF2B5EF4-FFF2-40B4-BE49-F238E27FC236}">
                <a16:creationId xmlns:a16="http://schemas.microsoft.com/office/drawing/2014/main" id="{0F5136FF-FD91-42C2-A5C9-374A6F254566}"/>
              </a:ext>
            </a:extLst>
          </p:cNvPr>
          <p:cNvGraphicFramePr/>
          <p:nvPr/>
        </p:nvGraphicFramePr>
        <p:xfrm>
          <a:off x="7209625" y="4078836"/>
          <a:ext cx="1953300" cy="28397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324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4556" y="1152782"/>
            <a:ext cx="5303548" cy="5300554"/>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設備等の国際標準サービスの提供</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r>
              <a:rPr lang="ja-JP" altLang="en-US" sz="1200" u="sng" dirty="0">
                <a:latin typeface="Meiryo UI" panose="020B0604030504040204" pitchFamily="50" charset="-128"/>
                <a:ea typeface="Meiryo UI" panose="020B0604030504040204" pitchFamily="50" charset="-128"/>
              </a:rPr>
              <a:t>（再掲）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観光公衆トイレの洋式化等に対し</a:t>
            </a:r>
            <a:r>
              <a:rPr lang="ja-JP" altLang="en-US" sz="1200" dirty="0">
                <a:latin typeface="Meiryo UI" panose="020B0604030504040204" pitchFamily="50" charset="-128"/>
                <a:ea typeface="Meiryo UI" panose="020B0604030504040204" pitchFamily="50" charset="-128"/>
              </a:rPr>
              <a:t>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観光トイレ整備事業費</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デザイン性や機能性が高く、観光資源となりうる観光トイレを整備した。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宿泊施設の整備</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宿泊施設おもてなし環境整備促進事業費補助金　</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a:t>
            </a:r>
            <a:r>
              <a:rPr lang="en-US" altLang="ja-JP" sz="1200" dirty="0">
                <a:latin typeface="Meiryo UI" panose="020B0604030504040204" pitchFamily="50" charset="-128"/>
                <a:ea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rPr>
              <a:t>環境の整備や新型コロナウイルス感染症の拡大防止</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対策など、利用者の利便性向上につながる施設整備に対し補助を行った。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両替、決済環境の改善</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宿泊施設おもてなし環境整備促進事業費補助金（再掲）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宿泊施設におけるキャッシュレス決済端末の導入について補助を行った。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観光バス等の駐車場の整備</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r>
              <a:rPr lang="ja-JP" altLang="en-US" sz="1200" u="sng" dirty="0">
                <a:latin typeface="Meiryo UI" panose="020B0604030504040204" pitchFamily="50" charset="-128"/>
                <a:ea typeface="Meiryo UI" panose="020B0604030504040204" pitchFamily="50" charset="-128"/>
              </a:rPr>
              <a:t>（再掲）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市町村等が実施する旅行者用の駐車場等の整備に対し補助を行った。</a:t>
            </a:r>
            <a:endParaRPr lang="en-US" altLang="ja-JP" sz="1200" dirty="0">
              <a:latin typeface="Meiryo UI" panose="020B0604030504040204" pitchFamily="50" charset="-128"/>
              <a:ea typeface="Meiryo UI" panose="020B0604030504040204" pitchFamily="50" charset="-128"/>
            </a:endParaRPr>
          </a:p>
        </p:txBody>
      </p:sp>
      <p:sp>
        <p:nvSpPr>
          <p:cNvPr id="4" name="正方形/長方形 3"/>
          <p:cNvSpPr/>
          <p:nvPr/>
        </p:nvSpPr>
        <p:spPr>
          <a:xfrm>
            <a:off x="204555" y="717424"/>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（１）観光客受入のための基盤整備　②</a:t>
            </a:r>
            <a:endParaRPr lang="en-US" altLang="ja-JP" sz="1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5371193" y="1033609"/>
            <a:ext cx="3560203" cy="3547518"/>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5" name="タイトル 1"/>
          <p:cNvSpPr txBox="1">
            <a:spLocks/>
          </p:cNvSpPr>
          <p:nvPr/>
        </p:nvSpPr>
        <p:spPr>
          <a:xfrm>
            <a:off x="5360940" y="730664"/>
            <a:ext cx="3578999"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（参考）市町村等観光振興支援事業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スライド番号プレースホルダー 4"/>
          <p:cNvSpPr>
            <a:spLocks noGrp="1"/>
          </p:cNvSpPr>
          <p:nvPr>
            <p:ph type="sldNum" sz="quarter" idx="12"/>
          </p:nvPr>
        </p:nvSpPr>
        <p:spPr>
          <a:xfrm>
            <a:off x="7070606" y="6516955"/>
            <a:ext cx="2133600" cy="365125"/>
          </a:xfrm>
        </p:spPr>
        <p:txBody>
          <a:bodyPr/>
          <a:lstStyle/>
          <a:p>
            <a:fld id="{D2D8002D-B5B0-4BAC-B1F6-782DDCCE6D9C}" type="slidenum">
              <a:rPr kumimoji="1" lang="ja-JP" altLang="en-US" sz="1600" b="1" smtClean="0">
                <a:solidFill>
                  <a:schemeClr val="tx1"/>
                </a:solidFill>
              </a:rPr>
              <a:t>6</a:t>
            </a:fld>
            <a:endParaRPr kumimoji="1" lang="ja-JP" altLang="en-US" sz="1600" b="1" dirty="0">
              <a:solidFill>
                <a:schemeClr val="tx1"/>
              </a:solidFill>
            </a:endParaRPr>
          </a:p>
        </p:txBody>
      </p:sp>
      <p:sp>
        <p:nvSpPr>
          <p:cNvPr id="12" name="角丸四角形 6">
            <a:extLst>
              <a:ext uri="{FF2B5EF4-FFF2-40B4-BE49-F238E27FC236}">
                <a16:creationId xmlns:a16="http://schemas.microsoft.com/office/drawing/2014/main" id="{A25F73BF-E237-4094-A5E6-0B605D51189B}"/>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5AE74DF4-DEC9-4371-B737-31D51BE119A9}"/>
              </a:ext>
            </a:extLst>
          </p:cNvPr>
          <p:cNvSpPr/>
          <p:nvPr/>
        </p:nvSpPr>
        <p:spPr>
          <a:xfrm>
            <a:off x="5380151" y="4912575"/>
            <a:ext cx="3559294" cy="1837010"/>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9" name="タイトル 1">
            <a:extLst>
              <a:ext uri="{FF2B5EF4-FFF2-40B4-BE49-F238E27FC236}">
                <a16:creationId xmlns:a16="http://schemas.microsoft.com/office/drawing/2014/main" id="{5EF14FA9-FE96-4F30-BFFD-43FD31214034}"/>
              </a:ext>
            </a:extLst>
          </p:cNvPr>
          <p:cNvSpPr txBox="1">
            <a:spLocks/>
          </p:cNvSpPr>
          <p:nvPr/>
        </p:nvSpPr>
        <p:spPr>
          <a:xfrm>
            <a:off x="5368985" y="4657308"/>
            <a:ext cx="3578999"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（参考）宿泊施設おもてなし環境整備促進事業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A5F8669A-B66C-44B2-AC61-927690C7B415}"/>
              </a:ext>
            </a:extLst>
          </p:cNvPr>
          <p:cNvSpPr/>
          <p:nvPr/>
        </p:nvSpPr>
        <p:spPr>
          <a:xfrm>
            <a:off x="5388780" y="1043366"/>
            <a:ext cx="3503348" cy="2201693"/>
          </a:xfrm>
          <a:prstGeom prst="rect">
            <a:avLst/>
          </a:prstGeom>
        </p:spPr>
        <p:txBody>
          <a:bodyPr wrap="square" rtlCol="0" anchor="ctr">
            <a:spAutoFit/>
          </a:bodyPr>
          <a:lstStyle/>
          <a:p>
            <a:pPr>
              <a:lnSpc>
                <a:spcPts val="14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u="sng" dirty="0">
                <a:latin typeface="Meiryo UI" panose="020B0604030504040204" pitchFamily="50" charset="-128"/>
                <a:ea typeface="Meiryo UI" panose="020B0604030504040204" pitchFamily="50" charset="-128"/>
              </a:rPr>
              <a:t>市町村等観光振興支援事業費</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府内全域への観光集客につなげるため、府内の市町村及び公的な団体が実施する旅行者の受入環境整備や、観光拠点の魅力向上、誘客促進のための取組みに対する補助を実施。 </a:t>
            </a:r>
            <a:endParaRPr kumimoji="1" lang="en-US" altLang="ja-JP" sz="1000" dirty="0">
              <a:latin typeface="Meiryo UI" panose="020B0604030504040204" pitchFamily="50" charset="-128"/>
              <a:ea typeface="Meiryo UI" panose="020B0604030504040204" pitchFamily="50" charset="-128"/>
            </a:endParaRPr>
          </a:p>
          <a:p>
            <a:pPr>
              <a:lnSpc>
                <a:spcPts val="1800"/>
              </a:lnSpc>
            </a:pP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補助実績</a:t>
            </a:r>
            <a:r>
              <a:rPr kumimoji="1" lang="en-US" altLang="ja-JP" sz="1000" dirty="0">
                <a:latin typeface="Meiryo UI" panose="020B0604030504040204" pitchFamily="50" charset="-128"/>
                <a:ea typeface="Meiryo UI" panose="020B0604030504040204" pitchFamily="50" charset="-128"/>
              </a:rPr>
              <a:t>】</a:t>
            </a:r>
          </a:p>
          <a:p>
            <a:pPr>
              <a:lnSpc>
                <a:spcPts val="1400"/>
              </a:lnSpc>
            </a:pP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８市町１２事業</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市町村等の事業内容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・駅前における多言語観光案内板整備、公衆トイレ改修工事</a:t>
            </a:r>
            <a:endParaRPr kumimoji="1" lang="en-US" altLang="ja-JP"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観光施設の駐車場整備</a:t>
            </a:r>
            <a:endParaRPr lang="en-US" altLang="ja-JP"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・ＡＲ技術の活用による周遊観光推進　</a:t>
            </a:r>
            <a:r>
              <a:rPr kumimoji="1" lang="ja-JP" altLang="en-US" sz="1000" dirty="0">
                <a:latin typeface="Meiryo UI" panose="020B0604030504040204" pitchFamily="50" charset="-128"/>
                <a:ea typeface="Meiryo UI" panose="020B0604030504040204" pitchFamily="50" charset="-128"/>
              </a:rPr>
              <a:t>など</a:t>
            </a:r>
          </a:p>
        </p:txBody>
      </p:sp>
      <p:sp>
        <p:nvSpPr>
          <p:cNvPr id="18" name="正方形/長方形 17">
            <a:extLst>
              <a:ext uri="{FF2B5EF4-FFF2-40B4-BE49-F238E27FC236}">
                <a16:creationId xmlns:a16="http://schemas.microsoft.com/office/drawing/2014/main" id="{0823ACE8-644F-4810-A37A-23871889B2D4}"/>
              </a:ext>
            </a:extLst>
          </p:cNvPr>
          <p:cNvSpPr/>
          <p:nvPr/>
        </p:nvSpPr>
        <p:spPr>
          <a:xfrm>
            <a:off x="5418843" y="4950044"/>
            <a:ext cx="3476505" cy="1791324"/>
          </a:xfrm>
          <a:prstGeom prst="rect">
            <a:avLst/>
          </a:prstGeom>
        </p:spPr>
        <p:txBody>
          <a:bodyPr wrap="square" rtlCol="0" anchor="ctr">
            <a:spAutoFit/>
          </a:bodyPr>
          <a:lstStyle/>
          <a:p>
            <a:pPr>
              <a:lnSpc>
                <a:spcPts val="14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u="sng" dirty="0">
                <a:latin typeface="Meiryo UI" panose="020B0604030504040204" pitchFamily="50" charset="-128"/>
                <a:ea typeface="Meiryo UI" panose="020B0604030504040204" pitchFamily="50" charset="-128"/>
              </a:rPr>
              <a:t>宿泊施設おもてなし環境整備促進事業費</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府内の宿泊施設及び民泊施設における、来阪旅行者の利便性や快適性を向上させるための</a:t>
            </a:r>
            <a:endParaRPr kumimoji="1" lang="en-US" altLang="ja-JP" sz="1000" dirty="0">
              <a:latin typeface="Meiryo UI" panose="020B0604030504040204" pitchFamily="50" charset="-128"/>
              <a:ea typeface="Meiryo UI" panose="020B0604030504040204" pitchFamily="50" charset="-128"/>
            </a:endParaRPr>
          </a:p>
          <a:p>
            <a:pPr>
              <a:lnSpc>
                <a:spcPts val="1400"/>
              </a:lnSpc>
            </a:pPr>
            <a:r>
              <a:rPr kumimoji="1" lang="ja-JP" altLang="en-US" sz="1000" dirty="0">
                <a:latin typeface="Meiryo UI" panose="020B0604030504040204" pitchFamily="50" charset="-128"/>
                <a:ea typeface="Meiryo UI" panose="020B0604030504040204" pitchFamily="50" charset="-128"/>
              </a:rPr>
              <a:t>受入対応強化の取組みを支援。 </a:t>
            </a:r>
            <a:endParaRPr kumimoji="1" lang="en-US" altLang="ja-JP" sz="1000" dirty="0">
              <a:latin typeface="Meiryo UI" panose="020B0604030504040204" pitchFamily="50" charset="-128"/>
              <a:ea typeface="Meiryo UI" panose="020B0604030504040204" pitchFamily="50" charset="-128"/>
            </a:endParaRPr>
          </a:p>
          <a:p>
            <a:pPr>
              <a:lnSpc>
                <a:spcPts val="1800"/>
              </a:lnSpc>
            </a:pP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補助実績</a:t>
            </a:r>
            <a:r>
              <a:rPr kumimoji="1" lang="en-US" altLang="ja-JP" sz="1000" dirty="0">
                <a:latin typeface="Meiryo UI" panose="020B0604030504040204" pitchFamily="50" charset="-128"/>
                <a:ea typeface="Meiryo UI" panose="020B0604030504040204" pitchFamily="50" charset="-128"/>
              </a:rPr>
              <a:t>】</a:t>
            </a:r>
          </a:p>
          <a:p>
            <a:pPr>
              <a:lnSpc>
                <a:spcPts val="1400"/>
              </a:lnSpc>
            </a:pPr>
            <a:r>
              <a:rPr lang="ja-JP" altLang="en-US" sz="10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宿泊施設</a:t>
            </a:r>
            <a:r>
              <a:rPr kumimoji="1" lang="en-US" altLang="zh-TW" sz="1000" dirty="0">
                <a:latin typeface="Meiryo UI" panose="020B0604030504040204" pitchFamily="50" charset="-128"/>
                <a:ea typeface="Meiryo UI" panose="020B0604030504040204" pitchFamily="50" charset="-128"/>
              </a:rPr>
              <a:t>:15</a:t>
            </a:r>
            <a:r>
              <a:rPr kumimoji="1" lang="zh-TW" altLang="en-US" sz="1000" dirty="0">
                <a:latin typeface="Meiryo UI" panose="020B0604030504040204" pitchFamily="50" charset="-128"/>
                <a:ea typeface="Meiryo UI" panose="020B0604030504040204" pitchFamily="50" charset="-128"/>
              </a:rPr>
              <a:t>件</a:t>
            </a:r>
            <a:endParaRPr kumimoji="1" lang="en-US" altLang="zh-TW" sz="1000" dirty="0">
              <a:latin typeface="Meiryo UI" panose="020B0604030504040204" pitchFamily="50" charset="-128"/>
              <a:ea typeface="Meiryo UI" panose="020B0604030504040204" pitchFamily="50" charset="-128"/>
            </a:endParaRPr>
          </a:p>
          <a:p>
            <a:pPr>
              <a:lnSpc>
                <a:spcPts val="1400"/>
              </a:lnSpc>
            </a:pPr>
            <a:r>
              <a:rPr kumimoji="1" lang="ja-JP" altLang="en-US"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a:t>
            </a:r>
            <a:r>
              <a:rPr kumimoji="1" lang="zh-TW" altLang="en-US" sz="1000" dirty="0">
                <a:latin typeface="Meiryo UI" panose="020B0604030504040204" pitchFamily="50" charset="-128"/>
                <a:ea typeface="Meiryo UI" panose="020B0604030504040204" pitchFamily="50" charset="-128"/>
              </a:rPr>
              <a:t>特区民泊施設</a:t>
            </a:r>
            <a:r>
              <a:rPr kumimoji="1" lang="en-US" altLang="zh-TW" sz="1000" dirty="0">
                <a:latin typeface="Meiryo UI" panose="020B0604030504040204" pitchFamily="50" charset="-128"/>
                <a:ea typeface="Meiryo UI" panose="020B0604030504040204" pitchFamily="50" charset="-128"/>
              </a:rPr>
              <a:t>:19</a:t>
            </a:r>
            <a:r>
              <a:rPr kumimoji="1" lang="zh-TW" altLang="en-US" sz="1000" dirty="0">
                <a:latin typeface="Meiryo UI" panose="020B0604030504040204" pitchFamily="50" charset="-128"/>
                <a:ea typeface="Meiryo UI" panose="020B0604030504040204" pitchFamily="50" charset="-128"/>
              </a:rPr>
              <a:t>件</a:t>
            </a:r>
            <a:endParaRPr kumimoji="1" lang="en-US" altLang="zh-TW"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新法民泊施設</a:t>
            </a:r>
            <a:r>
              <a:rPr kumimoji="1" lang="en-US" altLang="zh-TW" sz="1000" dirty="0">
                <a:latin typeface="Meiryo UI" panose="020B0604030504040204" pitchFamily="50" charset="-128"/>
                <a:ea typeface="Meiryo UI" panose="020B0604030504040204" pitchFamily="50" charset="-128"/>
              </a:rPr>
              <a:t>:3</a:t>
            </a:r>
            <a:r>
              <a:rPr kumimoji="1" lang="zh-TW" altLang="en-US" sz="1000" dirty="0">
                <a:latin typeface="Meiryo UI" panose="020B0604030504040204" pitchFamily="50" charset="-128"/>
                <a:ea typeface="Meiryo UI" panose="020B0604030504040204" pitchFamily="50" charset="-128"/>
              </a:rPr>
              <a:t>件</a:t>
            </a:r>
            <a:endParaRPr kumimoji="1" lang="ja-JP" altLang="en-US" sz="1000" dirty="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54CA0622-EEFB-4115-A538-FC24F16E4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64"/>
          <a:stretch/>
        </p:blipFill>
        <p:spPr>
          <a:xfrm rot="10800000">
            <a:off x="2783234" y="2630654"/>
            <a:ext cx="1680720" cy="1114763"/>
          </a:xfrm>
          <a:prstGeom prst="rect">
            <a:avLst/>
          </a:prstGeom>
        </p:spPr>
      </p:pic>
      <p:pic>
        <p:nvPicPr>
          <p:cNvPr id="23" name="図 22">
            <a:extLst>
              <a:ext uri="{FF2B5EF4-FFF2-40B4-BE49-F238E27FC236}">
                <a16:creationId xmlns:a16="http://schemas.microsoft.com/office/drawing/2014/main" id="{333097E2-5226-4637-BA8B-F3E51125F5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73" r="3117" b="8047"/>
          <a:stretch/>
        </p:blipFill>
        <p:spPr>
          <a:xfrm rot="10800000">
            <a:off x="916369" y="2624467"/>
            <a:ext cx="1714746" cy="1114763"/>
          </a:xfrm>
          <a:prstGeom prst="rect">
            <a:avLst/>
          </a:prstGeom>
        </p:spPr>
      </p:pic>
      <p:sp>
        <p:nvSpPr>
          <p:cNvPr id="27" name="テキスト ボックス 26">
            <a:extLst>
              <a:ext uri="{FF2B5EF4-FFF2-40B4-BE49-F238E27FC236}">
                <a16:creationId xmlns:a16="http://schemas.microsoft.com/office/drawing/2014/main" id="{5F7E8F5B-CB61-458F-A224-E8A1B6EC6FB5}"/>
              </a:ext>
            </a:extLst>
          </p:cNvPr>
          <p:cNvSpPr txBox="1"/>
          <p:nvPr/>
        </p:nvSpPr>
        <p:spPr>
          <a:xfrm>
            <a:off x="832928" y="2461996"/>
            <a:ext cx="570720"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＜外観＞</a:t>
            </a:r>
            <a:endParaRPr lang="en-US" altLang="ja-JP" sz="9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005E948-86B8-464F-BB7E-4D1AFB415EFE}"/>
              </a:ext>
            </a:extLst>
          </p:cNvPr>
          <p:cNvSpPr txBox="1"/>
          <p:nvPr/>
        </p:nvSpPr>
        <p:spPr>
          <a:xfrm>
            <a:off x="2695692" y="2461996"/>
            <a:ext cx="580165"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＜内装＞</a:t>
            </a:r>
            <a:endParaRPr lang="en-US" altLang="ja-JP" sz="900" dirty="0">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651A1426-31AB-4E1F-B6BC-B76043AAF0D9}"/>
              </a:ext>
            </a:extLst>
          </p:cNvPr>
          <p:cNvPicPr>
            <a:picLocks noChangeAspect="1"/>
          </p:cNvPicPr>
          <p:nvPr/>
        </p:nvPicPr>
        <p:blipFill>
          <a:blip r:embed="rId5"/>
          <a:stretch>
            <a:fillRect/>
          </a:stretch>
        </p:blipFill>
        <p:spPr>
          <a:xfrm>
            <a:off x="5566701" y="3310107"/>
            <a:ext cx="1578677" cy="1199013"/>
          </a:xfrm>
          <a:prstGeom prst="rect">
            <a:avLst/>
          </a:prstGeom>
        </p:spPr>
      </p:pic>
      <p:pic>
        <p:nvPicPr>
          <p:cNvPr id="8" name="図 7">
            <a:extLst>
              <a:ext uri="{FF2B5EF4-FFF2-40B4-BE49-F238E27FC236}">
                <a16:creationId xmlns:a16="http://schemas.microsoft.com/office/drawing/2014/main" id="{1108A981-47AC-40E5-976D-E8A84BFF822A}"/>
              </a:ext>
            </a:extLst>
          </p:cNvPr>
          <p:cNvPicPr>
            <a:picLocks noChangeAspect="1"/>
          </p:cNvPicPr>
          <p:nvPr/>
        </p:nvPicPr>
        <p:blipFill>
          <a:blip r:embed="rId6"/>
          <a:stretch>
            <a:fillRect/>
          </a:stretch>
        </p:blipFill>
        <p:spPr>
          <a:xfrm>
            <a:off x="7345693" y="5700426"/>
            <a:ext cx="1372252" cy="1013608"/>
          </a:xfrm>
          <a:prstGeom prst="rect">
            <a:avLst/>
          </a:prstGeom>
        </p:spPr>
      </p:pic>
      <p:sp>
        <p:nvSpPr>
          <p:cNvPr id="24" name="テキスト ボックス 23">
            <a:extLst>
              <a:ext uri="{FF2B5EF4-FFF2-40B4-BE49-F238E27FC236}">
                <a16:creationId xmlns:a16="http://schemas.microsoft.com/office/drawing/2014/main" id="{B5AB6363-71D9-444A-844A-4A39E45AC5D3}"/>
              </a:ext>
            </a:extLst>
          </p:cNvPr>
          <p:cNvSpPr txBox="1"/>
          <p:nvPr/>
        </p:nvSpPr>
        <p:spPr>
          <a:xfrm>
            <a:off x="7166736" y="5536079"/>
            <a:ext cx="1372252" cy="188838"/>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＜セルフチェックイン機の設置＞</a:t>
            </a:r>
            <a:endParaRPr lang="en-US" altLang="ja-JP" sz="9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D8393257-C39D-48FD-8218-FE1A575A36DA}"/>
              </a:ext>
            </a:extLst>
          </p:cNvPr>
          <p:cNvSpPr txBox="1"/>
          <p:nvPr/>
        </p:nvSpPr>
        <p:spPr>
          <a:xfrm>
            <a:off x="5431996" y="3167419"/>
            <a:ext cx="1372252"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＜多言語観光案内板の設置＞</a:t>
            </a:r>
            <a:endParaRPr lang="en-US" altLang="ja-JP" sz="900" dirty="0">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54458558-C38E-4A9A-A0B4-C5F7D4C94D98}"/>
              </a:ext>
            </a:extLst>
          </p:cNvPr>
          <p:cNvPicPr>
            <a:picLocks noChangeAspect="1"/>
          </p:cNvPicPr>
          <p:nvPr/>
        </p:nvPicPr>
        <p:blipFill>
          <a:blip r:embed="rId7"/>
          <a:stretch>
            <a:fillRect/>
          </a:stretch>
        </p:blipFill>
        <p:spPr>
          <a:xfrm>
            <a:off x="8086981" y="3333101"/>
            <a:ext cx="733491" cy="1199013"/>
          </a:xfrm>
          <a:prstGeom prst="rect">
            <a:avLst/>
          </a:prstGeom>
          <a:ln>
            <a:solidFill>
              <a:schemeClr val="tx1"/>
            </a:solidFill>
          </a:ln>
        </p:spPr>
      </p:pic>
      <p:pic>
        <p:nvPicPr>
          <p:cNvPr id="31" name="図 30">
            <a:extLst>
              <a:ext uri="{FF2B5EF4-FFF2-40B4-BE49-F238E27FC236}">
                <a16:creationId xmlns:a16="http://schemas.microsoft.com/office/drawing/2014/main" id="{22E662D6-016A-45B1-8CE4-ABA8EBBDA9C4}"/>
              </a:ext>
            </a:extLst>
          </p:cNvPr>
          <p:cNvPicPr>
            <a:picLocks noChangeAspect="1"/>
          </p:cNvPicPr>
          <p:nvPr/>
        </p:nvPicPr>
        <p:blipFill>
          <a:blip r:embed="rId8"/>
          <a:stretch>
            <a:fillRect/>
          </a:stretch>
        </p:blipFill>
        <p:spPr>
          <a:xfrm>
            <a:off x="7248052" y="3329964"/>
            <a:ext cx="720226" cy="1187893"/>
          </a:xfrm>
          <a:prstGeom prst="rect">
            <a:avLst/>
          </a:prstGeom>
          <a:ln>
            <a:solidFill>
              <a:schemeClr val="tx1"/>
            </a:solidFill>
          </a:ln>
        </p:spPr>
      </p:pic>
    </p:spTree>
    <p:extLst>
      <p:ext uri="{BB962C8B-B14F-4D97-AF65-F5344CB8AC3E}">
        <p14:creationId xmlns:p14="http://schemas.microsoft.com/office/powerpoint/2010/main" val="34049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9330" y="4641184"/>
            <a:ext cx="3000798" cy="1918820"/>
          </a:xfrm>
          <a:prstGeom prst="rect">
            <a:avLst/>
          </a:prstGeom>
        </p:spPr>
      </p:pic>
      <p:sp>
        <p:nvSpPr>
          <p:cNvPr id="3" name="正方形/長方形 2"/>
          <p:cNvSpPr/>
          <p:nvPr/>
        </p:nvSpPr>
        <p:spPr>
          <a:xfrm>
            <a:off x="218164" y="724722"/>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（２）府域における交通アクセス等の容易化・円滑化</a:t>
            </a:r>
            <a:endParaRPr lang="en-US" altLang="ja-JP" sz="14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11912" y="1052736"/>
            <a:ext cx="5540912" cy="1367041"/>
          </a:xfrm>
          <a:prstGeom prst="rect">
            <a:avLst/>
          </a:prstGeom>
          <a:noFill/>
          <a:ln>
            <a:noFill/>
          </a:ln>
        </p:spPr>
        <p:txBody>
          <a:bodyPr wrap="square" rtlCol="0">
            <a:spAutoFit/>
          </a:bodyPr>
          <a:lstStyle/>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大阪駅・梅田駅周辺案内表示整備事業費補助金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多くの観光客が往来する大阪駅・梅田駅周辺エリアにおいて、共通ルールに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基づく案内サイン等の整備に対し補助を行った。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水とみどりのまちづくり推進事業費</a:t>
            </a:r>
            <a:endParaRPr lang="en-US" altLang="ja-JP" sz="900" u="sng"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大阪城エリアにおける公共船着場等の整備を行った。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67261" y="2924944"/>
            <a:ext cx="3235641" cy="668173"/>
          </a:xfrm>
          <a:prstGeom prst="rect">
            <a:avLst/>
          </a:prstGeom>
        </p:spPr>
      </p:pic>
      <p:pic>
        <p:nvPicPr>
          <p:cNvPr id="10" name="図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55849" y="1874133"/>
            <a:ext cx="3247054" cy="706772"/>
          </a:xfrm>
          <a:prstGeom prst="rect">
            <a:avLst/>
          </a:prstGeom>
        </p:spPr>
      </p:pic>
      <p:sp>
        <p:nvSpPr>
          <p:cNvPr id="11" name="正方形/長方形 10"/>
          <p:cNvSpPr/>
          <p:nvPr/>
        </p:nvSpPr>
        <p:spPr>
          <a:xfrm>
            <a:off x="5518926" y="1022173"/>
            <a:ext cx="3349682" cy="5695836"/>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5508104" y="724722"/>
            <a:ext cx="3360503" cy="316083"/>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050" b="1" dirty="0">
                <a:solidFill>
                  <a:schemeClr val="bg1"/>
                </a:solidFill>
                <a:latin typeface="Meiryo UI" panose="020B0604030504040204" pitchFamily="50" charset="-128"/>
                <a:ea typeface="Meiryo UI" panose="020B0604030504040204" pitchFamily="50" charset="-128"/>
              </a:rPr>
              <a:t>（参考）大阪・梅田駅周辺案内表示</a:t>
            </a:r>
            <a:r>
              <a:rPr lang="en-US" altLang="ja-JP" sz="1050" b="1" dirty="0">
                <a:solidFill>
                  <a:schemeClr val="bg1"/>
                </a:solidFill>
                <a:latin typeface="Meiryo UI" panose="020B0604030504040204" pitchFamily="50" charset="-128"/>
                <a:ea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rPr>
              <a:t>サイン</a:t>
            </a:r>
            <a:r>
              <a:rPr lang="en-US" altLang="ja-JP" sz="1050" b="1" dirty="0">
                <a:solidFill>
                  <a:schemeClr val="bg1"/>
                </a:solidFill>
                <a:latin typeface="Meiryo UI" panose="020B0604030504040204" pitchFamily="50" charset="-128"/>
                <a:ea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rPr>
              <a:t>整備事業</a:t>
            </a:r>
            <a:endParaRPr lang="en-US" altLang="ja-JP" sz="1050" b="1" dirty="0">
              <a:solidFill>
                <a:schemeClr val="bg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538812" y="1653843"/>
            <a:ext cx="1431682" cy="282124"/>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整備前</a:t>
            </a:r>
          </a:p>
        </p:txBody>
      </p:sp>
      <p:sp>
        <p:nvSpPr>
          <p:cNvPr id="14" name="テキスト ボックス 13"/>
          <p:cNvSpPr txBox="1"/>
          <p:nvPr/>
        </p:nvSpPr>
        <p:spPr>
          <a:xfrm>
            <a:off x="5555849" y="2688404"/>
            <a:ext cx="1341340" cy="282124"/>
          </a:xfrm>
          <a:prstGeom prst="rect">
            <a:avLst/>
          </a:prstGeom>
          <a:noFill/>
        </p:spPr>
        <p:txBody>
          <a:bodyPr wrap="square" rtlCol="0">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整備後</a:t>
            </a:r>
          </a:p>
        </p:txBody>
      </p:sp>
      <p:sp>
        <p:nvSpPr>
          <p:cNvPr id="15" name="下矢印 14"/>
          <p:cNvSpPr/>
          <p:nvPr/>
        </p:nvSpPr>
        <p:spPr>
          <a:xfrm>
            <a:off x="6989122" y="2606323"/>
            <a:ext cx="403242" cy="290580"/>
          </a:xfrm>
          <a:prstGeom prst="down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672179" y="6256269"/>
            <a:ext cx="3270130" cy="621320"/>
          </a:xfrm>
          <a:prstGeom prst="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nSpc>
                <a:spcPts val="1800"/>
              </a:lnSpc>
            </a:pPr>
            <a:r>
              <a:rPr lang="ja-JP" altLang="en-US" sz="800" dirty="0">
                <a:latin typeface="Meiryo UI" panose="020B0604030504040204" pitchFamily="50" charset="-128"/>
                <a:ea typeface="Meiryo UI" panose="020B0604030504040204" pitchFamily="50" charset="-128"/>
              </a:rPr>
              <a:t>（参照）</a:t>
            </a:r>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年度大阪・梅田駅周辺サイン効果測定アンケート結果</a:t>
            </a:r>
            <a:endParaRPr lang="en-US" altLang="ja-JP" sz="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224590" y="3631300"/>
            <a:ext cx="5019210" cy="335312"/>
          </a:xfrm>
          <a:prstGeom prst="rect">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（３）文化・生活習慣に配慮した対応</a:t>
            </a:r>
            <a:endParaRPr lang="en-US" altLang="ja-JP" sz="14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94298" y="4005064"/>
            <a:ext cx="5049502" cy="2684453"/>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ムスリム旅行者をはじめとした対応の促進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多言語メニュー作成支援事業費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外国人旅行者が安心かつ快適に飲食店を利用できるよう、府内の飲食店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が利用できる多言語メニュー作成支援システム（</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言語）の運営を行うと</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ともに、ムスリム旅行者をはじめ、外国人旅行者が安心して食事ができる環</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境を整えるため、</a:t>
            </a:r>
            <a:r>
              <a:rPr lang="ja-JP" altLang="en-US" sz="1200" dirty="0">
                <a:solidFill>
                  <a:prstClr val="black"/>
                </a:solidFill>
                <a:latin typeface="Meiryo UI" panose="020B0604030504040204" pitchFamily="50" charset="-128"/>
                <a:ea typeface="Meiryo UI" panose="020B0604030504040204" pitchFamily="50" charset="-128"/>
              </a:rPr>
              <a:t>ハラール対応店舗等の表示を行った。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文化・生活習慣の違いについての観光客・受入側の相互の理解促進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多言語メニュー作成支援事業費（再掲）</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外国人旅行者向けサイトにおいて、日本の食文化等に関する情報を発信し、</a:t>
            </a:r>
            <a:endParaRPr lang="en-US" altLang="ja-JP" sz="1200" dirty="0">
              <a:solidFill>
                <a:prstClr val="black"/>
              </a:solidFill>
              <a:latin typeface="Meiryo UI" panose="020B0604030504040204" pitchFamily="50" charset="-128"/>
              <a:ea typeface="Meiryo UI" panose="020B0604030504040204" pitchFamily="50" charset="-128"/>
            </a:endParaRPr>
          </a:p>
          <a:p>
            <a:pPr>
              <a:lnSpc>
                <a:spcPts val="1700"/>
              </a:lnSpc>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日本で食事をする際のマナーや注意点等をイラストを用いて紹介するとともに、</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府内飲食店向けには、多様な食文化等に関する情報発信を行った。</a:t>
            </a:r>
            <a:endParaRPr lang="en-US" altLang="ja-JP" sz="1200" b="1" dirty="0">
              <a:solidFill>
                <a:srgbClr val="FF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521713" y="3663651"/>
            <a:ext cx="3357717" cy="1069524"/>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■効果測定について</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・日　　　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日（水）・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日（金）</a:t>
            </a: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・場　　　所：</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北新地駅付近、四つ橋線西梅田駅付近、</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　　　　　　　　ホワィティうめだ付近</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・調査対象：梅田地区通行者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332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　　　　　　　（主に外国人観光客、梅田ビギナー）</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4"/>
          <p:cNvSpPr txBox="1">
            <a:spLocks/>
          </p:cNvSpPr>
          <p:nvPr/>
        </p:nvSpPr>
        <p:spPr>
          <a:xfrm>
            <a:off x="7030134" y="6425602"/>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z="1600" b="1" smtClean="0">
                <a:solidFill>
                  <a:schemeClr val="tx1"/>
                </a:solidFill>
              </a:rPr>
              <a:pPr/>
              <a:t>7</a:t>
            </a:fld>
            <a:endParaRPr lang="ja-JP" altLang="en-US" sz="1600" b="1" dirty="0">
              <a:solidFill>
                <a:schemeClr val="tx1"/>
              </a:solidFill>
            </a:endParaRPr>
          </a:p>
        </p:txBody>
      </p:sp>
      <p:sp>
        <p:nvSpPr>
          <p:cNvPr id="2" name="正方形/長方形 1"/>
          <p:cNvSpPr/>
          <p:nvPr/>
        </p:nvSpPr>
        <p:spPr>
          <a:xfrm>
            <a:off x="5518925" y="1048491"/>
            <a:ext cx="3423384" cy="577081"/>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■内容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大阪駅・梅田駅周辺エリア内の案内サイン等の表示内容を統一するため、サイン改修を行う事業者に対し、補助を実施。</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6">
            <a:extLst>
              <a:ext uri="{FF2B5EF4-FFF2-40B4-BE49-F238E27FC236}">
                <a16:creationId xmlns:a16="http://schemas.microsoft.com/office/drawing/2014/main" id="{7F5C5793-2E73-493F-A6C4-17922A0CA59C}"/>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28" name="図 27">
            <a:extLst>
              <a:ext uri="{FF2B5EF4-FFF2-40B4-BE49-F238E27FC236}">
                <a16:creationId xmlns:a16="http://schemas.microsoft.com/office/drawing/2014/main" id="{95D7F774-1FB7-4C13-AEF8-38A85FEC85D5}"/>
              </a:ext>
            </a:extLst>
          </p:cNvPr>
          <p:cNvPicPr>
            <a:picLocks noChangeAspect="1"/>
          </p:cNvPicPr>
          <p:nvPr/>
        </p:nvPicPr>
        <p:blipFill>
          <a:blip r:embed="rId6"/>
          <a:stretch>
            <a:fillRect/>
          </a:stretch>
        </p:blipFill>
        <p:spPr>
          <a:xfrm>
            <a:off x="3006712" y="2401677"/>
            <a:ext cx="2069344" cy="1135859"/>
          </a:xfrm>
          <a:prstGeom prst="rect">
            <a:avLst/>
          </a:prstGeom>
        </p:spPr>
      </p:pic>
      <p:pic>
        <p:nvPicPr>
          <p:cNvPr id="7" name="図 6">
            <a:extLst>
              <a:ext uri="{FF2B5EF4-FFF2-40B4-BE49-F238E27FC236}">
                <a16:creationId xmlns:a16="http://schemas.microsoft.com/office/drawing/2014/main" id="{B9C32A97-225B-442C-9B70-8BC62ADA2EDB}"/>
              </a:ext>
            </a:extLst>
          </p:cNvPr>
          <p:cNvPicPr>
            <a:picLocks noChangeAspect="1"/>
          </p:cNvPicPr>
          <p:nvPr/>
        </p:nvPicPr>
        <p:blipFill>
          <a:blip r:embed="rId7"/>
          <a:stretch>
            <a:fillRect/>
          </a:stretch>
        </p:blipFill>
        <p:spPr>
          <a:xfrm>
            <a:off x="681179" y="2401677"/>
            <a:ext cx="2234637" cy="1131965"/>
          </a:xfrm>
          <a:prstGeom prst="rect">
            <a:avLst/>
          </a:prstGeom>
        </p:spPr>
      </p:pic>
    </p:spTree>
    <p:extLst>
      <p:ext uri="{BB962C8B-B14F-4D97-AF65-F5344CB8AC3E}">
        <p14:creationId xmlns:p14="http://schemas.microsoft.com/office/powerpoint/2010/main" val="393982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5852" y="4711041"/>
            <a:ext cx="1475481" cy="1684762"/>
          </a:xfrm>
          <a:prstGeom prst="rect">
            <a:avLst/>
          </a:prstGeom>
        </p:spPr>
      </p:pic>
      <p:pic>
        <p:nvPicPr>
          <p:cNvPr id="2" name="図 1"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0152" y="4437112"/>
            <a:ext cx="2649892" cy="2208243"/>
          </a:xfrm>
          <a:prstGeom prst="rect">
            <a:avLst/>
          </a:prstGeom>
        </p:spPr>
      </p:pic>
      <p:sp>
        <p:nvSpPr>
          <p:cNvPr id="3" name="正方形/長方形 2"/>
          <p:cNvSpPr/>
          <p:nvPr/>
        </p:nvSpPr>
        <p:spPr>
          <a:xfrm>
            <a:off x="179512" y="796459"/>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（４）安心・安全の確保</a:t>
            </a:r>
            <a:endParaRPr lang="en-US" altLang="ja-JP" sz="14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19495" y="6418203"/>
            <a:ext cx="1616861" cy="323165"/>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外国人旅行者の安全確保・</a:t>
            </a:r>
            <a:endParaRPr lang="en-US" altLang="ja-JP" sz="600" dirty="0">
              <a:latin typeface="Meiryo UI" panose="020B0604030504040204" pitchFamily="50" charset="-128"/>
              <a:ea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rPr>
              <a:t>帰国支援に関するガイドライン</a:t>
            </a:r>
            <a:r>
              <a:rPr lang="ja-JP" altLang="en-US" sz="7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endParaRPr>
          </a:p>
        </p:txBody>
      </p:sp>
      <p:sp>
        <p:nvSpPr>
          <p:cNvPr id="15" name="正方形/長方形 14"/>
          <p:cNvSpPr/>
          <p:nvPr/>
        </p:nvSpPr>
        <p:spPr>
          <a:xfrm>
            <a:off x="5508105" y="816443"/>
            <a:ext cx="3377736" cy="5924925"/>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5508103" y="822186"/>
            <a:ext cx="3377737" cy="283860"/>
          </a:xfrm>
          <a:prstGeom prst="rect">
            <a:avLst/>
          </a:prstGeom>
          <a:solidFill>
            <a:srgbClr val="002060"/>
          </a:solidFill>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a:t>
            </a:r>
            <a:r>
              <a:rPr lang="zh-TW" altLang="en-US" sz="1100" b="1" dirty="0">
                <a:solidFill>
                  <a:schemeClr val="bg1"/>
                </a:solidFill>
                <a:latin typeface="Meiryo UI" panose="020B0604030504040204" pitchFamily="50" charset="-128"/>
                <a:ea typeface="Meiryo UI" panose="020B0604030504040204" pitchFamily="50" charset="-128"/>
              </a:rPr>
              <a:t>災害時多言語支援事業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5508103" y="1131771"/>
            <a:ext cx="3456385" cy="3608680"/>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　</a:t>
            </a:r>
            <a:r>
              <a:rPr lang="en-US" altLang="ja-JP" sz="1100" b="1" u="sng" dirty="0">
                <a:latin typeface="Meiryo UI" panose="020B0604030504040204" pitchFamily="50" charset="-128"/>
                <a:ea typeface="Meiryo UI" panose="020B0604030504040204" pitchFamily="50" charset="-128"/>
              </a:rPr>
              <a:t>Osaka Safe Travels</a:t>
            </a:r>
            <a:r>
              <a:rPr lang="ja-JP" altLang="en-US" sz="1000" b="1" u="sng" dirty="0">
                <a:latin typeface="Meiryo UI" panose="020B0604030504040204" pitchFamily="50" charset="-128"/>
                <a:ea typeface="Meiryo UI" panose="020B0604030504040204" pitchFamily="50" charset="-128"/>
              </a:rPr>
              <a:t>（オオサカ　セーフ　トラベルズ）</a:t>
            </a:r>
            <a:endParaRPr lang="en-US" altLang="ja-JP" sz="1000" b="1" u="sng"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■内容</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大阪を訪れる外国人旅行者の大阪滞在が安心・快適な</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ものとなるよう、災害時等に必要な情報を多言語で一元的に提供するウェブサイト及びスマートフォンアプリを開発。</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rPr>
              <a:t>月～運用を開始）</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■アプリの内容</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災害発生情報</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緊急避難場所（現在地からのマップ表示）</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鉄道運行情報</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（遅延・運休等のマップ表示、経路検索）</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フライト情報、関西国際空港へのアクセス情報</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総領事館など外国機関の情報　　　等</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■対応言語</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rPr>
              <a:t>言語（日本語、英語、中国語（簡体字・繁体字）、</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韓国語、ポルトガル語、スペイン語、ベトナム語、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フィリピン語、タイ語、インドネシア語、ネパール語）</a:t>
            </a:r>
            <a:endParaRPr lang="en-US" altLang="ja-JP" sz="105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p>
        </p:txBody>
      </p:sp>
      <p:sp>
        <p:nvSpPr>
          <p:cNvPr id="14" name="スライド番号プレースホルダー 4"/>
          <p:cNvSpPr>
            <a:spLocks noGrp="1"/>
          </p:cNvSpPr>
          <p:nvPr>
            <p:ph type="sldNum" sz="quarter" idx="12"/>
          </p:nvPr>
        </p:nvSpPr>
        <p:spPr>
          <a:xfrm>
            <a:off x="7019999" y="6517518"/>
            <a:ext cx="2133600" cy="365125"/>
          </a:xfrm>
        </p:spPr>
        <p:txBody>
          <a:bodyPr/>
          <a:lstStyle/>
          <a:p>
            <a:fld id="{D2D8002D-B5B0-4BAC-B1F6-782DDCCE6D9C}" type="slidenum">
              <a:rPr kumimoji="1" lang="ja-JP" altLang="en-US" sz="1600" b="1" smtClean="0">
                <a:solidFill>
                  <a:schemeClr val="tx1"/>
                </a:solidFill>
              </a:rPr>
              <a:t>8</a:t>
            </a:fld>
            <a:endParaRPr kumimoji="1" lang="ja-JP" altLang="en-US" sz="1600" b="1" dirty="0">
              <a:solidFill>
                <a:schemeClr val="tx1"/>
              </a:solidFill>
            </a:endParaRPr>
          </a:p>
        </p:txBody>
      </p:sp>
      <p:sp>
        <p:nvSpPr>
          <p:cNvPr id="17" name="テキスト ボックス 16"/>
          <p:cNvSpPr txBox="1"/>
          <p:nvPr/>
        </p:nvSpPr>
        <p:spPr>
          <a:xfrm>
            <a:off x="179512" y="1185100"/>
            <a:ext cx="5253650" cy="3338478"/>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医療機関、災害・事故等に関する情報の発信</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災害時多言語支援事業費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災害時に外国人旅行者が必要とする情報を「迅速」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「的確」かつ「分かりや</a:t>
            </a:r>
            <a:r>
              <a:rPr lang="ja-JP" altLang="en-US" sz="1200" dirty="0" err="1">
                <a:latin typeface="Meiryo UI" panose="020B0604030504040204" pitchFamily="50" charset="-128"/>
                <a:ea typeface="Meiryo UI" panose="020B0604030504040204" pitchFamily="50" charset="-128"/>
              </a:rPr>
              <a:t>す</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く」多言語で提供するウェブサイト及びスマートフォンアプリ「</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Safe</a:t>
            </a: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Travels</a:t>
            </a:r>
            <a:r>
              <a:rPr lang="ja-JP" altLang="en-US" sz="1200" dirty="0">
                <a:latin typeface="Meiryo UI" panose="020B0604030504040204" pitchFamily="50" charset="-128"/>
                <a:ea typeface="Meiryo UI" panose="020B0604030504040204" pitchFamily="50" charset="-128"/>
              </a:rPr>
              <a:t>」を運用した。また、宿泊・交通事業者等が、災害発生時において外</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国人旅行者への多言語対応が適切に行えるよう、実践的な講座を開催した。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災害発生時の避難誘導対応等</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zh-TW" altLang="en-US" sz="1200" u="sng" dirty="0">
                <a:latin typeface="Meiryo UI" panose="020B0604030504040204" pitchFamily="50" charset="-128"/>
                <a:ea typeface="Meiryo UI" panose="020B0604030504040204" pitchFamily="50" charset="-128"/>
              </a:rPr>
              <a:t>外国人旅行者安全確保事業費</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宿泊施設・観光施設の事業者向けに、外国人旅行者の帰国支援方策の周</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知・啓発のための「外国人旅行者の安全確保・帰国支援に関するガイドライン」</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を作成・配布するとともに、宿泊施設の客室内に配架することを目的とした「外</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国人旅行者のための防災ガイド（リーフレット）」</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を作成した。また、災害時に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Safe</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Travels</a:t>
            </a:r>
            <a:r>
              <a:rPr lang="ja-JP" altLang="en-US" sz="1200" dirty="0">
                <a:latin typeface="Meiryo UI" panose="020B0604030504040204" pitchFamily="50" charset="-128"/>
                <a:ea typeface="Meiryo UI" panose="020B0604030504040204" pitchFamily="50" charset="-128"/>
              </a:rPr>
              <a:t>」を活用してもらうため、広報カードを作成・配布し、</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周知を図った。</a:t>
            </a:r>
            <a:endParaRPr lang="en-US" altLang="ja-JP" sz="12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026481" y="6361113"/>
            <a:ext cx="1862689" cy="310341"/>
          </a:xfrm>
          <a:prstGeom prst="rect">
            <a:avLst/>
          </a:prstGeom>
          <a:noFill/>
          <a:ln>
            <a:noFill/>
          </a:ln>
        </p:spPr>
        <p:txBody>
          <a:bodyPr wrap="square" rtlCol="0">
            <a:spAutoFit/>
          </a:bodyPr>
          <a:lstStyle/>
          <a:p>
            <a:pPr>
              <a:lnSpc>
                <a:spcPts val="1700"/>
              </a:lnSpc>
            </a:pPr>
            <a:r>
              <a:rPr lang="ja-JP" altLang="en-US" sz="600" dirty="0">
                <a:latin typeface="Meiryo UI" panose="020B0604030504040204" pitchFamily="50" charset="-128"/>
                <a:ea typeface="Meiryo UI" panose="020B0604030504040204" pitchFamily="50" charset="-128"/>
              </a:rPr>
              <a:t>外国人旅行者のための防災ガイド（リーフレット） </a:t>
            </a:r>
            <a:r>
              <a:rPr lang="ja-JP" altLang="en-US"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149471" y="6361113"/>
            <a:ext cx="1862689" cy="310341"/>
          </a:xfrm>
          <a:prstGeom prst="rect">
            <a:avLst/>
          </a:prstGeom>
          <a:noFill/>
          <a:ln>
            <a:noFill/>
          </a:ln>
        </p:spPr>
        <p:txBody>
          <a:bodyPr wrap="square" rtlCol="0">
            <a:spAutoFit/>
          </a:bodyPr>
          <a:lstStyle/>
          <a:p>
            <a:pPr>
              <a:lnSpc>
                <a:spcPts val="1700"/>
              </a:lnSpc>
            </a:pPr>
            <a:r>
              <a:rPr lang="en-US" altLang="ja-JP" sz="600" dirty="0">
                <a:latin typeface="Meiryo UI" panose="020B0604030504040204" pitchFamily="50" charset="-128"/>
                <a:ea typeface="Meiryo UI" panose="020B0604030504040204" pitchFamily="50" charset="-128"/>
              </a:rPr>
              <a:t>Osaka Safe Travels</a:t>
            </a:r>
            <a:r>
              <a:rPr lang="ja-JP" altLang="en-US" sz="600" dirty="0">
                <a:latin typeface="Meiryo UI" panose="020B0604030504040204" pitchFamily="50" charset="-128"/>
                <a:ea typeface="Meiryo UI" panose="020B0604030504040204" pitchFamily="50" charset="-128"/>
              </a:rPr>
              <a:t>　広報カード </a:t>
            </a:r>
            <a:r>
              <a:rPr lang="ja-JP" altLang="en-US"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19" name="角丸四角形 6">
            <a:extLst>
              <a:ext uri="{FF2B5EF4-FFF2-40B4-BE49-F238E27FC236}">
                <a16:creationId xmlns:a16="http://schemas.microsoft.com/office/drawing/2014/main" id="{1E0DB637-34F7-4828-AF81-C9B6FF1D1B99}"/>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E66EDECF-D962-4726-BAF0-C26A0279ECC1}"/>
              </a:ext>
            </a:extLst>
          </p:cNvPr>
          <p:cNvPicPr>
            <a:picLocks noChangeAspect="1"/>
          </p:cNvPicPr>
          <p:nvPr/>
        </p:nvPicPr>
        <p:blipFill>
          <a:blip r:embed="rId5"/>
          <a:stretch>
            <a:fillRect/>
          </a:stretch>
        </p:blipFill>
        <p:spPr>
          <a:xfrm>
            <a:off x="276880" y="4682158"/>
            <a:ext cx="1242005" cy="1754308"/>
          </a:xfrm>
          <a:prstGeom prst="rect">
            <a:avLst/>
          </a:prstGeom>
        </p:spPr>
      </p:pic>
      <p:pic>
        <p:nvPicPr>
          <p:cNvPr id="12" name="図 11">
            <a:extLst>
              <a:ext uri="{FF2B5EF4-FFF2-40B4-BE49-F238E27FC236}">
                <a16:creationId xmlns:a16="http://schemas.microsoft.com/office/drawing/2014/main" id="{A67A4258-B7CA-45F0-AC24-7C972227CB54}"/>
              </a:ext>
            </a:extLst>
          </p:cNvPr>
          <p:cNvPicPr>
            <a:picLocks noChangeAspect="1"/>
          </p:cNvPicPr>
          <p:nvPr/>
        </p:nvPicPr>
        <p:blipFill>
          <a:blip r:embed="rId6"/>
          <a:stretch>
            <a:fillRect/>
          </a:stretch>
        </p:blipFill>
        <p:spPr>
          <a:xfrm>
            <a:off x="2815029" y="4660185"/>
            <a:ext cx="1239506" cy="1758017"/>
          </a:xfrm>
          <a:prstGeom prst="rect">
            <a:avLst/>
          </a:prstGeom>
        </p:spPr>
      </p:pic>
      <p:pic>
        <p:nvPicPr>
          <p:cNvPr id="22" name="図 21">
            <a:extLst>
              <a:ext uri="{FF2B5EF4-FFF2-40B4-BE49-F238E27FC236}">
                <a16:creationId xmlns:a16="http://schemas.microsoft.com/office/drawing/2014/main" id="{54E89FB0-7F47-4F63-BB99-006B57713BCC}"/>
              </a:ext>
            </a:extLst>
          </p:cNvPr>
          <p:cNvPicPr>
            <a:picLocks noChangeAspect="1"/>
          </p:cNvPicPr>
          <p:nvPr/>
        </p:nvPicPr>
        <p:blipFill>
          <a:blip r:embed="rId7"/>
          <a:stretch>
            <a:fillRect/>
          </a:stretch>
        </p:blipFill>
        <p:spPr>
          <a:xfrm>
            <a:off x="1590893" y="4682307"/>
            <a:ext cx="1230610" cy="1746491"/>
          </a:xfrm>
          <a:prstGeom prst="rect">
            <a:avLst/>
          </a:prstGeom>
        </p:spPr>
      </p:pic>
    </p:spTree>
    <p:extLst>
      <p:ext uri="{BB962C8B-B14F-4D97-AF65-F5344CB8AC3E}">
        <p14:creationId xmlns:p14="http://schemas.microsoft.com/office/powerpoint/2010/main" val="326816783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nSpc>
            <a:spcPts val="1700"/>
          </a:lnSpc>
          <a:defRPr dirty="0">
            <a:latin typeface="Meiryo UI" panose="020B0604030504040204" pitchFamily="50" charset="-128"/>
            <a:ea typeface="Meiryo UI" panose="020B0604030504040204" pitchFamily="50" charset="-128"/>
          </a:defRPr>
        </a:defPPr>
      </a:lst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5034</Words>
  <Application>Microsoft Office PowerPoint</Application>
  <PresentationFormat>画面に合わせる (4:3)</PresentationFormat>
  <Paragraphs>515</Paragraphs>
  <Slides>11</Slides>
  <Notes>11</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9" baseType="lpstr">
      <vt:lpstr>Meiryo UI</vt:lpstr>
      <vt:lpstr>ＭＳ Ｐゴシック</vt:lpstr>
      <vt:lpstr>メイリオ</vt:lpstr>
      <vt:lpstr>Arial</vt:lpstr>
      <vt:lpstr>Calibri</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2024-06-06T09:01:43Z</dcterms:modified>
  <cp:contentStatus/>
</cp:coreProperties>
</file>