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74" d="100"/>
          <a:sy n="74" d="100"/>
        </p:scale>
        <p:origin x="1157" y="67"/>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2024/6/6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zh-TW" altLang="en-US" sz="4000" b="1" dirty="0">
                <a:latin typeface="Meiryo UI" panose="020B0604030504040204" pitchFamily="50" charset="-128"/>
                <a:ea typeface="Meiryo UI" panose="020B0604030504040204" pitchFamily="50" charset="-128"/>
                <a:cs typeface="Meiryo UI" panose="020B0604030504040204" pitchFamily="50" charset="-128"/>
              </a:rPr>
              <a:t>第１回会議委員意見</a:t>
            </a: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3688611"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第１回会議委員意見</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graphicFrame>
        <p:nvGraphicFramePr>
          <p:cNvPr id="10" name="表 9">
            <a:extLst>
              <a:ext uri="{FF2B5EF4-FFF2-40B4-BE49-F238E27FC236}">
                <a16:creationId xmlns:a16="http://schemas.microsoft.com/office/drawing/2014/main" id="{CFCC95C9-605A-41A5-8018-7B052F45BB21}"/>
              </a:ext>
            </a:extLst>
          </p:cNvPr>
          <p:cNvGraphicFramePr>
            <a:graphicFrameLocks noGrp="1"/>
          </p:cNvGraphicFramePr>
          <p:nvPr>
            <p:extLst>
              <p:ext uri="{D42A27DB-BD31-4B8C-83A1-F6EECF244321}">
                <p14:modId xmlns:p14="http://schemas.microsoft.com/office/powerpoint/2010/main" val="406202705"/>
              </p:ext>
            </p:extLst>
          </p:nvPr>
        </p:nvGraphicFramePr>
        <p:xfrm>
          <a:off x="252640" y="953889"/>
          <a:ext cx="13105456" cy="8402844"/>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716021871"/>
                    </a:ext>
                  </a:extLst>
                </a:gridCol>
                <a:gridCol w="7272808">
                  <a:extLst>
                    <a:ext uri="{9D8B030D-6E8A-4147-A177-3AD203B41FA5}">
                      <a16:colId xmlns:a16="http://schemas.microsoft.com/office/drawing/2014/main" val="542696693"/>
                    </a:ext>
                  </a:extLst>
                </a:gridCol>
                <a:gridCol w="4824536">
                  <a:extLst>
                    <a:ext uri="{9D8B030D-6E8A-4147-A177-3AD203B41FA5}">
                      <a16:colId xmlns:a16="http://schemas.microsoft.com/office/drawing/2014/main" val="3114387100"/>
                    </a:ext>
                  </a:extLst>
                </a:gridCol>
              </a:tblGrid>
              <a:tr h="360040">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区分</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委員意見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3830698153"/>
                  </a:ext>
                </a:extLst>
              </a:tr>
              <a:tr h="1141394">
                <a:tc rowSpan="3">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に関する</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意見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これまで宿泊税を充当して実施してきた施策の成果を検証できるよう取りまとめておくこと</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資料２にて対応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－資料２：「宿泊税充当事業の効果検証」</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1635613"/>
                  </a:ext>
                </a:extLst>
              </a:tr>
              <a:tr h="1141394">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宿泊税の使い道（今後の行政需要）について、次回の会議で提示できるようにすること</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資料３にて対応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－資料３：「今後の宿泊税充当事業（行政</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需要）の事業規模イメージ」</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75434123"/>
                  </a:ext>
                </a:extLst>
              </a:tr>
              <a:tr h="1141394">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宿泊税収の基金化を検討してはどうか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第３回以降の会議で対応</a:t>
                      </a:r>
                    </a:p>
                  </a:txBody>
                  <a:tcPr anchor="ctr"/>
                </a:tc>
                <a:extLst>
                  <a:ext uri="{0D108BD9-81ED-4DB2-BD59-A6C34878D82A}">
                    <a16:rowId xmlns:a16="http://schemas.microsoft.com/office/drawing/2014/main" val="3138613248"/>
                  </a:ext>
                </a:extLst>
              </a:tr>
              <a:tr h="1141394">
                <a:tc rowSpan="3">
                  <a:txBody>
                    <a:bodyPr/>
                    <a:lstStyle/>
                    <a:p>
                      <a:r>
                        <a:rPr kumimoji="1" lang="ja-JP" altLang="en-US" sz="1800">
                          <a:solidFill>
                            <a:schemeClr val="tx1"/>
                          </a:solidFill>
                          <a:latin typeface="Meiryo UI" panose="020B0604030504040204" pitchFamily="50" charset="-128"/>
                          <a:ea typeface="Meiryo UI" panose="020B0604030504040204" pitchFamily="50" charset="-128"/>
                        </a:rPr>
                        <a:t>新たな財源</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に関する</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意見</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なぜ外国人にのみ負担を求める必要があるのかなど、必要性や目的、使途など制度の根幹から検討が必要</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資料５にて対応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－資料５：「外国人旅行者の増加に伴い発生</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する課題への対応およびその財源</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について」</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31069573"/>
                  </a:ext>
                </a:extLst>
              </a:tr>
              <a:tr h="1141394">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海外の参考となる事例について、コンサルなどに委託し専門的調査を行うべき。</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資料６にて対応</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　－資料６：「新たな財源確保のための海外先</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　　　　　　　　　行事例の調査について」</a:t>
                      </a:r>
                    </a:p>
                  </a:txBody>
                  <a:tcPr anchor="ctr"/>
                </a:tc>
                <a:extLst>
                  <a:ext uri="{0D108BD9-81ED-4DB2-BD59-A6C34878D82A}">
                    <a16:rowId xmlns:a16="http://schemas.microsoft.com/office/drawing/2014/main" val="1292702232"/>
                  </a:ext>
                </a:extLst>
              </a:tr>
              <a:tr h="1141394">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整理すべき論点が多く、宿泊税の在り方議論とは時間軸を別にして、しっかり時間をかけて検討していくべき</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委員意見を踏まえ議題を分けて検討</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6879977"/>
                  </a:ext>
                </a:extLst>
              </a:tr>
              <a:tr h="1141394">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共通</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特別徴収義務者（宿泊施設事業者等）の事務コストや経営負担が生じないような制度となるよう、事業者からヒアリングを行うこと</a:t>
                      </a:r>
                    </a:p>
                  </a:txBody>
                  <a:tcPr anchor="ct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第３回以降の会議で対応</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45864357"/>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6232</TotalTime>
  <Words>343</Words>
  <Application>Microsoft Office PowerPoint</Application>
  <PresentationFormat>ユーザー設定</PresentationFormat>
  <Paragraphs>37</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733</cp:revision>
  <cp:lastPrinted>2021-06-08T12:40:10Z</cp:lastPrinted>
  <dcterms:created xsi:type="dcterms:W3CDTF">2014-07-11T05:14:15Z</dcterms:created>
  <dcterms:modified xsi:type="dcterms:W3CDTF">2024-06-06T09:01:08Z</dcterms:modified>
</cp:coreProperties>
</file>