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
  </p:notesMasterIdLst>
  <p:sldIdLst>
    <p:sldId id="337" r:id="rId2"/>
    <p:sldId id="342"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金本　亜耶子" initials="金本　亜耶子" lastIdx="1" clrIdx="0">
    <p:extLst>
      <p:ext uri="{19B8F6BF-5375-455C-9EA6-DF929625EA0E}">
        <p15:presenceInfo xmlns:p15="http://schemas.microsoft.com/office/powerpoint/2012/main" userId="S-1-5-21-161959346-1900351369-444732941-21435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6E6E6"/>
    <a:srgbClr val="FF6699"/>
    <a:srgbClr val="FFFF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74" d="100"/>
          <a:sy n="74" d="100"/>
        </p:scale>
        <p:origin x="1157" y="67"/>
      </p:cViewPr>
      <p:guideLst>
        <p:guide orient="horz" pos="3141"/>
        <p:guide pos="4309"/>
      </p:guideLst>
    </p:cSldViewPr>
  </p:slideViewPr>
  <p:notesTextViewPr>
    <p:cViewPr>
      <p:scale>
        <a:sx n="150" d="100"/>
        <a:sy n="15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385" cy="340836"/>
          </a:xfrm>
          <a:prstGeom prst="rect">
            <a:avLst/>
          </a:prstGeom>
        </p:spPr>
        <p:txBody>
          <a:bodyPr vert="horz" lIns="91289" tIns="45645" rIns="91289" bIns="45645"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082" y="0"/>
            <a:ext cx="4302970" cy="340836"/>
          </a:xfrm>
          <a:prstGeom prst="rect">
            <a:avLst/>
          </a:prstGeom>
        </p:spPr>
        <p:txBody>
          <a:bodyPr vert="horz" lIns="91289" tIns="45645" rIns="91289" bIns="45645" rtlCol="0"/>
          <a:lstStyle>
            <a:lvl1pPr algn="r">
              <a:defRPr sz="1200"/>
            </a:lvl1pPr>
          </a:lstStyle>
          <a:p>
            <a:fld id="{6712AC8C-A92A-4B21-AB14-B7B5B92D56B3}"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3390900" y="849313"/>
            <a:ext cx="3144838" cy="2293937"/>
          </a:xfrm>
          <a:prstGeom prst="rect">
            <a:avLst/>
          </a:prstGeom>
          <a:noFill/>
          <a:ln w="12700">
            <a:solidFill>
              <a:prstClr val="black"/>
            </a:solidFill>
          </a:ln>
        </p:spPr>
        <p:txBody>
          <a:bodyPr vert="horz" lIns="91289" tIns="45645" rIns="91289" bIns="45645" rtlCol="0" anchor="ctr"/>
          <a:lstStyle/>
          <a:p>
            <a:endParaRPr lang="ja-JP" altLang="en-US"/>
          </a:p>
        </p:txBody>
      </p:sp>
      <p:sp>
        <p:nvSpPr>
          <p:cNvPr id="5" name="ノート プレースホルダー 4"/>
          <p:cNvSpPr>
            <a:spLocks noGrp="1"/>
          </p:cNvSpPr>
          <p:nvPr>
            <p:ph type="body" sz="quarter" idx="3"/>
          </p:nvPr>
        </p:nvSpPr>
        <p:spPr>
          <a:xfrm>
            <a:off x="992508" y="3272015"/>
            <a:ext cx="7941628" cy="2675950"/>
          </a:xfrm>
          <a:prstGeom prst="rect">
            <a:avLst/>
          </a:prstGeom>
        </p:spPr>
        <p:txBody>
          <a:bodyPr vert="horz" lIns="91289" tIns="45645" rIns="91289" bIns="4564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456842"/>
            <a:ext cx="4301385" cy="340835"/>
          </a:xfrm>
          <a:prstGeom prst="rect">
            <a:avLst/>
          </a:prstGeom>
        </p:spPr>
        <p:txBody>
          <a:bodyPr vert="horz" lIns="91289" tIns="45645" rIns="91289" bIns="4564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082" y="6456842"/>
            <a:ext cx="4302970" cy="340835"/>
          </a:xfrm>
          <a:prstGeom prst="rect">
            <a:avLst/>
          </a:prstGeom>
        </p:spPr>
        <p:txBody>
          <a:bodyPr vert="horz" lIns="91289" tIns="45645" rIns="91289" bIns="4564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047734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3647855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3DA07DD-1C20-4E82-8C93-CDB3A1523763}"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0F0B00-7D80-4D7C-8838-5CF35FDED525}"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BAFA558-C999-4E9B-A3A6-BB68D064044A}"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3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587B76E9-AD93-411F-A037-F562D2C9C8D1}" type="datetime1">
              <a:rPr kumimoji="1" lang="ja-JP" altLang="en-US" smtClean="0"/>
              <a:t>2024/6/6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7" name="スライド番号プレースホルダー 5"/>
          <p:cNvSpPr>
            <a:spLocks noGrp="1"/>
          </p:cNvSpPr>
          <p:nvPr>
            <p:ph type="sldNum" sz="quarter" idx="4"/>
          </p:nvPr>
        </p:nvSpPr>
        <p:spPr>
          <a:xfrm>
            <a:off x="10462144" y="9450833"/>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spTree>
    <p:extLst>
      <p:ext uri="{BB962C8B-B14F-4D97-AF65-F5344CB8AC3E}">
        <p14:creationId xmlns:p14="http://schemas.microsoft.com/office/powerpoint/2010/main" val="2778162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6463DBA-88F5-4FE0-AEC3-A2DF46717716}"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AC9FAC-B2BE-4F62-8C3F-10DF3666E16C}" type="datetime1">
              <a:rPr kumimoji="1" lang="ja-JP" altLang="en-US" smtClean="0"/>
              <a:t>2024/6/6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1F16BEC-3A56-449D-810D-D3F085ADED01}"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0FE5AAA-0BE8-4FC1-B387-73EAD7A33556}" type="datetime1">
              <a:rPr kumimoji="1" lang="ja-JP" altLang="en-US" smtClean="0"/>
              <a:t>2024/6/6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70955E1-426B-41B0-8B3C-5240F342191F}" type="datetime1">
              <a:rPr kumimoji="1" lang="ja-JP" altLang="en-US" smtClean="0"/>
              <a:t>2024/6/6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DACDC3-F3C4-4CD8-9C1E-CE9372196E6C}" type="datetime1">
              <a:rPr kumimoji="1" lang="ja-JP" altLang="en-US" smtClean="0"/>
              <a:t>2024/6/6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D4EBF92-214A-4573-95D9-B74F2D1689D2}"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a:t>マスター タイトルの書式設定</a:t>
            </a:r>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EEC50B-7C5A-43D5-BBE1-D616E6E54BBC}" type="datetime1">
              <a:rPr kumimoji="1" lang="ja-JP" altLang="en-US" smtClean="0"/>
              <a:t>2024/6/6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964174D0-7513-4DBD-A8C7-8BD3CB3AEDA7}" type="datetime1">
              <a:rPr kumimoji="1" lang="ja-JP" altLang="en-US" smtClean="0"/>
              <a:t>2024/6/6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462144" y="9441722"/>
            <a:ext cx="3192251" cy="530953"/>
          </a:xfrm>
          <a:prstGeom prst="rect">
            <a:avLst/>
          </a:prstGeom>
        </p:spPr>
        <p:txBody>
          <a:bodyPr vert="horz" lIns="135159" tIns="67580" rIns="135159" bIns="67580" rtlCol="0" anchor="ctr"/>
          <a:lstStyle>
            <a:lvl1pPr algn="r">
              <a:defRPr sz="2800">
                <a:solidFill>
                  <a:schemeClr val="tx1"/>
                </a:solidFill>
              </a:defRPr>
            </a:lvl1pPr>
          </a:lstStyle>
          <a:p>
            <a:fld id="{467AA5CF-51E1-4D01-BB70-A72935B68D10}" type="slidenum">
              <a:rPr lang="ja-JP" altLang="en-US" smtClean="0"/>
              <a:pPr/>
              <a:t>‹#›</a:t>
            </a:fld>
            <a:endParaRPr lang="ja-JP" altLang="en-US" dirty="0"/>
          </a:p>
        </p:txBody>
      </p:sp>
      <p:cxnSp>
        <p:nvCxnSpPr>
          <p:cNvPr id="7" name="直線コネクタ 6"/>
          <p:cNvCxnSpPr/>
          <p:nvPr userDrawn="1"/>
        </p:nvCxnSpPr>
        <p:spPr>
          <a:xfrm>
            <a:off x="0" y="593849"/>
            <a:ext cx="13681075" cy="0"/>
          </a:xfrm>
          <a:prstGeom prst="line">
            <a:avLst/>
          </a:prstGeom>
          <a:ln w="190500" cmpd="thickThin">
            <a:solidFill>
              <a:srgbClr val="0000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hf hdr="0" ftr="0" dt="0"/>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1710537" y="2754089"/>
            <a:ext cx="10260000" cy="707886"/>
          </a:xfrm>
          <a:prstGeom prst="rect">
            <a:avLst/>
          </a:prstGeom>
          <a:noFill/>
        </p:spPr>
        <p:txBody>
          <a:bodyPr wrap="square" rtlCol="0">
            <a:spAutoFit/>
          </a:bodyPr>
          <a:lstStyle/>
          <a:p>
            <a:pPr algn="ctr"/>
            <a:r>
              <a:rPr lang="zh-TW" altLang="en-US" sz="4000" b="1" dirty="0">
                <a:latin typeface="Meiryo UI" panose="020B0604030504040204" pitchFamily="50" charset="-128"/>
                <a:ea typeface="Meiryo UI" panose="020B0604030504040204" pitchFamily="50" charset="-128"/>
                <a:cs typeface="Meiryo UI" panose="020B0604030504040204" pitchFamily="50" charset="-128"/>
              </a:rPr>
              <a:t>第１回会議委員意見</a:t>
            </a:r>
          </a:p>
        </p:txBody>
      </p:sp>
      <p:cxnSp>
        <p:nvCxnSpPr>
          <p:cNvPr id="6" name="直線コネクタ 5">
            <a:extLst>
              <a:ext uri="{FF2B5EF4-FFF2-40B4-BE49-F238E27FC236}">
                <a16:creationId xmlns:a16="http://schemas.microsoft.com/office/drawing/2014/main" id="{24E179BB-0CEF-4E1D-8A19-F37AEFE60B0E}"/>
              </a:ext>
            </a:extLst>
          </p:cNvPr>
          <p:cNvCxnSpPr/>
          <p:nvPr/>
        </p:nvCxnSpPr>
        <p:spPr>
          <a:xfrm>
            <a:off x="0" y="462629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7" name="正方形/長方形 6">
            <a:extLst>
              <a:ext uri="{FF2B5EF4-FFF2-40B4-BE49-F238E27FC236}">
                <a16:creationId xmlns:a16="http://schemas.microsoft.com/office/drawing/2014/main" id="{050EB4F7-9BD1-47C9-ACC9-8AD893611548}"/>
              </a:ext>
            </a:extLst>
          </p:cNvPr>
          <p:cNvSpPr/>
          <p:nvPr/>
        </p:nvSpPr>
        <p:spPr>
          <a:xfrm>
            <a:off x="11128413" y="521841"/>
            <a:ext cx="1893944" cy="707881"/>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000" dirty="0">
                <a:latin typeface="Meiryo UI" panose="020B0604030504040204" pitchFamily="50" charset="-128"/>
                <a:ea typeface="Meiryo UI" panose="020B0604030504040204" pitchFamily="50" charset="-128"/>
              </a:rPr>
              <a:t>資料１</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67484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bwMode="gray">
          <a:xfrm>
            <a:off x="0" y="-19491"/>
            <a:ext cx="3688611" cy="111623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none" lIns="108000" tIns="144000" rIns="108000" bIns="108000" rtlCol="0" anchor="t">
            <a:spAutoFit/>
          </a:bodyPr>
          <a:lstStyle/>
          <a:p>
            <a:pPr defTabSz="990600"/>
            <a:r>
              <a:rPr lang="ja-JP" altLang="en-US" sz="2800" b="1" dirty="0">
                <a:solidFill>
                  <a:sysClr val="windowText" lastClr="000000"/>
                </a:solidFill>
                <a:latin typeface="Meiryo UI" panose="020B0604030504040204" pitchFamily="50" charset="-128"/>
                <a:ea typeface="Meiryo UI" panose="020B0604030504040204" pitchFamily="50" charset="-128"/>
              </a:rPr>
              <a:t>　</a:t>
            </a:r>
            <a:r>
              <a:rPr lang="zh-TW" altLang="en-US" sz="2800" b="1" dirty="0">
                <a:solidFill>
                  <a:sysClr val="windowText" lastClr="000000"/>
                </a:solidFill>
                <a:latin typeface="Meiryo UI" panose="020B0604030504040204" pitchFamily="50" charset="-128"/>
                <a:ea typeface="Meiryo UI" panose="020B0604030504040204" pitchFamily="50" charset="-128"/>
              </a:rPr>
              <a:t>第１回会議委員意見</a:t>
            </a:r>
            <a:endParaRPr lang="ja-JP" altLang="en-US" sz="2800" b="1" dirty="0">
              <a:solidFill>
                <a:sysClr val="windowText" lastClr="000000"/>
              </a:solidFill>
              <a:latin typeface="Meiryo UI" panose="020B0604030504040204" pitchFamily="50" charset="-128"/>
              <a:ea typeface="Meiryo UI" panose="020B0604030504040204" pitchFamily="50" charset="-128"/>
            </a:endParaRPr>
          </a:p>
          <a:p>
            <a:pPr defTabSz="990600"/>
            <a:endParaRPr kumimoji="1" lang="ja-JP" altLang="en-US" sz="2800" b="1" dirty="0">
              <a:solidFill>
                <a:sysClr val="windowText" lastClr="000000"/>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a:off x="0" y="665857"/>
            <a:ext cx="13681075" cy="0"/>
          </a:xfrm>
          <a:prstGeom prst="line">
            <a:avLst/>
          </a:prstGeom>
          <a:ln w="76200">
            <a:gradFill>
              <a:gsLst>
                <a:gs pos="0">
                  <a:schemeClr val="accent1">
                    <a:lumMod val="50000"/>
                  </a:schemeClr>
                </a:gs>
                <a:gs pos="32000">
                  <a:schemeClr val="accent1">
                    <a:lumMod val="75000"/>
                  </a:schemeClr>
                </a:gs>
                <a:gs pos="65000">
                  <a:schemeClr val="accent1">
                    <a:lumMod val="40000"/>
                    <a:lumOff val="60000"/>
                  </a:schemeClr>
                </a:gs>
                <a:gs pos="100000">
                  <a:schemeClr val="accent1">
                    <a:lumMod val="20000"/>
                    <a:lumOff val="80000"/>
                  </a:schemeClr>
                </a:gs>
              </a:gsLst>
              <a:lin ang="5400000" scaled="1"/>
            </a:gra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
            <a:extLst>
              <a:ext uri="{FF2B5EF4-FFF2-40B4-BE49-F238E27FC236}">
                <a16:creationId xmlns:a16="http://schemas.microsoft.com/office/drawing/2014/main" id="{E944F7E1-9EC2-4C89-966D-196B14B1B437}"/>
              </a:ext>
            </a:extLst>
          </p:cNvPr>
          <p:cNvSpPr>
            <a:spLocks noGrp="1"/>
          </p:cNvSpPr>
          <p:nvPr>
            <p:ph type="sldNum" sz="quarter" idx="12"/>
          </p:nvPr>
        </p:nvSpPr>
        <p:spPr>
          <a:xfrm>
            <a:off x="10462144" y="9441722"/>
            <a:ext cx="3192251" cy="530953"/>
          </a:xfrm>
        </p:spPr>
        <p:txBody>
          <a:bodyPr/>
          <a:lstStyle/>
          <a:p>
            <a:fld id="{467AA5CF-51E1-4D01-BB70-A72935B68D10}" type="slidenum">
              <a:rPr kumimoji="1" lang="ja-JP" altLang="en-US" smtClean="0"/>
              <a:t>1</a:t>
            </a:fld>
            <a:endParaRPr kumimoji="1" lang="ja-JP" altLang="en-US" dirty="0"/>
          </a:p>
        </p:txBody>
      </p:sp>
      <p:graphicFrame>
        <p:nvGraphicFramePr>
          <p:cNvPr id="10" name="表 9">
            <a:extLst>
              <a:ext uri="{FF2B5EF4-FFF2-40B4-BE49-F238E27FC236}">
                <a16:creationId xmlns:a16="http://schemas.microsoft.com/office/drawing/2014/main" id="{CFCC95C9-605A-41A5-8018-7B052F45BB21}"/>
              </a:ext>
            </a:extLst>
          </p:cNvPr>
          <p:cNvGraphicFramePr>
            <a:graphicFrameLocks noGrp="1"/>
          </p:cNvGraphicFramePr>
          <p:nvPr>
            <p:extLst>
              <p:ext uri="{D42A27DB-BD31-4B8C-83A1-F6EECF244321}">
                <p14:modId xmlns:p14="http://schemas.microsoft.com/office/powerpoint/2010/main" val="406202705"/>
              </p:ext>
            </p:extLst>
          </p:nvPr>
        </p:nvGraphicFramePr>
        <p:xfrm>
          <a:off x="252640" y="953889"/>
          <a:ext cx="13105456" cy="8402844"/>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2716021871"/>
                    </a:ext>
                  </a:extLst>
                </a:gridCol>
                <a:gridCol w="7272808">
                  <a:extLst>
                    <a:ext uri="{9D8B030D-6E8A-4147-A177-3AD203B41FA5}">
                      <a16:colId xmlns:a16="http://schemas.microsoft.com/office/drawing/2014/main" val="542696693"/>
                    </a:ext>
                  </a:extLst>
                </a:gridCol>
                <a:gridCol w="4824536">
                  <a:extLst>
                    <a:ext uri="{9D8B030D-6E8A-4147-A177-3AD203B41FA5}">
                      <a16:colId xmlns:a16="http://schemas.microsoft.com/office/drawing/2014/main" val="3114387100"/>
                    </a:ext>
                  </a:extLst>
                </a:gridCol>
              </a:tblGrid>
              <a:tr h="360040">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区分</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委員意見</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対応方針</a:t>
                      </a:r>
                    </a:p>
                  </a:txBody>
                  <a:tcPr anchor="ctr"/>
                </a:tc>
                <a:extLst>
                  <a:ext uri="{0D108BD9-81ED-4DB2-BD59-A6C34878D82A}">
                    <a16:rowId xmlns:a16="http://schemas.microsoft.com/office/drawing/2014/main" val="3830698153"/>
                  </a:ext>
                </a:extLst>
              </a:tr>
              <a:tr h="1141394">
                <a:tc rowSpan="3">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宿泊税</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に関する</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意見</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これまで宿泊税を充当して実施してきた施策の成果を検証できるよう取りまとめておくこと</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資料２にて対応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－資料２：「宿泊税充当事業の効果検証」</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4231635613"/>
                  </a:ext>
                </a:extLst>
              </a:tr>
              <a:tr h="1141394">
                <a:tc v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宿泊税の使い道（今後の行政需要）について、次回の会議で提示できるようにすること</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資料３にて対応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－資料３：「今後の宿泊税充当事業（行政</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需要）の事業規模イメージ」</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75434123"/>
                  </a:ext>
                </a:extLst>
              </a:tr>
              <a:tr h="1141394">
                <a:tc v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宿泊税収の基金化を検討してはどうか</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第３回以降の会議で対応</a:t>
                      </a:r>
                    </a:p>
                  </a:txBody>
                  <a:tcPr anchor="ctr"/>
                </a:tc>
                <a:extLst>
                  <a:ext uri="{0D108BD9-81ED-4DB2-BD59-A6C34878D82A}">
                    <a16:rowId xmlns:a16="http://schemas.microsoft.com/office/drawing/2014/main" val="3138613248"/>
                  </a:ext>
                </a:extLst>
              </a:tr>
              <a:tr h="1141394">
                <a:tc rowSpan="3">
                  <a:txBody>
                    <a:bodyPr/>
                    <a:lstStyle/>
                    <a:p>
                      <a:r>
                        <a:rPr kumimoji="1" lang="ja-JP" altLang="en-US" sz="1800">
                          <a:solidFill>
                            <a:schemeClr val="tx1"/>
                          </a:solidFill>
                          <a:latin typeface="Meiryo UI" panose="020B0604030504040204" pitchFamily="50" charset="-128"/>
                          <a:ea typeface="Meiryo UI" panose="020B0604030504040204" pitchFamily="50" charset="-128"/>
                        </a:rPr>
                        <a:t>新たな財源</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に関する</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意見</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なぜ外国人にのみ負担を求める必要があるのかなど、必要性や目的、使途など制度の根幹から検討が必要</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資料５にて対応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－資料５：「外国人旅行者の増加に伴い発生</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する課題への対応およびその財源</a:t>
                      </a:r>
                      <a:endParaRPr kumimoji="1" lang="en-US" altLang="ja-JP" sz="1800" dirty="0">
                        <a:solidFill>
                          <a:schemeClr val="tx1"/>
                        </a:solidFill>
                        <a:latin typeface="Meiryo UI" panose="020B0604030504040204" pitchFamily="50" charset="-128"/>
                        <a:ea typeface="Meiryo UI" panose="020B0604030504040204" pitchFamily="50" charset="-128"/>
                      </a:endParaRPr>
                    </a:p>
                    <a:p>
                      <a:r>
                        <a:rPr kumimoji="1" lang="ja-JP" altLang="en-US" sz="1800" dirty="0">
                          <a:solidFill>
                            <a:schemeClr val="tx1"/>
                          </a:solidFill>
                          <a:latin typeface="Meiryo UI" panose="020B0604030504040204" pitchFamily="50" charset="-128"/>
                          <a:ea typeface="Meiryo UI" panose="020B0604030504040204" pitchFamily="50" charset="-128"/>
                        </a:rPr>
                        <a:t>　　　　　　　　　について」</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531069573"/>
                  </a:ext>
                </a:extLst>
              </a:tr>
              <a:tr h="1141394">
                <a:tc v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海外の参考となる事例について、コンサルなどに委託し専門的調査を行うべき。</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資料６にて対応</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0" marR="0" lvl="0" indent="0" algn="l" defTabSz="1351593"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　－資料６：「新たな財源確保のための海外先</a:t>
                      </a:r>
                      <a:endParaRPr kumimoji="1" lang="en-US" altLang="ja-JP" sz="1800" dirty="0">
                        <a:solidFill>
                          <a:schemeClr val="tx1"/>
                        </a:solidFill>
                        <a:latin typeface="Meiryo UI" panose="020B0604030504040204" pitchFamily="50" charset="-128"/>
                        <a:ea typeface="Meiryo UI" panose="020B0604030504040204" pitchFamily="50" charset="-128"/>
                      </a:endParaRPr>
                    </a:p>
                    <a:p>
                      <a:pPr marL="0" marR="0" lvl="0" indent="0" algn="l" defTabSz="1351593" rtl="0" eaLnBrk="1" fontAlgn="auto" latinLnBrk="0" hangingPunct="1">
                        <a:lnSpc>
                          <a:spcPct val="100000"/>
                        </a:lnSpc>
                        <a:spcBef>
                          <a:spcPts val="0"/>
                        </a:spcBef>
                        <a:spcAft>
                          <a:spcPts val="0"/>
                        </a:spcAft>
                        <a:buClrTx/>
                        <a:buSzTx/>
                        <a:buFontTx/>
                        <a:buNone/>
                        <a:tabLst/>
                        <a:defRPr/>
                      </a:pPr>
                      <a:r>
                        <a:rPr kumimoji="1" lang="ja-JP" altLang="en-US" sz="1800" dirty="0">
                          <a:solidFill>
                            <a:schemeClr val="tx1"/>
                          </a:solidFill>
                          <a:latin typeface="Meiryo UI" panose="020B0604030504040204" pitchFamily="50" charset="-128"/>
                          <a:ea typeface="Meiryo UI" panose="020B0604030504040204" pitchFamily="50" charset="-128"/>
                        </a:rPr>
                        <a:t>　　　　　　　　　行事例の調査について」</a:t>
                      </a:r>
                    </a:p>
                  </a:txBody>
                  <a:tcPr anchor="ctr"/>
                </a:tc>
                <a:extLst>
                  <a:ext uri="{0D108BD9-81ED-4DB2-BD59-A6C34878D82A}">
                    <a16:rowId xmlns:a16="http://schemas.microsoft.com/office/drawing/2014/main" val="1292702232"/>
                  </a:ext>
                </a:extLst>
              </a:tr>
              <a:tr h="1141394">
                <a:tc vMerge="1">
                  <a:txBody>
                    <a:bodyPr/>
                    <a:lstStyle/>
                    <a:p>
                      <a:endParaRPr kumimoji="1" lang="ja-JP" altLang="en-US" sz="1800" dirty="0">
                        <a:solidFill>
                          <a:schemeClr val="tx1"/>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整理すべき論点が多く、宿泊税の在り方議論とは時間軸を別にして、しっかり時間をかけて検討していくべき</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委員意見を踏まえ議題を分けて検討</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826879977"/>
                  </a:ext>
                </a:extLst>
              </a:tr>
              <a:tr h="1141394">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共通</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特別徴収義務者（宿泊施設事業者等）の事務コストや経営負担が生じないような制度となるよう、事業者からヒアリングを行うこと</a:t>
                      </a:r>
                    </a:p>
                  </a:txBody>
                  <a:tcPr anchor="ctr"/>
                </a:tc>
                <a:tc>
                  <a:txBody>
                    <a:bodyPr/>
                    <a:lstStyle/>
                    <a:p>
                      <a:r>
                        <a:rPr kumimoji="1" lang="ja-JP" altLang="en-US" sz="1800" dirty="0">
                          <a:solidFill>
                            <a:schemeClr val="tx1"/>
                          </a:solidFill>
                          <a:latin typeface="Meiryo UI" panose="020B0604030504040204" pitchFamily="50" charset="-128"/>
                          <a:ea typeface="Meiryo UI" panose="020B0604030504040204" pitchFamily="50" charset="-128"/>
                        </a:rPr>
                        <a:t>第３回以降の会議で対応</a:t>
                      </a:r>
                      <a:endParaRPr kumimoji="1" lang="en-US" altLang="ja-JP" sz="18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45864357"/>
                  </a:ext>
                </a:extLst>
              </a:tr>
            </a:tbl>
          </a:graphicData>
        </a:graphic>
      </p:graphicFrame>
    </p:spTree>
    <p:extLst>
      <p:ext uri="{BB962C8B-B14F-4D97-AF65-F5344CB8AC3E}">
        <p14:creationId xmlns:p14="http://schemas.microsoft.com/office/powerpoint/2010/main" val="327943245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6232</TotalTime>
  <Words>343</Words>
  <Application>Microsoft Office PowerPoint</Application>
  <PresentationFormat>ユーザー設定</PresentationFormat>
  <Paragraphs>37</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Arial</vt:lpstr>
      <vt:lpstr>Calibri</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黒澤　咲子</cp:lastModifiedBy>
  <cp:revision>733</cp:revision>
  <cp:lastPrinted>2021-06-08T12:40:10Z</cp:lastPrinted>
  <dcterms:created xsi:type="dcterms:W3CDTF">2014-07-11T05:14:15Z</dcterms:created>
  <dcterms:modified xsi:type="dcterms:W3CDTF">2024-06-06T09:01:08Z</dcterms:modified>
</cp:coreProperties>
</file>