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10"/>
  </p:notesMasterIdLst>
  <p:sldIdLst>
    <p:sldId id="337" r:id="rId2"/>
    <p:sldId id="342" r:id="rId3"/>
    <p:sldId id="343" r:id="rId4"/>
    <p:sldId id="344" r:id="rId5"/>
    <p:sldId id="340" r:id="rId6"/>
    <p:sldId id="347" r:id="rId7"/>
    <p:sldId id="346" r:id="rId8"/>
    <p:sldId id="345" r:id="rId9"/>
  </p:sldIdLst>
  <p:sldSz cx="13681075" cy="9972675"/>
  <p:notesSz cx="9926638" cy="6797675"/>
  <p:defaultTextStyle>
    <a:defPPr>
      <a:defRPr lang="ja-JP"/>
    </a:defPPr>
    <a:lvl1pPr marL="0" algn="l" defTabSz="1351593" rtl="0" eaLnBrk="1" latinLnBrk="0" hangingPunct="1">
      <a:defRPr kumimoji="1" sz="2600" kern="1200">
        <a:solidFill>
          <a:schemeClr val="tx1"/>
        </a:solidFill>
        <a:latin typeface="+mn-lt"/>
        <a:ea typeface="+mn-ea"/>
        <a:cs typeface="+mn-cs"/>
      </a:defRPr>
    </a:lvl1pPr>
    <a:lvl2pPr marL="675796" algn="l" defTabSz="1351593" rtl="0" eaLnBrk="1" latinLnBrk="0" hangingPunct="1">
      <a:defRPr kumimoji="1" sz="2600" kern="1200">
        <a:solidFill>
          <a:schemeClr val="tx1"/>
        </a:solidFill>
        <a:latin typeface="+mn-lt"/>
        <a:ea typeface="+mn-ea"/>
        <a:cs typeface="+mn-cs"/>
      </a:defRPr>
    </a:lvl2pPr>
    <a:lvl3pPr marL="1351593" algn="l" defTabSz="1351593" rtl="0" eaLnBrk="1" latinLnBrk="0" hangingPunct="1">
      <a:defRPr kumimoji="1" sz="2600" kern="1200">
        <a:solidFill>
          <a:schemeClr val="tx1"/>
        </a:solidFill>
        <a:latin typeface="+mn-lt"/>
        <a:ea typeface="+mn-ea"/>
        <a:cs typeface="+mn-cs"/>
      </a:defRPr>
    </a:lvl3pPr>
    <a:lvl4pPr marL="2027389" algn="l" defTabSz="1351593" rtl="0" eaLnBrk="1" latinLnBrk="0" hangingPunct="1">
      <a:defRPr kumimoji="1" sz="2600" kern="1200">
        <a:solidFill>
          <a:schemeClr val="tx1"/>
        </a:solidFill>
        <a:latin typeface="+mn-lt"/>
        <a:ea typeface="+mn-ea"/>
        <a:cs typeface="+mn-cs"/>
      </a:defRPr>
    </a:lvl4pPr>
    <a:lvl5pPr marL="2703186" algn="l" defTabSz="1351593" rtl="0" eaLnBrk="1" latinLnBrk="0" hangingPunct="1">
      <a:defRPr kumimoji="1" sz="2600" kern="1200">
        <a:solidFill>
          <a:schemeClr val="tx1"/>
        </a:solidFill>
        <a:latin typeface="+mn-lt"/>
        <a:ea typeface="+mn-ea"/>
        <a:cs typeface="+mn-cs"/>
      </a:defRPr>
    </a:lvl5pPr>
    <a:lvl6pPr marL="3378982" algn="l" defTabSz="1351593" rtl="0" eaLnBrk="1" latinLnBrk="0" hangingPunct="1">
      <a:defRPr kumimoji="1" sz="2600" kern="1200">
        <a:solidFill>
          <a:schemeClr val="tx1"/>
        </a:solidFill>
        <a:latin typeface="+mn-lt"/>
        <a:ea typeface="+mn-ea"/>
        <a:cs typeface="+mn-cs"/>
      </a:defRPr>
    </a:lvl6pPr>
    <a:lvl7pPr marL="4054779" algn="l" defTabSz="1351593" rtl="0" eaLnBrk="1" latinLnBrk="0" hangingPunct="1">
      <a:defRPr kumimoji="1" sz="2600" kern="1200">
        <a:solidFill>
          <a:schemeClr val="tx1"/>
        </a:solidFill>
        <a:latin typeface="+mn-lt"/>
        <a:ea typeface="+mn-ea"/>
        <a:cs typeface="+mn-cs"/>
      </a:defRPr>
    </a:lvl7pPr>
    <a:lvl8pPr marL="4730575" algn="l" defTabSz="1351593" rtl="0" eaLnBrk="1" latinLnBrk="0" hangingPunct="1">
      <a:defRPr kumimoji="1" sz="2600" kern="1200">
        <a:solidFill>
          <a:schemeClr val="tx1"/>
        </a:solidFill>
        <a:latin typeface="+mn-lt"/>
        <a:ea typeface="+mn-ea"/>
        <a:cs typeface="+mn-cs"/>
      </a:defRPr>
    </a:lvl8pPr>
    <a:lvl9pPr marL="5406372" algn="l" defTabSz="1351593" rtl="0" eaLnBrk="1" latinLnBrk="0" hangingPunct="1">
      <a:defRPr kumimoji="1" sz="2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41">
          <p15:clr>
            <a:srgbClr val="A4A3A4"/>
          </p15:clr>
        </p15:guide>
        <p15:guide id="2" pos="4309">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金本　亜耶子" initials="金本　亜耶子" lastIdx="1" clrIdx="0">
    <p:extLst>
      <p:ext uri="{19B8F6BF-5375-455C-9EA6-DF929625EA0E}">
        <p15:presenceInfo xmlns:p15="http://schemas.microsoft.com/office/powerpoint/2012/main" userId="S-1-5-21-161959346-1900351369-444732941-21435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E6E6E6"/>
    <a:srgbClr val="FF6699"/>
    <a:srgbClr val="FFFF66"/>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4255" autoAdjust="0"/>
  </p:normalViewPr>
  <p:slideViewPr>
    <p:cSldViewPr>
      <p:cViewPr varScale="1">
        <p:scale>
          <a:sx n="65" d="100"/>
          <a:sy n="65" d="100"/>
        </p:scale>
        <p:origin x="1517" y="53"/>
      </p:cViewPr>
      <p:guideLst>
        <p:guide orient="horz" pos="3141"/>
        <p:guide pos="4309"/>
      </p:guideLst>
    </p:cSldViewPr>
  </p:slideViewPr>
  <p:notesTextViewPr>
    <p:cViewPr>
      <p:scale>
        <a:sx n="150" d="100"/>
        <a:sy n="15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embeddings/oleObject1.bin"/></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0"/>
    <c:plotArea>
      <c:layout>
        <c:manualLayout>
          <c:layoutTarget val="inner"/>
          <c:xMode val="edge"/>
          <c:yMode val="edge"/>
          <c:x val="7.174690580653979E-3"/>
          <c:y val="3.3343027187880431E-2"/>
          <c:w val="0.95539727793648466"/>
          <c:h val="0.7231796992625309"/>
        </c:manualLayout>
      </c:layout>
      <c:barChart>
        <c:barDir val="col"/>
        <c:grouping val="clustered"/>
        <c:varyColors val="0"/>
        <c:ser>
          <c:idx val="0"/>
          <c:order val="0"/>
          <c:tx>
            <c:strRef>
              <c:f>Sheet1!$A$8</c:f>
              <c:strCache>
                <c:ptCount val="1"/>
                <c:pt idx="0">
                  <c:v>来阪外国人旅行者数</c:v>
                </c:pt>
              </c:strCache>
            </c:strRef>
          </c:tx>
          <c:spPr>
            <a:pattFill prst="wdUpDiag">
              <a:fgClr>
                <a:srgbClr val="0070C0"/>
              </a:fgClr>
              <a:bgClr>
                <a:schemeClr val="bg1"/>
              </a:bgClr>
            </a:pattFill>
            <a:ln>
              <a:solidFill>
                <a:schemeClr val="accent1"/>
              </a:solidFill>
            </a:ln>
          </c:spPr>
          <c:invertIfNegative val="0"/>
          <c:dLbls>
            <c:spPr>
              <a:noFill/>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Sheet1!$I$7:$L$7</c:f>
              <c:strCache>
                <c:ptCount val="4"/>
                <c:pt idx="0">
                  <c:v>H26（2014）年</c:v>
                </c:pt>
                <c:pt idx="1">
                  <c:v>H27（2015）年</c:v>
                </c:pt>
                <c:pt idx="2">
                  <c:v>H28（2016）年</c:v>
                </c:pt>
                <c:pt idx="3">
                  <c:v>H29（2017）年</c:v>
                </c:pt>
              </c:strCache>
            </c:strRef>
          </c:cat>
          <c:val>
            <c:numRef>
              <c:f>Sheet1!$I$8:$L$8</c:f>
              <c:numCache>
                <c:formatCode>#,##0_);[Red]\(#,##0\)</c:formatCode>
                <c:ptCount val="4"/>
                <c:pt idx="0">
                  <c:v>376</c:v>
                </c:pt>
                <c:pt idx="1">
                  <c:v>716</c:v>
                </c:pt>
                <c:pt idx="2">
                  <c:v>940</c:v>
                </c:pt>
                <c:pt idx="3">
                  <c:v>1110</c:v>
                </c:pt>
              </c:numCache>
            </c:numRef>
          </c:val>
          <c:extLst>
            <c:ext xmlns:c16="http://schemas.microsoft.com/office/drawing/2014/chart" uri="{C3380CC4-5D6E-409C-BE32-E72D297353CC}">
              <c16:uniqueId val="{00000000-968B-449B-BE05-62C9146C0F46}"/>
            </c:ext>
          </c:extLst>
        </c:ser>
        <c:ser>
          <c:idx val="1"/>
          <c:order val="2"/>
          <c:tx>
            <c:strRef>
              <c:f>Sheet1!$A$10</c:f>
              <c:strCache>
                <c:ptCount val="1"/>
                <c:pt idx="0">
                  <c:v>訪日外国人旅行者数</c:v>
                </c:pt>
              </c:strCache>
            </c:strRef>
          </c:tx>
          <c:spPr>
            <a:solidFill>
              <a:srgbClr val="FF0000"/>
            </a:solidFill>
            <a:ln>
              <a:solidFill>
                <a:srgbClr val="FF0000"/>
              </a:solidFill>
            </a:ln>
          </c:spPr>
          <c:invertIfNegative val="0"/>
          <c:dLbls>
            <c:spPr>
              <a:noFill/>
            </c:spPr>
            <c:txPr>
              <a:bodyPr/>
              <a:lstStyle/>
              <a:p>
                <a:pPr>
                  <a:defRPr>
                    <a:solidFill>
                      <a:schemeClr val="bg1"/>
                    </a:solidFill>
                  </a:defRPr>
                </a:pPr>
                <a:endParaRPr lang="ja-JP"/>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Sheet1!$I$7:$L$7</c:f>
              <c:strCache>
                <c:ptCount val="4"/>
                <c:pt idx="0">
                  <c:v>H26（2014）年</c:v>
                </c:pt>
                <c:pt idx="1">
                  <c:v>H27（2015）年</c:v>
                </c:pt>
                <c:pt idx="2">
                  <c:v>H28（2016）年</c:v>
                </c:pt>
                <c:pt idx="3">
                  <c:v>H29（2017）年</c:v>
                </c:pt>
              </c:strCache>
            </c:strRef>
          </c:cat>
          <c:val>
            <c:numRef>
              <c:f>Sheet1!$I$10:$L$10</c:f>
              <c:numCache>
                <c:formatCode>#,##0_);[Red]\(#,##0\)</c:formatCode>
                <c:ptCount val="4"/>
                <c:pt idx="0">
                  <c:v>1341</c:v>
                </c:pt>
                <c:pt idx="1">
                  <c:v>1974</c:v>
                </c:pt>
                <c:pt idx="2">
                  <c:v>2404</c:v>
                </c:pt>
                <c:pt idx="3">
                  <c:v>2869</c:v>
                </c:pt>
              </c:numCache>
            </c:numRef>
          </c:val>
          <c:extLst>
            <c:ext xmlns:c16="http://schemas.microsoft.com/office/drawing/2014/chart" uri="{C3380CC4-5D6E-409C-BE32-E72D297353CC}">
              <c16:uniqueId val="{00000001-968B-449B-BE05-62C9146C0F46}"/>
            </c:ext>
          </c:extLst>
        </c:ser>
        <c:dLbls>
          <c:showLegendKey val="0"/>
          <c:showVal val="0"/>
          <c:showCatName val="0"/>
          <c:showSerName val="0"/>
          <c:showPercent val="0"/>
          <c:showBubbleSize val="0"/>
        </c:dLbls>
        <c:gapWidth val="50"/>
        <c:axId val="42309632"/>
        <c:axId val="82348864"/>
      </c:barChart>
      <c:lineChart>
        <c:grouping val="standard"/>
        <c:varyColors val="0"/>
        <c:ser>
          <c:idx val="2"/>
          <c:order val="1"/>
          <c:tx>
            <c:strRef>
              <c:f>Sheet1!$A$9</c:f>
              <c:strCache>
                <c:ptCount val="1"/>
                <c:pt idx="0">
                  <c:v>対H26伸び率（来阪）</c:v>
                </c:pt>
              </c:strCache>
            </c:strRef>
          </c:tx>
          <c:spPr>
            <a:ln>
              <a:solidFill>
                <a:srgbClr val="002060"/>
              </a:solidFill>
            </a:ln>
          </c:spPr>
          <c:marker>
            <c:symbol val="triangle"/>
            <c:size val="10"/>
            <c:spPr>
              <a:solidFill>
                <a:srgbClr val="002060"/>
              </a:solidFill>
              <a:ln>
                <a:solidFill>
                  <a:srgbClr val="002060"/>
                </a:solidFill>
              </a:ln>
            </c:spPr>
          </c:marker>
          <c:dLbls>
            <c:dLbl>
              <c:idx val="0"/>
              <c:delete val="1"/>
              <c:extLst>
                <c:ext xmlns:c15="http://schemas.microsoft.com/office/drawing/2012/chart" uri="{CE6537A1-D6FC-4f65-9D91-7224C49458BB}"/>
                <c:ext xmlns:c16="http://schemas.microsoft.com/office/drawing/2014/chart" uri="{C3380CC4-5D6E-409C-BE32-E72D297353CC}">
                  <c16:uniqueId val="{00000002-968B-449B-BE05-62C9146C0F46}"/>
                </c:ext>
              </c:extLst>
            </c:dLbl>
            <c:dLbl>
              <c:idx val="1"/>
              <c:layout>
                <c:manualLayout>
                  <c:x val="-0.12449197048611112"/>
                  <c:y val="-4.056825369107221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968B-449B-BE05-62C9146C0F46}"/>
                </c:ext>
              </c:extLst>
            </c:dLbl>
            <c:dLbl>
              <c:idx val="2"/>
              <c:layout>
                <c:manualLayout>
                  <c:x val="-0.11346766493055556"/>
                  <c:y val="-2.704550246071480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968B-449B-BE05-62C9146C0F46}"/>
                </c:ext>
              </c:extLst>
            </c:dLbl>
            <c:dLbl>
              <c:idx val="3"/>
              <c:layout>
                <c:manualLayout>
                  <c:x val="-3.224609375E-3"/>
                  <c:y val="2.704550246071480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968B-449B-BE05-62C9146C0F46}"/>
                </c:ext>
              </c:extLst>
            </c:dLbl>
            <c:spPr>
              <a:noFill/>
              <a:ln>
                <a:noFill/>
              </a:ln>
              <a:effectLst/>
            </c:spPr>
            <c:dLblPos val="l"/>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Sheet1!$I$7:$L$7</c:f>
              <c:strCache>
                <c:ptCount val="4"/>
                <c:pt idx="0">
                  <c:v>H26（2014）年</c:v>
                </c:pt>
                <c:pt idx="1">
                  <c:v>H27（2015）年</c:v>
                </c:pt>
                <c:pt idx="2">
                  <c:v>H28（2016）年</c:v>
                </c:pt>
                <c:pt idx="3">
                  <c:v>H29（2017）年</c:v>
                </c:pt>
              </c:strCache>
            </c:strRef>
          </c:cat>
          <c:val>
            <c:numRef>
              <c:f>Sheet1!$I$9:$L$9</c:f>
              <c:numCache>
                <c:formatCode>0%</c:formatCode>
                <c:ptCount val="4"/>
                <c:pt idx="0">
                  <c:v>1</c:v>
                </c:pt>
                <c:pt idx="1">
                  <c:v>1.9042553191489362</c:v>
                </c:pt>
                <c:pt idx="2">
                  <c:v>2.5</c:v>
                </c:pt>
                <c:pt idx="3">
                  <c:v>2.9521276595744679</c:v>
                </c:pt>
              </c:numCache>
            </c:numRef>
          </c:val>
          <c:smooth val="0"/>
          <c:extLst>
            <c:ext xmlns:c16="http://schemas.microsoft.com/office/drawing/2014/chart" uri="{C3380CC4-5D6E-409C-BE32-E72D297353CC}">
              <c16:uniqueId val="{00000006-968B-449B-BE05-62C9146C0F46}"/>
            </c:ext>
          </c:extLst>
        </c:ser>
        <c:ser>
          <c:idx val="3"/>
          <c:order val="3"/>
          <c:tx>
            <c:strRef>
              <c:f>Sheet1!$A$11</c:f>
              <c:strCache>
                <c:ptCount val="1"/>
                <c:pt idx="0">
                  <c:v>対H26伸び率（訪日）</c:v>
                </c:pt>
              </c:strCache>
            </c:strRef>
          </c:tx>
          <c:spPr>
            <a:ln>
              <a:solidFill>
                <a:srgbClr val="FF99FF"/>
              </a:solidFill>
            </a:ln>
          </c:spPr>
          <c:marker>
            <c:symbol val="diamond"/>
            <c:size val="7"/>
            <c:spPr>
              <a:solidFill>
                <a:srgbClr val="FFCCFF"/>
              </a:solidFill>
              <a:ln>
                <a:solidFill>
                  <a:srgbClr val="FF99FF"/>
                </a:solidFill>
              </a:ln>
            </c:spPr>
          </c:marker>
          <c:dLbls>
            <c:dLbl>
              <c:idx val="0"/>
              <c:delete val="1"/>
              <c:extLst>
                <c:ext xmlns:c15="http://schemas.microsoft.com/office/drawing/2012/chart" uri="{CE6537A1-D6FC-4f65-9D91-7224C49458BB}"/>
                <c:ext xmlns:c16="http://schemas.microsoft.com/office/drawing/2014/chart" uri="{C3380CC4-5D6E-409C-BE32-E72D297353CC}">
                  <c16:uniqueId val="{00000007-968B-449B-BE05-62C9146C0F46}"/>
                </c:ext>
              </c:extLst>
            </c:dLbl>
            <c:dLbl>
              <c:idx val="1"/>
              <c:layout>
                <c:manualLayout>
                  <c:x val="-0.11897981770833334"/>
                  <c:y val="7.437513176696572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968B-449B-BE05-62C9146C0F46}"/>
                </c:ext>
              </c:extLst>
            </c:dLbl>
            <c:dLbl>
              <c:idx val="2"/>
              <c:layout>
                <c:manualLayout>
                  <c:x val="-0.13000412326388888"/>
                  <c:y val="8.113650738214436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968B-449B-BE05-62C9146C0F46}"/>
                </c:ext>
              </c:extLst>
            </c:dLbl>
            <c:dLbl>
              <c:idx val="3"/>
              <c:layout>
                <c:manualLayout>
                  <c:x val="-0.11622374131944445"/>
                  <c:y val="5.40910049214295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968B-449B-BE05-62C9146C0F46}"/>
                </c:ext>
              </c:extLst>
            </c:dLbl>
            <c:spPr>
              <a:noFill/>
              <a:ln>
                <a:noFill/>
              </a:ln>
              <a:effectLst/>
            </c:spPr>
            <c:dLblPos val="l"/>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Sheet1!$I$7:$L$7</c:f>
              <c:strCache>
                <c:ptCount val="4"/>
                <c:pt idx="0">
                  <c:v>H26（2014）年</c:v>
                </c:pt>
                <c:pt idx="1">
                  <c:v>H27（2015）年</c:v>
                </c:pt>
                <c:pt idx="2">
                  <c:v>H28（2016）年</c:v>
                </c:pt>
                <c:pt idx="3">
                  <c:v>H29（2017）年</c:v>
                </c:pt>
              </c:strCache>
            </c:strRef>
          </c:cat>
          <c:val>
            <c:numRef>
              <c:f>Sheet1!$I$11:$L$11</c:f>
              <c:numCache>
                <c:formatCode>0%</c:formatCode>
                <c:ptCount val="4"/>
                <c:pt idx="0">
                  <c:v>1</c:v>
                </c:pt>
                <c:pt idx="1">
                  <c:v>1.4720357941834452</c:v>
                </c:pt>
                <c:pt idx="2">
                  <c:v>1.7926920208799404</c:v>
                </c:pt>
                <c:pt idx="3">
                  <c:v>2.1394481730052202</c:v>
                </c:pt>
              </c:numCache>
            </c:numRef>
          </c:val>
          <c:smooth val="0"/>
          <c:extLst>
            <c:ext xmlns:c16="http://schemas.microsoft.com/office/drawing/2014/chart" uri="{C3380CC4-5D6E-409C-BE32-E72D297353CC}">
              <c16:uniqueId val="{0000000B-968B-449B-BE05-62C9146C0F46}"/>
            </c:ext>
          </c:extLst>
        </c:ser>
        <c:dLbls>
          <c:showLegendKey val="0"/>
          <c:showVal val="0"/>
          <c:showCatName val="0"/>
          <c:showSerName val="0"/>
          <c:showPercent val="0"/>
          <c:showBubbleSize val="0"/>
        </c:dLbls>
        <c:marker val="1"/>
        <c:smooth val="0"/>
        <c:axId val="42309120"/>
        <c:axId val="82348288"/>
      </c:lineChart>
      <c:valAx>
        <c:axId val="82348288"/>
        <c:scaling>
          <c:orientation val="minMax"/>
          <c:max val="3"/>
          <c:min val="-1"/>
        </c:scaling>
        <c:delete val="0"/>
        <c:axPos val="r"/>
        <c:numFmt formatCode="0%" sourceLinked="1"/>
        <c:majorTickMark val="none"/>
        <c:minorTickMark val="none"/>
        <c:tickLblPos val="none"/>
        <c:crossAx val="42309120"/>
        <c:crosses val="max"/>
        <c:crossBetween val="between"/>
        <c:majorUnit val="1"/>
      </c:valAx>
      <c:catAx>
        <c:axId val="42309120"/>
        <c:scaling>
          <c:orientation val="minMax"/>
        </c:scaling>
        <c:delete val="0"/>
        <c:axPos val="b"/>
        <c:numFmt formatCode="General" sourceLinked="1"/>
        <c:majorTickMark val="out"/>
        <c:minorTickMark val="none"/>
        <c:tickLblPos val="nextTo"/>
        <c:txPr>
          <a:bodyPr/>
          <a:lstStyle/>
          <a:p>
            <a:pPr>
              <a:defRPr sz="600"/>
            </a:pPr>
            <a:endParaRPr lang="ja-JP"/>
          </a:p>
        </c:txPr>
        <c:crossAx val="82348288"/>
        <c:crossesAt val="-1"/>
        <c:auto val="1"/>
        <c:lblAlgn val="ctr"/>
        <c:lblOffset val="100"/>
        <c:noMultiLvlLbl val="0"/>
      </c:catAx>
      <c:valAx>
        <c:axId val="82348864"/>
        <c:scaling>
          <c:orientation val="minMax"/>
        </c:scaling>
        <c:delete val="0"/>
        <c:axPos val="l"/>
        <c:numFmt formatCode="#,##0_);[Red]\(#,##0\)" sourceLinked="0"/>
        <c:majorTickMark val="none"/>
        <c:minorTickMark val="none"/>
        <c:tickLblPos val="none"/>
        <c:txPr>
          <a:bodyPr/>
          <a:lstStyle/>
          <a:p>
            <a:pPr>
              <a:defRPr sz="600"/>
            </a:pPr>
            <a:endParaRPr lang="ja-JP"/>
          </a:p>
        </c:txPr>
        <c:crossAx val="42309632"/>
        <c:crosses val="autoZero"/>
        <c:crossBetween val="between"/>
        <c:majorUnit val="1000"/>
      </c:valAx>
      <c:catAx>
        <c:axId val="42309632"/>
        <c:scaling>
          <c:orientation val="minMax"/>
        </c:scaling>
        <c:delete val="1"/>
        <c:axPos val="b"/>
        <c:numFmt formatCode="General" sourceLinked="1"/>
        <c:majorTickMark val="out"/>
        <c:minorTickMark val="none"/>
        <c:tickLblPos val="nextTo"/>
        <c:crossAx val="82348864"/>
        <c:crosses val="autoZero"/>
        <c:auto val="1"/>
        <c:lblAlgn val="ctr"/>
        <c:lblOffset val="100"/>
        <c:noMultiLvlLbl val="0"/>
      </c:catAx>
    </c:plotArea>
    <c:legend>
      <c:legendPos val="b"/>
      <c:layout>
        <c:manualLayout>
          <c:xMode val="edge"/>
          <c:yMode val="edge"/>
          <c:x val="4.8163154057844926E-3"/>
          <c:y val="0.80500505105213138"/>
          <c:w val="0.99518372235963037"/>
          <c:h val="0.19499487839106944"/>
        </c:manualLayout>
      </c:layout>
      <c:overlay val="0"/>
      <c:txPr>
        <a:bodyPr/>
        <a:lstStyle/>
        <a:p>
          <a:pPr>
            <a:defRPr sz="700"/>
          </a:pPr>
          <a:endParaRPr lang="ja-JP"/>
        </a:p>
      </c:txPr>
    </c:legend>
    <c:plotVisOnly val="1"/>
    <c:dispBlanksAs val="gap"/>
    <c:showDLblsOverMax val="0"/>
  </c:chart>
  <c:spPr>
    <a:ln>
      <a:solidFill>
        <a:schemeClr val="tx1"/>
      </a:solidFill>
    </a:ln>
  </c:spPr>
  <c:txPr>
    <a:bodyPr/>
    <a:lstStyle/>
    <a:p>
      <a:pPr>
        <a:defRPr sz="800">
          <a:latin typeface="Meiryo UI" panose="020B0604030504040204" pitchFamily="50" charset="-128"/>
          <a:ea typeface="Meiryo UI" panose="020B0604030504040204" pitchFamily="50" charset="-128"/>
          <a:cs typeface="Meiryo UI" panose="020B0604030504040204" pitchFamily="50" charset="-128"/>
        </a:defRPr>
      </a:pPr>
      <a:endParaRPr lang="ja-JP"/>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301385" cy="340836"/>
          </a:xfrm>
          <a:prstGeom prst="rect">
            <a:avLst/>
          </a:prstGeom>
        </p:spPr>
        <p:txBody>
          <a:bodyPr vert="horz" lIns="91289" tIns="45645" rIns="91289" bIns="45645"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2082" y="0"/>
            <a:ext cx="4302970" cy="340836"/>
          </a:xfrm>
          <a:prstGeom prst="rect">
            <a:avLst/>
          </a:prstGeom>
        </p:spPr>
        <p:txBody>
          <a:bodyPr vert="horz" lIns="91289" tIns="45645" rIns="91289" bIns="45645" rtlCol="0"/>
          <a:lstStyle>
            <a:lvl1pPr algn="r">
              <a:defRPr sz="1200"/>
            </a:lvl1pPr>
          </a:lstStyle>
          <a:p>
            <a:fld id="{6712AC8C-A92A-4B21-AB14-B7B5B92D56B3}" type="datetimeFigureOut">
              <a:rPr kumimoji="1" lang="ja-JP" altLang="en-US" smtClean="0"/>
              <a:t>2024/4/26</a:t>
            </a:fld>
            <a:endParaRPr kumimoji="1" lang="ja-JP" altLang="en-US"/>
          </a:p>
        </p:txBody>
      </p:sp>
      <p:sp>
        <p:nvSpPr>
          <p:cNvPr id="4" name="スライド イメージ プレースホルダー 3"/>
          <p:cNvSpPr>
            <a:spLocks noGrp="1" noRot="1" noChangeAspect="1"/>
          </p:cNvSpPr>
          <p:nvPr>
            <p:ph type="sldImg" idx="2"/>
          </p:nvPr>
        </p:nvSpPr>
        <p:spPr>
          <a:xfrm>
            <a:off x="3390900" y="849313"/>
            <a:ext cx="3144838" cy="2293937"/>
          </a:xfrm>
          <a:prstGeom prst="rect">
            <a:avLst/>
          </a:prstGeom>
          <a:noFill/>
          <a:ln w="12700">
            <a:solidFill>
              <a:prstClr val="black"/>
            </a:solidFill>
          </a:ln>
        </p:spPr>
        <p:txBody>
          <a:bodyPr vert="horz" lIns="91289" tIns="45645" rIns="91289" bIns="45645" rtlCol="0" anchor="ctr"/>
          <a:lstStyle/>
          <a:p>
            <a:endParaRPr lang="ja-JP" altLang="en-US"/>
          </a:p>
        </p:txBody>
      </p:sp>
      <p:sp>
        <p:nvSpPr>
          <p:cNvPr id="5" name="ノート プレースホルダー 4"/>
          <p:cNvSpPr>
            <a:spLocks noGrp="1"/>
          </p:cNvSpPr>
          <p:nvPr>
            <p:ph type="body" sz="quarter" idx="3"/>
          </p:nvPr>
        </p:nvSpPr>
        <p:spPr>
          <a:xfrm>
            <a:off x="992508" y="3272015"/>
            <a:ext cx="7941628" cy="2675950"/>
          </a:xfrm>
          <a:prstGeom prst="rect">
            <a:avLst/>
          </a:prstGeom>
        </p:spPr>
        <p:txBody>
          <a:bodyPr vert="horz" lIns="91289" tIns="45645" rIns="91289" bIns="4564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6456842"/>
            <a:ext cx="4301385" cy="340835"/>
          </a:xfrm>
          <a:prstGeom prst="rect">
            <a:avLst/>
          </a:prstGeom>
        </p:spPr>
        <p:txBody>
          <a:bodyPr vert="horz" lIns="91289" tIns="45645" rIns="91289" bIns="4564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2082" y="6456842"/>
            <a:ext cx="4302970" cy="340835"/>
          </a:xfrm>
          <a:prstGeom prst="rect">
            <a:avLst/>
          </a:prstGeom>
        </p:spPr>
        <p:txBody>
          <a:bodyPr vert="horz" lIns="91289" tIns="45645" rIns="91289" bIns="45645" rtlCol="0" anchor="b"/>
          <a:lstStyle>
            <a:lvl1pPr algn="r">
              <a:defRPr sz="1200"/>
            </a:lvl1pPr>
          </a:lstStyle>
          <a:p>
            <a:fld id="{E0490AFF-E985-443A-929A-E0700345423F}" type="slidenum">
              <a:rPr kumimoji="1" lang="ja-JP" altLang="en-US" smtClean="0"/>
              <a:t>‹#›</a:t>
            </a:fld>
            <a:endParaRPr kumimoji="1" lang="ja-JP" altLang="en-US"/>
          </a:p>
        </p:txBody>
      </p:sp>
    </p:spTree>
    <p:extLst>
      <p:ext uri="{BB962C8B-B14F-4D97-AF65-F5344CB8AC3E}">
        <p14:creationId xmlns:p14="http://schemas.microsoft.com/office/powerpoint/2010/main" val="30768731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40477340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490AFF-E985-443A-929A-E0700345423F}" type="slidenum">
              <a:rPr kumimoji="1" lang="ja-JP" altLang="en-US" smtClean="0"/>
              <a:t>1</a:t>
            </a:fld>
            <a:endParaRPr kumimoji="1" lang="ja-JP" altLang="en-US"/>
          </a:p>
        </p:txBody>
      </p:sp>
    </p:spTree>
    <p:extLst>
      <p:ext uri="{BB962C8B-B14F-4D97-AF65-F5344CB8AC3E}">
        <p14:creationId xmlns:p14="http://schemas.microsoft.com/office/powerpoint/2010/main" val="36478558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490AFF-E985-443A-929A-E0700345423F}" type="slidenum">
              <a:rPr kumimoji="1" lang="ja-JP" altLang="en-US" smtClean="0"/>
              <a:t>4</a:t>
            </a:fld>
            <a:endParaRPr kumimoji="1" lang="ja-JP" altLang="en-US"/>
          </a:p>
        </p:txBody>
      </p:sp>
    </p:spTree>
    <p:extLst>
      <p:ext uri="{BB962C8B-B14F-4D97-AF65-F5344CB8AC3E}">
        <p14:creationId xmlns:p14="http://schemas.microsoft.com/office/powerpoint/2010/main" val="25726941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490AFF-E985-443A-929A-E0700345423F}" type="slidenum">
              <a:rPr kumimoji="1" lang="ja-JP" altLang="en-US" smtClean="0"/>
              <a:t>6</a:t>
            </a:fld>
            <a:endParaRPr kumimoji="1" lang="ja-JP" altLang="en-US"/>
          </a:p>
        </p:txBody>
      </p:sp>
    </p:spTree>
    <p:extLst>
      <p:ext uri="{BB962C8B-B14F-4D97-AF65-F5344CB8AC3E}">
        <p14:creationId xmlns:p14="http://schemas.microsoft.com/office/powerpoint/2010/main" val="33093151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26081" y="3097995"/>
            <a:ext cx="11628914" cy="2137661"/>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2052161" y="5651182"/>
            <a:ext cx="9576753" cy="2548573"/>
          </a:xfrm>
        </p:spPr>
        <p:txBody>
          <a:bodyPr/>
          <a:lstStyle>
            <a:lvl1pPr marL="0" indent="0" algn="ctr">
              <a:buNone/>
              <a:defRPr>
                <a:solidFill>
                  <a:schemeClr val="tx1">
                    <a:tint val="75000"/>
                  </a:schemeClr>
                </a:solidFill>
              </a:defRPr>
            </a:lvl1pPr>
            <a:lvl2pPr marL="675796" indent="0" algn="ctr">
              <a:buNone/>
              <a:defRPr>
                <a:solidFill>
                  <a:schemeClr val="tx1">
                    <a:tint val="75000"/>
                  </a:schemeClr>
                </a:solidFill>
              </a:defRPr>
            </a:lvl2pPr>
            <a:lvl3pPr marL="1351593" indent="0" algn="ctr">
              <a:buNone/>
              <a:defRPr>
                <a:solidFill>
                  <a:schemeClr val="tx1">
                    <a:tint val="75000"/>
                  </a:schemeClr>
                </a:solidFill>
              </a:defRPr>
            </a:lvl3pPr>
            <a:lvl4pPr marL="2027389" indent="0" algn="ctr">
              <a:buNone/>
              <a:defRPr>
                <a:solidFill>
                  <a:schemeClr val="tx1">
                    <a:tint val="75000"/>
                  </a:schemeClr>
                </a:solidFill>
              </a:defRPr>
            </a:lvl4pPr>
            <a:lvl5pPr marL="2703186" indent="0" algn="ctr">
              <a:buNone/>
              <a:defRPr>
                <a:solidFill>
                  <a:schemeClr val="tx1">
                    <a:tint val="75000"/>
                  </a:schemeClr>
                </a:solidFill>
              </a:defRPr>
            </a:lvl5pPr>
            <a:lvl6pPr marL="3378982" indent="0" algn="ctr">
              <a:buNone/>
              <a:defRPr>
                <a:solidFill>
                  <a:schemeClr val="tx1">
                    <a:tint val="75000"/>
                  </a:schemeClr>
                </a:solidFill>
              </a:defRPr>
            </a:lvl6pPr>
            <a:lvl7pPr marL="4054779" indent="0" algn="ctr">
              <a:buNone/>
              <a:defRPr>
                <a:solidFill>
                  <a:schemeClr val="tx1">
                    <a:tint val="75000"/>
                  </a:schemeClr>
                </a:solidFill>
              </a:defRPr>
            </a:lvl7pPr>
            <a:lvl8pPr marL="4730575" indent="0" algn="ctr">
              <a:buNone/>
              <a:defRPr>
                <a:solidFill>
                  <a:schemeClr val="tx1">
                    <a:tint val="75000"/>
                  </a:schemeClr>
                </a:solidFill>
              </a:defRPr>
            </a:lvl8pPr>
            <a:lvl9pPr marL="5406372"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3DA07DD-1C20-4E82-8C93-CDB3A1523763}" type="datetime1">
              <a:rPr kumimoji="1" lang="ja-JP" altLang="en-US" smtClean="0"/>
              <a:t>2024/4/26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049444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50F0B00-7D80-4D7C-8838-5CF35FDED525}" type="datetime1">
              <a:rPr kumimoji="1" lang="ja-JP" altLang="en-US" smtClean="0"/>
              <a:t>2024/4/26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258815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3887718" y="558655"/>
            <a:ext cx="4308589" cy="1191411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957201" y="558655"/>
            <a:ext cx="12702498" cy="1191411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BAFA558-C999-4E9B-A3A6-BB68D064044A}" type="datetime1">
              <a:rPr kumimoji="1" lang="ja-JP" altLang="en-US" smtClean="0"/>
              <a:t>2024/4/26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5593966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3_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10"/>
          </p:nvPr>
        </p:nvSpPr>
        <p:spPr/>
        <p:txBody>
          <a:bodyPr/>
          <a:lstStyle/>
          <a:p>
            <a:fld id="{587B76E9-AD93-411F-A037-F562D2C9C8D1}" type="datetime1">
              <a:rPr kumimoji="1" lang="ja-JP" altLang="en-US" smtClean="0"/>
              <a:t>2024/4/26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7" name="スライド番号プレースホルダー 5"/>
          <p:cNvSpPr>
            <a:spLocks noGrp="1"/>
          </p:cNvSpPr>
          <p:nvPr>
            <p:ph type="sldNum" sz="quarter" idx="4"/>
          </p:nvPr>
        </p:nvSpPr>
        <p:spPr>
          <a:xfrm>
            <a:off x="10462144" y="9450833"/>
            <a:ext cx="3192251" cy="530953"/>
          </a:xfrm>
          <a:prstGeom prst="rect">
            <a:avLst/>
          </a:prstGeom>
        </p:spPr>
        <p:txBody>
          <a:bodyPr vert="horz" lIns="135159" tIns="67580" rIns="135159" bIns="67580" rtlCol="0" anchor="ctr"/>
          <a:lstStyle>
            <a:lvl1pPr algn="r">
              <a:defRPr sz="2800">
                <a:solidFill>
                  <a:schemeClr val="tx1"/>
                </a:solidFill>
              </a:defRPr>
            </a:lvl1pPr>
          </a:lstStyle>
          <a:p>
            <a:fld id="{467AA5CF-51E1-4D01-BB70-A72935B68D10}" type="slidenum">
              <a:rPr lang="ja-JP" altLang="en-US" smtClean="0"/>
              <a:pPr/>
              <a:t>‹#›</a:t>
            </a:fld>
            <a:endParaRPr lang="ja-JP" altLang="en-US" dirty="0"/>
          </a:p>
        </p:txBody>
      </p:sp>
    </p:spTree>
    <p:extLst>
      <p:ext uri="{BB962C8B-B14F-4D97-AF65-F5344CB8AC3E}">
        <p14:creationId xmlns:p14="http://schemas.microsoft.com/office/powerpoint/2010/main" val="27781622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6463DBA-88F5-4FE0-AEC3-A2DF46717716}" type="datetime1">
              <a:rPr kumimoji="1" lang="ja-JP" altLang="en-US" smtClean="0"/>
              <a:t>2024/4/26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046001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80710" y="6408369"/>
            <a:ext cx="11628914" cy="1980684"/>
          </a:xfrm>
        </p:spPr>
        <p:txBody>
          <a:bodyPr anchor="t"/>
          <a:lstStyle>
            <a:lvl1pPr algn="l">
              <a:defRPr sz="59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80710" y="4226846"/>
            <a:ext cx="11628914" cy="2181522"/>
          </a:xfrm>
        </p:spPr>
        <p:txBody>
          <a:bodyPr anchor="b"/>
          <a:lstStyle>
            <a:lvl1pPr marL="0" indent="0">
              <a:buNone/>
              <a:defRPr sz="3000">
                <a:solidFill>
                  <a:schemeClr val="tx1">
                    <a:tint val="75000"/>
                  </a:schemeClr>
                </a:solidFill>
              </a:defRPr>
            </a:lvl1pPr>
            <a:lvl2pPr marL="675796" indent="0">
              <a:buNone/>
              <a:defRPr sz="2600">
                <a:solidFill>
                  <a:schemeClr val="tx1">
                    <a:tint val="75000"/>
                  </a:schemeClr>
                </a:solidFill>
              </a:defRPr>
            </a:lvl2pPr>
            <a:lvl3pPr marL="1351593" indent="0">
              <a:buNone/>
              <a:defRPr sz="2300">
                <a:solidFill>
                  <a:schemeClr val="tx1">
                    <a:tint val="75000"/>
                  </a:schemeClr>
                </a:solidFill>
              </a:defRPr>
            </a:lvl3pPr>
            <a:lvl4pPr marL="2027389" indent="0">
              <a:buNone/>
              <a:defRPr sz="2100">
                <a:solidFill>
                  <a:schemeClr val="tx1">
                    <a:tint val="75000"/>
                  </a:schemeClr>
                </a:solidFill>
              </a:defRPr>
            </a:lvl4pPr>
            <a:lvl5pPr marL="2703186" indent="0">
              <a:buNone/>
              <a:defRPr sz="2100">
                <a:solidFill>
                  <a:schemeClr val="tx1">
                    <a:tint val="75000"/>
                  </a:schemeClr>
                </a:solidFill>
              </a:defRPr>
            </a:lvl5pPr>
            <a:lvl6pPr marL="3378982" indent="0">
              <a:buNone/>
              <a:defRPr sz="2100">
                <a:solidFill>
                  <a:schemeClr val="tx1">
                    <a:tint val="75000"/>
                  </a:schemeClr>
                </a:solidFill>
              </a:defRPr>
            </a:lvl6pPr>
            <a:lvl7pPr marL="4054779" indent="0">
              <a:buNone/>
              <a:defRPr sz="2100">
                <a:solidFill>
                  <a:schemeClr val="tx1">
                    <a:tint val="75000"/>
                  </a:schemeClr>
                </a:solidFill>
              </a:defRPr>
            </a:lvl7pPr>
            <a:lvl8pPr marL="4730575" indent="0">
              <a:buNone/>
              <a:defRPr sz="2100">
                <a:solidFill>
                  <a:schemeClr val="tx1">
                    <a:tint val="75000"/>
                  </a:schemeClr>
                </a:solidFill>
              </a:defRPr>
            </a:lvl8pPr>
            <a:lvl9pPr marL="5406372" indent="0">
              <a:buNone/>
              <a:defRPr sz="21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ABAC9FAC-B2BE-4F62-8C3F-10DF3666E16C}" type="datetime1">
              <a:rPr kumimoji="1" lang="ja-JP" altLang="en-US" smtClean="0"/>
              <a:t>2024/4/26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849023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957202" y="3257280"/>
            <a:ext cx="8505543" cy="9215490"/>
          </a:xfrm>
        </p:spPr>
        <p:txBody>
          <a:bodyPr/>
          <a:lstStyle>
            <a:lvl1pPr>
              <a:defRPr sz="4100"/>
            </a:lvl1pPr>
            <a:lvl2pPr>
              <a:defRPr sz="3600"/>
            </a:lvl2pPr>
            <a:lvl3pPr>
              <a:defRPr sz="3000"/>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9690762" y="3257280"/>
            <a:ext cx="8505544" cy="9215490"/>
          </a:xfrm>
        </p:spPr>
        <p:txBody>
          <a:bodyPr/>
          <a:lstStyle>
            <a:lvl1pPr>
              <a:defRPr sz="4100"/>
            </a:lvl1pPr>
            <a:lvl2pPr>
              <a:defRPr sz="3600"/>
            </a:lvl2pPr>
            <a:lvl3pPr>
              <a:defRPr sz="3000"/>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1F16BEC-3A56-449D-810D-D3F085ADED01}" type="datetime1">
              <a:rPr kumimoji="1" lang="ja-JP" altLang="en-US" smtClean="0"/>
              <a:t>2024/4/26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990786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4054" y="399369"/>
            <a:ext cx="12312968" cy="1662113"/>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84054" y="2232310"/>
            <a:ext cx="6044851" cy="930321"/>
          </a:xfrm>
        </p:spPr>
        <p:txBody>
          <a:bodyPr anchor="b"/>
          <a:lstStyle>
            <a:lvl1pPr marL="0" indent="0">
              <a:buNone/>
              <a:defRPr sz="3600" b="1"/>
            </a:lvl1pPr>
            <a:lvl2pPr marL="675796" indent="0">
              <a:buNone/>
              <a:defRPr sz="3000" b="1"/>
            </a:lvl2pPr>
            <a:lvl3pPr marL="1351593" indent="0">
              <a:buNone/>
              <a:defRPr sz="2600" b="1"/>
            </a:lvl3pPr>
            <a:lvl4pPr marL="2027389" indent="0">
              <a:buNone/>
              <a:defRPr sz="2300" b="1"/>
            </a:lvl4pPr>
            <a:lvl5pPr marL="2703186" indent="0">
              <a:buNone/>
              <a:defRPr sz="2300" b="1"/>
            </a:lvl5pPr>
            <a:lvl6pPr marL="3378982" indent="0">
              <a:buNone/>
              <a:defRPr sz="2300" b="1"/>
            </a:lvl6pPr>
            <a:lvl7pPr marL="4054779" indent="0">
              <a:buNone/>
              <a:defRPr sz="2300" b="1"/>
            </a:lvl7pPr>
            <a:lvl8pPr marL="4730575" indent="0">
              <a:buNone/>
              <a:defRPr sz="2300" b="1"/>
            </a:lvl8pPr>
            <a:lvl9pPr marL="5406372" indent="0">
              <a:buNone/>
              <a:defRPr sz="23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4054" y="3162631"/>
            <a:ext cx="6044851" cy="5745831"/>
          </a:xfrm>
        </p:spPr>
        <p:txBody>
          <a:bodyPr/>
          <a:lstStyle>
            <a:lvl1pPr>
              <a:defRPr sz="3600"/>
            </a:lvl1pPr>
            <a:lvl2pPr>
              <a:defRPr sz="3000"/>
            </a:lvl2pPr>
            <a:lvl3pPr>
              <a:defRPr sz="26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949798" y="2232310"/>
            <a:ext cx="6047225" cy="930321"/>
          </a:xfrm>
        </p:spPr>
        <p:txBody>
          <a:bodyPr anchor="b"/>
          <a:lstStyle>
            <a:lvl1pPr marL="0" indent="0">
              <a:buNone/>
              <a:defRPr sz="3600" b="1"/>
            </a:lvl1pPr>
            <a:lvl2pPr marL="675796" indent="0">
              <a:buNone/>
              <a:defRPr sz="3000" b="1"/>
            </a:lvl2pPr>
            <a:lvl3pPr marL="1351593" indent="0">
              <a:buNone/>
              <a:defRPr sz="2600" b="1"/>
            </a:lvl3pPr>
            <a:lvl4pPr marL="2027389" indent="0">
              <a:buNone/>
              <a:defRPr sz="2300" b="1"/>
            </a:lvl4pPr>
            <a:lvl5pPr marL="2703186" indent="0">
              <a:buNone/>
              <a:defRPr sz="2300" b="1"/>
            </a:lvl5pPr>
            <a:lvl6pPr marL="3378982" indent="0">
              <a:buNone/>
              <a:defRPr sz="2300" b="1"/>
            </a:lvl6pPr>
            <a:lvl7pPr marL="4054779" indent="0">
              <a:buNone/>
              <a:defRPr sz="2300" b="1"/>
            </a:lvl7pPr>
            <a:lvl8pPr marL="4730575" indent="0">
              <a:buNone/>
              <a:defRPr sz="2300" b="1"/>
            </a:lvl8pPr>
            <a:lvl9pPr marL="5406372" indent="0">
              <a:buNone/>
              <a:defRPr sz="23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949798" y="3162631"/>
            <a:ext cx="6047225" cy="5745831"/>
          </a:xfrm>
        </p:spPr>
        <p:txBody>
          <a:bodyPr/>
          <a:lstStyle>
            <a:lvl1pPr>
              <a:defRPr sz="3600"/>
            </a:lvl1pPr>
            <a:lvl2pPr>
              <a:defRPr sz="3000"/>
            </a:lvl2pPr>
            <a:lvl3pPr>
              <a:defRPr sz="26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0FE5AAA-0BE8-4FC1-B387-73EAD7A33556}" type="datetime1">
              <a:rPr kumimoji="1" lang="ja-JP" altLang="en-US" smtClean="0"/>
              <a:t>2024/4/26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73170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70955E1-426B-41B0-8B3C-5240F342191F}" type="datetime1">
              <a:rPr kumimoji="1" lang="ja-JP" altLang="en-US" smtClean="0"/>
              <a:t>2024/4/26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573080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3DACDC3-F3C4-4CD8-9C1E-CE9372196E6C}" type="datetime1">
              <a:rPr kumimoji="1" lang="ja-JP" altLang="en-US" smtClean="0"/>
              <a:t>2024/4/26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835913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4055" y="397060"/>
            <a:ext cx="4500979" cy="1689814"/>
          </a:xfrm>
        </p:spPr>
        <p:txBody>
          <a:bodyPr anchor="b"/>
          <a:lstStyle>
            <a:lvl1pPr algn="l">
              <a:defRPr sz="3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348920" y="397061"/>
            <a:ext cx="7648101" cy="8511402"/>
          </a:xfrm>
        </p:spPr>
        <p:txBody>
          <a:bodyPr/>
          <a:lstStyle>
            <a:lvl1pPr>
              <a:defRPr sz="4800"/>
            </a:lvl1pPr>
            <a:lvl2pPr>
              <a:defRPr sz="4100"/>
            </a:lvl2pPr>
            <a:lvl3pPr>
              <a:defRPr sz="3600"/>
            </a:lvl3pPr>
            <a:lvl4pPr>
              <a:defRPr sz="3000"/>
            </a:lvl4pPr>
            <a:lvl5pPr>
              <a:defRPr sz="3000"/>
            </a:lvl5pPr>
            <a:lvl6pPr>
              <a:defRPr sz="3000"/>
            </a:lvl6pPr>
            <a:lvl7pPr>
              <a:defRPr sz="3000"/>
            </a:lvl7pPr>
            <a:lvl8pPr>
              <a:defRPr sz="3000"/>
            </a:lvl8pPr>
            <a:lvl9pPr>
              <a:defRPr sz="3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4055" y="2086876"/>
            <a:ext cx="4500979" cy="6821587"/>
          </a:xfrm>
        </p:spPr>
        <p:txBody>
          <a:bodyPr/>
          <a:lstStyle>
            <a:lvl1pPr marL="0" indent="0">
              <a:buNone/>
              <a:defRPr sz="2100"/>
            </a:lvl1pPr>
            <a:lvl2pPr marL="675796" indent="0">
              <a:buNone/>
              <a:defRPr sz="1800"/>
            </a:lvl2pPr>
            <a:lvl3pPr marL="1351593" indent="0">
              <a:buNone/>
              <a:defRPr sz="1500"/>
            </a:lvl3pPr>
            <a:lvl4pPr marL="2027389" indent="0">
              <a:buNone/>
              <a:defRPr sz="1400"/>
            </a:lvl4pPr>
            <a:lvl5pPr marL="2703186" indent="0">
              <a:buNone/>
              <a:defRPr sz="1400"/>
            </a:lvl5pPr>
            <a:lvl6pPr marL="3378982" indent="0">
              <a:buNone/>
              <a:defRPr sz="1400"/>
            </a:lvl6pPr>
            <a:lvl7pPr marL="4054779" indent="0">
              <a:buNone/>
              <a:defRPr sz="1400"/>
            </a:lvl7pPr>
            <a:lvl8pPr marL="4730575" indent="0">
              <a:buNone/>
              <a:defRPr sz="1400"/>
            </a:lvl8pPr>
            <a:lvl9pPr marL="5406372" indent="0">
              <a:buNone/>
              <a:defRPr sz="14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D4EBF92-214A-4573-95D9-B74F2D1689D2}" type="datetime1">
              <a:rPr kumimoji="1" lang="ja-JP" altLang="en-US" smtClean="0"/>
              <a:t>2024/4/26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317157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681586" y="6980873"/>
            <a:ext cx="8208645" cy="824131"/>
          </a:xfrm>
        </p:spPr>
        <p:txBody>
          <a:bodyPr anchor="b"/>
          <a:lstStyle>
            <a:lvl1pPr algn="l">
              <a:defRPr sz="3000" b="1"/>
            </a:lvl1pPr>
          </a:lstStyle>
          <a:p>
            <a:r>
              <a:rPr kumimoji="1" lang="ja-JP" altLang="en-US"/>
              <a:t>マスター タイトルの書式設定</a:t>
            </a:r>
          </a:p>
        </p:txBody>
      </p:sp>
      <p:sp>
        <p:nvSpPr>
          <p:cNvPr id="3" name="図プレースホルダー 2"/>
          <p:cNvSpPr>
            <a:spLocks noGrp="1"/>
          </p:cNvSpPr>
          <p:nvPr>
            <p:ph type="pic" idx="1"/>
          </p:nvPr>
        </p:nvSpPr>
        <p:spPr>
          <a:xfrm>
            <a:off x="2681586" y="891077"/>
            <a:ext cx="8208645" cy="5983605"/>
          </a:xfrm>
        </p:spPr>
        <p:txBody>
          <a:bodyPr/>
          <a:lstStyle>
            <a:lvl1pPr marL="0" indent="0">
              <a:buNone/>
              <a:defRPr sz="4800"/>
            </a:lvl1pPr>
            <a:lvl2pPr marL="675796" indent="0">
              <a:buNone/>
              <a:defRPr sz="4100"/>
            </a:lvl2pPr>
            <a:lvl3pPr marL="1351593" indent="0">
              <a:buNone/>
              <a:defRPr sz="3600"/>
            </a:lvl3pPr>
            <a:lvl4pPr marL="2027389" indent="0">
              <a:buNone/>
              <a:defRPr sz="3000"/>
            </a:lvl4pPr>
            <a:lvl5pPr marL="2703186" indent="0">
              <a:buNone/>
              <a:defRPr sz="3000"/>
            </a:lvl5pPr>
            <a:lvl6pPr marL="3378982" indent="0">
              <a:buNone/>
              <a:defRPr sz="3000"/>
            </a:lvl6pPr>
            <a:lvl7pPr marL="4054779" indent="0">
              <a:buNone/>
              <a:defRPr sz="3000"/>
            </a:lvl7pPr>
            <a:lvl8pPr marL="4730575" indent="0">
              <a:buNone/>
              <a:defRPr sz="3000"/>
            </a:lvl8pPr>
            <a:lvl9pPr marL="5406372" indent="0">
              <a:buNone/>
              <a:defRPr sz="3000"/>
            </a:lvl9pPr>
          </a:lstStyle>
          <a:p>
            <a:endParaRPr kumimoji="1" lang="ja-JP" altLang="en-US"/>
          </a:p>
        </p:txBody>
      </p:sp>
      <p:sp>
        <p:nvSpPr>
          <p:cNvPr id="4" name="テキスト プレースホルダー 3"/>
          <p:cNvSpPr>
            <a:spLocks noGrp="1"/>
          </p:cNvSpPr>
          <p:nvPr>
            <p:ph type="body" sz="half" idx="2"/>
          </p:nvPr>
        </p:nvSpPr>
        <p:spPr>
          <a:xfrm>
            <a:off x="2681586" y="7805004"/>
            <a:ext cx="8208645" cy="1170404"/>
          </a:xfrm>
        </p:spPr>
        <p:txBody>
          <a:bodyPr/>
          <a:lstStyle>
            <a:lvl1pPr marL="0" indent="0">
              <a:buNone/>
              <a:defRPr sz="2100"/>
            </a:lvl1pPr>
            <a:lvl2pPr marL="675796" indent="0">
              <a:buNone/>
              <a:defRPr sz="1800"/>
            </a:lvl2pPr>
            <a:lvl3pPr marL="1351593" indent="0">
              <a:buNone/>
              <a:defRPr sz="1500"/>
            </a:lvl3pPr>
            <a:lvl4pPr marL="2027389" indent="0">
              <a:buNone/>
              <a:defRPr sz="1400"/>
            </a:lvl4pPr>
            <a:lvl5pPr marL="2703186" indent="0">
              <a:buNone/>
              <a:defRPr sz="1400"/>
            </a:lvl5pPr>
            <a:lvl6pPr marL="3378982" indent="0">
              <a:buNone/>
              <a:defRPr sz="1400"/>
            </a:lvl6pPr>
            <a:lvl7pPr marL="4054779" indent="0">
              <a:buNone/>
              <a:defRPr sz="1400"/>
            </a:lvl7pPr>
            <a:lvl8pPr marL="4730575" indent="0">
              <a:buNone/>
              <a:defRPr sz="1400"/>
            </a:lvl8pPr>
            <a:lvl9pPr marL="5406372" indent="0">
              <a:buNone/>
              <a:defRPr sz="14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6EEC50B-7C5A-43D5-BBE1-D616E6E54BBC}" type="datetime1">
              <a:rPr kumimoji="1" lang="ja-JP" altLang="en-US" smtClean="0"/>
              <a:t>2024/4/26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3614095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4054" y="399369"/>
            <a:ext cx="12312968" cy="1662113"/>
          </a:xfrm>
          <a:prstGeom prst="rect">
            <a:avLst/>
          </a:prstGeom>
        </p:spPr>
        <p:txBody>
          <a:bodyPr vert="horz" lIns="135159" tIns="67580" rIns="135159" bIns="6758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4054" y="2326959"/>
            <a:ext cx="12312968" cy="6581504"/>
          </a:xfrm>
          <a:prstGeom prst="rect">
            <a:avLst/>
          </a:prstGeom>
        </p:spPr>
        <p:txBody>
          <a:bodyPr vert="horz" lIns="135159" tIns="67580" rIns="135159" bIns="6758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4054" y="9243194"/>
            <a:ext cx="3192251" cy="530953"/>
          </a:xfrm>
          <a:prstGeom prst="rect">
            <a:avLst/>
          </a:prstGeom>
        </p:spPr>
        <p:txBody>
          <a:bodyPr vert="horz" lIns="135159" tIns="67580" rIns="135159" bIns="67580" rtlCol="0" anchor="ctr"/>
          <a:lstStyle>
            <a:lvl1pPr algn="l">
              <a:defRPr sz="1800">
                <a:solidFill>
                  <a:schemeClr val="tx1">
                    <a:tint val="75000"/>
                  </a:schemeClr>
                </a:solidFill>
              </a:defRPr>
            </a:lvl1pPr>
          </a:lstStyle>
          <a:p>
            <a:fld id="{964174D0-7513-4DBD-A8C7-8BD3CB3AEDA7}" type="datetime1">
              <a:rPr kumimoji="1" lang="ja-JP" altLang="en-US" smtClean="0"/>
              <a:t>2024/4/26</a:t>
            </a:fld>
            <a:endParaRPr kumimoji="1" lang="ja-JP" altLang="en-US"/>
          </a:p>
        </p:txBody>
      </p:sp>
      <p:sp>
        <p:nvSpPr>
          <p:cNvPr id="5" name="フッター プレースホルダー 4"/>
          <p:cNvSpPr>
            <a:spLocks noGrp="1"/>
          </p:cNvSpPr>
          <p:nvPr>
            <p:ph type="ftr" sz="quarter" idx="3"/>
          </p:nvPr>
        </p:nvSpPr>
        <p:spPr>
          <a:xfrm>
            <a:off x="4674368" y="9243194"/>
            <a:ext cx="4332340" cy="530953"/>
          </a:xfrm>
          <a:prstGeom prst="rect">
            <a:avLst/>
          </a:prstGeom>
        </p:spPr>
        <p:txBody>
          <a:bodyPr vert="horz" lIns="135159" tIns="67580" rIns="135159" bIns="67580" rtlCol="0" anchor="ctr"/>
          <a:lstStyle>
            <a:lvl1pPr algn="ctr">
              <a:defRPr sz="18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10462144" y="9441722"/>
            <a:ext cx="3192251" cy="530953"/>
          </a:xfrm>
          <a:prstGeom prst="rect">
            <a:avLst/>
          </a:prstGeom>
        </p:spPr>
        <p:txBody>
          <a:bodyPr vert="horz" lIns="135159" tIns="67580" rIns="135159" bIns="67580" rtlCol="0" anchor="ctr"/>
          <a:lstStyle>
            <a:lvl1pPr algn="r">
              <a:defRPr sz="2800">
                <a:solidFill>
                  <a:schemeClr val="tx1"/>
                </a:solidFill>
              </a:defRPr>
            </a:lvl1pPr>
          </a:lstStyle>
          <a:p>
            <a:fld id="{467AA5CF-51E1-4D01-BB70-A72935B68D10}" type="slidenum">
              <a:rPr lang="ja-JP" altLang="en-US" smtClean="0"/>
              <a:pPr/>
              <a:t>‹#›</a:t>
            </a:fld>
            <a:endParaRPr lang="ja-JP" altLang="en-US" dirty="0"/>
          </a:p>
        </p:txBody>
      </p:sp>
      <p:cxnSp>
        <p:nvCxnSpPr>
          <p:cNvPr id="7" name="直線コネクタ 6"/>
          <p:cNvCxnSpPr/>
          <p:nvPr userDrawn="1"/>
        </p:nvCxnSpPr>
        <p:spPr>
          <a:xfrm>
            <a:off x="0" y="593849"/>
            <a:ext cx="13681075" cy="0"/>
          </a:xfrm>
          <a:prstGeom prst="line">
            <a:avLst/>
          </a:prstGeom>
          <a:ln w="190500" cmpd="thickThin">
            <a:solidFill>
              <a:srgbClr val="0000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52356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hf hdr="0" ftr="0" dt="0"/>
  <p:txStyles>
    <p:titleStyle>
      <a:lvl1pPr algn="ctr" defTabSz="1351593" rtl="0" eaLnBrk="1" latinLnBrk="0" hangingPunct="1">
        <a:spcBef>
          <a:spcPct val="0"/>
        </a:spcBef>
        <a:buNone/>
        <a:defRPr kumimoji="1" sz="6500" kern="1200">
          <a:solidFill>
            <a:schemeClr val="tx1"/>
          </a:solidFill>
          <a:latin typeface="+mj-lt"/>
          <a:ea typeface="+mj-ea"/>
          <a:cs typeface="+mj-cs"/>
        </a:defRPr>
      </a:lvl1pPr>
    </p:titleStyle>
    <p:bodyStyle>
      <a:lvl1pPr marL="506847" indent="-506847" algn="l" defTabSz="1351593" rtl="0" eaLnBrk="1" latinLnBrk="0" hangingPunct="1">
        <a:spcBef>
          <a:spcPct val="20000"/>
        </a:spcBef>
        <a:buFont typeface="Arial" panose="020B0604020202020204" pitchFamily="34" charset="0"/>
        <a:buChar char="•"/>
        <a:defRPr kumimoji="1" sz="4800" kern="1200">
          <a:solidFill>
            <a:schemeClr val="tx1"/>
          </a:solidFill>
          <a:latin typeface="+mn-lt"/>
          <a:ea typeface="+mn-ea"/>
          <a:cs typeface="+mn-cs"/>
        </a:defRPr>
      </a:lvl1pPr>
      <a:lvl2pPr marL="1098169" indent="-422373" algn="l" defTabSz="1351593" rtl="0" eaLnBrk="1" latinLnBrk="0" hangingPunct="1">
        <a:spcBef>
          <a:spcPct val="20000"/>
        </a:spcBef>
        <a:buFont typeface="Arial" panose="020B0604020202020204" pitchFamily="34" charset="0"/>
        <a:buChar char="–"/>
        <a:defRPr kumimoji="1" sz="4100" kern="1200">
          <a:solidFill>
            <a:schemeClr val="tx1"/>
          </a:solidFill>
          <a:latin typeface="+mn-lt"/>
          <a:ea typeface="+mn-ea"/>
          <a:cs typeface="+mn-cs"/>
        </a:defRPr>
      </a:lvl2pPr>
      <a:lvl3pPr marL="1689491" indent="-337898" algn="l" defTabSz="1351593" rtl="0" eaLnBrk="1" latinLnBrk="0" hangingPunct="1">
        <a:spcBef>
          <a:spcPct val="20000"/>
        </a:spcBef>
        <a:buFont typeface="Arial" panose="020B0604020202020204" pitchFamily="34" charset="0"/>
        <a:buChar char="•"/>
        <a:defRPr kumimoji="1" sz="3600" kern="1200">
          <a:solidFill>
            <a:schemeClr val="tx1"/>
          </a:solidFill>
          <a:latin typeface="+mn-lt"/>
          <a:ea typeface="+mn-ea"/>
          <a:cs typeface="+mn-cs"/>
        </a:defRPr>
      </a:lvl3pPr>
      <a:lvl4pPr marL="2365288"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4pPr>
      <a:lvl5pPr marL="3041084"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5pPr>
      <a:lvl6pPr marL="3716881"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6pPr>
      <a:lvl7pPr marL="4392677"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7pPr>
      <a:lvl8pPr marL="5068473"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8pPr>
      <a:lvl9pPr marL="5744270"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9pPr>
    </p:bodyStyle>
    <p:otherStyle>
      <a:defPPr>
        <a:defRPr lang="ja-JP"/>
      </a:defPPr>
      <a:lvl1pPr marL="0" algn="l" defTabSz="1351593" rtl="0" eaLnBrk="1" latinLnBrk="0" hangingPunct="1">
        <a:defRPr kumimoji="1" sz="2600" kern="1200">
          <a:solidFill>
            <a:schemeClr val="tx1"/>
          </a:solidFill>
          <a:latin typeface="+mn-lt"/>
          <a:ea typeface="+mn-ea"/>
          <a:cs typeface="+mn-cs"/>
        </a:defRPr>
      </a:lvl1pPr>
      <a:lvl2pPr marL="675796" algn="l" defTabSz="1351593" rtl="0" eaLnBrk="1" latinLnBrk="0" hangingPunct="1">
        <a:defRPr kumimoji="1" sz="2600" kern="1200">
          <a:solidFill>
            <a:schemeClr val="tx1"/>
          </a:solidFill>
          <a:latin typeface="+mn-lt"/>
          <a:ea typeface="+mn-ea"/>
          <a:cs typeface="+mn-cs"/>
        </a:defRPr>
      </a:lvl2pPr>
      <a:lvl3pPr marL="1351593" algn="l" defTabSz="1351593" rtl="0" eaLnBrk="1" latinLnBrk="0" hangingPunct="1">
        <a:defRPr kumimoji="1" sz="2600" kern="1200">
          <a:solidFill>
            <a:schemeClr val="tx1"/>
          </a:solidFill>
          <a:latin typeface="+mn-lt"/>
          <a:ea typeface="+mn-ea"/>
          <a:cs typeface="+mn-cs"/>
        </a:defRPr>
      </a:lvl3pPr>
      <a:lvl4pPr marL="2027389" algn="l" defTabSz="1351593" rtl="0" eaLnBrk="1" latinLnBrk="0" hangingPunct="1">
        <a:defRPr kumimoji="1" sz="2600" kern="1200">
          <a:solidFill>
            <a:schemeClr val="tx1"/>
          </a:solidFill>
          <a:latin typeface="+mn-lt"/>
          <a:ea typeface="+mn-ea"/>
          <a:cs typeface="+mn-cs"/>
        </a:defRPr>
      </a:lvl4pPr>
      <a:lvl5pPr marL="2703186" algn="l" defTabSz="1351593" rtl="0" eaLnBrk="1" latinLnBrk="0" hangingPunct="1">
        <a:defRPr kumimoji="1" sz="2600" kern="1200">
          <a:solidFill>
            <a:schemeClr val="tx1"/>
          </a:solidFill>
          <a:latin typeface="+mn-lt"/>
          <a:ea typeface="+mn-ea"/>
          <a:cs typeface="+mn-cs"/>
        </a:defRPr>
      </a:lvl5pPr>
      <a:lvl6pPr marL="3378982" algn="l" defTabSz="1351593" rtl="0" eaLnBrk="1" latinLnBrk="0" hangingPunct="1">
        <a:defRPr kumimoji="1" sz="2600" kern="1200">
          <a:solidFill>
            <a:schemeClr val="tx1"/>
          </a:solidFill>
          <a:latin typeface="+mn-lt"/>
          <a:ea typeface="+mn-ea"/>
          <a:cs typeface="+mn-cs"/>
        </a:defRPr>
      </a:lvl6pPr>
      <a:lvl7pPr marL="4054779" algn="l" defTabSz="1351593" rtl="0" eaLnBrk="1" latinLnBrk="0" hangingPunct="1">
        <a:defRPr kumimoji="1" sz="2600" kern="1200">
          <a:solidFill>
            <a:schemeClr val="tx1"/>
          </a:solidFill>
          <a:latin typeface="+mn-lt"/>
          <a:ea typeface="+mn-ea"/>
          <a:cs typeface="+mn-cs"/>
        </a:defRPr>
      </a:lvl7pPr>
      <a:lvl8pPr marL="4730575" algn="l" defTabSz="1351593" rtl="0" eaLnBrk="1" latinLnBrk="0" hangingPunct="1">
        <a:defRPr kumimoji="1" sz="2600" kern="1200">
          <a:solidFill>
            <a:schemeClr val="tx1"/>
          </a:solidFill>
          <a:latin typeface="+mn-lt"/>
          <a:ea typeface="+mn-ea"/>
          <a:cs typeface="+mn-cs"/>
        </a:defRPr>
      </a:lvl8pPr>
      <a:lvl9pPr marL="5406372" algn="l" defTabSz="1351593" rtl="0" eaLnBrk="1" latinLnBrk="0" hangingPunct="1">
        <a:defRPr kumimoji="1"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テキスト ボックス 3"/>
          <p:cNvSpPr txBox="1"/>
          <p:nvPr/>
        </p:nvSpPr>
        <p:spPr>
          <a:xfrm>
            <a:off x="1727969" y="2754089"/>
            <a:ext cx="10347416" cy="707886"/>
          </a:xfrm>
          <a:prstGeom prst="rect">
            <a:avLst/>
          </a:prstGeom>
          <a:noFill/>
        </p:spPr>
        <p:txBody>
          <a:bodyPr wrap="square" rtlCol="0">
            <a:spAutoFit/>
          </a:bodyPr>
          <a:lstStyle/>
          <a:p>
            <a:pPr algn="ctr"/>
            <a:r>
              <a:rPr lang="ja-JP" altLang="en-US" sz="4000" b="1" dirty="0">
                <a:latin typeface="Meiryo UI" panose="020B0604030504040204" pitchFamily="50" charset="-128"/>
                <a:ea typeface="Meiryo UI" panose="020B0604030504040204" pitchFamily="50" charset="-128"/>
                <a:cs typeface="Meiryo UI" panose="020B0604030504040204" pitchFamily="50" charset="-128"/>
              </a:rPr>
              <a:t>宿泊税制度概要</a:t>
            </a:r>
            <a:endParaRPr lang="en-US" altLang="ja-JP" sz="4000" b="1"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6" name="直線コネクタ 5">
            <a:extLst>
              <a:ext uri="{FF2B5EF4-FFF2-40B4-BE49-F238E27FC236}">
                <a16:creationId xmlns:a16="http://schemas.microsoft.com/office/drawing/2014/main" id="{24E179BB-0CEF-4E1D-8A19-F37AEFE60B0E}"/>
              </a:ext>
            </a:extLst>
          </p:cNvPr>
          <p:cNvCxnSpPr/>
          <p:nvPr/>
        </p:nvCxnSpPr>
        <p:spPr>
          <a:xfrm>
            <a:off x="0" y="462629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7" name="正方形/長方形 6">
            <a:extLst>
              <a:ext uri="{FF2B5EF4-FFF2-40B4-BE49-F238E27FC236}">
                <a16:creationId xmlns:a16="http://schemas.microsoft.com/office/drawing/2014/main" id="{050EB4F7-9BD1-47C9-ACC9-8AD893611548}"/>
              </a:ext>
            </a:extLst>
          </p:cNvPr>
          <p:cNvSpPr/>
          <p:nvPr/>
        </p:nvSpPr>
        <p:spPr>
          <a:xfrm>
            <a:off x="11128413" y="521841"/>
            <a:ext cx="1893944" cy="707881"/>
          </a:xfrm>
          <a:prstGeom prst="rect">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000" dirty="0">
                <a:latin typeface="Meiryo UI" panose="020B0604030504040204" pitchFamily="50" charset="-128"/>
                <a:ea typeface="Meiryo UI" panose="020B0604030504040204" pitchFamily="50" charset="-128"/>
              </a:rPr>
              <a:t>資料２</a:t>
            </a:r>
            <a:endParaRPr kumimoji="1" lang="ja-JP" altLang="en-US" sz="2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674841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 name="テキスト ボックス 2"/>
          <p:cNvSpPr txBox="1"/>
          <p:nvPr/>
        </p:nvSpPr>
        <p:spPr>
          <a:xfrm>
            <a:off x="143792" y="739982"/>
            <a:ext cx="13057497" cy="9001000"/>
          </a:xfrm>
          <a:prstGeom prst="rect">
            <a:avLst/>
          </a:prstGeom>
          <a:noFill/>
          <a:ln w="12700" cmpd="sng">
            <a:solidFill>
              <a:schemeClr val="tx2">
                <a:lumMod val="40000"/>
                <a:lumOff val="60000"/>
              </a:schemeClr>
            </a:solid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nSpc>
                <a:spcPts val="700"/>
              </a:lnSpc>
              <a:tabLst>
                <a:tab pos="5740400" algn="l"/>
              </a:tabLst>
            </a:pPr>
            <a:endParaRPr lang="en-US" altLang="ja-JP" sz="1200" b="1" dirty="0">
              <a:solidFill>
                <a:schemeClr val="tx1"/>
              </a:solidFill>
              <a:latin typeface="Meiryo UI" panose="020B0604030504040204" pitchFamily="50" charset="-128"/>
              <a:ea typeface="Meiryo UI" panose="020B0604030504040204" pitchFamily="50" charset="-128"/>
            </a:endParaRPr>
          </a:p>
          <a:p>
            <a:pPr>
              <a:tabLst>
                <a:tab pos="5740400" algn="l"/>
              </a:tabLst>
            </a:pPr>
            <a:r>
              <a:rPr lang="ja-JP" altLang="en-US" sz="2000" b="1" dirty="0">
                <a:solidFill>
                  <a:schemeClr val="tx1"/>
                </a:solidFill>
                <a:latin typeface="Meiryo UI" panose="020B0604030504040204" pitchFamily="50" charset="-128"/>
                <a:ea typeface="Meiryo UI" panose="020B0604030504040204" pitchFamily="50" charset="-128"/>
              </a:rPr>
              <a:t>　▶根拠</a:t>
            </a:r>
            <a:r>
              <a:rPr lang="ja-JP" altLang="en-US" sz="2000" dirty="0">
                <a:solidFill>
                  <a:schemeClr val="tx1"/>
                </a:solidFill>
                <a:latin typeface="Meiryo UI" panose="020B0604030504040204" pitchFamily="50" charset="-128"/>
                <a:ea typeface="Meiryo UI" panose="020B0604030504040204" pitchFamily="50" charset="-128"/>
              </a:rPr>
              <a:t>　　大阪府宿泊税条例　</a:t>
            </a:r>
            <a:r>
              <a:rPr lang="ja-JP" altLang="en-US" sz="1600" dirty="0">
                <a:solidFill>
                  <a:schemeClr val="tx1"/>
                </a:solidFill>
                <a:latin typeface="Meiryo UI" panose="020B0604030504040204" pitchFamily="50" charset="-128"/>
                <a:ea typeface="Meiryo UI" panose="020B0604030504040204" pitchFamily="50" charset="-128"/>
              </a:rPr>
              <a:t>（</a:t>
            </a:r>
            <a:r>
              <a:rPr lang="en-US" altLang="ja-JP" sz="1600" dirty="0">
                <a:solidFill>
                  <a:schemeClr val="tx1"/>
                </a:solidFill>
                <a:latin typeface="Meiryo UI" panose="020B0604030504040204" pitchFamily="50" charset="-128"/>
                <a:ea typeface="Meiryo UI" panose="020B0604030504040204" pitchFamily="50" charset="-128"/>
              </a:rPr>
              <a:t>2017</a:t>
            </a:r>
            <a:r>
              <a:rPr lang="ja-JP" altLang="en-US" sz="1600" dirty="0">
                <a:solidFill>
                  <a:schemeClr val="tx1"/>
                </a:solidFill>
                <a:latin typeface="Meiryo UI" panose="020B0604030504040204" pitchFamily="50" charset="-128"/>
                <a:ea typeface="Meiryo UI" panose="020B0604030504040204" pitchFamily="50" charset="-128"/>
              </a:rPr>
              <a:t>年</a:t>
            </a:r>
            <a:r>
              <a:rPr lang="en-US" altLang="ja-JP" sz="1600" dirty="0">
                <a:solidFill>
                  <a:schemeClr val="tx1"/>
                </a:solidFill>
                <a:latin typeface="Meiryo UI" panose="020B0604030504040204" pitchFamily="50" charset="-128"/>
                <a:ea typeface="Meiryo UI" panose="020B0604030504040204" pitchFamily="50" charset="-128"/>
              </a:rPr>
              <a:t>1</a:t>
            </a:r>
            <a:r>
              <a:rPr lang="ja-JP" altLang="en-US" sz="1600" dirty="0">
                <a:solidFill>
                  <a:schemeClr val="tx1"/>
                </a:solidFill>
                <a:latin typeface="Meiryo UI" panose="020B0604030504040204" pitchFamily="50" charset="-128"/>
                <a:ea typeface="Meiryo UI" panose="020B0604030504040204" pitchFamily="50" charset="-128"/>
              </a:rPr>
              <a:t>月に条例施行、</a:t>
            </a:r>
            <a:r>
              <a:rPr lang="en-US" altLang="ja-JP" sz="1600" dirty="0">
                <a:solidFill>
                  <a:schemeClr val="tx1"/>
                </a:solidFill>
                <a:latin typeface="Meiryo UI" panose="020B0604030504040204" pitchFamily="50" charset="-128"/>
                <a:ea typeface="Meiryo UI" panose="020B0604030504040204" pitchFamily="50" charset="-128"/>
              </a:rPr>
              <a:t>2019</a:t>
            </a:r>
            <a:r>
              <a:rPr lang="ja-JP" altLang="en-US" sz="1600" dirty="0">
                <a:solidFill>
                  <a:schemeClr val="tx1"/>
                </a:solidFill>
                <a:latin typeface="Meiryo UI" panose="020B0604030504040204" pitchFamily="50" charset="-128"/>
                <a:ea typeface="Meiryo UI" panose="020B0604030504040204" pitchFamily="50" charset="-128"/>
              </a:rPr>
              <a:t>年</a:t>
            </a:r>
            <a:r>
              <a:rPr lang="en-US" altLang="ja-JP" sz="1600" dirty="0">
                <a:solidFill>
                  <a:schemeClr val="tx1"/>
                </a:solidFill>
                <a:latin typeface="Meiryo UI" panose="020B0604030504040204" pitchFamily="50" charset="-128"/>
                <a:ea typeface="Meiryo UI" panose="020B0604030504040204" pitchFamily="50" charset="-128"/>
              </a:rPr>
              <a:t>6</a:t>
            </a:r>
            <a:r>
              <a:rPr lang="ja-JP" altLang="en-US" sz="1600" dirty="0">
                <a:solidFill>
                  <a:schemeClr val="tx1"/>
                </a:solidFill>
                <a:latin typeface="Meiryo UI" panose="020B0604030504040204" pitchFamily="50" charset="-128"/>
                <a:ea typeface="Meiryo UI" panose="020B0604030504040204" pitchFamily="50" charset="-128"/>
              </a:rPr>
              <a:t>月</a:t>
            </a:r>
            <a:r>
              <a:rPr lang="en-US" altLang="ja-JP" sz="1600" dirty="0">
                <a:solidFill>
                  <a:schemeClr val="tx1"/>
                </a:solidFill>
                <a:latin typeface="Meiryo UI" panose="020B0604030504040204" pitchFamily="50" charset="-128"/>
                <a:ea typeface="Meiryo UI" panose="020B0604030504040204" pitchFamily="50" charset="-128"/>
              </a:rPr>
              <a:t>1</a:t>
            </a:r>
            <a:r>
              <a:rPr lang="ja-JP" altLang="en-US" sz="1600" dirty="0">
                <a:solidFill>
                  <a:schemeClr val="tx1"/>
                </a:solidFill>
                <a:latin typeface="Meiryo UI" panose="020B0604030504040204" pitchFamily="50" charset="-128"/>
                <a:ea typeface="Meiryo UI" panose="020B0604030504040204" pitchFamily="50" charset="-128"/>
              </a:rPr>
              <a:t>日に改正条例を施行）</a:t>
            </a:r>
            <a:endParaRPr lang="en-US" altLang="ja-JP" sz="1600" dirty="0">
              <a:solidFill>
                <a:schemeClr val="tx1"/>
              </a:solidFill>
              <a:latin typeface="Meiryo UI" panose="020B0604030504040204" pitchFamily="50" charset="-128"/>
              <a:ea typeface="Meiryo UI" panose="020B0604030504040204" pitchFamily="50" charset="-128"/>
            </a:endParaRPr>
          </a:p>
          <a:p>
            <a:pPr>
              <a:lnSpc>
                <a:spcPts val="700"/>
              </a:lnSpc>
              <a:tabLst>
                <a:tab pos="5740400" algn="l"/>
              </a:tabLst>
            </a:pPr>
            <a:endParaRPr lang="en-US" altLang="ja-JP" sz="2000" dirty="0">
              <a:solidFill>
                <a:schemeClr val="tx1"/>
              </a:solidFill>
              <a:latin typeface="Meiryo UI" panose="020B0604030504040204" pitchFamily="50" charset="-128"/>
              <a:ea typeface="Meiryo UI" panose="020B0604030504040204" pitchFamily="50" charset="-128"/>
            </a:endParaRPr>
          </a:p>
          <a:p>
            <a:pPr>
              <a:spcBef>
                <a:spcPts val="600"/>
              </a:spcBef>
            </a:pPr>
            <a:r>
              <a:rPr lang="ja-JP" altLang="en-US" sz="2000" b="1" dirty="0">
                <a:latin typeface="Meiryo UI" panose="020B0604030504040204" pitchFamily="50" charset="-128"/>
                <a:ea typeface="Meiryo UI" panose="020B0604030504040204" pitchFamily="50" charset="-128"/>
              </a:rPr>
              <a:t>　▶目的　　</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世界有数の国際都市大阪をめざし、都市の魅力を高めるとともに、観光の振興を図る施策に要する費用に</a:t>
            </a:r>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　　　　　　　 充てるため、法定外目的税として宿泊税を課す</a:t>
            </a:r>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a:p>
            <a:pPr>
              <a:lnSpc>
                <a:spcPts val="700"/>
              </a:lnSpc>
              <a:spcBef>
                <a:spcPts val="600"/>
              </a:spcBef>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法定外目的税・・・条例で定める特定の費用に充てるため、都道</a:t>
            </a: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府県または市町村が課することができるとして</a:t>
            </a:r>
            <a:endParaRPr lang="en-US" altLang="ja-JP"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地方税法第４条、第５条、第</a:t>
            </a:r>
            <a:r>
              <a:rPr lang="en-US" altLang="ja-JP"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731</a:t>
            </a: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条に規定</a:t>
            </a:r>
            <a:endParaRPr lang="en-US" altLang="ja-JP"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700"/>
              </a:lnSpc>
              <a:spcBef>
                <a:spcPts val="600"/>
              </a:spcBef>
            </a:pPr>
            <a:endParaRPr lang="en-US" altLang="ja-JP"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spcAft>
                <a:spcPts val="600"/>
              </a:spcAft>
              <a:tabLst>
                <a:tab pos="5740400" algn="l"/>
              </a:tabLst>
            </a:pPr>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▶納税義務者</a:t>
            </a: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大阪府内の旅館業法に規定する</a:t>
            </a:r>
            <a:r>
              <a:rPr lang="ja-JP" altLang="ja-JP"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ホテル</a:t>
            </a: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旅館</a:t>
            </a: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、簡易宿所、特区</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民泊、新法民泊施設における宿泊者</a:t>
            </a:r>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a:p>
            <a:pPr>
              <a:lnSpc>
                <a:spcPts val="700"/>
              </a:lnSpc>
              <a:tabLst>
                <a:tab pos="5740400" algn="l"/>
              </a:tabLst>
            </a:pPr>
            <a:endParaRPr lang="en-US" altLang="ja-JP" sz="2000" b="1" dirty="0">
              <a:latin typeface="Meiryo UI" panose="020B0604030504040204" pitchFamily="50" charset="-128"/>
              <a:ea typeface="Meiryo UI" panose="020B0604030504040204" pitchFamily="50" charset="-128"/>
              <a:cs typeface="Meiryo UI" panose="020B0604030504040204" pitchFamily="50" charset="-128"/>
            </a:endParaRPr>
          </a:p>
          <a:p>
            <a:pPr>
              <a:tabLst>
                <a:tab pos="5740400" algn="l"/>
              </a:tabLst>
            </a:pP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　▶税率</a:t>
            </a:r>
            <a:endParaRPr lang="en-US" altLang="ja-JP" sz="2000" b="1" dirty="0">
              <a:latin typeface="Meiryo UI" panose="020B0604030504040204" pitchFamily="50" charset="-128"/>
              <a:ea typeface="Meiryo UI" panose="020B0604030504040204" pitchFamily="50" charset="-128"/>
              <a:cs typeface="Meiryo UI" panose="020B0604030504040204" pitchFamily="50" charset="-128"/>
            </a:endParaRPr>
          </a:p>
          <a:p>
            <a:pPr>
              <a:tabLst>
                <a:tab pos="5740400" algn="l"/>
              </a:tabLst>
            </a:pPr>
            <a:endParaRPr lang="en-US" altLang="ja-JP" sz="2000" b="1" dirty="0">
              <a:latin typeface="Meiryo UI" panose="020B0604030504040204" pitchFamily="50" charset="-128"/>
              <a:ea typeface="Meiryo UI" panose="020B0604030504040204" pitchFamily="50" charset="-128"/>
              <a:cs typeface="Meiryo UI" panose="020B0604030504040204" pitchFamily="50" charset="-128"/>
            </a:endParaRPr>
          </a:p>
          <a:p>
            <a:pPr>
              <a:tabLst>
                <a:tab pos="5740400" algn="l"/>
              </a:tabLst>
            </a:pPr>
            <a:endParaRPr lang="en-US" altLang="ja-JP" sz="2000" b="1" dirty="0">
              <a:latin typeface="Meiryo UI" panose="020B0604030504040204" pitchFamily="50" charset="-128"/>
              <a:ea typeface="Meiryo UI" panose="020B0604030504040204" pitchFamily="50" charset="-128"/>
              <a:cs typeface="Meiryo UI" panose="020B0604030504040204" pitchFamily="50" charset="-128"/>
            </a:endParaRPr>
          </a:p>
          <a:p>
            <a:pPr>
              <a:tabLst>
                <a:tab pos="5740400" algn="l"/>
              </a:tabLst>
            </a:pPr>
            <a:endParaRPr lang="en-US" altLang="ja-JP" sz="2000" b="1" dirty="0">
              <a:latin typeface="Meiryo UI" panose="020B0604030504040204" pitchFamily="50" charset="-128"/>
              <a:ea typeface="Meiryo UI" panose="020B0604030504040204" pitchFamily="50" charset="-128"/>
              <a:cs typeface="Meiryo UI" panose="020B0604030504040204" pitchFamily="50" charset="-128"/>
            </a:endParaRPr>
          </a:p>
          <a:p>
            <a:pPr>
              <a:tabLst>
                <a:tab pos="5740400" algn="l"/>
              </a:tabLst>
            </a:pPr>
            <a:endParaRPr lang="en-US" altLang="ja-JP" sz="2000" b="1" dirty="0">
              <a:latin typeface="Meiryo UI" panose="020B0604030504040204" pitchFamily="50" charset="-128"/>
              <a:ea typeface="Meiryo UI" panose="020B0604030504040204" pitchFamily="50" charset="-128"/>
              <a:cs typeface="Meiryo UI" panose="020B0604030504040204" pitchFamily="50" charset="-128"/>
            </a:endParaRPr>
          </a:p>
          <a:p>
            <a:pPr>
              <a:tabLst>
                <a:tab pos="5740400" algn="l"/>
              </a:tabLst>
            </a:pPr>
            <a:endParaRPr lang="en-US" altLang="ja-JP" sz="2000" b="1" dirty="0">
              <a:latin typeface="Meiryo UI" panose="020B0604030504040204" pitchFamily="50" charset="-128"/>
              <a:ea typeface="Meiryo UI" panose="020B0604030504040204" pitchFamily="50" charset="-128"/>
              <a:cs typeface="Meiryo UI" panose="020B0604030504040204" pitchFamily="50" charset="-128"/>
            </a:endParaRPr>
          </a:p>
          <a:p>
            <a:pPr>
              <a:tabLst>
                <a:tab pos="5740400" algn="l"/>
              </a:tabLst>
            </a:pPr>
            <a:endParaRPr lang="en-US" altLang="ja-JP" sz="2000" b="1" dirty="0">
              <a:latin typeface="Meiryo UI" panose="020B0604030504040204" pitchFamily="50" charset="-128"/>
              <a:ea typeface="Meiryo UI" panose="020B0604030504040204" pitchFamily="50" charset="-128"/>
              <a:cs typeface="Meiryo UI" panose="020B0604030504040204" pitchFamily="50" charset="-128"/>
            </a:endParaRPr>
          </a:p>
          <a:p>
            <a:pPr>
              <a:tabLst>
                <a:tab pos="5740400" algn="l"/>
              </a:tabLst>
            </a:pPr>
            <a:endParaRPr lang="en-US" altLang="ja-JP" sz="2000" b="1" dirty="0">
              <a:latin typeface="Meiryo UI" panose="020B0604030504040204" pitchFamily="50" charset="-128"/>
              <a:ea typeface="Meiryo UI" panose="020B0604030504040204" pitchFamily="50" charset="-128"/>
              <a:cs typeface="Meiryo UI" panose="020B0604030504040204" pitchFamily="50" charset="-128"/>
            </a:endParaRPr>
          </a:p>
          <a:p>
            <a:pPr>
              <a:lnSpc>
                <a:spcPts val="800"/>
              </a:lnSpc>
              <a:spcBef>
                <a:spcPts val="600"/>
              </a:spcBef>
            </a:pPr>
            <a:endParaRPr lang="en-US" altLang="ja-JP" sz="2000" b="1" dirty="0">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▶徴収方法</a:t>
            </a: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特別徴収（宿泊事業者（特別徴収義務者）が宿泊者（納税者）から徴収し、一括して納入する方法）</a:t>
            </a:r>
            <a:endParaRPr lang="en-US" altLang="ja-JP"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参考：特別徴収義務者登録数　</a:t>
            </a:r>
            <a:r>
              <a:rPr lang="en-US" altLang="ja-JP"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1,154</a:t>
            </a: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r>
              <a:rPr lang="en-US" altLang="ja-JP"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2024</a:t>
            </a: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月末時点）</a:t>
            </a:r>
            <a:endParaRPr lang="en-US" altLang="ja-JP"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spcBef>
                <a:spcPts val="600"/>
              </a:spcBef>
            </a:pPr>
            <a:endParaRPr lang="en-US" altLang="ja-JP"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制度検証    </a:t>
            </a: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５年ごとに施策の効果、状況を勘案し、宿泊税制度の在り方について検討を行う</a:t>
            </a:r>
            <a:endParaRPr lang="en-US" altLang="ja-JP"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7313" indent="-87313">
              <a:lnSpc>
                <a:spcPts val="800"/>
              </a:lnSpc>
              <a:spcBef>
                <a:spcPts val="600"/>
              </a:spcBef>
            </a:pPr>
            <a:r>
              <a:rPr lang="ja-JP" altLang="en-US" sz="2000" b="1" dirty="0">
                <a:latin typeface="Meiryo UI" panose="020B0604030504040204" pitchFamily="50" charset="-128"/>
                <a:ea typeface="Meiryo UI" panose="020B0604030504040204" pitchFamily="50" charset="-128"/>
              </a:rPr>
              <a:t>　</a:t>
            </a:r>
            <a:endParaRPr lang="en-US" altLang="ja-JP" sz="2000" b="1" dirty="0">
              <a:latin typeface="Meiryo UI" panose="020B0604030504040204" pitchFamily="50" charset="-128"/>
              <a:ea typeface="Meiryo UI" panose="020B0604030504040204" pitchFamily="50" charset="-128"/>
            </a:endParaRPr>
          </a:p>
          <a:p>
            <a:pPr marL="87313" indent="-87313">
              <a:spcBef>
                <a:spcPts val="600"/>
              </a:spcBef>
            </a:pPr>
            <a:r>
              <a:rPr lang="ja-JP" altLang="en-US" sz="2000" b="1" dirty="0">
                <a:latin typeface="Meiryo UI" panose="020B0604030504040204" pitchFamily="50" charset="-128"/>
                <a:ea typeface="Meiryo UI" panose="020B0604030504040204" pitchFamily="50" charset="-128"/>
              </a:rPr>
              <a:t>　</a:t>
            </a:r>
            <a:r>
              <a:rPr lang="ja-JP" altLang="en-US" sz="2000" dirty="0">
                <a:latin typeface="Meiryo UI" panose="020B0604030504040204" pitchFamily="50" charset="-128"/>
                <a:ea typeface="Meiryo UI" panose="020B0604030504040204" pitchFamily="50" charset="-128"/>
              </a:rPr>
              <a:t>▶</a:t>
            </a:r>
            <a:r>
              <a:rPr lang="ja-JP" altLang="en-US" sz="2000" b="1" dirty="0">
                <a:latin typeface="Meiryo UI" panose="020B0604030504040204" pitchFamily="50" charset="-128"/>
                <a:ea typeface="Meiryo UI" panose="020B0604030504040204" pitchFamily="50" charset="-128"/>
              </a:rPr>
              <a:t>実績の公表　</a:t>
            </a:r>
            <a:r>
              <a:rPr lang="ja-JP" altLang="en-US" sz="2000" dirty="0">
                <a:latin typeface="Meiryo UI" panose="020B0604030504040204" pitchFamily="50" charset="-128"/>
                <a:ea typeface="Meiryo UI" panose="020B0604030504040204" pitchFamily="50" charset="-128"/>
              </a:rPr>
              <a:t>納税者に対する説明責任を果たすため、毎年度、事業実績を取りまとめ、</a:t>
            </a:r>
            <a:r>
              <a:rPr lang="en-US" altLang="ja-JP" sz="2000" dirty="0">
                <a:latin typeface="Meiryo UI" panose="020B0604030504040204" pitchFamily="50" charset="-128"/>
                <a:ea typeface="Meiryo UI" panose="020B0604030504040204" pitchFamily="50" charset="-128"/>
              </a:rPr>
              <a:t>HP</a:t>
            </a:r>
            <a:r>
              <a:rPr lang="ja-JP" altLang="en-US" sz="2000" dirty="0">
                <a:latin typeface="Meiryo UI" panose="020B0604030504040204" pitchFamily="50" charset="-128"/>
                <a:ea typeface="Meiryo UI" panose="020B0604030504040204" pitchFamily="50" charset="-128"/>
              </a:rPr>
              <a:t>上で公表</a:t>
            </a:r>
            <a:endParaRPr lang="en-US" altLang="ja-JP" sz="2000" dirty="0">
              <a:latin typeface="Meiryo UI" panose="020B0604030504040204" pitchFamily="50" charset="-128"/>
              <a:ea typeface="Meiryo UI" panose="020B0604030504040204" pitchFamily="50" charset="-128"/>
            </a:endParaRPr>
          </a:p>
          <a:p>
            <a:pPr marL="87313" indent="-87313">
              <a:lnSpc>
                <a:spcPts val="800"/>
              </a:lnSpc>
              <a:spcBef>
                <a:spcPts val="600"/>
              </a:spcBef>
            </a:pPr>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a:p>
            <a:pPr marL="87313" indent="-87313">
              <a:spcBef>
                <a:spcPts val="600"/>
              </a:spcBef>
            </a:pPr>
            <a:r>
              <a:rPr lang="ja-JP" altLang="en-US" sz="2000" dirty="0">
                <a:latin typeface="Meiryo UI" panose="020B0604030504040204" pitchFamily="50" charset="-128"/>
                <a:ea typeface="Meiryo UI" panose="020B0604030504040204" pitchFamily="50" charset="-128"/>
              </a:rPr>
              <a:t>  ▶</a:t>
            </a:r>
            <a:r>
              <a:rPr lang="ja-JP" altLang="en-US" sz="2000" b="1" dirty="0">
                <a:latin typeface="Meiryo UI" panose="020B0604030504040204" pitchFamily="50" charset="-128"/>
                <a:ea typeface="Meiryo UI" panose="020B0604030504040204" pitchFamily="50" charset="-128"/>
              </a:rPr>
              <a:t>税収　</a:t>
            </a:r>
            <a:endParaRPr lang="en-US" altLang="ja-JP" sz="2000" dirty="0">
              <a:latin typeface="+mn-ea"/>
              <a:cs typeface="Meiryo UI" panose="020B0604030504040204" pitchFamily="50" charset="-128"/>
            </a:endParaRPr>
          </a:p>
          <a:p>
            <a:pPr>
              <a:tabLst>
                <a:tab pos="5740400" algn="l"/>
              </a:tabLst>
            </a:pPr>
            <a:endParaRPr lang="en-US" altLang="ja-JP" sz="2000" dirty="0">
              <a:latin typeface="+mn-ea"/>
            </a:endParaRPr>
          </a:p>
        </p:txBody>
      </p:sp>
      <p:graphicFrame>
        <p:nvGraphicFramePr>
          <p:cNvPr id="70" name="表 69"/>
          <p:cNvGraphicFramePr>
            <a:graphicFrameLocks noGrp="1"/>
          </p:cNvGraphicFramePr>
          <p:nvPr/>
        </p:nvGraphicFramePr>
        <p:xfrm>
          <a:off x="1727969" y="4050233"/>
          <a:ext cx="6702136" cy="2016223"/>
        </p:xfrm>
        <a:graphic>
          <a:graphicData uri="http://schemas.openxmlformats.org/drawingml/2006/table">
            <a:tbl>
              <a:tblPr>
                <a:tableStyleId>{BC89EF96-8CEA-46FF-86C4-4CE0E7609802}</a:tableStyleId>
              </a:tblPr>
              <a:tblGrid>
                <a:gridCol w="5117960">
                  <a:extLst>
                    <a:ext uri="{9D8B030D-6E8A-4147-A177-3AD203B41FA5}">
                      <a16:colId xmlns:a16="http://schemas.microsoft.com/office/drawing/2014/main" val="20000"/>
                    </a:ext>
                  </a:extLst>
                </a:gridCol>
                <a:gridCol w="1584176">
                  <a:extLst>
                    <a:ext uri="{9D8B030D-6E8A-4147-A177-3AD203B41FA5}">
                      <a16:colId xmlns:a16="http://schemas.microsoft.com/office/drawing/2014/main" val="20001"/>
                    </a:ext>
                  </a:extLst>
                </a:gridCol>
              </a:tblGrid>
              <a:tr h="342970">
                <a:tc>
                  <a:txBody>
                    <a:bodyPr/>
                    <a:lstStyle/>
                    <a:p>
                      <a:pPr marL="5080" algn="ctr">
                        <a:lnSpc>
                          <a:spcPct val="100000"/>
                        </a:lnSpc>
                        <a:spcAft>
                          <a:spcPts val="0"/>
                        </a:spcAft>
                      </a:pPr>
                      <a:r>
                        <a:rPr lang="ja-JP" sz="18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宿泊料金</a:t>
                      </a:r>
                      <a:r>
                        <a:rPr lang="ja-JP" altLang="en-US" sz="18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8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a:t>
                      </a:r>
                      <a:r>
                        <a:rPr lang="ja-JP" altLang="en-US" sz="18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r>
                        <a:rPr lang="en-US" altLang="ja-JP" sz="18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a:t>
                      </a:r>
                      <a:r>
                        <a:rPr lang="ja-JP" altLang="en-US" sz="18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泊　素泊まり料金）</a:t>
                      </a:r>
                      <a:endParaRPr lang="ja-JP" sz="18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6838" marR="66838" marT="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solidFill>
                      <a:srgbClr val="FFFF00"/>
                    </a:solidFill>
                  </a:tcPr>
                </a:tc>
                <a:tc>
                  <a:txBody>
                    <a:bodyPr/>
                    <a:lstStyle/>
                    <a:p>
                      <a:pPr algn="ctr">
                        <a:lnSpc>
                          <a:spcPct val="100000"/>
                        </a:lnSpc>
                        <a:spcAft>
                          <a:spcPts val="0"/>
                        </a:spcAft>
                      </a:pPr>
                      <a:r>
                        <a:rPr lang="ja-JP" sz="18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税　率</a:t>
                      </a:r>
                    </a:p>
                  </a:txBody>
                  <a:tcPr marL="66838" marR="66838" marT="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solidFill>
                      <a:srgbClr val="FFFF00"/>
                    </a:solidFill>
                  </a:tcPr>
                </a:tc>
                <a:extLst>
                  <a:ext uri="{0D108BD9-81ED-4DB2-BD59-A6C34878D82A}">
                    <a16:rowId xmlns:a16="http://schemas.microsoft.com/office/drawing/2014/main" val="10000"/>
                  </a:ext>
                </a:extLst>
              </a:tr>
              <a:tr h="557751">
                <a:tc>
                  <a:txBody>
                    <a:bodyPr/>
                    <a:lstStyle/>
                    <a:p>
                      <a:pPr marL="5080" algn="l">
                        <a:lnSpc>
                          <a:spcPct val="100000"/>
                        </a:lnSpc>
                        <a:spcAft>
                          <a:spcPts val="0"/>
                        </a:spcAft>
                      </a:pPr>
                      <a:r>
                        <a:rPr lang="en-US" altLang="ja-JP" sz="2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7,000</a:t>
                      </a:r>
                      <a:r>
                        <a:rPr lang="ja-JP" altLang="en-US" sz="2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円以上</a:t>
                      </a:r>
                      <a:r>
                        <a:rPr lang="en-US" altLang="ja-JP" sz="2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15,000</a:t>
                      </a:r>
                      <a:r>
                        <a:rPr lang="ja-JP" altLang="en-US" sz="2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円未満</a:t>
                      </a:r>
                      <a:r>
                        <a:rPr lang="en-US" altLang="ja-JP" sz="2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sz="2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6838" marR="66838" marT="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ctr">
                        <a:lnSpc>
                          <a:spcPct val="100000"/>
                        </a:lnSpc>
                        <a:spcAft>
                          <a:spcPts val="0"/>
                        </a:spcAft>
                      </a:pPr>
                      <a:r>
                        <a:rPr lang="en-US" altLang="ja-JP" sz="2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100</a:t>
                      </a:r>
                      <a:r>
                        <a:rPr lang="ja-JP" altLang="en-US" sz="2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円</a:t>
                      </a:r>
                      <a:endParaRPr lang="ja-JP" sz="2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6838" marR="66838" marT="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1"/>
                  </a:ext>
                </a:extLst>
              </a:tr>
              <a:tr h="557751">
                <a:tc>
                  <a:txBody>
                    <a:bodyPr/>
                    <a:lstStyle/>
                    <a:p>
                      <a:pPr marL="5080" algn="l">
                        <a:lnSpc>
                          <a:spcPct val="100000"/>
                        </a:lnSpc>
                        <a:spcAft>
                          <a:spcPts val="0"/>
                        </a:spcAft>
                      </a:pPr>
                      <a:r>
                        <a:rPr lang="en-US" altLang="ja-JP" sz="2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15,000</a:t>
                      </a:r>
                      <a:r>
                        <a:rPr lang="ja-JP" altLang="en-US" sz="2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円以上</a:t>
                      </a:r>
                      <a:r>
                        <a:rPr lang="en-US" altLang="ja-JP" sz="2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20,000</a:t>
                      </a:r>
                      <a:r>
                        <a:rPr lang="ja-JP" altLang="en-US" sz="2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円未満</a:t>
                      </a:r>
                      <a:endParaRPr lang="ja-JP" sz="2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6838" marR="66838" marT="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ctr">
                        <a:lnSpc>
                          <a:spcPct val="100000"/>
                        </a:lnSpc>
                        <a:spcAft>
                          <a:spcPts val="0"/>
                        </a:spcAft>
                      </a:pPr>
                      <a:r>
                        <a:rPr lang="en-US" altLang="ja-JP" sz="2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200</a:t>
                      </a:r>
                      <a:r>
                        <a:rPr lang="ja-JP" altLang="en-US" sz="2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円</a:t>
                      </a:r>
                      <a:endParaRPr lang="ja-JP" sz="2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6838" marR="66838" marT="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2"/>
                  </a:ext>
                </a:extLst>
              </a:tr>
              <a:tr h="557751">
                <a:tc>
                  <a:txBody>
                    <a:bodyPr/>
                    <a:lstStyle/>
                    <a:p>
                      <a:pPr marL="5080" algn="l">
                        <a:lnSpc>
                          <a:spcPct val="100000"/>
                        </a:lnSpc>
                        <a:spcAft>
                          <a:spcPts val="0"/>
                        </a:spcAft>
                      </a:pPr>
                      <a:r>
                        <a:rPr lang="en-US" altLang="ja-JP" sz="2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20,000</a:t>
                      </a:r>
                      <a:r>
                        <a:rPr lang="ja-JP" altLang="en-US" sz="2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円以上</a:t>
                      </a:r>
                      <a:endParaRPr lang="ja-JP" sz="2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6838" marR="66838" marT="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noFill/>
                  </a:tcPr>
                </a:tc>
                <a:tc>
                  <a:txBody>
                    <a:bodyPr/>
                    <a:lstStyle/>
                    <a:p>
                      <a:pPr algn="ctr">
                        <a:lnSpc>
                          <a:spcPct val="100000"/>
                        </a:lnSpc>
                        <a:spcAft>
                          <a:spcPts val="0"/>
                        </a:spcAft>
                      </a:pPr>
                      <a:r>
                        <a:rPr lang="en-US" altLang="ja-JP" sz="2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300</a:t>
                      </a:r>
                      <a:r>
                        <a:rPr lang="ja-JP" altLang="en-US" sz="2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円</a:t>
                      </a:r>
                      <a:endParaRPr lang="ja-JP" sz="2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6838" marR="66838" marT="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2" name="テキスト ボックス 1"/>
          <p:cNvSpPr txBox="1"/>
          <p:nvPr/>
        </p:nvSpPr>
        <p:spPr bwMode="gray">
          <a:xfrm>
            <a:off x="0" y="-19491"/>
            <a:ext cx="3300685" cy="685348"/>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lang="ja-JP" altLang="en-US" sz="2800" b="1" dirty="0">
                <a:solidFill>
                  <a:sysClr val="windowText" lastClr="000000"/>
                </a:solidFill>
                <a:latin typeface="Meiryo UI" panose="020B0604030504040204" pitchFamily="50" charset="-128"/>
                <a:ea typeface="Meiryo UI" panose="020B0604030504040204" pitchFamily="50" charset="-128"/>
              </a:rPr>
              <a:t>　宿泊税制度の概要</a:t>
            </a:r>
            <a:endParaRPr kumimoji="1" lang="ja-JP" altLang="en-US" sz="2800" b="1" dirty="0">
              <a:solidFill>
                <a:sysClr val="windowText" lastClr="000000"/>
              </a:solidFill>
              <a:latin typeface="Meiryo UI" panose="020B0604030504040204" pitchFamily="50" charset="-128"/>
              <a:ea typeface="Meiryo UI" panose="020B0604030504040204" pitchFamily="50" charset="-128"/>
            </a:endParaRPr>
          </a:p>
        </p:txBody>
      </p:sp>
      <p:sp>
        <p:nvSpPr>
          <p:cNvPr id="10" name="テキスト ボックス 2"/>
          <p:cNvSpPr txBox="1"/>
          <p:nvPr/>
        </p:nvSpPr>
        <p:spPr>
          <a:xfrm>
            <a:off x="8928769" y="4826908"/>
            <a:ext cx="3550794" cy="1167541"/>
          </a:xfrm>
          <a:prstGeom prst="rect">
            <a:avLst/>
          </a:prstGeom>
          <a:solidFill>
            <a:schemeClr val="accent6">
              <a:lumMod val="20000"/>
              <a:lumOff val="80000"/>
            </a:schemeClr>
          </a:solidFill>
          <a:ln w="12700" cmpd="sng">
            <a:solidFill>
              <a:schemeClr val="tx2">
                <a:lumMod val="40000"/>
                <a:lumOff val="60000"/>
              </a:schemeClr>
            </a:solid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tabLst>
                <a:tab pos="5740400" algn="l"/>
              </a:tabLst>
            </a:pPr>
            <a:endParaRPr lang="en-US" altLang="ja-JP" sz="900" dirty="0">
              <a:solidFill>
                <a:schemeClr val="tx1"/>
              </a:solidFill>
              <a:latin typeface="Meiryo UI" panose="020B0604030504040204" pitchFamily="50" charset="-128"/>
              <a:ea typeface="Meiryo UI" panose="020B0604030504040204" pitchFamily="50" charset="-128"/>
            </a:endParaRPr>
          </a:p>
          <a:p>
            <a:pPr>
              <a:tabLst>
                <a:tab pos="5740400" algn="l"/>
              </a:tabLst>
            </a:pPr>
            <a:r>
              <a:rPr lang="en-US" altLang="ja-JP" sz="1800" dirty="0">
                <a:solidFill>
                  <a:schemeClr val="tx1"/>
                </a:solidFill>
                <a:latin typeface="Meiryo UI" panose="020B0604030504040204" pitchFamily="50" charset="-128"/>
                <a:ea typeface="Meiryo UI" panose="020B0604030504040204" pitchFamily="50" charset="-128"/>
              </a:rPr>
              <a:t>※10,000</a:t>
            </a:r>
            <a:r>
              <a:rPr lang="ja-JP" altLang="en-US" sz="1800" dirty="0">
                <a:solidFill>
                  <a:schemeClr val="tx1"/>
                </a:solidFill>
                <a:latin typeface="Meiryo UI" panose="020B0604030504040204" pitchFamily="50" charset="-128"/>
                <a:ea typeface="Meiryo UI" panose="020B0604030504040204" pitchFamily="50" charset="-128"/>
              </a:rPr>
              <a:t>円➡</a:t>
            </a:r>
            <a:r>
              <a:rPr lang="en-US" altLang="ja-JP" sz="1800" dirty="0">
                <a:solidFill>
                  <a:schemeClr val="tx1"/>
                </a:solidFill>
                <a:latin typeface="Meiryo UI" panose="020B0604030504040204" pitchFamily="50" charset="-128"/>
                <a:ea typeface="Meiryo UI" panose="020B0604030504040204" pitchFamily="50" charset="-128"/>
              </a:rPr>
              <a:t>7,000</a:t>
            </a:r>
            <a:r>
              <a:rPr lang="ja-JP" altLang="en-US" sz="1800" dirty="0">
                <a:solidFill>
                  <a:schemeClr val="tx1"/>
                </a:solidFill>
                <a:latin typeface="Meiryo UI" panose="020B0604030504040204" pitchFamily="50" charset="-128"/>
                <a:ea typeface="Meiryo UI" panose="020B0604030504040204" pitchFamily="50" charset="-128"/>
              </a:rPr>
              <a:t>円に変更</a:t>
            </a:r>
            <a:endParaRPr lang="en-US" altLang="ja-JP" sz="1800" dirty="0">
              <a:solidFill>
                <a:schemeClr val="tx1"/>
              </a:solidFill>
              <a:latin typeface="Meiryo UI" panose="020B0604030504040204" pitchFamily="50" charset="-128"/>
              <a:ea typeface="Meiryo UI" panose="020B0604030504040204" pitchFamily="50" charset="-128"/>
            </a:endParaRPr>
          </a:p>
          <a:p>
            <a:pPr>
              <a:tabLst>
                <a:tab pos="5740400" algn="l"/>
              </a:tabLst>
            </a:pPr>
            <a:r>
              <a:rPr lang="ja-JP" altLang="en-US" sz="1800" dirty="0">
                <a:solidFill>
                  <a:schemeClr val="tx1"/>
                </a:solidFill>
                <a:latin typeface="Meiryo UI" panose="020B0604030504040204" pitchFamily="50" charset="-128"/>
                <a:ea typeface="Meiryo UI" panose="020B0604030504040204" pitchFamily="50" charset="-128"/>
              </a:rPr>
              <a:t>　（</a:t>
            </a:r>
            <a:r>
              <a:rPr lang="en-US" altLang="ja-JP" sz="1800" dirty="0">
                <a:solidFill>
                  <a:schemeClr val="tx1"/>
                </a:solidFill>
                <a:latin typeface="Meiryo UI" panose="020B0604030504040204" pitchFamily="50" charset="-128"/>
                <a:ea typeface="Meiryo UI" panose="020B0604030504040204" pitchFamily="50" charset="-128"/>
              </a:rPr>
              <a:t>2019</a:t>
            </a:r>
            <a:r>
              <a:rPr lang="ja-JP" altLang="en-US" sz="1800" dirty="0">
                <a:solidFill>
                  <a:schemeClr val="tx1"/>
                </a:solidFill>
                <a:latin typeface="Meiryo UI" panose="020B0604030504040204" pitchFamily="50" charset="-128"/>
                <a:ea typeface="Meiryo UI" panose="020B0604030504040204" pitchFamily="50" charset="-128"/>
              </a:rPr>
              <a:t>年</a:t>
            </a:r>
            <a:r>
              <a:rPr lang="en-US" altLang="ja-JP" sz="1800" dirty="0">
                <a:solidFill>
                  <a:schemeClr val="tx1"/>
                </a:solidFill>
                <a:latin typeface="Meiryo UI" panose="020B0604030504040204" pitchFamily="50" charset="-128"/>
                <a:ea typeface="Meiryo UI" panose="020B0604030504040204" pitchFamily="50" charset="-128"/>
              </a:rPr>
              <a:t>6</a:t>
            </a:r>
            <a:r>
              <a:rPr lang="ja-JP" altLang="en-US" sz="1800" dirty="0">
                <a:solidFill>
                  <a:schemeClr val="tx1"/>
                </a:solidFill>
                <a:latin typeface="Meiryo UI" panose="020B0604030504040204" pitchFamily="50" charset="-128"/>
                <a:ea typeface="Meiryo UI" panose="020B0604030504040204" pitchFamily="50" charset="-128"/>
              </a:rPr>
              <a:t>月</a:t>
            </a:r>
            <a:r>
              <a:rPr lang="en-US" altLang="ja-JP" sz="1800" dirty="0">
                <a:solidFill>
                  <a:schemeClr val="tx1"/>
                </a:solidFill>
                <a:latin typeface="Meiryo UI" panose="020B0604030504040204" pitchFamily="50" charset="-128"/>
                <a:ea typeface="Meiryo UI" panose="020B0604030504040204" pitchFamily="50" charset="-128"/>
              </a:rPr>
              <a:t>1</a:t>
            </a:r>
            <a:r>
              <a:rPr lang="ja-JP" altLang="en-US" sz="1800" dirty="0">
                <a:solidFill>
                  <a:schemeClr val="tx1"/>
                </a:solidFill>
                <a:latin typeface="Meiryo UI" panose="020B0604030504040204" pitchFamily="50" charset="-128"/>
                <a:ea typeface="Meiryo UI" panose="020B0604030504040204" pitchFamily="50" charset="-128"/>
              </a:rPr>
              <a:t>日より）</a:t>
            </a:r>
            <a:endParaRPr lang="en-US" altLang="ja-JP" sz="1800" dirty="0">
              <a:latin typeface="+mn-ea"/>
            </a:endParaRPr>
          </a:p>
        </p:txBody>
      </p:sp>
      <p:cxnSp>
        <p:nvCxnSpPr>
          <p:cNvPr id="8" name="直線コネクタ 7"/>
          <p:cNvCxnSpPr/>
          <p:nvPr/>
        </p:nvCxnSpPr>
        <p:spPr>
          <a:xfrm>
            <a:off x="0" y="66585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graphicFrame>
        <p:nvGraphicFramePr>
          <p:cNvPr id="3" name="表 2"/>
          <p:cNvGraphicFramePr>
            <a:graphicFrameLocks noGrp="1"/>
          </p:cNvGraphicFramePr>
          <p:nvPr/>
        </p:nvGraphicFramePr>
        <p:xfrm>
          <a:off x="1680256" y="8802761"/>
          <a:ext cx="7392528" cy="741680"/>
        </p:xfrm>
        <a:graphic>
          <a:graphicData uri="http://schemas.openxmlformats.org/drawingml/2006/table">
            <a:tbl>
              <a:tblPr firstRow="1" bandRow="1">
                <a:tableStyleId>{5940675A-B579-460E-94D1-54222C63F5DA}</a:tableStyleId>
              </a:tblPr>
              <a:tblGrid>
                <a:gridCol w="924066">
                  <a:extLst>
                    <a:ext uri="{9D8B030D-6E8A-4147-A177-3AD203B41FA5}">
                      <a16:colId xmlns:a16="http://schemas.microsoft.com/office/drawing/2014/main" val="705133248"/>
                    </a:ext>
                  </a:extLst>
                </a:gridCol>
                <a:gridCol w="924066">
                  <a:extLst>
                    <a:ext uri="{9D8B030D-6E8A-4147-A177-3AD203B41FA5}">
                      <a16:colId xmlns:a16="http://schemas.microsoft.com/office/drawing/2014/main" val="897251033"/>
                    </a:ext>
                  </a:extLst>
                </a:gridCol>
                <a:gridCol w="924066">
                  <a:extLst>
                    <a:ext uri="{9D8B030D-6E8A-4147-A177-3AD203B41FA5}">
                      <a16:colId xmlns:a16="http://schemas.microsoft.com/office/drawing/2014/main" val="3310234047"/>
                    </a:ext>
                  </a:extLst>
                </a:gridCol>
                <a:gridCol w="924066">
                  <a:extLst>
                    <a:ext uri="{9D8B030D-6E8A-4147-A177-3AD203B41FA5}">
                      <a16:colId xmlns:a16="http://schemas.microsoft.com/office/drawing/2014/main" val="966647176"/>
                    </a:ext>
                  </a:extLst>
                </a:gridCol>
                <a:gridCol w="924066">
                  <a:extLst>
                    <a:ext uri="{9D8B030D-6E8A-4147-A177-3AD203B41FA5}">
                      <a16:colId xmlns:a16="http://schemas.microsoft.com/office/drawing/2014/main" val="3074419070"/>
                    </a:ext>
                  </a:extLst>
                </a:gridCol>
                <a:gridCol w="924066">
                  <a:extLst>
                    <a:ext uri="{9D8B030D-6E8A-4147-A177-3AD203B41FA5}">
                      <a16:colId xmlns:a16="http://schemas.microsoft.com/office/drawing/2014/main" val="3141889936"/>
                    </a:ext>
                  </a:extLst>
                </a:gridCol>
                <a:gridCol w="924066">
                  <a:extLst>
                    <a:ext uri="{9D8B030D-6E8A-4147-A177-3AD203B41FA5}">
                      <a16:colId xmlns:a16="http://schemas.microsoft.com/office/drawing/2014/main" val="3680752936"/>
                    </a:ext>
                  </a:extLst>
                </a:gridCol>
                <a:gridCol w="924066">
                  <a:extLst>
                    <a:ext uri="{9D8B030D-6E8A-4147-A177-3AD203B41FA5}">
                      <a16:colId xmlns:a16="http://schemas.microsoft.com/office/drawing/2014/main" val="677465240"/>
                    </a:ext>
                  </a:extLst>
                </a:gridCol>
              </a:tblGrid>
              <a:tr h="370840">
                <a:tc>
                  <a:txBody>
                    <a:bodyPr/>
                    <a:lstStyle/>
                    <a:p>
                      <a:pPr algn="ctr"/>
                      <a:r>
                        <a:rPr kumimoji="1" lang="ja-JP" altLang="en-US" sz="1600" dirty="0"/>
                        <a:t>年度</a:t>
                      </a: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FFF00"/>
                    </a:solidFill>
                  </a:tcPr>
                </a:tc>
                <a:tc>
                  <a:txBody>
                    <a:bodyPr/>
                    <a:lstStyle/>
                    <a:p>
                      <a:pPr algn="ctr"/>
                      <a:r>
                        <a:rPr kumimoji="1" lang="en-US" altLang="ja-JP" sz="1800" dirty="0"/>
                        <a:t>H29</a:t>
                      </a:r>
                      <a:endParaRPr kumimoji="1" lang="ja-JP" altLang="en-US" sz="18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FFF00"/>
                    </a:solidFill>
                  </a:tcPr>
                </a:tc>
                <a:tc>
                  <a:txBody>
                    <a:bodyPr/>
                    <a:lstStyle/>
                    <a:p>
                      <a:pPr algn="ctr"/>
                      <a:r>
                        <a:rPr kumimoji="1" lang="en-US" altLang="ja-JP" sz="1800" dirty="0"/>
                        <a:t>H30</a:t>
                      </a:r>
                      <a:endParaRPr kumimoji="1" lang="ja-JP" altLang="en-US" sz="18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FFF00"/>
                    </a:solidFill>
                  </a:tcPr>
                </a:tc>
                <a:tc>
                  <a:txBody>
                    <a:bodyPr/>
                    <a:lstStyle/>
                    <a:p>
                      <a:pPr algn="ctr"/>
                      <a:r>
                        <a:rPr kumimoji="1" lang="en-US" altLang="ja-JP" sz="1800" dirty="0"/>
                        <a:t>R</a:t>
                      </a:r>
                      <a:r>
                        <a:rPr kumimoji="1" lang="ja-JP" altLang="en-US" sz="1800" dirty="0"/>
                        <a:t>元</a:t>
                      </a: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FFF00"/>
                    </a:solidFill>
                  </a:tcPr>
                </a:tc>
                <a:tc>
                  <a:txBody>
                    <a:bodyPr/>
                    <a:lstStyle/>
                    <a:p>
                      <a:pPr algn="ctr"/>
                      <a:r>
                        <a:rPr kumimoji="1" lang="en-US" altLang="ja-JP" sz="1800" dirty="0"/>
                        <a:t>R2</a:t>
                      </a:r>
                      <a:endParaRPr kumimoji="1" lang="ja-JP" altLang="en-US" sz="18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FFF00"/>
                    </a:solidFill>
                  </a:tcPr>
                </a:tc>
                <a:tc>
                  <a:txBody>
                    <a:bodyPr/>
                    <a:lstStyle/>
                    <a:p>
                      <a:pPr algn="ctr"/>
                      <a:r>
                        <a:rPr kumimoji="1" lang="en-US" altLang="ja-JP" sz="1800" dirty="0"/>
                        <a:t>R3</a:t>
                      </a:r>
                      <a:endParaRPr kumimoji="1" lang="ja-JP" altLang="en-US" sz="18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FFF00"/>
                    </a:solidFill>
                  </a:tcPr>
                </a:tc>
                <a:tc>
                  <a:txBody>
                    <a:bodyPr/>
                    <a:lstStyle/>
                    <a:p>
                      <a:pPr algn="ctr"/>
                      <a:r>
                        <a:rPr kumimoji="1" lang="en-US" altLang="ja-JP" sz="1800" dirty="0"/>
                        <a:t>R4</a:t>
                      </a:r>
                      <a:endParaRPr kumimoji="1" lang="ja-JP" altLang="en-US" sz="18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FFF00"/>
                    </a:solidFill>
                  </a:tcPr>
                </a:tc>
                <a:tc>
                  <a:txBody>
                    <a:bodyPr/>
                    <a:lstStyle/>
                    <a:p>
                      <a:pPr algn="ctr"/>
                      <a:r>
                        <a:rPr kumimoji="1" lang="en-US" altLang="ja-JP" sz="1800" dirty="0"/>
                        <a:t>R5</a:t>
                      </a:r>
                      <a:r>
                        <a:rPr kumimoji="1" lang="ja-JP" altLang="en-US" sz="1400" dirty="0"/>
                        <a:t>　</a:t>
                      </a:r>
                      <a:r>
                        <a:rPr kumimoji="1" lang="en-US" altLang="ja-JP" sz="1400" dirty="0"/>
                        <a:t>※</a:t>
                      </a:r>
                      <a:endParaRPr kumimoji="1" lang="ja-JP" altLang="en-US" sz="18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FFF00"/>
                    </a:solidFill>
                  </a:tcPr>
                </a:tc>
                <a:extLst>
                  <a:ext uri="{0D108BD9-81ED-4DB2-BD59-A6C34878D82A}">
                    <a16:rowId xmlns:a16="http://schemas.microsoft.com/office/drawing/2014/main" val="704226134"/>
                  </a:ext>
                </a:extLst>
              </a:tr>
              <a:tr h="370840">
                <a:tc>
                  <a:txBody>
                    <a:bodyPr/>
                    <a:lstStyle/>
                    <a:p>
                      <a:pPr algn="ctr"/>
                      <a:r>
                        <a:rPr kumimoji="1" lang="ja-JP" altLang="en-US" sz="1600" dirty="0">
                          <a:solidFill>
                            <a:schemeClr val="bg1"/>
                          </a:solidFill>
                        </a:rPr>
                        <a:t>税収</a:t>
                      </a: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40000"/>
                        <a:lumOff val="60000"/>
                      </a:schemeClr>
                    </a:solidFill>
                  </a:tcPr>
                </a:tc>
                <a:tc>
                  <a:txBody>
                    <a:bodyPr/>
                    <a:lstStyle/>
                    <a:p>
                      <a:pPr algn="r"/>
                      <a:r>
                        <a:rPr kumimoji="1" lang="en-US" altLang="ja-JP" sz="1800" dirty="0"/>
                        <a:t>7.7</a:t>
                      </a:r>
                      <a:endParaRPr kumimoji="1" lang="ja-JP" altLang="en-US" sz="18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r"/>
                      <a:r>
                        <a:rPr kumimoji="1" lang="en-US" altLang="ja-JP" sz="1800" dirty="0"/>
                        <a:t>7.5</a:t>
                      </a:r>
                      <a:endParaRPr kumimoji="1" lang="ja-JP" altLang="en-US" sz="18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r"/>
                      <a:r>
                        <a:rPr kumimoji="1" lang="en-US" altLang="ja-JP" sz="1800" dirty="0"/>
                        <a:t>12.3</a:t>
                      </a:r>
                      <a:endParaRPr kumimoji="1" lang="ja-JP" altLang="en-US" sz="18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r"/>
                      <a:r>
                        <a:rPr kumimoji="1" lang="en-US" altLang="ja-JP" sz="1800" dirty="0"/>
                        <a:t>2.8</a:t>
                      </a:r>
                      <a:endParaRPr kumimoji="1" lang="ja-JP" altLang="en-US" sz="18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r"/>
                      <a:r>
                        <a:rPr kumimoji="1" lang="en-US" altLang="ja-JP" sz="1800" dirty="0"/>
                        <a:t>3.5</a:t>
                      </a:r>
                      <a:endParaRPr kumimoji="1" lang="ja-JP" altLang="en-US" sz="18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r"/>
                      <a:r>
                        <a:rPr kumimoji="1" lang="en-US" altLang="ja-JP" sz="1800" dirty="0"/>
                        <a:t>10.5</a:t>
                      </a:r>
                      <a:endParaRPr kumimoji="1" lang="ja-JP" altLang="en-US" sz="18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r"/>
                      <a:r>
                        <a:rPr kumimoji="1" lang="en-US" altLang="ja-JP" sz="1800" dirty="0"/>
                        <a:t>24.2</a:t>
                      </a:r>
                      <a:endParaRPr kumimoji="1" lang="ja-JP" altLang="en-US" sz="18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1302956339"/>
                  </a:ext>
                </a:extLst>
              </a:tr>
            </a:tbl>
          </a:graphicData>
        </a:graphic>
      </p:graphicFrame>
      <p:sp>
        <p:nvSpPr>
          <p:cNvPr id="5" name="テキスト ボックス 4"/>
          <p:cNvSpPr txBox="1"/>
          <p:nvPr/>
        </p:nvSpPr>
        <p:spPr bwMode="gray">
          <a:xfrm>
            <a:off x="8496721" y="8442721"/>
            <a:ext cx="756718" cy="416044"/>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lang="ja-JP" altLang="en-US" sz="1050" dirty="0">
                <a:solidFill>
                  <a:sysClr val="windowText" lastClr="000000"/>
                </a:solidFill>
                <a:latin typeface="Meiryo UI" panose="020B0604030504040204" pitchFamily="50" charset="-128"/>
                <a:ea typeface="Meiryo UI" panose="020B0604030504040204" pitchFamily="50" charset="-128"/>
              </a:rPr>
              <a:t>（億円）</a:t>
            </a:r>
            <a:endParaRPr kumimoji="1" lang="ja-JP" altLang="en-US" sz="1050" dirty="0">
              <a:solidFill>
                <a:sysClr val="windowText" lastClr="000000"/>
              </a:solidFill>
              <a:latin typeface="Meiryo UI" panose="020B0604030504040204" pitchFamily="50" charset="-128"/>
              <a:ea typeface="Meiryo UI" panose="020B0604030504040204" pitchFamily="50" charset="-128"/>
            </a:endParaRPr>
          </a:p>
        </p:txBody>
      </p:sp>
      <p:sp>
        <p:nvSpPr>
          <p:cNvPr id="11" name="テキスト ボックス 10"/>
          <p:cNvSpPr txBox="1"/>
          <p:nvPr/>
        </p:nvSpPr>
        <p:spPr bwMode="gray">
          <a:xfrm>
            <a:off x="9144793" y="9155722"/>
            <a:ext cx="3456384" cy="439127"/>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spAutoFit/>
          </a:bodyPr>
          <a:lstStyle/>
          <a:p>
            <a:pPr defTabSz="990600"/>
            <a:r>
              <a:rPr lang="en-US" altLang="ja-JP" sz="1200" dirty="0">
                <a:solidFill>
                  <a:sysClr val="windowText" lastClr="000000"/>
                </a:solidFill>
                <a:latin typeface="Meiryo UI" panose="020B0604030504040204" pitchFamily="50" charset="-128"/>
                <a:ea typeface="Meiryo UI" panose="020B0604030504040204" pitchFamily="50" charset="-128"/>
              </a:rPr>
              <a:t>※R5</a:t>
            </a:r>
            <a:r>
              <a:rPr lang="ja-JP" altLang="en-US" sz="1200" dirty="0">
                <a:solidFill>
                  <a:sysClr val="windowText" lastClr="000000"/>
                </a:solidFill>
                <a:latin typeface="Meiryo UI" panose="020B0604030504040204" pitchFamily="50" charset="-128"/>
                <a:ea typeface="Meiryo UI" panose="020B0604030504040204" pitchFamily="50" charset="-128"/>
              </a:rPr>
              <a:t>年度税収については、最終予算額</a:t>
            </a:r>
            <a:endParaRPr kumimoji="1" lang="ja-JP" altLang="en-US" sz="1200" dirty="0">
              <a:solidFill>
                <a:sysClr val="windowText" lastClr="000000"/>
              </a:solidFill>
              <a:latin typeface="Meiryo UI" panose="020B0604030504040204" pitchFamily="50" charset="-128"/>
              <a:ea typeface="Meiryo UI" panose="020B0604030504040204" pitchFamily="50" charset="-128"/>
            </a:endParaRPr>
          </a:p>
        </p:txBody>
      </p:sp>
      <p:sp>
        <p:nvSpPr>
          <p:cNvPr id="12" name="スライド番号プレースホルダー 1">
            <a:extLst>
              <a:ext uri="{FF2B5EF4-FFF2-40B4-BE49-F238E27FC236}">
                <a16:creationId xmlns:a16="http://schemas.microsoft.com/office/drawing/2014/main" id="{E944F7E1-9EC2-4C89-966D-196B14B1B437}"/>
              </a:ext>
            </a:extLst>
          </p:cNvPr>
          <p:cNvSpPr>
            <a:spLocks noGrp="1"/>
          </p:cNvSpPr>
          <p:nvPr>
            <p:ph type="sldNum" sz="quarter" idx="12"/>
          </p:nvPr>
        </p:nvSpPr>
        <p:spPr>
          <a:xfrm>
            <a:off x="10462144" y="9441722"/>
            <a:ext cx="3192251" cy="530953"/>
          </a:xfrm>
        </p:spPr>
        <p:txBody>
          <a:bodyPr/>
          <a:lstStyle/>
          <a:p>
            <a:fld id="{467AA5CF-51E1-4D01-BB70-A72935B68D10}" type="slidenum">
              <a:rPr kumimoji="1" lang="ja-JP" altLang="en-US" smtClean="0"/>
              <a:t>1</a:t>
            </a:fld>
            <a:endParaRPr kumimoji="1" lang="ja-JP" altLang="en-US" dirty="0"/>
          </a:p>
        </p:txBody>
      </p:sp>
    </p:spTree>
    <p:extLst>
      <p:ext uri="{BB962C8B-B14F-4D97-AF65-F5344CB8AC3E}">
        <p14:creationId xmlns:p14="http://schemas.microsoft.com/office/powerpoint/2010/main" val="32794324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テキスト ボックス 3"/>
          <p:cNvSpPr txBox="1"/>
          <p:nvPr/>
        </p:nvSpPr>
        <p:spPr>
          <a:xfrm>
            <a:off x="256962" y="70629"/>
            <a:ext cx="13208311" cy="523220"/>
          </a:xfrm>
          <a:prstGeom prst="rect">
            <a:avLst/>
          </a:prstGeom>
          <a:noFill/>
        </p:spPr>
        <p:txBody>
          <a:bodyPr wrap="square" rtlCol="0">
            <a:spAutoFit/>
          </a:bodyPr>
          <a:lstStyle/>
          <a:p>
            <a:pPr defTabSz="1262878"/>
            <a:r>
              <a:rPr lang="ja-JP" altLang="en-US" sz="2800" b="1" dirty="0">
                <a:solidFill>
                  <a:prstClr val="black"/>
                </a:solidFill>
                <a:latin typeface="Meiryo UI" panose="020B0604030504040204" pitchFamily="50" charset="-128"/>
                <a:ea typeface="Meiryo UI" panose="020B0604030504040204" pitchFamily="50" charset="-128"/>
              </a:rPr>
              <a:t>宿泊税制度創設の経緯</a:t>
            </a:r>
          </a:p>
        </p:txBody>
      </p:sp>
      <p:grpSp>
        <p:nvGrpSpPr>
          <p:cNvPr id="7" name="グループ化 6"/>
          <p:cNvGrpSpPr/>
          <p:nvPr/>
        </p:nvGrpSpPr>
        <p:grpSpPr>
          <a:xfrm>
            <a:off x="337901" y="3954691"/>
            <a:ext cx="12688369" cy="4474965"/>
            <a:chOff x="205365" y="2851509"/>
            <a:chExt cx="8801680" cy="3963996"/>
          </a:xfrm>
        </p:grpSpPr>
        <p:grpSp>
          <p:nvGrpSpPr>
            <p:cNvPr id="9" name="グループ化 8"/>
            <p:cNvGrpSpPr/>
            <p:nvPr/>
          </p:nvGrpSpPr>
          <p:grpSpPr>
            <a:xfrm>
              <a:off x="4837561" y="3255120"/>
              <a:ext cx="4032000" cy="3460263"/>
              <a:chOff x="412413" y="3245660"/>
              <a:chExt cx="4032000" cy="3460263"/>
            </a:xfrm>
          </p:grpSpPr>
          <p:sp>
            <p:nvSpPr>
              <p:cNvPr id="26" name="角丸四角形 25"/>
              <p:cNvSpPr/>
              <p:nvPr/>
            </p:nvSpPr>
            <p:spPr>
              <a:xfrm>
                <a:off x="412413" y="3511241"/>
                <a:ext cx="4032000" cy="3194682"/>
              </a:xfrm>
              <a:prstGeom prst="roundRect">
                <a:avLst>
                  <a:gd name="adj" fmla="val 9201"/>
                </a:avLst>
              </a:prstGeom>
              <a:ln w="28575"/>
            </p:spPr>
            <p:style>
              <a:lnRef idx="1">
                <a:schemeClr val="accent6"/>
              </a:lnRef>
              <a:fillRef idx="2">
                <a:schemeClr val="accent6"/>
              </a:fillRef>
              <a:effectRef idx="1">
                <a:schemeClr val="accent6"/>
              </a:effectRef>
              <a:fontRef idx="minor">
                <a:schemeClr val="dk1"/>
              </a:fontRef>
            </p:style>
            <p:txBody>
              <a:bodyPr rtlCol="0" anchor="ctr"/>
              <a:lstStyle/>
              <a:p>
                <a:pPr algn="ctr" defTabSz="1262878"/>
                <a:endParaRPr lang="ja-JP" altLang="en-US" sz="2486" dirty="0">
                  <a:solidFill>
                    <a:prstClr val="black"/>
                  </a:solidFill>
                  <a:latin typeface="Calibri" panose="020F0502020204030204"/>
                  <a:ea typeface="メイリオ" panose="020B0604030504040204" pitchFamily="50" charset="-128"/>
                </a:endParaRPr>
              </a:p>
            </p:txBody>
          </p:sp>
          <p:sp>
            <p:nvSpPr>
              <p:cNvPr id="27" name="テキスト ボックス 26"/>
              <p:cNvSpPr txBox="1"/>
              <p:nvPr/>
            </p:nvSpPr>
            <p:spPr>
              <a:xfrm>
                <a:off x="646413" y="3789905"/>
                <a:ext cx="3564000" cy="318894"/>
              </a:xfrm>
              <a:prstGeom prst="rect">
                <a:avLst/>
              </a:prstGeom>
              <a:ln>
                <a:noFill/>
              </a:ln>
            </p:spPr>
            <p:style>
              <a:lnRef idx="1">
                <a:schemeClr val="accent1"/>
              </a:lnRef>
              <a:fillRef idx="3">
                <a:schemeClr val="accent1"/>
              </a:fillRef>
              <a:effectRef idx="2">
                <a:schemeClr val="accent1"/>
              </a:effectRef>
              <a:fontRef idx="minor">
                <a:schemeClr val="lt1"/>
              </a:fontRef>
            </p:style>
            <p:txBody>
              <a:bodyPr wrap="square" lIns="172520" tIns="86260" rIns="172520" bIns="86260" rtlCol="0" anchor="ctr">
                <a:spAutoFit/>
              </a:bodyPr>
              <a:lstStyle/>
              <a:p>
                <a:pPr algn="ctr" defTabSz="1262878"/>
                <a:r>
                  <a:rPr lang="ja-JP" altLang="en-US" sz="1519"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魅力溢れる観光資源づくり</a:t>
                </a:r>
                <a:endParaRPr lang="en-US" altLang="ja-JP" sz="1519"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テキスト ボックス 27"/>
              <p:cNvSpPr txBox="1"/>
              <p:nvPr/>
            </p:nvSpPr>
            <p:spPr>
              <a:xfrm>
                <a:off x="646413" y="4904078"/>
                <a:ext cx="3564000" cy="318894"/>
              </a:xfrm>
              <a:prstGeom prst="rect">
                <a:avLst/>
              </a:prstGeom>
              <a:ln>
                <a:noFill/>
              </a:ln>
            </p:spPr>
            <p:style>
              <a:lnRef idx="1">
                <a:schemeClr val="accent1"/>
              </a:lnRef>
              <a:fillRef idx="3">
                <a:schemeClr val="accent1"/>
              </a:fillRef>
              <a:effectRef idx="2">
                <a:schemeClr val="accent1"/>
              </a:effectRef>
              <a:fontRef idx="minor">
                <a:schemeClr val="lt1"/>
              </a:fontRef>
            </p:style>
            <p:txBody>
              <a:bodyPr wrap="square" lIns="172520" tIns="86260" rIns="172520" bIns="86260" rtlCol="0" anchor="ctr">
                <a:spAutoFit/>
              </a:bodyPr>
              <a:lstStyle/>
              <a:p>
                <a:pPr algn="ctr" defTabSz="1262878"/>
                <a:r>
                  <a:rPr lang="ja-JP" altLang="en-US" sz="1519"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効果的な誘客促進</a:t>
                </a:r>
                <a:endParaRPr lang="en-US" altLang="ja-JP" sz="1519"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テキスト ボックス 28"/>
              <p:cNvSpPr txBox="1"/>
              <p:nvPr/>
            </p:nvSpPr>
            <p:spPr>
              <a:xfrm>
                <a:off x="613995" y="5127665"/>
                <a:ext cx="3538106" cy="1316880"/>
              </a:xfrm>
              <a:prstGeom prst="rect">
                <a:avLst/>
              </a:prstGeom>
              <a:noFill/>
            </p:spPr>
            <p:txBody>
              <a:bodyPr wrap="square" lIns="172520" tIns="86260" rIns="0" bIns="86260" rtlCol="0">
                <a:spAutoFit/>
              </a:bodyPr>
              <a:lstStyle/>
              <a:p>
                <a:pPr marL="323478" indent="-323478" defTabSz="1262878">
                  <a:lnSpc>
                    <a:spcPts val="2348"/>
                  </a:lnSpc>
                  <a:buFont typeface="Wingdings" panose="05000000000000000000" pitchFamily="2" charset="2"/>
                  <a:buChar char="l"/>
                </a:pPr>
                <a:r>
                  <a:rPr lang="ja-JP" altLang="en-US" sz="145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観光振興に繋がる団体、プロフェッショナルの育成</a:t>
                </a:r>
                <a:endParaRPr lang="en-US" altLang="ja-JP" sz="145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23478" indent="-323478" defTabSz="1262878">
                  <a:lnSpc>
                    <a:spcPts val="2348"/>
                  </a:lnSpc>
                  <a:buFont typeface="Wingdings" panose="05000000000000000000" pitchFamily="2" charset="2"/>
                  <a:buChar char="l"/>
                </a:pPr>
                <a:r>
                  <a:rPr lang="ja-JP" altLang="en-US" sz="145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国内外から人を呼び込むためのプロモーションの推進</a:t>
                </a:r>
                <a:endParaRPr lang="en-US" altLang="ja-JP" sz="145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23478" indent="-323478" defTabSz="1262878">
                  <a:lnSpc>
                    <a:spcPts val="2348"/>
                  </a:lnSpc>
                  <a:buFont typeface="Wingdings" panose="05000000000000000000" pitchFamily="2" charset="2"/>
                  <a:buChar char="l"/>
                </a:pPr>
                <a:r>
                  <a:rPr lang="ja-JP" altLang="en-US" sz="145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積極的な大阪の魅力の情報発信</a:t>
                </a:r>
                <a:endParaRPr lang="en-US" altLang="ja-JP" sz="145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23478" indent="-323478" defTabSz="1262878">
                  <a:lnSpc>
                    <a:spcPts val="2348"/>
                  </a:lnSpc>
                  <a:buFont typeface="Wingdings" panose="05000000000000000000" pitchFamily="2" charset="2"/>
                  <a:buChar char="l"/>
                </a:pPr>
                <a:r>
                  <a:rPr lang="ja-JP" altLang="en-US" sz="145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観光マーケティング・リサーチの強化</a:t>
                </a:r>
                <a:endParaRPr lang="en-US" altLang="ja-JP" sz="145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23478" indent="-323478" defTabSz="1262878">
                  <a:lnSpc>
                    <a:spcPts val="2348"/>
                  </a:lnSpc>
                  <a:buFont typeface="Wingdings" panose="05000000000000000000" pitchFamily="2" charset="2"/>
                  <a:buChar char="l"/>
                </a:pPr>
                <a:r>
                  <a:rPr lang="en-US" altLang="ja-JP" sz="145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MICE</a:t>
                </a:r>
                <a:r>
                  <a:rPr lang="ja-JP" altLang="en-US" sz="145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誘致の推進</a:t>
                </a:r>
                <a:endParaRPr lang="en-US" altLang="ja-JP" sz="145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テキスト ボックス 29"/>
              <p:cNvSpPr txBox="1"/>
              <p:nvPr/>
            </p:nvSpPr>
            <p:spPr>
              <a:xfrm>
                <a:off x="601681" y="4020509"/>
                <a:ext cx="3735288" cy="845777"/>
              </a:xfrm>
              <a:prstGeom prst="rect">
                <a:avLst/>
              </a:prstGeom>
              <a:noFill/>
            </p:spPr>
            <p:txBody>
              <a:bodyPr wrap="square" lIns="172520" tIns="86260" rIns="0" bIns="86260" rtlCol="0">
                <a:spAutoFit/>
              </a:bodyPr>
              <a:lstStyle/>
              <a:p>
                <a:pPr marL="323478" indent="-323478" defTabSz="1262878">
                  <a:lnSpc>
                    <a:spcPts val="2348"/>
                  </a:lnSpc>
                  <a:buFont typeface="Wingdings" panose="05000000000000000000" pitchFamily="2" charset="2"/>
                  <a:buChar char="l"/>
                </a:pPr>
                <a:r>
                  <a:rPr lang="ja-JP" altLang="en-US" sz="145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既存の魅力資源の整備・活用</a:t>
                </a:r>
                <a:endParaRPr lang="en-US" altLang="ja-JP" sz="145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23478" indent="-323478" defTabSz="1262878">
                  <a:lnSpc>
                    <a:spcPts val="2348"/>
                  </a:lnSpc>
                  <a:buFont typeface="Wingdings" panose="05000000000000000000" pitchFamily="2" charset="2"/>
                  <a:buChar char="l"/>
                </a:pPr>
                <a:r>
                  <a:rPr lang="ja-JP" altLang="en-US" sz="145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国内外から集客できる魅力づくりの推進</a:t>
                </a:r>
                <a:endParaRPr lang="en-US" altLang="ja-JP" sz="145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23478" indent="-323478" defTabSz="1262878">
                  <a:lnSpc>
                    <a:spcPts val="2348"/>
                  </a:lnSpc>
                  <a:buFont typeface="Wingdings" panose="05000000000000000000" pitchFamily="2" charset="2"/>
                  <a:buChar char="l"/>
                </a:pPr>
                <a:r>
                  <a:rPr lang="ja-JP" altLang="en-US" sz="145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民間による観光集客施設の新設・魅力拡大</a:t>
                </a:r>
                <a:endParaRPr lang="en-US" altLang="ja-JP" sz="145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角丸四角形 30"/>
              <p:cNvSpPr/>
              <p:nvPr/>
            </p:nvSpPr>
            <p:spPr>
              <a:xfrm>
                <a:off x="765773" y="3245660"/>
                <a:ext cx="3240000" cy="446451"/>
              </a:xfrm>
              <a:prstGeom prst="roundRect">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defTabSz="1262878"/>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魅力づくり及び戦略的なプロモーション</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defTabSz="1262878"/>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の推進 </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10" name="正方形/長方形 9"/>
            <p:cNvSpPr/>
            <p:nvPr/>
          </p:nvSpPr>
          <p:spPr>
            <a:xfrm>
              <a:off x="205365" y="3061690"/>
              <a:ext cx="8801680" cy="3753815"/>
            </a:xfrm>
            <a:prstGeom prst="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62878"/>
              <a:endParaRPr lang="ja-JP" altLang="en-US" sz="2486" dirty="0">
                <a:solidFill>
                  <a:prstClr val="white"/>
                </a:solidFill>
                <a:latin typeface="Calibri" panose="020F0502020204030204"/>
                <a:ea typeface="メイリオ" panose="020B0604030504040204" pitchFamily="50" charset="-128"/>
              </a:endParaRPr>
            </a:p>
          </p:txBody>
        </p:sp>
        <p:sp>
          <p:nvSpPr>
            <p:cNvPr id="11" name="タイトル 1"/>
            <p:cNvSpPr txBox="1">
              <a:spLocks/>
            </p:cNvSpPr>
            <p:nvPr/>
          </p:nvSpPr>
          <p:spPr>
            <a:xfrm>
              <a:off x="2194289" y="2851509"/>
              <a:ext cx="4790602" cy="324000"/>
            </a:xfrm>
            <a:prstGeom prst="rect">
              <a:avLst/>
            </a:prstGeom>
            <a:solidFill>
              <a:srgbClr val="002060"/>
            </a:solidFill>
          </p:spPr>
          <p:txBody>
            <a:bodyPr vert="horz" lIns="172520" tIns="86260" rIns="172520" bIns="8626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defTabSz="1262878"/>
              <a:r>
                <a:rPr lang="ja-JP" altLang="en-US" sz="1934"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大阪の観光振興にかかる施策の柱</a:t>
              </a:r>
            </a:p>
          </p:txBody>
        </p:sp>
        <p:grpSp>
          <p:nvGrpSpPr>
            <p:cNvPr id="12" name="グループ化 11"/>
            <p:cNvGrpSpPr/>
            <p:nvPr/>
          </p:nvGrpSpPr>
          <p:grpSpPr>
            <a:xfrm>
              <a:off x="364961" y="3255120"/>
              <a:ext cx="4104000" cy="3460262"/>
              <a:chOff x="4690774" y="3263569"/>
              <a:chExt cx="4104000" cy="3460262"/>
            </a:xfrm>
          </p:grpSpPr>
          <p:grpSp>
            <p:nvGrpSpPr>
              <p:cNvPr id="13" name="グループ化 12"/>
              <p:cNvGrpSpPr/>
              <p:nvPr/>
            </p:nvGrpSpPr>
            <p:grpSpPr>
              <a:xfrm>
                <a:off x="4690774" y="3263569"/>
                <a:ext cx="4104000" cy="3460262"/>
                <a:chOff x="4762782" y="3263569"/>
                <a:chExt cx="4104000" cy="3460262"/>
              </a:xfrm>
            </p:grpSpPr>
            <p:sp>
              <p:nvSpPr>
                <p:cNvPr id="15" name="角丸四角形 14"/>
                <p:cNvSpPr/>
                <p:nvPr/>
              </p:nvSpPr>
              <p:spPr>
                <a:xfrm>
                  <a:off x="4762782" y="3481167"/>
                  <a:ext cx="4104000" cy="3242664"/>
                </a:xfrm>
                <a:prstGeom prst="roundRect">
                  <a:avLst>
                    <a:gd name="adj" fmla="val 9201"/>
                  </a:avLst>
                </a:prstGeom>
                <a:ln w="28575"/>
              </p:spPr>
              <p:style>
                <a:lnRef idx="1">
                  <a:schemeClr val="accent6"/>
                </a:lnRef>
                <a:fillRef idx="2">
                  <a:schemeClr val="accent6"/>
                </a:fillRef>
                <a:effectRef idx="1">
                  <a:schemeClr val="accent6"/>
                </a:effectRef>
                <a:fontRef idx="minor">
                  <a:schemeClr val="dk1"/>
                </a:fontRef>
              </p:style>
              <p:txBody>
                <a:bodyPr rtlCol="0" anchor="ctr"/>
                <a:lstStyle/>
                <a:p>
                  <a:pPr algn="ctr" defTabSz="1262878"/>
                  <a:endParaRPr lang="ja-JP" altLang="en-US" sz="2486" dirty="0">
                    <a:solidFill>
                      <a:prstClr val="black"/>
                    </a:solidFill>
                    <a:latin typeface="Calibri" panose="020F0502020204030204"/>
                    <a:ea typeface="メイリオ" panose="020B0604030504040204" pitchFamily="50" charset="-128"/>
                  </a:endParaRPr>
                </a:p>
              </p:txBody>
            </p:sp>
            <p:sp>
              <p:nvSpPr>
                <p:cNvPr id="16" name="テキスト ボックス 15"/>
                <p:cNvSpPr txBox="1"/>
                <p:nvPr/>
              </p:nvSpPr>
              <p:spPr>
                <a:xfrm>
                  <a:off x="5032782" y="4954830"/>
                  <a:ext cx="3564000" cy="255115"/>
                </a:xfrm>
                <a:prstGeom prst="rect">
                  <a:avLst/>
                </a:prstGeom>
                <a:ln>
                  <a:noFill/>
                </a:ln>
              </p:spPr>
              <p:style>
                <a:lnRef idx="1">
                  <a:schemeClr val="accent1"/>
                </a:lnRef>
                <a:fillRef idx="3">
                  <a:schemeClr val="accent1"/>
                </a:fillRef>
                <a:effectRef idx="2">
                  <a:schemeClr val="accent1"/>
                </a:effectRef>
                <a:fontRef idx="minor">
                  <a:schemeClr val="lt1"/>
                </a:fontRef>
              </p:style>
              <p:txBody>
                <a:bodyPr wrap="square" lIns="172520" tIns="86260" rIns="172520" bIns="86260" rtlCol="0" anchor="ctr">
                  <a:spAutoFit/>
                </a:bodyPr>
                <a:lstStyle/>
                <a:p>
                  <a:pPr algn="ctr" defTabSz="1262878">
                    <a:lnSpc>
                      <a:spcPts val="1519"/>
                    </a:lnSpc>
                  </a:pPr>
                  <a:r>
                    <a:rPr lang="ja-JP" altLang="en-US" sz="1519"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府域における交通アクセス等の容易化・円滑化</a:t>
                  </a:r>
                  <a:endParaRPr lang="en-US" altLang="ja-JP" sz="1519"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テキスト ボックス 16"/>
                <p:cNvSpPr txBox="1"/>
                <p:nvPr/>
              </p:nvSpPr>
              <p:spPr>
                <a:xfrm>
                  <a:off x="4922916" y="5155608"/>
                  <a:ext cx="1914526" cy="282501"/>
                </a:xfrm>
                <a:prstGeom prst="rect">
                  <a:avLst/>
                </a:prstGeom>
                <a:noFill/>
              </p:spPr>
              <p:txBody>
                <a:bodyPr wrap="square" lIns="172520" tIns="86260" rIns="0" bIns="86260" rtlCol="0">
                  <a:spAutoFit/>
                </a:bodyPr>
                <a:lstStyle/>
                <a:p>
                  <a:pPr marL="248598" indent="-248598" defTabSz="1262878">
                    <a:lnSpc>
                      <a:spcPts val="1381"/>
                    </a:lnSpc>
                    <a:buFont typeface="Wingdings" panose="05000000000000000000" pitchFamily="2" charset="2"/>
                    <a:buChar char="l"/>
                  </a:pPr>
                  <a:r>
                    <a:rPr lang="ja-JP" altLang="en-US"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搭乗・入国手続きの時間短縮　</a:t>
                  </a:r>
                  <a:endParaRPr lang="en-US" altLang="ja-JP"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テキスト ボックス 17"/>
                <p:cNvSpPr txBox="1"/>
                <p:nvPr/>
              </p:nvSpPr>
              <p:spPr>
                <a:xfrm>
                  <a:off x="5032782" y="3773835"/>
                  <a:ext cx="3564000" cy="255115"/>
                </a:xfrm>
                <a:prstGeom prst="rect">
                  <a:avLst/>
                </a:prstGeom>
                <a:ln>
                  <a:noFill/>
                </a:ln>
              </p:spPr>
              <p:style>
                <a:lnRef idx="1">
                  <a:schemeClr val="accent1"/>
                </a:lnRef>
                <a:fillRef idx="3">
                  <a:schemeClr val="accent1"/>
                </a:fillRef>
                <a:effectRef idx="2">
                  <a:schemeClr val="accent1"/>
                </a:effectRef>
                <a:fontRef idx="minor">
                  <a:schemeClr val="lt1"/>
                </a:fontRef>
              </p:style>
              <p:txBody>
                <a:bodyPr wrap="square" lIns="172520" tIns="86260" rIns="172520" bIns="86260" rtlCol="0" anchor="ctr">
                  <a:spAutoFit/>
                </a:bodyPr>
                <a:lstStyle/>
                <a:p>
                  <a:pPr algn="ctr" defTabSz="1262878">
                    <a:lnSpc>
                      <a:spcPts val="1519"/>
                    </a:lnSpc>
                  </a:pPr>
                  <a:r>
                    <a:rPr lang="ja-JP" altLang="en-US" sz="1519"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観光客受入のための基盤整備</a:t>
                  </a:r>
                  <a:endParaRPr lang="en-US" altLang="ja-JP" sz="1519"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テキスト ボックス 18"/>
                <p:cNvSpPr txBox="1"/>
                <p:nvPr/>
              </p:nvSpPr>
              <p:spPr>
                <a:xfrm>
                  <a:off x="5032782" y="5432267"/>
                  <a:ext cx="3564000" cy="255115"/>
                </a:xfrm>
                <a:prstGeom prst="rect">
                  <a:avLst/>
                </a:prstGeom>
                <a:ln>
                  <a:noFill/>
                </a:ln>
              </p:spPr>
              <p:style>
                <a:lnRef idx="1">
                  <a:schemeClr val="accent1"/>
                </a:lnRef>
                <a:fillRef idx="3">
                  <a:schemeClr val="accent1"/>
                </a:fillRef>
                <a:effectRef idx="2">
                  <a:schemeClr val="accent1"/>
                </a:effectRef>
                <a:fontRef idx="minor">
                  <a:schemeClr val="lt1"/>
                </a:fontRef>
              </p:style>
              <p:txBody>
                <a:bodyPr wrap="square" lIns="172520" tIns="86260" rIns="172520" bIns="86260" rtlCol="0" anchor="ctr">
                  <a:spAutoFit/>
                </a:bodyPr>
                <a:lstStyle/>
                <a:p>
                  <a:pPr algn="ctr" defTabSz="1262878">
                    <a:lnSpc>
                      <a:spcPts val="1519"/>
                    </a:lnSpc>
                  </a:pPr>
                  <a:r>
                    <a:rPr lang="ja-JP" altLang="en-US" sz="1519"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文化・生活習慣に配慮した対応</a:t>
                  </a:r>
                  <a:endParaRPr lang="en-US" altLang="ja-JP" sz="1519"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テキスト ボックス 19"/>
                <p:cNvSpPr txBox="1"/>
                <p:nvPr/>
              </p:nvSpPr>
              <p:spPr>
                <a:xfrm>
                  <a:off x="4922916" y="5621796"/>
                  <a:ext cx="3600004" cy="444622"/>
                </a:xfrm>
                <a:prstGeom prst="rect">
                  <a:avLst/>
                </a:prstGeom>
                <a:noFill/>
              </p:spPr>
              <p:txBody>
                <a:bodyPr wrap="square" lIns="172520" tIns="86260" rIns="0" bIns="86260" rtlCol="0">
                  <a:spAutoFit/>
                </a:bodyPr>
                <a:lstStyle/>
                <a:p>
                  <a:pPr marL="248598" indent="-248598" defTabSz="1262878">
                    <a:buFont typeface="Wingdings" panose="05000000000000000000" pitchFamily="2" charset="2"/>
                    <a:buChar char="l"/>
                  </a:pPr>
                  <a:r>
                    <a:rPr lang="ja-JP" altLang="en-US"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ムスリム旅行者をはじめとした対応の促進</a:t>
                  </a:r>
                  <a:endParaRPr lang="en-US" altLang="ja-JP"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48598" indent="-248598" defTabSz="1262878">
                    <a:buFont typeface="Wingdings" panose="05000000000000000000" pitchFamily="2" charset="2"/>
                    <a:buChar char="l"/>
                  </a:pPr>
                  <a:r>
                    <a:rPr lang="ja-JP" altLang="en-US"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文化・生活習慣の違いについての観光客・受入側の相互の理解促進</a:t>
                  </a:r>
                  <a:endParaRPr lang="en-US" altLang="ja-JP"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テキスト ボックス 20"/>
                <p:cNvSpPr txBox="1"/>
                <p:nvPr/>
              </p:nvSpPr>
              <p:spPr>
                <a:xfrm>
                  <a:off x="4922916" y="3998252"/>
                  <a:ext cx="1974349" cy="948457"/>
                </a:xfrm>
                <a:prstGeom prst="rect">
                  <a:avLst/>
                </a:prstGeom>
                <a:noFill/>
              </p:spPr>
              <p:txBody>
                <a:bodyPr wrap="square" lIns="172520" tIns="86260" rIns="0" bIns="86260" rtlCol="0">
                  <a:spAutoFit/>
                </a:bodyPr>
                <a:lstStyle/>
                <a:p>
                  <a:pPr marL="248598" indent="-248598" defTabSz="1262878">
                    <a:buFont typeface="Wingdings" panose="05000000000000000000" pitchFamily="2" charset="2"/>
                    <a:buChar char="l"/>
                  </a:pP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多言語対応の強化</a:t>
                  </a:r>
                  <a:endPar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48598" indent="-248598" defTabSz="1262878">
                    <a:buFont typeface="Wingdings" panose="05000000000000000000" pitchFamily="2" charset="2"/>
                    <a:buChar char="l"/>
                  </a:pP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観光客が手軽に、欲しい情報を入手できる情報通信にかかる環境整備</a:t>
                  </a:r>
                  <a:endPar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48598" indent="-248598" defTabSz="1262878">
                    <a:buFont typeface="Wingdings" panose="05000000000000000000" pitchFamily="2" charset="2"/>
                    <a:buChar char="l"/>
                  </a:pP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観光案内機能の充実</a:t>
                  </a:r>
                  <a:endPar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48598" indent="-248598" defTabSz="1262878">
                    <a:buFont typeface="Wingdings" panose="05000000000000000000" pitchFamily="2" charset="2"/>
                    <a:buChar char="l"/>
                  </a:pP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設備等の国際標準サービスの提供</a:t>
                  </a:r>
                  <a:endPar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角丸四角形 21"/>
                <p:cNvSpPr/>
                <p:nvPr/>
              </p:nvSpPr>
              <p:spPr>
                <a:xfrm>
                  <a:off x="5131957" y="3263569"/>
                  <a:ext cx="3240000" cy="446451"/>
                </a:xfrm>
                <a:prstGeom prst="roundRect">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defTabSz="1262878"/>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観光客と地域住民相互の目線に立った</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defTabSz="1262878"/>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受入環境整備の推進</a:t>
                  </a:r>
                </a:p>
              </p:txBody>
            </p:sp>
            <p:sp>
              <p:nvSpPr>
                <p:cNvPr id="23" name="テキスト ボックス 22"/>
                <p:cNvSpPr txBox="1"/>
                <p:nvPr/>
              </p:nvSpPr>
              <p:spPr>
                <a:xfrm>
                  <a:off x="5032782" y="6048197"/>
                  <a:ext cx="3564000" cy="255115"/>
                </a:xfrm>
                <a:prstGeom prst="rect">
                  <a:avLst/>
                </a:prstGeom>
                <a:ln>
                  <a:noFill/>
                </a:ln>
              </p:spPr>
              <p:style>
                <a:lnRef idx="1">
                  <a:schemeClr val="accent1"/>
                </a:lnRef>
                <a:fillRef idx="3">
                  <a:schemeClr val="accent1"/>
                </a:fillRef>
                <a:effectRef idx="2">
                  <a:schemeClr val="accent1"/>
                </a:effectRef>
                <a:fontRef idx="minor">
                  <a:schemeClr val="lt1"/>
                </a:fontRef>
              </p:style>
              <p:txBody>
                <a:bodyPr wrap="square" lIns="172520" tIns="86260" rIns="172520" bIns="86260" rtlCol="0" anchor="ctr">
                  <a:spAutoFit/>
                </a:bodyPr>
                <a:lstStyle/>
                <a:p>
                  <a:pPr algn="ctr" defTabSz="1262878">
                    <a:lnSpc>
                      <a:spcPts val="1519"/>
                    </a:lnSpc>
                  </a:pPr>
                  <a:r>
                    <a:rPr lang="ja-JP" altLang="en-US" sz="1519"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安心・安全の確保</a:t>
                  </a:r>
                  <a:endParaRPr lang="en-US" altLang="ja-JP" sz="1519"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テキスト ボックス 23"/>
                <p:cNvSpPr txBox="1"/>
                <p:nvPr/>
              </p:nvSpPr>
              <p:spPr>
                <a:xfrm>
                  <a:off x="4922916" y="6240596"/>
                  <a:ext cx="3240360" cy="444622"/>
                </a:xfrm>
                <a:prstGeom prst="rect">
                  <a:avLst/>
                </a:prstGeom>
                <a:noFill/>
              </p:spPr>
              <p:txBody>
                <a:bodyPr wrap="square" lIns="172520" tIns="86260" rIns="0" bIns="86260" rtlCol="0">
                  <a:spAutoFit/>
                </a:bodyPr>
                <a:lstStyle/>
                <a:p>
                  <a:pPr marL="248598" indent="-248598" defTabSz="1262878">
                    <a:buFont typeface="Wingdings" panose="05000000000000000000" pitchFamily="2" charset="2"/>
                    <a:buChar char="l"/>
                  </a:pPr>
                  <a:r>
                    <a:rPr lang="ja-JP" altLang="en-US"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医療機関、災害・事故等に関する情報の発信</a:t>
                  </a:r>
                  <a:endParaRPr lang="en-US" altLang="ja-JP"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48598" indent="-248598" defTabSz="1262878">
                    <a:buFont typeface="Wingdings" panose="05000000000000000000" pitchFamily="2" charset="2"/>
                    <a:buChar char="l"/>
                  </a:pPr>
                  <a:r>
                    <a:rPr lang="ja-JP" altLang="en-US"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災害発生時の避難誘導対応 等</a:t>
                  </a:r>
                  <a:endParaRPr lang="en-US" altLang="ja-JP"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テキスト ボックス 24"/>
                <p:cNvSpPr txBox="1"/>
                <p:nvPr/>
              </p:nvSpPr>
              <p:spPr>
                <a:xfrm>
                  <a:off x="6839707" y="4002492"/>
                  <a:ext cx="2016223" cy="902873"/>
                </a:xfrm>
                <a:prstGeom prst="rect">
                  <a:avLst/>
                </a:prstGeom>
                <a:noFill/>
              </p:spPr>
              <p:txBody>
                <a:bodyPr wrap="square" lIns="172520" tIns="86260" rIns="0" bIns="86260" rtlCol="0">
                  <a:spAutoFit/>
                </a:bodyPr>
                <a:lstStyle/>
                <a:p>
                  <a:pPr marL="248598" indent="-248598" defTabSz="1262878">
                    <a:buFont typeface="Wingdings" panose="05000000000000000000" pitchFamily="2" charset="2"/>
                    <a:buChar char="l"/>
                  </a:pPr>
                  <a:r>
                    <a:rPr lang="ja-JP" altLang="en-US"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宿泊施設の整備　</a:t>
                  </a:r>
                  <a:endParaRPr lang="en-US" altLang="ja-JP"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48598" indent="-248598" defTabSz="1262878">
                    <a:buFont typeface="Wingdings" panose="05000000000000000000" pitchFamily="2" charset="2"/>
                    <a:buChar char="l"/>
                  </a:pPr>
                  <a:r>
                    <a:rPr lang="ja-JP" altLang="en-US"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ホスピタリティの向上・人材の育成</a:t>
                  </a:r>
                  <a:endParaRPr lang="en-US" altLang="ja-JP"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48598" indent="-248598" defTabSz="1262878">
                    <a:buFont typeface="Wingdings" panose="05000000000000000000" pitchFamily="2" charset="2"/>
                    <a:buChar char="l"/>
                  </a:pPr>
                  <a:r>
                    <a:rPr lang="ja-JP" altLang="en-US"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両替、決済環境の改善</a:t>
                  </a:r>
                  <a:endParaRPr lang="en-US" altLang="ja-JP"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48598" indent="-248598" defTabSz="1262878">
                    <a:buFont typeface="Wingdings" panose="05000000000000000000" pitchFamily="2" charset="2"/>
                    <a:buChar char="l"/>
                  </a:pPr>
                  <a:r>
                    <a:rPr lang="ja-JP" altLang="en-US"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観光バス等の駐車場の整備</a:t>
                  </a:r>
                  <a:endParaRPr lang="en-US" altLang="ja-JP"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48598" indent="-248598" defTabSz="1262878">
                    <a:buFont typeface="Wingdings" panose="05000000000000000000" pitchFamily="2" charset="2"/>
                    <a:buChar char="l"/>
                  </a:pPr>
                  <a:r>
                    <a:rPr lang="ja-JP" altLang="en-US"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観光施設等のバリアフリー化</a:t>
                  </a:r>
                  <a:endParaRPr lang="en-US" altLang="ja-JP"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14" name="テキスト ボックス 13"/>
              <p:cNvSpPr txBox="1"/>
              <p:nvPr/>
            </p:nvSpPr>
            <p:spPr>
              <a:xfrm>
                <a:off x="6767699" y="5154192"/>
                <a:ext cx="1940890" cy="282501"/>
              </a:xfrm>
              <a:prstGeom prst="rect">
                <a:avLst/>
              </a:prstGeom>
              <a:noFill/>
            </p:spPr>
            <p:txBody>
              <a:bodyPr wrap="square" lIns="172520" tIns="86260" rIns="0" bIns="86260" rtlCol="0">
                <a:spAutoFit/>
              </a:bodyPr>
              <a:lstStyle/>
              <a:p>
                <a:pPr marL="248598" indent="-248598" defTabSz="1262878">
                  <a:lnSpc>
                    <a:spcPts val="1381"/>
                  </a:lnSpc>
                  <a:buFont typeface="Wingdings" panose="05000000000000000000" pitchFamily="2" charset="2"/>
                  <a:buChar char="l"/>
                </a:pPr>
                <a:r>
                  <a:rPr lang="ja-JP" altLang="en-US"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観光スポットをめぐるバスの運行　</a:t>
                </a:r>
                <a:endParaRPr lang="en-US" altLang="ja-JP"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grpSp>
      <p:sp>
        <p:nvSpPr>
          <p:cNvPr id="2" name="スライド番号プレースホルダー 1"/>
          <p:cNvSpPr>
            <a:spLocks noGrp="1"/>
          </p:cNvSpPr>
          <p:nvPr>
            <p:ph type="sldNum" sz="quarter" idx="4"/>
          </p:nvPr>
        </p:nvSpPr>
        <p:spPr>
          <a:xfrm>
            <a:off x="10417038" y="9378825"/>
            <a:ext cx="3192251" cy="530953"/>
          </a:xfrm>
        </p:spPr>
        <p:txBody>
          <a:bodyPr/>
          <a:lstStyle/>
          <a:p>
            <a:fld id="{7BCF2D29-2EF4-481A-8E34-9FC9E3848705}" type="slidenum">
              <a:rPr lang="ja-JP" altLang="en-US" smtClean="0"/>
              <a:pPr/>
              <a:t>2</a:t>
            </a:fld>
            <a:endParaRPr lang="ja-JP" altLang="en-US" dirty="0"/>
          </a:p>
        </p:txBody>
      </p:sp>
      <p:sp>
        <p:nvSpPr>
          <p:cNvPr id="40" name="正方形/長方形 39"/>
          <p:cNvSpPr/>
          <p:nvPr/>
        </p:nvSpPr>
        <p:spPr>
          <a:xfrm>
            <a:off x="337901" y="2330165"/>
            <a:ext cx="12688369" cy="1556049"/>
          </a:xfrm>
          <a:prstGeom prst="rect">
            <a:avLst/>
          </a:prstGeom>
          <a:solidFill>
            <a:schemeClr val="accent6">
              <a:lumMod val="20000"/>
              <a:lumOff val="80000"/>
            </a:schemeClr>
          </a:solidFill>
          <a:ln w="9525">
            <a:solidFill>
              <a:schemeClr val="tx1"/>
            </a:solidFill>
            <a:prstDash val="sysDot"/>
          </a:ln>
        </p:spPr>
        <p:txBody>
          <a:bodyPr wrap="square" lIns="36000" tIns="72000" rIns="36000" bIns="72000">
            <a:spAutoFit/>
          </a:bodyPr>
          <a:lstStyle/>
          <a:p>
            <a:pPr marL="363538" indent="-101600">
              <a:lnSpc>
                <a:spcPts val="2200"/>
              </a:lnSpc>
              <a:buFont typeface="Arial" panose="020B0604020202020204" pitchFamily="34" charset="0"/>
              <a:buChar char="•"/>
            </a:pPr>
            <a:r>
              <a:rPr lang="ja-JP" altLang="en-US" sz="1500" dirty="0">
                <a:latin typeface="Meiryo UI" panose="020B0604030504040204" pitchFamily="50" charset="-128"/>
                <a:ea typeface="Meiryo UI" panose="020B0604030504040204" pitchFamily="50" charset="-128"/>
              </a:rPr>
              <a:t>外国人をはじめ来阪旅行者が急増し、</a:t>
            </a:r>
            <a:r>
              <a:rPr lang="ja-JP" altLang="en-US" sz="1500" b="1" dirty="0">
                <a:latin typeface="Meiryo UI" panose="020B0604030504040204" pitchFamily="50" charset="-128"/>
                <a:ea typeface="Meiryo UI" panose="020B0604030504040204" pitchFamily="50" charset="-128"/>
              </a:rPr>
              <a:t>受入環境整備など</a:t>
            </a:r>
            <a:r>
              <a:rPr lang="ja-JP" altLang="en-US" sz="1500" dirty="0">
                <a:latin typeface="Meiryo UI" panose="020B0604030504040204" pitchFamily="50" charset="-128"/>
                <a:ea typeface="Meiryo UI" panose="020B0604030504040204" pitchFamily="50" charset="-128"/>
              </a:rPr>
              <a:t>、府として対応すべき行政需要の増大への取組みが喫緊の課題</a:t>
            </a:r>
            <a:endParaRPr lang="en-US" altLang="ja-JP" sz="1500" dirty="0">
              <a:latin typeface="Meiryo UI" panose="020B0604030504040204" pitchFamily="50" charset="-128"/>
              <a:ea typeface="Meiryo UI" panose="020B0604030504040204" pitchFamily="50" charset="-128"/>
            </a:endParaRPr>
          </a:p>
          <a:p>
            <a:pPr marL="363538" indent="-101600">
              <a:lnSpc>
                <a:spcPts val="2200"/>
              </a:lnSpc>
              <a:buFont typeface="Arial" panose="020B0604020202020204" pitchFamily="34" charset="0"/>
              <a:buChar char="•"/>
            </a:pPr>
            <a:r>
              <a:rPr lang="ja-JP" altLang="en-US" sz="1500" dirty="0">
                <a:latin typeface="Meiryo UI" panose="020B0604030504040204" pitchFamily="50" charset="-128"/>
                <a:ea typeface="Meiryo UI" panose="020B0604030504040204" pitchFamily="50" charset="-128"/>
              </a:rPr>
              <a:t>観光を大阪の成長産業としていくため、</a:t>
            </a:r>
            <a:r>
              <a:rPr lang="ja-JP" altLang="en-US" sz="1500" b="1" dirty="0">
                <a:latin typeface="Meiryo UI" panose="020B0604030504040204" pitchFamily="50" charset="-128"/>
                <a:ea typeface="Meiryo UI" panose="020B0604030504040204" pitchFamily="50" charset="-128"/>
              </a:rPr>
              <a:t>魅力あふれる観光資源づくり、効果的な誘客</a:t>
            </a:r>
            <a:r>
              <a:rPr lang="ja-JP" altLang="en-US" sz="1500" dirty="0">
                <a:latin typeface="Meiryo UI" panose="020B0604030504040204" pitchFamily="50" charset="-128"/>
                <a:ea typeface="Meiryo UI" panose="020B0604030504040204" pitchFamily="50" charset="-128"/>
              </a:rPr>
              <a:t>など、観光振興の積極的な推進が必要</a:t>
            </a:r>
            <a:endParaRPr lang="en-US" altLang="ja-JP" sz="1500" dirty="0">
              <a:latin typeface="Meiryo UI" panose="020B0604030504040204" pitchFamily="50" charset="-128"/>
              <a:ea typeface="Meiryo UI" panose="020B0604030504040204" pitchFamily="50" charset="-128"/>
            </a:endParaRPr>
          </a:p>
          <a:p>
            <a:pPr marL="363538" indent="-101600">
              <a:lnSpc>
                <a:spcPts val="2200"/>
              </a:lnSpc>
              <a:buFont typeface="Arial" panose="020B0604020202020204" pitchFamily="34" charset="0"/>
              <a:buChar char="•"/>
            </a:pPr>
            <a:r>
              <a:rPr lang="ja-JP" altLang="en-US" sz="1500" dirty="0">
                <a:latin typeface="Meiryo UI" panose="020B0604030504040204" pitchFamily="50" charset="-128"/>
                <a:ea typeface="Meiryo UI" panose="020B0604030504040204" pitchFamily="50" charset="-128"/>
              </a:rPr>
              <a:t>そのための</a:t>
            </a:r>
            <a:r>
              <a:rPr lang="ja-JP" altLang="en-US" sz="1500" b="1" dirty="0">
                <a:latin typeface="Meiryo UI" panose="020B0604030504040204" pitchFamily="50" charset="-128"/>
                <a:ea typeface="Meiryo UI" panose="020B0604030504040204" pitchFamily="50" charset="-128"/>
              </a:rPr>
              <a:t>一定規模の財源を安定的、継続的に確保</a:t>
            </a:r>
            <a:r>
              <a:rPr lang="ja-JP" altLang="en-US" sz="1500" dirty="0">
                <a:latin typeface="Meiryo UI" panose="020B0604030504040204" pitchFamily="50" charset="-128"/>
                <a:ea typeface="Meiryo UI" panose="020B0604030504040204" pitchFamily="50" charset="-128"/>
              </a:rPr>
              <a:t>するため、法定外目的税として、</a:t>
            </a:r>
            <a:r>
              <a:rPr lang="ja-JP" altLang="en-US" sz="1500" b="1" u="sng" dirty="0">
                <a:latin typeface="Meiryo UI" panose="020B0604030504040204" pitchFamily="50" charset="-128"/>
                <a:ea typeface="Meiryo UI" panose="020B0604030504040204" pitchFamily="50" charset="-128"/>
              </a:rPr>
              <a:t>宿泊税の創設についての検討を提言</a:t>
            </a:r>
            <a:endParaRPr lang="en-US" altLang="ja-JP" sz="1500" b="1" u="sng" dirty="0">
              <a:latin typeface="Meiryo UI" panose="020B0604030504040204" pitchFamily="50" charset="-128"/>
              <a:ea typeface="Meiryo UI" panose="020B0604030504040204" pitchFamily="50" charset="-128"/>
            </a:endParaRPr>
          </a:p>
          <a:p>
            <a:pPr marL="363538" indent="-101600">
              <a:lnSpc>
                <a:spcPts val="2200"/>
              </a:lnSpc>
              <a:buFont typeface="Arial" panose="020B0604020202020204" pitchFamily="34" charset="0"/>
              <a:buChar char="•"/>
            </a:pPr>
            <a:r>
              <a:rPr lang="ja-JP" altLang="en-US" sz="1500" dirty="0">
                <a:latin typeface="Meiryo UI" panose="020B0604030504040204" pitchFamily="50" charset="-128"/>
                <a:ea typeface="Meiryo UI" panose="020B0604030504040204" pitchFamily="50" charset="-128"/>
                <a:cs typeface="Meiryo UI" panose="020B0604030504040204" pitchFamily="50" charset="-128"/>
              </a:rPr>
              <a:t>法定外目的税は新たな行政需要に対応するために徴収するものであるので、これまで取り組んできた事業へ財源を振り替えるのではなく、</a:t>
            </a: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a:p>
            <a:pPr marL="261938">
              <a:lnSpc>
                <a:spcPts val="2200"/>
              </a:lnSpc>
            </a:pPr>
            <a:r>
              <a:rPr lang="ja-JP" altLang="en-US" sz="15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b="1" u="sng" dirty="0">
                <a:latin typeface="Meiryo UI" panose="020B0604030504040204" pitchFamily="50" charset="-128"/>
                <a:ea typeface="Meiryo UI" panose="020B0604030504040204" pitchFamily="50" charset="-128"/>
                <a:cs typeface="Meiryo UI" panose="020B0604030504040204" pitchFamily="50" charset="-128"/>
              </a:rPr>
              <a:t>大阪の観光振興の柱に基づき</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、必要と判断された事業に充当されたい</a:t>
            </a: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テキスト ボックス 41"/>
          <p:cNvSpPr txBox="1"/>
          <p:nvPr/>
        </p:nvSpPr>
        <p:spPr>
          <a:xfrm>
            <a:off x="400915" y="1618894"/>
            <a:ext cx="13105456" cy="425758"/>
          </a:xfrm>
          <a:prstGeom prst="rect">
            <a:avLst/>
          </a:prstGeom>
          <a:noFill/>
          <a:ln>
            <a:noFill/>
          </a:ln>
        </p:spPr>
        <p:style>
          <a:lnRef idx="2">
            <a:schemeClr val="accent6"/>
          </a:lnRef>
          <a:fillRef idx="1">
            <a:schemeClr val="lt1"/>
          </a:fillRef>
          <a:effectRef idx="0">
            <a:schemeClr val="accent6"/>
          </a:effectRef>
          <a:fontRef idx="minor">
            <a:schemeClr val="dk1"/>
          </a:fontRef>
        </p:style>
        <p:txBody>
          <a:bodyPr wrap="square" rtlCol="0">
            <a:spAutoFit/>
          </a:bodyPr>
          <a:lstStyle/>
          <a:p>
            <a:pPr defTabSz="990600">
              <a:lnSpc>
                <a:spcPts val="2600"/>
              </a:lnSpc>
            </a:pPr>
            <a:r>
              <a:rPr lang="ja-JP" altLang="en-US" sz="1500" dirty="0">
                <a:solidFill>
                  <a:schemeClr val="tx1"/>
                </a:solidFill>
                <a:latin typeface="メイリオ" panose="020B0604030504040204" pitchFamily="50" charset="-128"/>
                <a:ea typeface="メイリオ" panose="020B0604030504040204" pitchFamily="50" charset="-128"/>
              </a:rPr>
              <a:t>○</a:t>
            </a:r>
            <a:r>
              <a:rPr lang="en-US" altLang="ja-JP" sz="1500" dirty="0">
                <a:solidFill>
                  <a:schemeClr val="tx1"/>
                </a:solidFill>
                <a:latin typeface="メイリオ" panose="020B0604030504040204" pitchFamily="50" charset="-128"/>
                <a:ea typeface="メイリオ" panose="020B0604030504040204" pitchFamily="50" charset="-128"/>
              </a:rPr>
              <a:t>2015</a:t>
            </a:r>
            <a:r>
              <a:rPr lang="ja-JP" altLang="en-US" sz="1500" dirty="0">
                <a:solidFill>
                  <a:schemeClr val="tx1"/>
                </a:solidFill>
                <a:latin typeface="メイリオ" panose="020B0604030504040204" pitchFamily="50" charset="-128"/>
                <a:ea typeface="メイリオ" panose="020B0604030504040204" pitchFamily="50" charset="-128"/>
              </a:rPr>
              <a:t>年</a:t>
            </a:r>
            <a:r>
              <a:rPr lang="en-US" altLang="ja-JP" sz="1500" dirty="0">
                <a:solidFill>
                  <a:schemeClr val="tx1"/>
                </a:solidFill>
                <a:latin typeface="メイリオ" panose="020B0604030504040204" pitchFamily="50" charset="-128"/>
                <a:ea typeface="メイリオ" panose="020B0604030504040204" pitchFamily="50" charset="-128"/>
              </a:rPr>
              <a:t>5</a:t>
            </a:r>
            <a:r>
              <a:rPr lang="ja-JP" altLang="en-US" sz="1500" dirty="0">
                <a:solidFill>
                  <a:schemeClr val="tx1"/>
                </a:solidFill>
                <a:latin typeface="メイリオ" panose="020B0604030504040204" pitchFamily="50" charset="-128"/>
                <a:ea typeface="メイリオ" panose="020B0604030504040204" pitchFamily="50" charset="-128"/>
              </a:rPr>
              <a:t>月、「大阪府観光客受入環境整備の推進に関する調査検討会議」を設置</a:t>
            </a:r>
            <a:endParaRPr lang="en-US" altLang="ja-JP" sz="1500" dirty="0">
              <a:solidFill>
                <a:schemeClr val="tx1"/>
              </a:solidFill>
              <a:latin typeface="メイリオ" panose="020B0604030504040204" pitchFamily="50" charset="-128"/>
              <a:ea typeface="メイリオ" panose="020B0604030504040204" pitchFamily="50" charset="-128"/>
            </a:endParaRPr>
          </a:p>
        </p:txBody>
      </p:sp>
      <p:sp>
        <p:nvSpPr>
          <p:cNvPr id="43" name="正方形/長方形 42"/>
          <p:cNvSpPr/>
          <p:nvPr/>
        </p:nvSpPr>
        <p:spPr>
          <a:xfrm>
            <a:off x="345678" y="8896351"/>
            <a:ext cx="12702014" cy="991792"/>
          </a:xfrm>
          <a:prstGeom prst="rect">
            <a:avLst/>
          </a:prstGeom>
          <a:solidFill>
            <a:schemeClr val="accent6">
              <a:lumMod val="40000"/>
              <a:lumOff val="60000"/>
            </a:schemeClr>
          </a:solidFill>
          <a:ln w="9525">
            <a:solidFill>
              <a:schemeClr val="tx1"/>
            </a:solidFill>
            <a:prstDash val="sysDash"/>
          </a:ln>
        </p:spPr>
        <p:txBody>
          <a:bodyPr wrap="square" lIns="36000" tIns="72000" rIns="36000" bIns="72000">
            <a:spAutoFit/>
          </a:bodyPr>
          <a:lstStyle/>
          <a:p>
            <a:pPr>
              <a:lnSpc>
                <a:spcPts val="2200"/>
              </a:lnSpc>
            </a:pPr>
            <a:r>
              <a:rPr lang="ja-JP" altLang="en-US" sz="1600" dirty="0">
                <a:solidFill>
                  <a:srgbClr val="FF0000"/>
                </a:solidFill>
                <a:latin typeface="Meiryo UI" panose="020B0604030504040204" pitchFamily="50" charset="-128"/>
                <a:ea typeface="Meiryo UI" panose="020B0604030504040204" pitchFamily="50" charset="-128"/>
              </a:rPr>
              <a:t>　</a:t>
            </a:r>
            <a:r>
              <a:rPr lang="ja-JP" altLang="en-US" sz="1600" b="1" dirty="0">
                <a:latin typeface="Meiryo UI" panose="020B0604030504040204" pitchFamily="50" charset="-128"/>
                <a:ea typeface="Meiryo UI" panose="020B0604030504040204" pitchFamily="50" charset="-128"/>
              </a:rPr>
              <a:t>府民文化常任委員会　附帯決議 </a:t>
            </a:r>
            <a:endParaRPr lang="en-US" altLang="ja-JP" sz="1600" b="1" dirty="0">
              <a:latin typeface="Meiryo UI" panose="020B0604030504040204" pitchFamily="50" charset="-128"/>
              <a:ea typeface="Meiryo UI" panose="020B0604030504040204" pitchFamily="50" charset="-128"/>
            </a:endParaRPr>
          </a:p>
          <a:p>
            <a:pPr marL="363538" indent="-101600">
              <a:lnSpc>
                <a:spcPts val="2200"/>
              </a:lnSpc>
              <a:buFont typeface="Arial" panose="020B0604020202020204" pitchFamily="34" charset="0"/>
              <a:buChar char="•"/>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都市の魅力を高めるとともに、文化や歴史、自然、スポーツなどの</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観光振興を図る施策に要する費用</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に充当</a:t>
            </a:r>
            <a:endParaRPr lang="en-US" altLang="ja-JP" sz="1600" dirty="0">
              <a:latin typeface="Meiryo UI" panose="020B0604030504040204" pitchFamily="50" charset="-128"/>
              <a:ea typeface="Meiryo UI" panose="020B0604030504040204" pitchFamily="50" charset="-128"/>
            </a:endParaRPr>
          </a:p>
          <a:p>
            <a:pPr marL="363538" indent="-101600">
              <a:lnSpc>
                <a:spcPts val="2200"/>
              </a:lnSpc>
              <a:buFont typeface="Arial" panose="020B0604020202020204" pitchFamily="34" charset="0"/>
              <a:buChar char="•"/>
            </a:pP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既存事業へ単純に財源を振りかえるのではなく</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、大阪の観光振興の柱に基づき、必要と判断された事業に充当　　など</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正方形/長方形 43"/>
          <p:cNvSpPr/>
          <p:nvPr/>
        </p:nvSpPr>
        <p:spPr>
          <a:xfrm>
            <a:off x="149164" y="8563746"/>
            <a:ext cx="13027147" cy="338554"/>
          </a:xfrm>
          <a:prstGeom prst="rect">
            <a:avLst/>
          </a:prstGeom>
        </p:spPr>
        <p:txBody>
          <a:bodyPr wrap="square">
            <a:spAutoFit/>
          </a:bodyPr>
          <a:lstStyle/>
          <a:p>
            <a:pPr defTabSz="990600"/>
            <a:r>
              <a:rPr lang="ja-JP" altLang="en-US" sz="1600" dirty="0">
                <a:latin typeface="メイリオ" panose="020B0604030504040204" pitchFamily="50" charset="-128"/>
                <a:ea typeface="メイリオ" panose="020B0604030504040204" pitchFamily="50" charset="-128"/>
              </a:rPr>
              <a:t>▶「大阪府宿泊税条例」可決</a:t>
            </a:r>
            <a:r>
              <a:rPr lang="ja-JP" altLang="en-US" sz="1200" dirty="0">
                <a:latin typeface="メイリオ" panose="020B0604030504040204" pitchFamily="50" charset="-128"/>
                <a:ea typeface="メイリオ" panose="020B0604030504040204" pitchFamily="50" charset="-128"/>
              </a:rPr>
              <a:t>（宿泊税充当事業に関する附帯決議あり）</a:t>
            </a:r>
            <a:r>
              <a:rPr lang="ja-JP" altLang="en-US" sz="1600" dirty="0">
                <a:latin typeface="メイリオ" panose="020B0604030504040204" pitchFamily="50" charset="-128"/>
                <a:ea typeface="メイリオ" panose="020B0604030504040204" pitchFamily="50" charset="-128"/>
              </a:rPr>
              <a:t>（</a:t>
            </a:r>
            <a:r>
              <a:rPr lang="en-US" altLang="ja-JP" sz="1600" dirty="0">
                <a:latin typeface="メイリオ" panose="020B0604030504040204" pitchFamily="50" charset="-128"/>
                <a:ea typeface="メイリオ" panose="020B0604030504040204" pitchFamily="50" charset="-128"/>
              </a:rPr>
              <a:t>2016</a:t>
            </a:r>
            <a:r>
              <a:rPr lang="ja-JP" altLang="en-US" sz="1600" dirty="0">
                <a:latin typeface="メイリオ" panose="020B0604030504040204" pitchFamily="50" charset="-128"/>
                <a:ea typeface="メイリオ" panose="020B0604030504040204" pitchFamily="50" charset="-128"/>
              </a:rPr>
              <a:t>年２月）➡施行・徴収開始（</a:t>
            </a:r>
            <a:r>
              <a:rPr lang="en-US" altLang="ja-JP" sz="1600" dirty="0">
                <a:latin typeface="メイリオ" panose="020B0604030504040204" pitchFamily="50" charset="-128"/>
                <a:ea typeface="メイリオ" panose="020B0604030504040204" pitchFamily="50" charset="-128"/>
              </a:rPr>
              <a:t>2017</a:t>
            </a:r>
            <a:r>
              <a:rPr lang="ja-JP" altLang="en-US" sz="1600" dirty="0">
                <a:latin typeface="メイリオ" panose="020B0604030504040204" pitchFamily="50" charset="-128"/>
                <a:ea typeface="メイリオ" panose="020B0604030504040204" pitchFamily="50" charset="-128"/>
              </a:rPr>
              <a:t>年</a:t>
            </a:r>
            <a:r>
              <a:rPr lang="en-US" altLang="ja-JP" sz="1600" dirty="0">
                <a:latin typeface="メイリオ" panose="020B0604030504040204" pitchFamily="50" charset="-128"/>
                <a:ea typeface="メイリオ" panose="020B0604030504040204" pitchFamily="50" charset="-128"/>
              </a:rPr>
              <a:t>1</a:t>
            </a:r>
            <a:r>
              <a:rPr lang="ja-JP" altLang="en-US" sz="1600" dirty="0">
                <a:latin typeface="メイリオ" panose="020B0604030504040204" pitchFamily="50" charset="-128"/>
                <a:ea typeface="メイリオ" panose="020B0604030504040204" pitchFamily="50" charset="-128"/>
              </a:rPr>
              <a:t>月）</a:t>
            </a:r>
            <a:endParaRPr lang="en-US" altLang="ja-JP" sz="1600" dirty="0">
              <a:latin typeface="メイリオ" panose="020B0604030504040204" pitchFamily="50" charset="-128"/>
              <a:ea typeface="メイリオ" panose="020B0604030504040204" pitchFamily="50" charset="-128"/>
            </a:endParaRPr>
          </a:p>
        </p:txBody>
      </p:sp>
      <p:sp>
        <p:nvSpPr>
          <p:cNvPr id="32" name="正方形/長方形 31"/>
          <p:cNvSpPr/>
          <p:nvPr/>
        </p:nvSpPr>
        <p:spPr>
          <a:xfrm>
            <a:off x="391957" y="983207"/>
            <a:ext cx="13017828" cy="784830"/>
          </a:xfrm>
          <a:prstGeom prst="rect">
            <a:avLst/>
          </a:prstGeom>
        </p:spPr>
        <p:txBody>
          <a:bodyPr wrap="square">
            <a:spAutoFit/>
          </a:bodyPr>
          <a:lstStyle/>
          <a:p>
            <a:pPr marL="11113">
              <a:lnSpc>
                <a:spcPts val="1800"/>
              </a:lnSpc>
            </a:pPr>
            <a:r>
              <a:rPr lang="ja-JP" altLang="en-US" sz="1500" dirty="0">
                <a:latin typeface="メイリオ" panose="020B0604030504040204" pitchFamily="50" charset="-128"/>
                <a:ea typeface="メイリオ" panose="020B0604030504040204" pitchFamily="50" charset="-128"/>
              </a:rPr>
              <a:t>○来阪旅行者（特に外国人観光客）が急激に増加。オリンピック・パラリンピック等</a:t>
            </a:r>
            <a:r>
              <a:rPr lang="ja-JP" altLang="ja-JP" sz="1500" dirty="0">
                <a:latin typeface="HG丸ｺﾞｼｯｸM-PRO" panose="020F0600000000000000" pitchFamily="50" charset="-128"/>
                <a:ea typeface="HG丸ｺﾞｼｯｸM-PRO" panose="020F0600000000000000" pitchFamily="50" charset="-128"/>
              </a:rPr>
              <a:t>国際的イベントを控え、</a:t>
            </a:r>
            <a:endParaRPr lang="en-US" altLang="ja-JP" sz="1500" dirty="0">
              <a:latin typeface="HG丸ｺﾞｼｯｸM-PRO" panose="020F0600000000000000" pitchFamily="50" charset="-128"/>
              <a:ea typeface="HG丸ｺﾞｼｯｸM-PRO" panose="020F0600000000000000" pitchFamily="50" charset="-128"/>
            </a:endParaRPr>
          </a:p>
          <a:p>
            <a:pPr marL="11113">
              <a:lnSpc>
                <a:spcPts val="1800"/>
              </a:lnSpc>
            </a:pPr>
            <a:r>
              <a:rPr lang="ja-JP" altLang="en-US" sz="1500" dirty="0">
                <a:latin typeface="HG丸ｺﾞｼｯｸM-PRO" panose="020F0600000000000000" pitchFamily="50" charset="-128"/>
                <a:ea typeface="HG丸ｺﾞｼｯｸM-PRO" panose="020F0600000000000000" pitchFamily="50" charset="-128"/>
              </a:rPr>
              <a:t>　</a:t>
            </a:r>
            <a:r>
              <a:rPr lang="ja-JP" altLang="en-US" sz="1500" dirty="0">
                <a:latin typeface="メイリオ" panose="020B0604030504040204" pitchFamily="50" charset="-128"/>
                <a:ea typeface="メイリオ" panose="020B0604030504040204" pitchFamily="50" charset="-128"/>
              </a:rPr>
              <a:t>さらなる増加が予想される中、観光客の受入環境整備や大阪の魅力づくりを着実に実施していくことは、</a:t>
            </a:r>
            <a:endParaRPr lang="en-US" altLang="ja-JP" sz="1500" dirty="0">
              <a:latin typeface="メイリオ" panose="020B0604030504040204" pitchFamily="50" charset="-128"/>
              <a:ea typeface="メイリオ" panose="020B0604030504040204" pitchFamily="50" charset="-128"/>
            </a:endParaRPr>
          </a:p>
          <a:p>
            <a:pPr marL="11113">
              <a:lnSpc>
                <a:spcPts val="1800"/>
              </a:lnSpc>
            </a:pPr>
            <a:r>
              <a:rPr lang="ja-JP" altLang="en-US" sz="1500" dirty="0">
                <a:latin typeface="メイリオ" panose="020B0604030504040204" pitchFamily="50" charset="-128"/>
                <a:ea typeface="メイリオ" panose="020B0604030504040204" pitchFamily="50" charset="-128"/>
              </a:rPr>
              <a:t>　大阪府にとって必要ではあるが、財政状況は当面の間、</a:t>
            </a:r>
            <a:r>
              <a:rPr lang="ja-JP" altLang="en-US" sz="1500" dirty="0">
                <a:latin typeface="HG丸ｺﾞｼｯｸM-PRO" panose="020F0600000000000000" pitchFamily="50" charset="-128"/>
                <a:ea typeface="HG丸ｺﾞｼｯｸM-PRO" panose="020F0600000000000000" pitchFamily="50" charset="-128"/>
                <a:cs typeface="Meiryo UI" panose="020B0604030504040204" pitchFamily="50" charset="-128"/>
              </a:rPr>
              <a:t>非常に厳しい状況が続く見通し</a:t>
            </a:r>
            <a:endParaRPr lang="en-US" altLang="ja-JP" sz="15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33" name="テキスト ボックス 32"/>
          <p:cNvSpPr txBox="1"/>
          <p:nvPr/>
        </p:nvSpPr>
        <p:spPr>
          <a:xfrm>
            <a:off x="149164" y="669725"/>
            <a:ext cx="1749450" cy="403957"/>
          </a:xfrm>
          <a:prstGeom prst="rect">
            <a:avLst/>
          </a:prstGeom>
          <a:noFill/>
          <a:ln>
            <a:noFill/>
          </a:ln>
        </p:spPr>
        <p:style>
          <a:lnRef idx="2">
            <a:schemeClr val="accent6"/>
          </a:lnRef>
          <a:fillRef idx="1">
            <a:schemeClr val="lt1"/>
          </a:fillRef>
          <a:effectRef idx="0">
            <a:schemeClr val="accent6"/>
          </a:effectRef>
          <a:fontRef idx="minor">
            <a:schemeClr val="dk1"/>
          </a:fontRef>
        </p:style>
        <p:txBody>
          <a:bodyPr wrap="square" rtlCol="0">
            <a:spAutoFit/>
          </a:bodyPr>
          <a:lstStyle/>
          <a:p>
            <a:pPr defTabSz="990600">
              <a:lnSpc>
                <a:spcPts val="2600"/>
              </a:lnSpc>
            </a:pPr>
            <a:r>
              <a:rPr lang="ja-JP" altLang="en-US" sz="1600" dirty="0">
                <a:solidFill>
                  <a:schemeClr val="tx1"/>
                </a:solidFill>
                <a:latin typeface="メイリオ" panose="020B0604030504040204" pitchFamily="50" charset="-128"/>
                <a:ea typeface="メイリオ" panose="020B0604030504040204" pitchFamily="50" charset="-128"/>
              </a:rPr>
              <a:t>▶背景</a:t>
            </a:r>
            <a:endParaRPr lang="en-US" altLang="ja-JP" sz="1600" dirty="0">
              <a:solidFill>
                <a:schemeClr val="tx1"/>
              </a:solidFill>
              <a:latin typeface="メイリオ" panose="020B0604030504040204" pitchFamily="50" charset="-128"/>
              <a:ea typeface="メイリオ" panose="020B0604030504040204" pitchFamily="50" charset="-128"/>
            </a:endParaRPr>
          </a:p>
        </p:txBody>
      </p:sp>
      <p:sp>
        <p:nvSpPr>
          <p:cNvPr id="34" name="テキスト ボックス 33"/>
          <p:cNvSpPr txBox="1"/>
          <p:nvPr/>
        </p:nvSpPr>
        <p:spPr>
          <a:xfrm>
            <a:off x="149164" y="1955469"/>
            <a:ext cx="5207740" cy="403957"/>
          </a:xfrm>
          <a:prstGeom prst="rect">
            <a:avLst/>
          </a:prstGeom>
          <a:noFill/>
          <a:ln>
            <a:noFill/>
          </a:ln>
        </p:spPr>
        <p:style>
          <a:lnRef idx="2">
            <a:schemeClr val="accent6"/>
          </a:lnRef>
          <a:fillRef idx="1">
            <a:schemeClr val="lt1"/>
          </a:fillRef>
          <a:effectRef idx="0">
            <a:schemeClr val="accent6"/>
          </a:effectRef>
          <a:fontRef idx="minor">
            <a:schemeClr val="dk1"/>
          </a:fontRef>
        </p:style>
        <p:txBody>
          <a:bodyPr wrap="square" rtlCol="0">
            <a:spAutoFit/>
          </a:bodyPr>
          <a:lstStyle/>
          <a:p>
            <a:pPr defTabSz="990600">
              <a:lnSpc>
                <a:spcPts val="2600"/>
              </a:lnSpc>
            </a:pPr>
            <a:r>
              <a:rPr lang="ja-JP" altLang="en-US" sz="1600" dirty="0">
                <a:solidFill>
                  <a:schemeClr val="tx1"/>
                </a:solidFill>
                <a:latin typeface="メイリオ" panose="020B0604030504040204" pitchFamily="50" charset="-128"/>
                <a:ea typeface="メイリオ" panose="020B0604030504040204" pitchFamily="50" charset="-128"/>
              </a:rPr>
              <a:t>▶調査検討会議提言（</a:t>
            </a:r>
            <a:r>
              <a:rPr lang="en-US" altLang="ja-JP" sz="1600" dirty="0">
                <a:solidFill>
                  <a:schemeClr val="tx1"/>
                </a:solidFill>
                <a:latin typeface="メイリオ" panose="020B0604030504040204" pitchFamily="50" charset="-128"/>
                <a:ea typeface="メイリオ" panose="020B0604030504040204" pitchFamily="50" charset="-128"/>
              </a:rPr>
              <a:t>2015</a:t>
            </a:r>
            <a:r>
              <a:rPr lang="ja-JP" altLang="en-US" sz="1600" dirty="0">
                <a:solidFill>
                  <a:schemeClr val="tx1"/>
                </a:solidFill>
                <a:latin typeface="メイリオ" panose="020B0604030504040204" pitchFamily="50" charset="-128"/>
                <a:ea typeface="メイリオ" panose="020B0604030504040204" pitchFamily="50" charset="-128"/>
              </a:rPr>
              <a:t>年</a:t>
            </a:r>
            <a:r>
              <a:rPr lang="en-US" altLang="ja-JP" sz="1600" dirty="0">
                <a:solidFill>
                  <a:schemeClr val="tx1"/>
                </a:solidFill>
                <a:latin typeface="メイリオ" panose="020B0604030504040204" pitchFamily="50" charset="-128"/>
                <a:ea typeface="メイリオ" panose="020B0604030504040204" pitchFamily="50" charset="-128"/>
              </a:rPr>
              <a:t>12</a:t>
            </a:r>
            <a:r>
              <a:rPr lang="ja-JP" altLang="en-US" sz="1600" dirty="0">
                <a:solidFill>
                  <a:schemeClr val="tx1"/>
                </a:solidFill>
                <a:latin typeface="メイリオ" panose="020B0604030504040204" pitchFamily="50" charset="-128"/>
                <a:ea typeface="メイリオ" panose="020B0604030504040204" pitchFamily="50" charset="-128"/>
              </a:rPr>
              <a:t>月）</a:t>
            </a:r>
            <a:endParaRPr lang="en-US" altLang="ja-JP" sz="1600" dirty="0">
              <a:solidFill>
                <a:schemeClr val="tx1"/>
              </a:solidFill>
              <a:latin typeface="メイリオ" panose="020B0604030504040204" pitchFamily="50" charset="-128"/>
              <a:ea typeface="メイリオ" panose="020B0604030504040204" pitchFamily="50" charset="-128"/>
            </a:endParaRPr>
          </a:p>
        </p:txBody>
      </p:sp>
      <p:cxnSp>
        <p:nvCxnSpPr>
          <p:cNvPr id="35" name="直線コネクタ 34"/>
          <p:cNvCxnSpPr/>
          <p:nvPr/>
        </p:nvCxnSpPr>
        <p:spPr>
          <a:xfrm>
            <a:off x="0" y="66585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63244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600085669"/>
              </p:ext>
            </p:extLst>
          </p:nvPr>
        </p:nvGraphicFramePr>
        <p:xfrm>
          <a:off x="143793" y="792087"/>
          <a:ext cx="13393488" cy="8687470"/>
        </p:xfrm>
        <a:graphic>
          <a:graphicData uri="http://schemas.openxmlformats.org/drawingml/2006/table">
            <a:tbl>
              <a:tblPr firstRow="1" bandRow="1">
                <a:tableStyleId>{5C22544A-7EE6-4342-B048-85BDC9FD1C3A}</a:tableStyleId>
              </a:tblPr>
              <a:tblGrid>
                <a:gridCol w="1042969">
                  <a:extLst>
                    <a:ext uri="{9D8B030D-6E8A-4147-A177-3AD203B41FA5}">
                      <a16:colId xmlns:a16="http://schemas.microsoft.com/office/drawing/2014/main" val="20000"/>
                    </a:ext>
                  </a:extLst>
                </a:gridCol>
                <a:gridCol w="1308204">
                  <a:extLst>
                    <a:ext uri="{9D8B030D-6E8A-4147-A177-3AD203B41FA5}">
                      <a16:colId xmlns:a16="http://schemas.microsoft.com/office/drawing/2014/main" val="20001"/>
                    </a:ext>
                  </a:extLst>
                </a:gridCol>
                <a:gridCol w="1537259">
                  <a:extLst>
                    <a:ext uri="{9D8B030D-6E8A-4147-A177-3AD203B41FA5}">
                      <a16:colId xmlns:a16="http://schemas.microsoft.com/office/drawing/2014/main" val="20002"/>
                    </a:ext>
                  </a:extLst>
                </a:gridCol>
                <a:gridCol w="2808312">
                  <a:extLst>
                    <a:ext uri="{9D8B030D-6E8A-4147-A177-3AD203B41FA5}">
                      <a16:colId xmlns:a16="http://schemas.microsoft.com/office/drawing/2014/main" val="20003"/>
                    </a:ext>
                  </a:extLst>
                </a:gridCol>
                <a:gridCol w="6696744">
                  <a:extLst>
                    <a:ext uri="{9D8B030D-6E8A-4147-A177-3AD203B41FA5}">
                      <a16:colId xmlns:a16="http://schemas.microsoft.com/office/drawing/2014/main" val="20004"/>
                    </a:ext>
                  </a:extLst>
                </a:gridCol>
              </a:tblGrid>
              <a:tr h="521842">
                <a:tc>
                  <a:txBody>
                    <a:bodyPr/>
                    <a:lstStyle/>
                    <a:p>
                      <a:endParaRPr kumimoji="1" lang="ja-JP" altLang="en-US" sz="1900" dirty="0">
                        <a:latin typeface="Meiryo UI" panose="020B0604030504040204" pitchFamily="50" charset="-128"/>
                        <a:ea typeface="Meiryo UI" panose="020B0604030504040204" pitchFamily="50" charset="-128"/>
                      </a:endParaRPr>
                    </a:p>
                  </a:txBody>
                  <a:tcPr marL="126287" marR="126287" marT="61667" marB="61667" anchor="ctr"/>
                </a:tc>
                <a:tc>
                  <a:txBody>
                    <a:bodyPr/>
                    <a:lstStyle/>
                    <a:p>
                      <a:pPr algn="ctr"/>
                      <a:r>
                        <a:rPr kumimoji="1" lang="ja-JP" altLang="en-US" sz="1900" dirty="0">
                          <a:latin typeface="Meiryo UI" panose="020B0604030504040204" pitchFamily="50" charset="-128"/>
                          <a:ea typeface="Meiryo UI" panose="020B0604030504040204" pitchFamily="50" charset="-128"/>
                        </a:rPr>
                        <a:t>議決</a:t>
                      </a:r>
                    </a:p>
                  </a:txBody>
                  <a:tcPr marL="126287" marR="126287" marT="61667" marB="61667" anchor="ctr"/>
                </a:tc>
                <a:tc>
                  <a:txBody>
                    <a:bodyPr/>
                    <a:lstStyle/>
                    <a:p>
                      <a:pPr algn="ctr"/>
                      <a:r>
                        <a:rPr kumimoji="1" lang="ja-JP" altLang="en-US" sz="1900" dirty="0">
                          <a:latin typeface="Meiryo UI" panose="020B0604030504040204" pitchFamily="50" charset="-128"/>
                          <a:ea typeface="Meiryo UI" panose="020B0604030504040204" pitchFamily="50" charset="-128"/>
                        </a:rPr>
                        <a:t>施行日</a:t>
                      </a:r>
                    </a:p>
                  </a:txBody>
                  <a:tcPr marL="126287" marR="126287" marT="61667" marB="61667" anchor="ctr"/>
                </a:tc>
                <a:tc>
                  <a:txBody>
                    <a:bodyPr/>
                    <a:lstStyle/>
                    <a:p>
                      <a:pPr algn="ctr"/>
                      <a:r>
                        <a:rPr kumimoji="1" lang="ja-JP" altLang="en-US" sz="1900" dirty="0">
                          <a:latin typeface="Meiryo UI" panose="020B0604030504040204" pitchFamily="50" charset="-128"/>
                          <a:ea typeface="Meiryo UI" panose="020B0604030504040204" pitchFamily="50" charset="-128"/>
                        </a:rPr>
                        <a:t>課税対象（改正内容）</a:t>
                      </a:r>
                    </a:p>
                  </a:txBody>
                  <a:tcPr marL="126287" marR="126287" marT="61667" marB="61667" anchor="ctr"/>
                </a:tc>
                <a:tc>
                  <a:txBody>
                    <a:bodyPr/>
                    <a:lstStyle/>
                    <a:p>
                      <a:pPr algn="ctr"/>
                      <a:r>
                        <a:rPr kumimoji="1" lang="ja-JP" altLang="en-US" sz="1900" dirty="0">
                          <a:latin typeface="Meiryo UI" panose="020B0604030504040204" pitchFamily="50" charset="-128"/>
                          <a:ea typeface="Meiryo UI" panose="020B0604030504040204" pitchFamily="50" charset="-128"/>
                        </a:rPr>
                        <a:t>改正理由</a:t>
                      </a:r>
                    </a:p>
                  </a:txBody>
                  <a:tcPr marL="126287" marR="126287" marT="61667" marB="61667" anchor="ctr"/>
                </a:tc>
                <a:extLst>
                  <a:ext uri="{0D108BD9-81ED-4DB2-BD59-A6C34878D82A}">
                    <a16:rowId xmlns:a16="http://schemas.microsoft.com/office/drawing/2014/main" val="10000"/>
                  </a:ext>
                </a:extLst>
              </a:tr>
              <a:tr h="460622">
                <a:tc>
                  <a:txBody>
                    <a:bodyPr/>
                    <a:lstStyle/>
                    <a:p>
                      <a:r>
                        <a:rPr kumimoji="1" lang="ja-JP" altLang="en-US" sz="1900" dirty="0">
                          <a:latin typeface="Meiryo UI" panose="020B0604030504040204" pitchFamily="50" charset="-128"/>
                          <a:ea typeface="Meiryo UI" panose="020B0604030504040204" pitchFamily="50" charset="-128"/>
                        </a:rPr>
                        <a:t>制定時</a:t>
                      </a:r>
                    </a:p>
                  </a:txBody>
                  <a:tcPr marL="126287" marR="126287" marT="61667" marB="61667" anchor="ctr"/>
                </a:tc>
                <a:tc>
                  <a:txBody>
                    <a:bodyPr/>
                    <a:lstStyle/>
                    <a:p>
                      <a:pPr algn="ctr"/>
                      <a:r>
                        <a:rPr kumimoji="1" lang="ja-JP" altLang="en-US" sz="1800" dirty="0">
                          <a:latin typeface="Meiryo UI" panose="020B0604030504040204" pitchFamily="50" charset="-128"/>
                          <a:ea typeface="Meiryo UI" panose="020B0604030504040204" pitchFamily="50" charset="-128"/>
                        </a:rPr>
                        <a:t>平成</a:t>
                      </a:r>
                      <a:r>
                        <a:rPr kumimoji="1" lang="en-US" altLang="ja-JP" sz="1800" dirty="0">
                          <a:latin typeface="Meiryo UI" panose="020B0604030504040204" pitchFamily="50" charset="-128"/>
                          <a:ea typeface="Meiryo UI" panose="020B0604030504040204" pitchFamily="50" charset="-128"/>
                        </a:rPr>
                        <a:t>28</a:t>
                      </a:r>
                      <a:r>
                        <a:rPr kumimoji="1" lang="ja-JP" altLang="en-US" sz="1800" dirty="0">
                          <a:latin typeface="Meiryo UI" panose="020B0604030504040204" pitchFamily="50" charset="-128"/>
                          <a:ea typeface="Meiryo UI" panose="020B0604030504040204" pitchFamily="50" charset="-128"/>
                        </a:rPr>
                        <a:t>年</a:t>
                      </a:r>
                      <a:endParaRPr kumimoji="1" lang="en-US" altLang="ja-JP" sz="1800" dirty="0">
                        <a:latin typeface="Meiryo UI" panose="020B0604030504040204" pitchFamily="50" charset="-128"/>
                        <a:ea typeface="Meiryo UI" panose="020B0604030504040204" pitchFamily="50" charset="-128"/>
                      </a:endParaRPr>
                    </a:p>
                    <a:p>
                      <a:pPr algn="ctr"/>
                      <a:r>
                        <a:rPr kumimoji="1" lang="ja-JP" altLang="en-US" sz="1800" dirty="0">
                          <a:latin typeface="Meiryo UI" panose="020B0604030504040204" pitchFamily="50" charset="-128"/>
                          <a:ea typeface="Meiryo UI" panose="020B0604030504040204" pitchFamily="50" charset="-128"/>
                        </a:rPr>
                        <a:t>２月議会</a:t>
                      </a:r>
                    </a:p>
                  </a:txBody>
                  <a:tcPr marL="126287" marR="126287" marT="61667" marB="61667" anchor="ctr"/>
                </a:tc>
                <a:tc>
                  <a:txBody>
                    <a:bodyPr/>
                    <a:lstStyle/>
                    <a:p>
                      <a:pPr algn="ctr"/>
                      <a:r>
                        <a:rPr kumimoji="1" lang="en-US" altLang="ja-JP" sz="1800" dirty="0">
                          <a:solidFill>
                            <a:schemeClr val="tx1"/>
                          </a:solidFill>
                          <a:latin typeface="Meiryo UI" panose="020B0604030504040204" pitchFamily="50" charset="-128"/>
                          <a:ea typeface="Meiryo UI" panose="020B0604030504040204" pitchFamily="50" charset="-128"/>
                        </a:rPr>
                        <a:t>2017.1.1</a:t>
                      </a:r>
                      <a:endParaRPr kumimoji="1" lang="ja-JP" altLang="en-US" sz="1800" dirty="0">
                        <a:solidFill>
                          <a:schemeClr val="tx1"/>
                        </a:solidFill>
                        <a:latin typeface="Meiryo UI" panose="020B0604030504040204" pitchFamily="50" charset="-128"/>
                        <a:ea typeface="Meiryo UI" panose="020B0604030504040204" pitchFamily="50" charset="-128"/>
                      </a:endParaRPr>
                    </a:p>
                  </a:txBody>
                  <a:tcPr marL="126287" marR="126287" marT="61667" marB="61667" anchor="ctr"/>
                </a:tc>
                <a:tc>
                  <a:txBody>
                    <a:bodyPr/>
                    <a:lstStyle/>
                    <a:p>
                      <a:r>
                        <a:rPr kumimoji="1" lang="ja-JP" altLang="en-US" sz="1800" dirty="0">
                          <a:latin typeface="Meiryo UI" panose="020B0604030504040204" pitchFamily="50" charset="-128"/>
                          <a:ea typeface="Meiryo UI" panose="020B0604030504040204" pitchFamily="50" charset="-128"/>
                        </a:rPr>
                        <a:t>　ホテル営業、旅館営業</a:t>
                      </a:r>
                    </a:p>
                  </a:txBody>
                  <a:tcPr marL="126287" marR="126287" marT="61667" marB="61667" anchor="ctr"/>
                </a:tc>
                <a:tc>
                  <a:txBody>
                    <a:bodyPr/>
                    <a:lstStyle/>
                    <a:p>
                      <a:pPr algn="ctr"/>
                      <a:r>
                        <a:rPr kumimoji="1" lang="ja-JP" altLang="en-US" sz="1900" dirty="0">
                          <a:latin typeface="Meiryo UI" panose="020B0604030504040204" pitchFamily="50" charset="-128"/>
                          <a:ea typeface="Meiryo UI" panose="020B0604030504040204" pitchFamily="50" charset="-128"/>
                        </a:rPr>
                        <a:t>－</a:t>
                      </a:r>
                    </a:p>
                  </a:txBody>
                  <a:tcPr marL="126287" marR="126287" marT="61667" marB="61667" anchor="ctr"/>
                </a:tc>
                <a:extLst>
                  <a:ext uri="{0D108BD9-81ED-4DB2-BD59-A6C34878D82A}">
                    <a16:rowId xmlns:a16="http://schemas.microsoft.com/office/drawing/2014/main" val="10001"/>
                  </a:ext>
                </a:extLst>
              </a:tr>
              <a:tr h="1956809">
                <a:tc>
                  <a:txBody>
                    <a:bodyPr/>
                    <a:lstStyle/>
                    <a:p>
                      <a:pPr algn="ctr"/>
                      <a:r>
                        <a:rPr kumimoji="1" lang="ja-JP" altLang="en-US" sz="1900" dirty="0">
                          <a:latin typeface="Meiryo UI" panose="020B0604030504040204" pitchFamily="50" charset="-128"/>
                          <a:ea typeface="Meiryo UI" panose="020B0604030504040204" pitchFamily="50" charset="-128"/>
                        </a:rPr>
                        <a:t>第１次改正</a:t>
                      </a:r>
                    </a:p>
                  </a:txBody>
                  <a:tcPr marL="126287" marR="126287" marT="61667" marB="61667" anchor="ctr"/>
                </a:tc>
                <a:tc>
                  <a:txBody>
                    <a:bodyPr/>
                    <a:lstStyle/>
                    <a:p>
                      <a:pPr algn="ctr"/>
                      <a:r>
                        <a:rPr kumimoji="1" lang="ja-JP" altLang="en-US" sz="1800" dirty="0">
                          <a:latin typeface="Meiryo UI" panose="020B0604030504040204" pitchFamily="50" charset="-128"/>
                          <a:ea typeface="Meiryo UI" panose="020B0604030504040204" pitchFamily="50" charset="-128"/>
                        </a:rPr>
                        <a:t>平成</a:t>
                      </a:r>
                      <a:r>
                        <a:rPr kumimoji="1" lang="en-US" altLang="ja-JP" sz="1800" dirty="0">
                          <a:latin typeface="Meiryo UI" panose="020B0604030504040204" pitchFamily="50" charset="-128"/>
                          <a:ea typeface="Meiryo UI" panose="020B0604030504040204" pitchFamily="50" charset="-128"/>
                        </a:rPr>
                        <a:t>28</a:t>
                      </a:r>
                      <a:r>
                        <a:rPr kumimoji="1" lang="ja-JP" altLang="en-US" sz="1800" dirty="0">
                          <a:latin typeface="Meiryo UI" panose="020B0604030504040204" pitchFamily="50" charset="-128"/>
                          <a:ea typeface="Meiryo UI" panose="020B0604030504040204" pitchFamily="50" charset="-128"/>
                        </a:rPr>
                        <a:t>年</a:t>
                      </a:r>
                      <a:endParaRPr kumimoji="1" lang="en-US" altLang="ja-JP" sz="1800" dirty="0">
                        <a:latin typeface="Meiryo UI" panose="020B0604030504040204" pitchFamily="50" charset="-128"/>
                        <a:ea typeface="Meiryo UI" panose="020B0604030504040204" pitchFamily="50" charset="-128"/>
                      </a:endParaRPr>
                    </a:p>
                    <a:p>
                      <a:pPr algn="ctr"/>
                      <a:r>
                        <a:rPr kumimoji="1" lang="en-US" altLang="ja-JP" sz="1800" dirty="0">
                          <a:latin typeface="Meiryo UI" panose="020B0604030504040204" pitchFamily="50" charset="-128"/>
                          <a:ea typeface="Meiryo UI" panose="020B0604030504040204" pitchFamily="50" charset="-128"/>
                        </a:rPr>
                        <a:t>9</a:t>
                      </a:r>
                      <a:r>
                        <a:rPr kumimoji="1" lang="ja-JP" altLang="en-US" sz="1800" dirty="0">
                          <a:latin typeface="Meiryo UI" panose="020B0604030504040204" pitchFamily="50" charset="-128"/>
                          <a:ea typeface="Meiryo UI" panose="020B0604030504040204" pitchFamily="50" charset="-128"/>
                        </a:rPr>
                        <a:t>月議会</a:t>
                      </a:r>
                      <a:endParaRPr kumimoji="1" lang="en-US" altLang="ja-JP" sz="1800" dirty="0">
                        <a:latin typeface="Meiryo UI" panose="020B0604030504040204" pitchFamily="50" charset="-128"/>
                        <a:ea typeface="Meiryo UI" panose="020B0604030504040204" pitchFamily="50" charset="-128"/>
                      </a:endParaRPr>
                    </a:p>
                    <a:p>
                      <a:pPr algn="ctr"/>
                      <a:r>
                        <a:rPr kumimoji="1" lang="ja-JP" altLang="en-US" sz="1800" dirty="0">
                          <a:latin typeface="Meiryo UI" panose="020B0604030504040204" pitchFamily="50" charset="-128"/>
                          <a:ea typeface="Meiryo UI" panose="020B0604030504040204" pitchFamily="50" charset="-128"/>
                        </a:rPr>
                        <a:t>（後半）</a:t>
                      </a:r>
                    </a:p>
                  </a:txBody>
                  <a:tcPr marL="126287" marR="126287" marT="61667" marB="61667" anchor="ctr"/>
                </a:tc>
                <a:tc>
                  <a:txBody>
                    <a:bodyPr/>
                    <a:lstStyle/>
                    <a:p>
                      <a:pPr algn="ctr"/>
                      <a:r>
                        <a:rPr kumimoji="1" lang="en-US" altLang="ja-JP" sz="1800" dirty="0">
                          <a:solidFill>
                            <a:schemeClr val="tx1"/>
                          </a:solidFill>
                          <a:latin typeface="Meiryo UI" panose="020B0604030504040204" pitchFamily="50" charset="-128"/>
                          <a:ea typeface="Meiryo UI" panose="020B0604030504040204" pitchFamily="50" charset="-128"/>
                        </a:rPr>
                        <a:t>2017.7.1</a:t>
                      </a:r>
                      <a:endParaRPr kumimoji="1" lang="ja-JP" altLang="en-US" sz="1800" dirty="0">
                        <a:solidFill>
                          <a:schemeClr val="tx1"/>
                        </a:solidFill>
                        <a:latin typeface="Meiryo UI" panose="020B0604030504040204" pitchFamily="50" charset="-128"/>
                        <a:ea typeface="Meiryo UI" panose="020B0604030504040204" pitchFamily="50" charset="-128"/>
                      </a:endParaRPr>
                    </a:p>
                  </a:txBody>
                  <a:tcPr marL="126287" marR="126287" marT="61667" marB="61667" anchor="ctr"/>
                </a:tc>
                <a:tc>
                  <a:txBody>
                    <a:bodyPr/>
                    <a:lstStyle/>
                    <a:p>
                      <a:r>
                        <a:rPr kumimoji="1" lang="ja-JP" altLang="en-US" sz="1800" b="1" u="sng" dirty="0">
                          <a:latin typeface="Meiryo UI" panose="020B0604030504040204" pitchFamily="50" charset="-128"/>
                          <a:ea typeface="Meiryo UI" panose="020B0604030504040204" pitchFamily="50" charset="-128"/>
                        </a:rPr>
                        <a:t>追加</a:t>
                      </a:r>
                      <a:endParaRPr kumimoji="1" lang="en-US" altLang="ja-JP" sz="1800" b="1" u="sng" dirty="0">
                        <a:latin typeface="Meiryo UI" panose="020B0604030504040204" pitchFamily="50" charset="-128"/>
                        <a:ea typeface="Meiryo UI" panose="020B0604030504040204" pitchFamily="50" charset="-128"/>
                      </a:endParaRPr>
                    </a:p>
                    <a:p>
                      <a:r>
                        <a:rPr kumimoji="1" lang="ja-JP" altLang="en-US" sz="1800" dirty="0">
                          <a:latin typeface="Meiryo UI" panose="020B0604030504040204" pitchFamily="50" charset="-128"/>
                          <a:ea typeface="Meiryo UI" panose="020B0604030504040204" pitchFamily="50" charset="-128"/>
                        </a:rPr>
                        <a:t>　</a:t>
                      </a:r>
                      <a:r>
                        <a:rPr kumimoji="1" lang="ja-JP" altLang="en-US" sz="1800" u="sng" dirty="0">
                          <a:latin typeface="Meiryo UI" panose="020B0604030504040204" pitchFamily="50" charset="-128"/>
                          <a:ea typeface="Meiryo UI" panose="020B0604030504040204" pitchFamily="50" charset="-128"/>
                        </a:rPr>
                        <a:t>簡易宿所営業、</a:t>
                      </a:r>
                      <a:endParaRPr kumimoji="1" lang="en-US" altLang="ja-JP" sz="1800" u="sng" dirty="0">
                        <a:latin typeface="Meiryo UI" panose="020B0604030504040204" pitchFamily="50" charset="-128"/>
                        <a:ea typeface="Meiryo UI" panose="020B0604030504040204" pitchFamily="50" charset="-128"/>
                      </a:endParaRPr>
                    </a:p>
                    <a:p>
                      <a:r>
                        <a:rPr kumimoji="1" lang="ja-JP" altLang="en-US" sz="1800" u="none" dirty="0">
                          <a:latin typeface="Meiryo UI" panose="020B0604030504040204" pitchFamily="50" charset="-128"/>
                          <a:ea typeface="Meiryo UI" panose="020B0604030504040204" pitchFamily="50" charset="-128"/>
                        </a:rPr>
                        <a:t>　</a:t>
                      </a:r>
                      <a:r>
                        <a:rPr kumimoji="1" lang="ja-JP" altLang="en-US" sz="1800" u="sng" dirty="0">
                          <a:latin typeface="Meiryo UI" panose="020B0604030504040204" pitchFamily="50" charset="-128"/>
                          <a:ea typeface="Meiryo UI" panose="020B0604030504040204" pitchFamily="50" charset="-128"/>
                        </a:rPr>
                        <a:t>特区民泊</a:t>
                      </a:r>
                    </a:p>
                  </a:txBody>
                  <a:tcPr marL="126287" marR="126287" marT="61667" marB="61667" anchor="ctr"/>
                </a:tc>
                <a:tc>
                  <a:txBody>
                    <a:bodyPr/>
                    <a:lstStyle/>
                    <a:p>
                      <a:r>
                        <a:rPr kumimoji="1" lang="ja-JP" altLang="en-US" sz="1700" kern="1200" dirty="0">
                          <a:solidFill>
                            <a:schemeClr val="dk1"/>
                          </a:solidFill>
                          <a:effectLst/>
                          <a:latin typeface="Meiryo UI" panose="020B0604030504040204" pitchFamily="50" charset="-128"/>
                          <a:ea typeface="Meiryo UI" panose="020B0604030504040204" pitchFamily="50" charset="-128"/>
                          <a:cs typeface="+mn-cs"/>
                        </a:rPr>
                        <a:t>　</a:t>
                      </a:r>
                      <a:r>
                        <a:rPr kumimoji="1" lang="ja-JP" altLang="ja-JP" sz="1800" kern="1200" dirty="0">
                          <a:solidFill>
                            <a:schemeClr val="dk1"/>
                          </a:solidFill>
                          <a:effectLst/>
                          <a:latin typeface="Meiryo UI" panose="020B0604030504040204" pitchFamily="50" charset="-128"/>
                          <a:ea typeface="Meiryo UI" panose="020B0604030504040204" pitchFamily="50" charset="-128"/>
                          <a:cs typeface="+mn-cs"/>
                        </a:rPr>
                        <a:t>規制緩和</a:t>
                      </a:r>
                      <a:r>
                        <a:rPr kumimoji="1" lang="ja-JP" altLang="en-US" sz="1800" kern="1200" dirty="0">
                          <a:solidFill>
                            <a:schemeClr val="dk1"/>
                          </a:solidFill>
                          <a:effectLst/>
                          <a:latin typeface="Meiryo UI" panose="020B0604030504040204" pitchFamily="50" charset="-128"/>
                          <a:ea typeface="Meiryo UI" panose="020B0604030504040204" pitchFamily="50" charset="-128"/>
                          <a:cs typeface="+mn-cs"/>
                        </a:rPr>
                        <a:t>（</a:t>
                      </a:r>
                      <a:r>
                        <a:rPr kumimoji="1" lang="en-US" altLang="ja-JP" sz="1800" kern="1200" dirty="0">
                          <a:solidFill>
                            <a:schemeClr val="dk1"/>
                          </a:solidFill>
                          <a:effectLst/>
                          <a:latin typeface="Meiryo UI" panose="020B0604030504040204" pitchFamily="50" charset="-128"/>
                          <a:ea typeface="Meiryo UI" panose="020B0604030504040204" pitchFamily="50" charset="-128"/>
                          <a:cs typeface="+mn-cs"/>
                        </a:rPr>
                        <a:t>※</a:t>
                      </a:r>
                      <a:r>
                        <a:rPr kumimoji="1" lang="ja-JP" altLang="en-US" sz="1800" kern="1200" dirty="0">
                          <a:solidFill>
                            <a:schemeClr val="dk1"/>
                          </a:solidFill>
                          <a:effectLst/>
                          <a:latin typeface="Meiryo UI" panose="020B0604030504040204" pitchFamily="50" charset="-128"/>
                          <a:ea typeface="Meiryo UI" panose="020B0604030504040204" pitchFamily="50" charset="-128"/>
                          <a:cs typeface="+mn-cs"/>
                        </a:rPr>
                        <a:t>）</a:t>
                      </a:r>
                      <a:r>
                        <a:rPr kumimoji="1" lang="ja-JP" altLang="ja-JP" sz="1800" kern="1200" dirty="0">
                          <a:solidFill>
                            <a:schemeClr val="dk1"/>
                          </a:solidFill>
                          <a:effectLst/>
                          <a:latin typeface="Meiryo UI" panose="020B0604030504040204" pitchFamily="50" charset="-128"/>
                          <a:ea typeface="Meiryo UI" panose="020B0604030504040204" pitchFamily="50" charset="-128"/>
                          <a:cs typeface="+mn-cs"/>
                        </a:rPr>
                        <a:t>を受け、今後、</a:t>
                      </a:r>
                      <a:r>
                        <a:rPr kumimoji="1" lang="ja-JP" altLang="ja-JP" sz="1800" b="0" u="none" kern="1200" dirty="0">
                          <a:solidFill>
                            <a:schemeClr val="dk1"/>
                          </a:solidFill>
                          <a:effectLst/>
                          <a:latin typeface="Meiryo UI" panose="020B0604030504040204" pitchFamily="50" charset="-128"/>
                          <a:ea typeface="Meiryo UI" panose="020B0604030504040204" pitchFamily="50" charset="-128"/>
                          <a:cs typeface="+mn-cs"/>
                        </a:rPr>
                        <a:t>簡易宿所や特区民泊の認定施設の増加が見込まれ</a:t>
                      </a:r>
                      <a:r>
                        <a:rPr kumimoji="1" lang="ja-JP" altLang="en-US" sz="1800" b="0" u="none" kern="1200" dirty="0">
                          <a:solidFill>
                            <a:schemeClr val="dk1"/>
                          </a:solidFill>
                          <a:effectLst/>
                          <a:latin typeface="Meiryo UI" panose="020B0604030504040204" pitchFamily="50" charset="-128"/>
                          <a:ea typeface="Meiryo UI" panose="020B0604030504040204" pitchFamily="50" charset="-128"/>
                          <a:cs typeface="+mn-cs"/>
                        </a:rPr>
                        <a:t>ること、</a:t>
                      </a:r>
                      <a:r>
                        <a:rPr kumimoji="1" lang="ja-JP" altLang="ja-JP" sz="1800" b="0" u="none" kern="1200" dirty="0">
                          <a:solidFill>
                            <a:schemeClr val="dk1"/>
                          </a:solidFill>
                          <a:effectLst/>
                          <a:latin typeface="Meiryo UI" panose="020B0604030504040204" pitchFamily="50" charset="-128"/>
                          <a:ea typeface="Meiryo UI" panose="020B0604030504040204" pitchFamily="50" charset="-128"/>
                          <a:cs typeface="+mn-cs"/>
                        </a:rPr>
                        <a:t>簡易宿所や特区民泊において、宿泊税の課税対象となる１万円以上の料金設定が見られること</a:t>
                      </a:r>
                      <a:r>
                        <a:rPr kumimoji="1" lang="ja-JP" altLang="en-US" sz="1800" b="0" u="none" kern="1200" dirty="0">
                          <a:solidFill>
                            <a:schemeClr val="dk1"/>
                          </a:solidFill>
                          <a:effectLst/>
                          <a:latin typeface="Meiryo UI" panose="020B0604030504040204" pitchFamily="50" charset="-128"/>
                          <a:ea typeface="Meiryo UI" panose="020B0604030504040204" pitchFamily="50" charset="-128"/>
                          <a:cs typeface="+mn-cs"/>
                        </a:rPr>
                        <a:t>等</a:t>
                      </a:r>
                      <a:r>
                        <a:rPr kumimoji="1" lang="ja-JP" altLang="ja-JP" sz="1800" b="0" u="none" kern="1200" dirty="0">
                          <a:solidFill>
                            <a:schemeClr val="dk1"/>
                          </a:solidFill>
                          <a:effectLst/>
                          <a:latin typeface="Meiryo UI" panose="020B0604030504040204" pitchFamily="50" charset="-128"/>
                          <a:ea typeface="Meiryo UI" panose="020B0604030504040204" pitchFamily="50" charset="-128"/>
                          <a:cs typeface="+mn-cs"/>
                        </a:rPr>
                        <a:t>を踏まえ、公平性の観点から、課税対象施設の追加を行う。</a:t>
                      </a:r>
                      <a:endParaRPr kumimoji="1" lang="en-US" altLang="ja-JP" sz="1800" b="0" u="none" kern="1200" dirty="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1700" kern="1200" dirty="0">
                        <a:solidFill>
                          <a:schemeClr val="dk1"/>
                        </a:solidFill>
                        <a:effectLst/>
                        <a:latin typeface="Meiryo UI" panose="020B0604030504040204" pitchFamily="50" charset="-128"/>
                        <a:ea typeface="Meiryo UI" panose="020B0604030504040204" pitchFamily="50" charset="-128"/>
                        <a:cs typeface="+mn-cs"/>
                      </a:endParaRPr>
                    </a:p>
                    <a:p>
                      <a:r>
                        <a:rPr kumimoji="1" lang="en-US" altLang="ja-JP" sz="1700" kern="1200" dirty="0">
                          <a:solidFill>
                            <a:schemeClr val="dk1"/>
                          </a:solidFill>
                          <a:effectLst/>
                          <a:latin typeface="Meiryo UI" panose="020B0604030504040204" pitchFamily="50" charset="-128"/>
                          <a:ea typeface="Meiryo UI" panose="020B0604030504040204" pitchFamily="50" charset="-128"/>
                          <a:cs typeface="+mn-cs"/>
                        </a:rPr>
                        <a:t>※</a:t>
                      </a:r>
                      <a:r>
                        <a:rPr kumimoji="1" lang="ja-JP" altLang="en-US" sz="1700" kern="1200" dirty="0">
                          <a:solidFill>
                            <a:schemeClr val="dk1"/>
                          </a:solidFill>
                          <a:effectLst/>
                          <a:latin typeface="Meiryo UI" panose="020B0604030504040204" pitchFamily="50" charset="-128"/>
                          <a:ea typeface="Meiryo UI" panose="020B0604030504040204" pitchFamily="50" charset="-128"/>
                          <a:cs typeface="+mn-cs"/>
                        </a:rPr>
                        <a:t>　</a:t>
                      </a:r>
                      <a:r>
                        <a:rPr kumimoji="1" lang="ja-JP" altLang="ja-JP" sz="1700" kern="1200" dirty="0">
                          <a:solidFill>
                            <a:schemeClr val="dk1"/>
                          </a:solidFill>
                          <a:effectLst/>
                          <a:latin typeface="Meiryo UI" panose="020B0604030504040204" pitchFamily="50" charset="-128"/>
                          <a:ea typeface="Meiryo UI" panose="020B0604030504040204" pitchFamily="50" charset="-128"/>
                          <a:cs typeface="+mn-cs"/>
                        </a:rPr>
                        <a:t>旅館業法における「簡易宿所営業」</a:t>
                      </a:r>
                      <a:r>
                        <a:rPr kumimoji="1" lang="ja-JP" altLang="en-US" sz="1700" kern="1200" dirty="0">
                          <a:solidFill>
                            <a:schemeClr val="dk1"/>
                          </a:solidFill>
                          <a:effectLst/>
                          <a:latin typeface="Meiryo UI" panose="020B0604030504040204" pitchFamily="50" charset="-128"/>
                          <a:ea typeface="Meiryo UI" panose="020B0604030504040204" pitchFamily="50" charset="-128"/>
                          <a:cs typeface="+mn-cs"/>
                        </a:rPr>
                        <a:t>の</a:t>
                      </a:r>
                      <a:r>
                        <a:rPr kumimoji="1" lang="ja-JP" altLang="ja-JP" sz="1700" kern="1200" dirty="0">
                          <a:solidFill>
                            <a:schemeClr val="dk1"/>
                          </a:solidFill>
                          <a:effectLst/>
                          <a:latin typeface="Meiryo UI" panose="020B0604030504040204" pitchFamily="50" charset="-128"/>
                          <a:ea typeface="Meiryo UI" panose="020B0604030504040204" pitchFamily="50" charset="-128"/>
                          <a:cs typeface="+mn-cs"/>
                        </a:rPr>
                        <a:t>面積要件等の緩和</a:t>
                      </a:r>
                      <a:r>
                        <a:rPr kumimoji="1" lang="ja-JP" altLang="en-US" sz="1700" kern="1200" dirty="0">
                          <a:solidFill>
                            <a:schemeClr val="dk1"/>
                          </a:solidFill>
                          <a:effectLst/>
                          <a:latin typeface="Meiryo UI" panose="020B0604030504040204" pitchFamily="50" charset="-128"/>
                          <a:ea typeface="Meiryo UI" panose="020B0604030504040204" pitchFamily="50" charset="-128"/>
                          <a:cs typeface="+mn-cs"/>
                        </a:rPr>
                        <a:t>　</a:t>
                      </a:r>
                      <a:endParaRPr kumimoji="1" lang="en-US" altLang="ja-JP" sz="1700" kern="12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700" kern="1200" dirty="0">
                          <a:solidFill>
                            <a:schemeClr val="dk1"/>
                          </a:solidFill>
                          <a:effectLst/>
                          <a:latin typeface="Meiryo UI" panose="020B0604030504040204" pitchFamily="50" charset="-128"/>
                          <a:ea typeface="Meiryo UI" panose="020B0604030504040204" pitchFamily="50" charset="-128"/>
                          <a:cs typeface="+mn-cs"/>
                        </a:rPr>
                        <a:t>　　</a:t>
                      </a:r>
                      <a:r>
                        <a:rPr kumimoji="1" lang="ja-JP" altLang="en-US" sz="1700" kern="1200" baseline="0" dirty="0">
                          <a:solidFill>
                            <a:schemeClr val="dk1"/>
                          </a:solidFill>
                          <a:effectLst/>
                          <a:latin typeface="Meiryo UI" panose="020B0604030504040204" pitchFamily="50" charset="-128"/>
                          <a:ea typeface="Meiryo UI" panose="020B0604030504040204" pitchFamily="50" charset="-128"/>
                          <a:cs typeface="+mn-cs"/>
                        </a:rPr>
                        <a:t> （平成</a:t>
                      </a:r>
                      <a:r>
                        <a:rPr kumimoji="1" lang="en-US" altLang="ja-JP" sz="1700" kern="1200" baseline="0" dirty="0">
                          <a:solidFill>
                            <a:schemeClr val="dk1"/>
                          </a:solidFill>
                          <a:effectLst/>
                          <a:latin typeface="Meiryo UI" panose="020B0604030504040204" pitchFamily="50" charset="-128"/>
                          <a:ea typeface="Meiryo UI" panose="020B0604030504040204" pitchFamily="50" charset="-128"/>
                          <a:cs typeface="+mn-cs"/>
                        </a:rPr>
                        <a:t>28</a:t>
                      </a:r>
                      <a:r>
                        <a:rPr kumimoji="1" lang="ja-JP" altLang="en-US" sz="1700" kern="1200" baseline="0" dirty="0">
                          <a:solidFill>
                            <a:schemeClr val="dk1"/>
                          </a:solidFill>
                          <a:effectLst/>
                          <a:latin typeface="Meiryo UI" panose="020B0604030504040204" pitchFamily="50" charset="-128"/>
                          <a:ea typeface="Meiryo UI" panose="020B0604030504040204" pitchFamily="50" charset="-128"/>
                          <a:cs typeface="+mn-cs"/>
                        </a:rPr>
                        <a:t>年</a:t>
                      </a:r>
                      <a:r>
                        <a:rPr kumimoji="1" lang="en-US" altLang="ja-JP" sz="1700" kern="1200" baseline="0" dirty="0">
                          <a:solidFill>
                            <a:schemeClr val="dk1"/>
                          </a:solidFill>
                          <a:effectLst/>
                          <a:latin typeface="Meiryo UI" panose="020B0604030504040204" pitchFamily="50" charset="-128"/>
                          <a:ea typeface="Meiryo UI" panose="020B0604030504040204" pitchFamily="50" charset="-128"/>
                          <a:cs typeface="+mn-cs"/>
                        </a:rPr>
                        <a:t>4</a:t>
                      </a:r>
                      <a:r>
                        <a:rPr kumimoji="1" lang="ja-JP" altLang="en-US" sz="1700" kern="1200" baseline="0" dirty="0">
                          <a:solidFill>
                            <a:schemeClr val="dk1"/>
                          </a:solidFill>
                          <a:effectLst/>
                          <a:latin typeface="Meiryo UI" panose="020B0604030504040204" pitchFamily="50" charset="-128"/>
                          <a:ea typeface="Meiryo UI" panose="020B0604030504040204" pitchFamily="50" charset="-128"/>
                          <a:cs typeface="+mn-cs"/>
                        </a:rPr>
                        <a:t>月</a:t>
                      </a:r>
                      <a:r>
                        <a:rPr kumimoji="1" lang="en-US" altLang="ja-JP" sz="1700" kern="1200" baseline="0" dirty="0">
                          <a:solidFill>
                            <a:schemeClr val="dk1"/>
                          </a:solidFill>
                          <a:effectLst/>
                          <a:latin typeface="Meiryo UI" panose="020B0604030504040204" pitchFamily="50" charset="-128"/>
                          <a:ea typeface="Meiryo UI" panose="020B0604030504040204" pitchFamily="50" charset="-128"/>
                          <a:cs typeface="+mn-cs"/>
                        </a:rPr>
                        <a:t>1</a:t>
                      </a:r>
                      <a:r>
                        <a:rPr kumimoji="1" lang="ja-JP" altLang="en-US" sz="1700" kern="1200" baseline="0" dirty="0">
                          <a:solidFill>
                            <a:schemeClr val="dk1"/>
                          </a:solidFill>
                          <a:effectLst/>
                          <a:latin typeface="Meiryo UI" panose="020B0604030504040204" pitchFamily="50" charset="-128"/>
                          <a:ea typeface="Meiryo UI" panose="020B0604030504040204" pitchFamily="50" charset="-128"/>
                          <a:cs typeface="+mn-cs"/>
                        </a:rPr>
                        <a:t>日）</a:t>
                      </a:r>
                      <a:r>
                        <a:rPr kumimoji="1" lang="ja-JP" altLang="en-US" sz="1700" kern="1200" dirty="0">
                          <a:solidFill>
                            <a:schemeClr val="dk1"/>
                          </a:solidFill>
                          <a:effectLst/>
                          <a:latin typeface="Meiryo UI" panose="020B0604030504040204" pitchFamily="50" charset="-128"/>
                          <a:ea typeface="Meiryo UI" panose="020B0604030504040204" pitchFamily="50" charset="-128"/>
                          <a:cs typeface="+mn-cs"/>
                        </a:rPr>
                        <a:t>　</a:t>
                      </a:r>
                      <a:endParaRPr kumimoji="1" lang="en-US" altLang="ja-JP" sz="1700" kern="12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700" kern="1200" dirty="0">
                          <a:solidFill>
                            <a:schemeClr val="dk1"/>
                          </a:solidFill>
                          <a:effectLst/>
                          <a:latin typeface="Meiryo UI" panose="020B0604030504040204" pitchFamily="50" charset="-128"/>
                          <a:ea typeface="Meiryo UI" panose="020B0604030504040204" pitchFamily="50" charset="-128"/>
                          <a:cs typeface="+mn-cs"/>
                        </a:rPr>
                        <a:t>　　</a:t>
                      </a:r>
                      <a:r>
                        <a:rPr kumimoji="1" lang="ja-JP" altLang="en-US" sz="1700" kern="1200" baseline="0" dirty="0">
                          <a:solidFill>
                            <a:schemeClr val="dk1"/>
                          </a:solidFill>
                          <a:effectLst/>
                          <a:latin typeface="Meiryo UI" panose="020B0604030504040204" pitchFamily="50" charset="-128"/>
                          <a:ea typeface="Meiryo UI" panose="020B0604030504040204" pitchFamily="50" charset="-128"/>
                          <a:cs typeface="+mn-cs"/>
                        </a:rPr>
                        <a:t> </a:t>
                      </a:r>
                      <a:r>
                        <a:rPr kumimoji="1" lang="ja-JP" altLang="en-US" sz="1700" kern="1200" dirty="0">
                          <a:solidFill>
                            <a:schemeClr val="dk1"/>
                          </a:solidFill>
                          <a:effectLst/>
                          <a:latin typeface="Meiryo UI" panose="020B0604030504040204" pitchFamily="50" charset="-128"/>
                          <a:ea typeface="Meiryo UI" panose="020B0604030504040204" pitchFamily="50" charset="-128"/>
                          <a:cs typeface="+mn-cs"/>
                        </a:rPr>
                        <a:t>「</a:t>
                      </a:r>
                      <a:r>
                        <a:rPr kumimoji="1" lang="ja-JP" altLang="ja-JP" sz="1700" kern="1200" dirty="0">
                          <a:solidFill>
                            <a:schemeClr val="dk1"/>
                          </a:solidFill>
                          <a:effectLst/>
                          <a:latin typeface="Meiryo UI" panose="020B0604030504040204" pitchFamily="50" charset="-128"/>
                          <a:ea typeface="Meiryo UI" panose="020B0604030504040204" pitchFamily="50" charset="-128"/>
                          <a:cs typeface="+mn-cs"/>
                        </a:rPr>
                        <a:t>特区民泊</a:t>
                      </a:r>
                      <a:r>
                        <a:rPr kumimoji="1" lang="ja-JP" altLang="en-US" sz="1700" kern="1200" dirty="0">
                          <a:solidFill>
                            <a:schemeClr val="dk1"/>
                          </a:solidFill>
                          <a:effectLst/>
                          <a:latin typeface="Meiryo UI" panose="020B0604030504040204" pitchFamily="50" charset="-128"/>
                          <a:ea typeface="Meiryo UI" panose="020B0604030504040204" pitchFamily="50" charset="-128"/>
                          <a:cs typeface="+mn-cs"/>
                        </a:rPr>
                        <a:t>」の</a:t>
                      </a:r>
                      <a:r>
                        <a:rPr kumimoji="1" lang="ja-JP" altLang="ja-JP" sz="1700" kern="1200" dirty="0">
                          <a:solidFill>
                            <a:schemeClr val="dk1"/>
                          </a:solidFill>
                          <a:effectLst/>
                          <a:latin typeface="Meiryo UI" panose="020B0604030504040204" pitchFamily="50" charset="-128"/>
                          <a:ea typeface="Meiryo UI" panose="020B0604030504040204" pitchFamily="50" charset="-128"/>
                          <a:cs typeface="+mn-cs"/>
                        </a:rPr>
                        <a:t>最低滞在日数が７日から３日に短縮</a:t>
                      </a:r>
                      <a:endParaRPr kumimoji="1" lang="en-US" altLang="ja-JP" sz="1700" kern="1200" dirty="0">
                        <a:solidFill>
                          <a:schemeClr val="dk1"/>
                        </a:solidFill>
                        <a:effectLst/>
                        <a:latin typeface="Meiryo UI" panose="020B0604030504040204" pitchFamily="50" charset="-128"/>
                        <a:ea typeface="Meiryo UI" panose="020B0604030504040204" pitchFamily="50" charset="-128"/>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700" kern="1200" dirty="0">
                          <a:solidFill>
                            <a:schemeClr val="dk1"/>
                          </a:solidFill>
                          <a:effectLst/>
                          <a:latin typeface="Meiryo UI" panose="020B0604030504040204" pitchFamily="50" charset="-128"/>
                          <a:ea typeface="Meiryo UI" panose="020B0604030504040204" pitchFamily="50" charset="-128"/>
                          <a:cs typeface="+mn-cs"/>
                        </a:rPr>
                        <a:t>　　</a:t>
                      </a:r>
                      <a:r>
                        <a:rPr kumimoji="1" lang="ja-JP" altLang="en-US" sz="1700" kern="1200" baseline="0" dirty="0">
                          <a:solidFill>
                            <a:schemeClr val="dk1"/>
                          </a:solidFill>
                          <a:effectLst/>
                          <a:latin typeface="Meiryo UI" panose="020B0604030504040204" pitchFamily="50" charset="-128"/>
                          <a:ea typeface="Meiryo UI" panose="020B0604030504040204" pitchFamily="50" charset="-128"/>
                          <a:cs typeface="+mn-cs"/>
                        </a:rPr>
                        <a:t> （府条例：平成</a:t>
                      </a:r>
                      <a:r>
                        <a:rPr kumimoji="1" lang="en-US" altLang="ja-JP" sz="1700" kern="1200" baseline="0" dirty="0">
                          <a:solidFill>
                            <a:schemeClr val="dk1"/>
                          </a:solidFill>
                          <a:effectLst/>
                          <a:latin typeface="Meiryo UI" panose="020B0604030504040204" pitchFamily="50" charset="-128"/>
                          <a:ea typeface="Meiryo UI" panose="020B0604030504040204" pitchFamily="50" charset="-128"/>
                          <a:cs typeface="+mn-cs"/>
                        </a:rPr>
                        <a:t>29</a:t>
                      </a:r>
                      <a:r>
                        <a:rPr kumimoji="1" lang="ja-JP" altLang="en-US" sz="1700" kern="1200" baseline="0" dirty="0">
                          <a:solidFill>
                            <a:schemeClr val="dk1"/>
                          </a:solidFill>
                          <a:effectLst/>
                          <a:latin typeface="Meiryo UI" panose="020B0604030504040204" pitchFamily="50" charset="-128"/>
                          <a:ea typeface="Meiryo UI" panose="020B0604030504040204" pitchFamily="50" charset="-128"/>
                          <a:cs typeface="+mn-cs"/>
                        </a:rPr>
                        <a:t>年</a:t>
                      </a:r>
                      <a:r>
                        <a:rPr kumimoji="1" lang="en-US" altLang="ja-JP" sz="1700" kern="1200" baseline="0" dirty="0">
                          <a:solidFill>
                            <a:schemeClr val="dk1"/>
                          </a:solidFill>
                          <a:effectLst/>
                          <a:latin typeface="Meiryo UI" panose="020B0604030504040204" pitchFamily="50" charset="-128"/>
                          <a:ea typeface="Meiryo UI" panose="020B0604030504040204" pitchFamily="50" charset="-128"/>
                          <a:cs typeface="+mn-cs"/>
                        </a:rPr>
                        <a:t>1</a:t>
                      </a:r>
                      <a:r>
                        <a:rPr kumimoji="1" lang="ja-JP" altLang="en-US" sz="1700" kern="1200" baseline="0" dirty="0">
                          <a:solidFill>
                            <a:schemeClr val="dk1"/>
                          </a:solidFill>
                          <a:effectLst/>
                          <a:latin typeface="Meiryo UI" panose="020B0604030504040204" pitchFamily="50" charset="-128"/>
                          <a:ea typeface="Meiryo UI" panose="020B0604030504040204" pitchFamily="50" charset="-128"/>
                          <a:cs typeface="+mn-cs"/>
                        </a:rPr>
                        <a:t>月</a:t>
                      </a:r>
                      <a:r>
                        <a:rPr kumimoji="1" lang="en-US" altLang="ja-JP" sz="1700" kern="1200" baseline="0" dirty="0">
                          <a:solidFill>
                            <a:schemeClr val="dk1"/>
                          </a:solidFill>
                          <a:effectLst/>
                          <a:latin typeface="Meiryo UI" panose="020B0604030504040204" pitchFamily="50" charset="-128"/>
                          <a:ea typeface="Meiryo UI" panose="020B0604030504040204" pitchFamily="50" charset="-128"/>
                          <a:cs typeface="+mn-cs"/>
                        </a:rPr>
                        <a:t>1</a:t>
                      </a:r>
                      <a:r>
                        <a:rPr kumimoji="1" lang="ja-JP" altLang="en-US" sz="1700" kern="1200" baseline="0" dirty="0">
                          <a:solidFill>
                            <a:schemeClr val="dk1"/>
                          </a:solidFill>
                          <a:effectLst/>
                          <a:latin typeface="Meiryo UI" panose="020B0604030504040204" pitchFamily="50" charset="-128"/>
                          <a:ea typeface="Meiryo UI" panose="020B0604030504040204" pitchFamily="50" charset="-128"/>
                          <a:cs typeface="+mn-cs"/>
                        </a:rPr>
                        <a:t>日、</a:t>
                      </a:r>
                      <a:endParaRPr kumimoji="1" lang="en-US" altLang="ja-JP" sz="1700" kern="1200" baseline="0" dirty="0">
                        <a:solidFill>
                          <a:schemeClr val="dk1"/>
                        </a:solidFill>
                        <a:effectLst/>
                        <a:latin typeface="Meiryo UI" panose="020B0604030504040204" pitchFamily="50" charset="-128"/>
                        <a:ea typeface="Meiryo UI" panose="020B0604030504040204" pitchFamily="50" charset="-128"/>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700" kern="1200" baseline="0" dirty="0">
                          <a:solidFill>
                            <a:schemeClr val="dk1"/>
                          </a:solidFill>
                          <a:effectLst/>
                          <a:latin typeface="Meiryo UI" panose="020B0604030504040204" pitchFamily="50" charset="-128"/>
                          <a:ea typeface="Meiryo UI" panose="020B0604030504040204" pitchFamily="50" charset="-128"/>
                          <a:cs typeface="+mn-cs"/>
                        </a:rPr>
                        <a:t>        </a:t>
                      </a:r>
                      <a:r>
                        <a:rPr kumimoji="1" lang="ja-JP" altLang="en-US" sz="1700" kern="1200" baseline="0" dirty="0">
                          <a:solidFill>
                            <a:schemeClr val="dk1"/>
                          </a:solidFill>
                          <a:effectLst/>
                          <a:latin typeface="Meiryo UI" panose="020B0604030504040204" pitchFamily="50" charset="-128"/>
                          <a:ea typeface="Meiryo UI" panose="020B0604030504040204" pitchFamily="50" charset="-128"/>
                          <a:cs typeface="+mn-cs"/>
                        </a:rPr>
                        <a:t>国施行令：平成</a:t>
                      </a:r>
                      <a:r>
                        <a:rPr kumimoji="1" lang="en-US" altLang="ja-JP" sz="1700" kern="1200" baseline="0" dirty="0">
                          <a:solidFill>
                            <a:schemeClr val="dk1"/>
                          </a:solidFill>
                          <a:effectLst/>
                          <a:latin typeface="Meiryo UI" panose="020B0604030504040204" pitchFamily="50" charset="-128"/>
                          <a:ea typeface="Meiryo UI" panose="020B0604030504040204" pitchFamily="50" charset="-128"/>
                          <a:cs typeface="+mn-cs"/>
                        </a:rPr>
                        <a:t>28</a:t>
                      </a:r>
                      <a:r>
                        <a:rPr kumimoji="1" lang="ja-JP" altLang="en-US" sz="1700" kern="1200" baseline="0" dirty="0">
                          <a:solidFill>
                            <a:schemeClr val="dk1"/>
                          </a:solidFill>
                          <a:effectLst/>
                          <a:latin typeface="Meiryo UI" panose="020B0604030504040204" pitchFamily="50" charset="-128"/>
                          <a:ea typeface="Meiryo UI" panose="020B0604030504040204" pitchFamily="50" charset="-128"/>
                          <a:cs typeface="+mn-cs"/>
                        </a:rPr>
                        <a:t>年</a:t>
                      </a:r>
                      <a:r>
                        <a:rPr kumimoji="1" lang="en-US" altLang="ja-JP" sz="1700" kern="1200" baseline="0" dirty="0">
                          <a:solidFill>
                            <a:schemeClr val="dk1"/>
                          </a:solidFill>
                          <a:effectLst/>
                          <a:latin typeface="Meiryo UI" panose="020B0604030504040204" pitchFamily="50" charset="-128"/>
                          <a:ea typeface="Meiryo UI" panose="020B0604030504040204" pitchFamily="50" charset="-128"/>
                          <a:cs typeface="+mn-cs"/>
                        </a:rPr>
                        <a:t>10</a:t>
                      </a:r>
                      <a:r>
                        <a:rPr kumimoji="1" lang="ja-JP" altLang="en-US" sz="1700" kern="1200" baseline="0" dirty="0">
                          <a:solidFill>
                            <a:schemeClr val="dk1"/>
                          </a:solidFill>
                          <a:effectLst/>
                          <a:latin typeface="Meiryo UI" panose="020B0604030504040204" pitchFamily="50" charset="-128"/>
                          <a:ea typeface="Meiryo UI" panose="020B0604030504040204" pitchFamily="50" charset="-128"/>
                          <a:cs typeface="+mn-cs"/>
                        </a:rPr>
                        <a:t>月</a:t>
                      </a:r>
                      <a:r>
                        <a:rPr kumimoji="1" lang="en-US" altLang="ja-JP" sz="1700" kern="1200" baseline="0" dirty="0">
                          <a:solidFill>
                            <a:schemeClr val="dk1"/>
                          </a:solidFill>
                          <a:effectLst/>
                          <a:latin typeface="Meiryo UI" panose="020B0604030504040204" pitchFamily="50" charset="-128"/>
                          <a:ea typeface="Meiryo UI" panose="020B0604030504040204" pitchFamily="50" charset="-128"/>
                          <a:cs typeface="+mn-cs"/>
                        </a:rPr>
                        <a:t>31</a:t>
                      </a:r>
                      <a:r>
                        <a:rPr kumimoji="1" lang="ja-JP" altLang="en-US" sz="1700" kern="1200" baseline="0" dirty="0">
                          <a:solidFill>
                            <a:schemeClr val="dk1"/>
                          </a:solidFill>
                          <a:effectLst/>
                          <a:latin typeface="Meiryo UI" panose="020B0604030504040204" pitchFamily="50" charset="-128"/>
                          <a:ea typeface="Meiryo UI" panose="020B0604030504040204" pitchFamily="50" charset="-128"/>
                          <a:cs typeface="+mn-cs"/>
                        </a:rPr>
                        <a:t>日）</a:t>
                      </a:r>
                      <a:r>
                        <a:rPr kumimoji="1" lang="ja-JP" altLang="en-US" sz="1700" kern="1200" dirty="0">
                          <a:solidFill>
                            <a:schemeClr val="dk1"/>
                          </a:solidFill>
                          <a:effectLst/>
                          <a:latin typeface="Meiryo UI" panose="020B0604030504040204" pitchFamily="50" charset="-128"/>
                          <a:ea typeface="Meiryo UI" panose="020B0604030504040204" pitchFamily="50" charset="-128"/>
                          <a:cs typeface="+mn-cs"/>
                        </a:rPr>
                        <a:t>　</a:t>
                      </a:r>
                      <a:endParaRPr kumimoji="1" lang="en-US" altLang="ja-JP" sz="1700" kern="1200" dirty="0">
                        <a:solidFill>
                          <a:schemeClr val="dk1"/>
                        </a:solidFill>
                        <a:effectLst/>
                        <a:latin typeface="Meiryo UI" panose="020B0604030504040204" pitchFamily="50" charset="-128"/>
                        <a:ea typeface="Meiryo UI" panose="020B0604030504040204" pitchFamily="50" charset="-128"/>
                        <a:cs typeface="+mn-cs"/>
                      </a:endParaRPr>
                    </a:p>
                  </a:txBody>
                  <a:tcPr marL="126287" marR="126287" marT="61667" marB="61667" anchor="ctr"/>
                </a:tc>
                <a:extLst>
                  <a:ext uri="{0D108BD9-81ED-4DB2-BD59-A6C34878D82A}">
                    <a16:rowId xmlns:a16="http://schemas.microsoft.com/office/drawing/2014/main" val="10002"/>
                  </a:ext>
                </a:extLst>
              </a:tr>
              <a:tr h="694328">
                <a:tc rowSpan="2">
                  <a:txBody>
                    <a:bodyPr/>
                    <a:lstStyle/>
                    <a:p>
                      <a:pPr algn="ctr"/>
                      <a:r>
                        <a:rPr kumimoji="1" lang="ja-JP" altLang="en-US" sz="1900" dirty="0">
                          <a:latin typeface="Meiryo UI" panose="020B0604030504040204" pitchFamily="50" charset="-128"/>
                          <a:ea typeface="Meiryo UI" panose="020B0604030504040204" pitchFamily="50" charset="-128"/>
                        </a:rPr>
                        <a:t>第２次改正</a:t>
                      </a:r>
                    </a:p>
                  </a:txBody>
                  <a:tcPr marL="126287" marR="126287" marT="61667" marB="61667" anchor="ctr"/>
                </a:tc>
                <a:tc rowSpan="2">
                  <a:txBody>
                    <a:bodyPr/>
                    <a:lstStyle/>
                    <a:p>
                      <a:pPr algn="ctr"/>
                      <a:r>
                        <a:rPr kumimoji="1" lang="ja-JP" altLang="en-US" sz="1800" dirty="0">
                          <a:latin typeface="Meiryo UI" panose="020B0604030504040204" pitchFamily="50" charset="-128"/>
                          <a:ea typeface="Meiryo UI" panose="020B0604030504040204" pitchFamily="50" charset="-128"/>
                        </a:rPr>
                        <a:t>平成</a:t>
                      </a:r>
                      <a:r>
                        <a:rPr kumimoji="1" lang="en-US" altLang="ja-JP" sz="1800" dirty="0">
                          <a:latin typeface="Meiryo UI" panose="020B0604030504040204" pitchFamily="50" charset="-128"/>
                          <a:ea typeface="Meiryo UI" panose="020B0604030504040204" pitchFamily="50" charset="-128"/>
                        </a:rPr>
                        <a:t>30</a:t>
                      </a:r>
                      <a:r>
                        <a:rPr kumimoji="1" lang="ja-JP" altLang="en-US" sz="1800" dirty="0">
                          <a:latin typeface="Meiryo UI" panose="020B0604030504040204" pitchFamily="50" charset="-128"/>
                          <a:ea typeface="Meiryo UI" panose="020B0604030504040204" pitchFamily="50" charset="-128"/>
                        </a:rPr>
                        <a:t>年</a:t>
                      </a:r>
                      <a:endParaRPr kumimoji="1" lang="en-US" altLang="ja-JP" sz="1800" dirty="0">
                        <a:latin typeface="Meiryo UI" panose="020B0604030504040204" pitchFamily="50" charset="-128"/>
                        <a:ea typeface="Meiryo UI" panose="020B0604030504040204" pitchFamily="50" charset="-128"/>
                      </a:endParaRPr>
                    </a:p>
                    <a:p>
                      <a:pPr algn="ctr"/>
                      <a:r>
                        <a:rPr kumimoji="1" lang="en-US" altLang="ja-JP" sz="1800" dirty="0">
                          <a:latin typeface="Meiryo UI" panose="020B0604030504040204" pitchFamily="50" charset="-128"/>
                          <a:ea typeface="Meiryo UI" panose="020B0604030504040204" pitchFamily="50" charset="-128"/>
                        </a:rPr>
                        <a:t>2</a:t>
                      </a:r>
                      <a:r>
                        <a:rPr kumimoji="1" lang="ja-JP" altLang="en-US" sz="1800" dirty="0">
                          <a:latin typeface="Meiryo UI" panose="020B0604030504040204" pitchFamily="50" charset="-128"/>
                          <a:ea typeface="Meiryo UI" panose="020B0604030504040204" pitchFamily="50" charset="-128"/>
                        </a:rPr>
                        <a:t>月議会</a:t>
                      </a:r>
                    </a:p>
                  </a:txBody>
                  <a:tcPr marL="126287" marR="126287" marT="61667" marB="61667" anchor="ctr"/>
                </a:tc>
                <a:tc>
                  <a:txBody>
                    <a:bodyPr/>
                    <a:lstStyle/>
                    <a:p>
                      <a:pPr algn="ctr"/>
                      <a:r>
                        <a:rPr kumimoji="1" lang="en-US" altLang="ja-JP" sz="1800" dirty="0">
                          <a:solidFill>
                            <a:schemeClr val="tx1"/>
                          </a:solidFill>
                          <a:latin typeface="Meiryo UI" panose="020B0604030504040204" pitchFamily="50" charset="-128"/>
                          <a:ea typeface="Meiryo UI" panose="020B0604030504040204" pitchFamily="50" charset="-128"/>
                        </a:rPr>
                        <a:t>2018.6.15</a:t>
                      </a:r>
                      <a:endParaRPr kumimoji="1" lang="ja-JP" altLang="en-US" sz="1800" dirty="0">
                        <a:solidFill>
                          <a:schemeClr val="tx1"/>
                        </a:solidFill>
                        <a:latin typeface="Meiryo UI" panose="020B0604030504040204" pitchFamily="50" charset="-128"/>
                        <a:ea typeface="Meiryo UI" panose="020B0604030504040204" pitchFamily="50" charset="-128"/>
                      </a:endParaRPr>
                    </a:p>
                  </a:txBody>
                  <a:tcPr marL="126287" marR="126287" marT="61667" marB="61667" anchor="ctr"/>
                </a:tc>
                <a:tc>
                  <a:txBody>
                    <a:bodyPr/>
                    <a:lstStyle/>
                    <a:p>
                      <a:r>
                        <a:rPr kumimoji="1" lang="ja-JP" altLang="en-US" sz="1800" dirty="0">
                          <a:latin typeface="Meiryo UI" panose="020B0604030504040204" pitchFamily="50" charset="-128"/>
                          <a:ea typeface="Meiryo UI" panose="020B0604030504040204" pitchFamily="50" charset="-128"/>
                        </a:rPr>
                        <a:t>ホテル</a:t>
                      </a:r>
                      <a:r>
                        <a:rPr kumimoji="1" lang="ja-JP" altLang="en-US" sz="1800" kern="1200" dirty="0">
                          <a:solidFill>
                            <a:schemeClr val="dk1"/>
                          </a:solidFill>
                          <a:latin typeface="Meiryo UI" panose="020B0604030504040204" pitchFamily="50" charset="-128"/>
                          <a:ea typeface="Meiryo UI" panose="020B0604030504040204" pitchFamily="50" charset="-128"/>
                          <a:cs typeface="+mn-cs"/>
                        </a:rPr>
                        <a:t>営業、旅館営業を統合し、「</a:t>
                      </a:r>
                      <a:r>
                        <a:rPr kumimoji="1" lang="ja-JP" altLang="ja-JP" sz="1800" kern="1200" dirty="0">
                          <a:solidFill>
                            <a:schemeClr val="dk1"/>
                          </a:solidFill>
                          <a:latin typeface="Meiryo UI" panose="020B0604030504040204" pitchFamily="50" charset="-128"/>
                          <a:ea typeface="Meiryo UI" panose="020B0604030504040204" pitchFamily="50" charset="-128"/>
                          <a:cs typeface="+mn-cs"/>
                        </a:rPr>
                        <a:t>旅館・ホテル営業</a:t>
                      </a:r>
                      <a:r>
                        <a:rPr kumimoji="1" lang="ja-JP" altLang="en-US" sz="1800" kern="1200" dirty="0">
                          <a:solidFill>
                            <a:schemeClr val="dk1"/>
                          </a:solidFill>
                          <a:latin typeface="Meiryo UI" panose="020B0604030504040204" pitchFamily="50" charset="-128"/>
                          <a:ea typeface="Meiryo UI" panose="020B0604030504040204" pitchFamily="50" charset="-128"/>
                          <a:cs typeface="+mn-cs"/>
                        </a:rPr>
                        <a:t>」に修正</a:t>
                      </a:r>
                    </a:p>
                  </a:txBody>
                  <a:tcPr marL="126287" marR="126287" marT="61667" marB="61667" anchor="ctr"/>
                </a:tc>
                <a:tc>
                  <a:txBody>
                    <a:bodyPr/>
                    <a:lstStyle/>
                    <a:p>
                      <a:r>
                        <a:rPr kumimoji="1" lang="ja-JP" altLang="en-US" sz="1700" kern="1200" dirty="0">
                          <a:solidFill>
                            <a:schemeClr val="dk1"/>
                          </a:solidFill>
                          <a:effectLst/>
                          <a:latin typeface="Meiryo UI" panose="020B0604030504040204" pitchFamily="50" charset="-128"/>
                          <a:ea typeface="Meiryo UI" panose="020B0604030504040204" pitchFamily="50" charset="-128"/>
                          <a:cs typeface="+mn-cs"/>
                        </a:rPr>
                        <a:t>　</a:t>
                      </a:r>
                      <a:r>
                        <a:rPr kumimoji="1" lang="ja-JP" altLang="en-US" sz="1800" kern="1200" dirty="0">
                          <a:solidFill>
                            <a:schemeClr val="dk1"/>
                          </a:solidFill>
                          <a:effectLst/>
                          <a:latin typeface="Meiryo UI" panose="020B0604030504040204" pitchFamily="50" charset="-128"/>
                          <a:ea typeface="Meiryo UI" panose="020B0604030504040204" pitchFamily="50" charset="-128"/>
                          <a:cs typeface="+mn-cs"/>
                        </a:rPr>
                        <a:t>旅館業法が改正され、</a:t>
                      </a:r>
                      <a:r>
                        <a:rPr kumimoji="1" lang="ja-JP" altLang="ja-JP" sz="1800" kern="1200" dirty="0">
                          <a:solidFill>
                            <a:schemeClr val="dk1"/>
                          </a:solidFill>
                          <a:effectLst/>
                          <a:latin typeface="Meiryo UI" panose="020B0604030504040204" pitchFamily="50" charset="-128"/>
                          <a:ea typeface="Meiryo UI" panose="020B0604030504040204" pitchFamily="50" charset="-128"/>
                          <a:cs typeface="+mn-cs"/>
                        </a:rPr>
                        <a:t>ホテル営業及び旅館営業の営業種別</a:t>
                      </a:r>
                      <a:r>
                        <a:rPr kumimoji="1" lang="ja-JP" altLang="en-US" sz="1800" kern="1200" dirty="0">
                          <a:solidFill>
                            <a:schemeClr val="dk1"/>
                          </a:solidFill>
                          <a:effectLst/>
                          <a:latin typeface="Meiryo UI" panose="020B0604030504040204" pitchFamily="50" charset="-128"/>
                          <a:ea typeface="Meiryo UI" panose="020B0604030504040204" pitchFamily="50" charset="-128"/>
                          <a:cs typeface="+mn-cs"/>
                        </a:rPr>
                        <a:t>が</a:t>
                      </a:r>
                      <a:r>
                        <a:rPr kumimoji="1" lang="ja-JP" altLang="ja-JP" sz="1800" kern="1200" dirty="0">
                          <a:solidFill>
                            <a:schemeClr val="dk1"/>
                          </a:solidFill>
                          <a:effectLst/>
                          <a:latin typeface="Meiryo UI" panose="020B0604030504040204" pitchFamily="50" charset="-128"/>
                          <a:ea typeface="Meiryo UI" panose="020B0604030504040204" pitchFamily="50" charset="-128"/>
                          <a:cs typeface="+mn-cs"/>
                        </a:rPr>
                        <a:t>統合</a:t>
                      </a:r>
                      <a:r>
                        <a:rPr kumimoji="1" lang="ja-JP" altLang="en-US" sz="1800" kern="1200" dirty="0">
                          <a:solidFill>
                            <a:schemeClr val="dk1"/>
                          </a:solidFill>
                          <a:effectLst/>
                          <a:latin typeface="Meiryo UI" panose="020B0604030504040204" pitchFamily="50" charset="-128"/>
                          <a:ea typeface="Meiryo UI" panose="020B0604030504040204" pitchFamily="50" charset="-128"/>
                          <a:cs typeface="+mn-cs"/>
                        </a:rPr>
                        <a:t>されたため。</a:t>
                      </a:r>
                      <a:endParaRPr kumimoji="1" lang="ja-JP" altLang="en-US" sz="1800" kern="1200" dirty="0">
                        <a:solidFill>
                          <a:schemeClr val="dk1"/>
                        </a:solidFill>
                        <a:latin typeface="Meiryo UI" panose="020B0604030504040204" pitchFamily="50" charset="-128"/>
                        <a:ea typeface="Meiryo UI" panose="020B0604030504040204" pitchFamily="50" charset="-128"/>
                        <a:cs typeface="+mn-cs"/>
                      </a:endParaRPr>
                    </a:p>
                  </a:txBody>
                  <a:tcPr marL="126287" marR="126287" marT="61667" marB="61667" anchor="ctr"/>
                </a:tc>
                <a:extLst>
                  <a:ext uri="{0D108BD9-81ED-4DB2-BD59-A6C34878D82A}">
                    <a16:rowId xmlns:a16="http://schemas.microsoft.com/office/drawing/2014/main" val="10003"/>
                  </a:ext>
                </a:extLst>
              </a:tr>
              <a:tr h="828154">
                <a:tc vMerge="1">
                  <a:txBody>
                    <a:bodyPr/>
                    <a:lstStyle/>
                    <a:p>
                      <a:endParaRPr kumimoji="1" lang="ja-JP" altLang="en-US" sz="1400" dirty="0">
                        <a:latin typeface="+mn-ea"/>
                        <a:ea typeface="+mn-ea"/>
                      </a:endParaRPr>
                    </a:p>
                  </a:txBody>
                  <a:tcPr anchor="ctr"/>
                </a:tc>
                <a:tc vMerge="1">
                  <a:txBody>
                    <a:bodyPr/>
                    <a:lstStyle/>
                    <a:p>
                      <a:endParaRPr kumimoji="1" lang="ja-JP" altLang="en-US" sz="1400" dirty="0">
                        <a:latin typeface="+mn-ea"/>
                        <a:ea typeface="+mn-ea"/>
                      </a:endParaRPr>
                    </a:p>
                  </a:txBody>
                  <a:tcPr anchor="ctr"/>
                </a:tc>
                <a:tc>
                  <a:txBody>
                    <a:bodyPr/>
                    <a:lstStyle/>
                    <a:p>
                      <a:pPr algn="ctr"/>
                      <a:r>
                        <a:rPr kumimoji="1" lang="en-US" altLang="ja-JP" sz="1800" dirty="0">
                          <a:solidFill>
                            <a:schemeClr val="tx1"/>
                          </a:solidFill>
                          <a:latin typeface="Meiryo UI" panose="020B0604030504040204" pitchFamily="50" charset="-128"/>
                          <a:ea typeface="Meiryo UI" panose="020B0604030504040204" pitchFamily="50" charset="-128"/>
                        </a:rPr>
                        <a:t>2018.10.1</a:t>
                      </a:r>
                      <a:endParaRPr kumimoji="1" lang="ja-JP" altLang="en-US" sz="1800" dirty="0">
                        <a:solidFill>
                          <a:schemeClr val="tx1"/>
                        </a:solidFill>
                        <a:latin typeface="Meiryo UI" panose="020B0604030504040204" pitchFamily="50" charset="-128"/>
                        <a:ea typeface="Meiryo UI" panose="020B0604030504040204" pitchFamily="50" charset="-128"/>
                      </a:endParaRPr>
                    </a:p>
                  </a:txBody>
                  <a:tcPr marL="126287" marR="126287" marT="61667" marB="61667" anchor="ctr"/>
                </a:tc>
                <a:tc>
                  <a:txBody>
                    <a:bodyPr/>
                    <a:lstStyle/>
                    <a:p>
                      <a:r>
                        <a:rPr kumimoji="1" lang="ja-JP" altLang="en-US" sz="1800" b="1" u="sng" dirty="0">
                          <a:latin typeface="Meiryo UI" panose="020B0604030504040204" pitchFamily="50" charset="-128"/>
                          <a:ea typeface="Meiryo UI" panose="020B0604030504040204" pitchFamily="50" charset="-128"/>
                        </a:rPr>
                        <a:t>追加</a:t>
                      </a:r>
                      <a:endParaRPr kumimoji="1" lang="en-US" altLang="ja-JP" sz="1800" b="1" u="sng" dirty="0">
                        <a:latin typeface="Meiryo UI" panose="020B0604030504040204" pitchFamily="50" charset="-128"/>
                        <a:ea typeface="Meiryo UI" panose="020B0604030504040204" pitchFamily="50" charset="-128"/>
                      </a:endParaRPr>
                    </a:p>
                    <a:p>
                      <a:r>
                        <a:rPr kumimoji="1" lang="ja-JP" altLang="en-US" sz="1800" dirty="0">
                          <a:latin typeface="Meiryo UI" panose="020B0604030504040204" pitchFamily="50" charset="-128"/>
                          <a:ea typeface="Meiryo UI" panose="020B0604030504040204" pitchFamily="50" charset="-128"/>
                        </a:rPr>
                        <a:t>　</a:t>
                      </a:r>
                      <a:r>
                        <a:rPr kumimoji="1" lang="ja-JP" altLang="en-US" sz="1800" b="1" u="sng" dirty="0">
                          <a:latin typeface="Meiryo UI" panose="020B0604030504040204" pitchFamily="50" charset="-128"/>
                          <a:ea typeface="Meiryo UI" panose="020B0604030504040204" pitchFamily="50" charset="-128"/>
                        </a:rPr>
                        <a:t>新法民泊</a:t>
                      </a:r>
                    </a:p>
                  </a:txBody>
                  <a:tcPr marL="126287" marR="126287" marT="61667" marB="61667" anchor="ctr"/>
                </a:tc>
                <a:tc>
                  <a:txBody>
                    <a:bodyPr/>
                    <a:lstStyle/>
                    <a:p>
                      <a:pPr lvl="0"/>
                      <a:r>
                        <a:rPr kumimoji="1" lang="ja-JP" altLang="en-US" sz="1700" kern="1200" dirty="0">
                          <a:solidFill>
                            <a:schemeClr val="dk1"/>
                          </a:solidFill>
                          <a:effectLst/>
                          <a:latin typeface="Meiryo UI" panose="020B0604030504040204" pitchFamily="50" charset="-128"/>
                          <a:ea typeface="Meiryo UI" panose="020B0604030504040204" pitchFamily="50" charset="-128"/>
                          <a:cs typeface="+mn-cs"/>
                        </a:rPr>
                        <a:t>　</a:t>
                      </a:r>
                      <a:r>
                        <a:rPr kumimoji="1" lang="ja-JP" altLang="ja-JP" sz="1800" kern="1200" dirty="0">
                          <a:solidFill>
                            <a:schemeClr val="dk1"/>
                          </a:solidFill>
                          <a:effectLst/>
                          <a:latin typeface="Meiryo UI" panose="020B0604030504040204" pitchFamily="50" charset="-128"/>
                          <a:ea typeface="Meiryo UI" panose="020B0604030504040204" pitchFamily="50" charset="-128"/>
                          <a:cs typeface="+mn-cs"/>
                        </a:rPr>
                        <a:t>課税対象となる１万円以上の宿泊料金設定を行っている</a:t>
                      </a:r>
                      <a:r>
                        <a:rPr kumimoji="1" lang="ja-JP" altLang="en-US" sz="1800" kern="1200" dirty="0">
                          <a:solidFill>
                            <a:schemeClr val="dk1"/>
                          </a:solidFill>
                          <a:effectLst/>
                          <a:latin typeface="Meiryo UI" panose="020B0604030504040204" pitchFamily="50" charset="-128"/>
                          <a:ea typeface="Meiryo UI" panose="020B0604030504040204" pitchFamily="50" charset="-128"/>
                          <a:cs typeface="+mn-cs"/>
                        </a:rPr>
                        <a:t>民泊</a:t>
                      </a:r>
                      <a:r>
                        <a:rPr kumimoji="1" lang="ja-JP" altLang="ja-JP" sz="1800" kern="1200" dirty="0">
                          <a:solidFill>
                            <a:schemeClr val="dk1"/>
                          </a:solidFill>
                          <a:effectLst/>
                          <a:latin typeface="Meiryo UI" panose="020B0604030504040204" pitchFamily="50" charset="-128"/>
                          <a:ea typeface="Meiryo UI" panose="020B0604030504040204" pitchFamily="50" charset="-128"/>
                          <a:cs typeface="+mn-cs"/>
                        </a:rPr>
                        <a:t>施設が見受けられ</a:t>
                      </a:r>
                      <a:r>
                        <a:rPr kumimoji="1" lang="ja-JP" altLang="en-US" sz="1800" kern="1200" dirty="0">
                          <a:solidFill>
                            <a:schemeClr val="dk1"/>
                          </a:solidFill>
                          <a:effectLst/>
                          <a:latin typeface="Meiryo UI" panose="020B0604030504040204" pitchFamily="50" charset="-128"/>
                          <a:ea typeface="Meiryo UI" panose="020B0604030504040204" pitchFamily="50" charset="-128"/>
                          <a:cs typeface="+mn-cs"/>
                        </a:rPr>
                        <a:t>る中</a:t>
                      </a:r>
                      <a:r>
                        <a:rPr kumimoji="1" lang="ja-JP" altLang="ja-JP" sz="1800" kern="1200" dirty="0">
                          <a:solidFill>
                            <a:schemeClr val="dk1"/>
                          </a:solidFill>
                          <a:effectLst/>
                          <a:latin typeface="Meiryo UI" panose="020B0604030504040204" pitchFamily="50" charset="-128"/>
                          <a:ea typeface="Meiryo UI" panose="020B0604030504040204" pitchFamily="50" charset="-128"/>
                          <a:cs typeface="+mn-cs"/>
                        </a:rPr>
                        <a:t>、</a:t>
                      </a:r>
                      <a:r>
                        <a:rPr kumimoji="1" lang="ja-JP" altLang="en-US" sz="1800" kern="1200" dirty="0">
                          <a:solidFill>
                            <a:schemeClr val="dk1"/>
                          </a:solidFill>
                          <a:effectLst/>
                          <a:latin typeface="Meiryo UI" panose="020B0604030504040204" pitchFamily="50" charset="-128"/>
                          <a:ea typeface="Meiryo UI" panose="020B0604030504040204" pitchFamily="50" charset="-128"/>
                          <a:cs typeface="+mn-cs"/>
                        </a:rPr>
                        <a:t>「</a:t>
                      </a:r>
                      <a:r>
                        <a:rPr kumimoji="1" lang="ja-JP" altLang="ja-JP" sz="1800" kern="1200" dirty="0">
                          <a:solidFill>
                            <a:schemeClr val="dk1"/>
                          </a:solidFill>
                          <a:effectLst/>
                          <a:latin typeface="Meiryo UI" panose="020B0604030504040204" pitchFamily="50" charset="-128"/>
                          <a:ea typeface="Meiryo UI" panose="020B0604030504040204" pitchFamily="50" charset="-128"/>
                          <a:cs typeface="+mn-cs"/>
                        </a:rPr>
                        <a:t>住宅宿泊事業法</a:t>
                      </a:r>
                      <a:r>
                        <a:rPr kumimoji="1" lang="ja-JP" altLang="en-US" sz="1800" kern="1200" dirty="0">
                          <a:solidFill>
                            <a:schemeClr val="dk1"/>
                          </a:solidFill>
                          <a:effectLst/>
                          <a:latin typeface="Meiryo UI" panose="020B0604030504040204" pitchFamily="50" charset="-128"/>
                          <a:ea typeface="Meiryo UI" panose="020B0604030504040204" pitchFamily="50" charset="-128"/>
                          <a:cs typeface="+mn-cs"/>
                        </a:rPr>
                        <a:t>」の成立を受け、</a:t>
                      </a:r>
                      <a:r>
                        <a:rPr kumimoji="1" lang="ja-JP" altLang="en-US" sz="1800" b="0" u="none" kern="1200" dirty="0">
                          <a:solidFill>
                            <a:schemeClr val="dk1"/>
                          </a:solidFill>
                          <a:effectLst/>
                          <a:latin typeface="Meiryo UI" panose="020B0604030504040204" pitchFamily="50" charset="-128"/>
                          <a:ea typeface="Meiryo UI" panose="020B0604030504040204" pitchFamily="50" charset="-128"/>
                          <a:cs typeface="+mn-cs"/>
                        </a:rPr>
                        <a:t>新法民泊についても、</a:t>
                      </a:r>
                      <a:r>
                        <a:rPr kumimoji="1" lang="ja-JP" altLang="ja-JP" sz="1800" b="0" u="none" kern="1200" dirty="0">
                          <a:solidFill>
                            <a:schemeClr val="dk1"/>
                          </a:solidFill>
                          <a:effectLst/>
                          <a:latin typeface="Meiryo UI" panose="020B0604030504040204" pitchFamily="50" charset="-128"/>
                          <a:ea typeface="Meiryo UI" panose="020B0604030504040204" pitchFamily="50" charset="-128"/>
                          <a:cs typeface="+mn-cs"/>
                        </a:rPr>
                        <a:t>公平性の観点から、課税対象施設の追加を行う。</a:t>
                      </a:r>
                    </a:p>
                  </a:txBody>
                  <a:tcPr marL="126287" marR="126287" marT="61667" marB="61667" anchor="ctr"/>
                </a:tc>
                <a:extLst>
                  <a:ext uri="{0D108BD9-81ED-4DB2-BD59-A6C34878D82A}">
                    <a16:rowId xmlns:a16="http://schemas.microsoft.com/office/drawing/2014/main" val="10004"/>
                  </a:ext>
                </a:extLst>
              </a:tr>
              <a:tr h="817964">
                <a:tc>
                  <a:txBody>
                    <a:bodyPr/>
                    <a:lstStyle/>
                    <a:p>
                      <a:pPr algn="ctr"/>
                      <a:r>
                        <a:rPr kumimoji="1" lang="ja-JP" altLang="en-US" sz="1900" dirty="0">
                          <a:latin typeface="Meiryo UI" panose="020B0604030504040204" pitchFamily="50" charset="-128"/>
                          <a:ea typeface="Meiryo UI" panose="020B0604030504040204" pitchFamily="50" charset="-128"/>
                        </a:rPr>
                        <a:t>第３次</a:t>
                      </a:r>
                      <a:endParaRPr kumimoji="1" lang="en-US" altLang="ja-JP" sz="1900" dirty="0">
                        <a:latin typeface="Meiryo UI" panose="020B0604030504040204" pitchFamily="50" charset="-128"/>
                        <a:ea typeface="Meiryo UI" panose="020B0604030504040204" pitchFamily="50" charset="-128"/>
                      </a:endParaRPr>
                    </a:p>
                    <a:p>
                      <a:pPr algn="ctr"/>
                      <a:r>
                        <a:rPr kumimoji="1" lang="ja-JP" altLang="en-US" sz="1900" dirty="0">
                          <a:latin typeface="Meiryo UI" panose="020B0604030504040204" pitchFamily="50" charset="-128"/>
                          <a:ea typeface="Meiryo UI" panose="020B0604030504040204" pitchFamily="50" charset="-128"/>
                        </a:rPr>
                        <a:t>改正</a:t>
                      </a:r>
                    </a:p>
                  </a:txBody>
                  <a:tcPr marL="126287" marR="126287" marT="61667" marB="61667" anchor="ctr">
                    <a:solidFill>
                      <a:schemeClr val="accent1">
                        <a:lumMod val="20000"/>
                        <a:lumOff val="80000"/>
                      </a:schemeClr>
                    </a:solidFill>
                  </a:tcPr>
                </a:tc>
                <a:tc>
                  <a:txBody>
                    <a:bodyPr/>
                    <a:lstStyle/>
                    <a:p>
                      <a:pPr algn="ctr"/>
                      <a:r>
                        <a:rPr kumimoji="1" lang="ja-JP" altLang="en-US" sz="1800" dirty="0">
                          <a:latin typeface="Meiryo UI" panose="020B0604030504040204" pitchFamily="50" charset="-128"/>
                          <a:ea typeface="Meiryo UI" panose="020B0604030504040204" pitchFamily="50" charset="-128"/>
                        </a:rPr>
                        <a:t>平成</a:t>
                      </a:r>
                      <a:r>
                        <a:rPr kumimoji="1" lang="en-US" altLang="ja-JP" sz="1800" dirty="0">
                          <a:latin typeface="Meiryo UI" panose="020B0604030504040204" pitchFamily="50" charset="-128"/>
                          <a:ea typeface="Meiryo UI" panose="020B0604030504040204" pitchFamily="50" charset="-128"/>
                        </a:rPr>
                        <a:t>30</a:t>
                      </a:r>
                      <a:r>
                        <a:rPr kumimoji="1" lang="ja-JP" altLang="en-US" sz="1800" dirty="0">
                          <a:latin typeface="Meiryo UI" panose="020B0604030504040204" pitchFamily="50" charset="-128"/>
                          <a:ea typeface="Meiryo UI" panose="020B0604030504040204" pitchFamily="50" charset="-128"/>
                        </a:rPr>
                        <a:t>年</a:t>
                      </a:r>
                      <a:endParaRPr kumimoji="1" lang="en-US" altLang="ja-JP" sz="1800" dirty="0">
                        <a:latin typeface="Meiryo UI" panose="020B0604030504040204" pitchFamily="50" charset="-128"/>
                        <a:ea typeface="Meiryo UI" panose="020B0604030504040204" pitchFamily="50" charset="-128"/>
                      </a:endParaRPr>
                    </a:p>
                    <a:p>
                      <a:pPr algn="ctr"/>
                      <a:r>
                        <a:rPr kumimoji="1" lang="en-US" altLang="ja-JP" sz="1800" dirty="0">
                          <a:latin typeface="Meiryo UI" panose="020B0604030504040204" pitchFamily="50" charset="-128"/>
                          <a:ea typeface="Meiryo UI" panose="020B0604030504040204" pitchFamily="50" charset="-128"/>
                        </a:rPr>
                        <a:t>9</a:t>
                      </a:r>
                      <a:r>
                        <a:rPr kumimoji="1" lang="ja-JP" altLang="en-US" sz="1800" dirty="0">
                          <a:latin typeface="Meiryo UI" panose="020B0604030504040204" pitchFamily="50" charset="-128"/>
                          <a:ea typeface="Meiryo UI" panose="020B0604030504040204" pitchFamily="50" charset="-128"/>
                        </a:rPr>
                        <a:t>月議会</a:t>
                      </a:r>
                      <a:endParaRPr kumimoji="1" lang="en-US" altLang="ja-JP" sz="1800" dirty="0">
                        <a:latin typeface="Meiryo UI" panose="020B0604030504040204" pitchFamily="50" charset="-128"/>
                        <a:ea typeface="Meiryo UI" panose="020B0604030504040204" pitchFamily="50" charset="-128"/>
                      </a:endParaRPr>
                    </a:p>
                    <a:p>
                      <a:pPr algn="ctr"/>
                      <a:r>
                        <a:rPr kumimoji="1" lang="ja-JP" altLang="en-US" sz="1800" dirty="0">
                          <a:latin typeface="Meiryo UI" panose="020B0604030504040204" pitchFamily="50" charset="-128"/>
                          <a:ea typeface="Meiryo UI" panose="020B0604030504040204" pitchFamily="50" charset="-128"/>
                        </a:rPr>
                        <a:t>（前半）</a:t>
                      </a:r>
                    </a:p>
                  </a:txBody>
                  <a:tcPr marL="126287" marR="126287" marT="61667" marB="61667" anchor="ctr">
                    <a:solidFill>
                      <a:schemeClr val="accent1">
                        <a:lumMod val="20000"/>
                        <a:lumOff val="80000"/>
                      </a:schemeClr>
                    </a:solidFill>
                  </a:tcPr>
                </a:tc>
                <a:tc>
                  <a:txBody>
                    <a:bodyPr/>
                    <a:lstStyle/>
                    <a:p>
                      <a:pPr algn="ctr"/>
                      <a:r>
                        <a:rPr kumimoji="1" lang="en-US" altLang="ja-JP" sz="1800" dirty="0">
                          <a:solidFill>
                            <a:schemeClr val="tx1"/>
                          </a:solidFill>
                          <a:latin typeface="Meiryo UI" panose="020B0604030504040204" pitchFamily="50" charset="-128"/>
                          <a:ea typeface="Meiryo UI" panose="020B0604030504040204" pitchFamily="50" charset="-128"/>
                        </a:rPr>
                        <a:t>2019.6.1</a:t>
                      </a:r>
                      <a:endParaRPr kumimoji="1" lang="ja-JP" altLang="en-US" sz="1800" dirty="0">
                        <a:solidFill>
                          <a:schemeClr val="tx1"/>
                        </a:solidFill>
                        <a:latin typeface="Meiryo UI" panose="020B0604030504040204" pitchFamily="50" charset="-128"/>
                        <a:ea typeface="Meiryo UI" panose="020B0604030504040204" pitchFamily="50" charset="-128"/>
                      </a:endParaRPr>
                    </a:p>
                  </a:txBody>
                  <a:tcPr marL="126287" marR="126287" marT="61667" marB="61667" anchor="ctr">
                    <a:solidFill>
                      <a:schemeClr val="accent1">
                        <a:lumMod val="20000"/>
                        <a:lumOff val="80000"/>
                      </a:schemeClr>
                    </a:solidFill>
                  </a:tcPr>
                </a:tc>
                <a:tc>
                  <a:txBody>
                    <a:bodyPr/>
                    <a:lstStyle/>
                    <a:p>
                      <a:pPr algn="l"/>
                      <a:r>
                        <a:rPr kumimoji="1" lang="ja-JP" altLang="en-US" sz="1800" b="1" u="sng" dirty="0">
                          <a:latin typeface="Meiryo UI" panose="020B0604030504040204" pitchFamily="50" charset="-128"/>
                          <a:ea typeface="Meiryo UI" panose="020B0604030504040204" pitchFamily="50" charset="-128"/>
                        </a:rPr>
                        <a:t>免税点の引下げ</a:t>
                      </a:r>
                      <a:endParaRPr kumimoji="1" lang="en-US" altLang="ja-JP" sz="1800" b="1" u="sng" dirty="0">
                        <a:latin typeface="Meiryo UI" panose="020B0604030504040204" pitchFamily="50" charset="-128"/>
                        <a:ea typeface="Meiryo UI" panose="020B0604030504040204" pitchFamily="50" charset="-128"/>
                      </a:endParaRPr>
                    </a:p>
                    <a:p>
                      <a:pPr algn="l"/>
                      <a:r>
                        <a:rPr kumimoji="1" lang="ja-JP" altLang="en-US" sz="1800" b="0" u="none" dirty="0">
                          <a:latin typeface="Meiryo UI" panose="020B0604030504040204" pitchFamily="50" charset="-128"/>
                          <a:ea typeface="Meiryo UI" panose="020B0604030504040204" pitchFamily="50" charset="-128"/>
                        </a:rPr>
                        <a:t>（</a:t>
                      </a:r>
                      <a:r>
                        <a:rPr kumimoji="1" lang="en-US" altLang="ja-JP" sz="1800" b="0" u="none" dirty="0">
                          <a:latin typeface="Meiryo UI" panose="020B0604030504040204" pitchFamily="50" charset="-128"/>
                          <a:ea typeface="Meiryo UI" panose="020B0604030504040204" pitchFamily="50" charset="-128"/>
                        </a:rPr>
                        <a:t>1</a:t>
                      </a:r>
                      <a:r>
                        <a:rPr kumimoji="1" lang="ja-JP" altLang="en-US" sz="1800" b="0" u="none" dirty="0">
                          <a:latin typeface="Meiryo UI" panose="020B0604030504040204" pitchFamily="50" charset="-128"/>
                          <a:ea typeface="Meiryo UI" panose="020B0604030504040204" pitchFamily="50" charset="-128"/>
                        </a:rPr>
                        <a:t>万円</a:t>
                      </a:r>
                      <a:r>
                        <a:rPr kumimoji="1" lang="ja-JP" altLang="en-US" sz="1800" b="0" u="none" baseline="0" dirty="0">
                          <a:latin typeface="Meiryo UI" panose="020B0604030504040204" pitchFamily="50" charset="-128"/>
                          <a:ea typeface="Meiryo UI" panose="020B0604030504040204" pitchFamily="50" charset="-128"/>
                        </a:rPr>
                        <a:t> </a:t>
                      </a:r>
                      <a:r>
                        <a:rPr kumimoji="1" lang="ja-JP" altLang="en-US" sz="1800" b="0" u="none" dirty="0">
                          <a:latin typeface="Meiryo UI" panose="020B0604030504040204" pitchFamily="50" charset="-128"/>
                          <a:ea typeface="Meiryo UI" panose="020B0604030504040204" pitchFamily="50" charset="-128"/>
                        </a:rPr>
                        <a:t>→</a:t>
                      </a:r>
                      <a:r>
                        <a:rPr kumimoji="1" lang="ja-JP" altLang="en-US" sz="1800" b="0" u="none" baseline="0" dirty="0">
                          <a:latin typeface="Meiryo UI" panose="020B0604030504040204" pitchFamily="50" charset="-128"/>
                          <a:ea typeface="Meiryo UI" panose="020B0604030504040204" pitchFamily="50" charset="-128"/>
                        </a:rPr>
                        <a:t> </a:t>
                      </a:r>
                      <a:r>
                        <a:rPr kumimoji="1" lang="en-US" altLang="ja-JP" sz="1800" b="0" u="none" dirty="0">
                          <a:latin typeface="Meiryo UI" panose="020B0604030504040204" pitchFamily="50" charset="-128"/>
                          <a:ea typeface="Meiryo UI" panose="020B0604030504040204" pitchFamily="50" charset="-128"/>
                        </a:rPr>
                        <a:t>7</a:t>
                      </a:r>
                      <a:r>
                        <a:rPr kumimoji="1" lang="ja-JP" altLang="en-US" sz="1800" b="0" u="none" dirty="0">
                          <a:latin typeface="Meiryo UI" panose="020B0604030504040204" pitchFamily="50" charset="-128"/>
                          <a:ea typeface="Meiryo UI" panose="020B0604030504040204" pitchFamily="50" charset="-128"/>
                        </a:rPr>
                        <a:t>千円）</a:t>
                      </a:r>
                    </a:p>
                  </a:txBody>
                  <a:tcPr marL="126287" marR="126287" marT="61667" marB="61667" anchor="ctr">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700" dirty="0">
                          <a:latin typeface="Meiryo UI" panose="020B0604030504040204" pitchFamily="50" charset="-128"/>
                          <a:ea typeface="Meiryo UI" panose="020B0604030504040204" pitchFamily="50" charset="-128"/>
                        </a:rPr>
                        <a:t>　</a:t>
                      </a:r>
                      <a:r>
                        <a:rPr lang="ja-JP" altLang="ja-JP" sz="1800" dirty="0">
                          <a:latin typeface="Meiryo UI" panose="020B0604030504040204" pitchFamily="50" charset="-128"/>
                          <a:ea typeface="Meiryo UI" panose="020B0604030504040204" pitchFamily="50" charset="-128"/>
                        </a:rPr>
                        <a:t>近年の観光・宿泊を取り巻く環境の激変</a:t>
                      </a:r>
                      <a:r>
                        <a:rPr lang="ja-JP" altLang="en-US" sz="1800" dirty="0">
                          <a:latin typeface="Meiryo UI" panose="020B0604030504040204" pitchFamily="50" charset="-128"/>
                          <a:ea typeface="Meiryo UI" panose="020B0604030504040204" pitchFamily="50" charset="-128"/>
                        </a:rPr>
                        <a:t>に</a:t>
                      </a:r>
                      <a:r>
                        <a:rPr lang="ja-JP" altLang="ja-JP" sz="1800" dirty="0">
                          <a:latin typeface="Meiryo UI" panose="020B0604030504040204" pitchFamily="50" charset="-128"/>
                          <a:ea typeface="Meiryo UI" panose="020B0604030504040204" pitchFamily="50" charset="-128"/>
                        </a:rPr>
                        <a:t>緊急的</a:t>
                      </a:r>
                      <a:r>
                        <a:rPr lang="ja-JP" altLang="en-US" sz="1800" dirty="0">
                          <a:latin typeface="Meiryo UI" panose="020B0604030504040204" pitchFamily="50" charset="-128"/>
                          <a:ea typeface="Meiryo UI" panose="020B0604030504040204" pitchFamily="50" charset="-128"/>
                        </a:rPr>
                        <a:t>に</a:t>
                      </a:r>
                      <a:r>
                        <a:rPr lang="ja-JP" altLang="ja-JP" sz="1800" dirty="0">
                          <a:latin typeface="Meiryo UI" panose="020B0604030504040204" pitchFamily="50" charset="-128"/>
                          <a:ea typeface="Meiryo UI" panose="020B0604030504040204" pitchFamily="50" charset="-128"/>
                        </a:rPr>
                        <a:t>対応</a:t>
                      </a:r>
                      <a:r>
                        <a:rPr lang="ja-JP" altLang="en-US" sz="1800" dirty="0">
                          <a:latin typeface="Meiryo UI" panose="020B0604030504040204" pitchFamily="50" charset="-128"/>
                          <a:ea typeface="Meiryo UI" panose="020B0604030504040204" pitchFamily="50" charset="-128"/>
                        </a:rPr>
                        <a:t>するため。</a:t>
                      </a:r>
                      <a:endParaRPr kumimoji="1" lang="ja-JP" altLang="ja-JP" sz="1800" b="0" u="none" kern="1200" dirty="0">
                        <a:solidFill>
                          <a:schemeClr val="dk1"/>
                        </a:solidFill>
                        <a:effectLst/>
                        <a:latin typeface="Meiryo UI" panose="020B0604030504040204" pitchFamily="50" charset="-128"/>
                        <a:ea typeface="Meiryo UI" panose="020B0604030504040204" pitchFamily="50" charset="-128"/>
                        <a:cs typeface="+mn-cs"/>
                      </a:endParaRPr>
                    </a:p>
                  </a:txBody>
                  <a:tcPr marL="126287" marR="126287" marT="61667" marB="61667" anchor="ctr">
                    <a:solidFill>
                      <a:schemeClr val="accent1">
                        <a:lumMod val="20000"/>
                        <a:lumOff val="80000"/>
                      </a:schemeClr>
                    </a:solidFill>
                  </a:tcPr>
                </a:tc>
                <a:extLst>
                  <a:ext uri="{0D108BD9-81ED-4DB2-BD59-A6C34878D82A}">
                    <a16:rowId xmlns:a16="http://schemas.microsoft.com/office/drawing/2014/main" val="1763600619"/>
                  </a:ext>
                </a:extLst>
              </a:tr>
              <a:tr h="951790">
                <a:tc gridSpan="5">
                  <a:txBody>
                    <a:bodyPr/>
                    <a:lstStyle/>
                    <a:p>
                      <a:pPr algn="l"/>
                      <a:r>
                        <a:rPr kumimoji="1" lang="ja-JP" altLang="en-US" sz="1800" dirty="0">
                          <a:solidFill>
                            <a:schemeClr val="tx1"/>
                          </a:solidFill>
                          <a:latin typeface="Meiryo UI" panose="020B0604030504040204" pitchFamily="50" charset="-128"/>
                          <a:ea typeface="Meiryo UI" panose="020B0604030504040204" pitchFamily="50" charset="-128"/>
                        </a:rPr>
                        <a:t>　（令和３年度　条例附則に定める施行後５年ごとの施策の効果及び条例の施行状況を勘案し、制度の在り方について検討を実施）</a:t>
                      </a:r>
                      <a:endParaRPr kumimoji="1" lang="en-US" altLang="ja-JP" sz="1800" dirty="0">
                        <a:solidFill>
                          <a:schemeClr val="tx1"/>
                        </a:solidFill>
                        <a:latin typeface="Meiryo UI" panose="020B0604030504040204" pitchFamily="50" charset="-128"/>
                        <a:ea typeface="Meiryo UI" panose="020B0604030504040204" pitchFamily="50" charset="-128"/>
                      </a:endParaRPr>
                    </a:p>
                    <a:p>
                      <a:pPr algn="l"/>
                      <a:r>
                        <a:rPr kumimoji="1" lang="ja-JP" altLang="en-US" sz="1800" dirty="0">
                          <a:solidFill>
                            <a:schemeClr val="tx1"/>
                          </a:solidFill>
                          <a:latin typeface="Meiryo UI" panose="020B0604030504040204" pitchFamily="50" charset="-128"/>
                          <a:ea typeface="Meiryo UI" panose="020B0604030504040204" pitchFamily="50" charset="-128"/>
                        </a:rPr>
                        <a:t>　　　⇒　コロナの影響により有用なデータに基づいて宿泊税制度のあり方を議論することが困難な状況にあるため、現行の制度を維持・継続</a:t>
                      </a:r>
                    </a:p>
                  </a:txBody>
                  <a:tcPr marL="126287" marR="126287" marT="61667" marB="61667" anchor="ctr">
                    <a:solidFill>
                      <a:schemeClr val="accent1">
                        <a:lumMod val="20000"/>
                        <a:lumOff val="80000"/>
                      </a:schemeClr>
                    </a:solidFill>
                  </a:tcPr>
                </a:tc>
                <a:tc hMerge="1">
                  <a:txBody>
                    <a:bodyPr/>
                    <a:lstStyle/>
                    <a:p>
                      <a:pPr algn="ctr"/>
                      <a:r>
                        <a:rPr kumimoji="1" lang="ja-JP" altLang="en-US" sz="1800" dirty="0">
                          <a:solidFill>
                            <a:schemeClr val="tx1"/>
                          </a:solidFill>
                          <a:latin typeface="Meiryo UI" panose="020B0604030504040204" pitchFamily="50" charset="-128"/>
                          <a:ea typeface="Meiryo UI" panose="020B0604030504040204" pitchFamily="50" charset="-128"/>
                        </a:rPr>
                        <a:t>令和３年度　</a:t>
                      </a:r>
                    </a:p>
                  </a:txBody>
                  <a:tcPr marL="126287" marR="126287" marT="61667" marB="61667" anchor="ctr">
                    <a:solidFill>
                      <a:schemeClr val="accent1">
                        <a:lumMod val="20000"/>
                        <a:lumOff val="80000"/>
                      </a:schemeClr>
                    </a:solidFill>
                  </a:tcPr>
                </a:tc>
                <a:tc hMerge="1">
                  <a:txBody>
                    <a:bodyPr/>
                    <a:lstStyle/>
                    <a:p>
                      <a:pPr algn="ctr"/>
                      <a:endParaRPr kumimoji="1" lang="ja-JP" altLang="en-US" sz="1800" dirty="0">
                        <a:solidFill>
                          <a:schemeClr val="tx1"/>
                        </a:solidFill>
                        <a:latin typeface="Meiryo UI" panose="020B0604030504040204" pitchFamily="50" charset="-128"/>
                        <a:ea typeface="Meiryo UI" panose="020B0604030504040204" pitchFamily="50" charset="-128"/>
                      </a:endParaRPr>
                    </a:p>
                  </a:txBody>
                  <a:tcPr marL="126287" marR="126287" marT="61667" marB="61667" anchor="ctr">
                    <a:solidFill>
                      <a:schemeClr val="accent1">
                        <a:lumMod val="20000"/>
                        <a:lumOff val="80000"/>
                      </a:schemeClr>
                    </a:solidFill>
                  </a:tcPr>
                </a:tc>
                <a:tc hMerge="1">
                  <a:txBody>
                    <a:bodyPr/>
                    <a:lstStyle/>
                    <a:p>
                      <a:pPr algn="l"/>
                      <a:endParaRPr kumimoji="1" lang="ja-JP" altLang="en-US" sz="1800" b="0" u="none" dirty="0">
                        <a:solidFill>
                          <a:schemeClr val="tx1"/>
                        </a:solidFill>
                        <a:latin typeface="Meiryo UI" panose="020B0604030504040204" pitchFamily="50" charset="-128"/>
                        <a:ea typeface="Meiryo UI" panose="020B0604030504040204" pitchFamily="50" charset="-128"/>
                      </a:endParaRPr>
                    </a:p>
                  </a:txBody>
                  <a:tcPr marL="126287" marR="126287" marT="61667" marB="61667" anchor="ctr">
                    <a:solidFill>
                      <a:schemeClr val="accent1">
                        <a:lumMod val="20000"/>
                        <a:lumOff val="80000"/>
                      </a:schemeClr>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ja-JP" sz="1800" b="0" u="none" kern="1200" dirty="0">
                        <a:solidFill>
                          <a:schemeClr val="tx1"/>
                        </a:solidFill>
                        <a:effectLst/>
                        <a:latin typeface="Meiryo UI" panose="020B0604030504040204" pitchFamily="50" charset="-128"/>
                        <a:ea typeface="Meiryo UI" panose="020B0604030504040204" pitchFamily="50" charset="-128"/>
                        <a:cs typeface="+mn-cs"/>
                      </a:endParaRPr>
                    </a:p>
                  </a:txBody>
                  <a:tcPr marL="126287" marR="126287" marT="61667" marB="61667" anchor="ctr">
                    <a:solidFill>
                      <a:schemeClr val="accent1">
                        <a:lumMod val="20000"/>
                        <a:lumOff val="80000"/>
                      </a:schemeClr>
                    </a:solidFill>
                  </a:tcPr>
                </a:tc>
                <a:extLst>
                  <a:ext uri="{0D108BD9-81ED-4DB2-BD59-A6C34878D82A}">
                    <a16:rowId xmlns:a16="http://schemas.microsoft.com/office/drawing/2014/main" val="3739809489"/>
                  </a:ext>
                </a:extLst>
              </a:tr>
              <a:tr h="927888">
                <a:tc>
                  <a:txBody>
                    <a:bodyPr/>
                    <a:lstStyle/>
                    <a:p>
                      <a:pPr algn="ctr"/>
                      <a:r>
                        <a:rPr kumimoji="1" lang="ja-JP" altLang="en-US" sz="1900" dirty="0">
                          <a:solidFill>
                            <a:schemeClr val="tx1"/>
                          </a:solidFill>
                          <a:latin typeface="Meiryo UI" panose="020B0604030504040204" pitchFamily="50" charset="-128"/>
                          <a:ea typeface="Meiryo UI" panose="020B0604030504040204" pitchFamily="50" charset="-128"/>
                        </a:rPr>
                        <a:t>第４次</a:t>
                      </a:r>
                      <a:endParaRPr kumimoji="1" lang="en-US" altLang="ja-JP" sz="1900" dirty="0">
                        <a:solidFill>
                          <a:schemeClr val="tx1"/>
                        </a:solidFill>
                        <a:latin typeface="Meiryo UI" panose="020B0604030504040204" pitchFamily="50" charset="-128"/>
                        <a:ea typeface="Meiryo UI" panose="020B0604030504040204" pitchFamily="50" charset="-128"/>
                      </a:endParaRPr>
                    </a:p>
                    <a:p>
                      <a:pPr algn="ctr"/>
                      <a:r>
                        <a:rPr kumimoji="1" lang="ja-JP" altLang="en-US" sz="1900" dirty="0">
                          <a:solidFill>
                            <a:schemeClr val="tx1"/>
                          </a:solidFill>
                          <a:latin typeface="Meiryo UI" panose="020B0604030504040204" pitchFamily="50" charset="-128"/>
                          <a:ea typeface="Meiryo UI" panose="020B0604030504040204" pitchFamily="50" charset="-128"/>
                        </a:rPr>
                        <a:t>改正</a:t>
                      </a:r>
                    </a:p>
                  </a:txBody>
                  <a:tcPr marL="126287" marR="126287" marT="61667" marB="61667" anchor="ctr">
                    <a:solidFill>
                      <a:schemeClr val="accent1">
                        <a:lumMod val="20000"/>
                        <a:lumOff val="80000"/>
                      </a:schemeClr>
                    </a:solidFill>
                  </a:tcPr>
                </a:tc>
                <a:tc>
                  <a:txBody>
                    <a:bodyPr/>
                    <a:lstStyle/>
                    <a:p>
                      <a:pPr algn="ctr"/>
                      <a:r>
                        <a:rPr kumimoji="1" lang="ja-JP" altLang="en-US" sz="1800" dirty="0">
                          <a:solidFill>
                            <a:schemeClr val="tx1"/>
                          </a:solidFill>
                          <a:latin typeface="Meiryo UI" panose="020B0604030504040204" pitchFamily="50" charset="-128"/>
                          <a:ea typeface="Meiryo UI" panose="020B0604030504040204" pitchFamily="50" charset="-128"/>
                        </a:rPr>
                        <a:t>令和５年</a:t>
                      </a:r>
                      <a:endParaRPr kumimoji="1" lang="en-US" altLang="ja-JP" sz="1800" dirty="0">
                        <a:solidFill>
                          <a:schemeClr val="tx1"/>
                        </a:solidFill>
                        <a:latin typeface="Meiryo UI" panose="020B0604030504040204" pitchFamily="50" charset="-128"/>
                        <a:ea typeface="Meiryo UI" panose="020B0604030504040204" pitchFamily="50" charset="-128"/>
                      </a:endParaRPr>
                    </a:p>
                    <a:p>
                      <a:pPr algn="ctr"/>
                      <a:r>
                        <a:rPr kumimoji="1" lang="en-US" altLang="ja-JP" sz="1800" dirty="0">
                          <a:solidFill>
                            <a:schemeClr val="tx1"/>
                          </a:solidFill>
                          <a:latin typeface="Meiryo UI" panose="020B0604030504040204" pitchFamily="50" charset="-128"/>
                          <a:ea typeface="Meiryo UI" panose="020B0604030504040204" pitchFamily="50" charset="-128"/>
                        </a:rPr>
                        <a:t>9</a:t>
                      </a:r>
                      <a:r>
                        <a:rPr kumimoji="1" lang="ja-JP" altLang="en-US" sz="1800" dirty="0">
                          <a:solidFill>
                            <a:schemeClr val="tx1"/>
                          </a:solidFill>
                          <a:latin typeface="Meiryo UI" panose="020B0604030504040204" pitchFamily="50" charset="-128"/>
                          <a:ea typeface="Meiryo UI" panose="020B0604030504040204" pitchFamily="50" charset="-128"/>
                        </a:rPr>
                        <a:t>月議会</a:t>
                      </a:r>
                    </a:p>
                  </a:txBody>
                  <a:tcPr marL="126287" marR="126287" marT="61667" marB="61667" anchor="ctr">
                    <a:solidFill>
                      <a:schemeClr val="accent1">
                        <a:lumMod val="20000"/>
                        <a:lumOff val="80000"/>
                      </a:schemeClr>
                    </a:solidFill>
                  </a:tcPr>
                </a:tc>
                <a:tc>
                  <a:txBody>
                    <a:bodyPr/>
                    <a:lstStyle/>
                    <a:p>
                      <a:pPr algn="ctr"/>
                      <a:r>
                        <a:rPr kumimoji="1" lang="en-US" altLang="ja-JP" sz="1800" dirty="0">
                          <a:solidFill>
                            <a:schemeClr val="tx1"/>
                          </a:solidFill>
                          <a:latin typeface="Meiryo UI" panose="020B0604030504040204" pitchFamily="50" charset="-128"/>
                          <a:ea typeface="Meiryo UI" panose="020B0604030504040204" pitchFamily="50" charset="-128"/>
                        </a:rPr>
                        <a:t>2025.4.1</a:t>
                      </a:r>
                    </a:p>
                    <a:p>
                      <a:pPr algn="ctr"/>
                      <a:r>
                        <a:rPr kumimoji="1" lang="ja-JP" altLang="en-US" sz="1800" dirty="0">
                          <a:solidFill>
                            <a:schemeClr val="tx1"/>
                          </a:solidFill>
                          <a:latin typeface="Meiryo UI" panose="020B0604030504040204" pitchFamily="50" charset="-128"/>
                          <a:ea typeface="Meiryo UI" panose="020B0604030504040204" pitchFamily="50" charset="-128"/>
                        </a:rPr>
                        <a:t>（予定）</a:t>
                      </a:r>
                    </a:p>
                  </a:txBody>
                  <a:tcPr marL="126287" marR="126287" marT="61667" marB="61667" anchor="ctr">
                    <a:solidFill>
                      <a:schemeClr val="accent1">
                        <a:lumMod val="20000"/>
                        <a:lumOff val="80000"/>
                      </a:schemeClr>
                    </a:solidFill>
                  </a:tcPr>
                </a:tc>
                <a:tc>
                  <a:txBody>
                    <a:bodyPr/>
                    <a:lstStyle/>
                    <a:p>
                      <a:pPr algn="l"/>
                      <a:r>
                        <a:rPr kumimoji="1" lang="ja-JP" altLang="en-US" sz="1800" b="0" u="none" dirty="0">
                          <a:solidFill>
                            <a:schemeClr val="tx1"/>
                          </a:solidFill>
                          <a:latin typeface="Meiryo UI" panose="020B0604030504040204" pitchFamily="50" charset="-128"/>
                          <a:ea typeface="Meiryo UI" panose="020B0604030504040204" pitchFamily="50" charset="-128"/>
                        </a:rPr>
                        <a:t>万博開催期間の</a:t>
                      </a:r>
                    </a:p>
                    <a:p>
                      <a:pPr algn="l"/>
                      <a:r>
                        <a:rPr kumimoji="1" lang="ja-JP" altLang="en-US" sz="1800" b="0" u="none" dirty="0">
                          <a:solidFill>
                            <a:schemeClr val="tx1"/>
                          </a:solidFill>
                          <a:latin typeface="Meiryo UI" panose="020B0604030504040204" pitchFamily="50" charset="-128"/>
                          <a:ea typeface="Meiryo UI" panose="020B0604030504040204" pitchFamily="50" charset="-128"/>
                        </a:rPr>
                        <a:t>修学旅行生等の課税免除</a:t>
                      </a:r>
                    </a:p>
                  </a:txBody>
                  <a:tcPr marL="126287" marR="126287" marT="61667" marB="61667" anchor="ctr">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u="none" kern="1200" dirty="0">
                          <a:solidFill>
                            <a:schemeClr val="tx1"/>
                          </a:solidFill>
                          <a:effectLst/>
                          <a:latin typeface="Meiryo UI" panose="020B0604030504040204" pitchFamily="50" charset="-128"/>
                          <a:ea typeface="Meiryo UI" panose="020B0604030504040204" pitchFamily="50" charset="-128"/>
                          <a:cs typeface="+mn-cs"/>
                        </a:rPr>
                        <a:t>　万博の機運醸成策のため</a:t>
                      </a:r>
                      <a:endParaRPr kumimoji="1" lang="ja-JP" altLang="ja-JP" sz="1800" b="0" u="none" kern="1200" dirty="0">
                        <a:solidFill>
                          <a:schemeClr val="tx1"/>
                        </a:solidFill>
                        <a:effectLst/>
                        <a:latin typeface="Meiryo UI" panose="020B0604030504040204" pitchFamily="50" charset="-128"/>
                        <a:ea typeface="Meiryo UI" panose="020B0604030504040204" pitchFamily="50" charset="-128"/>
                        <a:cs typeface="+mn-cs"/>
                      </a:endParaRPr>
                    </a:p>
                  </a:txBody>
                  <a:tcPr marL="126287" marR="126287" marT="61667" marB="61667" anchor="ctr">
                    <a:solidFill>
                      <a:schemeClr val="accent1">
                        <a:lumMod val="20000"/>
                        <a:lumOff val="80000"/>
                      </a:schemeClr>
                    </a:solidFill>
                  </a:tcPr>
                </a:tc>
                <a:extLst>
                  <a:ext uri="{0D108BD9-81ED-4DB2-BD59-A6C34878D82A}">
                    <a16:rowId xmlns:a16="http://schemas.microsoft.com/office/drawing/2014/main" val="3146421246"/>
                  </a:ext>
                </a:extLst>
              </a:tr>
            </a:tbl>
          </a:graphicData>
        </a:graphic>
      </p:graphicFrame>
      <p:sp>
        <p:nvSpPr>
          <p:cNvPr id="7" name="テキスト ボックス 6"/>
          <p:cNvSpPr txBox="1"/>
          <p:nvPr/>
        </p:nvSpPr>
        <p:spPr bwMode="gray">
          <a:xfrm>
            <a:off x="0" y="-54223"/>
            <a:ext cx="4341033" cy="685348"/>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lang="ja-JP" altLang="en-US" sz="2800" b="1" dirty="0">
                <a:solidFill>
                  <a:sysClr val="windowText" lastClr="000000"/>
                </a:solidFill>
                <a:latin typeface="Meiryo UI" panose="020B0604030504040204" pitchFamily="50" charset="-128"/>
                <a:ea typeface="Meiryo UI" panose="020B0604030504040204" pitchFamily="50" charset="-128"/>
              </a:rPr>
              <a:t>　大阪府宿泊税条例の変遷</a:t>
            </a:r>
          </a:p>
        </p:txBody>
      </p:sp>
      <p:sp>
        <p:nvSpPr>
          <p:cNvPr id="2" name="スライド番号プレースホルダー 1"/>
          <p:cNvSpPr>
            <a:spLocks noGrp="1"/>
          </p:cNvSpPr>
          <p:nvPr>
            <p:ph type="sldNum" sz="quarter" idx="12"/>
          </p:nvPr>
        </p:nvSpPr>
        <p:spPr>
          <a:xfrm>
            <a:off x="10462144" y="9423936"/>
            <a:ext cx="3192251" cy="530953"/>
          </a:xfrm>
        </p:spPr>
        <p:txBody>
          <a:bodyPr/>
          <a:lstStyle/>
          <a:p>
            <a:fld id="{467AA5CF-51E1-4D01-BB70-A72935B68D10}" type="slidenum">
              <a:rPr kumimoji="1" lang="ja-JP" altLang="en-US" smtClean="0"/>
              <a:t>3</a:t>
            </a:fld>
            <a:endParaRPr kumimoji="1" lang="ja-JP" altLang="en-US" dirty="0"/>
          </a:p>
        </p:txBody>
      </p:sp>
      <p:cxnSp>
        <p:nvCxnSpPr>
          <p:cNvPr id="5" name="直線コネクタ 4"/>
          <p:cNvCxnSpPr/>
          <p:nvPr/>
        </p:nvCxnSpPr>
        <p:spPr>
          <a:xfrm>
            <a:off x="0" y="66585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97999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467AA5CF-51E1-4D01-BB70-A72935B68D10}" type="slidenum">
              <a:rPr kumimoji="1" lang="ja-JP" altLang="en-US" smtClean="0"/>
              <a:t>4</a:t>
            </a:fld>
            <a:endParaRPr kumimoji="1" lang="ja-JP" altLang="en-US" dirty="0"/>
          </a:p>
        </p:txBody>
      </p:sp>
      <p:sp>
        <p:nvSpPr>
          <p:cNvPr id="4" name="正方形/長方形 3"/>
          <p:cNvSpPr/>
          <p:nvPr/>
        </p:nvSpPr>
        <p:spPr>
          <a:xfrm>
            <a:off x="183491" y="1308011"/>
            <a:ext cx="3144323" cy="323165"/>
          </a:xfrm>
          <a:prstGeom prst="rect">
            <a:avLst/>
          </a:prstGeom>
        </p:spPr>
        <p:txBody>
          <a:bodyPr wrap="square">
            <a:spAutoFit/>
          </a:bodyPr>
          <a:lstStyle/>
          <a:p>
            <a:r>
              <a:rPr lang="ja-JP" altLang="en-US" sz="1500" dirty="0">
                <a:latin typeface="Meiryo UI" panose="020B0604030504040204" pitchFamily="50" charset="-128"/>
                <a:ea typeface="Meiryo UI" panose="020B0604030504040204" pitchFamily="50" charset="-128"/>
                <a:cs typeface="Meiryo UI" panose="020B0604030504040204" pitchFamily="50" charset="-128"/>
              </a:rPr>
              <a:t>■</a:t>
            </a:r>
            <a:r>
              <a:rPr lang="ja-JP" altLang="ja-JP" sz="1500" dirty="0">
                <a:latin typeface="Meiryo UI" panose="020B0604030504040204" pitchFamily="50" charset="-128"/>
                <a:ea typeface="Meiryo UI" panose="020B0604030504040204" pitchFamily="50" charset="-128"/>
                <a:cs typeface="Meiryo UI" panose="020B0604030504040204" pitchFamily="50" charset="-128"/>
              </a:rPr>
              <a:t>来阪外国人旅行者数の推移</a:t>
            </a:r>
            <a:endParaRPr lang="ja-JP" altLang="en-US" sz="15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正方形/長方形 4"/>
          <p:cNvSpPr/>
          <p:nvPr/>
        </p:nvSpPr>
        <p:spPr>
          <a:xfrm>
            <a:off x="-38085" y="70629"/>
            <a:ext cx="9398902" cy="523220"/>
          </a:xfrm>
          <a:prstGeom prst="rect">
            <a:avLst/>
          </a:prstGeom>
        </p:spPr>
        <p:txBody>
          <a:bodyPr wrap="square">
            <a:spAutoFit/>
          </a:bodyPr>
          <a:lstStyle/>
          <a:p>
            <a:pPr defTabSz="990600"/>
            <a:r>
              <a:rPr lang="ja-JP" altLang="en-US" sz="2800" b="1" dirty="0">
                <a:solidFill>
                  <a:sysClr val="windowText" lastClr="000000"/>
                </a:solidFill>
                <a:latin typeface="Meiryo UI" panose="020B0604030504040204" pitchFamily="50" charset="-128"/>
                <a:ea typeface="Meiryo UI" panose="020B0604030504040204" pitchFamily="50" charset="-128"/>
              </a:rPr>
              <a:t>　平成</a:t>
            </a:r>
            <a:r>
              <a:rPr lang="en-US" altLang="ja-JP" sz="2800" b="1" dirty="0">
                <a:solidFill>
                  <a:sysClr val="windowText" lastClr="000000"/>
                </a:solidFill>
                <a:latin typeface="Meiryo UI" panose="020B0604030504040204" pitchFamily="50" charset="-128"/>
                <a:ea typeface="Meiryo UI" panose="020B0604030504040204" pitchFamily="50" charset="-128"/>
              </a:rPr>
              <a:t>30</a:t>
            </a:r>
            <a:r>
              <a:rPr lang="ja-JP" altLang="en-US" sz="2800" b="1" dirty="0">
                <a:solidFill>
                  <a:sysClr val="windowText" lastClr="000000"/>
                </a:solidFill>
                <a:latin typeface="Meiryo UI" panose="020B0604030504040204" pitchFamily="50" charset="-128"/>
                <a:ea typeface="Meiryo UI" panose="020B0604030504040204" pitchFamily="50" charset="-128"/>
              </a:rPr>
              <a:t>年度　条例改正：免税点の引き下げ　</a:t>
            </a:r>
          </a:p>
        </p:txBody>
      </p:sp>
      <p:graphicFrame>
        <p:nvGraphicFramePr>
          <p:cNvPr id="6" name="グラフ 5"/>
          <p:cNvGraphicFramePr/>
          <p:nvPr>
            <p:extLst>
              <p:ext uri="{D42A27DB-BD31-4B8C-83A1-F6EECF244321}">
                <p14:modId xmlns:p14="http://schemas.microsoft.com/office/powerpoint/2010/main" val="1009913009"/>
              </p:ext>
            </p:extLst>
          </p:nvPr>
        </p:nvGraphicFramePr>
        <p:xfrm>
          <a:off x="186049" y="2990750"/>
          <a:ext cx="3926375" cy="257232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表 7"/>
          <p:cNvGraphicFramePr>
            <a:graphicFrameLocks noGrp="1"/>
          </p:cNvGraphicFramePr>
          <p:nvPr>
            <p:extLst>
              <p:ext uri="{D42A27DB-BD31-4B8C-83A1-F6EECF244321}">
                <p14:modId xmlns:p14="http://schemas.microsoft.com/office/powerpoint/2010/main" val="3290431237"/>
              </p:ext>
            </p:extLst>
          </p:nvPr>
        </p:nvGraphicFramePr>
        <p:xfrm>
          <a:off x="4310202" y="2998283"/>
          <a:ext cx="4469106" cy="2428797"/>
        </p:xfrm>
        <a:graphic>
          <a:graphicData uri="http://schemas.openxmlformats.org/drawingml/2006/table">
            <a:tbl>
              <a:tblPr firstRow="1" firstCol="1" bandRow="1">
                <a:tableStyleId>{5C22544A-7EE6-4342-B048-85BDC9FD1C3A}</a:tableStyleId>
              </a:tblPr>
              <a:tblGrid>
                <a:gridCol w="668999">
                  <a:extLst>
                    <a:ext uri="{9D8B030D-6E8A-4147-A177-3AD203B41FA5}">
                      <a16:colId xmlns:a16="http://schemas.microsoft.com/office/drawing/2014/main" val="20000"/>
                    </a:ext>
                  </a:extLst>
                </a:gridCol>
                <a:gridCol w="709208">
                  <a:extLst>
                    <a:ext uri="{9D8B030D-6E8A-4147-A177-3AD203B41FA5}">
                      <a16:colId xmlns:a16="http://schemas.microsoft.com/office/drawing/2014/main" val="20001"/>
                    </a:ext>
                  </a:extLst>
                </a:gridCol>
                <a:gridCol w="151130">
                  <a:extLst>
                    <a:ext uri="{9D8B030D-6E8A-4147-A177-3AD203B41FA5}">
                      <a16:colId xmlns:a16="http://schemas.microsoft.com/office/drawing/2014/main" val="20002"/>
                    </a:ext>
                  </a:extLst>
                </a:gridCol>
                <a:gridCol w="698700">
                  <a:extLst>
                    <a:ext uri="{9D8B030D-6E8A-4147-A177-3AD203B41FA5}">
                      <a16:colId xmlns:a16="http://schemas.microsoft.com/office/drawing/2014/main" val="20003"/>
                    </a:ext>
                  </a:extLst>
                </a:gridCol>
                <a:gridCol w="590330">
                  <a:extLst>
                    <a:ext uri="{9D8B030D-6E8A-4147-A177-3AD203B41FA5}">
                      <a16:colId xmlns:a16="http://schemas.microsoft.com/office/drawing/2014/main" val="20004"/>
                    </a:ext>
                  </a:extLst>
                </a:gridCol>
                <a:gridCol w="881363">
                  <a:extLst>
                    <a:ext uri="{9D8B030D-6E8A-4147-A177-3AD203B41FA5}">
                      <a16:colId xmlns:a16="http://schemas.microsoft.com/office/drawing/2014/main" val="20005"/>
                    </a:ext>
                  </a:extLst>
                </a:gridCol>
                <a:gridCol w="769376">
                  <a:extLst>
                    <a:ext uri="{9D8B030D-6E8A-4147-A177-3AD203B41FA5}">
                      <a16:colId xmlns:a16="http://schemas.microsoft.com/office/drawing/2014/main" val="20006"/>
                    </a:ext>
                  </a:extLst>
                </a:gridCol>
              </a:tblGrid>
              <a:tr h="334002">
                <a:tc>
                  <a:txBody>
                    <a:bodyPr/>
                    <a:lstStyle/>
                    <a:p>
                      <a:endParaRPr lang="ja-JP" sz="8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lnSpc>
                          <a:spcPts val="1200"/>
                        </a:lnSpc>
                        <a:spcAft>
                          <a:spcPts val="0"/>
                        </a:spcAft>
                      </a:pPr>
                      <a:r>
                        <a:rPr lang="en-US" sz="1100" b="0" kern="100" dirty="0">
                          <a:effectLst/>
                          <a:latin typeface="Meiryo UI" panose="020B0604030504040204" pitchFamily="50" charset="-128"/>
                          <a:ea typeface="Meiryo UI" panose="020B0604030504040204" pitchFamily="50" charset="-128"/>
                          <a:cs typeface="Meiryo UI" panose="020B0604030504040204" pitchFamily="50" charset="-128"/>
                        </a:rPr>
                        <a:t>2015</a:t>
                      </a:r>
                      <a:r>
                        <a:rPr lang="ja-JP" sz="1100" b="0" kern="100" dirty="0">
                          <a:effectLst/>
                          <a:latin typeface="Meiryo UI" panose="020B0604030504040204" pitchFamily="50" charset="-128"/>
                          <a:ea typeface="Meiryo UI" panose="020B0604030504040204" pitchFamily="50" charset="-128"/>
                          <a:cs typeface="Meiryo UI" panose="020B0604030504040204" pitchFamily="50" charset="-128"/>
                        </a:rPr>
                        <a:t>年</a:t>
                      </a:r>
                    </a:p>
                    <a:p>
                      <a:pPr algn="ctr">
                        <a:lnSpc>
                          <a:spcPts val="1200"/>
                        </a:lnSpc>
                        <a:spcAft>
                          <a:spcPts val="0"/>
                        </a:spcAft>
                      </a:pPr>
                      <a:r>
                        <a:rPr lang="ja-JP" altLang="en-US" sz="1100" b="0" kern="100" dirty="0">
                          <a:effectLst/>
                          <a:latin typeface="Meiryo UI" panose="020B0604030504040204" pitchFamily="50" charset="-128"/>
                          <a:ea typeface="Meiryo UI" panose="020B0604030504040204" pitchFamily="50" charset="-128"/>
                          <a:cs typeface="Meiryo UI" panose="020B0604030504040204" pitchFamily="50" charset="-128"/>
                        </a:rPr>
                        <a:t>３</a:t>
                      </a:r>
                      <a:r>
                        <a:rPr lang="ja-JP" sz="1100" b="0" kern="100" dirty="0">
                          <a:effectLst/>
                          <a:latin typeface="Meiryo UI" panose="020B0604030504040204" pitchFamily="50" charset="-128"/>
                          <a:ea typeface="Meiryo UI" panose="020B0604030504040204" pitchFamily="50" charset="-128"/>
                          <a:cs typeface="Meiryo UI" panose="020B0604030504040204" pitchFamily="50" charset="-128"/>
                        </a:rPr>
                        <a:t>月末</a:t>
                      </a: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endParaRPr lang="ja-JP" sz="12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solidFill>
                      <a:schemeClr val="bg1"/>
                    </a:solidFill>
                  </a:tcPr>
                </a:tc>
                <a:tc>
                  <a:txBody>
                    <a:bodyPr/>
                    <a:lstStyle/>
                    <a:p>
                      <a:pPr algn="ctr">
                        <a:lnSpc>
                          <a:spcPts val="1200"/>
                        </a:lnSpc>
                        <a:spcAft>
                          <a:spcPts val="0"/>
                        </a:spcAft>
                      </a:pPr>
                      <a:r>
                        <a:rPr lang="en-US" sz="1100" b="0" kern="100" dirty="0">
                          <a:effectLst/>
                          <a:latin typeface="Meiryo UI" panose="020B0604030504040204" pitchFamily="50" charset="-128"/>
                          <a:ea typeface="Meiryo UI" panose="020B0604030504040204" pitchFamily="50" charset="-128"/>
                          <a:cs typeface="Meiryo UI" panose="020B0604030504040204" pitchFamily="50" charset="-128"/>
                        </a:rPr>
                        <a:t>2018</a:t>
                      </a:r>
                      <a:r>
                        <a:rPr lang="ja-JP" sz="1100" b="0" kern="100" dirty="0">
                          <a:effectLst/>
                          <a:latin typeface="Meiryo UI" panose="020B0604030504040204" pitchFamily="50" charset="-128"/>
                          <a:ea typeface="Meiryo UI" panose="020B0604030504040204" pitchFamily="50" charset="-128"/>
                          <a:cs typeface="Meiryo UI" panose="020B0604030504040204" pitchFamily="50" charset="-128"/>
                        </a:rPr>
                        <a:t>年</a:t>
                      </a:r>
                    </a:p>
                    <a:p>
                      <a:pPr algn="ctr">
                        <a:lnSpc>
                          <a:spcPts val="1200"/>
                        </a:lnSpc>
                        <a:spcAft>
                          <a:spcPts val="0"/>
                        </a:spcAft>
                      </a:pPr>
                      <a:r>
                        <a:rPr lang="ja-JP" altLang="en-US" sz="1100" b="0" kern="100" dirty="0">
                          <a:effectLst/>
                          <a:latin typeface="Meiryo UI" panose="020B0604030504040204" pitchFamily="50" charset="-128"/>
                          <a:ea typeface="Meiryo UI" panose="020B0604030504040204" pitchFamily="50" charset="-128"/>
                          <a:cs typeface="Meiryo UI" panose="020B0604030504040204" pitchFamily="50" charset="-128"/>
                        </a:rPr>
                        <a:t>３</a:t>
                      </a:r>
                      <a:r>
                        <a:rPr lang="ja-JP" sz="1100" b="0" kern="100" dirty="0">
                          <a:effectLst/>
                          <a:latin typeface="Meiryo UI" panose="020B0604030504040204" pitchFamily="50" charset="-128"/>
                          <a:ea typeface="Meiryo UI" panose="020B0604030504040204" pitchFamily="50" charset="-128"/>
                          <a:cs typeface="Meiryo UI" panose="020B0604030504040204" pitchFamily="50" charset="-128"/>
                        </a:rPr>
                        <a:t>月末</a:t>
                      </a: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endParaRPr lang="ja-JP" sz="12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solidFill>
                      <a:schemeClr val="bg1"/>
                    </a:solidFill>
                  </a:tcPr>
                </a:tc>
                <a:tc>
                  <a:txBody>
                    <a:bodyPr/>
                    <a:lstStyle/>
                    <a:p>
                      <a:pPr algn="ctr">
                        <a:lnSpc>
                          <a:spcPts val="1200"/>
                        </a:lnSpc>
                        <a:spcAft>
                          <a:spcPts val="0"/>
                        </a:spcAft>
                      </a:pPr>
                      <a:r>
                        <a:rPr lang="ja-JP" sz="1100" b="0" kern="100" dirty="0">
                          <a:effectLst/>
                          <a:latin typeface="Meiryo UI" panose="020B0604030504040204" pitchFamily="50" charset="-128"/>
                          <a:ea typeface="Meiryo UI" panose="020B0604030504040204" pitchFamily="50" charset="-128"/>
                          <a:cs typeface="Meiryo UI" panose="020B0604030504040204" pitchFamily="50" charset="-128"/>
                        </a:rPr>
                        <a:t>増加数</a:t>
                      </a: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lnSpc>
                          <a:spcPts val="1200"/>
                        </a:lnSpc>
                        <a:spcAft>
                          <a:spcPts val="0"/>
                        </a:spcAft>
                      </a:pPr>
                      <a:r>
                        <a:rPr lang="ja-JP" sz="1100" b="0" kern="100" dirty="0">
                          <a:effectLst/>
                          <a:latin typeface="Meiryo UI" panose="020B0604030504040204" pitchFamily="50" charset="-128"/>
                          <a:ea typeface="Meiryo UI" panose="020B0604030504040204" pitchFamily="50" charset="-128"/>
                          <a:cs typeface="Meiryo UI" panose="020B0604030504040204" pitchFamily="50" charset="-128"/>
                        </a:rPr>
                        <a:t>増加率</a:t>
                      </a: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299703">
                <a:tc>
                  <a:txBody>
                    <a:bodyPr/>
                    <a:lstStyle/>
                    <a:p>
                      <a:pPr marL="0" indent="0" algn="just">
                        <a:lnSpc>
                          <a:spcPts val="1200"/>
                        </a:lnSpc>
                        <a:spcAft>
                          <a:spcPts val="0"/>
                        </a:spcAft>
                      </a:pPr>
                      <a:r>
                        <a:rPr lang="ja-JP" sz="900" b="0" kern="100" dirty="0">
                          <a:effectLst/>
                          <a:latin typeface="Meiryo UI" panose="020B0604030504040204" pitchFamily="50" charset="-128"/>
                          <a:ea typeface="Meiryo UI" panose="020B0604030504040204" pitchFamily="50" charset="-128"/>
                          <a:cs typeface="Meiryo UI" panose="020B0604030504040204" pitchFamily="50" charset="-128"/>
                        </a:rPr>
                        <a:t>ホテル・旅館</a:t>
                      </a:r>
                    </a:p>
                  </a:txBody>
                  <a:tcPr marL="36000" marR="36000"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marL="0" indent="0" algn="r">
                        <a:lnSpc>
                          <a:spcPts val="1200"/>
                        </a:lnSpc>
                        <a:spcAft>
                          <a:spcPts val="0"/>
                        </a:spcAft>
                      </a:pPr>
                      <a:r>
                        <a:rPr lang="en-US" sz="1100" b="0" kern="100" dirty="0">
                          <a:effectLst/>
                          <a:latin typeface="Meiryo UI" panose="020B0604030504040204" pitchFamily="50" charset="-128"/>
                          <a:ea typeface="Meiryo UI" panose="020B0604030504040204" pitchFamily="50" charset="-128"/>
                          <a:cs typeface="Meiryo UI" panose="020B0604030504040204" pitchFamily="50" charset="-128"/>
                        </a:rPr>
                        <a:t>1,130</a:t>
                      </a:r>
                      <a:r>
                        <a:rPr lang="ja-JP" sz="1100" b="0" kern="100" dirty="0">
                          <a:effectLst/>
                          <a:latin typeface="Meiryo UI" panose="020B0604030504040204" pitchFamily="50" charset="-128"/>
                          <a:ea typeface="Meiryo UI" panose="020B0604030504040204" pitchFamily="50" charset="-128"/>
                          <a:cs typeface="Meiryo UI" panose="020B0604030504040204" pitchFamily="50" charset="-128"/>
                        </a:rPr>
                        <a:t>件</a:t>
                      </a: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endParaRPr lang="ja-JP" sz="8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solidFill>
                      <a:schemeClr val="bg1"/>
                    </a:solidFill>
                  </a:tcPr>
                </a:tc>
                <a:tc>
                  <a:txBody>
                    <a:bodyPr/>
                    <a:lstStyle/>
                    <a:p>
                      <a:pPr marL="0" indent="0" algn="r">
                        <a:lnSpc>
                          <a:spcPts val="1200"/>
                        </a:lnSpc>
                        <a:spcAft>
                          <a:spcPts val="0"/>
                        </a:spcAft>
                      </a:pPr>
                      <a:r>
                        <a:rPr lang="en-US" sz="1100" b="0" kern="100" dirty="0">
                          <a:effectLst/>
                          <a:latin typeface="Meiryo UI" panose="020B0604030504040204" pitchFamily="50" charset="-128"/>
                          <a:ea typeface="Meiryo UI" panose="020B0604030504040204" pitchFamily="50" charset="-128"/>
                          <a:cs typeface="Meiryo UI" panose="020B0604030504040204" pitchFamily="50" charset="-128"/>
                        </a:rPr>
                        <a:t>1,230</a:t>
                      </a:r>
                      <a:r>
                        <a:rPr lang="ja-JP" sz="1100" b="0" kern="100" dirty="0">
                          <a:effectLst/>
                          <a:latin typeface="Meiryo UI" panose="020B0604030504040204" pitchFamily="50" charset="-128"/>
                          <a:ea typeface="Meiryo UI" panose="020B0604030504040204" pitchFamily="50" charset="-128"/>
                          <a:cs typeface="Meiryo UI" panose="020B0604030504040204" pitchFamily="50" charset="-128"/>
                        </a:rPr>
                        <a:t>件</a:t>
                      </a: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endParaRPr lang="ja-JP" sz="8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solidFill>
                      <a:schemeClr val="bg1"/>
                    </a:solidFill>
                  </a:tcPr>
                </a:tc>
                <a:tc>
                  <a:txBody>
                    <a:bodyPr/>
                    <a:lstStyle/>
                    <a:p>
                      <a:pPr indent="114300" algn="r">
                        <a:lnSpc>
                          <a:spcPts val="1200"/>
                        </a:lnSpc>
                        <a:spcAft>
                          <a:spcPts val="0"/>
                        </a:spcAft>
                      </a:pPr>
                      <a:r>
                        <a:rPr lang="en-US" sz="1100" b="0" kern="100" dirty="0">
                          <a:effectLst/>
                          <a:latin typeface="Meiryo UI" panose="020B0604030504040204" pitchFamily="50" charset="-128"/>
                          <a:ea typeface="Meiryo UI" panose="020B0604030504040204" pitchFamily="50" charset="-128"/>
                          <a:cs typeface="Meiryo UI" panose="020B0604030504040204" pitchFamily="50" charset="-128"/>
                        </a:rPr>
                        <a:t>100</a:t>
                      </a:r>
                      <a:r>
                        <a:rPr lang="ja-JP" sz="1100" b="0" kern="100" dirty="0">
                          <a:effectLst/>
                          <a:latin typeface="Meiryo UI" panose="020B0604030504040204" pitchFamily="50" charset="-128"/>
                          <a:ea typeface="Meiryo UI" panose="020B0604030504040204" pitchFamily="50" charset="-128"/>
                          <a:cs typeface="Meiryo UI" panose="020B0604030504040204" pitchFamily="50" charset="-128"/>
                        </a:rPr>
                        <a:t>件</a:t>
                      </a: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marL="0" indent="0" algn="r" defTabSz="1351593" rtl="0" eaLnBrk="1" latinLnBrk="0" hangingPunct="1">
                        <a:lnSpc>
                          <a:spcPts val="1200"/>
                        </a:lnSpc>
                        <a:spcAft>
                          <a:spcPts val="0"/>
                        </a:spcAft>
                      </a:pPr>
                      <a:r>
                        <a:rPr kumimoji="1" lang="en-US" sz="1050" b="0" kern="100"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108.8%</a:t>
                      </a:r>
                      <a:endParaRPr kumimoji="1" lang="ja-JP" sz="1050" b="0" kern="100"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1"/>
                  </a:ext>
                </a:extLst>
              </a:tr>
              <a:tr h="328820">
                <a:tc>
                  <a:txBody>
                    <a:bodyPr/>
                    <a:lstStyle/>
                    <a:p>
                      <a:pPr marL="0" indent="0" algn="just">
                        <a:lnSpc>
                          <a:spcPts val="1200"/>
                        </a:lnSpc>
                        <a:spcAft>
                          <a:spcPts val="0"/>
                        </a:spcAft>
                      </a:pPr>
                      <a:r>
                        <a:rPr lang="ja-JP" sz="900" b="0" kern="100" dirty="0">
                          <a:effectLst/>
                          <a:latin typeface="Meiryo UI" panose="020B0604030504040204" pitchFamily="50" charset="-128"/>
                          <a:ea typeface="Meiryo UI" panose="020B0604030504040204" pitchFamily="50" charset="-128"/>
                          <a:cs typeface="Meiryo UI" panose="020B0604030504040204" pitchFamily="50" charset="-128"/>
                        </a:rPr>
                        <a:t>簡易宿所</a:t>
                      </a:r>
                    </a:p>
                  </a:txBody>
                  <a:tcPr marL="36000" marR="36000"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indent="133350" algn="r">
                        <a:lnSpc>
                          <a:spcPts val="1200"/>
                        </a:lnSpc>
                        <a:spcAft>
                          <a:spcPts val="0"/>
                        </a:spcAft>
                      </a:pPr>
                      <a:r>
                        <a:rPr lang="en-US" sz="1100" b="0" kern="100" dirty="0">
                          <a:effectLst/>
                          <a:latin typeface="Meiryo UI" panose="020B0604030504040204" pitchFamily="50" charset="-128"/>
                          <a:ea typeface="Meiryo UI" panose="020B0604030504040204" pitchFamily="50" charset="-128"/>
                          <a:cs typeface="Meiryo UI" panose="020B0604030504040204" pitchFamily="50" charset="-128"/>
                        </a:rPr>
                        <a:t>178</a:t>
                      </a:r>
                      <a:r>
                        <a:rPr lang="ja-JP" sz="1100" b="0" kern="100" dirty="0">
                          <a:effectLst/>
                          <a:latin typeface="Meiryo UI" panose="020B0604030504040204" pitchFamily="50" charset="-128"/>
                          <a:ea typeface="Meiryo UI" panose="020B0604030504040204" pitchFamily="50" charset="-128"/>
                          <a:cs typeface="Meiryo UI" panose="020B0604030504040204" pitchFamily="50" charset="-128"/>
                        </a:rPr>
                        <a:t>件</a:t>
                      </a: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endParaRPr lang="ja-JP" sz="8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solidFill>
                      <a:schemeClr val="bg1"/>
                    </a:solidFill>
                  </a:tcPr>
                </a:tc>
                <a:tc>
                  <a:txBody>
                    <a:bodyPr/>
                    <a:lstStyle/>
                    <a:p>
                      <a:pPr indent="114300" algn="r">
                        <a:lnSpc>
                          <a:spcPts val="1200"/>
                        </a:lnSpc>
                        <a:spcAft>
                          <a:spcPts val="0"/>
                        </a:spcAft>
                      </a:pPr>
                      <a:r>
                        <a:rPr lang="en-US" sz="1100" b="0" kern="100" dirty="0">
                          <a:effectLst/>
                          <a:latin typeface="Meiryo UI" panose="020B0604030504040204" pitchFamily="50" charset="-128"/>
                          <a:ea typeface="Meiryo UI" panose="020B0604030504040204" pitchFamily="50" charset="-128"/>
                          <a:cs typeface="Meiryo UI" panose="020B0604030504040204" pitchFamily="50" charset="-128"/>
                        </a:rPr>
                        <a:t>599</a:t>
                      </a:r>
                      <a:r>
                        <a:rPr lang="ja-JP" sz="1100" b="0" kern="100" dirty="0">
                          <a:effectLst/>
                          <a:latin typeface="Meiryo UI" panose="020B0604030504040204" pitchFamily="50" charset="-128"/>
                          <a:ea typeface="Meiryo UI" panose="020B0604030504040204" pitchFamily="50" charset="-128"/>
                          <a:cs typeface="Meiryo UI" panose="020B0604030504040204" pitchFamily="50" charset="-128"/>
                        </a:rPr>
                        <a:t>件</a:t>
                      </a: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endParaRPr lang="ja-JP" sz="8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solidFill>
                      <a:schemeClr val="bg1"/>
                    </a:solidFill>
                  </a:tcPr>
                </a:tc>
                <a:tc>
                  <a:txBody>
                    <a:bodyPr/>
                    <a:lstStyle/>
                    <a:p>
                      <a:pPr indent="114300" algn="r">
                        <a:lnSpc>
                          <a:spcPts val="1200"/>
                        </a:lnSpc>
                        <a:spcAft>
                          <a:spcPts val="0"/>
                        </a:spcAft>
                      </a:pPr>
                      <a:r>
                        <a:rPr lang="en-US" sz="1100" b="0" kern="100" dirty="0">
                          <a:effectLst/>
                          <a:latin typeface="Meiryo UI" panose="020B0604030504040204" pitchFamily="50" charset="-128"/>
                          <a:ea typeface="Meiryo UI" panose="020B0604030504040204" pitchFamily="50" charset="-128"/>
                          <a:cs typeface="Meiryo UI" panose="020B0604030504040204" pitchFamily="50" charset="-128"/>
                        </a:rPr>
                        <a:t>421</a:t>
                      </a:r>
                      <a:r>
                        <a:rPr lang="ja-JP" sz="1100" b="0" kern="100" dirty="0">
                          <a:effectLst/>
                          <a:latin typeface="Meiryo UI" panose="020B0604030504040204" pitchFamily="50" charset="-128"/>
                          <a:ea typeface="Meiryo UI" panose="020B0604030504040204" pitchFamily="50" charset="-128"/>
                          <a:cs typeface="Meiryo UI" panose="020B0604030504040204" pitchFamily="50" charset="-128"/>
                        </a:rPr>
                        <a:t>件</a:t>
                      </a: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marL="0" indent="0" algn="r" defTabSz="1351593" rtl="0" eaLnBrk="1" latinLnBrk="0" hangingPunct="1">
                        <a:lnSpc>
                          <a:spcPts val="1200"/>
                        </a:lnSpc>
                        <a:spcAft>
                          <a:spcPts val="0"/>
                        </a:spcAft>
                      </a:pPr>
                      <a:r>
                        <a:rPr kumimoji="1" lang="en-US" sz="1050" b="0" kern="100"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336.5%</a:t>
                      </a:r>
                      <a:endParaRPr kumimoji="1" lang="ja-JP" sz="1050" b="0" kern="100"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2"/>
                  </a:ext>
                </a:extLst>
              </a:tr>
              <a:tr h="435993">
                <a:tc>
                  <a:txBody>
                    <a:bodyPr/>
                    <a:lstStyle/>
                    <a:p>
                      <a:pPr marL="0" indent="0" algn="just">
                        <a:lnSpc>
                          <a:spcPts val="1200"/>
                        </a:lnSpc>
                        <a:spcAft>
                          <a:spcPts val="0"/>
                        </a:spcAft>
                      </a:pPr>
                      <a:r>
                        <a:rPr lang="ja-JP" sz="900" b="0" kern="100" dirty="0">
                          <a:effectLst/>
                          <a:latin typeface="Meiryo UI" panose="020B0604030504040204" pitchFamily="50" charset="-128"/>
                          <a:ea typeface="Meiryo UI" panose="020B0604030504040204" pitchFamily="50" charset="-128"/>
                          <a:cs typeface="Meiryo UI" panose="020B0604030504040204" pitchFamily="50" charset="-128"/>
                        </a:rPr>
                        <a:t>特区民泊</a:t>
                      </a:r>
                    </a:p>
                  </a:txBody>
                  <a:tcPr marL="36000" marR="36000"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indent="114300" algn="r">
                        <a:lnSpc>
                          <a:spcPts val="1200"/>
                        </a:lnSpc>
                        <a:spcAft>
                          <a:spcPts val="0"/>
                        </a:spcAft>
                      </a:pPr>
                      <a:r>
                        <a:rPr lang="ja-JP" altLang="en-US" sz="1100" b="0" kern="100" dirty="0">
                          <a:effectLst/>
                          <a:latin typeface="Meiryo UI" panose="020B0604030504040204" pitchFamily="50" charset="-128"/>
                          <a:ea typeface="Meiryo UI" panose="020B0604030504040204" pitchFamily="50" charset="-128"/>
                          <a:cs typeface="Meiryo UI" panose="020B0604030504040204" pitchFamily="50" charset="-128"/>
                        </a:rPr>
                        <a:t>０</a:t>
                      </a:r>
                      <a:r>
                        <a:rPr lang="ja-JP" sz="1100" b="0" kern="100" dirty="0">
                          <a:effectLst/>
                          <a:latin typeface="Meiryo UI" panose="020B0604030504040204" pitchFamily="50" charset="-128"/>
                          <a:ea typeface="Meiryo UI" panose="020B0604030504040204" pitchFamily="50" charset="-128"/>
                          <a:cs typeface="Meiryo UI" panose="020B0604030504040204" pitchFamily="50" charset="-128"/>
                        </a:rPr>
                        <a:t>件</a:t>
                      </a: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endParaRPr lang="ja-JP" sz="8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solidFill>
                      <a:schemeClr val="bg1"/>
                    </a:solidFill>
                  </a:tcPr>
                </a:tc>
                <a:tc>
                  <a:txBody>
                    <a:bodyPr/>
                    <a:lstStyle/>
                    <a:p>
                      <a:pPr indent="114300" algn="r">
                        <a:lnSpc>
                          <a:spcPts val="1200"/>
                        </a:lnSpc>
                        <a:spcAft>
                          <a:spcPts val="0"/>
                        </a:spcAft>
                      </a:pPr>
                      <a:r>
                        <a:rPr lang="en-US" sz="1100" b="0" kern="100" dirty="0">
                          <a:effectLst/>
                          <a:latin typeface="Meiryo UI" panose="020B0604030504040204" pitchFamily="50" charset="-128"/>
                          <a:ea typeface="Meiryo UI" panose="020B0604030504040204" pitchFamily="50" charset="-128"/>
                          <a:cs typeface="Meiryo UI" panose="020B0604030504040204" pitchFamily="50" charset="-128"/>
                        </a:rPr>
                        <a:t>669</a:t>
                      </a:r>
                      <a:r>
                        <a:rPr lang="ja-JP" sz="1100" b="0" kern="100" dirty="0">
                          <a:effectLst/>
                          <a:latin typeface="Meiryo UI" panose="020B0604030504040204" pitchFamily="50" charset="-128"/>
                          <a:ea typeface="Meiryo UI" panose="020B0604030504040204" pitchFamily="50" charset="-128"/>
                          <a:cs typeface="Meiryo UI" panose="020B0604030504040204" pitchFamily="50" charset="-128"/>
                        </a:rPr>
                        <a:t>件</a:t>
                      </a: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endParaRPr lang="ja-JP" sz="8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solidFill>
                      <a:schemeClr val="bg1"/>
                    </a:solidFill>
                  </a:tcPr>
                </a:tc>
                <a:tc>
                  <a:txBody>
                    <a:bodyPr/>
                    <a:lstStyle/>
                    <a:p>
                      <a:pPr indent="114300" algn="r">
                        <a:lnSpc>
                          <a:spcPts val="1200"/>
                        </a:lnSpc>
                        <a:spcAft>
                          <a:spcPts val="0"/>
                        </a:spcAft>
                      </a:pPr>
                      <a:r>
                        <a:rPr lang="en-US" sz="1100" b="0" kern="100" dirty="0">
                          <a:effectLst/>
                          <a:latin typeface="Meiryo UI" panose="020B0604030504040204" pitchFamily="50" charset="-128"/>
                          <a:ea typeface="Meiryo UI" panose="020B0604030504040204" pitchFamily="50" charset="-128"/>
                          <a:cs typeface="Meiryo UI" panose="020B0604030504040204" pitchFamily="50" charset="-128"/>
                        </a:rPr>
                        <a:t>669</a:t>
                      </a:r>
                      <a:r>
                        <a:rPr lang="ja-JP" sz="1100" b="0" kern="100" dirty="0">
                          <a:effectLst/>
                          <a:latin typeface="Meiryo UI" panose="020B0604030504040204" pitchFamily="50" charset="-128"/>
                          <a:ea typeface="Meiryo UI" panose="020B0604030504040204" pitchFamily="50" charset="-128"/>
                          <a:cs typeface="Meiryo UI" panose="020B0604030504040204" pitchFamily="50" charset="-128"/>
                        </a:rPr>
                        <a:t>件</a:t>
                      </a: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marL="0" indent="0" algn="r" defTabSz="1351593" rtl="0" eaLnBrk="1" latinLnBrk="0" hangingPunct="1">
                        <a:lnSpc>
                          <a:spcPts val="1200"/>
                        </a:lnSpc>
                        <a:spcAft>
                          <a:spcPts val="0"/>
                        </a:spcAft>
                      </a:pPr>
                      <a:r>
                        <a:rPr kumimoji="1" lang="ja-JP" sz="1800" b="0" kern="100"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3"/>
                  </a:ext>
                </a:extLst>
              </a:tr>
              <a:tr h="328820">
                <a:tc>
                  <a:txBody>
                    <a:bodyPr/>
                    <a:lstStyle/>
                    <a:p>
                      <a:pPr marL="0" indent="0" algn="just">
                        <a:lnSpc>
                          <a:spcPts val="1200"/>
                        </a:lnSpc>
                        <a:spcAft>
                          <a:spcPts val="0"/>
                        </a:spcAft>
                      </a:pPr>
                      <a:r>
                        <a:rPr lang="ja-JP" sz="900" b="0" kern="100" dirty="0">
                          <a:effectLst/>
                          <a:latin typeface="Meiryo UI" panose="020B0604030504040204" pitchFamily="50" charset="-128"/>
                          <a:ea typeface="Meiryo UI" panose="020B0604030504040204" pitchFamily="50" charset="-128"/>
                          <a:cs typeface="Meiryo UI" panose="020B0604030504040204" pitchFamily="50" charset="-128"/>
                        </a:rPr>
                        <a:t>合　　計</a:t>
                      </a:r>
                    </a:p>
                  </a:txBody>
                  <a:tcPr marL="36000" marR="36000"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marL="0" indent="0" algn="r">
                        <a:lnSpc>
                          <a:spcPts val="1200"/>
                        </a:lnSpc>
                        <a:spcAft>
                          <a:spcPts val="0"/>
                        </a:spcAft>
                      </a:pPr>
                      <a:r>
                        <a:rPr lang="en-US" sz="1100" b="0" kern="100" dirty="0">
                          <a:effectLst/>
                          <a:latin typeface="Meiryo UI" panose="020B0604030504040204" pitchFamily="50" charset="-128"/>
                          <a:ea typeface="Meiryo UI" panose="020B0604030504040204" pitchFamily="50" charset="-128"/>
                          <a:cs typeface="Meiryo UI" panose="020B0604030504040204" pitchFamily="50" charset="-128"/>
                        </a:rPr>
                        <a:t>1,308</a:t>
                      </a:r>
                      <a:r>
                        <a:rPr lang="ja-JP" sz="1100" b="0" kern="100" dirty="0">
                          <a:effectLst/>
                          <a:latin typeface="Meiryo UI" panose="020B0604030504040204" pitchFamily="50" charset="-128"/>
                          <a:ea typeface="Meiryo UI" panose="020B0604030504040204" pitchFamily="50" charset="-128"/>
                          <a:cs typeface="Meiryo UI" panose="020B0604030504040204" pitchFamily="50" charset="-128"/>
                        </a:rPr>
                        <a:t>件</a:t>
                      </a: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endParaRPr lang="ja-JP" sz="8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solidFill>
                      <a:schemeClr val="bg1"/>
                    </a:solidFill>
                  </a:tcPr>
                </a:tc>
                <a:tc>
                  <a:txBody>
                    <a:bodyPr/>
                    <a:lstStyle/>
                    <a:p>
                      <a:pPr marL="0" indent="0" algn="r">
                        <a:lnSpc>
                          <a:spcPts val="1200"/>
                        </a:lnSpc>
                        <a:spcAft>
                          <a:spcPts val="0"/>
                        </a:spcAft>
                      </a:pPr>
                      <a:r>
                        <a:rPr lang="en-US" sz="1100" b="0" kern="100" dirty="0">
                          <a:effectLst/>
                          <a:latin typeface="Meiryo UI" panose="020B0604030504040204" pitchFamily="50" charset="-128"/>
                          <a:ea typeface="Meiryo UI" panose="020B0604030504040204" pitchFamily="50" charset="-128"/>
                          <a:cs typeface="Meiryo UI" panose="020B0604030504040204" pitchFamily="50" charset="-128"/>
                        </a:rPr>
                        <a:t>2,498</a:t>
                      </a:r>
                      <a:r>
                        <a:rPr lang="ja-JP" sz="1100" b="0" kern="100" dirty="0">
                          <a:effectLst/>
                          <a:latin typeface="Meiryo UI" panose="020B0604030504040204" pitchFamily="50" charset="-128"/>
                          <a:ea typeface="Meiryo UI" panose="020B0604030504040204" pitchFamily="50" charset="-128"/>
                          <a:cs typeface="Meiryo UI" panose="020B0604030504040204" pitchFamily="50" charset="-128"/>
                        </a:rPr>
                        <a:t>件</a:t>
                      </a: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endParaRPr lang="ja-JP" sz="8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solidFill>
                      <a:schemeClr val="bg1"/>
                    </a:solidFill>
                  </a:tcPr>
                </a:tc>
                <a:tc>
                  <a:txBody>
                    <a:bodyPr/>
                    <a:lstStyle/>
                    <a:p>
                      <a:pPr marL="0" indent="0" algn="r">
                        <a:lnSpc>
                          <a:spcPts val="1200"/>
                        </a:lnSpc>
                        <a:spcAft>
                          <a:spcPts val="0"/>
                        </a:spcAft>
                      </a:pPr>
                      <a:r>
                        <a:rPr lang="en-US" sz="1100" b="0" kern="100" dirty="0">
                          <a:effectLst/>
                          <a:latin typeface="Meiryo UI" panose="020B0604030504040204" pitchFamily="50" charset="-128"/>
                          <a:ea typeface="Meiryo UI" panose="020B0604030504040204" pitchFamily="50" charset="-128"/>
                          <a:cs typeface="Meiryo UI" panose="020B0604030504040204" pitchFamily="50" charset="-128"/>
                        </a:rPr>
                        <a:t>1,190</a:t>
                      </a:r>
                      <a:r>
                        <a:rPr lang="ja-JP" sz="1100" b="0" kern="100" dirty="0">
                          <a:effectLst/>
                          <a:latin typeface="Meiryo UI" panose="020B0604030504040204" pitchFamily="50" charset="-128"/>
                          <a:ea typeface="Meiryo UI" panose="020B0604030504040204" pitchFamily="50" charset="-128"/>
                          <a:cs typeface="Meiryo UI" panose="020B0604030504040204" pitchFamily="50" charset="-128"/>
                        </a:rPr>
                        <a:t>件</a:t>
                      </a: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marL="0" indent="0" algn="r" defTabSz="1351593" rtl="0" eaLnBrk="1" latinLnBrk="0" hangingPunct="1">
                        <a:lnSpc>
                          <a:spcPts val="1200"/>
                        </a:lnSpc>
                        <a:spcAft>
                          <a:spcPts val="0"/>
                        </a:spcAft>
                      </a:pPr>
                      <a:r>
                        <a:rPr kumimoji="1" lang="en-US" sz="1050" b="0" kern="100"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191.0%</a:t>
                      </a:r>
                      <a:endParaRPr kumimoji="1" lang="ja-JP" sz="1050" b="0" kern="100"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4"/>
                  </a:ext>
                </a:extLst>
              </a:tr>
              <a:tr h="143502">
                <a:tc>
                  <a:txBody>
                    <a:bodyPr/>
                    <a:lstStyle/>
                    <a:p>
                      <a:endParaRPr lang="ja-JP" sz="9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9525" marB="0" anchor="ct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ja-JP" sz="8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9525" marB="0" anchor="ct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ja-JP" sz="800" b="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9525" marB="0" anchor="ctr">
                    <a:solidFill>
                      <a:schemeClr val="bg1"/>
                    </a:solidFill>
                  </a:tcPr>
                </a:tc>
                <a:tc>
                  <a:txBody>
                    <a:bodyPr/>
                    <a:lstStyle/>
                    <a:p>
                      <a:endParaRPr lang="ja-JP" sz="8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9525" marB="0" anchor="ct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ja-JP" sz="8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9525" marB="0" anchor="ctr">
                    <a:solidFill>
                      <a:schemeClr val="bg1"/>
                    </a:solidFill>
                  </a:tcPr>
                </a:tc>
                <a:tc>
                  <a:txBody>
                    <a:bodyPr/>
                    <a:lstStyle/>
                    <a:p>
                      <a:endParaRPr lang="ja-JP" sz="8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9525" marB="0" anchor="ct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ja-JP" sz="8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9525" marB="0" anchor="ct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554774">
                <a:tc>
                  <a:txBody>
                    <a:bodyPr/>
                    <a:lstStyle/>
                    <a:p>
                      <a:pPr marL="0" indent="0" algn="just">
                        <a:lnSpc>
                          <a:spcPts val="1200"/>
                        </a:lnSpc>
                        <a:spcAft>
                          <a:spcPts val="0"/>
                        </a:spcAft>
                      </a:pPr>
                      <a:r>
                        <a:rPr lang="ja-JP" sz="900" b="0" kern="100" dirty="0">
                          <a:effectLst/>
                          <a:latin typeface="Meiryo UI" panose="020B0604030504040204" pitchFamily="50" charset="-128"/>
                          <a:ea typeface="Meiryo UI" panose="020B0604030504040204" pitchFamily="50" charset="-128"/>
                          <a:cs typeface="Meiryo UI" panose="020B0604030504040204" pitchFamily="50" charset="-128"/>
                        </a:rPr>
                        <a:t>ホテル・旅館</a:t>
                      </a:r>
                      <a:endParaRPr lang="en-US" altLang="ja-JP" sz="900" b="0" kern="100" dirty="0">
                        <a:effectLst/>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ts val="1200"/>
                        </a:lnSpc>
                        <a:spcAft>
                          <a:spcPts val="0"/>
                        </a:spcAft>
                      </a:pPr>
                      <a:r>
                        <a:rPr lang="ja-JP" sz="900" b="0" kern="100" dirty="0">
                          <a:effectLst/>
                          <a:latin typeface="Meiryo UI" panose="020B0604030504040204" pitchFamily="50" charset="-128"/>
                          <a:ea typeface="Meiryo UI" panose="020B0604030504040204" pitchFamily="50" charset="-128"/>
                          <a:cs typeface="Meiryo UI" panose="020B0604030504040204" pitchFamily="50" charset="-128"/>
                        </a:rPr>
                        <a:t>客室数</a:t>
                      </a:r>
                    </a:p>
                  </a:txBody>
                  <a:tcPr marL="36000" marR="36000"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marL="0" indent="0" algn="r">
                        <a:lnSpc>
                          <a:spcPts val="1200"/>
                        </a:lnSpc>
                        <a:spcAft>
                          <a:spcPts val="0"/>
                        </a:spcAft>
                      </a:pPr>
                      <a:r>
                        <a:rPr lang="en-US" sz="1100" b="0" kern="100" dirty="0">
                          <a:effectLst/>
                          <a:latin typeface="Meiryo UI" panose="020B0604030504040204" pitchFamily="50" charset="-128"/>
                          <a:ea typeface="Meiryo UI" panose="020B0604030504040204" pitchFamily="50" charset="-128"/>
                          <a:cs typeface="Meiryo UI" panose="020B0604030504040204" pitchFamily="50" charset="-128"/>
                        </a:rPr>
                        <a:t>76,128</a:t>
                      </a:r>
                      <a:r>
                        <a:rPr lang="ja-JP" sz="1100" b="0" kern="100" dirty="0">
                          <a:effectLst/>
                          <a:latin typeface="Meiryo UI" panose="020B0604030504040204" pitchFamily="50" charset="-128"/>
                          <a:ea typeface="Meiryo UI" panose="020B0604030504040204" pitchFamily="50" charset="-128"/>
                          <a:cs typeface="Meiryo UI" panose="020B0604030504040204" pitchFamily="50" charset="-128"/>
                        </a:rPr>
                        <a:t>室</a:t>
                      </a:r>
                      <a:endParaRPr lang="ja-JP" sz="12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endParaRPr lang="ja-JP" sz="8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solidFill>
                      <a:schemeClr val="bg1"/>
                    </a:solidFill>
                  </a:tcPr>
                </a:tc>
                <a:tc>
                  <a:txBody>
                    <a:bodyPr/>
                    <a:lstStyle/>
                    <a:p>
                      <a:pPr marL="0" indent="0" algn="r">
                        <a:lnSpc>
                          <a:spcPts val="1200"/>
                        </a:lnSpc>
                        <a:spcAft>
                          <a:spcPts val="0"/>
                        </a:spcAft>
                      </a:pPr>
                      <a:r>
                        <a:rPr lang="en-US" sz="1100" b="0" kern="100" dirty="0">
                          <a:effectLst/>
                          <a:latin typeface="Meiryo UI" panose="020B0604030504040204" pitchFamily="50" charset="-128"/>
                          <a:ea typeface="Meiryo UI" panose="020B0604030504040204" pitchFamily="50" charset="-128"/>
                          <a:cs typeface="Meiryo UI" panose="020B0604030504040204" pitchFamily="50" charset="-128"/>
                        </a:rPr>
                        <a:t>90,012</a:t>
                      </a:r>
                      <a:r>
                        <a:rPr lang="ja-JP" sz="1100" b="0" kern="100" dirty="0">
                          <a:effectLst/>
                          <a:latin typeface="Meiryo UI" panose="020B0604030504040204" pitchFamily="50" charset="-128"/>
                          <a:ea typeface="Meiryo UI" panose="020B0604030504040204" pitchFamily="50" charset="-128"/>
                          <a:cs typeface="Meiryo UI" panose="020B0604030504040204" pitchFamily="50" charset="-128"/>
                        </a:rPr>
                        <a:t>室</a:t>
                      </a: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endParaRPr lang="ja-JP" sz="8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solidFill>
                      <a:schemeClr val="bg1"/>
                    </a:solidFill>
                  </a:tcPr>
                </a:tc>
                <a:tc>
                  <a:txBody>
                    <a:bodyPr/>
                    <a:lstStyle/>
                    <a:p>
                      <a:pPr marL="0" indent="0" algn="r">
                        <a:lnSpc>
                          <a:spcPts val="1200"/>
                        </a:lnSpc>
                        <a:spcAft>
                          <a:spcPts val="0"/>
                        </a:spcAft>
                      </a:pPr>
                      <a:r>
                        <a:rPr lang="en-US" sz="1100" b="0" kern="100" dirty="0">
                          <a:effectLst/>
                          <a:latin typeface="Meiryo UI" panose="020B0604030504040204" pitchFamily="50" charset="-128"/>
                          <a:ea typeface="Meiryo UI" panose="020B0604030504040204" pitchFamily="50" charset="-128"/>
                          <a:cs typeface="Meiryo UI" panose="020B0604030504040204" pitchFamily="50" charset="-128"/>
                        </a:rPr>
                        <a:t>13,884</a:t>
                      </a:r>
                      <a:r>
                        <a:rPr lang="ja-JP" sz="1100" b="0" kern="100" dirty="0">
                          <a:effectLst/>
                          <a:latin typeface="Meiryo UI" panose="020B0604030504040204" pitchFamily="50" charset="-128"/>
                          <a:ea typeface="Meiryo UI" panose="020B0604030504040204" pitchFamily="50" charset="-128"/>
                          <a:cs typeface="Meiryo UI" panose="020B0604030504040204" pitchFamily="50" charset="-128"/>
                        </a:rPr>
                        <a:t>室</a:t>
                      </a: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marL="0" indent="0" algn="r">
                        <a:lnSpc>
                          <a:spcPts val="1200"/>
                        </a:lnSpc>
                        <a:spcAft>
                          <a:spcPts val="0"/>
                        </a:spcAft>
                      </a:pPr>
                      <a:r>
                        <a:rPr lang="en-US" sz="1050" b="0" kern="100" dirty="0">
                          <a:effectLst/>
                          <a:latin typeface="Meiryo UI" panose="020B0604030504040204" pitchFamily="50" charset="-128"/>
                          <a:ea typeface="Meiryo UI" panose="020B0604030504040204" pitchFamily="50" charset="-128"/>
                          <a:cs typeface="Meiryo UI" panose="020B0604030504040204" pitchFamily="50" charset="-128"/>
                        </a:rPr>
                        <a:t>118.2</a:t>
                      </a:r>
                      <a:r>
                        <a:rPr lang="ja-JP" sz="1050" b="0" kern="100" dirty="0">
                          <a:effectLst/>
                          <a:latin typeface="Meiryo UI" panose="020B0604030504040204" pitchFamily="50" charset="-128"/>
                          <a:ea typeface="Meiryo UI" panose="020B0604030504040204" pitchFamily="50" charset="-128"/>
                          <a:cs typeface="Meiryo UI" panose="020B0604030504040204" pitchFamily="50" charset="-128"/>
                        </a:rPr>
                        <a:t>％</a:t>
                      </a: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11" name="正方形/長方形 10"/>
          <p:cNvSpPr/>
          <p:nvPr/>
        </p:nvSpPr>
        <p:spPr>
          <a:xfrm>
            <a:off x="4390010" y="1308011"/>
            <a:ext cx="2422458" cy="323165"/>
          </a:xfrm>
          <a:prstGeom prst="rect">
            <a:avLst/>
          </a:prstGeom>
        </p:spPr>
        <p:txBody>
          <a:bodyPr wrap="none">
            <a:spAutoFit/>
          </a:bodyPr>
          <a:lstStyle/>
          <a:p>
            <a:r>
              <a:rPr lang="ja-JP" altLang="en-US" sz="1500" dirty="0">
                <a:latin typeface="Meiryo UI" panose="020B0604030504040204" pitchFamily="50" charset="-128"/>
                <a:ea typeface="Meiryo UI" panose="020B0604030504040204" pitchFamily="50" charset="-128"/>
                <a:cs typeface="Meiryo UI" panose="020B0604030504040204" pitchFamily="50" charset="-128"/>
              </a:rPr>
              <a:t>■</a:t>
            </a:r>
            <a:r>
              <a:rPr lang="ja-JP" altLang="ja-JP" sz="1500" dirty="0">
                <a:latin typeface="Meiryo UI" panose="020B0604030504040204" pitchFamily="50" charset="-128"/>
                <a:ea typeface="Meiryo UI" panose="020B0604030504040204" pitchFamily="50" charset="-128"/>
                <a:cs typeface="Meiryo UI" panose="020B0604030504040204" pitchFamily="50" charset="-128"/>
              </a:rPr>
              <a:t>府内の宿泊施設数の推移</a:t>
            </a:r>
            <a:endParaRPr lang="ja-JP" altLang="en-US" sz="15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5" name="表 14"/>
          <p:cNvGraphicFramePr>
            <a:graphicFrameLocks noGrp="1"/>
          </p:cNvGraphicFramePr>
          <p:nvPr>
            <p:extLst>
              <p:ext uri="{D42A27DB-BD31-4B8C-83A1-F6EECF244321}">
                <p14:modId xmlns:p14="http://schemas.microsoft.com/office/powerpoint/2010/main" val="3793627445"/>
              </p:ext>
            </p:extLst>
          </p:nvPr>
        </p:nvGraphicFramePr>
        <p:xfrm>
          <a:off x="9062074" y="2979342"/>
          <a:ext cx="4048423" cy="2587089"/>
        </p:xfrm>
        <a:graphic>
          <a:graphicData uri="http://schemas.openxmlformats.org/drawingml/2006/table">
            <a:tbl>
              <a:tblPr>
                <a:tableStyleId>{5C22544A-7EE6-4342-B048-85BDC9FD1C3A}</a:tableStyleId>
              </a:tblPr>
              <a:tblGrid>
                <a:gridCol w="755781">
                  <a:extLst>
                    <a:ext uri="{9D8B030D-6E8A-4147-A177-3AD203B41FA5}">
                      <a16:colId xmlns:a16="http://schemas.microsoft.com/office/drawing/2014/main" val="20000"/>
                    </a:ext>
                  </a:extLst>
                </a:gridCol>
                <a:gridCol w="601058">
                  <a:extLst>
                    <a:ext uri="{9D8B030D-6E8A-4147-A177-3AD203B41FA5}">
                      <a16:colId xmlns:a16="http://schemas.microsoft.com/office/drawing/2014/main" val="20001"/>
                    </a:ext>
                  </a:extLst>
                </a:gridCol>
                <a:gridCol w="663549">
                  <a:extLst>
                    <a:ext uri="{9D8B030D-6E8A-4147-A177-3AD203B41FA5}">
                      <a16:colId xmlns:a16="http://schemas.microsoft.com/office/drawing/2014/main" val="20002"/>
                    </a:ext>
                  </a:extLst>
                </a:gridCol>
                <a:gridCol w="564126">
                  <a:extLst>
                    <a:ext uri="{9D8B030D-6E8A-4147-A177-3AD203B41FA5}">
                      <a16:colId xmlns:a16="http://schemas.microsoft.com/office/drawing/2014/main" val="20003"/>
                    </a:ext>
                  </a:extLst>
                </a:gridCol>
                <a:gridCol w="118128">
                  <a:extLst>
                    <a:ext uri="{9D8B030D-6E8A-4147-A177-3AD203B41FA5}">
                      <a16:colId xmlns:a16="http://schemas.microsoft.com/office/drawing/2014/main" val="20004"/>
                    </a:ext>
                  </a:extLst>
                </a:gridCol>
                <a:gridCol w="669603">
                  <a:extLst>
                    <a:ext uri="{9D8B030D-6E8A-4147-A177-3AD203B41FA5}">
                      <a16:colId xmlns:a16="http://schemas.microsoft.com/office/drawing/2014/main" val="20005"/>
                    </a:ext>
                  </a:extLst>
                </a:gridCol>
                <a:gridCol w="676178">
                  <a:extLst>
                    <a:ext uri="{9D8B030D-6E8A-4147-A177-3AD203B41FA5}">
                      <a16:colId xmlns:a16="http://schemas.microsoft.com/office/drawing/2014/main" val="20006"/>
                    </a:ext>
                  </a:extLst>
                </a:gridCol>
              </a:tblGrid>
              <a:tr h="477544">
                <a:tc>
                  <a:txBody>
                    <a:bodyPr/>
                    <a:lstStyle/>
                    <a:p>
                      <a:pPr algn="ctr">
                        <a:lnSpc>
                          <a:spcPts val="1000"/>
                        </a:lnSpc>
                        <a:spcAft>
                          <a:spcPts val="0"/>
                        </a:spcAft>
                      </a:pP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価格帯</a:t>
                      </a:r>
                    </a:p>
                  </a:txBody>
                  <a:tcPr marL="36195" marR="36195"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indent="4445" algn="ctr">
                        <a:lnSpc>
                          <a:spcPts val="1000"/>
                        </a:lnSpc>
                        <a:spcAft>
                          <a:spcPts val="0"/>
                        </a:spcAft>
                      </a:pP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税率</a:t>
                      </a:r>
                    </a:p>
                  </a:txBody>
                  <a:tcPr marL="36195" marR="36195"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gridSpan="2">
                  <a:txBody>
                    <a:bodyPr/>
                    <a:lstStyle/>
                    <a:p>
                      <a:pPr algn="ctr">
                        <a:lnSpc>
                          <a:spcPts val="1000"/>
                        </a:lnSpc>
                        <a:spcAft>
                          <a:spcPts val="0"/>
                        </a:spcAft>
                      </a:pPr>
                      <a:r>
                        <a:rPr lang="en-US" altLang="ja-JP" sz="1200" kern="100" dirty="0">
                          <a:effectLst/>
                          <a:latin typeface="Meiryo UI" panose="020B0604030504040204" pitchFamily="50" charset="-128"/>
                          <a:ea typeface="Meiryo UI" panose="020B0604030504040204" pitchFamily="50" charset="-128"/>
                          <a:cs typeface="Meiryo UI" panose="020B0604030504040204" pitchFamily="50" charset="-128"/>
                        </a:rPr>
                        <a:t>2014</a:t>
                      </a: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年構成比</a:t>
                      </a:r>
                    </a:p>
                  </a:txBody>
                  <a:tcPr marL="36195" marR="36195"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tc rowSpan="6">
                  <a:txBody>
                    <a:bodyPr/>
                    <a:lstStyle/>
                    <a:p>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gridSpan="2">
                  <a:txBody>
                    <a:bodyPr/>
                    <a:lstStyle/>
                    <a:p>
                      <a:pPr indent="2540" algn="ctr">
                        <a:lnSpc>
                          <a:spcPts val="1000"/>
                        </a:lnSpc>
                        <a:spcAft>
                          <a:spcPts val="0"/>
                        </a:spcAft>
                      </a:pPr>
                      <a:r>
                        <a:rPr lang="en-US" altLang="ja-JP" sz="1200" kern="100" dirty="0">
                          <a:effectLst/>
                          <a:latin typeface="Meiryo UI" panose="020B0604030504040204" pitchFamily="50" charset="-128"/>
                          <a:ea typeface="Meiryo UI" panose="020B0604030504040204" pitchFamily="50" charset="-128"/>
                          <a:cs typeface="Meiryo UI" panose="020B0604030504040204" pitchFamily="50" charset="-128"/>
                        </a:rPr>
                        <a:t>2017</a:t>
                      </a: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年構成比</a:t>
                      </a:r>
                    </a:p>
                  </a:txBody>
                  <a:tcPr marL="36195" marR="36195"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514013">
                <a:tc>
                  <a:txBody>
                    <a:bodyPr/>
                    <a:lstStyle/>
                    <a:p>
                      <a:pPr marL="0" indent="0" algn="r">
                        <a:lnSpc>
                          <a:spcPts val="1000"/>
                        </a:lnSpc>
                        <a:spcAft>
                          <a:spcPts val="0"/>
                        </a:spcAft>
                      </a:pPr>
                      <a:r>
                        <a:rPr lang="ja-JP" sz="1050" kern="100" dirty="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kern="100" dirty="0">
                          <a:effectLst/>
                          <a:latin typeface="Meiryo UI" panose="020B0604030504040204" pitchFamily="50" charset="-128"/>
                          <a:ea typeface="Meiryo UI" panose="020B0604030504040204" pitchFamily="50" charset="-128"/>
                          <a:cs typeface="Meiryo UI" panose="020B0604030504040204" pitchFamily="50" charset="-128"/>
                        </a:rPr>
                        <a:t>１</a:t>
                      </a:r>
                      <a:r>
                        <a:rPr lang="ja-JP" sz="1050" kern="100" dirty="0">
                          <a:effectLst/>
                          <a:latin typeface="Meiryo UI" panose="020B0604030504040204" pitchFamily="50" charset="-128"/>
                          <a:ea typeface="Meiryo UI" panose="020B0604030504040204" pitchFamily="50" charset="-128"/>
                          <a:cs typeface="Meiryo UI" panose="020B0604030504040204" pitchFamily="50" charset="-128"/>
                        </a:rPr>
                        <a:t>万円</a:t>
                      </a:r>
                    </a:p>
                  </a:txBody>
                  <a:tcPr marL="36195" marR="36195"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14300" algn="r">
                        <a:lnSpc>
                          <a:spcPts val="1000"/>
                        </a:lnSpc>
                        <a:spcAft>
                          <a:spcPts val="0"/>
                        </a:spcAft>
                      </a:pPr>
                      <a:r>
                        <a:rPr lang="ja-JP" altLang="en-US" sz="1050" kern="100" dirty="0">
                          <a:effectLst/>
                          <a:latin typeface="Meiryo UI" panose="020B0604030504040204" pitchFamily="50" charset="-128"/>
                          <a:ea typeface="Meiryo UI" panose="020B0604030504040204" pitchFamily="50" charset="-128"/>
                          <a:cs typeface="Meiryo UI" panose="020B0604030504040204" pitchFamily="50" charset="-128"/>
                        </a:rPr>
                        <a:t>０</a:t>
                      </a:r>
                      <a:r>
                        <a:rPr lang="ja-JP" sz="1050" kern="100" dirty="0">
                          <a:effectLst/>
                          <a:latin typeface="Meiryo UI" panose="020B0604030504040204" pitchFamily="50" charset="-128"/>
                          <a:ea typeface="Meiryo UI" panose="020B0604030504040204" pitchFamily="50" charset="-128"/>
                          <a:cs typeface="Meiryo UI" panose="020B0604030504040204" pitchFamily="50" charset="-128"/>
                        </a:rPr>
                        <a:t>円</a:t>
                      </a:r>
                    </a:p>
                  </a:txBody>
                  <a:tcPr marL="36195" marR="36195"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14300" algn="r">
                        <a:lnSpc>
                          <a:spcPts val="1000"/>
                        </a:lnSpc>
                        <a:spcAft>
                          <a:spcPts val="0"/>
                        </a:spcAft>
                      </a:pPr>
                      <a:r>
                        <a:rPr lang="en-US" sz="1050" kern="100" dirty="0">
                          <a:effectLst/>
                          <a:latin typeface="Meiryo UI" panose="020B0604030504040204" pitchFamily="50" charset="-128"/>
                          <a:ea typeface="Meiryo UI" panose="020B0604030504040204" pitchFamily="50" charset="-128"/>
                          <a:cs typeface="Meiryo UI" panose="020B0604030504040204" pitchFamily="50" charset="-128"/>
                        </a:rPr>
                        <a:t>69.2%</a:t>
                      </a:r>
                      <a:endParaRPr lang="ja-JP" sz="105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dirty="0"/>
                    </a:p>
                  </a:txBody>
                  <a:tcPr marL="36195" marR="36195"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a:p>
                  </a:txBody>
                  <a:tcPr/>
                </a:tc>
                <a:tc>
                  <a:txBody>
                    <a:bodyPr/>
                    <a:lstStyle/>
                    <a:p>
                      <a:pPr indent="114300" algn="r">
                        <a:lnSpc>
                          <a:spcPts val="1000"/>
                        </a:lnSpc>
                        <a:spcAft>
                          <a:spcPts val="0"/>
                        </a:spcAft>
                      </a:pPr>
                      <a:r>
                        <a:rPr lang="en-US" sz="1050" kern="100" dirty="0">
                          <a:effectLst/>
                          <a:latin typeface="Meiryo UI" panose="020B0604030504040204" pitchFamily="50" charset="-128"/>
                          <a:ea typeface="Meiryo UI" panose="020B0604030504040204" pitchFamily="50" charset="-128"/>
                          <a:cs typeface="Meiryo UI" panose="020B0604030504040204" pitchFamily="50" charset="-128"/>
                        </a:rPr>
                        <a:t>83.6</a:t>
                      </a:r>
                      <a:r>
                        <a:rPr lang="ja-JP" sz="1050" kern="100" dirty="0">
                          <a:effectLst/>
                          <a:latin typeface="Meiryo UI" panose="020B0604030504040204" pitchFamily="50" charset="-128"/>
                          <a:ea typeface="Meiryo UI" panose="020B0604030504040204" pitchFamily="50" charset="-128"/>
                          <a:cs typeface="Meiryo UI" panose="020B0604030504040204" pitchFamily="50" charset="-128"/>
                        </a:rPr>
                        <a:t>％</a:t>
                      </a:r>
                    </a:p>
                  </a:txBody>
                  <a:tcPr marL="36195" marR="36195"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a:p>
                  </a:txBody>
                  <a:tcPr marL="36195" marR="36195"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84466417"/>
                  </a:ext>
                </a:extLst>
              </a:tr>
              <a:tr h="376570">
                <a:tc>
                  <a:txBody>
                    <a:bodyPr/>
                    <a:lstStyle/>
                    <a:p>
                      <a:pPr marL="0" indent="0" algn="r">
                        <a:lnSpc>
                          <a:spcPts val="1000"/>
                        </a:lnSpc>
                        <a:spcAft>
                          <a:spcPts val="0"/>
                        </a:spcAft>
                      </a:pPr>
                      <a:r>
                        <a:rPr lang="ja-JP" altLang="en-US" sz="1050" kern="100" dirty="0">
                          <a:effectLst/>
                          <a:latin typeface="Meiryo UI" panose="020B0604030504040204" pitchFamily="50" charset="-128"/>
                          <a:ea typeface="Meiryo UI" panose="020B0604030504040204" pitchFamily="50" charset="-128"/>
                          <a:cs typeface="Meiryo UI" panose="020B0604030504040204" pitchFamily="50" charset="-128"/>
                        </a:rPr>
                        <a:t>１</a:t>
                      </a:r>
                      <a:r>
                        <a:rPr lang="ja-JP" sz="1050" kern="100" dirty="0">
                          <a:effectLst/>
                          <a:latin typeface="Meiryo UI" panose="020B0604030504040204" pitchFamily="50" charset="-128"/>
                          <a:ea typeface="Meiryo UI" panose="020B0604030504040204" pitchFamily="50" charset="-128"/>
                          <a:cs typeface="Meiryo UI" panose="020B0604030504040204" pitchFamily="50" charset="-128"/>
                        </a:rPr>
                        <a:t>万円～</a:t>
                      </a:r>
                      <a:r>
                        <a:rPr lang="en-US" sz="1050" kern="100" dirty="0">
                          <a:effectLst/>
                          <a:latin typeface="Meiryo UI" panose="020B0604030504040204" pitchFamily="50" charset="-128"/>
                          <a:ea typeface="Meiryo UI" panose="020B0604030504040204" pitchFamily="50" charset="-128"/>
                          <a:cs typeface="Meiryo UI" panose="020B0604030504040204" pitchFamily="50" charset="-128"/>
                        </a:rPr>
                        <a:t>1.5</a:t>
                      </a:r>
                      <a:r>
                        <a:rPr lang="ja-JP" sz="1050" kern="100" dirty="0">
                          <a:effectLst/>
                          <a:latin typeface="Meiryo UI" panose="020B0604030504040204" pitchFamily="50" charset="-128"/>
                          <a:ea typeface="Meiryo UI" panose="020B0604030504040204" pitchFamily="50" charset="-128"/>
                          <a:cs typeface="Meiryo UI" panose="020B0604030504040204" pitchFamily="50" charset="-128"/>
                        </a:rPr>
                        <a:t>万円</a:t>
                      </a:r>
                    </a:p>
                  </a:txBody>
                  <a:tcPr marL="36195" marR="36195"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14300" algn="r">
                        <a:lnSpc>
                          <a:spcPts val="1000"/>
                        </a:lnSpc>
                        <a:spcAft>
                          <a:spcPts val="0"/>
                        </a:spcAft>
                      </a:pPr>
                      <a:r>
                        <a:rPr lang="en-US" sz="1050" kern="100" dirty="0">
                          <a:effectLst/>
                          <a:latin typeface="Meiryo UI" panose="020B0604030504040204" pitchFamily="50" charset="-128"/>
                          <a:ea typeface="Meiryo UI" panose="020B0604030504040204" pitchFamily="50" charset="-128"/>
                          <a:cs typeface="Meiryo UI" panose="020B0604030504040204" pitchFamily="50" charset="-128"/>
                        </a:rPr>
                        <a:t>100</a:t>
                      </a:r>
                      <a:r>
                        <a:rPr lang="ja-JP" sz="1050" kern="100" dirty="0">
                          <a:effectLst/>
                          <a:latin typeface="Meiryo UI" panose="020B0604030504040204" pitchFamily="50" charset="-128"/>
                          <a:ea typeface="Meiryo UI" panose="020B0604030504040204" pitchFamily="50" charset="-128"/>
                          <a:cs typeface="Meiryo UI" panose="020B0604030504040204" pitchFamily="50" charset="-128"/>
                        </a:rPr>
                        <a:t>円</a:t>
                      </a:r>
                    </a:p>
                  </a:txBody>
                  <a:tcPr marL="36195" marR="36195" marT="36195" marB="36195"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14300" algn="r">
                        <a:lnSpc>
                          <a:spcPts val="1000"/>
                        </a:lnSpc>
                        <a:spcAft>
                          <a:spcPts val="0"/>
                        </a:spcAft>
                      </a:pPr>
                      <a:r>
                        <a:rPr lang="en-US" sz="1050" kern="100" dirty="0">
                          <a:effectLst/>
                          <a:latin typeface="Meiryo UI" panose="020B0604030504040204" pitchFamily="50" charset="-128"/>
                          <a:ea typeface="Meiryo UI" panose="020B0604030504040204" pitchFamily="50" charset="-128"/>
                          <a:cs typeface="Meiryo UI" panose="020B0604030504040204" pitchFamily="50" charset="-128"/>
                        </a:rPr>
                        <a:t>23.6%</a:t>
                      </a:r>
                      <a:endParaRPr lang="ja-JP" sz="105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36195" marB="36195"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rowSpan="3">
                  <a:txBody>
                    <a:bodyPr/>
                    <a:lstStyle/>
                    <a:p>
                      <a:pPr algn="ctr">
                        <a:lnSpc>
                          <a:spcPts val="1000"/>
                        </a:lnSpc>
                        <a:spcAft>
                          <a:spcPts val="0"/>
                        </a:spcAft>
                      </a:pPr>
                      <a:r>
                        <a:rPr lang="ja-JP" sz="1050" kern="100" dirty="0">
                          <a:effectLst/>
                          <a:latin typeface="Meiryo UI" panose="020B0604030504040204" pitchFamily="50" charset="-128"/>
                          <a:ea typeface="Meiryo UI" panose="020B0604030504040204" pitchFamily="50" charset="-128"/>
                          <a:cs typeface="Meiryo UI" panose="020B0604030504040204" pitchFamily="50" charset="-128"/>
                        </a:rPr>
                        <a:t>課税</a:t>
                      </a:r>
                      <a:endParaRPr lang="en-US" altLang="ja-JP" sz="105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ctr">
                        <a:lnSpc>
                          <a:spcPts val="1000"/>
                        </a:lnSpc>
                        <a:spcAft>
                          <a:spcPts val="0"/>
                        </a:spcAft>
                      </a:pPr>
                      <a:r>
                        <a:rPr lang="ja-JP" sz="1050" kern="100" dirty="0">
                          <a:effectLst/>
                          <a:latin typeface="Meiryo UI" panose="020B0604030504040204" pitchFamily="50" charset="-128"/>
                          <a:ea typeface="Meiryo UI" panose="020B0604030504040204" pitchFamily="50" charset="-128"/>
                          <a:cs typeface="Meiryo UI" panose="020B0604030504040204" pitchFamily="50" charset="-128"/>
                        </a:rPr>
                        <a:t>対象</a:t>
                      </a:r>
                    </a:p>
                    <a:p>
                      <a:pPr algn="ctr">
                        <a:lnSpc>
                          <a:spcPts val="1000"/>
                        </a:lnSpc>
                        <a:spcAft>
                          <a:spcPts val="0"/>
                        </a:spcAft>
                      </a:pPr>
                      <a:r>
                        <a:rPr lang="en-US" sz="1050" kern="100" dirty="0">
                          <a:effectLst/>
                          <a:latin typeface="Meiryo UI" panose="020B0604030504040204" pitchFamily="50" charset="-128"/>
                          <a:ea typeface="Meiryo UI" panose="020B0604030504040204" pitchFamily="50" charset="-128"/>
                          <a:cs typeface="Meiryo UI" panose="020B0604030504040204" pitchFamily="50" charset="-128"/>
                        </a:rPr>
                        <a:t>30.8</a:t>
                      </a:r>
                      <a:r>
                        <a:rPr lang="ja-JP" sz="1050" kern="100" dirty="0">
                          <a:effectLst/>
                          <a:latin typeface="Meiryo UI" panose="020B0604030504040204" pitchFamily="50" charset="-128"/>
                          <a:ea typeface="Meiryo UI" panose="020B0604030504040204" pitchFamily="50" charset="-128"/>
                          <a:cs typeface="Meiryo UI" panose="020B0604030504040204" pitchFamily="50" charset="-128"/>
                        </a:rPr>
                        <a:t>％</a:t>
                      </a:r>
                    </a:p>
                  </a:txBody>
                  <a:tcPr marL="36195" marR="36195" marT="36195" marB="36195"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CCFFFF"/>
                    </a:solidFill>
                  </a:tcPr>
                </a:tc>
                <a:tc vMerge="1">
                  <a:txBody>
                    <a:bodyPr/>
                    <a:lstStyle/>
                    <a:p>
                      <a:endParaRPr kumimoji="1" lang="ja-JP" altLang="en-US"/>
                    </a:p>
                  </a:txBody>
                  <a:tcPr/>
                </a:tc>
                <a:tc>
                  <a:txBody>
                    <a:bodyPr/>
                    <a:lstStyle/>
                    <a:p>
                      <a:pPr indent="114300" algn="r">
                        <a:lnSpc>
                          <a:spcPts val="1000"/>
                        </a:lnSpc>
                        <a:spcAft>
                          <a:spcPts val="0"/>
                        </a:spcAft>
                      </a:pPr>
                      <a:r>
                        <a:rPr lang="en-US" sz="1050" kern="100" dirty="0">
                          <a:effectLst/>
                          <a:latin typeface="Meiryo UI" panose="020B0604030504040204" pitchFamily="50" charset="-128"/>
                          <a:ea typeface="Meiryo UI" panose="020B0604030504040204" pitchFamily="50" charset="-128"/>
                          <a:cs typeface="Meiryo UI" panose="020B0604030504040204" pitchFamily="50" charset="-128"/>
                        </a:rPr>
                        <a:t>11.5</a:t>
                      </a:r>
                      <a:r>
                        <a:rPr lang="ja-JP" sz="1050" kern="100" dirty="0">
                          <a:effectLst/>
                          <a:latin typeface="Meiryo UI" panose="020B0604030504040204" pitchFamily="50" charset="-128"/>
                          <a:ea typeface="Meiryo UI" panose="020B0604030504040204" pitchFamily="50" charset="-128"/>
                          <a:cs typeface="Meiryo UI" panose="020B0604030504040204" pitchFamily="50" charset="-128"/>
                        </a:rPr>
                        <a:t>％</a:t>
                      </a:r>
                    </a:p>
                  </a:txBody>
                  <a:tcPr marL="36195" marR="36195"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rowSpan="3">
                  <a:txBody>
                    <a:bodyPr/>
                    <a:lstStyle/>
                    <a:p>
                      <a:pPr indent="25400" algn="ctr">
                        <a:lnSpc>
                          <a:spcPts val="1000"/>
                        </a:lnSpc>
                        <a:spcAft>
                          <a:spcPts val="0"/>
                        </a:spcAft>
                      </a:pPr>
                      <a:r>
                        <a:rPr lang="ja-JP" sz="1050" kern="100" dirty="0">
                          <a:effectLst/>
                          <a:latin typeface="Meiryo UI" panose="020B0604030504040204" pitchFamily="50" charset="-128"/>
                          <a:ea typeface="Meiryo UI" panose="020B0604030504040204" pitchFamily="50" charset="-128"/>
                          <a:cs typeface="Meiryo UI" panose="020B0604030504040204" pitchFamily="50" charset="-128"/>
                        </a:rPr>
                        <a:t>課税</a:t>
                      </a:r>
                      <a:endParaRPr lang="en-US" altLang="ja-JP" sz="1050" kern="100" dirty="0">
                        <a:effectLst/>
                        <a:latin typeface="Meiryo UI" panose="020B0604030504040204" pitchFamily="50" charset="-128"/>
                        <a:ea typeface="Meiryo UI" panose="020B0604030504040204" pitchFamily="50" charset="-128"/>
                        <a:cs typeface="Meiryo UI" panose="020B0604030504040204" pitchFamily="50" charset="-128"/>
                      </a:endParaRPr>
                    </a:p>
                    <a:p>
                      <a:pPr indent="25400" algn="ctr">
                        <a:lnSpc>
                          <a:spcPts val="1000"/>
                        </a:lnSpc>
                        <a:spcAft>
                          <a:spcPts val="0"/>
                        </a:spcAft>
                      </a:pPr>
                      <a:r>
                        <a:rPr lang="ja-JP" sz="1050" kern="100" dirty="0">
                          <a:effectLst/>
                          <a:latin typeface="Meiryo UI" panose="020B0604030504040204" pitchFamily="50" charset="-128"/>
                          <a:ea typeface="Meiryo UI" panose="020B0604030504040204" pitchFamily="50" charset="-128"/>
                          <a:cs typeface="Meiryo UI" panose="020B0604030504040204" pitchFamily="50" charset="-128"/>
                        </a:rPr>
                        <a:t>対象</a:t>
                      </a:r>
                    </a:p>
                    <a:p>
                      <a:pPr indent="25400" algn="ctr">
                        <a:lnSpc>
                          <a:spcPts val="1000"/>
                        </a:lnSpc>
                        <a:spcAft>
                          <a:spcPts val="0"/>
                        </a:spcAft>
                      </a:pPr>
                      <a:r>
                        <a:rPr lang="en-US" sz="1050" kern="100" dirty="0">
                          <a:effectLst/>
                          <a:latin typeface="Meiryo UI" panose="020B0604030504040204" pitchFamily="50" charset="-128"/>
                          <a:ea typeface="Meiryo UI" panose="020B0604030504040204" pitchFamily="50" charset="-128"/>
                          <a:cs typeface="Meiryo UI" panose="020B0604030504040204" pitchFamily="50" charset="-128"/>
                        </a:rPr>
                        <a:t>16.4</a:t>
                      </a:r>
                      <a:r>
                        <a:rPr lang="ja-JP" sz="1050" kern="100" dirty="0">
                          <a:effectLst/>
                          <a:latin typeface="Meiryo UI" panose="020B0604030504040204" pitchFamily="50" charset="-128"/>
                          <a:ea typeface="Meiryo UI" panose="020B0604030504040204" pitchFamily="50" charset="-128"/>
                          <a:cs typeface="Meiryo UI" panose="020B0604030504040204" pitchFamily="50" charset="-128"/>
                        </a:rPr>
                        <a:t>％</a:t>
                      </a:r>
                    </a:p>
                  </a:txBody>
                  <a:tcPr marL="36195" marR="36195"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2963517251"/>
                  </a:ext>
                </a:extLst>
              </a:tr>
              <a:tr h="495782">
                <a:tc>
                  <a:txBody>
                    <a:bodyPr/>
                    <a:lstStyle/>
                    <a:p>
                      <a:pPr marL="0" indent="0" algn="r">
                        <a:lnSpc>
                          <a:spcPts val="1000"/>
                        </a:lnSpc>
                        <a:spcAft>
                          <a:spcPts val="0"/>
                        </a:spcAft>
                      </a:pPr>
                      <a:r>
                        <a:rPr lang="en-US" sz="1050" kern="100" dirty="0">
                          <a:effectLst/>
                          <a:latin typeface="Meiryo UI" panose="020B0604030504040204" pitchFamily="50" charset="-128"/>
                          <a:ea typeface="Meiryo UI" panose="020B0604030504040204" pitchFamily="50" charset="-128"/>
                          <a:cs typeface="Meiryo UI" panose="020B0604030504040204" pitchFamily="50" charset="-128"/>
                        </a:rPr>
                        <a:t>1.5</a:t>
                      </a:r>
                      <a:r>
                        <a:rPr lang="ja-JP" sz="1050" kern="100" dirty="0">
                          <a:effectLst/>
                          <a:latin typeface="Meiryo UI" panose="020B0604030504040204" pitchFamily="50" charset="-128"/>
                          <a:ea typeface="Meiryo UI" panose="020B0604030504040204" pitchFamily="50" charset="-128"/>
                          <a:cs typeface="Meiryo UI" panose="020B0604030504040204" pitchFamily="50" charset="-128"/>
                        </a:rPr>
                        <a:t>万円～</a:t>
                      </a:r>
                      <a:r>
                        <a:rPr lang="ja-JP" altLang="en-US" sz="1050" kern="100" dirty="0">
                          <a:effectLst/>
                          <a:latin typeface="Meiryo UI" panose="020B0604030504040204" pitchFamily="50" charset="-128"/>
                          <a:ea typeface="Meiryo UI" panose="020B0604030504040204" pitchFamily="50" charset="-128"/>
                          <a:cs typeface="Meiryo UI" panose="020B0604030504040204" pitchFamily="50" charset="-128"/>
                        </a:rPr>
                        <a:t>２</a:t>
                      </a:r>
                      <a:r>
                        <a:rPr lang="ja-JP" sz="1050" kern="100" dirty="0">
                          <a:effectLst/>
                          <a:latin typeface="Meiryo UI" panose="020B0604030504040204" pitchFamily="50" charset="-128"/>
                          <a:ea typeface="Meiryo UI" panose="020B0604030504040204" pitchFamily="50" charset="-128"/>
                          <a:cs typeface="Meiryo UI" panose="020B0604030504040204" pitchFamily="50" charset="-128"/>
                        </a:rPr>
                        <a:t>万円</a:t>
                      </a:r>
                    </a:p>
                  </a:txBody>
                  <a:tcPr marL="36195" marR="36195"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14300" algn="r">
                        <a:lnSpc>
                          <a:spcPts val="1000"/>
                        </a:lnSpc>
                        <a:spcAft>
                          <a:spcPts val="0"/>
                        </a:spcAft>
                      </a:pPr>
                      <a:r>
                        <a:rPr lang="en-US" sz="1050" kern="100" dirty="0">
                          <a:effectLst/>
                          <a:latin typeface="Meiryo UI" panose="020B0604030504040204" pitchFamily="50" charset="-128"/>
                          <a:ea typeface="Meiryo UI" panose="020B0604030504040204" pitchFamily="50" charset="-128"/>
                          <a:cs typeface="Meiryo UI" panose="020B0604030504040204" pitchFamily="50" charset="-128"/>
                        </a:rPr>
                        <a:t>200</a:t>
                      </a:r>
                      <a:r>
                        <a:rPr lang="ja-JP" sz="1050" kern="100" dirty="0">
                          <a:effectLst/>
                          <a:latin typeface="Meiryo UI" panose="020B0604030504040204" pitchFamily="50" charset="-128"/>
                          <a:ea typeface="Meiryo UI" panose="020B0604030504040204" pitchFamily="50" charset="-128"/>
                          <a:cs typeface="Meiryo UI" panose="020B0604030504040204" pitchFamily="50" charset="-128"/>
                        </a:rPr>
                        <a:t>円</a:t>
                      </a:r>
                    </a:p>
                  </a:txBody>
                  <a:tcPr marL="36195" marR="36195" marT="36195" marB="36195"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14300" algn="r">
                        <a:lnSpc>
                          <a:spcPts val="1000"/>
                        </a:lnSpc>
                        <a:spcAft>
                          <a:spcPts val="0"/>
                        </a:spcAft>
                      </a:pPr>
                      <a:r>
                        <a:rPr lang="en-US" sz="1050" kern="100" dirty="0">
                          <a:effectLst/>
                          <a:latin typeface="Meiryo UI" panose="020B0604030504040204" pitchFamily="50" charset="-128"/>
                          <a:ea typeface="Meiryo UI" panose="020B0604030504040204" pitchFamily="50" charset="-128"/>
                          <a:cs typeface="Meiryo UI" panose="020B0604030504040204" pitchFamily="50" charset="-128"/>
                        </a:rPr>
                        <a:t>4.5%</a:t>
                      </a:r>
                      <a:endParaRPr lang="ja-JP" sz="105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36195" marB="36195"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vMerge="1">
                  <a:txBody>
                    <a:bodyPr/>
                    <a:lstStyle/>
                    <a:p>
                      <a:endParaRPr kumimoji="1" lang="ja-JP" altLang="en-US"/>
                    </a:p>
                  </a:txBody>
                  <a:tcPr/>
                </a:tc>
                <a:tc vMerge="1">
                  <a:txBody>
                    <a:bodyPr/>
                    <a:lstStyle/>
                    <a:p>
                      <a:endParaRPr kumimoji="1" lang="ja-JP" altLang="en-US"/>
                    </a:p>
                  </a:txBody>
                  <a:tcPr/>
                </a:tc>
                <a:tc>
                  <a:txBody>
                    <a:bodyPr/>
                    <a:lstStyle/>
                    <a:p>
                      <a:pPr indent="114300" algn="r">
                        <a:lnSpc>
                          <a:spcPts val="1000"/>
                        </a:lnSpc>
                        <a:spcAft>
                          <a:spcPts val="0"/>
                        </a:spcAft>
                      </a:pPr>
                      <a:r>
                        <a:rPr lang="en-US" sz="1050" kern="100" dirty="0">
                          <a:effectLst/>
                          <a:latin typeface="Meiryo UI" panose="020B0604030504040204" pitchFamily="50" charset="-128"/>
                          <a:ea typeface="Meiryo UI" panose="020B0604030504040204" pitchFamily="50" charset="-128"/>
                          <a:cs typeface="Meiryo UI" panose="020B0604030504040204" pitchFamily="50" charset="-128"/>
                        </a:rPr>
                        <a:t>3.0</a:t>
                      </a:r>
                      <a:r>
                        <a:rPr lang="ja-JP" sz="1050" kern="100" dirty="0">
                          <a:effectLst/>
                          <a:latin typeface="Meiryo UI" panose="020B0604030504040204" pitchFamily="50" charset="-128"/>
                          <a:ea typeface="Meiryo UI" panose="020B0604030504040204" pitchFamily="50" charset="-128"/>
                          <a:cs typeface="Meiryo UI" panose="020B0604030504040204" pitchFamily="50" charset="-128"/>
                        </a:rPr>
                        <a:t>％</a:t>
                      </a:r>
                    </a:p>
                  </a:txBody>
                  <a:tcPr marL="36195" marR="36195"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vMerge="1">
                  <a:txBody>
                    <a:bodyPr/>
                    <a:lstStyle/>
                    <a:p>
                      <a:endParaRPr kumimoji="1" lang="ja-JP" altLang="en-US"/>
                    </a:p>
                  </a:txBody>
                  <a:tcPr/>
                </a:tc>
                <a:extLst>
                  <a:ext uri="{0D108BD9-81ED-4DB2-BD59-A6C34878D82A}">
                    <a16:rowId xmlns:a16="http://schemas.microsoft.com/office/drawing/2014/main" val="3706890458"/>
                  </a:ext>
                </a:extLst>
              </a:tr>
              <a:tr h="361590">
                <a:tc>
                  <a:txBody>
                    <a:bodyPr/>
                    <a:lstStyle/>
                    <a:p>
                      <a:pPr marL="0" indent="0" algn="just">
                        <a:lnSpc>
                          <a:spcPts val="1000"/>
                        </a:lnSpc>
                        <a:spcAft>
                          <a:spcPts val="0"/>
                        </a:spcAft>
                      </a:pPr>
                      <a:r>
                        <a:rPr lang="ja-JP" altLang="en-US" sz="1050" kern="100" dirty="0">
                          <a:effectLst/>
                          <a:latin typeface="Meiryo UI" panose="020B0604030504040204" pitchFamily="50" charset="-128"/>
                          <a:ea typeface="Meiryo UI" panose="020B0604030504040204" pitchFamily="50" charset="-128"/>
                          <a:cs typeface="Meiryo UI" panose="020B0604030504040204" pitchFamily="50" charset="-128"/>
                        </a:rPr>
                        <a:t>　２</a:t>
                      </a:r>
                      <a:r>
                        <a:rPr lang="ja-JP" sz="1050" kern="100" dirty="0">
                          <a:effectLst/>
                          <a:latin typeface="Meiryo UI" panose="020B0604030504040204" pitchFamily="50" charset="-128"/>
                          <a:ea typeface="Meiryo UI" panose="020B0604030504040204" pitchFamily="50" charset="-128"/>
                          <a:cs typeface="Meiryo UI" panose="020B0604030504040204" pitchFamily="50" charset="-128"/>
                        </a:rPr>
                        <a:t>万円～</a:t>
                      </a:r>
                    </a:p>
                  </a:txBody>
                  <a:tcPr marL="36195" marR="36195"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14300" algn="r">
                        <a:lnSpc>
                          <a:spcPts val="1000"/>
                        </a:lnSpc>
                        <a:spcAft>
                          <a:spcPts val="0"/>
                        </a:spcAft>
                      </a:pPr>
                      <a:r>
                        <a:rPr lang="en-US" sz="1050" kern="100" dirty="0">
                          <a:effectLst/>
                          <a:latin typeface="Meiryo UI" panose="020B0604030504040204" pitchFamily="50" charset="-128"/>
                          <a:ea typeface="Meiryo UI" panose="020B0604030504040204" pitchFamily="50" charset="-128"/>
                          <a:cs typeface="Meiryo UI" panose="020B0604030504040204" pitchFamily="50" charset="-128"/>
                        </a:rPr>
                        <a:t>300</a:t>
                      </a:r>
                      <a:r>
                        <a:rPr lang="ja-JP" sz="1050" kern="100" dirty="0">
                          <a:effectLst/>
                          <a:latin typeface="Meiryo UI" panose="020B0604030504040204" pitchFamily="50" charset="-128"/>
                          <a:ea typeface="Meiryo UI" panose="020B0604030504040204" pitchFamily="50" charset="-128"/>
                          <a:cs typeface="Meiryo UI" panose="020B0604030504040204" pitchFamily="50" charset="-128"/>
                        </a:rPr>
                        <a:t>円</a:t>
                      </a:r>
                    </a:p>
                  </a:txBody>
                  <a:tcPr marL="36195" marR="36195" marT="36195" marB="36195"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14300" algn="r">
                        <a:lnSpc>
                          <a:spcPts val="1000"/>
                        </a:lnSpc>
                        <a:spcAft>
                          <a:spcPts val="0"/>
                        </a:spcAft>
                      </a:pPr>
                      <a:r>
                        <a:rPr lang="en-US" sz="1050" kern="100" dirty="0">
                          <a:effectLst/>
                          <a:latin typeface="Meiryo UI" panose="020B0604030504040204" pitchFamily="50" charset="-128"/>
                          <a:ea typeface="Meiryo UI" panose="020B0604030504040204" pitchFamily="50" charset="-128"/>
                          <a:cs typeface="Meiryo UI" panose="020B0604030504040204" pitchFamily="50" charset="-128"/>
                        </a:rPr>
                        <a:t>2.7%</a:t>
                      </a:r>
                      <a:endParaRPr lang="ja-JP" sz="105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36195" marB="36195"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CCFFFF"/>
                    </a:solidFill>
                  </a:tcPr>
                </a:tc>
                <a:tc vMerge="1">
                  <a:txBody>
                    <a:bodyPr/>
                    <a:lstStyle/>
                    <a:p>
                      <a:endParaRPr kumimoji="1" lang="ja-JP" altLang="en-US"/>
                    </a:p>
                  </a:txBody>
                  <a:tcPr/>
                </a:tc>
                <a:tc vMerge="1">
                  <a:txBody>
                    <a:bodyPr/>
                    <a:lstStyle/>
                    <a:p>
                      <a:endParaRPr kumimoji="1" lang="ja-JP" altLang="en-US"/>
                    </a:p>
                  </a:txBody>
                  <a:tcPr/>
                </a:tc>
                <a:tc>
                  <a:txBody>
                    <a:bodyPr/>
                    <a:lstStyle/>
                    <a:p>
                      <a:pPr indent="114300" algn="r">
                        <a:lnSpc>
                          <a:spcPts val="1000"/>
                        </a:lnSpc>
                        <a:spcAft>
                          <a:spcPts val="0"/>
                        </a:spcAft>
                      </a:pPr>
                      <a:r>
                        <a:rPr lang="en-US" sz="1050" kern="100" dirty="0">
                          <a:effectLst/>
                          <a:latin typeface="Meiryo UI" panose="020B0604030504040204" pitchFamily="50" charset="-128"/>
                          <a:ea typeface="Meiryo UI" panose="020B0604030504040204" pitchFamily="50" charset="-128"/>
                          <a:cs typeface="Meiryo UI" panose="020B0604030504040204" pitchFamily="50" charset="-128"/>
                        </a:rPr>
                        <a:t>1.9</a:t>
                      </a:r>
                      <a:r>
                        <a:rPr lang="ja-JP" sz="1050" kern="100" dirty="0">
                          <a:effectLst/>
                          <a:latin typeface="Meiryo UI" panose="020B0604030504040204" pitchFamily="50" charset="-128"/>
                          <a:ea typeface="Meiryo UI" panose="020B0604030504040204" pitchFamily="50" charset="-128"/>
                          <a:cs typeface="Meiryo UI" panose="020B0604030504040204" pitchFamily="50" charset="-128"/>
                        </a:rPr>
                        <a:t>％</a:t>
                      </a:r>
                    </a:p>
                  </a:txBody>
                  <a:tcPr marL="36195" marR="36195" marT="36195" marB="36195"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CCFFFF"/>
                    </a:solidFill>
                  </a:tcPr>
                </a:tc>
                <a:tc vMerge="1">
                  <a:txBody>
                    <a:bodyPr/>
                    <a:lstStyle/>
                    <a:p>
                      <a:endParaRPr kumimoji="1" lang="ja-JP" altLang="en-US"/>
                    </a:p>
                  </a:txBody>
                  <a:tcPr/>
                </a:tc>
                <a:extLst>
                  <a:ext uri="{0D108BD9-81ED-4DB2-BD59-A6C34878D82A}">
                    <a16:rowId xmlns:a16="http://schemas.microsoft.com/office/drawing/2014/main" val="10004"/>
                  </a:ext>
                </a:extLst>
              </a:tr>
              <a:tr h="361590">
                <a:tc>
                  <a:txBody>
                    <a:bodyPr/>
                    <a:lstStyle/>
                    <a:p>
                      <a:pPr algn="r">
                        <a:lnSpc>
                          <a:spcPts val="1000"/>
                        </a:lnSpc>
                        <a:spcAft>
                          <a:spcPts val="0"/>
                        </a:spcAft>
                      </a:pPr>
                      <a:r>
                        <a:rPr lang="ja-JP" sz="1050" kern="100" dirty="0">
                          <a:effectLst/>
                          <a:latin typeface="Meiryo UI" panose="020B0604030504040204" pitchFamily="50" charset="-128"/>
                          <a:ea typeface="Meiryo UI" panose="020B0604030504040204" pitchFamily="50" charset="-128"/>
                          <a:cs typeface="Meiryo UI" panose="020B0604030504040204" pitchFamily="50" charset="-128"/>
                        </a:rPr>
                        <a:t>計</a:t>
                      </a:r>
                    </a:p>
                  </a:txBody>
                  <a:tcPr marL="36195" marR="36195"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ja-JP" sz="105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r">
                        <a:lnSpc>
                          <a:spcPts val="1000"/>
                        </a:lnSpc>
                        <a:spcAft>
                          <a:spcPts val="0"/>
                        </a:spcAft>
                      </a:pPr>
                      <a:r>
                        <a:rPr lang="en-US" sz="1050" kern="100" dirty="0">
                          <a:effectLst/>
                          <a:latin typeface="Meiryo UI" panose="020B0604030504040204" pitchFamily="50" charset="-128"/>
                          <a:ea typeface="Meiryo UI" panose="020B0604030504040204" pitchFamily="50" charset="-128"/>
                          <a:cs typeface="Meiryo UI" panose="020B0604030504040204" pitchFamily="50" charset="-128"/>
                        </a:rPr>
                        <a:t>100.0%</a:t>
                      </a:r>
                      <a:endParaRPr lang="ja-JP" sz="105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ja-JP" sz="105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a:p>
                  </a:txBody>
                  <a:tcPr/>
                </a:tc>
                <a:tc>
                  <a:txBody>
                    <a:bodyPr/>
                    <a:lstStyle/>
                    <a:p>
                      <a:pPr marL="0" indent="0" algn="r">
                        <a:lnSpc>
                          <a:spcPts val="1000"/>
                        </a:lnSpc>
                        <a:spcAft>
                          <a:spcPts val="0"/>
                        </a:spcAft>
                      </a:pPr>
                      <a:r>
                        <a:rPr lang="en-US" sz="1050" kern="100" dirty="0">
                          <a:effectLst/>
                          <a:latin typeface="Meiryo UI" panose="020B0604030504040204" pitchFamily="50" charset="-128"/>
                          <a:ea typeface="Meiryo UI" panose="020B0604030504040204" pitchFamily="50" charset="-128"/>
                          <a:cs typeface="Meiryo UI" panose="020B0604030504040204" pitchFamily="50" charset="-128"/>
                        </a:rPr>
                        <a:t>100.0</a:t>
                      </a:r>
                      <a:r>
                        <a:rPr lang="ja-JP" sz="1050" kern="100" dirty="0">
                          <a:effectLst/>
                          <a:latin typeface="Meiryo UI" panose="020B0604030504040204" pitchFamily="50" charset="-128"/>
                          <a:ea typeface="Meiryo UI" panose="020B0604030504040204" pitchFamily="50" charset="-128"/>
                          <a:cs typeface="Meiryo UI" panose="020B0604030504040204" pitchFamily="50" charset="-128"/>
                        </a:rPr>
                        <a:t>％</a:t>
                      </a:r>
                    </a:p>
                  </a:txBody>
                  <a:tcPr marL="36195" marR="36195"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ja-JP" sz="105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bl>
          </a:graphicData>
        </a:graphic>
      </p:graphicFrame>
      <p:sp>
        <p:nvSpPr>
          <p:cNvPr id="10" name="正方形/長方形 9"/>
          <p:cNvSpPr/>
          <p:nvPr/>
        </p:nvSpPr>
        <p:spPr>
          <a:xfrm>
            <a:off x="8878355" y="1308011"/>
            <a:ext cx="2690160" cy="323165"/>
          </a:xfrm>
          <a:prstGeom prst="rect">
            <a:avLst/>
          </a:prstGeom>
        </p:spPr>
        <p:txBody>
          <a:bodyPr wrap="none">
            <a:spAutoFit/>
          </a:bodyPr>
          <a:lstStyle/>
          <a:p>
            <a:r>
              <a:rPr lang="ja-JP" altLang="en-US" sz="1500" dirty="0">
                <a:latin typeface="Meiryo UI" panose="020B0604030504040204" pitchFamily="50" charset="-128"/>
                <a:ea typeface="Meiryo UI" panose="020B0604030504040204" pitchFamily="50" charset="-128"/>
                <a:cs typeface="Meiryo UI" panose="020B0604030504040204" pitchFamily="50" charset="-128"/>
              </a:rPr>
              <a:t>■</a:t>
            </a:r>
            <a:r>
              <a:rPr lang="ja-JP" altLang="ja-JP" sz="1500" dirty="0">
                <a:latin typeface="Meiryo UI" panose="020B0604030504040204" pitchFamily="50" charset="-128"/>
                <a:ea typeface="Meiryo UI" panose="020B0604030504040204" pitchFamily="50" charset="-128"/>
                <a:cs typeface="Meiryo UI" panose="020B0604030504040204" pitchFamily="50" charset="-128"/>
              </a:rPr>
              <a:t>価格帯ごとの宿泊者数の推移</a:t>
            </a:r>
            <a:endParaRPr lang="ja-JP" altLang="en-US" sz="15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p:cNvSpPr/>
          <p:nvPr/>
        </p:nvSpPr>
        <p:spPr>
          <a:xfrm>
            <a:off x="23565" y="814386"/>
            <a:ext cx="5016771" cy="427535"/>
          </a:xfrm>
          <a:prstGeom prst="rect">
            <a:avLst/>
          </a:prstGeom>
          <a:ln>
            <a:noFill/>
          </a:ln>
        </p:spPr>
        <p:style>
          <a:lnRef idx="2">
            <a:schemeClr val="dk1"/>
          </a:lnRef>
          <a:fillRef idx="1">
            <a:schemeClr val="lt1"/>
          </a:fillRef>
          <a:effectRef idx="0">
            <a:schemeClr val="dk1"/>
          </a:effectRef>
          <a:fontRef idx="minor">
            <a:schemeClr val="dk1"/>
          </a:fontRef>
        </p:style>
        <p:txBody>
          <a:bodyPr wrap="square" lIns="36000" tIns="72000" rIns="36000" bIns="72000">
            <a:spAutoFit/>
          </a:bodyPr>
          <a:lstStyle/>
          <a:p>
            <a:pPr>
              <a:lnSpc>
                <a:spcPts val="2200"/>
              </a:lnSpc>
            </a:pPr>
            <a:r>
              <a:rPr lang="ja-JP" altLang="en-US" sz="1600" dirty="0">
                <a:solidFill>
                  <a:srgbClr val="FF0000"/>
                </a:solidFill>
                <a:latin typeface="Meiryo UI" panose="020B0604030504040204" pitchFamily="50" charset="-128"/>
                <a:ea typeface="Meiryo UI" panose="020B0604030504040204" pitchFamily="50" charset="-128"/>
              </a:rPr>
              <a:t>　</a:t>
            </a:r>
            <a:r>
              <a:rPr lang="ja-JP" altLang="en-US" sz="1600" b="1" dirty="0">
                <a:solidFill>
                  <a:schemeClr val="tx1"/>
                </a:solidFill>
                <a:latin typeface="Meiryo UI" panose="020B0604030504040204" pitchFamily="50" charset="-128"/>
                <a:ea typeface="Meiryo UI" panose="020B0604030504040204" pitchFamily="50" charset="-128"/>
              </a:rPr>
              <a:t>▶背景～観光・宿泊を取り巻く状況の変化～</a:t>
            </a:r>
            <a:endParaRPr lang="en-US" altLang="ja-JP"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正方形/長方形 26"/>
          <p:cNvSpPr/>
          <p:nvPr/>
        </p:nvSpPr>
        <p:spPr>
          <a:xfrm>
            <a:off x="341138" y="1755033"/>
            <a:ext cx="4381624" cy="523220"/>
          </a:xfrm>
          <a:prstGeom prst="rect">
            <a:avLst/>
          </a:prstGeom>
          <a:solidFill>
            <a:schemeClr val="bg1"/>
          </a:solidFill>
          <a:ln>
            <a:noFill/>
            <a:prstDash val="sysDot"/>
          </a:ln>
        </p:spPr>
        <p:txBody>
          <a:bodyPr wrap="square">
            <a:spAutoFit/>
          </a:bodyPr>
          <a:lstStyle/>
          <a:p>
            <a:r>
              <a:rPr lang="ja-JP" altLang="en-US" sz="1400" dirty="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来阪外国人旅行者数</a:t>
            </a:r>
            <a:r>
              <a:rPr lang="ja-JP" altLang="en-US" sz="1400" dirty="0">
                <a:latin typeface="Meiryo UI" panose="020B0604030504040204" pitchFamily="50" charset="-128"/>
                <a:ea typeface="Meiryo UI" panose="020B0604030504040204" pitchFamily="50" charset="-128"/>
              </a:rPr>
              <a:t>は</a:t>
            </a:r>
            <a:r>
              <a:rPr lang="ja-JP" altLang="en-US" sz="1400" b="1" u="sng" dirty="0">
                <a:latin typeface="Meiryo UI" panose="020B0604030504040204" pitchFamily="50" charset="-128"/>
                <a:ea typeface="Meiryo UI" panose="020B0604030504040204" pitchFamily="50" charset="-128"/>
              </a:rPr>
              <a:t>約３倍</a:t>
            </a:r>
            <a:r>
              <a:rPr lang="ja-JP" altLang="en-US" sz="1400" dirty="0">
                <a:latin typeface="Meiryo UI" panose="020B0604030504040204" pitchFamily="50" charset="-128"/>
                <a:ea typeface="Meiryo UI" panose="020B0604030504040204" pitchFamily="50" charset="-128"/>
              </a:rPr>
              <a:t>に増加</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2014</a:t>
            </a:r>
            <a:r>
              <a:rPr lang="ja-JP" altLang="en-US"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376</a:t>
            </a:r>
            <a:r>
              <a:rPr lang="ja-JP" altLang="ja-JP" sz="1400" dirty="0">
                <a:latin typeface="Meiryo UI" panose="020B0604030504040204" pitchFamily="50" charset="-128"/>
                <a:ea typeface="Meiryo UI" panose="020B0604030504040204" pitchFamily="50" charset="-128"/>
              </a:rPr>
              <a:t>万人</a:t>
            </a:r>
            <a:r>
              <a:rPr lang="ja-JP" altLang="en-US"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2017</a:t>
            </a:r>
            <a:r>
              <a:rPr lang="ja-JP" altLang="en-US"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1,110</a:t>
            </a:r>
            <a:r>
              <a:rPr lang="ja-JP" altLang="ja-JP" sz="1400" dirty="0">
                <a:latin typeface="Meiryo UI" panose="020B0604030504040204" pitchFamily="50" charset="-128"/>
                <a:ea typeface="Meiryo UI" panose="020B0604030504040204" pitchFamily="50" charset="-128"/>
              </a:rPr>
              <a:t>万人</a:t>
            </a:r>
            <a:r>
              <a:rPr lang="ja-JP" altLang="en-US" sz="1400" dirty="0">
                <a:solidFill>
                  <a:srgbClr val="FF0000"/>
                </a:solidFill>
                <a:latin typeface="Meiryo UI" panose="020B0604030504040204" pitchFamily="50" charset="-128"/>
                <a:ea typeface="Meiryo UI" panose="020B0604030504040204" pitchFamily="50" charset="-128"/>
              </a:rPr>
              <a:t>）</a:t>
            </a:r>
            <a:endParaRPr lang="en-US" altLang="ja-JP" sz="1400" dirty="0">
              <a:solidFill>
                <a:srgbClr val="FF0000"/>
              </a:solidFill>
              <a:latin typeface="Meiryo UI" panose="020B0604030504040204" pitchFamily="50" charset="-128"/>
              <a:ea typeface="Meiryo UI" panose="020B0604030504040204" pitchFamily="50" charset="-128"/>
            </a:endParaRPr>
          </a:p>
        </p:txBody>
      </p:sp>
      <p:sp>
        <p:nvSpPr>
          <p:cNvPr id="28" name="正方形/長方形 27"/>
          <p:cNvSpPr/>
          <p:nvPr/>
        </p:nvSpPr>
        <p:spPr>
          <a:xfrm>
            <a:off x="4536281" y="1684947"/>
            <a:ext cx="4123365" cy="1169551"/>
          </a:xfrm>
          <a:prstGeom prst="rect">
            <a:avLst/>
          </a:prstGeom>
          <a:solidFill>
            <a:schemeClr val="bg1"/>
          </a:solidFill>
          <a:ln>
            <a:noFill/>
            <a:prstDash val="sysDot"/>
          </a:ln>
        </p:spPr>
        <p:txBody>
          <a:bodyPr wrap="square">
            <a:spAutoFit/>
          </a:bodyPr>
          <a:lstStyle/>
          <a:p>
            <a:r>
              <a:rPr lang="ja-JP" altLang="en-US" sz="1400" dirty="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ホテル・旅館の客室数</a:t>
            </a:r>
            <a:r>
              <a:rPr lang="ja-JP" altLang="en-US" sz="1400" dirty="0">
                <a:latin typeface="Meiryo UI" panose="020B0604030504040204" pitchFamily="50" charset="-128"/>
                <a:ea typeface="Meiryo UI" panose="020B0604030504040204" pitchFamily="50" charset="-128"/>
              </a:rPr>
              <a:t>は</a:t>
            </a:r>
            <a:r>
              <a:rPr lang="ja-JP" altLang="en-US" sz="1400" b="1" u="sng" dirty="0">
                <a:latin typeface="Meiryo UI" panose="020B0604030504040204" pitchFamily="50" charset="-128"/>
                <a:ea typeface="Meiryo UI" panose="020B0604030504040204" pitchFamily="50" charset="-128"/>
              </a:rPr>
              <a:t>約</a:t>
            </a:r>
            <a:r>
              <a:rPr lang="en-US" altLang="ja-JP" sz="1400" b="1" u="sng" dirty="0">
                <a:latin typeface="Meiryo UI" panose="020B0604030504040204" pitchFamily="50" charset="-128"/>
                <a:ea typeface="Meiryo UI" panose="020B0604030504040204" pitchFamily="50" charset="-128"/>
              </a:rPr>
              <a:t>18</a:t>
            </a:r>
            <a:r>
              <a:rPr lang="ja-JP" altLang="ja-JP" sz="1400" b="1" u="sng" dirty="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増加</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2015</a:t>
            </a:r>
            <a:r>
              <a:rPr lang="ja-JP" altLang="en-US"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7.6</a:t>
            </a:r>
            <a:r>
              <a:rPr lang="ja-JP" altLang="en-US" sz="1400" dirty="0">
                <a:latin typeface="Meiryo UI" panose="020B0604030504040204" pitchFamily="50" charset="-128"/>
                <a:ea typeface="Meiryo UI" panose="020B0604030504040204" pitchFamily="50" charset="-128"/>
              </a:rPr>
              <a:t>万室→</a:t>
            </a:r>
            <a:r>
              <a:rPr lang="en-US" altLang="ja-JP" sz="1400" dirty="0">
                <a:latin typeface="Meiryo UI" panose="020B0604030504040204" pitchFamily="50" charset="-128"/>
                <a:ea typeface="Meiryo UI" panose="020B0604030504040204" pitchFamily="50" charset="-128"/>
              </a:rPr>
              <a:t>2018</a:t>
            </a:r>
            <a:r>
              <a:rPr lang="ja-JP" altLang="en-US"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9.0</a:t>
            </a:r>
            <a:r>
              <a:rPr lang="ja-JP" altLang="en-US" sz="1400" dirty="0">
                <a:latin typeface="Meiryo UI" panose="020B0604030504040204" pitchFamily="50" charset="-128"/>
                <a:ea typeface="Meiryo UI" panose="020B0604030504040204" pitchFamily="50" charset="-128"/>
              </a:rPr>
              <a:t>万室）</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宿泊施設</a:t>
            </a:r>
            <a:r>
              <a:rPr lang="ja-JP" altLang="en-US" sz="1400" dirty="0">
                <a:latin typeface="Meiryo UI" panose="020B0604030504040204" pitchFamily="50" charset="-128"/>
                <a:ea typeface="Meiryo UI" panose="020B0604030504040204" pitchFamily="50" charset="-128"/>
              </a:rPr>
              <a:t>は</a:t>
            </a:r>
            <a:r>
              <a:rPr lang="ja-JP" altLang="ja-JP" sz="1400" b="1" u="sng" dirty="0">
                <a:latin typeface="Meiryo UI" panose="020B0604030504040204" pitchFamily="50" charset="-128"/>
                <a:ea typeface="Meiryo UI" panose="020B0604030504040204" pitchFamily="50" charset="-128"/>
              </a:rPr>
              <a:t>約２倍</a:t>
            </a:r>
            <a:r>
              <a:rPr lang="ja-JP" altLang="en-US" sz="1400" dirty="0">
                <a:latin typeface="Meiryo UI" panose="020B0604030504040204" pitchFamily="50" charset="-128"/>
                <a:ea typeface="Meiryo UI" panose="020B0604030504040204" pitchFamily="50" charset="-128"/>
              </a:rPr>
              <a:t>に</a:t>
            </a:r>
            <a:r>
              <a:rPr lang="ja-JP" altLang="ja-JP" sz="1400" dirty="0">
                <a:latin typeface="Meiryo UI" panose="020B0604030504040204" pitchFamily="50" charset="-128"/>
                <a:ea typeface="Meiryo UI" panose="020B0604030504040204" pitchFamily="50" charset="-128"/>
              </a:rPr>
              <a:t>増加</a:t>
            </a:r>
            <a:r>
              <a:rPr lang="ja-JP" altLang="en-US" sz="1400" dirty="0">
                <a:latin typeface="Meiryo UI" panose="020B0604030504040204" pitchFamily="50" charset="-128"/>
                <a:ea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2015</a:t>
            </a:r>
            <a:r>
              <a:rPr lang="ja-JP" altLang="en-US"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1,300</a:t>
            </a:r>
            <a:r>
              <a:rPr lang="ja-JP" altLang="en-US" sz="1400" dirty="0">
                <a:latin typeface="Meiryo UI" panose="020B0604030504040204" pitchFamily="50" charset="-128"/>
                <a:ea typeface="Meiryo UI" panose="020B0604030504040204" pitchFamily="50" charset="-128"/>
              </a:rPr>
              <a:t>施設→</a:t>
            </a:r>
            <a:r>
              <a:rPr lang="en-US" altLang="ja-JP" sz="1400" dirty="0">
                <a:latin typeface="Meiryo UI" panose="020B0604030504040204" pitchFamily="50" charset="-128"/>
                <a:ea typeface="Meiryo UI" panose="020B0604030504040204" pitchFamily="50" charset="-128"/>
              </a:rPr>
              <a:t>2018</a:t>
            </a:r>
            <a:r>
              <a:rPr lang="ja-JP" altLang="en-US"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2,500</a:t>
            </a:r>
            <a:r>
              <a:rPr lang="ja-JP" altLang="ja-JP" sz="1400" dirty="0">
                <a:latin typeface="Meiryo UI" panose="020B0604030504040204" pitchFamily="50" charset="-128"/>
                <a:ea typeface="Meiryo UI" panose="020B0604030504040204" pitchFamily="50" charset="-128"/>
              </a:rPr>
              <a:t>施設</a:t>
            </a:r>
            <a:r>
              <a:rPr lang="en-US" altLang="ja-JP" sz="1400" dirty="0">
                <a:latin typeface="Meiryo UI" panose="020B0604030504040204" pitchFamily="50" charset="-128"/>
                <a:ea typeface="Meiryo UI" panose="020B0604030504040204" pitchFamily="50" charset="-128"/>
              </a:rPr>
              <a:t>)</a:t>
            </a:r>
          </a:p>
          <a:p>
            <a:r>
              <a:rPr lang="ja-JP" altLang="en-US" sz="1400" dirty="0">
                <a:latin typeface="Meiryo UI" panose="020B0604030504040204" pitchFamily="50" charset="-128"/>
                <a:ea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増加の大半は</a:t>
            </a:r>
            <a:r>
              <a:rPr lang="ja-JP" altLang="ja-JP" sz="1400" dirty="0">
                <a:latin typeface="Meiryo UI" panose="020B0604030504040204" pitchFamily="50" charset="-128"/>
                <a:ea typeface="Meiryo UI" panose="020B0604030504040204" pitchFamily="50" charset="-128"/>
              </a:rPr>
              <a:t>簡易宿所</a:t>
            </a:r>
            <a:r>
              <a:rPr lang="ja-JP" altLang="en-US" sz="1400" dirty="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民泊</a:t>
            </a:r>
            <a:endParaRPr lang="en-US" altLang="ja-JP" sz="1400" dirty="0">
              <a:latin typeface="Meiryo UI" panose="020B0604030504040204" pitchFamily="50" charset="-128"/>
              <a:ea typeface="Meiryo UI" panose="020B0604030504040204" pitchFamily="50" charset="-128"/>
            </a:endParaRPr>
          </a:p>
        </p:txBody>
      </p:sp>
      <p:sp>
        <p:nvSpPr>
          <p:cNvPr id="29" name="正方形/長方形 28"/>
          <p:cNvSpPr/>
          <p:nvPr/>
        </p:nvSpPr>
        <p:spPr>
          <a:xfrm>
            <a:off x="9114399" y="1711960"/>
            <a:ext cx="4355219" cy="1169551"/>
          </a:xfrm>
          <a:prstGeom prst="rect">
            <a:avLst/>
          </a:prstGeom>
          <a:solidFill>
            <a:schemeClr val="bg1"/>
          </a:solidFill>
          <a:ln>
            <a:noFill/>
            <a:prstDash val="sysDot"/>
          </a:ln>
        </p:spPr>
        <p:txBody>
          <a:bodyPr wrap="square">
            <a:spAutoFit/>
          </a:bodyPr>
          <a:lstStyle/>
          <a:p>
            <a:r>
              <a:rPr lang="ja-JP" altLang="en-US" sz="1400" dirty="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民泊施設の急増やホテルの建設ラッシュに伴う価格競争の激化等</a:t>
            </a:r>
            <a:r>
              <a:rPr lang="ja-JP" altLang="en-US" sz="1400" dirty="0">
                <a:latin typeface="Meiryo UI" panose="020B0604030504040204" pitchFamily="50" charset="-128"/>
                <a:ea typeface="Meiryo UI" panose="020B0604030504040204" pitchFamily="50" charset="-128"/>
              </a:rPr>
              <a:t>で、</a:t>
            </a:r>
            <a:r>
              <a:rPr lang="ja-JP" altLang="en-US" sz="1400" b="1" u="sng" dirty="0">
                <a:latin typeface="Meiryo UI" panose="020B0604030504040204" pitchFamily="50" charset="-128"/>
                <a:ea typeface="Meiryo UI" panose="020B0604030504040204" pitchFamily="50" charset="-128"/>
              </a:rPr>
              <a:t>平均宿泊単価は大きく下落</a:t>
            </a:r>
            <a:endParaRPr lang="en-US" altLang="ja-JP" sz="1400" b="1" u="sng"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2014</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約</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9,000</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円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2017</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約</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5,600</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円</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課税対象</a:t>
            </a:r>
            <a:r>
              <a:rPr lang="ja-JP" altLang="en-US" sz="1400" dirty="0">
                <a:latin typeface="Meiryo UI" panose="020B0604030504040204" pitchFamily="50" charset="-128"/>
                <a:ea typeface="Meiryo UI" panose="020B0604030504040204" pitchFamily="50" charset="-128"/>
              </a:rPr>
              <a:t>である</a:t>
            </a:r>
            <a:r>
              <a:rPr lang="ja-JP" altLang="ja-JP" sz="1400" dirty="0">
                <a:latin typeface="Meiryo UI" panose="020B0604030504040204" pitchFamily="50" charset="-128"/>
                <a:ea typeface="Meiryo UI" panose="020B0604030504040204" pitchFamily="50" charset="-128"/>
              </a:rPr>
              <a:t>１泊１万円以上の宿泊の割合は、</a:t>
            </a:r>
            <a:r>
              <a:rPr lang="ja-JP" altLang="en-US" sz="1400" dirty="0">
                <a:latin typeface="Meiryo UI" panose="020B0604030504040204" pitchFamily="50" charset="-128"/>
                <a:ea typeface="Meiryo UI" panose="020B0604030504040204" pitchFamily="50" charset="-128"/>
              </a:rPr>
              <a:t>　　</a:t>
            </a:r>
            <a:r>
              <a:rPr lang="en-US" altLang="ja-JP" sz="1400" b="1" u="sng" dirty="0">
                <a:latin typeface="Meiryo UI" panose="020B0604030504040204" pitchFamily="50" charset="-128"/>
                <a:ea typeface="Meiryo UI" panose="020B0604030504040204" pitchFamily="50" charset="-128"/>
              </a:rPr>
              <a:t>16.4</a:t>
            </a:r>
            <a:r>
              <a:rPr lang="ja-JP" altLang="ja-JP" sz="1400" b="1" u="sng" dirty="0">
                <a:latin typeface="Meiryo UI" panose="020B0604030504040204" pitchFamily="50" charset="-128"/>
                <a:ea typeface="Meiryo UI" panose="020B0604030504040204" pitchFamily="50" charset="-128"/>
              </a:rPr>
              <a:t>％</a:t>
            </a:r>
            <a:endParaRPr lang="en-US" altLang="ja-JP" sz="1400" b="1" u="sng" dirty="0">
              <a:latin typeface="Meiryo UI" panose="020B0604030504040204" pitchFamily="50" charset="-128"/>
              <a:ea typeface="Meiryo UI" panose="020B0604030504040204" pitchFamily="50" charset="-128"/>
            </a:endParaRPr>
          </a:p>
        </p:txBody>
      </p:sp>
      <p:sp>
        <p:nvSpPr>
          <p:cNvPr id="12" name="正方形/長方形 11"/>
          <p:cNvSpPr/>
          <p:nvPr/>
        </p:nvSpPr>
        <p:spPr>
          <a:xfrm>
            <a:off x="313077" y="5877932"/>
            <a:ext cx="13046871" cy="900246"/>
          </a:xfrm>
          <a:prstGeom prst="rect">
            <a:avLst/>
          </a:prstGeom>
          <a:ln>
            <a:solidFill>
              <a:schemeClr val="bg2">
                <a:lumMod val="75000"/>
              </a:schemeClr>
            </a:solidFill>
          </a:ln>
        </p:spPr>
        <p:txBody>
          <a:bodyPr wrap="square">
            <a:spAutoFit/>
          </a:bodyPr>
          <a:lstStyle/>
          <a:p>
            <a:pPr>
              <a:lnSpc>
                <a:spcPts val="2100"/>
              </a:lnSpc>
            </a:pPr>
            <a:r>
              <a:rPr lang="ja-JP" altLang="en-US" sz="1500" dirty="0">
                <a:latin typeface="Meiryo UI" panose="020B0604030504040204" pitchFamily="50" charset="-128"/>
                <a:ea typeface="Meiryo UI" panose="020B0604030504040204" pitchFamily="50" charset="-128"/>
              </a:rPr>
              <a:t>〇宿泊税制度創設時より、観光・宿泊業を取り巻く環境は著しく変化し、</a:t>
            </a:r>
            <a:r>
              <a:rPr lang="en-US" altLang="ja-JP" sz="1500" dirty="0">
                <a:latin typeface="Meiryo UI" panose="020B0604030504040204" pitchFamily="50" charset="-128"/>
                <a:ea typeface="Meiryo UI" panose="020B0604030504040204" pitchFamily="50" charset="-128"/>
              </a:rPr>
              <a:t>2017</a:t>
            </a:r>
            <a:r>
              <a:rPr lang="ja-JP" altLang="ja-JP" sz="1500" dirty="0">
                <a:latin typeface="Meiryo UI" panose="020B0604030504040204" pitchFamily="50" charset="-128"/>
                <a:ea typeface="Meiryo UI" panose="020B0604030504040204" pitchFamily="50" charset="-128"/>
              </a:rPr>
              <a:t>年度</a:t>
            </a:r>
            <a:r>
              <a:rPr lang="en-US" altLang="ja-JP" sz="1500" b="1" u="sng" dirty="0">
                <a:latin typeface="Meiryo UI" panose="020B0604030504040204" pitchFamily="50" charset="-128"/>
                <a:ea typeface="Meiryo UI" panose="020B0604030504040204" pitchFamily="50" charset="-128"/>
              </a:rPr>
              <a:t>10.9</a:t>
            </a:r>
            <a:r>
              <a:rPr lang="ja-JP" altLang="ja-JP" sz="1500" b="1" u="sng" dirty="0">
                <a:latin typeface="Meiryo UI" panose="020B0604030504040204" pitchFamily="50" charset="-128"/>
                <a:ea typeface="Meiryo UI" panose="020B0604030504040204" pitchFamily="50" charset="-128"/>
              </a:rPr>
              <a:t>億円</a:t>
            </a:r>
            <a:r>
              <a:rPr lang="ja-JP" altLang="ja-JP" sz="1500" dirty="0">
                <a:latin typeface="Meiryo UI" panose="020B0604030504040204" pitchFamily="50" charset="-128"/>
                <a:ea typeface="Meiryo UI" panose="020B0604030504040204" pitchFamily="50" charset="-128"/>
              </a:rPr>
              <a:t>を見込んでいた宿泊税収は</a:t>
            </a:r>
            <a:r>
              <a:rPr lang="en-US" altLang="ja-JP" sz="1500" b="1" u="sng" dirty="0">
                <a:latin typeface="Meiryo UI" panose="020B0604030504040204" pitchFamily="50" charset="-128"/>
                <a:ea typeface="Meiryo UI" panose="020B0604030504040204" pitchFamily="50" charset="-128"/>
              </a:rPr>
              <a:t>7.7</a:t>
            </a:r>
            <a:r>
              <a:rPr lang="ja-JP" altLang="ja-JP" sz="1500" b="1" u="sng" dirty="0">
                <a:latin typeface="Meiryo UI" panose="020B0604030504040204" pitchFamily="50" charset="-128"/>
                <a:ea typeface="Meiryo UI" panose="020B0604030504040204" pitchFamily="50" charset="-128"/>
              </a:rPr>
              <a:t>億円</a:t>
            </a:r>
            <a:endParaRPr lang="en-US" altLang="ja-JP" sz="1500" b="1" u="sng" dirty="0">
              <a:latin typeface="Meiryo UI" panose="020B0604030504040204" pitchFamily="50" charset="-128"/>
              <a:ea typeface="Meiryo UI" panose="020B0604030504040204" pitchFamily="50" charset="-128"/>
            </a:endParaRPr>
          </a:p>
          <a:p>
            <a:pPr>
              <a:lnSpc>
                <a:spcPts val="2100"/>
              </a:lnSpc>
            </a:pPr>
            <a:r>
              <a:rPr lang="ja-JP" altLang="en-US" sz="1500" dirty="0">
                <a:latin typeface="Meiryo UI" panose="020B0604030504040204" pitchFamily="50" charset="-128"/>
                <a:ea typeface="Meiryo UI" panose="020B0604030504040204" pitchFamily="50" charset="-128"/>
              </a:rPr>
              <a:t>〇</a:t>
            </a:r>
            <a:r>
              <a:rPr lang="ja-JP" altLang="en-US" sz="1500" dirty="0">
                <a:latin typeface="メイリオ" panose="020B0604030504040204" pitchFamily="50" charset="-128"/>
                <a:ea typeface="メイリオ" panose="020B0604030504040204" pitchFamily="50" charset="-128"/>
              </a:rPr>
              <a:t>今後も来阪旅行者のさらなる増加が見込まれる中、観光客の受入環境整備や魅力づくりを実施していくことは重要</a:t>
            </a:r>
            <a:endParaRPr lang="en-US" altLang="ja-JP" sz="1500" dirty="0">
              <a:latin typeface="メイリオ" panose="020B0604030504040204" pitchFamily="50" charset="-128"/>
              <a:ea typeface="メイリオ" panose="020B0604030504040204" pitchFamily="50" charset="-128"/>
            </a:endParaRPr>
          </a:p>
          <a:p>
            <a:pPr>
              <a:lnSpc>
                <a:spcPts val="2100"/>
              </a:lnSpc>
            </a:pPr>
            <a:r>
              <a:rPr lang="ja-JP" altLang="en-US" sz="1500" dirty="0">
                <a:latin typeface="メイリオ" panose="020B0604030504040204" pitchFamily="50" charset="-128"/>
                <a:ea typeface="メイリオ" panose="020B0604030504040204" pitchFamily="50" charset="-128"/>
              </a:rPr>
              <a:t>〇「大阪府観光客受入環境整備の推進に関する調査検討会議」設置（</a:t>
            </a:r>
            <a:r>
              <a:rPr lang="en-US" altLang="ja-JP" sz="1500" dirty="0">
                <a:latin typeface="メイリオ" panose="020B0604030504040204" pitchFamily="50" charset="-128"/>
                <a:ea typeface="メイリオ" panose="020B0604030504040204" pitchFamily="50" charset="-128"/>
              </a:rPr>
              <a:t>2018</a:t>
            </a:r>
            <a:r>
              <a:rPr lang="ja-JP" altLang="en-US" sz="1500" dirty="0">
                <a:latin typeface="メイリオ" panose="020B0604030504040204" pitchFamily="50" charset="-128"/>
                <a:ea typeface="メイリオ" panose="020B0604030504040204" pitchFamily="50" charset="-128"/>
              </a:rPr>
              <a:t>年）</a:t>
            </a:r>
          </a:p>
        </p:txBody>
      </p:sp>
      <p:sp>
        <p:nvSpPr>
          <p:cNvPr id="19" name="角丸四角形 18">
            <a:extLst>
              <a:ext uri="{FF2B5EF4-FFF2-40B4-BE49-F238E27FC236}">
                <a16:creationId xmlns:a16="http://schemas.microsoft.com/office/drawing/2014/main" id="{280BC99D-3D13-8348-84EF-12B00AFA53B8}"/>
              </a:ext>
            </a:extLst>
          </p:cNvPr>
          <p:cNvSpPr/>
          <p:nvPr/>
        </p:nvSpPr>
        <p:spPr>
          <a:xfrm>
            <a:off x="148433" y="775281"/>
            <a:ext cx="13244831" cy="5567738"/>
          </a:xfrm>
          <a:prstGeom prst="roundRect">
            <a:avLst>
              <a:gd name="adj" fmla="val 2749"/>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二等辺三角形 29"/>
          <p:cNvSpPr/>
          <p:nvPr/>
        </p:nvSpPr>
        <p:spPr>
          <a:xfrm rot="16200000" flipV="1">
            <a:off x="5727225" y="4139908"/>
            <a:ext cx="2306199" cy="244677"/>
          </a:xfrm>
          <a:prstGeom prst="triangle">
            <a:avLst>
              <a:gd name="adj"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p:cNvSpPr/>
          <p:nvPr/>
        </p:nvSpPr>
        <p:spPr>
          <a:xfrm>
            <a:off x="313078" y="7437477"/>
            <a:ext cx="13046872" cy="1438855"/>
          </a:xfrm>
          <a:prstGeom prst="rect">
            <a:avLst/>
          </a:prstGeom>
          <a:solidFill>
            <a:schemeClr val="accent6">
              <a:lumMod val="20000"/>
              <a:lumOff val="80000"/>
            </a:schemeClr>
          </a:solidFill>
        </p:spPr>
        <p:txBody>
          <a:bodyPr wrap="square">
            <a:spAutoFit/>
          </a:bodyPr>
          <a:lstStyle/>
          <a:p>
            <a:pPr marL="171450" indent="-171450">
              <a:lnSpc>
                <a:spcPts val="2100"/>
              </a:lnSpc>
              <a:buFont typeface="Wingdings" panose="05000000000000000000" pitchFamily="2" charset="2"/>
              <a:buChar char="l"/>
            </a:pPr>
            <a:r>
              <a:rPr lang="ja-JP" altLang="ja-JP" sz="1500" dirty="0">
                <a:latin typeface="Meiryo UI" panose="020B0604030504040204" pitchFamily="50" charset="-128"/>
                <a:ea typeface="Meiryo UI" panose="020B0604030504040204" pitchFamily="50" charset="-128"/>
              </a:rPr>
              <a:t>近年の観光・宿泊を取り巻く環境の激変</a:t>
            </a:r>
            <a:r>
              <a:rPr lang="ja-JP" altLang="en-US" sz="1500" dirty="0">
                <a:latin typeface="Meiryo UI" panose="020B0604030504040204" pitchFamily="50" charset="-128"/>
                <a:ea typeface="Meiryo UI" panose="020B0604030504040204" pitchFamily="50" charset="-128"/>
              </a:rPr>
              <a:t>への</a:t>
            </a:r>
            <a:r>
              <a:rPr lang="ja-JP" altLang="ja-JP" sz="1500" dirty="0">
                <a:latin typeface="Meiryo UI" panose="020B0604030504040204" pitchFamily="50" charset="-128"/>
                <a:ea typeface="Meiryo UI" panose="020B0604030504040204" pitchFamily="50" charset="-128"/>
              </a:rPr>
              <a:t>緊急的な対応として、宿泊税制度を見直すこと</a:t>
            </a:r>
            <a:r>
              <a:rPr lang="ja-JP" altLang="en-US" sz="1500" dirty="0">
                <a:latin typeface="Meiryo UI" panose="020B0604030504040204" pitchFamily="50" charset="-128"/>
                <a:ea typeface="Meiryo UI" panose="020B0604030504040204" pitchFamily="50" charset="-128"/>
              </a:rPr>
              <a:t>は</a:t>
            </a:r>
            <a:r>
              <a:rPr lang="ja-JP" altLang="ja-JP" sz="1500" dirty="0">
                <a:latin typeface="Meiryo UI" panose="020B0604030504040204" pitchFamily="50" charset="-128"/>
                <a:ea typeface="Meiryo UI" panose="020B0604030504040204" pitchFamily="50" charset="-128"/>
              </a:rPr>
              <a:t>やむを得ない</a:t>
            </a:r>
            <a:endParaRPr lang="en-US" altLang="ja-JP" sz="1500" dirty="0">
              <a:latin typeface="Meiryo UI" panose="020B0604030504040204" pitchFamily="50" charset="-128"/>
              <a:ea typeface="Meiryo UI" panose="020B0604030504040204" pitchFamily="50" charset="-128"/>
            </a:endParaRPr>
          </a:p>
          <a:p>
            <a:pPr marL="171450" indent="-171450">
              <a:lnSpc>
                <a:spcPts val="2100"/>
              </a:lnSpc>
              <a:buFont typeface="Wingdings" panose="05000000000000000000" pitchFamily="2" charset="2"/>
              <a:buChar char="l"/>
            </a:pPr>
            <a:r>
              <a:rPr lang="ja-JP" altLang="ja-JP" sz="1500" dirty="0">
                <a:latin typeface="Meiryo UI" panose="020B0604030504040204" pitchFamily="50" charset="-128"/>
                <a:ea typeface="Meiryo UI" panose="020B0604030504040204" pitchFamily="50" charset="-128"/>
              </a:rPr>
              <a:t>現行制度の基本的な考え方</a:t>
            </a:r>
            <a:r>
              <a:rPr lang="ja-JP" altLang="en-US" sz="1500" dirty="0">
                <a:latin typeface="Meiryo UI" panose="020B0604030504040204" pitchFamily="50" charset="-128"/>
                <a:ea typeface="Meiryo UI" panose="020B0604030504040204" pitchFamily="50" charset="-128"/>
              </a:rPr>
              <a:t>は</a:t>
            </a:r>
            <a:r>
              <a:rPr lang="ja-JP" altLang="ja-JP" sz="1500" dirty="0">
                <a:latin typeface="Meiryo UI" panose="020B0604030504040204" pitchFamily="50" charset="-128"/>
                <a:ea typeface="Meiryo UI" panose="020B0604030504040204" pitchFamily="50" charset="-128"/>
              </a:rPr>
              <a:t>踏襲</a:t>
            </a:r>
            <a:r>
              <a:rPr lang="ja-JP" altLang="en-US" sz="1500" dirty="0">
                <a:latin typeface="Meiryo UI" panose="020B0604030504040204" pitchFamily="50" charset="-128"/>
                <a:ea typeface="Meiryo UI" panose="020B0604030504040204" pitchFamily="50" charset="-128"/>
              </a:rPr>
              <a:t>す</a:t>
            </a:r>
            <a:r>
              <a:rPr lang="ja-JP" altLang="ja-JP" sz="1500" dirty="0">
                <a:latin typeface="Meiryo UI" panose="020B0604030504040204" pitchFamily="50" charset="-128"/>
                <a:ea typeface="Meiryo UI" panose="020B0604030504040204" pitchFamily="50" charset="-128"/>
              </a:rPr>
              <a:t>べき</a:t>
            </a:r>
            <a:r>
              <a:rPr lang="ja-JP" altLang="en-US" sz="1500" dirty="0">
                <a:latin typeface="Meiryo UI" panose="020B0604030504040204" pitchFamily="50" charset="-128"/>
                <a:ea typeface="Meiryo UI" panose="020B0604030504040204" pitchFamily="50" charset="-128"/>
              </a:rPr>
              <a:t>⇒</a:t>
            </a:r>
            <a:r>
              <a:rPr lang="ja-JP" altLang="ja-JP" sz="1500" dirty="0">
                <a:latin typeface="Meiryo UI" panose="020B0604030504040204" pitchFamily="50" charset="-128"/>
                <a:ea typeface="Meiryo UI" panose="020B0604030504040204" pitchFamily="50" charset="-128"/>
              </a:rPr>
              <a:t>税率は現行制度を維持</a:t>
            </a:r>
            <a:r>
              <a:rPr lang="ja-JP" altLang="en-US" sz="1500" dirty="0">
                <a:latin typeface="Meiryo UI" panose="020B0604030504040204" pitchFamily="50" charset="-128"/>
                <a:ea typeface="Meiryo UI" panose="020B0604030504040204" pitchFamily="50" charset="-128"/>
              </a:rPr>
              <a:t>し</a:t>
            </a:r>
            <a:r>
              <a:rPr lang="ja-JP" altLang="ja-JP" sz="1500" dirty="0">
                <a:latin typeface="Meiryo UI" panose="020B0604030504040204" pitchFamily="50" charset="-128"/>
                <a:ea typeface="Meiryo UI" panose="020B0604030504040204" pitchFamily="50" charset="-128"/>
              </a:rPr>
              <a:t>、免税点の引下げを軸に検討</a:t>
            </a:r>
            <a:r>
              <a:rPr lang="ja-JP" altLang="en-US" sz="1500" dirty="0">
                <a:latin typeface="Meiryo UI" panose="020B0604030504040204" pitchFamily="50" charset="-128"/>
                <a:ea typeface="Meiryo UI" panose="020B0604030504040204" pitchFamily="50" charset="-128"/>
              </a:rPr>
              <a:t>。</a:t>
            </a:r>
            <a:endParaRPr lang="en-US" altLang="ja-JP" sz="1500" dirty="0">
              <a:latin typeface="Meiryo UI" panose="020B0604030504040204" pitchFamily="50" charset="-128"/>
              <a:ea typeface="Meiryo UI" panose="020B0604030504040204" pitchFamily="50" charset="-128"/>
            </a:endParaRPr>
          </a:p>
          <a:p>
            <a:pPr marL="171450" indent="-171450">
              <a:lnSpc>
                <a:spcPts val="2100"/>
              </a:lnSpc>
              <a:buFont typeface="Wingdings" panose="05000000000000000000" pitchFamily="2" charset="2"/>
              <a:buChar char="l"/>
            </a:pPr>
            <a:r>
              <a:rPr lang="ja-JP" altLang="en-US" sz="1500" dirty="0">
                <a:latin typeface="Meiryo UI" panose="020B0604030504040204" pitchFamily="50" charset="-128"/>
                <a:ea typeface="Meiryo UI" panose="020B0604030504040204" pitchFamily="50" charset="-128"/>
              </a:rPr>
              <a:t>免税点の引き下げ設定価格については、「平均宿泊単価（</a:t>
            </a:r>
            <a:r>
              <a:rPr lang="en-US" altLang="ja-JP" sz="1500" dirty="0">
                <a:latin typeface="Meiryo UI" panose="020B0604030504040204" pitchFamily="50" charset="-128"/>
                <a:ea typeface="Meiryo UI" panose="020B0604030504040204" pitchFamily="50" charset="-128"/>
              </a:rPr>
              <a:t>5,611</a:t>
            </a:r>
            <a:r>
              <a:rPr lang="ja-JP" altLang="en-US" sz="1500" dirty="0">
                <a:latin typeface="Meiryo UI" panose="020B0604030504040204" pitchFamily="50" charset="-128"/>
                <a:ea typeface="Meiryo UI" panose="020B0604030504040204" pitchFamily="50" charset="-128"/>
              </a:rPr>
              <a:t>円）」に着目しつつ、「宿泊者が最も多く利用しているビジネスホテルの平均宿泊単価（</a:t>
            </a:r>
            <a:r>
              <a:rPr lang="en-US" altLang="ja-JP" sz="1500" dirty="0">
                <a:latin typeface="Meiryo UI" panose="020B0604030504040204" pitchFamily="50" charset="-128"/>
                <a:ea typeface="Meiryo UI" panose="020B0604030504040204" pitchFamily="50" charset="-128"/>
              </a:rPr>
              <a:t>7,200</a:t>
            </a:r>
            <a:r>
              <a:rPr lang="ja-JP" altLang="en-US" sz="1500" dirty="0">
                <a:latin typeface="Meiryo UI" panose="020B0604030504040204" pitchFamily="50" charset="-128"/>
                <a:ea typeface="Meiryo UI" panose="020B0604030504040204" pitchFamily="50" charset="-128"/>
              </a:rPr>
              <a:t>円）」</a:t>
            </a:r>
            <a:endParaRPr lang="en-US" altLang="ja-JP" sz="1500" dirty="0">
              <a:latin typeface="Meiryo UI" panose="020B0604030504040204" pitchFamily="50" charset="-128"/>
              <a:ea typeface="Meiryo UI" panose="020B0604030504040204" pitchFamily="50" charset="-128"/>
            </a:endParaRPr>
          </a:p>
          <a:p>
            <a:pPr>
              <a:lnSpc>
                <a:spcPts val="2100"/>
              </a:lnSpc>
            </a:pPr>
            <a:r>
              <a:rPr lang="ja-JP" altLang="en-US" sz="1500" dirty="0">
                <a:latin typeface="Meiryo UI" panose="020B0604030504040204" pitchFamily="50" charset="-128"/>
                <a:ea typeface="Meiryo UI" panose="020B0604030504040204" pitchFamily="50" charset="-128"/>
              </a:rPr>
              <a:t>　「</a:t>
            </a:r>
            <a:r>
              <a:rPr lang="ja-JP" altLang="ja-JP" sz="1500" dirty="0">
                <a:latin typeface="Meiryo UI" panose="020B0604030504040204" pitchFamily="50" charset="-128"/>
                <a:ea typeface="Meiryo UI" panose="020B0604030504040204" pitchFamily="50" charset="-128"/>
              </a:rPr>
              <a:t>めざすべき事業規模</a:t>
            </a:r>
            <a:r>
              <a:rPr lang="ja-JP" altLang="en-US" sz="1500" dirty="0">
                <a:latin typeface="Meiryo UI" panose="020B0604030504040204" pitchFamily="50" charset="-128"/>
                <a:ea typeface="Meiryo UI" panose="020B0604030504040204" pitchFamily="50" charset="-128"/>
              </a:rPr>
              <a:t>（</a:t>
            </a:r>
            <a:r>
              <a:rPr lang="en-US" altLang="ja-JP" sz="1500" dirty="0">
                <a:latin typeface="Meiryo UI" panose="020B0604030504040204" pitchFamily="50" charset="-128"/>
                <a:ea typeface="Meiryo UI" panose="020B0604030504040204" pitchFamily="50" charset="-128"/>
              </a:rPr>
              <a:t>20</a:t>
            </a:r>
            <a:r>
              <a:rPr lang="ja-JP" altLang="ja-JP" sz="1500" dirty="0">
                <a:latin typeface="Meiryo UI" panose="020B0604030504040204" pitchFamily="50" charset="-128"/>
                <a:ea typeface="Meiryo UI" panose="020B0604030504040204" pitchFamily="50" charset="-128"/>
              </a:rPr>
              <a:t>億円程度</a:t>
            </a:r>
            <a:r>
              <a:rPr lang="ja-JP" altLang="en-US" sz="1500" dirty="0">
                <a:latin typeface="Meiryo UI" panose="020B0604030504040204" pitchFamily="50" charset="-128"/>
                <a:ea typeface="Meiryo UI" panose="020B0604030504040204" pitchFamily="50" charset="-128"/>
              </a:rPr>
              <a:t>）」「</a:t>
            </a:r>
            <a:r>
              <a:rPr lang="ja-JP" altLang="ja-JP" sz="1500" dirty="0">
                <a:latin typeface="Meiryo UI" panose="020B0604030504040204" pitchFamily="50" charset="-128"/>
                <a:ea typeface="Meiryo UI" panose="020B0604030504040204" pitchFamily="50" charset="-128"/>
              </a:rPr>
              <a:t>税の公平性の観点から、</a:t>
            </a:r>
            <a:r>
              <a:rPr lang="ja-JP" altLang="en-US" sz="1500" dirty="0">
                <a:latin typeface="Meiryo UI" panose="020B0604030504040204" pitchFamily="50" charset="-128"/>
                <a:ea typeface="Meiryo UI" panose="020B0604030504040204" pitchFamily="50" charset="-128"/>
              </a:rPr>
              <a:t>適正</a:t>
            </a:r>
            <a:r>
              <a:rPr lang="ja-JP" altLang="ja-JP" sz="1500" dirty="0">
                <a:latin typeface="Meiryo UI" panose="020B0604030504040204" pitchFamily="50" charset="-128"/>
                <a:ea typeface="Meiryo UI" panose="020B0604030504040204" pitchFamily="50" charset="-128"/>
              </a:rPr>
              <a:t>な申告・徴収が可能</a:t>
            </a:r>
            <a:r>
              <a:rPr lang="ja-JP" altLang="en-US" sz="1500" dirty="0">
                <a:latin typeface="Meiryo UI" panose="020B0604030504040204" pitchFamily="50" charset="-128"/>
                <a:ea typeface="Meiryo UI" panose="020B0604030504040204" pitchFamily="50" charset="-128"/>
              </a:rPr>
              <a:t>（</a:t>
            </a:r>
            <a:r>
              <a:rPr lang="ja-JP" altLang="ja-JP" sz="1500" dirty="0">
                <a:latin typeface="Meiryo UI" panose="020B0604030504040204" pitchFamily="50" charset="-128"/>
                <a:ea typeface="Meiryo UI" panose="020B0604030504040204" pitchFamily="50" charset="-128"/>
              </a:rPr>
              <a:t>特別徴収義務者の負担や処理体制への配慮</a:t>
            </a:r>
            <a:r>
              <a:rPr lang="ja-JP" altLang="en-US" sz="1500" dirty="0">
                <a:latin typeface="Meiryo UI" panose="020B0604030504040204" pitchFamily="50" charset="-128"/>
                <a:ea typeface="Meiryo UI" panose="020B0604030504040204" pitchFamily="50" charset="-128"/>
              </a:rPr>
              <a:t>）」「</a:t>
            </a:r>
            <a:r>
              <a:rPr lang="ja-JP" altLang="ja-JP" sz="1500" dirty="0">
                <a:latin typeface="Meiryo UI" panose="020B0604030504040204" pitchFamily="50" charset="-128"/>
                <a:ea typeface="Meiryo UI" panose="020B0604030504040204" pitchFamily="50" charset="-128"/>
              </a:rPr>
              <a:t>税収に比して徴税</a:t>
            </a:r>
            <a:endParaRPr lang="en-US" altLang="ja-JP" sz="1500" dirty="0">
              <a:latin typeface="Meiryo UI" panose="020B0604030504040204" pitchFamily="50" charset="-128"/>
              <a:ea typeface="Meiryo UI" panose="020B0604030504040204" pitchFamily="50" charset="-128"/>
            </a:endParaRPr>
          </a:p>
          <a:p>
            <a:pPr>
              <a:lnSpc>
                <a:spcPts val="2100"/>
              </a:lnSpc>
            </a:pPr>
            <a:r>
              <a:rPr lang="ja-JP" altLang="en-US" sz="1500" dirty="0">
                <a:latin typeface="Meiryo UI" panose="020B0604030504040204" pitchFamily="50" charset="-128"/>
                <a:ea typeface="Meiryo UI" panose="020B0604030504040204" pitchFamily="50" charset="-128"/>
              </a:rPr>
              <a:t>　</a:t>
            </a:r>
            <a:r>
              <a:rPr lang="ja-JP" altLang="ja-JP" sz="1500" dirty="0">
                <a:latin typeface="Meiryo UI" panose="020B0604030504040204" pitchFamily="50" charset="-128"/>
                <a:ea typeface="Meiryo UI" panose="020B0604030504040204" pitchFamily="50" charset="-128"/>
              </a:rPr>
              <a:t>コストが大きくなり過ぎず、簡素で分かりやすい制度</a:t>
            </a:r>
            <a:r>
              <a:rPr lang="ja-JP" altLang="en-US" sz="1500" dirty="0">
                <a:latin typeface="Meiryo UI" panose="020B0604030504040204" pitchFamily="50" charset="-128"/>
                <a:ea typeface="Meiryo UI" panose="020B0604030504040204" pitchFamily="50" charset="-128"/>
              </a:rPr>
              <a:t>」を判断要素に、総合的に勘案し、</a:t>
            </a:r>
            <a:r>
              <a:rPr lang="ja-JP" altLang="en-US" sz="1500" b="1" u="sng" dirty="0">
                <a:latin typeface="Meiryo UI" panose="020B0604030504040204" pitchFamily="50" charset="-128"/>
                <a:ea typeface="Meiryo UI" panose="020B0604030504040204" pitchFamily="50" charset="-128"/>
              </a:rPr>
              <a:t>「免税点を現在の１万円から７千円程度に引き下げる手法が望ましい」</a:t>
            </a:r>
            <a:r>
              <a:rPr lang="ja-JP" altLang="en-US" sz="1500" dirty="0">
                <a:latin typeface="Meiryo UI" panose="020B0604030504040204" pitchFamily="50" charset="-128"/>
                <a:ea typeface="Meiryo UI" panose="020B0604030504040204" pitchFamily="50" charset="-128"/>
              </a:rPr>
              <a:t>とした。</a:t>
            </a:r>
          </a:p>
        </p:txBody>
      </p:sp>
      <p:sp>
        <p:nvSpPr>
          <p:cNvPr id="9" name="正方形/長方形 8"/>
          <p:cNvSpPr/>
          <p:nvPr/>
        </p:nvSpPr>
        <p:spPr>
          <a:xfrm>
            <a:off x="23565" y="6930553"/>
            <a:ext cx="3493264" cy="403957"/>
          </a:xfrm>
          <a:prstGeom prst="rect">
            <a:avLst/>
          </a:prstGeom>
        </p:spPr>
        <p:txBody>
          <a:bodyPr wrap="none">
            <a:spAutoFit/>
          </a:bodyPr>
          <a:lstStyle/>
          <a:p>
            <a:pPr defTabSz="990600">
              <a:lnSpc>
                <a:spcPts val="2600"/>
              </a:lnSpc>
            </a:pPr>
            <a:r>
              <a:rPr lang="ja-JP" altLang="en-US" sz="1600" dirty="0">
                <a:latin typeface="メイリオ" panose="020B0604030504040204" pitchFamily="50" charset="-128"/>
                <a:ea typeface="メイリオ" panose="020B0604030504040204" pitchFamily="50" charset="-128"/>
              </a:rPr>
              <a:t>▶調査検討会議答申（</a:t>
            </a:r>
            <a:r>
              <a:rPr lang="en-US" altLang="ja-JP" sz="1600" dirty="0">
                <a:latin typeface="メイリオ" panose="020B0604030504040204" pitchFamily="50" charset="-128"/>
                <a:ea typeface="メイリオ" panose="020B0604030504040204" pitchFamily="50" charset="-128"/>
              </a:rPr>
              <a:t>2018</a:t>
            </a:r>
            <a:r>
              <a:rPr lang="ja-JP" altLang="en-US" sz="1600" dirty="0">
                <a:latin typeface="メイリオ" panose="020B0604030504040204" pitchFamily="50" charset="-128"/>
                <a:ea typeface="メイリオ" panose="020B0604030504040204" pitchFamily="50" charset="-128"/>
              </a:rPr>
              <a:t>年</a:t>
            </a:r>
            <a:r>
              <a:rPr lang="en-US" altLang="ja-JP" sz="1600" dirty="0">
                <a:latin typeface="メイリオ" panose="020B0604030504040204" pitchFamily="50" charset="-128"/>
                <a:ea typeface="メイリオ" panose="020B0604030504040204" pitchFamily="50" charset="-128"/>
              </a:rPr>
              <a:t>8</a:t>
            </a:r>
            <a:r>
              <a:rPr lang="ja-JP" altLang="en-US" sz="1600" dirty="0">
                <a:latin typeface="メイリオ" panose="020B0604030504040204" pitchFamily="50" charset="-128"/>
                <a:ea typeface="メイリオ" panose="020B0604030504040204" pitchFamily="50" charset="-128"/>
              </a:rPr>
              <a:t>月）</a:t>
            </a:r>
            <a:endParaRPr lang="en-US" altLang="ja-JP" sz="1600" dirty="0">
              <a:latin typeface="メイリオ" panose="020B0604030504040204" pitchFamily="50" charset="-128"/>
              <a:ea typeface="メイリオ" panose="020B0604030504040204" pitchFamily="50" charset="-128"/>
            </a:endParaRPr>
          </a:p>
        </p:txBody>
      </p:sp>
      <p:sp>
        <p:nvSpPr>
          <p:cNvPr id="13" name="正方形/長方形 12"/>
          <p:cNvSpPr/>
          <p:nvPr/>
        </p:nvSpPr>
        <p:spPr>
          <a:xfrm>
            <a:off x="59302" y="9103168"/>
            <a:ext cx="12969766" cy="338554"/>
          </a:xfrm>
          <a:prstGeom prst="rect">
            <a:avLst/>
          </a:prstGeom>
        </p:spPr>
        <p:txBody>
          <a:bodyPr wrap="square">
            <a:spAutoFit/>
          </a:bodyPr>
          <a:lstStyle/>
          <a:p>
            <a:pPr defTabSz="990600"/>
            <a:r>
              <a:rPr lang="ja-JP" altLang="en-US" sz="1600" dirty="0">
                <a:latin typeface="メイリオ" panose="020B0604030504040204" pitchFamily="50" charset="-128"/>
                <a:ea typeface="メイリオ" panose="020B0604030504040204" pitchFamily="50" charset="-128"/>
              </a:rPr>
              <a:t>▶「大阪府宿泊税条例の一部改正条例」可決（</a:t>
            </a:r>
            <a:r>
              <a:rPr lang="en-US" altLang="ja-JP" sz="1600" dirty="0">
                <a:latin typeface="メイリオ" panose="020B0604030504040204" pitchFamily="50" charset="-128"/>
                <a:ea typeface="メイリオ" panose="020B0604030504040204" pitchFamily="50" charset="-128"/>
              </a:rPr>
              <a:t>2018</a:t>
            </a:r>
            <a:r>
              <a:rPr lang="ja-JP" altLang="en-US" sz="1600" dirty="0">
                <a:latin typeface="メイリオ" panose="020B0604030504040204" pitchFamily="50" charset="-128"/>
                <a:ea typeface="メイリオ" panose="020B0604030504040204" pitchFamily="50" charset="-128"/>
              </a:rPr>
              <a:t>年</a:t>
            </a:r>
            <a:r>
              <a:rPr lang="en-US" altLang="ja-JP" sz="1600" dirty="0">
                <a:latin typeface="メイリオ" panose="020B0604030504040204" pitchFamily="50" charset="-128"/>
                <a:ea typeface="メイリオ" panose="020B0604030504040204" pitchFamily="50" charset="-128"/>
              </a:rPr>
              <a:t>9</a:t>
            </a:r>
            <a:r>
              <a:rPr lang="ja-JP" altLang="en-US" sz="1600" dirty="0">
                <a:latin typeface="メイリオ" panose="020B0604030504040204" pitchFamily="50" charset="-128"/>
                <a:ea typeface="メイリオ" panose="020B0604030504040204" pitchFamily="50" charset="-128"/>
              </a:rPr>
              <a:t>月）　➡　施行・徴収開始（</a:t>
            </a:r>
            <a:r>
              <a:rPr lang="en-US" altLang="ja-JP" sz="1600" dirty="0">
                <a:latin typeface="メイリオ" panose="020B0604030504040204" pitchFamily="50" charset="-128"/>
                <a:ea typeface="メイリオ" panose="020B0604030504040204" pitchFamily="50" charset="-128"/>
              </a:rPr>
              <a:t>2019</a:t>
            </a:r>
            <a:r>
              <a:rPr lang="ja-JP" altLang="en-US" sz="1600" dirty="0">
                <a:latin typeface="メイリオ" panose="020B0604030504040204" pitchFamily="50" charset="-128"/>
                <a:ea typeface="メイリオ" panose="020B0604030504040204" pitchFamily="50" charset="-128"/>
              </a:rPr>
              <a:t>年</a:t>
            </a:r>
            <a:r>
              <a:rPr lang="en-US" altLang="ja-JP" sz="1600" dirty="0">
                <a:latin typeface="メイリオ" panose="020B0604030504040204" pitchFamily="50" charset="-128"/>
                <a:ea typeface="メイリオ" panose="020B0604030504040204" pitchFamily="50" charset="-128"/>
              </a:rPr>
              <a:t>6</a:t>
            </a:r>
            <a:r>
              <a:rPr lang="ja-JP" altLang="en-US" sz="1600" dirty="0">
                <a:latin typeface="メイリオ" panose="020B0604030504040204" pitchFamily="50" charset="-128"/>
                <a:ea typeface="メイリオ" panose="020B0604030504040204" pitchFamily="50" charset="-128"/>
              </a:rPr>
              <a:t>月）</a:t>
            </a:r>
            <a:endParaRPr lang="en-US" altLang="ja-JP" sz="1600" dirty="0">
              <a:latin typeface="メイリオ" panose="020B0604030504040204" pitchFamily="50" charset="-128"/>
              <a:ea typeface="メイリオ" panose="020B0604030504040204" pitchFamily="50" charset="-128"/>
            </a:endParaRPr>
          </a:p>
        </p:txBody>
      </p:sp>
      <p:cxnSp>
        <p:nvCxnSpPr>
          <p:cNvPr id="20" name="直線コネクタ 19">
            <a:extLst>
              <a:ext uri="{FF2B5EF4-FFF2-40B4-BE49-F238E27FC236}">
                <a16:creationId xmlns:a16="http://schemas.microsoft.com/office/drawing/2014/main" id="{4BA9F2F8-5804-482E-8DFF-1C42398D0049}"/>
              </a:ext>
            </a:extLst>
          </p:cNvPr>
          <p:cNvCxnSpPr/>
          <p:nvPr/>
        </p:nvCxnSpPr>
        <p:spPr>
          <a:xfrm>
            <a:off x="0" y="66585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037369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テキスト ボックス 6"/>
          <p:cNvSpPr txBox="1"/>
          <p:nvPr/>
        </p:nvSpPr>
        <p:spPr bwMode="gray">
          <a:xfrm>
            <a:off x="-47508" y="-19491"/>
            <a:ext cx="13152741" cy="685348"/>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lang="ja-JP" altLang="en-US" sz="2800" b="1" dirty="0">
                <a:solidFill>
                  <a:sysClr val="windowText" lastClr="000000"/>
                </a:solidFill>
                <a:latin typeface="Meiryo UI" panose="020B0604030504040204" pitchFamily="50" charset="-128"/>
                <a:ea typeface="Meiryo UI" panose="020B0604030504040204" pitchFamily="50" charset="-128"/>
              </a:rPr>
              <a:t>　令和３年度　大阪府観光客受入環境整備の推進に関する調査検討会議答申について</a:t>
            </a:r>
          </a:p>
        </p:txBody>
      </p:sp>
      <p:sp>
        <p:nvSpPr>
          <p:cNvPr id="2" name="スライド番号プレースホルダー 1"/>
          <p:cNvSpPr>
            <a:spLocks noGrp="1"/>
          </p:cNvSpPr>
          <p:nvPr>
            <p:ph type="sldNum" sz="quarter" idx="12"/>
          </p:nvPr>
        </p:nvSpPr>
        <p:spPr>
          <a:xfrm>
            <a:off x="10462144" y="9495944"/>
            <a:ext cx="3192251" cy="530953"/>
          </a:xfrm>
        </p:spPr>
        <p:txBody>
          <a:bodyPr/>
          <a:lstStyle/>
          <a:p>
            <a:fld id="{467AA5CF-51E1-4D01-BB70-A72935B68D10}" type="slidenum">
              <a:rPr kumimoji="1" lang="ja-JP" altLang="en-US" smtClean="0"/>
              <a:t>5</a:t>
            </a:fld>
            <a:endParaRPr kumimoji="1" lang="ja-JP" altLang="en-US" dirty="0"/>
          </a:p>
        </p:txBody>
      </p:sp>
      <p:sp>
        <p:nvSpPr>
          <p:cNvPr id="5" name="テキスト ボックス 4"/>
          <p:cNvSpPr txBox="1"/>
          <p:nvPr/>
        </p:nvSpPr>
        <p:spPr>
          <a:xfrm>
            <a:off x="207376" y="1306551"/>
            <a:ext cx="13257897" cy="3319746"/>
          </a:xfrm>
          <a:prstGeom prst="rect">
            <a:avLst/>
          </a:prstGeom>
          <a:solidFill>
            <a:srgbClr val="CCFFFF"/>
          </a:solidFill>
          <a:ln>
            <a:solidFill>
              <a:schemeClr val="accent1"/>
            </a:solidFill>
          </a:ln>
        </p:spPr>
        <p:txBody>
          <a:bodyPr wrap="square" lIns="72000" tIns="36000" rIns="72000" bIns="36000" rtlCol="0" anchor="ctr">
            <a:spAutoFit/>
          </a:bodyPr>
          <a:lstStyle/>
          <a:p>
            <a:pPr>
              <a:lnSpc>
                <a:spcPts val="3000"/>
              </a:lnSpc>
              <a:defRPr/>
            </a:pPr>
            <a:r>
              <a:rPr lang="ja-JP" altLang="en-US" sz="1800" dirty="0">
                <a:latin typeface="Meiryo UI" panose="020B0604030504040204" pitchFamily="50" charset="-128"/>
                <a:ea typeface="Meiryo UI" panose="020B0604030504040204" pitchFamily="50" charset="-128"/>
              </a:rPr>
              <a:t>・「大阪都市魅力創造戦略</a:t>
            </a:r>
            <a:r>
              <a:rPr lang="en-US" altLang="ja-JP" sz="1800" dirty="0">
                <a:latin typeface="Meiryo UI" panose="020B0604030504040204" pitchFamily="50" charset="-128"/>
                <a:ea typeface="Meiryo UI" panose="020B0604030504040204" pitchFamily="50" charset="-128"/>
              </a:rPr>
              <a:t>2025</a:t>
            </a:r>
            <a:r>
              <a:rPr lang="ja-JP" altLang="en-US" sz="1800" dirty="0">
                <a:latin typeface="Meiryo UI" panose="020B0604030504040204" pitchFamily="50" charset="-128"/>
                <a:ea typeface="Meiryo UI" panose="020B0604030504040204" pitchFamily="50" charset="-128"/>
              </a:rPr>
              <a:t>」に掲げる重点取組みの推進や、インバウンドを含む観光需要の回復、</a:t>
            </a:r>
            <a:endParaRPr lang="en-US" altLang="ja-JP" sz="1800" dirty="0">
              <a:latin typeface="Meiryo UI" panose="020B0604030504040204" pitchFamily="50" charset="-128"/>
              <a:ea typeface="Meiryo UI" panose="020B0604030504040204" pitchFamily="50" charset="-128"/>
            </a:endParaRPr>
          </a:p>
          <a:p>
            <a:pPr>
              <a:lnSpc>
                <a:spcPts val="3000"/>
              </a:lnSpc>
              <a:defRPr/>
            </a:pPr>
            <a:r>
              <a:rPr lang="ja-JP" altLang="en-US" sz="1800" dirty="0">
                <a:latin typeface="Meiryo UI" panose="020B0604030504040204" pitchFamily="50" charset="-128"/>
                <a:ea typeface="Meiryo UI" panose="020B0604030504040204" pitchFamily="50" charset="-128"/>
              </a:rPr>
              <a:t>　さらには</a:t>
            </a:r>
            <a:r>
              <a:rPr lang="en-US" altLang="ja-JP" sz="1800" dirty="0">
                <a:latin typeface="Meiryo UI" panose="020B0604030504040204" pitchFamily="50" charset="-128"/>
                <a:ea typeface="Meiryo UI" panose="020B0604030504040204" pitchFamily="50" charset="-128"/>
              </a:rPr>
              <a:t>2025</a:t>
            </a:r>
            <a:r>
              <a:rPr lang="ja-JP" altLang="en-US" sz="1800" dirty="0">
                <a:latin typeface="Meiryo UI" panose="020B0604030504040204" pitchFamily="50" charset="-128"/>
                <a:ea typeface="Meiryo UI" panose="020B0604030504040204" pitchFamily="50" charset="-128"/>
              </a:rPr>
              <a:t>年大阪・関西万博や</a:t>
            </a:r>
            <a:r>
              <a:rPr lang="en-US" altLang="ja-JP" sz="1800" dirty="0">
                <a:latin typeface="Meiryo UI" panose="020B0604030504040204" pitchFamily="50" charset="-128"/>
                <a:ea typeface="Meiryo UI" panose="020B0604030504040204" pitchFamily="50" charset="-128"/>
              </a:rPr>
              <a:t>IR</a:t>
            </a:r>
            <a:r>
              <a:rPr lang="ja-JP" altLang="en-US" sz="1800" dirty="0">
                <a:latin typeface="Meiryo UI" panose="020B0604030504040204" pitchFamily="50" charset="-128"/>
                <a:ea typeface="Meiryo UI" panose="020B0604030504040204" pitchFamily="50" charset="-128"/>
              </a:rPr>
              <a:t>誘致に向けた観光客の受入環境整備や国内外へのプロモーションを進めていくためには、</a:t>
            </a:r>
            <a:endParaRPr lang="en-US" altLang="ja-JP" sz="1800" dirty="0">
              <a:latin typeface="Meiryo UI" panose="020B0604030504040204" pitchFamily="50" charset="-128"/>
              <a:ea typeface="Meiryo UI" panose="020B0604030504040204" pitchFamily="50" charset="-128"/>
            </a:endParaRPr>
          </a:p>
          <a:p>
            <a:pPr>
              <a:lnSpc>
                <a:spcPts val="3000"/>
              </a:lnSpc>
              <a:defRPr/>
            </a:pPr>
            <a:r>
              <a:rPr lang="ja-JP" altLang="en-US" sz="1800" dirty="0">
                <a:latin typeface="Meiryo UI" panose="020B0604030504040204" pitchFamily="50" charset="-128"/>
                <a:ea typeface="Meiryo UI" panose="020B0604030504040204" pitchFamily="50" charset="-128"/>
              </a:rPr>
              <a:t>　引き続き、宿泊税を活用して、これまでと同程度の約</a:t>
            </a:r>
            <a:r>
              <a:rPr lang="en-US" altLang="ja-JP" sz="1800" dirty="0">
                <a:latin typeface="Meiryo UI" panose="020B0604030504040204" pitchFamily="50" charset="-128"/>
                <a:ea typeface="Meiryo UI" panose="020B0604030504040204" pitchFamily="50" charset="-128"/>
              </a:rPr>
              <a:t>20</a:t>
            </a:r>
            <a:r>
              <a:rPr lang="ja-JP" altLang="en-US" sz="1800" dirty="0">
                <a:latin typeface="Meiryo UI" panose="020B0604030504040204" pitchFamily="50" charset="-128"/>
                <a:ea typeface="Meiryo UI" panose="020B0604030504040204" pitchFamily="50" charset="-128"/>
              </a:rPr>
              <a:t>億円の事業規模をめざすべき。</a:t>
            </a:r>
            <a:endParaRPr lang="en-US" altLang="ja-JP" sz="1800" dirty="0">
              <a:latin typeface="Meiryo UI" panose="020B0604030504040204" pitchFamily="50" charset="-128"/>
              <a:ea typeface="Meiryo UI" panose="020B0604030504040204" pitchFamily="50" charset="-128"/>
            </a:endParaRPr>
          </a:p>
          <a:p>
            <a:pPr>
              <a:defRPr/>
            </a:pPr>
            <a:endParaRPr lang="ja-JP" altLang="en-US" sz="1800" dirty="0">
              <a:latin typeface="Meiryo UI" panose="020B0604030504040204" pitchFamily="50" charset="-128"/>
              <a:ea typeface="Meiryo UI" panose="020B0604030504040204" pitchFamily="50" charset="-128"/>
            </a:endParaRPr>
          </a:p>
          <a:p>
            <a:pPr>
              <a:lnSpc>
                <a:spcPts val="3000"/>
              </a:lnSpc>
              <a:defRPr/>
            </a:pPr>
            <a:r>
              <a:rPr lang="ja-JP" altLang="en-US" sz="1800" dirty="0">
                <a:latin typeface="Meiryo UI" panose="020B0604030504040204" pitchFamily="50" charset="-128"/>
                <a:ea typeface="Meiryo UI" panose="020B0604030504040204" pitchFamily="50" charset="-128"/>
              </a:rPr>
              <a:t>・新型コロナウイルス感染症の影響により有用なデータに基づいて宿泊税制度のあり方を議論することが困難な状況にあるため、</a:t>
            </a:r>
            <a:endParaRPr lang="en-US" altLang="ja-JP" sz="1800" dirty="0">
              <a:latin typeface="Meiryo UI" panose="020B0604030504040204" pitchFamily="50" charset="-128"/>
              <a:ea typeface="Meiryo UI" panose="020B0604030504040204" pitchFamily="50" charset="-128"/>
            </a:endParaRPr>
          </a:p>
          <a:p>
            <a:pPr>
              <a:lnSpc>
                <a:spcPts val="3000"/>
              </a:lnSpc>
              <a:defRPr/>
            </a:pPr>
            <a:r>
              <a:rPr lang="ja-JP" altLang="en-US" sz="1800" dirty="0">
                <a:latin typeface="Meiryo UI" panose="020B0604030504040204" pitchFamily="50" charset="-128"/>
                <a:ea typeface="Meiryo UI" panose="020B0604030504040204" pitchFamily="50" charset="-128"/>
              </a:rPr>
              <a:t>　</a:t>
            </a:r>
            <a:r>
              <a:rPr lang="ja-JP" altLang="en-US" sz="1800" u="sng" dirty="0">
                <a:latin typeface="Meiryo UI" panose="020B0604030504040204" pitchFamily="50" charset="-128"/>
                <a:ea typeface="Meiryo UI" panose="020B0604030504040204" pitchFamily="50" charset="-128"/>
              </a:rPr>
              <a:t>現時点では現行の制度を維持・継続すべき</a:t>
            </a:r>
            <a:r>
              <a:rPr lang="ja-JP" altLang="en-US" sz="1800" dirty="0">
                <a:latin typeface="Meiryo UI" panose="020B0604030504040204" pitchFamily="50" charset="-128"/>
                <a:ea typeface="Meiryo UI" panose="020B0604030504040204" pitchFamily="50" charset="-128"/>
              </a:rPr>
              <a:t>。</a:t>
            </a:r>
            <a:endParaRPr lang="en-US" altLang="ja-JP" sz="1800" dirty="0">
              <a:latin typeface="Meiryo UI" panose="020B0604030504040204" pitchFamily="50" charset="-128"/>
              <a:ea typeface="Meiryo UI" panose="020B0604030504040204" pitchFamily="50" charset="-128"/>
            </a:endParaRPr>
          </a:p>
          <a:p>
            <a:pPr>
              <a:defRPr/>
            </a:pPr>
            <a:endParaRPr lang="ja-JP" altLang="en-US" sz="1800" dirty="0">
              <a:latin typeface="Meiryo UI" panose="020B0604030504040204" pitchFamily="50" charset="-128"/>
              <a:ea typeface="Meiryo UI" panose="020B0604030504040204" pitchFamily="50" charset="-128"/>
            </a:endParaRPr>
          </a:p>
          <a:p>
            <a:pPr>
              <a:lnSpc>
                <a:spcPts val="3000"/>
              </a:lnSpc>
              <a:defRPr/>
            </a:pPr>
            <a:r>
              <a:rPr lang="ja-JP" altLang="en-US" sz="1800" dirty="0">
                <a:latin typeface="Meiryo UI" panose="020B0604030504040204" pitchFamily="50" charset="-128"/>
                <a:ea typeface="Meiryo UI" panose="020B0604030504040204" pitchFamily="50" charset="-128"/>
              </a:rPr>
              <a:t>・今後、観光客の動向等を見極めながら、条例附則で定める５年の期間を待たず、</a:t>
            </a:r>
            <a:r>
              <a:rPr lang="ja-JP" altLang="en-US" sz="1800" u="sng" dirty="0">
                <a:latin typeface="Meiryo UI" panose="020B0604030504040204" pitchFamily="50" charset="-128"/>
                <a:ea typeface="Meiryo UI" panose="020B0604030504040204" pitchFamily="50" charset="-128"/>
              </a:rPr>
              <a:t>データ収集が可能となったタイミングで改めて検討を行うべき</a:t>
            </a:r>
            <a:r>
              <a:rPr lang="ja-JP" altLang="en-US" sz="1800" dirty="0">
                <a:latin typeface="Meiryo UI" panose="020B0604030504040204" pitchFamily="50" charset="-128"/>
                <a:ea typeface="Meiryo UI" panose="020B0604030504040204" pitchFamily="50" charset="-128"/>
              </a:rPr>
              <a:t>。</a:t>
            </a:r>
            <a:endParaRPr lang="en-US" altLang="ja-JP" sz="1800" dirty="0">
              <a:latin typeface="Meiryo UI" panose="020B0604030504040204" pitchFamily="50" charset="-128"/>
              <a:ea typeface="Meiryo UI" panose="020B0604030504040204" pitchFamily="50" charset="-128"/>
            </a:endParaRPr>
          </a:p>
          <a:p>
            <a:pPr>
              <a:lnSpc>
                <a:spcPts val="3000"/>
              </a:lnSpc>
              <a:defRPr/>
            </a:pPr>
            <a:r>
              <a:rPr lang="ja-JP" altLang="en-US" sz="1800" dirty="0">
                <a:latin typeface="Meiryo UI" panose="020B0604030504040204" pitchFamily="50" charset="-128"/>
                <a:ea typeface="Meiryo UI" panose="020B0604030504040204" pitchFamily="50" charset="-128"/>
              </a:rPr>
              <a:t>　また、検討にあたっては以下の「検討の視点」に留意すべき。</a:t>
            </a:r>
          </a:p>
        </p:txBody>
      </p:sp>
      <p:graphicFrame>
        <p:nvGraphicFramePr>
          <p:cNvPr id="6" name="表 5"/>
          <p:cNvGraphicFramePr>
            <a:graphicFrameLocks noGrp="1"/>
          </p:cNvGraphicFramePr>
          <p:nvPr/>
        </p:nvGraphicFramePr>
        <p:xfrm>
          <a:off x="207376" y="5391092"/>
          <a:ext cx="13257897" cy="3915725"/>
        </p:xfrm>
        <a:graphic>
          <a:graphicData uri="http://schemas.openxmlformats.org/drawingml/2006/table">
            <a:tbl>
              <a:tblPr firstRow="1" firstCol="1" bandRow="1"/>
              <a:tblGrid>
                <a:gridCol w="1586038">
                  <a:extLst>
                    <a:ext uri="{9D8B030D-6E8A-4147-A177-3AD203B41FA5}">
                      <a16:colId xmlns:a16="http://schemas.microsoft.com/office/drawing/2014/main" val="4129437264"/>
                    </a:ext>
                  </a:extLst>
                </a:gridCol>
                <a:gridCol w="11671859">
                  <a:extLst>
                    <a:ext uri="{9D8B030D-6E8A-4147-A177-3AD203B41FA5}">
                      <a16:colId xmlns:a16="http://schemas.microsoft.com/office/drawing/2014/main" val="2227013949"/>
                    </a:ext>
                  </a:extLst>
                </a:gridCol>
              </a:tblGrid>
              <a:tr h="2260462">
                <a:tc>
                  <a:txBody>
                    <a:bodyPr/>
                    <a:lstStyle/>
                    <a:p>
                      <a:pPr algn="ctr">
                        <a:lnSpc>
                          <a:spcPct val="100000"/>
                        </a:lnSpc>
                        <a:spcAft>
                          <a:spcPts val="0"/>
                        </a:spcAft>
                      </a:pPr>
                      <a:r>
                        <a:rPr lang="ja-JP" sz="18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税率</a:t>
                      </a:r>
                      <a:endParaRPr lang="ja-JP" sz="1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3350" indent="-133350" algn="just">
                        <a:lnSpc>
                          <a:spcPct val="100000"/>
                        </a:lnSpc>
                        <a:spcAft>
                          <a:spcPts val="0"/>
                        </a:spcAft>
                      </a:pPr>
                      <a:r>
                        <a:rPr lang="ja-JP" sz="1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・税制度の安定性や公平性の観点から現行の定額制・人数単位の税率構造の継続が望ましい。</a:t>
                      </a:r>
                      <a:endParaRPr lang="en-US" altLang="ja-JP" sz="1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lnSpc>
                          <a:spcPts val="1200"/>
                        </a:lnSpc>
                        <a:spcAft>
                          <a:spcPts val="0"/>
                        </a:spcAft>
                      </a:pPr>
                      <a:endParaRPr lang="en-US" altLang="ja-JP" sz="1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lnSpc>
                          <a:spcPct val="100000"/>
                        </a:lnSpc>
                        <a:spcAft>
                          <a:spcPts val="0"/>
                        </a:spcAft>
                      </a:pPr>
                      <a:r>
                        <a:rPr lang="ja-JP" altLang="en-US" sz="1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800" u="sng"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今後も宿泊税収が大きく落ち込む状況が続けば、宿泊税を財源とする施策のあり方などの検討とあわせて、</a:t>
                      </a:r>
                      <a:endParaRPr lang="en-US" altLang="ja-JP" sz="1800" u="sng"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lnSpc>
                          <a:spcPct val="100000"/>
                        </a:lnSpc>
                        <a:spcAft>
                          <a:spcPts val="0"/>
                        </a:spcAft>
                      </a:pPr>
                      <a:r>
                        <a:rPr lang="ja-JP" altLang="en-US" sz="18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800" u="sng"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宿泊料金の区分や課税額の見直しについて総合的に検討を行うことが必要。</a:t>
                      </a:r>
                      <a:endParaRPr lang="en-US" altLang="ja-JP" sz="1800" u="sng"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lnSpc>
                          <a:spcPts val="1200"/>
                        </a:lnSpc>
                        <a:spcAft>
                          <a:spcPts val="0"/>
                        </a:spcAft>
                      </a:pPr>
                      <a:endParaRPr lang="ja-JP" sz="1800" u="sng"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lnSpc>
                          <a:spcPct val="100000"/>
                        </a:lnSpc>
                        <a:spcAft>
                          <a:spcPts val="0"/>
                        </a:spcAft>
                      </a:pPr>
                      <a:r>
                        <a:rPr lang="ja-JP" altLang="en-US" sz="1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・見直す際には、</a:t>
                      </a:r>
                      <a:r>
                        <a:rPr lang="ja-JP" sz="1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変更の必要性や目的を整理するとともに、事業規模に見合った税収</a:t>
                      </a:r>
                      <a:r>
                        <a:rPr lang="ja-JP" altLang="en-US" sz="1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の</a:t>
                      </a:r>
                      <a:r>
                        <a:rPr lang="ja-JP" sz="1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確保、</a:t>
                      </a:r>
                      <a:endParaRPr lang="en-US" altLang="ja-JP" sz="1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lnSpc>
                          <a:spcPct val="100000"/>
                        </a:lnSpc>
                        <a:spcAft>
                          <a:spcPts val="0"/>
                        </a:spcAft>
                      </a:pPr>
                      <a:r>
                        <a:rPr lang="ja-JP" altLang="en-US" sz="1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sz="1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特別徴収義務者（宿泊事業者）の負担など総合的な判断が必要</a:t>
                      </a:r>
                      <a:r>
                        <a:rPr lang="ja-JP" altLang="en-US" sz="1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ja-JP" sz="1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344442"/>
                  </a:ext>
                </a:extLst>
              </a:tr>
              <a:tr h="616489">
                <a:tc>
                  <a:txBody>
                    <a:bodyPr/>
                    <a:lstStyle/>
                    <a:p>
                      <a:pPr algn="ctr">
                        <a:lnSpc>
                          <a:spcPct val="100000"/>
                        </a:lnSpc>
                        <a:spcAft>
                          <a:spcPts val="0"/>
                        </a:spcAft>
                      </a:pPr>
                      <a:r>
                        <a:rPr lang="ja-JP" sz="18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免税点</a:t>
                      </a:r>
                      <a:endParaRPr lang="ja-JP" sz="1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3350" indent="-133350" algn="just">
                        <a:lnSpc>
                          <a:spcPct val="100000"/>
                        </a:lnSpc>
                        <a:spcAft>
                          <a:spcPts val="0"/>
                        </a:spcAft>
                      </a:pPr>
                      <a:r>
                        <a:rPr lang="ja-JP" altLang="en-US" sz="1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sz="1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公民あわせた徴税コストも考慮しながら、税収が確保できるよう</a:t>
                      </a:r>
                      <a:r>
                        <a:rPr lang="ja-JP" altLang="en-US" sz="1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sz="1800" u="sng"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税率も合わせて検討を進めることが必要</a:t>
                      </a:r>
                      <a:r>
                        <a:rPr lang="ja-JP" altLang="en-US" sz="18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ja-JP" sz="18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78861808"/>
                  </a:ext>
                </a:extLst>
              </a:tr>
              <a:tr h="1038774">
                <a:tc>
                  <a:txBody>
                    <a:bodyPr/>
                    <a:lstStyle/>
                    <a:p>
                      <a:pPr algn="ctr">
                        <a:lnSpc>
                          <a:spcPct val="100000"/>
                        </a:lnSpc>
                        <a:spcAft>
                          <a:spcPts val="0"/>
                        </a:spcAft>
                      </a:pPr>
                      <a:r>
                        <a:rPr lang="ja-JP" sz="18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課税免除</a:t>
                      </a:r>
                      <a:endParaRPr lang="ja-JP" sz="1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3350" indent="-133350" algn="just">
                        <a:lnSpc>
                          <a:spcPct val="100000"/>
                        </a:lnSpc>
                        <a:spcAft>
                          <a:spcPts val="0"/>
                        </a:spcAft>
                      </a:pPr>
                      <a:r>
                        <a:rPr lang="ja-JP" altLang="en-US" sz="1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sz="1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特別徴収義務者の負担なども考慮しつつ、簡素で分かりやすい仕組みとするとともに、</a:t>
                      </a:r>
                      <a:endParaRPr lang="en-US" altLang="ja-JP" sz="1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lnSpc>
                          <a:spcPct val="100000"/>
                        </a:lnSpc>
                        <a:spcAft>
                          <a:spcPts val="0"/>
                        </a:spcAft>
                      </a:pPr>
                      <a:r>
                        <a:rPr lang="ja-JP" altLang="en-US" sz="1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sz="1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税収への影響を把握したうえ</a:t>
                      </a:r>
                      <a:r>
                        <a:rPr lang="ja-JP" sz="18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sz="2000" b="1" u="sng"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税率や免税点の設定と合わせた検討が必要</a:t>
                      </a:r>
                      <a:r>
                        <a:rPr lang="ja-JP" altLang="en-US" sz="18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en-US" altLang="ja-JP" sz="18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03766923"/>
                  </a:ext>
                </a:extLst>
              </a:tr>
            </a:tbl>
          </a:graphicData>
        </a:graphic>
      </p:graphicFrame>
      <p:sp>
        <p:nvSpPr>
          <p:cNvPr id="8" name="正方形/長方形 7"/>
          <p:cNvSpPr/>
          <p:nvPr/>
        </p:nvSpPr>
        <p:spPr>
          <a:xfrm>
            <a:off x="213216" y="4905037"/>
            <a:ext cx="2106117" cy="369332"/>
          </a:xfrm>
          <a:prstGeom prst="rect">
            <a:avLst/>
          </a:prstGeom>
        </p:spPr>
        <p:txBody>
          <a:bodyPr wrap="square">
            <a:spAutoFit/>
          </a:bodyPr>
          <a:lstStyle/>
          <a:p>
            <a:r>
              <a:rPr lang="en-US" altLang="ja-JP" sz="1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検討の視点</a:t>
            </a:r>
            <a:r>
              <a:rPr lang="en-US" altLang="ja-JP" sz="1800" dirty="0">
                <a:latin typeface="Meiryo UI" panose="020B0604030504040204" pitchFamily="50" charset="-128"/>
                <a:ea typeface="Meiryo UI" panose="020B0604030504040204" pitchFamily="50" charset="-128"/>
                <a:cs typeface="Meiryo UI" panose="020B0604030504040204" pitchFamily="50" charset="-128"/>
              </a:rPr>
              <a:t>】</a:t>
            </a:r>
            <a:endParaRPr lang="ja-JP" altLang="en-US" sz="1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p:cNvSpPr/>
          <p:nvPr/>
        </p:nvSpPr>
        <p:spPr>
          <a:xfrm>
            <a:off x="7400" y="812114"/>
            <a:ext cx="4816913" cy="400110"/>
          </a:xfrm>
          <a:prstGeom prst="rect">
            <a:avLst/>
          </a:prstGeom>
        </p:spPr>
        <p:txBody>
          <a:bodyPr wrap="square">
            <a:spAutoFit/>
          </a:bodyPr>
          <a:lstStyle/>
          <a:p>
            <a:r>
              <a:rPr lang="ja-JP" altLang="en-US" sz="2000" b="1" dirty="0">
                <a:latin typeface="Meiryo UI" panose="020B0604030504040204" pitchFamily="50" charset="-128"/>
                <a:ea typeface="Meiryo UI" panose="020B0604030504040204" pitchFamily="50" charset="-128"/>
                <a:cs typeface="Meiryo UI" panose="020B0604030504040204" pitchFamily="50" charset="-128"/>
              </a:rPr>
              <a:t>〇答申：</a:t>
            </a:r>
            <a:r>
              <a:rPr lang="ja-JP" altLang="ja-JP" sz="2000" b="1" dirty="0">
                <a:latin typeface="Meiryo UI" panose="020B0604030504040204" pitchFamily="50" charset="-128"/>
                <a:ea typeface="Meiryo UI" panose="020B0604030504040204" pitchFamily="50" charset="-128"/>
              </a:rPr>
              <a:t>宿泊税制度のあり方</a:t>
            </a:r>
            <a:r>
              <a:rPr lang="ja-JP" altLang="en-US" sz="2000" b="1" dirty="0">
                <a:latin typeface="Meiryo UI" panose="020B0604030504040204" pitchFamily="50" charset="-128"/>
                <a:ea typeface="Meiryo UI" panose="020B0604030504040204" pitchFamily="50" charset="-128"/>
              </a:rPr>
              <a:t>　概要</a:t>
            </a:r>
            <a:endParaRPr lang="en-US" altLang="ja-JP" sz="2000" b="1" dirty="0">
              <a:latin typeface="Meiryo UI" panose="020B0604030504040204" pitchFamily="50" charset="-128"/>
              <a:ea typeface="Meiryo UI" panose="020B0604030504040204" pitchFamily="50" charset="-128"/>
            </a:endParaRPr>
          </a:p>
        </p:txBody>
      </p:sp>
      <p:cxnSp>
        <p:nvCxnSpPr>
          <p:cNvPr id="10" name="直線コネクタ 9"/>
          <p:cNvCxnSpPr/>
          <p:nvPr/>
        </p:nvCxnSpPr>
        <p:spPr>
          <a:xfrm>
            <a:off x="0" y="66585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485468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テキスト ボックス 1"/>
          <p:cNvSpPr txBox="1"/>
          <p:nvPr/>
        </p:nvSpPr>
        <p:spPr bwMode="gray">
          <a:xfrm>
            <a:off x="-144239" y="11287"/>
            <a:ext cx="13609512" cy="654570"/>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spAutoFit/>
          </a:bodyPr>
          <a:lstStyle/>
          <a:p>
            <a:pPr defTabSz="990600"/>
            <a:r>
              <a:rPr lang="ja-JP" altLang="en-US" b="1" dirty="0">
                <a:solidFill>
                  <a:sysClr val="windowText" lastClr="000000"/>
                </a:solidFill>
                <a:latin typeface="Meiryo UI" panose="020B0604030504040204" pitchFamily="50" charset="-128"/>
                <a:ea typeface="Meiryo UI" panose="020B0604030504040204" pitchFamily="50" charset="-128"/>
              </a:rPr>
              <a:t>　令和５年度　条例改正：万博開催期間における修学旅行生等を対象とする宿泊税の課税免除</a:t>
            </a:r>
          </a:p>
        </p:txBody>
      </p:sp>
      <p:sp>
        <p:nvSpPr>
          <p:cNvPr id="4" name="スライド番号プレースホルダー 3"/>
          <p:cNvSpPr>
            <a:spLocks noGrp="1"/>
          </p:cNvSpPr>
          <p:nvPr>
            <p:ph type="sldNum" sz="quarter" idx="12"/>
          </p:nvPr>
        </p:nvSpPr>
        <p:spPr>
          <a:xfrm>
            <a:off x="10462144" y="9351928"/>
            <a:ext cx="3192251" cy="530953"/>
          </a:xfrm>
        </p:spPr>
        <p:txBody>
          <a:bodyPr/>
          <a:lstStyle/>
          <a:p>
            <a:fld id="{467AA5CF-51E1-4D01-BB70-A72935B68D10}" type="slidenum">
              <a:rPr kumimoji="1" lang="ja-JP" altLang="en-US" smtClean="0"/>
              <a:t>6</a:t>
            </a:fld>
            <a:endParaRPr kumimoji="1" lang="ja-JP" altLang="en-US"/>
          </a:p>
        </p:txBody>
      </p:sp>
      <p:cxnSp>
        <p:nvCxnSpPr>
          <p:cNvPr id="8" name="直線コネクタ 7"/>
          <p:cNvCxnSpPr/>
          <p:nvPr/>
        </p:nvCxnSpPr>
        <p:spPr>
          <a:xfrm>
            <a:off x="0" y="66585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21" name="正方形/長方形 20"/>
          <p:cNvSpPr/>
          <p:nvPr/>
        </p:nvSpPr>
        <p:spPr>
          <a:xfrm>
            <a:off x="287809" y="809873"/>
            <a:ext cx="12817424" cy="400110"/>
          </a:xfrm>
          <a:prstGeom prst="rect">
            <a:avLst/>
          </a:prstGeom>
        </p:spPr>
        <p:txBody>
          <a:bodyPr wrap="square">
            <a:spAutoFit/>
          </a:bodyPr>
          <a:lstStyle/>
          <a:p>
            <a:pPr marL="342900" indent="-342900">
              <a:buFont typeface="Wingdings" panose="05000000000000000000" pitchFamily="2" charset="2"/>
              <a:buChar char="Ø"/>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万博の機運醸成策の１つの取組みとして、万博開催期間中における修学旅行生等の宿泊税の課税免除制度を導入</a:t>
            </a:r>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3125190391"/>
              </p:ext>
            </p:extLst>
          </p:nvPr>
        </p:nvGraphicFramePr>
        <p:xfrm>
          <a:off x="503833" y="1457945"/>
          <a:ext cx="12601400" cy="7344815"/>
        </p:xfrm>
        <a:graphic>
          <a:graphicData uri="http://schemas.openxmlformats.org/drawingml/2006/table">
            <a:tbl>
              <a:tblPr firstRow="1" bandRow="1">
                <a:tableStyleId>{5C22544A-7EE6-4342-B048-85BDC9FD1C3A}</a:tableStyleId>
              </a:tblPr>
              <a:tblGrid>
                <a:gridCol w="2088232">
                  <a:extLst>
                    <a:ext uri="{9D8B030D-6E8A-4147-A177-3AD203B41FA5}">
                      <a16:colId xmlns:a16="http://schemas.microsoft.com/office/drawing/2014/main" val="4166781869"/>
                    </a:ext>
                  </a:extLst>
                </a:gridCol>
                <a:gridCol w="10513168">
                  <a:extLst>
                    <a:ext uri="{9D8B030D-6E8A-4147-A177-3AD203B41FA5}">
                      <a16:colId xmlns:a16="http://schemas.microsoft.com/office/drawing/2014/main" val="172122740"/>
                    </a:ext>
                  </a:extLst>
                </a:gridCol>
              </a:tblGrid>
              <a:tr h="490493">
                <a:tc>
                  <a:txBody>
                    <a:bodyPr/>
                    <a:lstStyle/>
                    <a:p>
                      <a:endParaRPr kumimoji="1" lang="ja-JP" altLang="en-US" sz="2000" dirty="0"/>
                    </a:p>
                  </a:txBody>
                  <a:tcPr anchor="ctr"/>
                </a:tc>
                <a:tc>
                  <a:txBody>
                    <a:bodyPr/>
                    <a:lstStyle/>
                    <a:p>
                      <a:r>
                        <a:rPr kumimoji="1" lang="ja-JP" altLang="en-US" sz="1800" b="0" dirty="0"/>
                        <a:t>詳細</a:t>
                      </a:r>
                    </a:p>
                  </a:txBody>
                  <a:tcPr anchor="ctr"/>
                </a:tc>
                <a:extLst>
                  <a:ext uri="{0D108BD9-81ED-4DB2-BD59-A6C34878D82A}">
                    <a16:rowId xmlns:a16="http://schemas.microsoft.com/office/drawing/2014/main" val="380075649"/>
                  </a:ext>
                </a:extLst>
              </a:tr>
              <a:tr h="490493">
                <a:tc>
                  <a:txBody>
                    <a:bodyPr/>
                    <a:lstStyle/>
                    <a:p>
                      <a:r>
                        <a:rPr kumimoji="1" lang="ja-JP" altLang="en-US" sz="2000" dirty="0"/>
                        <a:t>概要</a:t>
                      </a:r>
                    </a:p>
                  </a:txBody>
                  <a:tcPr anchor="ctr"/>
                </a:tc>
                <a:tc>
                  <a:txBody>
                    <a:bodyPr/>
                    <a:lstStyle/>
                    <a:p>
                      <a:r>
                        <a:rPr kumimoji="1" lang="ja-JP" altLang="en-US" sz="2000" b="1" u="none" dirty="0"/>
                        <a:t>万博開催期間中の修学旅行生等を対象に宿泊税を課税免除</a:t>
                      </a:r>
                    </a:p>
                  </a:txBody>
                  <a:tcPr anchor="ctr"/>
                </a:tc>
                <a:extLst>
                  <a:ext uri="{0D108BD9-81ED-4DB2-BD59-A6C34878D82A}">
                    <a16:rowId xmlns:a16="http://schemas.microsoft.com/office/drawing/2014/main" val="1668608353"/>
                  </a:ext>
                </a:extLst>
              </a:tr>
              <a:tr h="943255">
                <a:tc>
                  <a:txBody>
                    <a:bodyPr/>
                    <a:lstStyle/>
                    <a:p>
                      <a:r>
                        <a:rPr kumimoji="1" lang="ja-JP" altLang="en-US" sz="2000" dirty="0"/>
                        <a:t>課税免除期間</a:t>
                      </a:r>
                    </a:p>
                  </a:txBody>
                  <a:tcPr anchor="ctr"/>
                </a:tc>
                <a:tc>
                  <a:txBody>
                    <a:bodyPr/>
                    <a:lstStyle/>
                    <a:p>
                      <a:r>
                        <a:rPr kumimoji="1" lang="en-US" altLang="ja-JP" sz="2400" b="1" u="sng" dirty="0"/>
                        <a:t>2025.4.1</a:t>
                      </a:r>
                      <a:r>
                        <a:rPr kumimoji="1" lang="ja-JP" altLang="en-US" sz="2400" b="1" u="sng" dirty="0"/>
                        <a:t>～</a:t>
                      </a:r>
                      <a:r>
                        <a:rPr kumimoji="1" lang="en-US" altLang="ja-JP" sz="2400" b="1" u="sng" dirty="0"/>
                        <a:t>2025.10.31</a:t>
                      </a:r>
                    </a:p>
                    <a:p>
                      <a:r>
                        <a:rPr kumimoji="1" lang="ja-JP" altLang="en-US" sz="2000" dirty="0"/>
                        <a:t>（万博開催期間は</a:t>
                      </a:r>
                      <a:r>
                        <a:rPr kumimoji="1" lang="en-US" altLang="ja-JP" sz="2000" dirty="0"/>
                        <a:t>2025.4.13</a:t>
                      </a:r>
                      <a:r>
                        <a:rPr kumimoji="1" lang="ja-JP" altLang="en-US" sz="2000" dirty="0"/>
                        <a:t>～</a:t>
                      </a:r>
                      <a:r>
                        <a:rPr kumimoji="1" lang="en-US" altLang="ja-JP" sz="2000" dirty="0"/>
                        <a:t>2025.10.13</a:t>
                      </a:r>
                      <a:r>
                        <a:rPr kumimoji="1" lang="ja-JP" altLang="en-US" sz="2000" dirty="0"/>
                        <a:t>）</a:t>
                      </a:r>
                    </a:p>
                  </a:txBody>
                  <a:tcPr anchor="ctr"/>
                </a:tc>
                <a:extLst>
                  <a:ext uri="{0D108BD9-81ED-4DB2-BD59-A6C34878D82A}">
                    <a16:rowId xmlns:a16="http://schemas.microsoft.com/office/drawing/2014/main" val="1603192121"/>
                  </a:ext>
                </a:extLst>
              </a:tr>
              <a:tr h="5420574">
                <a:tc>
                  <a:txBody>
                    <a:bodyPr/>
                    <a:lstStyle/>
                    <a:p>
                      <a:r>
                        <a:rPr kumimoji="1" lang="ja-JP" altLang="en-US" sz="2000" dirty="0"/>
                        <a:t>免除対象者</a:t>
                      </a:r>
                    </a:p>
                  </a:txBody>
                  <a:tcPr anchor="ctr"/>
                </a:tc>
                <a:tc>
                  <a:txBody>
                    <a:bodyPr/>
                    <a:lstStyle/>
                    <a:p>
                      <a:r>
                        <a:rPr kumimoji="1" lang="ja-JP" altLang="en-US" sz="2000" dirty="0"/>
                        <a:t>以下の機関・施設が行う修学旅行等に参加する幼児、児童、生徒又は学生及びその引率者（</a:t>
                      </a:r>
                      <a:r>
                        <a:rPr kumimoji="1" lang="en-US" altLang="ja-JP" sz="2000" dirty="0"/>
                        <a:t>※</a:t>
                      </a:r>
                      <a:r>
                        <a:rPr kumimoji="1" lang="ja-JP" altLang="en-US" sz="2000" dirty="0"/>
                        <a:t>）</a:t>
                      </a:r>
                      <a:endParaRPr kumimoji="1" lang="en-US" altLang="ja-JP" sz="2000" dirty="0"/>
                    </a:p>
                    <a:p>
                      <a:endParaRPr kumimoji="1" lang="en-US" altLang="ja-JP" sz="2000" dirty="0"/>
                    </a:p>
                    <a:p>
                      <a:r>
                        <a:rPr kumimoji="1" lang="ja-JP" altLang="en-US" sz="2000" dirty="0"/>
                        <a:t>　　・</a:t>
                      </a:r>
                      <a:r>
                        <a:rPr kumimoji="1" lang="ja-JP" altLang="en-US" sz="2000" b="1" dirty="0"/>
                        <a:t>幼稚園、小学校、中学校、義務教育学校、高等学校、中等教育学校、</a:t>
                      </a:r>
                      <a:endParaRPr kumimoji="1" lang="en-US" altLang="ja-JP" sz="2000" b="1" dirty="0"/>
                    </a:p>
                    <a:p>
                      <a:r>
                        <a:rPr kumimoji="1" lang="ja-JP" altLang="en-US" sz="2000" b="1" dirty="0"/>
                        <a:t>　　　特別支援学校、高等専門学校</a:t>
                      </a:r>
                      <a:endParaRPr kumimoji="1" lang="en-US" altLang="ja-JP" sz="2000" b="1" dirty="0"/>
                    </a:p>
                    <a:p>
                      <a:r>
                        <a:rPr kumimoji="1" lang="en-US" altLang="ja-JP" sz="2000" baseline="0" dirty="0"/>
                        <a:t>        </a:t>
                      </a:r>
                      <a:r>
                        <a:rPr kumimoji="1" lang="ja-JP" altLang="en-US" sz="2000" dirty="0"/>
                        <a:t>（学校教育法第１条にある「学校」から大学を除いたもの）</a:t>
                      </a:r>
                      <a:endParaRPr kumimoji="1" lang="en-US" altLang="ja-JP" sz="2000" dirty="0"/>
                    </a:p>
                    <a:p>
                      <a:pPr>
                        <a:lnSpc>
                          <a:spcPts val="800"/>
                        </a:lnSpc>
                      </a:pPr>
                      <a:endParaRPr kumimoji="1" lang="en-US" altLang="ja-JP" sz="2000" dirty="0"/>
                    </a:p>
                    <a:p>
                      <a:r>
                        <a:rPr kumimoji="1" lang="ja-JP" altLang="en-US" sz="2000" dirty="0"/>
                        <a:t>　　・</a:t>
                      </a:r>
                      <a:r>
                        <a:rPr kumimoji="1" lang="ja-JP" altLang="en-US" sz="2000" b="1" dirty="0"/>
                        <a:t>高等専修学校</a:t>
                      </a:r>
                      <a:endParaRPr kumimoji="1" lang="en-US" altLang="ja-JP" sz="2000" b="1" dirty="0"/>
                    </a:p>
                    <a:p>
                      <a:pPr>
                        <a:lnSpc>
                          <a:spcPts val="800"/>
                        </a:lnSpc>
                      </a:pPr>
                      <a:endParaRPr kumimoji="1" lang="en-US" altLang="ja-JP" sz="2000" dirty="0"/>
                    </a:p>
                    <a:p>
                      <a:r>
                        <a:rPr kumimoji="1" lang="ja-JP" altLang="en-US" sz="2000" dirty="0"/>
                        <a:t>　　・</a:t>
                      </a:r>
                      <a:r>
                        <a:rPr kumimoji="1" lang="ja-JP" altLang="en-US" sz="2000" b="1" dirty="0"/>
                        <a:t>保育所</a:t>
                      </a:r>
                      <a:endParaRPr kumimoji="1" lang="en-US" altLang="ja-JP" sz="2000" b="1" dirty="0"/>
                    </a:p>
                    <a:p>
                      <a:pPr>
                        <a:lnSpc>
                          <a:spcPts val="800"/>
                        </a:lnSpc>
                      </a:pPr>
                      <a:endParaRPr kumimoji="1" lang="en-US" altLang="ja-JP" sz="2000" dirty="0"/>
                    </a:p>
                    <a:p>
                      <a:r>
                        <a:rPr kumimoji="1" lang="ja-JP" altLang="en-US" sz="2000" dirty="0"/>
                        <a:t>　　・</a:t>
                      </a:r>
                      <a:r>
                        <a:rPr kumimoji="1" lang="ja-JP" altLang="en-US" sz="2000" b="1" dirty="0"/>
                        <a:t>幼保連携型認定こども園</a:t>
                      </a:r>
                      <a:endParaRPr kumimoji="1" lang="en-US" altLang="ja-JP" sz="2000" b="1" dirty="0"/>
                    </a:p>
                    <a:p>
                      <a:pPr>
                        <a:lnSpc>
                          <a:spcPts val="800"/>
                        </a:lnSpc>
                      </a:pPr>
                      <a:endParaRPr kumimoji="1" lang="en-US" altLang="ja-JP" sz="2000" dirty="0"/>
                    </a:p>
                    <a:p>
                      <a:r>
                        <a:rPr kumimoji="1" lang="ja-JP" altLang="en-US" sz="2000" dirty="0"/>
                        <a:t>　　</a:t>
                      </a:r>
                      <a:r>
                        <a:rPr kumimoji="1" lang="ja-JP" altLang="en-US" sz="2000" b="1" dirty="0"/>
                        <a:t>・家庭的保育事業、小規模保育事業又は事業所内保育事業を行う施設</a:t>
                      </a:r>
                      <a:endParaRPr kumimoji="1" lang="en-US" altLang="ja-JP" sz="2000" b="1" dirty="0"/>
                    </a:p>
                    <a:p>
                      <a:pPr>
                        <a:lnSpc>
                          <a:spcPts val="800"/>
                        </a:lnSpc>
                      </a:pPr>
                      <a:endParaRPr kumimoji="1" lang="en-US" altLang="ja-JP" sz="2000" b="1" dirty="0"/>
                    </a:p>
                    <a:p>
                      <a:r>
                        <a:rPr kumimoji="1" lang="ja-JP" altLang="en-US" sz="2000" b="1" dirty="0"/>
                        <a:t>　　・認可外保育施設</a:t>
                      </a:r>
                      <a:endParaRPr kumimoji="1" lang="en-US" altLang="ja-JP" sz="2000" b="1" dirty="0"/>
                    </a:p>
                    <a:p>
                      <a:endParaRPr kumimoji="1" lang="en-US" altLang="ja-JP" sz="1600" dirty="0"/>
                    </a:p>
                    <a:p>
                      <a:r>
                        <a:rPr kumimoji="1" lang="ja-JP" altLang="en-US" sz="1600" dirty="0"/>
                        <a:t>　　</a:t>
                      </a:r>
                      <a:r>
                        <a:rPr kumimoji="1" lang="en-US" altLang="ja-JP" sz="1600" dirty="0"/>
                        <a:t>※</a:t>
                      </a:r>
                      <a:r>
                        <a:rPr kumimoji="1" lang="ja-JP" altLang="en-US" sz="1600" dirty="0"/>
                        <a:t>引率者</a:t>
                      </a:r>
                      <a:endParaRPr kumimoji="1" lang="en-US" altLang="ja-JP" sz="1600" dirty="0"/>
                    </a:p>
                    <a:p>
                      <a:r>
                        <a:rPr kumimoji="1" lang="ja-JP" altLang="en-US" sz="1600" dirty="0"/>
                        <a:t>　　　 生徒等の引率を行う学校・保育所等の関係者や、介助を必要とする</a:t>
                      </a:r>
                      <a:r>
                        <a:rPr kumimoji="1" lang="ja-JP" altLang="en-US" sz="1600" baseline="0" dirty="0"/>
                        <a:t> </a:t>
                      </a:r>
                      <a:r>
                        <a:rPr kumimoji="1" lang="ja-JP" altLang="en-US" sz="1600" dirty="0"/>
                        <a:t>生徒の介助を行う看護師や保護者等を想定</a:t>
                      </a:r>
                    </a:p>
                  </a:txBody>
                  <a:tcPr anchor="ctr"/>
                </a:tc>
                <a:extLst>
                  <a:ext uri="{0D108BD9-81ED-4DB2-BD59-A6C34878D82A}">
                    <a16:rowId xmlns:a16="http://schemas.microsoft.com/office/drawing/2014/main" val="1762371633"/>
                  </a:ext>
                </a:extLst>
              </a:tr>
            </a:tbl>
          </a:graphicData>
        </a:graphic>
      </p:graphicFrame>
    </p:spTree>
    <p:extLst>
      <p:ext uri="{BB962C8B-B14F-4D97-AF65-F5344CB8AC3E}">
        <p14:creationId xmlns:p14="http://schemas.microsoft.com/office/powerpoint/2010/main" val="694393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467AA5CF-51E1-4D01-BB70-A72935B68D10}" type="slidenum">
              <a:rPr kumimoji="1" lang="ja-JP" altLang="en-US" smtClean="0"/>
              <a:t>7</a:t>
            </a:fld>
            <a:endParaRPr kumimoji="1" lang="ja-JP" altLang="en-US"/>
          </a:p>
        </p:txBody>
      </p:sp>
      <p:sp>
        <p:nvSpPr>
          <p:cNvPr id="5" name="テキスト ボックス 4"/>
          <p:cNvSpPr txBox="1"/>
          <p:nvPr/>
        </p:nvSpPr>
        <p:spPr bwMode="gray">
          <a:xfrm>
            <a:off x="0" y="-19491"/>
            <a:ext cx="9552396" cy="685348"/>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lang="ja-JP" altLang="en-US" sz="2800" b="1" dirty="0">
                <a:solidFill>
                  <a:sysClr val="windowText" lastClr="000000"/>
                </a:solidFill>
                <a:latin typeface="Meiryo UI" panose="020B0604030504040204" pitchFamily="50" charset="-128"/>
                <a:ea typeface="Meiryo UI" panose="020B0604030504040204" pitchFamily="50" charset="-128"/>
              </a:rPr>
              <a:t>　宿泊税制度を導入している他団体の制度</a:t>
            </a:r>
            <a:r>
              <a:rPr lang="en-US" altLang="ja-JP" sz="2800" b="1" dirty="0">
                <a:solidFill>
                  <a:sysClr val="windowText" lastClr="000000"/>
                </a:solidFill>
                <a:latin typeface="Meiryo UI" panose="020B0604030504040204" pitchFamily="50" charset="-128"/>
                <a:ea typeface="Meiryo UI" panose="020B0604030504040204" pitchFamily="50" charset="-128"/>
              </a:rPr>
              <a:t>(</a:t>
            </a:r>
            <a:r>
              <a:rPr lang="en-US" altLang="ja-JP" sz="2800" b="1" dirty="0">
                <a:solidFill>
                  <a:schemeClr val="tx1"/>
                </a:solidFill>
                <a:latin typeface="Meiryo UI" panose="020B0604030504040204" pitchFamily="50" charset="-128"/>
                <a:ea typeface="Meiryo UI" panose="020B0604030504040204" pitchFamily="50" charset="-128"/>
              </a:rPr>
              <a:t>2024</a:t>
            </a:r>
            <a:r>
              <a:rPr lang="ja-JP" altLang="en-US" sz="2800" b="1" dirty="0">
                <a:solidFill>
                  <a:schemeClr val="tx1"/>
                </a:solidFill>
                <a:latin typeface="Meiryo UI" panose="020B0604030504040204" pitchFamily="50" charset="-128"/>
                <a:ea typeface="Meiryo UI" panose="020B0604030504040204" pitchFamily="50" charset="-128"/>
              </a:rPr>
              <a:t>年</a:t>
            </a:r>
            <a:r>
              <a:rPr lang="en-US" altLang="ja-JP" sz="2800" b="1" dirty="0">
                <a:solidFill>
                  <a:schemeClr val="tx1"/>
                </a:solidFill>
                <a:latin typeface="Meiryo UI" panose="020B0604030504040204" pitchFamily="50" charset="-128"/>
                <a:ea typeface="Meiryo UI" panose="020B0604030504040204" pitchFamily="50" charset="-128"/>
              </a:rPr>
              <a:t>4</a:t>
            </a:r>
            <a:r>
              <a:rPr lang="ja-JP" altLang="en-US" sz="2800" b="1" dirty="0">
                <a:solidFill>
                  <a:schemeClr val="tx1"/>
                </a:solidFill>
                <a:latin typeface="Meiryo UI" panose="020B0604030504040204" pitchFamily="50" charset="-128"/>
                <a:ea typeface="Meiryo UI" panose="020B0604030504040204" pitchFamily="50" charset="-128"/>
              </a:rPr>
              <a:t>月時点</a:t>
            </a:r>
            <a:r>
              <a:rPr lang="en-US" altLang="ja-JP" sz="2800" b="1" dirty="0">
                <a:solidFill>
                  <a:sysClr val="windowText" lastClr="000000"/>
                </a:solidFill>
                <a:latin typeface="Meiryo UI" panose="020B0604030504040204" pitchFamily="50" charset="-128"/>
                <a:ea typeface="Meiryo UI" panose="020B0604030504040204" pitchFamily="50" charset="-128"/>
              </a:rPr>
              <a:t>)</a:t>
            </a:r>
            <a:endParaRPr lang="ja-JP" altLang="en-US" sz="2800" b="1" dirty="0">
              <a:solidFill>
                <a:sysClr val="windowText" lastClr="000000"/>
              </a:solidFill>
              <a:latin typeface="Meiryo UI" panose="020B0604030504040204" pitchFamily="50" charset="-128"/>
              <a:ea typeface="Meiryo UI" panose="020B0604030504040204" pitchFamily="50" charset="-128"/>
            </a:endParaRPr>
          </a:p>
        </p:txBody>
      </p:sp>
      <p:cxnSp>
        <p:nvCxnSpPr>
          <p:cNvPr id="6" name="直線コネクタ 5"/>
          <p:cNvCxnSpPr/>
          <p:nvPr/>
        </p:nvCxnSpPr>
        <p:spPr>
          <a:xfrm>
            <a:off x="0" y="66585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graphicFrame>
        <p:nvGraphicFramePr>
          <p:cNvPr id="7" name="表 6"/>
          <p:cNvGraphicFramePr>
            <a:graphicFrameLocks noGrp="1"/>
          </p:cNvGraphicFramePr>
          <p:nvPr/>
        </p:nvGraphicFramePr>
        <p:xfrm>
          <a:off x="143785" y="1097905"/>
          <a:ext cx="13393496" cy="8415054"/>
        </p:xfrm>
        <a:graphic>
          <a:graphicData uri="http://schemas.openxmlformats.org/drawingml/2006/table">
            <a:tbl>
              <a:tblPr/>
              <a:tblGrid>
                <a:gridCol w="1052721">
                  <a:extLst>
                    <a:ext uri="{9D8B030D-6E8A-4147-A177-3AD203B41FA5}">
                      <a16:colId xmlns:a16="http://schemas.microsoft.com/office/drawing/2014/main" val="3226428193"/>
                    </a:ext>
                  </a:extLst>
                </a:gridCol>
                <a:gridCol w="109937">
                  <a:extLst>
                    <a:ext uri="{9D8B030D-6E8A-4147-A177-3AD203B41FA5}">
                      <a16:colId xmlns:a16="http://schemas.microsoft.com/office/drawing/2014/main" val="350247494"/>
                    </a:ext>
                  </a:extLst>
                </a:gridCol>
                <a:gridCol w="849506">
                  <a:extLst>
                    <a:ext uri="{9D8B030D-6E8A-4147-A177-3AD203B41FA5}">
                      <a16:colId xmlns:a16="http://schemas.microsoft.com/office/drawing/2014/main" val="2935779965"/>
                    </a:ext>
                  </a:extLst>
                </a:gridCol>
                <a:gridCol w="849506">
                  <a:extLst>
                    <a:ext uri="{9D8B030D-6E8A-4147-A177-3AD203B41FA5}">
                      <a16:colId xmlns:a16="http://schemas.microsoft.com/office/drawing/2014/main" val="2171226710"/>
                    </a:ext>
                  </a:extLst>
                </a:gridCol>
                <a:gridCol w="99942">
                  <a:extLst>
                    <a:ext uri="{9D8B030D-6E8A-4147-A177-3AD203B41FA5}">
                      <a16:colId xmlns:a16="http://schemas.microsoft.com/office/drawing/2014/main" val="110897850"/>
                    </a:ext>
                  </a:extLst>
                </a:gridCol>
                <a:gridCol w="109937">
                  <a:extLst>
                    <a:ext uri="{9D8B030D-6E8A-4147-A177-3AD203B41FA5}">
                      <a16:colId xmlns:a16="http://schemas.microsoft.com/office/drawing/2014/main" val="1995341354"/>
                    </a:ext>
                  </a:extLst>
                </a:gridCol>
                <a:gridCol w="960907">
                  <a:extLst>
                    <a:ext uri="{9D8B030D-6E8A-4147-A177-3AD203B41FA5}">
                      <a16:colId xmlns:a16="http://schemas.microsoft.com/office/drawing/2014/main" val="2276493899"/>
                    </a:ext>
                  </a:extLst>
                </a:gridCol>
                <a:gridCol w="738105">
                  <a:extLst>
                    <a:ext uri="{9D8B030D-6E8A-4147-A177-3AD203B41FA5}">
                      <a16:colId xmlns:a16="http://schemas.microsoft.com/office/drawing/2014/main" val="2271678495"/>
                    </a:ext>
                  </a:extLst>
                </a:gridCol>
                <a:gridCol w="99942">
                  <a:extLst>
                    <a:ext uri="{9D8B030D-6E8A-4147-A177-3AD203B41FA5}">
                      <a16:colId xmlns:a16="http://schemas.microsoft.com/office/drawing/2014/main" val="2858335025"/>
                    </a:ext>
                  </a:extLst>
                </a:gridCol>
                <a:gridCol w="109937">
                  <a:extLst>
                    <a:ext uri="{9D8B030D-6E8A-4147-A177-3AD203B41FA5}">
                      <a16:colId xmlns:a16="http://schemas.microsoft.com/office/drawing/2014/main" val="3902816509"/>
                    </a:ext>
                  </a:extLst>
                </a:gridCol>
                <a:gridCol w="849506">
                  <a:extLst>
                    <a:ext uri="{9D8B030D-6E8A-4147-A177-3AD203B41FA5}">
                      <a16:colId xmlns:a16="http://schemas.microsoft.com/office/drawing/2014/main" val="1650902343"/>
                    </a:ext>
                  </a:extLst>
                </a:gridCol>
                <a:gridCol w="849506">
                  <a:extLst>
                    <a:ext uri="{9D8B030D-6E8A-4147-A177-3AD203B41FA5}">
                      <a16:colId xmlns:a16="http://schemas.microsoft.com/office/drawing/2014/main" val="2138704047"/>
                    </a:ext>
                  </a:extLst>
                </a:gridCol>
                <a:gridCol w="99942">
                  <a:extLst>
                    <a:ext uri="{9D8B030D-6E8A-4147-A177-3AD203B41FA5}">
                      <a16:colId xmlns:a16="http://schemas.microsoft.com/office/drawing/2014/main" val="2878164094"/>
                    </a:ext>
                  </a:extLst>
                </a:gridCol>
                <a:gridCol w="1908889">
                  <a:extLst>
                    <a:ext uri="{9D8B030D-6E8A-4147-A177-3AD203B41FA5}">
                      <a16:colId xmlns:a16="http://schemas.microsoft.com/office/drawing/2014/main" val="3969392068"/>
                    </a:ext>
                  </a:extLst>
                </a:gridCol>
                <a:gridCol w="109937">
                  <a:extLst>
                    <a:ext uri="{9D8B030D-6E8A-4147-A177-3AD203B41FA5}">
                      <a16:colId xmlns:a16="http://schemas.microsoft.com/office/drawing/2014/main" val="1211311696"/>
                    </a:ext>
                  </a:extLst>
                </a:gridCol>
                <a:gridCol w="346804">
                  <a:extLst>
                    <a:ext uri="{9D8B030D-6E8A-4147-A177-3AD203B41FA5}">
                      <a16:colId xmlns:a16="http://schemas.microsoft.com/office/drawing/2014/main" val="2809493445"/>
                    </a:ext>
                  </a:extLst>
                </a:gridCol>
                <a:gridCol w="872484">
                  <a:extLst>
                    <a:ext uri="{9D8B030D-6E8A-4147-A177-3AD203B41FA5}">
                      <a16:colId xmlns:a16="http://schemas.microsoft.com/office/drawing/2014/main" val="3372314252"/>
                    </a:ext>
                  </a:extLst>
                </a:gridCol>
                <a:gridCol w="1143740">
                  <a:extLst>
                    <a:ext uri="{9D8B030D-6E8A-4147-A177-3AD203B41FA5}">
                      <a16:colId xmlns:a16="http://schemas.microsoft.com/office/drawing/2014/main" val="1142489325"/>
                    </a:ext>
                  </a:extLst>
                </a:gridCol>
                <a:gridCol w="72008">
                  <a:extLst>
                    <a:ext uri="{9D8B030D-6E8A-4147-A177-3AD203B41FA5}">
                      <a16:colId xmlns:a16="http://schemas.microsoft.com/office/drawing/2014/main" val="4242020651"/>
                    </a:ext>
                  </a:extLst>
                </a:gridCol>
                <a:gridCol w="144016">
                  <a:extLst>
                    <a:ext uri="{9D8B030D-6E8A-4147-A177-3AD203B41FA5}">
                      <a16:colId xmlns:a16="http://schemas.microsoft.com/office/drawing/2014/main" val="4260714308"/>
                    </a:ext>
                  </a:extLst>
                </a:gridCol>
                <a:gridCol w="1008112">
                  <a:extLst>
                    <a:ext uri="{9D8B030D-6E8A-4147-A177-3AD203B41FA5}">
                      <a16:colId xmlns:a16="http://schemas.microsoft.com/office/drawing/2014/main" val="562991459"/>
                    </a:ext>
                  </a:extLst>
                </a:gridCol>
                <a:gridCol w="864096">
                  <a:extLst>
                    <a:ext uri="{9D8B030D-6E8A-4147-A177-3AD203B41FA5}">
                      <a16:colId xmlns:a16="http://schemas.microsoft.com/office/drawing/2014/main" val="3174509281"/>
                    </a:ext>
                  </a:extLst>
                </a:gridCol>
                <a:gridCol w="144016">
                  <a:extLst>
                    <a:ext uri="{9D8B030D-6E8A-4147-A177-3AD203B41FA5}">
                      <a16:colId xmlns:a16="http://schemas.microsoft.com/office/drawing/2014/main" val="1146668835"/>
                    </a:ext>
                  </a:extLst>
                </a:gridCol>
              </a:tblGrid>
              <a:tr h="356271">
                <a:tc>
                  <a:txBody>
                    <a:bodyPr/>
                    <a:lstStyle/>
                    <a:p>
                      <a:pPr algn="ctr" fontAlgn="ctr"/>
                      <a:r>
                        <a:rPr lang="ja-JP" altLang="en-US" sz="1600" b="0" i="0" u="none" strike="noStrike" dirty="0">
                          <a:solidFill>
                            <a:srgbClr val="000000"/>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gridSpan="4">
                  <a:txBody>
                    <a:bodyPr/>
                    <a:lstStyle/>
                    <a:p>
                      <a:pPr algn="ctr"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東京都</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京都市</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金沢市</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倶知安町</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gridSpan="5">
                  <a:txBody>
                    <a:bodyPr/>
                    <a:lstStyle/>
                    <a:p>
                      <a:pPr algn="ctr"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福岡県</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長崎市</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884384366"/>
                  </a:ext>
                </a:extLst>
              </a:tr>
              <a:tr h="659899">
                <a:tc>
                  <a:txBody>
                    <a:bodyPr/>
                    <a:lstStyle/>
                    <a:p>
                      <a:pPr algn="ctr"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実施時期</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ja-JP" sz="1600" b="0" i="0" u="none" strike="noStrike">
                          <a:solidFill>
                            <a:srgbClr val="000000"/>
                          </a:solidFill>
                          <a:effectLst/>
                          <a:latin typeface="Meiryo UI" panose="020B0604030504040204" pitchFamily="50" charset="-128"/>
                          <a:ea typeface="Meiryo UI" panose="020B0604030504040204" pitchFamily="50" charset="-128"/>
                        </a:rPr>
                        <a:t>2002</a:t>
                      </a:r>
                      <a:r>
                        <a:rPr lang="ja-JP" altLang="en-US" sz="1600" b="0" i="0" u="none" strike="noStrike">
                          <a:solidFill>
                            <a:srgbClr val="000000"/>
                          </a:solidFill>
                          <a:effectLst/>
                          <a:latin typeface="Meiryo UI" panose="020B0604030504040204" pitchFamily="50" charset="-128"/>
                          <a:ea typeface="Meiryo UI" panose="020B0604030504040204" pitchFamily="50" charset="-128"/>
                        </a:rPr>
                        <a:t>年</a:t>
                      </a:r>
                      <a:r>
                        <a:rPr lang="en-US" altLang="ja-JP" sz="1600" b="0" i="0" u="none" strike="noStrike">
                          <a:solidFill>
                            <a:srgbClr val="000000"/>
                          </a:solidFill>
                          <a:effectLst/>
                          <a:latin typeface="Meiryo UI" panose="020B0604030504040204" pitchFamily="50" charset="-128"/>
                          <a:ea typeface="Meiryo UI" panose="020B0604030504040204" pitchFamily="50" charset="-128"/>
                        </a:rPr>
                        <a:t>10</a:t>
                      </a:r>
                      <a:r>
                        <a:rPr lang="ja-JP" altLang="en-US" sz="1600" b="0" i="0" u="none" strike="noStrike">
                          <a:solidFill>
                            <a:srgbClr val="000000"/>
                          </a:solidFill>
                          <a:effectLst/>
                          <a:latin typeface="Meiryo UI" panose="020B0604030504040204" pitchFamily="50" charset="-128"/>
                          <a:ea typeface="Meiryo UI" panose="020B0604030504040204" pitchFamily="50" charset="-128"/>
                        </a:rPr>
                        <a:t>月</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altLang="ja-JP" sz="1600" b="0" i="0" u="none" strike="noStrike">
                          <a:solidFill>
                            <a:srgbClr val="000000"/>
                          </a:solidFill>
                          <a:effectLst/>
                          <a:latin typeface="Meiryo UI" panose="020B0604030504040204" pitchFamily="50" charset="-128"/>
                          <a:ea typeface="Meiryo UI" panose="020B0604030504040204" pitchFamily="50" charset="-128"/>
                        </a:rPr>
                        <a:t>2018</a:t>
                      </a:r>
                      <a:r>
                        <a:rPr lang="ja-JP" altLang="en-US" sz="1600" b="0" i="0" u="none" strike="noStrike">
                          <a:solidFill>
                            <a:srgbClr val="000000"/>
                          </a:solidFill>
                          <a:effectLst/>
                          <a:latin typeface="Meiryo UI" panose="020B0604030504040204" pitchFamily="50" charset="-128"/>
                          <a:ea typeface="Meiryo UI" panose="020B0604030504040204" pitchFamily="50" charset="-128"/>
                        </a:rPr>
                        <a:t>年</a:t>
                      </a:r>
                      <a:r>
                        <a:rPr lang="en-US" altLang="ja-JP" sz="1600" b="0" i="0" u="none" strike="noStrike">
                          <a:solidFill>
                            <a:srgbClr val="000000"/>
                          </a:solidFill>
                          <a:effectLst/>
                          <a:latin typeface="Meiryo UI" panose="020B0604030504040204" pitchFamily="50" charset="-128"/>
                          <a:ea typeface="Meiryo UI" panose="020B0604030504040204" pitchFamily="50" charset="-128"/>
                        </a:rPr>
                        <a:t>10</a:t>
                      </a:r>
                      <a:r>
                        <a:rPr lang="ja-JP" altLang="en-US" sz="1600" b="0" i="0" u="none" strike="noStrike">
                          <a:solidFill>
                            <a:srgbClr val="000000"/>
                          </a:solidFill>
                          <a:effectLst/>
                          <a:latin typeface="Meiryo UI" panose="020B0604030504040204" pitchFamily="50" charset="-128"/>
                          <a:ea typeface="Meiryo UI" panose="020B0604030504040204" pitchFamily="50" charset="-128"/>
                        </a:rPr>
                        <a:t>月</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altLang="ja-JP" sz="1600" b="0" i="0" u="none" strike="noStrike">
                          <a:solidFill>
                            <a:srgbClr val="000000"/>
                          </a:solidFill>
                          <a:effectLst/>
                          <a:latin typeface="Meiryo UI" panose="020B0604030504040204" pitchFamily="50" charset="-128"/>
                          <a:ea typeface="Meiryo UI" panose="020B0604030504040204" pitchFamily="50" charset="-128"/>
                        </a:rPr>
                        <a:t>2019</a:t>
                      </a:r>
                      <a:r>
                        <a:rPr lang="ja-JP" altLang="en-US" sz="1600" b="0" i="0" u="none" strike="noStrike">
                          <a:solidFill>
                            <a:srgbClr val="000000"/>
                          </a:solidFill>
                          <a:effectLst/>
                          <a:latin typeface="Meiryo UI" panose="020B0604030504040204" pitchFamily="50" charset="-128"/>
                          <a:ea typeface="Meiryo UI" panose="020B0604030504040204" pitchFamily="50" charset="-128"/>
                        </a:rPr>
                        <a:t>年</a:t>
                      </a:r>
                      <a:r>
                        <a:rPr lang="en-US" altLang="ja-JP" sz="1600" b="0" i="0" u="none" strike="noStrike">
                          <a:solidFill>
                            <a:srgbClr val="000000"/>
                          </a:solidFill>
                          <a:effectLst/>
                          <a:latin typeface="Meiryo UI" panose="020B0604030504040204" pitchFamily="50" charset="-128"/>
                          <a:ea typeface="Meiryo UI" panose="020B0604030504040204" pitchFamily="50" charset="-128"/>
                        </a:rPr>
                        <a:t>4</a:t>
                      </a:r>
                      <a:r>
                        <a:rPr lang="ja-JP" altLang="en-US" sz="1600" b="0" i="0" u="none" strike="noStrike">
                          <a:solidFill>
                            <a:srgbClr val="000000"/>
                          </a:solidFill>
                          <a:effectLst/>
                          <a:latin typeface="Meiryo UI" panose="020B0604030504040204" pitchFamily="50" charset="-128"/>
                          <a:ea typeface="Meiryo UI" panose="020B0604030504040204" pitchFamily="50" charset="-128"/>
                        </a:rPr>
                        <a:t>月</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en-US" altLang="ja-JP" sz="1600" b="0" i="0" u="none" strike="noStrike">
                          <a:solidFill>
                            <a:srgbClr val="000000"/>
                          </a:solidFill>
                          <a:effectLst/>
                          <a:latin typeface="Meiryo UI" panose="020B0604030504040204" pitchFamily="50" charset="-128"/>
                          <a:ea typeface="Meiryo UI" panose="020B0604030504040204" pitchFamily="50" charset="-128"/>
                        </a:rPr>
                        <a:t>2019</a:t>
                      </a:r>
                      <a:r>
                        <a:rPr lang="ja-JP" altLang="en-US" sz="1600" b="0" i="0" u="none" strike="noStrike">
                          <a:solidFill>
                            <a:srgbClr val="000000"/>
                          </a:solidFill>
                          <a:effectLst/>
                          <a:latin typeface="Meiryo UI" panose="020B0604030504040204" pitchFamily="50" charset="-128"/>
                          <a:ea typeface="Meiryo UI" panose="020B0604030504040204" pitchFamily="50" charset="-128"/>
                        </a:rPr>
                        <a:t>年</a:t>
                      </a:r>
                      <a:r>
                        <a:rPr lang="en-US" altLang="ja-JP" sz="1600" b="0" i="0" u="none" strike="noStrike">
                          <a:solidFill>
                            <a:srgbClr val="000000"/>
                          </a:solidFill>
                          <a:effectLst/>
                          <a:latin typeface="Meiryo UI" panose="020B0604030504040204" pitchFamily="50" charset="-128"/>
                          <a:ea typeface="Meiryo UI" panose="020B0604030504040204" pitchFamily="50" charset="-128"/>
                        </a:rPr>
                        <a:t>11</a:t>
                      </a:r>
                      <a:r>
                        <a:rPr lang="ja-JP" altLang="en-US" sz="1600" b="0" i="0" u="none" strike="noStrike">
                          <a:solidFill>
                            <a:srgbClr val="000000"/>
                          </a:solidFill>
                          <a:effectLst/>
                          <a:latin typeface="Meiryo UI" panose="020B0604030504040204" pitchFamily="50" charset="-128"/>
                          <a:ea typeface="Meiryo UI" panose="020B0604030504040204" pitchFamily="50" charset="-128"/>
                        </a:rPr>
                        <a:t>月</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5">
                  <a:txBody>
                    <a:bodyPr/>
                    <a:lstStyle/>
                    <a:p>
                      <a:pPr algn="ctr" fontAlgn="ctr"/>
                      <a:r>
                        <a:rPr lang="en-US" altLang="ja-JP" sz="1600" b="0" i="0" u="none" strike="noStrike">
                          <a:solidFill>
                            <a:srgbClr val="000000"/>
                          </a:solidFill>
                          <a:effectLst/>
                          <a:latin typeface="Meiryo UI" panose="020B0604030504040204" pitchFamily="50" charset="-128"/>
                          <a:ea typeface="Meiryo UI" panose="020B0604030504040204" pitchFamily="50" charset="-128"/>
                        </a:rPr>
                        <a:t>2020</a:t>
                      </a:r>
                      <a:r>
                        <a:rPr lang="ja-JP" altLang="en-US" sz="1600" b="0" i="0" u="none" strike="noStrike">
                          <a:solidFill>
                            <a:srgbClr val="000000"/>
                          </a:solidFill>
                          <a:effectLst/>
                          <a:latin typeface="Meiryo UI" panose="020B0604030504040204" pitchFamily="50" charset="-128"/>
                          <a:ea typeface="Meiryo UI" panose="020B0604030504040204" pitchFamily="50" charset="-128"/>
                        </a:rPr>
                        <a:t>年</a:t>
                      </a:r>
                      <a:r>
                        <a:rPr lang="en-US" altLang="ja-JP" sz="1600" b="0" i="0" u="none" strike="noStrike">
                          <a:solidFill>
                            <a:srgbClr val="000000"/>
                          </a:solidFill>
                          <a:effectLst/>
                          <a:latin typeface="Meiryo UI" panose="020B0604030504040204" pitchFamily="50" charset="-128"/>
                          <a:ea typeface="Meiryo UI" panose="020B0604030504040204" pitchFamily="50" charset="-128"/>
                        </a:rPr>
                        <a:t>4</a:t>
                      </a:r>
                      <a:r>
                        <a:rPr lang="ja-JP" altLang="en-US" sz="1600" b="0" i="0" u="none" strike="noStrike">
                          <a:solidFill>
                            <a:srgbClr val="000000"/>
                          </a:solidFill>
                          <a:effectLst/>
                          <a:latin typeface="Meiryo UI" panose="020B0604030504040204" pitchFamily="50" charset="-128"/>
                          <a:ea typeface="Meiryo UI" panose="020B0604030504040204" pitchFamily="50" charset="-128"/>
                        </a:rPr>
                        <a:t>月</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altLang="ja-JP" sz="1600" b="0" i="0" u="none" strike="noStrike">
                          <a:solidFill>
                            <a:srgbClr val="000000"/>
                          </a:solidFill>
                          <a:effectLst/>
                          <a:latin typeface="Meiryo UI" panose="020B0604030504040204" pitchFamily="50" charset="-128"/>
                          <a:ea typeface="Meiryo UI" panose="020B0604030504040204" pitchFamily="50" charset="-128"/>
                        </a:rPr>
                        <a:t>2023</a:t>
                      </a:r>
                      <a:r>
                        <a:rPr lang="ja-JP" altLang="en-US" sz="1600" b="0" i="0" u="none" strike="noStrike">
                          <a:solidFill>
                            <a:srgbClr val="000000"/>
                          </a:solidFill>
                          <a:effectLst/>
                          <a:latin typeface="Meiryo UI" panose="020B0604030504040204" pitchFamily="50" charset="-128"/>
                          <a:ea typeface="Meiryo UI" panose="020B0604030504040204" pitchFamily="50" charset="-128"/>
                        </a:rPr>
                        <a:t>年</a:t>
                      </a:r>
                      <a:r>
                        <a:rPr lang="en-US" altLang="ja-JP" sz="1600" b="0" i="0" u="none" strike="noStrike">
                          <a:solidFill>
                            <a:srgbClr val="000000"/>
                          </a:solidFill>
                          <a:effectLst/>
                          <a:latin typeface="Meiryo UI" panose="020B0604030504040204" pitchFamily="50" charset="-128"/>
                          <a:ea typeface="Meiryo UI" panose="020B0604030504040204" pitchFamily="50" charset="-128"/>
                        </a:rPr>
                        <a:t>4</a:t>
                      </a:r>
                      <a:r>
                        <a:rPr lang="ja-JP" altLang="en-US" sz="1600" b="0" i="0" u="none" strike="noStrike">
                          <a:solidFill>
                            <a:srgbClr val="000000"/>
                          </a:solidFill>
                          <a:effectLst/>
                          <a:latin typeface="Meiryo UI" panose="020B0604030504040204" pitchFamily="50" charset="-128"/>
                          <a:ea typeface="Meiryo UI" panose="020B0604030504040204" pitchFamily="50" charset="-128"/>
                        </a:rPr>
                        <a:t>月</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851670538"/>
                  </a:ext>
                </a:extLst>
              </a:tr>
              <a:tr h="659899">
                <a:tc>
                  <a:txBody>
                    <a:bodyPr/>
                    <a:lstStyle/>
                    <a:p>
                      <a:pPr algn="ctr"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対象施設</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ホテル、旅館</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zh-TW" altLang="en-US" sz="1600" b="0" i="0" u="none" strike="noStrike">
                          <a:solidFill>
                            <a:srgbClr val="000000"/>
                          </a:solidFill>
                          <a:effectLst/>
                          <a:latin typeface="Meiryo UI" panose="020B0604030504040204" pitchFamily="50" charset="-128"/>
                          <a:ea typeface="Meiryo UI" panose="020B0604030504040204" pitchFamily="50" charset="-128"/>
                        </a:rPr>
                        <a:t>ﾎﾃﾙ、旅館、簡宿、</a:t>
                      </a:r>
                      <a:br>
                        <a:rPr lang="zh-TW" altLang="en-US" sz="1600" b="0" i="0" u="none" strike="noStrike">
                          <a:solidFill>
                            <a:srgbClr val="000000"/>
                          </a:solidFill>
                          <a:effectLst/>
                          <a:latin typeface="Meiryo UI" panose="020B0604030504040204" pitchFamily="50" charset="-128"/>
                          <a:ea typeface="Meiryo UI" panose="020B0604030504040204" pitchFamily="50" charset="-128"/>
                        </a:rPr>
                      </a:br>
                      <a:r>
                        <a:rPr lang="zh-TW" altLang="en-US" sz="1600" b="0" i="0" u="none" strike="noStrike">
                          <a:solidFill>
                            <a:srgbClr val="000000"/>
                          </a:solidFill>
                          <a:effectLst/>
                          <a:latin typeface="Meiryo UI" panose="020B0604030504040204" pitchFamily="50" charset="-128"/>
                          <a:ea typeface="Meiryo UI" panose="020B0604030504040204" pitchFamily="50" charset="-128"/>
                        </a:rPr>
                        <a:t>民泊</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zh-TW" altLang="en-US" sz="1600" b="0" i="0" u="none" strike="noStrike">
                          <a:solidFill>
                            <a:srgbClr val="000000"/>
                          </a:solidFill>
                          <a:effectLst/>
                          <a:latin typeface="Meiryo UI" panose="020B0604030504040204" pitchFamily="50" charset="-128"/>
                          <a:ea typeface="Meiryo UI" panose="020B0604030504040204" pitchFamily="50" charset="-128"/>
                        </a:rPr>
                        <a:t>ﾎﾃﾙ、旅館、簡宿、</a:t>
                      </a:r>
                      <a:br>
                        <a:rPr lang="zh-TW" altLang="en-US" sz="1600" b="0" i="0" u="none" strike="noStrike">
                          <a:solidFill>
                            <a:srgbClr val="000000"/>
                          </a:solidFill>
                          <a:effectLst/>
                          <a:latin typeface="Meiryo UI" panose="020B0604030504040204" pitchFamily="50" charset="-128"/>
                          <a:ea typeface="Meiryo UI" panose="020B0604030504040204" pitchFamily="50" charset="-128"/>
                        </a:rPr>
                      </a:br>
                      <a:r>
                        <a:rPr lang="zh-TW" altLang="en-US" sz="1600" b="0" i="0" u="none" strike="noStrike">
                          <a:solidFill>
                            <a:srgbClr val="000000"/>
                          </a:solidFill>
                          <a:effectLst/>
                          <a:latin typeface="Meiryo UI" panose="020B0604030504040204" pitchFamily="50" charset="-128"/>
                          <a:ea typeface="Meiryo UI" panose="020B0604030504040204" pitchFamily="50" charset="-128"/>
                        </a:rPr>
                        <a:t>民泊</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zh-TW" altLang="en-US" sz="1600" b="0" i="0" u="none" strike="noStrike">
                          <a:solidFill>
                            <a:srgbClr val="000000"/>
                          </a:solidFill>
                          <a:effectLst/>
                          <a:latin typeface="Meiryo UI" panose="020B0604030504040204" pitchFamily="50" charset="-128"/>
                          <a:ea typeface="Meiryo UI" panose="020B0604030504040204" pitchFamily="50" charset="-128"/>
                        </a:rPr>
                        <a:t>ﾎﾃﾙ、旅館、簡宿、</a:t>
                      </a:r>
                      <a:br>
                        <a:rPr lang="zh-TW" altLang="en-US" sz="1600" b="0" i="0" u="none" strike="noStrike">
                          <a:solidFill>
                            <a:srgbClr val="000000"/>
                          </a:solidFill>
                          <a:effectLst/>
                          <a:latin typeface="Meiryo UI" panose="020B0604030504040204" pitchFamily="50" charset="-128"/>
                          <a:ea typeface="Meiryo UI" panose="020B0604030504040204" pitchFamily="50" charset="-128"/>
                        </a:rPr>
                      </a:br>
                      <a:r>
                        <a:rPr lang="zh-TW" altLang="en-US" sz="1600" b="0" i="0" u="none" strike="noStrike">
                          <a:solidFill>
                            <a:srgbClr val="000000"/>
                          </a:solidFill>
                          <a:effectLst/>
                          <a:latin typeface="Meiryo UI" panose="020B0604030504040204" pitchFamily="50" charset="-128"/>
                          <a:ea typeface="Meiryo UI" panose="020B0604030504040204" pitchFamily="50" charset="-128"/>
                        </a:rPr>
                        <a:t>民泊</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5">
                  <a:txBody>
                    <a:bodyPr/>
                    <a:lstStyle/>
                    <a:p>
                      <a:pPr algn="ctr" fontAlgn="ctr"/>
                      <a:r>
                        <a:rPr lang="zh-TW" altLang="en-US" sz="1600" b="0" i="0" u="none" strike="noStrike">
                          <a:solidFill>
                            <a:srgbClr val="000000"/>
                          </a:solidFill>
                          <a:effectLst/>
                          <a:latin typeface="Meiryo UI" panose="020B0604030504040204" pitchFamily="50" charset="-128"/>
                          <a:ea typeface="Meiryo UI" panose="020B0604030504040204" pitchFamily="50" charset="-128"/>
                        </a:rPr>
                        <a:t>ﾎﾃﾙ、旅館、簡宿、</a:t>
                      </a:r>
                      <a:br>
                        <a:rPr lang="zh-TW" altLang="en-US" sz="1600" b="0" i="0" u="none" strike="noStrike">
                          <a:solidFill>
                            <a:srgbClr val="000000"/>
                          </a:solidFill>
                          <a:effectLst/>
                          <a:latin typeface="Meiryo UI" panose="020B0604030504040204" pitchFamily="50" charset="-128"/>
                          <a:ea typeface="Meiryo UI" panose="020B0604030504040204" pitchFamily="50" charset="-128"/>
                        </a:rPr>
                      </a:br>
                      <a:r>
                        <a:rPr lang="zh-TW" altLang="en-US" sz="1600" b="0" i="0" u="none" strike="noStrike">
                          <a:solidFill>
                            <a:srgbClr val="000000"/>
                          </a:solidFill>
                          <a:effectLst/>
                          <a:latin typeface="Meiryo UI" panose="020B0604030504040204" pitchFamily="50" charset="-128"/>
                          <a:ea typeface="Meiryo UI" panose="020B0604030504040204" pitchFamily="50" charset="-128"/>
                        </a:rPr>
                        <a:t>民泊</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zh-TW" altLang="en-US" sz="1600" b="0" i="0" u="none" strike="noStrike">
                          <a:solidFill>
                            <a:srgbClr val="000000"/>
                          </a:solidFill>
                          <a:effectLst/>
                          <a:latin typeface="Meiryo UI" panose="020B0604030504040204" pitchFamily="50" charset="-128"/>
                          <a:ea typeface="Meiryo UI" panose="020B0604030504040204" pitchFamily="50" charset="-128"/>
                        </a:rPr>
                        <a:t>ﾎﾃﾙ、旅館、簡宿、</a:t>
                      </a:r>
                      <a:br>
                        <a:rPr lang="zh-TW" altLang="en-US" sz="1600" b="0" i="0" u="none" strike="noStrike">
                          <a:solidFill>
                            <a:srgbClr val="000000"/>
                          </a:solidFill>
                          <a:effectLst/>
                          <a:latin typeface="Meiryo UI" panose="020B0604030504040204" pitchFamily="50" charset="-128"/>
                          <a:ea typeface="Meiryo UI" panose="020B0604030504040204" pitchFamily="50" charset="-128"/>
                        </a:rPr>
                      </a:br>
                      <a:r>
                        <a:rPr lang="zh-TW" altLang="en-US" sz="1600" b="0" i="0" u="none" strike="noStrike">
                          <a:solidFill>
                            <a:srgbClr val="000000"/>
                          </a:solidFill>
                          <a:effectLst/>
                          <a:latin typeface="Meiryo UI" panose="020B0604030504040204" pitchFamily="50" charset="-128"/>
                          <a:ea typeface="Meiryo UI" panose="020B0604030504040204" pitchFamily="50" charset="-128"/>
                        </a:rPr>
                        <a:t>民泊</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795880659"/>
                  </a:ext>
                </a:extLst>
              </a:tr>
              <a:tr h="263347">
                <a:tc rowSpan="7">
                  <a:txBody>
                    <a:bodyPr/>
                    <a:lstStyle/>
                    <a:p>
                      <a:pPr algn="ctr" fontAlgn="ctr"/>
                      <a:r>
                        <a:rPr lang="ja-JP" altLang="en-US" sz="1600" b="0" i="0" u="none" strike="noStrike" dirty="0">
                          <a:solidFill>
                            <a:srgbClr val="000000"/>
                          </a:solidFill>
                          <a:effectLst/>
                          <a:latin typeface="Meiryo UI" panose="020B0604030504040204" pitchFamily="50" charset="-128"/>
                          <a:ea typeface="Meiryo UI" panose="020B0604030504040204" pitchFamily="50" charset="-128"/>
                        </a:rPr>
                        <a:t>税率</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　</a:t>
                      </a:r>
                    </a:p>
                  </a:txBody>
                  <a:tcPr marL="10051" marR="10051" marT="1005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　</a:t>
                      </a:r>
                    </a:p>
                  </a:txBody>
                  <a:tcPr marL="10051" marR="10051" marT="1005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　</a:t>
                      </a:r>
                    </a:p>
                  </a:txBody>
                  <a:tcPr marL="10051" marR="10051" marT="10051"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　</a:t>
                      </a:r>
                    </a:p>
                  </a:txBody>
                  <a:tcPr marL="10051" marR="10051" marT="1005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　</a:t>
                      </a:r>
                    </a:p>
                  </a:txBody>
                  <a:tcPr marL="10051" marR="10051" marT="1005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　</a:t>
                      </a:r>
                    </a:p>
                  </a:txBody>
                  <a:tcPr marL="10051" marR="10051" marT="10051"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　</a:t>
                      </a:r>
                    </a:p>
                  </a:txBody>
                  <a:tcPr marL="10051" marR="10051" marT="1005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　</a:t>
                      </a:r>
                    </a:p>
                  </a:txBody>
                  <a:tcPr marL="10051" marR="10051" marT="1005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　</a:t>
                      </a:r>
                    </a:p>
                  </a:txBody>
                  <a:tcPr marL="10051" marR="10051" marT="10051"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rowSpan="7">
                  <a:txBody>
                    <a:bodyPr/>
                    <a:lstStyle/>
                    <a:p>
                      <a:pPr algn="l" fontAlgn="ctr"/>
                      <a:r>
                        <a:rPr lang="ja-JP" altLang="en-US" sz="1600" b="0" i="0" u="none" strike="noStrike" dirty="0">
                          <a:solidFill>
                            <a:srgbClr val="000000"/>
                          </a:solidFill>
                          <a:effectLst/>
                          <a:latin typeface="Meiryo UI" panose="020B0604030504040204" pitchFamily="50" charset="-128"/>
                          <a:ea typeface="Meiryo UI" panose="020B0604030504040204" pitchFamily="50" charset="-128"/>
                        </a:rPr>
                        <a:t>・宿泊料金の２％</a:t>
                      </a:r>
                      <a:br>
                        <a:rPr lang="ja-JP" altLang="en-US" sz="16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600" b="0" i="0" u="none" strike="noStrike" dirty="0">
                          <a:solidFill>
                            <a:srgbClr val="000000"/>
                          </a:solidFill>
                          <a:effectLst/>
                          <a:latin typeface="Meiryo UI" panose="020B0604030504040204" pitchFamily="50" charset="-128"/>
                          <a:ea typeface="Meiryo UI" panose="020B0604030504040204" pitchFamily="50" charset="-128"/>
                        </a:rPr>
                        <a:t>　（定率）</a:t>
                      </a:r>
                      <a:br>
                        <a:rPr lang="ja-JP" altLang="en-US" sz="1600" b="0" i="0" u="none" strike="noStrike" dirty="0">
                          <a:solidFill>
                            <a:srgbClr val="000000"/>
                          </a:solidFill>
                          <a:effectLst/>
                          <a:latin typeface="Meiryo UI" panose="020B0604030504040204" pitchFamily="50" charset="-128"/>
                          <a:ea typeface="Meiryo UI" panose="020B0604030504040204" pitchFamily="50" charset="-128"/>
                        </a:rPr>
                      </a:br>
                      <a:br>
                        <a:rPr lang="ja-JP" altLang="en-US" sz="1600" b="0" i="0" u="none" strike="noStrike" dirty="0">
                          <a:solidFill>
                            <a:srgbClr val="000000"/>
                          </a:solidFill>
                          <a:effectLst/>
                          <a:latin typeface="Meiryo UI" panose="020B0604030504040204" pitchFamily="50" charset="-128"/>
                          <a:ea typeface="Meiryo UI" panose="020B0604030504040204" pitchFamily="50" charset="-128"/>
                        </a:rPr>
                      </a:br>
                      <a:br>
                        <a:rPr lang="ja-JP" altLang="en-US" sz="1600" b="0" i="0" u="none" strike="noStrike" dirty="0">
                          <a:solidFill>
                            <a:srgbClr val="000000"/>
                          </a:solidFill>
                          <a:effectLst/>
                          <a:latin typeface="Meiryo UI" panose="020B0604030504040204" pitchFamily="50" charset="-128"/>
                          <a:ea typeface="Meiryo UI" panose="020B0604030504040204" pitchFamily="50" charset="-128"/>
                        </a:rPr>
                      </a:br>
                      <a:endParaRPr lang="ja-JP" altLang="en-US" sz="1600" b="0" i="0" u="none" strike="noStrike" dirty="0">
                        <a:solidFill>
                          <a:srgbClr val="000000"/>
                        </a:solidFill>
                        <a:effectLst/>
                        <a:latin typeface="Meiryo UI" panose="020B0604030504040204" pitchFamily="50" charset="-128"/>
                        <a:ea typeface="Meiryo UI" panose="020B0604030504040204" pitchFamily="50" charset="-128"/>
                      </a:endParaRP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　</a:t>
                      </a:r>
                    </a:p>
                  </a:txBody>
                  <a:tcPr marL="10051" marR="10051" marT="1005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　</a:t>
                      </a:r>
                    </a:p>
                  </a:txBody>
                  <a:tcPr marL="10051" marR="10051" marT="1005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　</a:t>
                      </a:r>
                    </a:p>
                  </a:txBody>
                  <a:tcPr marL="10051" marR="10051" marT="1005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　</a:t>
                      </a:r>
                    </a:p>
                  </a:txBody>
                  <a:tcPr marL="10051" marR="10051" marT="10051"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　</a:t>
                      </a:r>
                    </a:p>
                  </a:txBody>
                  <a:tcPr marL="10051" marR="10051" marT="1005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　</a:t>
                      </a:r>
                    </a:p>
                  </a:txBody>
                  <a:tcPr marL="10051" marR="10051" marT="1005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　</a:t>
                      </a:r>
                    </a:p>
                  </a:txBody>
                  <a:tcPr marL="10051" marR="10051" marT="10051"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685903171"/>
                  </a:ext>
                </a:extLst>
              </a:tr>
              <a:tr h="516269">
                <a:tc vMerge="1">
                  <a:txBody>
                    <a:bodyPr/>
                    <a:lstStyle/>
                    <a:p>
                      <a:endParaRPr kumimoji="1" lang="ja-JP" altLang="en-US"/>
                    </a:p>
                  </a:txBody>
                  <a:tcPr/>
                </a:tc>
                <a:tc>
                  <a:txBody>
                    <a:bodyPr/>
                    <a:lstStyle/>
                    <a:p>
                      <a:pPr algn="l"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宿泊料金</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税率</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宿泊料金</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税率</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宿泊料金</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税率</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a:txBody>
                    <a:bodyPr/>
                    <a:lstStyle/>
                    <a:p>
                      <a:pPr algn="l"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solidFill>
                      <a:srgbClr val="D9D9D9"/>
                    </a:solidFill>
                  </a:tcPr>
                </a:tc>
                <a:tc>
                  <a:txBody>
                    <a:bodyPr/>
                    <a:lstStyle/>
                    <a:p>
                      <a:pPr algn="ctr"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宿泊料金</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税率</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宿泊料金</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税率</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936074754"/>
                  </a:ext>
                </a:extLst>
              </a:tr>
              <a:tr h="453038">
                <a:tc vMerge="1">
                  <a:txBody>
                    <a:bodyPr/>
                    <a:lstStyle/>
                    <a:p>
                      <a:endParaRPr kumimoji="1" lang="ja-JP" altLang="en-US"/>
                    </a:p>
                  </a:txBody>
                  <a:tcPr/>
                </a:tc>
                <a:tc>
                  <a:txBody>
                    <a:bodyPr/>
                    <a:lstStyle/>
                    <a:p>
                      <a:pPr algn="l"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１～</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1.5</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万円</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100</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円</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～２万円</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200</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円</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～２万円</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200</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円</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a:txBody>
                    <a:bodyPr/>
                    <a:lstStyle/>
                    <a:p>
                      <a:pPr algn="l"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rowSpan="2">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福岡市</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～２万円</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200</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円</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うち県税</a:t>
                      </a: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50</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円</a:t>
                      </a: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～１万円</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100</a:t>
                      </a:r>
                      <a:r>
                        <a:rPr lang="ja-JP" altLang="en-US" sz="1400" b="0" i="0" u="none" strike="noStrike">
                          <a:solidFill>
                            <a:srgbClr val="000000"/>
                          </a:solidFill>
                          <a:effectLst/>
                          <a:latin typeface="Meiryo UI" panose="020B0604030504040204" pitchFamily="50" charset="-128"/>
                          <a:ea typeface="Meiryo UI" panose="020B0604030504040204" pitchFamily="50" charset="-128"/>
                        </a:rPr>
                        <a:t>円</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618013882"/>
                  </a:ext>
                </a:extLst>
              </a:tr>
              <a:tr h="453038">
                <a:tc vMerge="1">
                  <a:txBody>
                    <a:bodyPr/>
                    <a:lstStyle/>
                    <a:p>
                      <a:endParaRPr kumimoji="1" lang="ja-JP" altLang="en-US"/>
                    </a:p>
                  </a:txBody>
                  <a:tcPr/>
                </a:tc>
                <a:tc>
                  <a:txBody>
                    <a:bodyPr/>
                    <a:lstStyle/>
                    <a:p>
                      <a:pPr algn="l"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1.5</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万円～</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200</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円</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２～５万円</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500</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円</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２万円～</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500</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円</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a:txBody>
                    <a:bodyPr/>
                    <a:lstStyle/>
                    <a:p>
                      <a:pPr algn="l"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２万円～</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500</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円</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うち県税</a:t>
                      </a: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50</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円</a:t>
                      </a: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１～２万円</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200</a:t>
                      </a:r>
                      <a:r>
                        <a:rPr lang="ja-JP" altLang="en-US" sz="1400" b="0" i="0" u="none" strike="noStrike">
                          <a:solidFill>
                            <a:srgbClr val="000000"/>
                          </a:solidFill>
                          <a:effectLst/>
                          <a:latin typeface="Meiryo UI" panose="020B0604030504040204" pitchFamily="50" charset="-128"/>
                          <a:ea typeface="Meiryo UI" panose="020B0604030504040204" pitchFamily="50" charset="-128"/>
                        </a:rPr>
                        <a:t>円</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24445877"/>
                  </a:ext>
                </a:extLst>
              </a:tr>
              <a:tr h="827872">
                <a:tc vMerge="1">
                  <a:txBody>
                    <a:bodyPr/>
                    <a:lstStyle/>
                    <a:p>
                      <a:endParaRPr kumimoji="1" lang="ja-JP" altLang="en-US"/>
                    </a:p>
                  </a:txBody>
                  <a:tcPr/>
                </a:tc>
                <a:tc>
                  <a:txBody>
                    <a:bodyPr/>
                    <a:lstStyle/>
                    <a:p>
                      <a:pPr algn="l" fontAlgn="ctr"/>
                      <a:r>
                        <a:rPr lang="ja-JP" altLang="en-US" sz="1600" b="0" i="0" u="none" strike="noStrike" dirty="0">
                          <a:solidFill>
                            <a:srgbClr val="000000"/>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ja-JP" altLang="en-US" sz="1600" b="0" i="0" u="none" strike="noStrike" dirty="0">
                          <a:solidFill>
                            <a:srgbClr val="000000"/>
                          </a:solidFill>
                          <a:effectLst/>
                          <a:latin typeface="Meiryo UI" panose="020B0604030504040204" pitchFamily="50" charset="-128"/>
                          <a:ea typeface="Meiryo UI" panose="020B0604030504040204" pitchFamily="50" charset="-128"/>
                        </a:rPr>
                        <a:t>　</a:t>
                      </a:r>
                    </a:p>
                  </a:txBody>
                  <a:tcPr marL="10051" marR="10051" marT="10051"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ja-JP" altLang="en-US" sz="1600" b="0" i="0" u="none" strike="noStrike" dirty="0">
                          <a:solidFill>
                            <a:srgbClr val="000000"/>
                          </a:solidFill>
                          <a:effectLst/>
                          <a:latin typeface="Meiryo UI" panose="020B0604030504040204" pitchFamily="50" charset="-128"/>
                          <a:ea typeface="Meiryo UI" panose="020B0604030504040204" pitchFamily="50" charset="-128"/>
                        </a:rPr>
                        <a:t>　</a:t>
                      </a:r>
                    </a:p>
                  </a:txBody>
                  <a:tcPr marL="10051" marR="10051" marT="10051"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　</a:t>
                      </a:r>
                    </a:p>
                  </a:txBody>
                  <a:tcPr marL="10051" marR="10051" marT="10051"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５万円～</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1,000</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円</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　</a:t>
                      </a:r>
                    </a:p>
                  </a:txBody>
                  <a:tcPr marL="10051" marR="10051" marT="10051"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　</a:t>
                      </a:r>
                    </a:p>
                  </a:txBody>
                  <a:tcPr marL="10051" marR="10051" marT="10051"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　</a:t>
                      </a:r>
                    </a:p>
                  </a:txBody>
                  <a:tcPr marL="10051" marR="10051" marT="10051" marB="0" anchor="ctr">
                    <a:lnL>
                      <a:noFill/>
                    </a:lnL>
                    <a:lnR w="635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a:txBody>
                    <a:bodyPr/>
                    <a:lstStyle/>
                    <a:p>
                      <a:pPr algn="l"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北九州市</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一律</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200</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円</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うち県税</a:t>
                      </a: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50</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円</a:t>
                      </a: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２万円～</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500</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円</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645895869"/>
                  </a:ext>
                </a:extLst>
              </a:tr>
              <a:tr h="827872">
                <a:tc vMerge="1">
                  <a:txBody>
                    <a:bodyPr/>
                    <a:lstStyle/>
                    <a:p>
                      <a:endParaRPr kumimoji="1" lang="ja-JP" altLang="en-US"/>
                    </a:p>
                  </a:txBody>
                  <a:tcPr/>
                </a:tc>
                <a:tc>
                  <a:txBody>
                    <a:bodyPr/>
                    <a:lstStyle/>
                    <a:p>
                      <a:pPr algn="l"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endParaRPr lang="ja-JP" altLang="en-US" sz="1600" b="0" i="0" u="none" strike="noStrike" dirty="0">
                        <a:solidFill>
                          <a:srgbClr val="000000"/>
                        </a:solidFill>
                        <a:effectLst/>
                        <a:latin typeface="Meiryo UI" panose="020B0604030504040204" pitchFamily="50" charset="-128"/>
                        <a:ea typeface="Meiryo UI" panose="020B0604030504040204" pitchFamily="50" charset="-128"/>
                      </a:endParaRPr>
                    </a:p>
                  </a:txBody>
                  <a:tcPr marL="10051" marR="10051" marT="10051" marB="0" anchor="ctr">
                    <a:lnL>
                      <a:noFill/>
                    </a:lnL>
                    <a:lnR>
                      <a:noFill/>
                    </a:lnR>
                    <a:lnT>
                      <a:noFill/>
                    </a:lnT>
                    <a:lnB>
                      <a:noFill/>
                    </a:lnB>
                  </a:tcPr>
                </a:tc>
                <a:tc>
                  <a:txBody>
                    <a:bodyPr/>
                    <a:lstStyle/>
                    <a:p>
                      <a:pPr algn="l" fontAlgn="ctr"/>
                      <a:endParaRPr lang="ja-JP" altLang="en-US" sz="1600" b="0" i="0" u="none" strike="noStrike">
                        <a:solidFill>
                          <a:srgbClr val="000000"/>
                        </a:solidFill>
                        <a:effectLst/>
                        <a:latin typeface="Meiryo UI" panose="020B0604030504040204" pitchFamily="50" charset="-128"/>
                        <a:ea typeface="Meiryo UI" panose="020B0604030504040204" pitchFamily="50" charset="-128"/>
                      </a:endParaRPr>
                    </a:p>
                  </a:txBody>
                  <a:tcPr marL="10051" marR="10051" marT="10051" marB="0" anchor="ctr">
                    <a:lnL>
                      <a:noFill/>
                    </a:lnL>
                    <a:lnR>
                      <a:noFill/>
                    </a:lnR>
                    <a:lnT>
                      <a:noFill/>
                    </a:lnT>
                    <a:lnB>
                      <a:noFill/>
                    </a:lnB>
                  </a:tcPr>
                </a:tc>
                <a:tc>
                  <a:txBody>
                    <a:bodyPr/>
                    <a:lstStyle/>
                    <a:p>
                      <a:pPr algn="l"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　</a:t>
                      </a:r>
                    </a:p>
                  </a:txBody>
                  <a:tcPr marL="10051" marR="10051" marT="10051"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　</a:t>
                      </a:r>
                    </a:p>
                  </a:txBody>
                  <a:tcPr marL="10051" marR="10051" marT="10051"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　</a:t>
                      </a:r>
                    </a:p>
                  </a:txBody>
                  <a:tcPr marL="10051" marR="10051" marT="10051"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　</a:t>
                      </a:r>
                    </a:p>
                  </a:txBody>
                  <a:tcPr marL="10051" marR="10051" marT="10051"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endParaRPr lang="ja-JP" altLang="en-US" sz="1600" b="0" i="0" u="none" strike="noStrike">
                        <a:solidFill>
                          <a:srgbClr val="000000"/>
                        </a:solidFill>
                        <a:effectLst/>
                        <a:latin typeface="Meiryo UI" panose="020B0604030504040204" pitchFamily="50" charset="-128"/>
                        <a:ea typeface="Meiryo UI" panose="020B0604030504040204" pitchFamily="50" charset="-128"/>
                      </a:endParaRPr>
                    </a:p>
                  </a:txBody>
                  <a:tcPr marL="10051" marR="10051" marT="10051" marB="0" anchor="ctr">
                    <a:lnL>
                      <a:noFill/>
                    </a:lnL>
                    <a:lnR>
                      <a:noFill/>
                    </a:lnR>
                    <a:lnT>
                      <a:noFill/>
                    </a:lnT>
                    <a:lnB>
                      <a:noFill/>
                    </a:lnB>
                  </a:tcPr>
                </a:tc>
                <a:tc>
                  <a:txBody>
                    <a:bodyPr/>
                    <a:lstStyle/>
                    <a:p>
                      <a:pPr algn="l" fontAlgn="ctr"/>
                      <a:endParaRPr lang="ja-JP" altLang="en-US" sz="1600" b="0" i="0" u="none" strike="noStrike">
                        <a:solidFill>
                          <a:srgbClr val="000000"/>
                        </a:solidFill>
                        <a:effectLst/>
                        <a:latin typeface="Meiryo UI" panose="020B0604030504040204" pitchFamily="50" charset="-128"/>
                        <a:ea typeface="Meiryo UI" panose="020B0604030504040204" pitchFamily="50" charset="-128"/>
                      </a:endParaRPr>
                    </a:p>
                  </a:txBody>
                  <a:tcPr marL="10051" marR="10051" marT="10051" marB="0" anchor="ctr">
                    <a:lnL>
                      <a:noFill/>
                    </a:lnL>
                    <a:lnR>
                      <a:noFill/>
                    </a:lnR>
                    <a:lnT>
                      <a:noFill/>
                    </a:lnT>
                    <a:lnB>
                      <a:noFill/>
                    </a:lnB>
                  </a:tcPr>
                </a:tc>
                <a:tc>
                  <a:txBody>
                    <a:bodyPr/>
                    <a:lstStyle/>
                    <a:p>
                      <a:pPr algn="l"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　</a:t>
                      </a:r>
                    </a:p>
                  </a:txBody>
                  <a:tcPr marL="10051" marR="10051" marT="10051" marB="0" anchor="ctr">
                    <a:lnL>
                      <a:noFill/>
                    </a:lnL>
                    <a:lnR w="635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a:txBody>
                    <a:bodyPr/>
                    <a:lstStyle/>
                    <a:p>
                      <a:pPr algn="l"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上記以外</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一律</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200</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円</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全額県税</a:t>
                      </a: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　</a:t>
                      </a:r>
                    </a:p>
                  </a:txBody>
                  <a:tcPr marL="10051" marR="10051" marT="10051"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　</a:t>
                      </a:r>
                    </a:p>
                  </a:txBody>
                  <a:tcPr marL="10051" marR="10051" marT="10051"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　</a:t>
                      </a:r>
                    </a:p>
                  </a:txBody>
                  <a:tcPr marL="10051" marR="10051" marT="10051" marB="0" anchor="ctr">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671056429"/>
                  </a:ext>
                </a:extLst>
              </a:tr>
              <a:tr h="263347">
                <a:tc vMerge="1">
                  <a:txBody>
                    <a:bodyPr/>
                    <a:lstStyle/>
                    <a:p>
                      <a:endParaRPr kumimoji="1" lang="ja-JP" altLang="en-US"/>
                    </a:p>
                  </a:txBody>
                  <a:tcPr/>
                </a:tc>
                <a:tc>
                  <a:txBody>
                    <a:bodyPr/>
                    <a:lstStyle/>
                    <a:p>
                      <a:pPr algn="l"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　</a:t>
                      </a:r>
                    </a:p>
                  </a:txBody>
                  <a:tcPr marL="10051" marR="10051" marT="10051"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　</a:t>
                      </a:r>
                    </a:p>
                  </a:txBody>
                  <a:tcPr marL="10051" marR="10051" marT="10051"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　</a:t>
                      </a:r>
                    </a:p>
                  </a:txBody>
                  <a:tcPr marL="10051" marR="10051" marT="10051"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　</a:t>
                      </a:r>
                    </a:p>
                  </a:txBody>
                  <a:tcPr marL="10051" marR="10051" marT="10051"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　</a:t>
                      </a:r>
                    </a:p>
                  </a:txBody>
                  <a:tcPr marL="10051" marR="10051" marT="10051"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　</a:t>
                      </a:r>
                    </a:p>
                  </a:txBody>
                  <a:tcPr marL="10051" marR="10051" marT="10051"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　</a:t>
                      </a:r>
                    </a:p>
                  </a:txBody>
                  <a:tcPr marL="10051" marR="10051" marT="10051"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　</a:t>
                      </a:r>
                    </a:p>
                  </a:txBody>
                  <a:tcPr marL="10051" marR="10051" marT="10051"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　</a:t>
                      </a:r>
                    </a:p>
                  </a:txBody>
                  <a:tcPr marL="10051" marR="10051" marT="10051"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a:txBody>
                    <a:bodyPr/>
                    <a:lstStyle/>
                    <a:p>
                      <a:pPr algn="l"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　</a:t>
                      </a:r>
                    </a:p>
                  </a:txBody>
                  <a:tcPr marL="10051" marR="10051" marT="1005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　</a:t>
                      </a:r>
                    </a:p>
                  </a:txBody>
                  <a:tcPr marL="10051" marR="10051" marT="1005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　</a:t>
                      </a:r>
                    </a:p>
                  </a:txBody>
                  <a:tcPr marL="10051" marR="10051" marT="1005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　</a:t>
                      </a:r>
                    </a:p>
                  </a:txBody>
                  <a:tcPr marL="10051" marR="10051" marT="10051"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　</a:t>
                      </a:r>
                    </a:p>
                  </a:txBody>
                  <a:tcPr marL="10051" marR="10051" marT="10051"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　</a:t>
                      </a:r>
                    </a:p>
                  </a:txBody>
                  <a:tcPr marL="10051" marR="10051" marT="10051"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　</a:t>
                      </a:r>
                    </a:p>
                  </a:txBody>
                  <a:tcPr marL="10051" marR="10051" marT="10051"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54740098"/>
                  </a:ext>
                </a:extLst>
              </a:tr>
              <a:tr h="659899">
                <a:tc>
                  <a:txBody>
                    <a:bodyPr/>
                    <a:lstStyle/>
                    <a:p>
                      <a:pPr algn="ctr"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免税点</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ja-JP" sz="1600" b="0" i="0" u="none" strike="noStrike">
                          <a:solidFill>
                            <a:srgbClr val="000000"/>
                          </a:solidFill>
                          <a:effectLst/>
                          <a:latin typeface="Meiryo UI" panose="020B0604030504040204" pitchFamily="50" charset="-128"/>
                          <a:ea typeface="Meiryo UI" panose="020B0604030504040204" pitchFamily="50" charset="-128"/>
                        </a:rPr>
                        <a:t>1</a:t>
                      </a:r>
                      <a:r>
                        <a:rPr lang="ja-JP" altLang="en-US" sz="1600" b="0" i="0" u="none" strike="noStrike">
                          <a:solidFill>
                            <a:srgbClr val="000000"/>
                          </a:solidFill>
                          <a:effectLst/>
                          <a:latin typeface="Meiryo UI" panose="020B0604030504040204" pitchFamily="50" charset="-128"/>
                          <a:ea typeface="Meiryo UI" panose="020B0604030504040204" pitchFamily="50" charset="-128"/>
                        </a:rPr>
                        <a:t>万円未満</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なし</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なし</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なし</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5">
                  <a:txBody>
                    <a:bodyPr/>
                    <a:lstStyle/>
                    <a:p>
                      <a:pPr algn="ctr"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なし</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なし</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127479749"/>
                  </a:ext>
                </a:extLst>
              </a:tr>
              <a:tr h="1128032">
                <a:tc>
                  <a:txBody>
                    <a:bodyPr/>
                    <a:lstStyle/>
                    <a:p>
                      <a:pPr algn="ctr"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課税免除</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なし</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zh-CN" altLang="en-US" sz="1600" b="0" i="0" u="none" strike="noStrike">
                          <a:solidFill>
                            <a:srgbClr val="000000"/>
                          </a:solidFill>
                          <a:effectLst/>
                          <a:latin typeface="Meiryo UI" panose="020B0604030504040204" pitchFamily="50" charset="-128"/>
                          <a:ea typeface="Meiryo UI" panose="020B0604030504040204" pitchFamily="50" charset="-128"/>
                        </a:rPr>
                        <a:t>修学旅行生等</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なし</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zh-TW" altLang="en-US" sz="1600" b="0" i="0" u="none" strike="noStrike">
                          <a:solidFill>
                            <a:srgbClr val="000000"/>
                          </a:solidFill>
                          <a:effectLst/>
                          <a:latin typeface="Meiryo UI" panose="020B0604030504040204" pitchFamily="50" charset="-128"/>
                          <a:ea typeface="Meiryo UI" panose="020B0604030504040204" pitchFamily="50" charset="-128"/>
                        </a:rPr>
                        <a:t>修学旅行生等、</a:t>
                      </a:r>
                      <a:br>
                        <a:rPr lang="zh-TW" altLang="en-US" sz="1600" b="0" i="0" u="none" strike="noStrike">
                          <a:solidFill>
                            <a:srgbClr val="000000"/>
                          </a:solidFill>
                          <a:effectLst/>
                          <a:latin typeface="Meiryo UI" panose="020B0604030504040204" pitchFamily="50" charset="-128"/>
                          <a:ea typeface="Meiryo UI" panose="020B0604030504040204" pitchFamily="50" charset="-128"/>
                        </a:rPr>
                      </a:br>
                      <a:r>
                        <a:rPr lang="zh-TW" altLang="en-US" sz="1600" b="0" i="0" u="none" strike="noStrike">
                          <a:solidFill>
                            <a:srgbClr val="000000"/>
                          </a:solidFill>
                          <a:effectLst/>
                          <a:latin typeface="Meiryo UI" panose="020B0604030504040204" pitchFamily="50" charset="-128"/>
                          <a:ea typeface="Meiryo UI" panose="020B0604030504040204" pitchFamily="50" charset="-128"/>
                        </a:rPr>
                        <a:t>職場体験者</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5">
                  <a:txBody>
                    <a:bodyPr/>
                    <a:lstStyle/>
                    <a:p>
                      <a:pPr algn="ctr"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なし</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ja-JP" altLang="en-US" sz="1600" b="0" i="0" u="none" strike="noStrike" dirty="0">
                          <a:solidFill>
                            <a:srgbClr val="000000"/>
                          </a:solidFill>
                          <a:effectLst/>
                          <a:latin typeface="Meiryo UI" panose="020B0604030504040204" pitchFamily="50" charset="-128"/>
                          <a:ea typeface="Meiryo UI" panose="020B0604030504040204" pitchFamily="50" charset="-128"/>
                        </a:rPr>
                        <a:t>修学旅行生等、</a:t>
                      </a:r>
                      <a:br>
                        <a:rPr lang="ja-JP" altLang="en-US" sz="16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600" b="0" i="0" u="none" strike="noStrike" dirty="0">
                          <a:solidFill>
                            <a:srgbClr val="000000"/>
                          </a:solidFill>
                          <a:effectLst/>
                          <a:latin typeface="Meiryo UI" panose="020B0604030504040204" pitchFamily="50" charset="-128"/>
                          <a:ea typeface="Meiryo UI" panose="020B0604030504040204" pitchFamily="50" charset="-128"/>
                        </a:rPr>
                        <a:t>宿泊を伴う</a:t>
                      </a:r>
                      <a:br>
                        <a:rPr lang="ja-JP" altLang="en-US" sz="16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600" b="0" i="0" u="none" strike="noStrike" dirty="0">
                          <a:solidFill>
                            <a:srgbClr val="000000"/>
                          </a:solidFill>
                          <a:effectLst/>
                          <a:latin typeface="Meiryo UI" panose="020B0604030504040204" pitchFamily="50" charset="-128"/>
                          <a:ea typeface="Meiryo UI" panose="020B0604030504040204" pitchFamily="50" charset="-128"/>
                        </a:rPr>
                        <a:t>スポーツ大会・</a:t>
                      </a:r>
                      <a:endParaRPr lang="en-US" altLang="ja-JP" sz="16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ja-JP" altLang="en-US" sz="1600" b="0" i="0" u="none" strike="noStrike" dirty="0">
                          <a:solidFill>
                            <a:srgbClr val="000000"/>
                          </a:solidFill>
                          <a:effectLst/>
                          <a:latin typeface="Meiryo UI" panose="020B0604030504040204" pitchFamily="50" charset="-128"/>
                          <a:ea typeface="Meiryo UI" panose="020B0604030504040204" pitchFamily="50" charset="-128"/>
                        </a:rPr>
                        <a:t>文化大会</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02481410"/>
                  </a:ext>
                </a:extLst>
              </a:tr>
              <a:tr h="1275033">
                <a:tc>
                  <a:txBody>
                    <a:bodyPr/>
                    <a:lstStyle/>
                    <a:p>
                      <a:pPr algn="ctr"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特徴的な</a:t>
                      </a:r>
                      <a:br>
                        <a:rPr lang="ja-JP" altLang="en-US" sz="1600" b="0" i="0" u="none" strike="noStrike">
                          <a:solidFill>
                            <a:srgbClr val="000000"/>
                          </a:solidFill>
                          <a:effectLst/>
                          <a:latin typeface="Meiryo UI" panose="020B0604030504040204" pitchFamily="50" charset="-128"/>
                          <a:ea typeface="Meiryo UI" panose="020B0604030504040204" pitchFamily="50" charset="-128"/>
                        </a:rPr>
                      </a:br>
                      <a:r>
                        <a:rPr lang="ja-JP" altLang="en-US" sz="1600" b="0" i="0" u="none" strike="noStrike">
                          <a:solidFill>
                            <a:srgbClr val="000000"/>
                          </a:solidFill>
                          <a:effectLst/>
                          <a:latin typeface="Meiryo UI" panose="020B0604030504040204" pitchFamily="50" charset="-128"/>
                          <a:ea typeface="Meiryo UI" panose="020B0604030504040204" pitchFamily="50" charset="-128"/>
                        </a:rPr>
                        <a:t>使途</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l" fontAlgn="ctr"/>
                      <a:r>
                        <a:rPr lang="ja-JP" altLang="en-US" sz="1600" b="0" i="0" u="none" strike="noStrike" dirty="0">
                          <a:solidFill>
                            <a:srgbClr val="000000"/>
                          </a:solidFill>
                          <a:effectLst/>
                          <a:latin typeface="Meiryo UI" panose="020B0604030504040204" pitchFamily="50" charset="-128"/>
                          <a:ea typeface="Meiryo UI" panose="020B0604030504040204" pitchFamily="50" charset="-128"/>
                        </a:rPr>
                        <a:t>・宿泊施設等の</a:t>
                      </a:r>
                      <a:endParaRPr lang="en-US" altLang="ja-JP" sz="16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600" b="0" i="0" u="none" strike="noStrike" dirty="0">
                          <a:solidFill>
                            <a:srgbClr val="000000"/>
                          </a:solidFill>
                          <a:effectLst/>
                          <a:latin typeface="Meiryo UI" panose="020B0604030504040204" pitchFamily="50" charset="-128"/>
                          <a:ea typeface="Meiryo UI" panose="020B0604030504040204" pitchFamily="50" charset="-128"/>
                        </a:rPr>
                        <a:t>　バリアフリー化</a:t>
                      </a:r>
                      <a:br>
                        <a:rPr lang="ja-JP" altLang="en-US" sz="16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6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MICE</a:t>
                      </a:r>
                      <a:r>
                        <a:rPr lang="ja-JP" altLang="en-US" sz="1600" b="0" i="0" u="none" strike="noStrike" dirty="0">
                          <a:solidFill>
                            <a:srgbClr val="000000"/>
                          </a:solidFill>
                          <a:effectLst/>
                          <a:latin typeface="Meiryo UI" panose="020B0604030504040204" pitchFamily="50" charset="-128"/>
                          <a:ea typeface="Meiryo UI" panose="020B0604030504040204" pitchFamily="50" charset="-128"/>
                        </a:rPr>
                        <a:t>誘致活動</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l" fontAlgn="ctr"/>
                      <a:r>
                        <a:rPr lang="ja-JP" altLang="en-US" sz="1600" b="0" i="0" u="none" strike="noStrike" dirty="0">
                          <a:solidFill>
                            <a:srgbClr val="000000"/>
                          </a:solidFill>
                          <a:effectLst/>
                          <a:latin typeface="Meiryo UI" panose="020B0604030504040204" pitchFamily="50" charset="-128"/>
                          <a:ea typeface="Meiryo UI" panose="020B0604030504040204" pitchFamily="50" charset="-128"/>
                        </a:rPr>
                        <a:t>・市バス混雑対策</a:t>
                      </a:r>
                      <a:br>
                        <a:rPr lang="ja-JP" altLang="en-US" sz="16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600" b="0" i="0" u="none" strike="noStrike" dirty="0">
                          <a:solidFill>
                            <a:srgbClr val="000000"/>
                          </a:solidFill>
                          <a:effectLst/>
                          <a:latin typeface="Meiryo UI" panose="020B0604030504040204" pitchFamily="50" charset="-128"/>
                          <a:ea typeface="Meiryo UI" panose="020B0604030504040204" pitchFamily="50" charset="-128"/>
                        </a:rPr>
                        <a:t>・文化振興、</a:t>
                      </a:r>
                      <a:endParaRPr lang="en-US" altLang="ja-JP" sz="16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600" b="0" i="0" u="none" strike="noStrike" dirty="0">
                          <a:solidFill>
                            <a:srgbClr val="000000"/>
                          </a:solidFill>
                          <a:effectLst/>
                          <a:latin typeface="Meiryo UI" panose="020B0604030504040204" pitchFamily="50" charset="-128"/>
                          <a:ea typeface="Meiryo UI" panose="020B0604030504040204" pitchFamily="50" charset="-128"/>
                        </a:rPr>
                        <a:t>　景観保全</a:t>
                      </a:r>
                      <a:br>
                        <a:rPr lang="ja-JP" altLang="en-US" sz="16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600" b="0" i="0" u="none" strike="noStrike" dirty="0">
                          <a:solidFill>
                            <a:srgbClr val="000000"/>
                          </a:solidFill>
                          <a:effectLst/>
                          <a:latin typeface="Meiryo UI" panose="020B0604030504040204" pitchFamily="50" charset="-128"/>
                          <a:ea typeface="Meiryo UI" panose="020B0604030504040204" pitchFamily="50" charset="-128"/>
                        </a:rPr>
                        <a:t>・無電柱化</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l" fontAlgn="ctr"/>
                      <a:r>
                        <a:rPr lang="ja-JP" altLang="en-US" sz="1600" b="0" i="0" u="none" strike="noStrike" dirty="0">
                          <a:solidFill>
                            <a:srgbClr val="000000"/>
                          </a:solidFill>
                          <a:effectLst/>
                          <a:latin typeface="Meiryo UI" panose="020B0604030504040204" pitchFamily="50" charset="-128"/>
                          <a:ea typeface="Meiryo UI" panose="020B0604030504040204" pitchFamily="50" charset="-128"/>
                        </a:rPr>
                        <a:t>・無電柱化</a:t>
                      </a:r>
                      <a:br>
                        <a:rPr lang="ja-JP" altLang="en-US" sz="16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600" b="0" i="0" u="none" strike="noStrike" dirty="0">
                          <a:solidFill>
                            <a:srgbClr val="000000"/>
                          </a:solidFill>
                          <a:effectLst/>
                          <a:latin typeface="Meiryo UI" panose="020B0604030504040204" pitchFamily="50" charset="-128"/>
                          <a:ea typeface="Meiryo UI" panose="020B0604030504040204" pitchFamily="50" charset="-128"/>
                        </a:rPr>
                        <a:t>・迷惑行為の</a:t>
                      </a:r>
                      <a:endParaRPr lang="en-US" altLang="ja-JP" sz="16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600" b="0" i="0" u="none" strike="noStrike" dirty="0">
                          <a:solidFill>
                            <a:srgbClr val="000000"/>
                          </a:solidFill>
                          <a:effectLst/>
                          <a:latin typeface="Meiryo UI" panose="020B0604030504040204" pitchFamily="50" charset="-128"/>
                          <a:ea typeface="Meiryo UI" panose="020B0604030504040204" pitchFamily="50" charset="-128"/>
                        </a:rPr>
                        <a:t>　防止活動</a:t>
                      </a:r>
                      <a:br>
                        <a:rPr lang="ja-JP" altLang="en-US" sz="16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600" b="0" i="0" u="none" strike="noStrike" dirty="0">
                          <a:solidFill>
                            <a:srgbClr val="000000"/>
                          </a:solidFill>
                          <a:effectLst/>
                          <a:latin typeface="Meiryo UI" panose="020B0604030504040204" pitchFamily="50" charset="-128"/>
                          <a:ea typeface="Meiryo UI" panose="020B0604030504040204" pitchFamily="50" charset="-128"/>
                        </a:rPr>
                        <a:t>・高齢者の</a:t>
                      </a:r>
                      <a:endParaRPr lang="en-US" altLang="ja-JP" sz="16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600" b="0" i="0" u="none" strike="noStrike" dirty="0">
                          <a:solidFill>
                            <a:srgbClr val="000000"/>
                          </a:solidFill>
                          <a:effectLst/>
                          <a:latin typeface="Meiryo UI" panose="020B0604030504040204" pitchFamily="50" charset="-128"/>
                          <a:ea typeface="Meiryo UI" panose="020B0604030504040204" pitchFamily="50" charset="-128"/>
                        </a:rPr>
                        <a:t>　買い物支援</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1600" b="0" i="0" u="none" strike="noStrike" dirty="0">
                          <a:solidFill>
                            <a:srgbClr val="000000"/>
                          </a:solidFill>
                          <a:effectLst/>
                          <a:latin typeface="Meiryo UI" panose="020B0604030504040204" pitchFamily="50" charset="-128"/>
                          <a:ea typeface="Meiryo UI" panose="020B0604030504040204" pitchFamily="50" charset="-128"/>
                        </a:rPr>
                        <a:t>・域内交通網の整備</a:t>
                      </a:r>
                      <a:br>
                        <a:rPr lang="ja-JP" altLang="en-US" sz="16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600" b="0" i="0" u="none" strike="noStrike" dirty="0">
                          <a:solidFill>
                            <a:srgbClr val="000000"/>
                          </a:solidFill>
                          <a:effectLst/>
                          <a:latin typeface="Meiryo UI" panose="020B0604030504040204" pitchFamily="50" charset="-128"/>
                          <a:ea typeface="Meiryo UI" panose="020B0604030504040204" pitchFamily="50" charset="-128"/>
                        </a:rPr>
                        <a:t>・環境保全</a:t>
                      </a:r>
                      <a:br>
                        <a:rPr lang="ja-JP" altLang="en-US" sz="16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600" b="0" i="0" u="none" strike="noStrike" dirty="0">
                          <a:solidFill>
                            <a:srgbClr val="000000"/>
                          </a:solidFill>
                          <a:effectLst/>
                          <a:latin typeface="Meiryo UI" panose="020B0604030504040204" pitchFamily="50" charset="-128"/>
                          <a:ea typeface="Meiryo UI" panose="020B0604030504040204" pitchFamily="50" charset="-128"/>
                        </a:rPr>
                        <a:t>・新幹線を意識</a:t>
                      </a:r>
                      <a:endParaRPr lang="en-US" altLang="ja-JP" sz="16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600" b="0" i="0" u="none" strike="noStrike" dirty="0">
                          <a:solidFill>
                            <a:srgbClr val="000000"/>
                          </a:solidFill>
                          <a:effectLst/>
                          <a:latin typeface="Meiryo UI" panose="020B0604030504040204" pitchFamily="50" charset="-128"/>
                          <a:ea typeface="Meiryo UI" panose="020B0604030504040204" pitchFamily="50" charset="-128"/>
                        </a:rPr>
                        <a:t>　したまちづくり</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5">
                  <a:txBody>
                    <a:bodyPr/>
                    <a:lstStyle/>
                    <a:p>
                      <a:pPr algn="l"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・旅行商品造成支援</a:t>
                      </a:r>
                      <a:br>
                        <a:rPr lang="ja-JP" altLang="en-US" sz="1600" b="0" i="0" u="none" strike="noStrike">
                          <a:solidFill>
                            <a:srgbClr val="000000"/>
                          </a:solidFill>
                          <a:effectLst/>
                          <a:latin typeface="Meiryo UI" panose="020B0604030504040204" pitchFamily="50" charset="-128"/>
                          <a:ea typeface="Meiryo UI" panose="020B0604030504040204" pitchFamily="50" charset="-128"/>
                        </a:rPr>
                      </a:br>
                      <a:r>
                        <a:rPr lang="ja-JP" altLang="en-US" sz="1600" b="0" i="0" u="none" strike="noStrike">
                          <a:solidFill>
                            <a:srgbClr val="000000"/>
                          </a:solidFill>
                          <a:effectLst/>
                          <a:latin typeface="Meiryo UI" panose="020B0604030504040204" pitchFamily="50" charset="-128"/>
                          <a:ea typeface="Meiryo UI" panose="020B0604030504040204" pitchFamily="50" charset="-128"/>
                        </a:rPr>
                        <a:t>・市町村に対する財政支援</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l" fontAlgn="ctr"/>
                      <a:r>
                        <a:rPr lang="ja-JP" altLang="en-US" sz="1600" b="0" i="0" u="none" strike="noStrike" dirty="0">
                          <a:solidFill>
                            <a:srgbClr val="000000"/>
                          </a:solidFill>
                          <a:effectLst/>
                          <a:latin typeface="Meiryo UI" panose="020B0604030504040204" pitchFamily="50" charset="-128"/>
                          <a:ea typeface="Meiryo UI" panose="020B0604030504040204" pitchFamily="50" charset="-128"/>
                        </a:rPr>
                        <a:t>・旅行商品造成支援</a:t>
                      </a:r>
                      <a:br>
                        <a:rPr lang="ja-JP" altLang="en-US" sz="16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600" b="0" i="0" u="none" strike="noStrike" dirty="0">
                          <a:solidFill>
                            <a:srgbClr val="000000"/>
                          </a:solidFill>
                          <a:effectLst/>
                          <a:latin typeface="Meiryo UI" panose="020B0604030504040204" pitchFamily="50" charset="-128"/>
                          <a:ea typeface="Meiryo UI" panose="020B0604030504040204" pitchFamily="50" charset="-128"/>
                        </a:rPr>
                        <a:t>・</a:t>
                      </a:r>
                      <a:r>
                        <a:rPr lang="en-US" sz="1600" b="0" i="0" u="none" strike="noStrike" dirty="0">
                          <a:solidFill>
                            <a:srgbClr val="000000"/>
                          </a:solidFill>
                          <a:effectLst/>
                          <a:latin typeface="Meiryo UI" panose="020B0604030504040204" pitchFamily="50" charset="-128"/>
                          <a:ea typeface="Meiryo UI" panose="020B0604030504040204" pitchFamily="50" charset="-128"/>
                        </a:rPr>
                        <a:t>Free-Wi-Fi</a:t>
                      </a:r>
                      <a:r>
                        <a:rPr lang="ja-JP" altLang="en-US" sz="1600" b="0" i="0" u="none" strike="noStrike" dirty="0">
                          <a:solidFill>
                            <a:srgbClr val="000000"/>
                          </a:solidFill>
                          <a:effectLst/>
                          <a:latin typeface="Meiryo UI" panose="020B0604030504040204" pitchFamily="50" charset="-128"/>
                          <a:ea typeface="Meiryo UI" panose="020B0604030504040204" pitchFamily="50" charset="-128"/>
                        </a:rPr>
                        <a:t>整備</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28833955"/>
                  </a:ext>
                </a:extLst>
              </a:tr>
            </a:tbl>
          </a:graphicData>
        </a:graphic>
      </p:graphicFrame>
    </p:spTree>
    <p:extLst>
      <p:ext uri="{BB962C8B-B14F-4D97-AF65-F5344CB8AC3E}">
        <p14:creationId xmlns:p14="http://schemas.microsoft.com/office/powerpoint/2010/main" val="265298271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gray">
        <a:noFill/>
        <a:ln w="12700" cmpd="sng">
          <a:noFill/>
        </a:ln>
      </a:spPr>
      <a:bodyPr wrap="square" lIns="108000" tIns="144000" rIns="108000" bIns="108000" rtlCol="0" anchor="t">
        <a:spAutoFit/>
      </a:bodyPr>
      <a:lstStyle>
        <a:defPPr defTabSz="990600">
          <a:defRPr kumimoji="1" sz="1050" dirty="0" smtClean="0">
            <a:solidFill>
              <a:sysClr val="windowText" lastClr="000000"/>
            </a:solidFill>
            <a:latin typeface="Meiryo UI" panose="020B0604030504040204" pitchFamily="50" charset="-128"/>
            <a:ea typeface="Meiryo UI" panose="020B0604030504040204" pitchFamily="50" charset="-128"/>
          </a:defRPr>
        </a:defPPr>
      </a:lstStyle>
      <a:style>
        <a:lnRef idx="0">
          <a:scrgbClr r="0" g="0" b="0"/>
        </a:lnRef>
        <a:fillRef idx="0">
          <a:scrgbClr r="0" g="0" b="0"/>
        </a:fillRef>
        <a:effectRef idx="0">
          <a:scrgbClr r="0" g="0" b="0"/>
        </a:effectRef>
        <a:fontRef idx="minor">
          <a:schemeClr val="dk1"/>
        </a:fontRef>
      </a: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6120</TotalTime>
  <Words>3125</Words>
  <Application>Microsoft Office PowerPoint</Application>
  <PresentationFormat>ユーザー設定</PresentationFormat>
  <Paragraphs>511</Paragraphs>
  <Slides>8</Slides>
  <Notes>4</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8</vt:i4>
      </vt:variant>
    </vt:vector>
  </HeadingPairs>
  <TitlesOfParts>
    <vt:vector size="17" baseType="lpstr">
      <vt:lpstr>HG丸ｺﾞｼｯｸM-PRO</vt:lpstr>
      <vt:lpstr>Meiryo UI</vt:lpstr>
      <vt:lpstr>ＭＳ Ｐゴシック</vt:lpstr>
      <vt:lpstr>メイリオ</vt:lpstr>
      <vt:lpstr>游ゴシック</vt:lpstr>
      <vt:lpstr>Arial</vt:lpstr>
      <vt:lpstr>Calibri</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大阪府庁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石井　素子</dc:creator>
  <cp:lastModifiedBy>黒澤　咲子</cp:lastModifiedBy>
  <cp:revision>706</cp:revision>
  <cp:lastPrinted>2021-06-08T12:40:10Z</cp:lastPrinted>
  <dcterms:created xsi:type="dcterms:W3CDTF">2014-07-11T05:14:15Z</dcterms:created>
  <dcterms:modified xsi:type="dcterms:W3CDTF">2024-04-26T00:13:22Z</dcterms:modified>
</cp:coreProperties>
</file>