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handoutMasterIdLst>
    <p:handoutMasterId r:id="rId10"/>
  </p:handoutMasterIdLst>
  <p:sldIdLst>
    <p:sldId id="304" r:id="rId2"/>
    <p:sldId id="406" r:id="rId3"/>
    <p:sldId id="415" r:id="rId4"/>
    <p:sldId id="423" r:id="rId5"/>
    <p:sldId id="387" r:id="rId6"/>
    <p:sldId id="424" r:id="rId7"/>
    <p:sldId id="422"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304"/>
            <p14:sldId id="406"/>
            <p14:sldId id="415"/>
            <p14:sldId id="423"/>
            <p14:sldId id="387"/>
            <p14:sldId id="424"/>
            <p14:sldId id="42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2DEEF"/>
    <a:srgbClr val="B5D2EC"/>
    <a:srgbClr val="CEE1F2"/>
    <a:srgbClr val="F7FAFD"/>
    <a:srgbClr val="41719C"/>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15" autoAdjust="0"/>
    <p:restoredTop sz="93736" autoAdjust="0"/>
  </p:normalViewPr>
  <p:slideViewPr>
    <p:cSldViewPr>
      <p:cViewPr varScale="1">
        <p:scale>
          <a:sx n="93" d="100"/>
          <a:sy n="93" d="100"/>
        </p:scale>
        <p:origin x="1018" y="86"/>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01%20&#26085;&#37504;&#30701;&#35251;\&#26085;&#37504;&#30701;&#35251;_&#26178;&#31995;&#21015;&#65288;&#36817;&#30079;&#22320;&#21306;&#65289;&#65288;20240401&#6528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02%20&#23487;&#27850;&#26053;&#34892;&#32113;&#35336;&#35519;&#26619;\&#24310;&#12409;&#23487;&#27850;&#32773;&#25968;&#12289;&#23487;&#27850;&#26045;&#35373;&#31292;&#20685;&#29575;%20&#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02%20&#23487;&#27850;&#26053;&#34892;&#32113;&#35336;&#35519;&#26619;\&#24310;&#12409;&#23487;&#27850;&#32773;&#25968;&#12289;&#23487;&#27850;&#26045;&#35373;&#31292;&#20685;&#29575;%20&#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03%20&#35370;&#26085;&#22806;&#23458;&#25968;&#12289;&#20986;&#20837;&#22269;&#31649;&#29702;&#32113;&#35336;&#65288;&#38306;&#31354;&#65289;\&#35370;&#26085;&#22806;&#23458;&#25968;&#12464;&#12521;&#12501;&#12289;&#38306;&#31354;&#22806;&#22269;&#20154;&#20837;&#22269;&#32773;&#25968;&#12464;&#12521;&#125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03%20&#35370;&#26085;&#22806;&#23458;&#25968;&#12289;&#20986;&#20837;&#22269;&#31649;&#29702;&#32113;&#35336;&#65288;&#38306;&#31354;&#65289;\&#35370;&#26085;&#22806;&#23458;&#25968;&#12464;&#12521;&#12501;&#12289;&#38306;&#31354;&#22806;&#22269;&#20154;&#20837;&#22269;&#32773;&#25968;&#12464;&#12521;&#125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90&#23487;&#27850;&#31246;&#21454;&#25512;&#31227;\&#23487;&#27850;&#31246;&#21454;&#25512;&#31227;%20&#12464;&#12521;&#12501;&#20316;&#25104;&#2999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00_01_(&#38468;&#23646;&#27231;&#38306;&#65289;&#22823;&#38442;&#24220;&#35251;&#20809;&#23458;&#21463;&#20837;&#29872;&#22659;&#25972;&#20633;&#12398;&#25512;&#36914;&#12395;&#38306;&#12377;&#12427;&#35519;&#26619;&#26908;&#35342;&#20250;&#35696;\&#9733;&#38468;&#23646;&#27231;&#38306;&#36914;&#12417;&#26041;&#65288;R6&#65289;\02&#65306;&#65297;&#22238;&#30446;&#36039;&#26009;\&#26448;&#26009;\90&#23487;&#27850;&#31246;&#21454;&#25512;&#31227;\&#23487;&#27850;&#31246;&#21454;&#25512;&#31227;%20&#12464;&#12521;&#12501;&#20316;&#25104;&#29992;.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グラフ用!$B$9</c:f>
              <c:strCache>
                <c:ptCount val="1"/>
                <c:pt idx="0">
                  <c:v>全産業</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multiLvlStrRef>
              <c:f>グラフ用!$C$7:$X$8</c:f>
              <c:multiLvlStrCache>
                <c:ptCount val="22"/>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pt idx="21">
                    <c:v>6月</c:v>
                  </c:pt>
                </c:lvl>
                <c:lvl>
                  <c:pt idx="0">
                    <c:v>2019年</c:v>
                  </c:pt>
                  <c:pt idx="4">
                    <c:v>2020年</c:v>
                  </c:pt>
                  <c:pt idx="8">
                    <c:v>2021年</c:v>
                  </c:pt>
                  <c:pt idx="12">
                    <c:v>2022年</c:v>
                  </c:pt>
                  <c:pt idx="16">
                    <c:v>2023年</c:v>
                  </c:pt>
                  <c:pt idx="20">
                    <c:v>2024年</c:v>
                  </c:pt>
                </c:lvl>
              </c:multiLvlStrCache>
            </c:multiLvlStrRef>
          </c:cat>
          <c:val>
            <c:numRef>
              <c:f>グラフ用!$C$9:$X$9</c:f>
              <c:numCache>
                <c:formatCode>General</c:formatCode>
                <c:ptCount val="22"/>
                <c:pt idx="0">
                  <c:v>12</c:v>
                </c:pt>
                <c:pt idx="1">
                  <c:v>9</c:v>
                </c:pt>
                <c:pt idx="2">
                  <c:v>5</c:v>
                </c:pt>
                <c:pt idx="3">
                  <c:v>2</c:v>
                </c:pt>
                <c:pt idx="4">
                  <c:v>-10</c:v>
                </c:pt>
                <c:pt idx="5">
                  <c:v>-36</c:v>
                </c:pt>
                <c:pt idx="6">
                  <c:v>-32</c:v>
                </c:pt>
                <c:pt idx="7">
                  <c:v>-20</c:v>
                </c:pt>
                <c:pt idx="8">
                  <c:v>-9</c:v>
                </c:pt>
                <c:pt idx="9">
                  <c:v>-5</c:v>
                </c:pt>
                <c:pt idx="10">
                  <c:v>-1</c:v>
                </c:pt>
                <c:pt idx="11">
                  <c:v>5</c:v>
                </c:pt>
                <c:pt idx="12">
                  <c:v>1</c:v>
                </c:pt>
                <c:pt idx="13">
                  <c:v>1</c:v>
                </c:pt>
                <c:pt idx="14">
                  <c:v>3</c:v>
                </c:pt>
                <c:pt idx="15">
                  <c:v>5</c:v>
                </c:pt>
                <c:pt idx="16">
                  <c:v>5</c:v>
                </c:pt>
                <c:pt idx="17">
                  <c:v>8</c:v>
                </c:pt>
                <c:pt idx="18">
                  <c:v>6</c:v>
                </c:pt>
                <c:pt idx="19">
                  <c:v>11</c:v>
                </c:pt>
                <c:pt idx="20">
                  <c:v>9</c:v>
                </c:pt>
                <c:pt idx="21">
                  <c:v>6</c:v>
                </c:pt>
              </c:numCache>
            </c:numRef>
          </c:val>
          <c:smooth val="0"/>
          <c:extLst>
            <c:ext xmlns:c16="http://schemas.microsoft.com/office/drawing/2014/chart" uri="{C3380CC4-5D6E-409C-BE32-E72D297353CC}">
              <c16:uniqueId val="{00000000-0B93-49D1-B6B9-9FCF53BB8E6F}"/>
            </c:ext>
          </c:extLst>
        </c:ser>
        <c:ser>
          <c:idx val="1"/>
          <c:order val="1"/>
          <c:tx>
            <c:strRef>
              <c:f>グラフ用!$B$10</c:f>
              <c:strCache>
                <c:ptCount val="1"/>
                <c:pt idx="0">
                  <c:v>製造業</c:v>
                </c:pt>
              </c:strCache>
            </c:strRef>
          </c:tx>
          <c:spPr>
            <a:ln w="28575" cap="rnd">
              <a:solidFill>
                <a:schemeClr val="accent2"/>
              </a:solidFill>
              <a:prstDash val="sysDot"/>
              <a:round/>
            </a:ln>
            <a:effectLst/>
          </c:spPr>
          <c:marker>
            <c:symbol val="triangle"/>
            <c:size val="5"/>
            <c:spPr>
              <a:solidFill>
                <a:schemeClr val="accent2"/>
              </a:solidFill>
              <a:ln w="9525">
                <a:solidFill>
                  <a:schemeClr val="accent2"/>
                </a:solidFill>
              </a:ln>
              <a:effectLst/>
            </c:spPr>
          </c:marker>
          <c:cat>
            <c:multiLvlStrRef>
              <c:f>グラフ用!$C$7:$X$8</c:f>
              <c:multiLvlStrCache>
                <c:ptCount val="22"/>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pt idx="21">
                    <c:v>6月</c:v>
                  </c:pt>
                </c:lvl>
                <c:lvl>
                  <c:pt idx="0">
                    <c:v>2019年</c:v>
                  </c:pt>
                  <c:pt idx="4">
                    <c:v>2020年</c:v>
                  </c:pt>
                  <c:pt idx="8">
                    <c:v>2021年</c:v>
                  </c:pt>
                  <c:pt idx="12">
                    <c:v>2022年</c:v>
                  </c:pt>
                  <c:pt idx="16">
                    <c:v>2023年</c:v>
                  </c:pt>
                  <c:pt idx="20">
                    <c:v>2024年</c:v>
                  </c:pt>
                </c:lvl>
              </c:multiLvlStrCache>
            </c:multiLvlStrRef>
          </c:cat>
          <c:val>
            <c:numRef>
              <c:f>グラフ用!$C$10:$X$10</c:f>
              <c:numCache>
                <c:formatCode>General</c:formatCode>
                <c:ptCount val="22"/>
                <c:pt idx="0">
                  <c:v>6</c:v>
                </c:pt>
                <c:pt idx="1">
                  <c:v>4</c:v>
                </c:pt>
                <c:pt idx="2">
                  <c:v>-3</c:v>
                </c:pt>
                <c:pt idx="3">
                  <c:v>-6</c:v>
                </c:pt>
                <c:pt idx="4">
                  <c:v>-16</c:v>
                </c:pt>
                <c:pt idx="5">
                  <c:v>-42</c:v>
                </c:pt>
                <c:pt idx="6">
                  <c:v>-39</c:v>
                </c:pt>
                <c:pt idx="7">
                  <c:v>-24</c:v>
                </c:pt>
                <c:pt idx="8">
                  <c:v>-6</c:v>
                </c:pt>
                <c:pt idx="9">
                  <c:v>-1</c:v>
                </c:pt>
                <c:pt idx="10">
                  <c:v>3</c:v>
                </c:pt>
                <c:pt idx="11">
                  <c:v>7</c:v>
                </c:pt>
                <c:pt idx="12">
                  <c:v>5</c:v>
                </c:pt>
                <c:pt idx="13">
                  <c:v>-1</c:v>
                </c:pt>
                <c:pt idx="14">
                  <c:v>1</c:v>
                </c:pt>
                <c:pt idx="15">
                  <c:v>1</c:v>
                </c:pt>
                <c:pt idx="16">
                  <c:v>-3</c:v>
                </c:pt>
                <c:pt idx="17">
                  <c:v>-1</c:v>
                </c:pt>
                <c:pt idx="18">
                  <c:v>-3</c:v>
                </c:pt>
                <c:pt idx="19">
                  <c:v>4</c:v>
                </c:pt>
                <c:pt idx="20">
                  <c:v>2</c:v>
                </c:pt>
                <c:pt idx="21">
                  <c:v>1</c:v>
                </c:pt>
              </c:numCache>
            </c:numRef>
          </c:val>
          <c:smooth val="0"/>
          <c:extLst>
            <c:ext xmlns:c16="http://schemas.microsoft.com/office/drawing/2014/chart" uri="{C3380CC4-5D6E-409C-BE32-E72D297353CC}">
              <c16:uniqueId val="{00000001-0B93-49D1-B6B9-9FCF53BB8E6F}"/>
            </c:ext>
          </c:extLst>
        </c:ser>
        <c:ser>
          <c:idx val="2"/>
          <c:order val="2"/>
          <c:tx>
            <c:strRef>
              <c:f>グラフ用!$B$11</c:f>
              <c:strCache>
                <c:ptCount val="1"/>
                <c:pt idx="0">
                  <c:v>非製造業</c:v>
                </c:pt>
              </c:strCache>
            </c:strRef>
          </c:tx>
          <c:spPr>
            <a:ln w="28575" cap="rnd">
              <a:solidFill>
                <a:schemeClr val="accent6">
                  <a:alpha val="96000"/>
                </a:schemeClr>
              </a:solidFill>
              <a:prstDash val="dash"/>
              <a:round/>
            </a:ln>
            <a:effectLst/>
          </c:spPr>
          <c:marker>
            <c:symbol val="square"/>
            <c:size val="5"/>
            <c:spPr>
              <a:noFill/>
              <a:ln w="9525">
                <a:solidFill>
                  <a:schemeClr val="accent6"/>
                </a:solidFill>
              </a:ln>
              <a:effectLst/>
            </c:spPr>
          </c:marker>
          <c:cat>
            <c:multiLvlStrRef>
              <c:f>グラフ用!$C$7:$X$8</c:f>
              <c:multiLvlStrCache>
                <c:ptCount val="22"/>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pt idx="21">
                    <c:v>6月</c:v>
                  </c:pt>
                </c:lvl>
                <c:lvl>
                  <c:pt idx="0">
                    <c:v>2019年</c:v>
                  </c:pt>
                  <c:pt idx="4">
                    <c:v>2020年</c:v>
                  </c:pt>
                  <c:pt idx="8">
                    <c:v>2021年</c:v>
                  </c:pt>
                  <c:pt idx="12">
                    <c:v>2022年</c:v>
                  </c:pt>
                  <c:pt idx="16">
                    <c:v>2023年</c:v>
                  </c:pt>
                  <c:pt idx="20">
                    <c:v>2024年</c:v>
                  </c:pt>
                </c:lvl>
              </c:multiLvlStrCache>
            </c:multiLvlStrRef>
          </c:cat>
          <c:val>
            <c:numRef>
              <c:f>グラフ用!$C$11:$X$11</c:f>
              <c:numCache>
                <c:formatCode>General</c:formatCode>
                <c:ptCount val="22"/>
                <c:pt idx="0">
                  <c:v>16</c:v>
                </c:pt>
                <c:pt idx="1">
                  <c:v>15</c:v>
                </c:pt>
                <c:pt idx="2">
                  <c:v>12</c:v>
                </c:pt>
                <c:pt idx="3">
                  <c:v>11</c:v>
                </c:pt>
                <c:pt idx="4">
                  <c:v>-3</c:v>
                </c:pt>
                <c:pt idx="5">
                  <c:v>-31</c:v>
                </c:pt>
                <c:pt idx="6">
                  <c:v>-25</c:v>
                </c:pt>
                <c:pt idx="7">
                  <c:v>-16</c:v>
                </c:pt>
                <c:pt idx="8">
                  <c:v>-14</c:v>
                </c:pt>
                <c:pt idx="9">
                  <c:v>-9</c:v>
                </c:pt>
                <c:pt idx="10">
                  <c:v>-6</c:v>
                </c:pt>
                <c:pt idx="11">
                  <c:v>4</c:v>
                </c:pt>
                <c:pt idx="12">
                  <c:v>-3</c:v>
                </c:pt>
                <c:pt idx="13">
                  <c:v>3</c:v>
                </c:pt>
                <c:pt idx="14">
                  <c:v>4</c:v>
                </c:pt>
                <c:pt idx="15">
                  <c:v>9</c:v>
                </c:pt>
                <c:pt idx="16">
                  <c:v>13</c:v>
                </c:pt>
                <c:pt idx="17">
                  <c:v>16</c:v>
                </c:pt>
                <c:pt idx="18">
                  <c:v>14</c:v>
                </c:pt>
                <c:pt idx="19">
                  <c:v>16</c:v>
                </c:pt>
                <c:pt idx="20">
                  <c:v>16</c:v>
                </c:pt>
                <c:pt idx="21">
                  <c:v>10</c:v>
                </c:pt>
              </c:numCache>
            </c:numRef>
          </c:val>
          <c:smooth val="0"/>
          <c:extLst>
            <c:ext xmlns:c16="http://schemas.microsoft.com/office/drawing/2014/chart" uri="{C3380CC4-5D6E-409C-BE32-E72D297353CC}">
              <c16:uniqueId val="{00000002-0B93-49D1-B6B9-9FCF53BB8E6F}"/>
            </c:ext>
          </c:extLst>
        </c:ser>
        <c:ser>
          <c:idx val="3"/>
          <c:order val="3"/>
          <c:tx>
            <c:strRef>
              <c:f>グラフ用!$B$12</c:f>
              <c:strCache>
                <c:ptCount val="1"/>
                <c:pt idx="0">
                  <c:v>宿泊・飲食サービス</c:v>
                </c:pt>
              </c:strCache>
            </c:strRef>
          </c:tx>
          <c:spPr>
            <a:ln w="28575" cap="rnd" cmpd="dbl">
              <a:solidFill>
                <a:schemeClr val="accent4"/>
              </a:solidFill>
              <a:round/>
            </a:ln>
            <a:effectLst/>
          </c:spPr>
          <c:marker>
            <c:symbol val="diamond"/>
            <c:size val="6"/>
            <c:spPr>
              <a:solidFill>
                <a:schemeClr val="accent4"/>
              </a:solidFill>
              <a:ln w="9525">
                <a:solidFill>
                  <a:schemeClr val="accent4"/>
                </a:solidFill>
              </a:ln>
              <a:effectLst/>
            </c:spPr>
          </c:marker>
          <c:cat>
            <c:multiLvlStrRef>
              <c:f>グラフ用!$C$7:$X$8</c:f>
              <c:multiLvlStrCache>
                <c:ptCount val="22"/>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pt idx="15">
                    <c:v>12月</c:v>
                  </c:pt>
                  <c:pt idx="16">
                    <c:v>3月</c:v>
                  </c:pt>
                  <c:pt idx="17">
                    <c:v>6月</c:v>
                  </c:pt>
                  <c:pt idx="18">
                    <c:v>9月</c:v>
                  </c:pt>
                  <c:pt idx="19">
                    <c:v>12月</c:v>
                  </c:pt>
                  <c:pt idx="20">
                    <c:v>3月</c:v>
                  </c:pt>
                  <c:pt idx="21">
                    <c:v>6月</c:v>
                  </c:pt>
                </c:lvl>
                <c:lvl>
                  <c:pt idx="0">
                    <c:v>2019年</c:v>
                  </c:pt>
                  <c:pt idx="4">
                    <c:v>2020年</c:v>
                  </c:pt>
                  <c:pt idx="8">
                    <c:v>2021年</c:v>
                  </c:pt>
                  <c:pt idx="12">
                    <c:v>2022年</c:v>
                  </c:pt>
                  <c:pt idx="16">
                    <c:v>2023年</c:v>
                  </c:pt>
                  <c:pt idx="20">
                    <c:v>2024年</c:v>
                  </c:pt>
                </c:lvl>
              </c:multiLvlStrCache>
            </c:multiLvlStrRef>
          </c:cat>
          <c:val>
            <c:numRef>
              <c:f>グラフ用!$C$12:$X$12</c:f>
              <c:numCache>
                <c:formatCode>General</c:formatCode>
                <c:ptCount val="22"/>
                <c:pt idx="0">
                  <c:v>-9</c:v>
                </c:pt>
                <c:pt idx="1">
                  <c:v>-9</c:v>
                </c:pt>
                <c:pt idx="2">
                  <c:v>-15</c:v>
                </c:pt>
                <c:pt idx="3">
                  <c:v>-18</c:v>
                </c:pt>
                <c:pt idx="4">
                  <c:v>-55</c:v>
                </c:pt>
                <c:pt idx="5">
                  <c:v>-85</c:v>
                </c:pt>
                <c:pt idx="6">
                  <c:v>-76</c:v>
                </c:pt>
                <c:pt idx="7">
                  <c:v>-43</c:v>
                </c:pt>
                <c:pt idx="8">
                  <c:v>-73</c:v>
                </c:pt>
                <c:pt idx="9">
                  <c:v>-64</c:v>
                </c:pt>
                <c:pt idx="10">
                  <c:v>-66</c:v>
                </c:pt>
                <c:pt idx="11">
                  <c:v>-28</c:v>
                </c:pt>
                <c:pt idx="12">
                  <c:v>-53</c:v>
                </c:pt>
                <c:pt idx="13">
                  <c:v>-20</c:v>
                </c:pt>
                <c:pt idx="14">
                  <c:v>-17</c:v>
                </c:pt>
                <c:pt idx="15">
                  <c:v>0</c:v>
                </c:pt>
                <c:pt idx="16">
                  <c:v>0</c:v>
                </c:pt>
                <c:pt idx="17">
                  <c:v>31</c:v>
                </c:pt>
                <c:pt idx="18">
                  <c:v>10</c:v>
                </c:pt>
                <c:pt idx="19">
                  <c:v>14</c:v>
                </c:pt>
                <c:pt idx="20">
                  <c:v>10</c:v>
                </c:pt>
                <c:pt idx="21">
                  <c:v>17</c:v>
                </c:pt>
              </c:numCache>
            </c:numRef>
          </c:val>
          <c:smooth val="0"/>
          <c:extLst>
            <c:ext xmlns:c16="http://schemas.microsoft.com/office/drawing/2014/chart" uri="{C3380CC4-5D6E-409C-BE32-E72D297353CC}">
              <c16:uniqueId val="{00000003-0B93-49D1-B6B9-9FCF53BB8E6F}"/>
            </c:ext>
          </c:extLst>
        </c:ser>
        <c:dLbls>
          <c:showLegendKey val="0"/>
          <c:showVal val="0"/>
          <c:showCatName val="0"/>
          <c:showSerName val="0"/>
          <c:showPercent val="0"/>
          <c:showBubbleSize val="0"/>
        </c:dLbls>
        <c:marker val="1"/>
        <c:smooth val="0"/>
        <c:axId val="959157248"/>
        <c:axId val="959165984"/>
      </c:lineChart>
      <c:catAx>
        <c:axId val="959157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59165984"/>
        <c:crosses val="autoZero"/>
        <c:auto val="1"/>
        <c:lblAlgn val="ctr"/>
        <c:lblOffset val="100"/>
        <c:noMultiLvlLbl val="0"/>
      </c:catAx>
      <c:valAx>
        <c:axId val="959165984"/>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959157248"/>
        <c:crosses val="autoZero"/>
        <c:crossBetween val="between"/>
      </c:valAx>
      <c:spPr>
        <a:noFill/>
        <a:ln>
          <a:noFill/>
        </a:ln>
        <a:effectLst/>
      </c:spPr>
    </c:plotArea>
    <c:legend>
      <c:legendPos val="b"/>
      <c:layout>
        <c:manualLayout>
          <c:xMode val="edge"/>
          <c:yMode val="edge"/>
          <c:x val="0.43257196850393703"/>
          <c:y val="0.73663072357031667"/>
          <c:w val="0.51839999999999997"/>
          <c:h val="5.4202711981861114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延べ宿泊者数!$D$12</c:f>
              <c:strCache>
                <c:ptCount val="1"/>
                <c:pt idx="0">
                  <c:v>日本人</c:v>
                </c:pt>
              </c:strCache>
            </c:strRef>
          </c:tx>
          <c:spPr>
            <a:solidFill>
              <a:schemeClr val="accent1"/>
            </a:solidFill>
            <a:ln>
              <a:noFill/>
            </a:ln>
            <a:effectLst/>
          </c:spPr>
          <c:invertIfNegative val="0"/>
          <c:cat>
            <c:multiLvlStrRef>
              <c:f>延べ宿泊者数!$E$10:$BM$11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延べ宿泊者数!$E$12:$BM$12</c:f>
              <c:numCache>
                <c:formatCode>#,##0_ </c:formatCode>
                <c:ptCount val="61"/>
                <c:pt idx="0">
                  <c:v>1979290</c:v>
                </c:pt>
                <c:pt idx="1">
                  <c:v>2173350</c:v>
                </c:pt>
                <c:pt idx="2">
                  <c:v>2627710</c:v>
                </c:pt>
                <c:pt idx="3">
                  <c:v>2448460</c:v>
                </c:pt>
                <c:pt idx="4">
                  <c:v>2446640</c:v>
                </c:pt>
                <c:pt idx="5">
                  <c:v>2269140</c:v>
                </c:pt>
                <c:pt idx="6">
                  <c:v>2422140</c:v>
                </c:pt>
                <c:pt idx="7">
                  <c:v>3048850</c:v>
                </c:pt>
                <c:pt idx="8">
                  <c:v>2476880</c:v>
                </c:pt>
                <c:pt idx="9">
                  <c:v>2478760</c:v>
                </c:pt>
                <c:pt idx="10">
                  <c:v>2585970</c:v>
                </c:pt>
                <c:pt idx="11">
                  <c:v>2544150</c:v>
                </c:pt>
                <c:pt idx="12">
                  <c:v>2476650</c:v>
                </c:pt>
                <c:pt idx="13">
                  <c:v>2445750</c:v>
                </c:pt>
                <c:pt idx="14">
                  <c:v>1334720</c:v>
                </c:pt>
                <c:pt idx="15">
                  <c:v>629950</c:v>
                </c:pt>
                <c:pt idx="16">
                  <c:v>451130</c:v>
                </c:pt>
                <c:pt idx="17">
                  <c:v>823900</c:v>
                </c:pt>
                <c:pt idx="18">
                  <c:v>1030290</c:v>
                </c:pt>
                <c:pt idx="19">
                  <c:v>1017100</c:v>
                </c:pt>
                <c:pt idx="20">
                  <c:v>1291610</c:v>
                </c:pt>
                <c:pt idx="21">
                  <c:v>1767950</c:v>
                </c:pt>
                <c:pt idx="22">
                  <c:v>1953460</c:v>
                </c:pt>
                <c:pt idx="23">
                  <c:v>1269750</c:v>
                </c:pt>
                <c:pt idx="24">
                  <c:v>949350</c:v>
                </c:pt>
                <c:pt idx="25">
                  <c:v>903560</c:v>
                </c:pt>
                <c:pt idx="26">
                  <c:v>1566720</c:v>
                </c:pt>
                <c:pt idx="27">
                  <c:v>1117010</c:v>
                </c:pt>
                <c:pt idx="28">
                  <c:v>795580</c:v>
                </c:pt>
                <c:pt idx="29">
                  <c:v>1044640</c:v>
                </c:pt>
                <c:pt idx="30">
                  <c:v>1533900</c:v>
                </c:pt>
                <c:pt idx="31">
                  <c:v>1514110</c:v>
                </c:pt>
                <c:pt idx="32">
                  <c:v>1303250</c:v>
                </c:pt>
                <c:pt idx="33">
                  <c:v>1890520</c:v>
                </c:pt>
                <c:pt idx="34">
                  <c:v>2189340</c:v>
                </c:pt>
                <c:pt idx="35">
                  <c:v>2731370</c:v>
                </c:pt>
                <c:pt idx="36">
                  <c:v>1712170</c:v>
                </c:pt>
                <c:pt idx="37">
                  <c:v>1391590</c:v>
                </c:pt>
                <c:pt idx="38">
                  <c:v>2085400</c:v>
                </c:pt>
                <c:pt idx="39">
                  <c:v>2005600</c:v>
                </c:pt>
                <c:pt idx="40">
                  <c:v>2401280</c:v>
                </c:pt>
                <c:pt idx="41">
                  <c:v>2264810</c:v>
                </c:pt>
                <c:pt idx="42">
                  <c:v>2569540</c:v>
                </c:pt>
                <c:pt idx="43">
                  <c:v>2682020</c:v>
                </c:pt>
                <c:pt idx="44">
                  <c:v>2562350</c:v>
                </c:pt>
                <c:pt idx="45">
                  <c:v>2808620</c:v>
                </c:pt>
                <c:pt idx="46">
                  <c:v>2979480</c:v>
                </c:pt>
                <c:pt idx="47">
                  <c:v>2929930</c:v>
                </c:pt>
                <c:pt idx="48">
                  <c:v>2210520</c:v>
                </c:pt>
                <c:pt idx="49">
                  <c:v>2374960</c:v>
                </c:pt>
                <c:pt idx="50">
                  <c:v>2960440</c:v>
                </c:pt>
                <c:pt idx="51">
                  <c:v>2340470</c:v>
                </c:pt>
                <c:pt idx="52">
                  <c:v>2649730</c:v>
                </c:pt>
                <c:pt idx="53">
                  <c:v>2235950</c:v>
                </c:pt>
                <c:pt idx="54">
                  <c:v>2443480</c:v>
                </c:pt>
                <c:pt idx="55">
                  <c:v>3023730</c:v>
                </c:pt>
                <c:pt idx="56">
                  <c:v>2620050</c:v>
                </c:pt>
                <c:pt idx="57">
                  <c:v>2706930</c:v>
                </c:pt>
                <c:pt idx="58">
                  <c:v>2665730</c:v>
                </c:pt>
                <c:pt idx="59">
                  <c:v>2637720</c:v>
                </c:pt>
                <c:pt idx="60">
                  <c:v>2299110</c:v>
                </c:pt>
              </c:numCache>
            </c:numRef>
          </c:val>
          <c:extLst>
            <c:ext xmlns:c16="http://schemas.microsoft.com/office/drawing/2014/chart" uri="{C3380CC4-5D6E-409C-BE32-E72D297353CC}">
              <c16:uniqueId val="{00000000-71EE-478E-B40F-DD54547D1469}"/>
            </c:ext>
          </c:extLst>
        </c:ser>
        <c:ser>
          <c:idx val="1"/>
          <c:order val="1"/>
          <c:tx>
            <c:strRef>
              <c:f>延べ宿泊者数!$D$13</c:f>
              <c:strCache>
                <c:ptCount val="1"/>
                <c:pt idx="0">
                  <c:v>外国人</c:v>
                </c:pt>
              </c:strCache>
            </c:strRef>
          </c:tx>
          <c:spPr>
            <a:pattFill prst="wdUpDiag">
              <a:fgClr>
                <a:schemeClr val="accent2"/>
              </a:fgClr>
              <a:bgClr>
                <a:schemeClr val="bg1"/>
              </a:bgClr>
            </a:pattFill>
            <a:ln>
              <a:solidFill>
                <a:schemeClr val="accent2"/>
              </a:solidFill>
            </a:ln>
            <a:effectLst/>
          </c:spPr>
          <c:invertIfNegative val="0"/>
          <c:cat>
            <c:multiLvlStrRef>
              <c:f>延べ宿泊者数!$E$10:$BM$11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延べ宿泊者数!$E$13:$BM$13</c:f>
              <c:numCache>
                <c:formatCode>#,##0_ </c:formatCode>
                <c:ptCount val="61"/>
                <c:pt idx="0">
                  <c:v>1411170</c:v>
                </c:pt>
                <c:pt idx="1">
                  <c:v>1387100</c:v>
                </c:pt>
                <c:pt idx="2">
                  <c:v>1449930</c:v>
                </c:pt>
                <c:pt idx="3">
                  <c:v>1681340</c:v>
                </c:pt>
                <c:pt idx="4">
                  <c:v>1538420</c:v>
                </c:pt>
                <c:pt idx="5">
                  <c:v>1572720</c:v>
                </c:pt>
                <c:pt idx="6">
                  <c:v>1759470</c:v>
                </c:pt>
                <c:pt idx="7">
                  <c:v>1521170</c:v>
                </c:pt>
                <c:pt idx="8">
                  <c:v>1291960</c:v>
                </c:pt>
                <c:pt idx="9">
                  <c:v>1496590</c:v>
                </c:pt>
                <c:pt idx="10">
                  <c:v>1411200</c:v>
                </c:pt>
                <c:pt idx="11">
                  <c:v>1405110</c:v>
                </c:pt>
                <c:pt idx="12">
                  <c:v>1966700</c:v>
                </c:pt>
                <c:pt idx="13">
                  <c:v>685300</c:v>
                </c:pt>
                <c:pt idx="14">
                  <c:v>159200</c:v>
                </c:pt>
                <c:pt idx="15">
                  <c:v>42200</c:v>
                </c:pt>
                <c:pt idx="16">
                  <c:v>33160</c:v>
                </c:pt>
                <c:pt idx="17">
                  <c:v>30950</c:v>
                </c:pt>
                <c:pt idx="18">
                  <c:v>29190</c:v>
                </c:pt>
                <c:pt idx="19">
                  <c:v>30940</c:v>
                </c:pt>
                <c:pt idx="20">
                  <c:v>33070</c:v>
                </c:pt>
                <c:pt idx="21">
                  <c:v>41510</c:v>
                </c:pt>
                <c:pt idx="22">
                  <c:v>69120</c:v>
                </c:pt>
                <c:pt idx="23">
                  <c:v>103410</c:v>
                </c:pt>
                <c:pt idx="24">
                  <c:v>69730</c:v>
                </c:pt>
                <c:pt idx="25">
                  <c:v>18250</c:v>
                </c:pt>
                <c:pt idx="26">
                  <c:v>20150</c:v>
                </c:pt>
                <c:pt idx="27">
                  <c:v>18260</c:v>
                </c:pt>
                <c:pt idx="28">
                  <c:v>21270</c:v>
                </c:pt>
                <c:pt idx="29">
                  <c:v>17910</c:v>
                </c:pt>
                <c:pt idx="30">
                  <c:v>19760</c:v>
                </c:pt>
                <c:pt idx="31">
                  <c:v>20450</c:v>
                </c:pt>
                <c:pt idx="32">
                  <c:v>25010</c:v>
                </c:pt>
                <c:pt idx="33">
                  <c:v>25040</c:v>
                </c:pt>
                <c:pt idx="34">
                  <c:v>32400</c:v>
                </c:pt>
                <c:pt idx="35">
                  <c:v>31160</c:v>
                </c:pt>
                <c:pt idx="36">
                  <c:v>24610</c:v>
                </c:pt>
                <c:pt idx="37">
                  <c:v>23140</c:v>
                </c:pt>
                <c:pt idx="38">
                  <c:v>32770</c:v>
                </c:pt>
                <c:pt idx="39">
                  <c:v>41310</c:v>
                </c:pt>
                <c:pt idx="40">
                  <c:v>56770</c:v>
                </c:pt>
                <c:pt idx="41">
                  <c:v>42090</c:v>
                </c:pt>
                <c:pt idx="42">
                  <c:v>55550</c:v>
                </c:pt>
                <c:pt idx="43">
                  <c:v>60970</c:v>
                </c:pt>
                <c:pt idx="44">
                  <c:v>86590</c:v>
                </c:pt>
                <c:pt idx="45">
                  <c:v>273090</c:v>
                </c:pt>
                <c:pt idx="46">
                  <c:v>599400</c:v>
                </c:pt>
                <c:pt idx="47">
                  <c:v>833410</c:v>
                </c:pt>
                <c:pt idx="48">
                  <c:v>846840</c:v>
                </c:pt>
                <c:pt idx="49">
                  <c:v>911430</c:v>
                </c:pt>
                <c:pt idx="50">
                  <c:v>1074960</c:v>
                </c:pt>
                <c:pt idx="51">
                  <c:v>1305630</c:v>
                </c:pt>
                <c:pt idx="52">
                  <c:v>1470150</c:v>
                </c:pt>
                <c:pt idx="53">
                  <c:v>1542410</c:v>
                </c:pt>
                <c:pt idx="54">
                  <c:v>1812690</c:v>
                </c:pt>
                <c:pt idx="55">
                  <c:v>1704020</c:v>
                </c:pt>
                <c:pt idx="56">
                  <c:v>1615710</c:v>
                </c:pt>
                <c:pt idx="57">
                  <c:v>2001520</c:v>
                </c:pt>
                <c:pt idx="58">
                  <c:v>2040800</c:v>
                </c:pt>
                <c:pt idx="59">
                  <c:v>2154690</c:v>
                </c:pt>
                <c:pt idx="60">
                  <c:v>1755320</c:v>
                </c:pt>
              </c:numCache>
            </c:numRef>
          </c:val>
          <c:extLst>
            <c:ext xmlns:c16="http://schemas.microsoft.com/office/drawing/2014/chart" uri="{C3380CC4-5D6E-409C-BE32-E72D297353CC}">
              <c16:uniqueId val="{00000001-71EE-478E-B40F-DD54547D1469}"/>
            </c:ext>
          </c:extLst>
        </c:ser>
        <c:dLbls>
          <c:showLegendKey val="0"/>
          <c:showVal val="0"/>
          <c:showCatName val="0"/>
          <c:showSerName val="0"/>
          <c:showPercent val="0"/>
          <c:showBubbleSize val="0"/>
        </c:dLbls>
        <c:gapWidth val="150"/>
        <c:overlap val="100"/>
        <c:axId val="402216752"/>
        <c:axId val="402218416"/>
      </c:barChart>
      <c:catAx>
        <c:axId val="4022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2218416"/>
        <c:crosses val="autoZero"/>
        <c:auto val="1"/>
        <c:lblAlgn val="ctr"/>
        <c:lblOffset val="100"/>
        <c:noMultiLvlLbl val="0"/>
      </c:catAx>
      <c:valAx>
        <c:axId val="402218416"/>
        <c:scaling>
          <c:orientation val="minMax"/>
          <c:max val="500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2216752"/>
        <c:crosses val="autoZero"/>
        <c:crossBetween val="between"/>
      </c:valAx>
      <c:spPr>
        <a:noFill/>
        <a:ln>
          <a:noFill/>
        </a:ln>
        <a:effectLst/>
      </c:spPr>
    </c:plotArea>
    <c:legend>
      <c:legendPos val="b"/>
      <c:layout>
        <c:manualLayout>
          <c:xMode val="edge"/>
          <c:yMode val="edge"/>
          <c:x val="0.69550796812749016"/>
          <c:y val="5.6377490046479919E-2"/>
          <c:w val="0.15212649402390435"/>
          <c:h val="5.3278753065718491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宿泊施設稼働率!$D$12</c:f>
              <c:strCache>
                <c:ptCount val="1"/>
                <c:pt idx="0">
                  <c:v>全体</c:v>
                </c:pt>
              </c:strCache>
            </c:strRef>
          </c:tx>
          <c:spPr>
            <a:ln w="28575" cap="rnd">
              <a:solidFill>
                <a:schemeClr val="accent6"/>
              </a:solidFill>
              <a:prstDash val="lgDash"/>
              <a:round/>
            </a:ln>
            <a:effectLst/>
          </c:spPr>
          <c:marker>
            <c:symbol val="star"/>
            <c:size val="5"/>
            <c:spPr>
              <a:noFill/>
              <a:ln w="9525">
                <a:solidFill>
                  <a:schemeClr val="accent1"/>
                </a:solidFill>
              </a:ln>
              <a:effectLst/>
            </c:spPr>
          </c:marker>
          <c:cat>
            <c:multiLvlStrRef>
              <c:f>宿泊施設稼働率!$E$10:$BM$11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宿泊施設稼働率!$E$12:$BM$12</c:f>
              <c:numCache>
                <c:formatCode>#,##0.0_);[Red]\(#,##0.0\)</c:formatCode>
                <c:ptCount val="61"/>
                <c:pt idx="0">
                  <c:v>70.7</c:v>
                </c:pt>
                <c:pt idx="1">
                  <c:v>79.3</c:v>
                </c:pt>
                <c:pt idx="2">
                  <c:v>81.5</c:v>
                </c:pt>
                <c:pt idx="3">
                  <c:v>85.9</c:v>
                </c:pt>
                <c:pt idx="4">
                  <c:v>79.2</c:v>
                </c:pt>
                <c:pt idx="5">
                  <c:v>79.8</c:v>
                </c:pt>
                <c:pt idx="6">
                  <c:v>78.2</c:v>
                </c:pt>
                <c:pt idx="7">
                  <c:v>83.9</c:v>
                </c:pt>
                <c:pt idx="8">
                  <c:v>76</c:v>
                </c:pt>
                <c:pt idx="9">
                  <c:v>77.900000000000006</c:v>
                </c:pt>
                <c:pt idx="10">
                  <c:v>80.7</c:v>
                </c:pt>
                <c:pt idx="11">
                  <c:v>74.900000000000006</c:v>
                </c:pt>
                <c:pt idx="12">
                  <c:v>66.900000000000006</c:v>
                </c:pt>
                <c:pt idx="13">
                  <c:v>54.7</c:v>
                </c:pt>
                <c:pt idx="14">
                  <c:v>25.8</c:v>
                </c:pt>
                <c:pt idx="15">
                  <c:v>14.1</c:v>
                </c:pt>
                <c:pt idx="16">
                  <c:v>8.9</c:v>
                </c:pt>
                <c:pt idx="17">
                  <c:v>15.3</c:v>
                </c:pt>
                <c:pt idx="18">
                  <c:v>18.7</c:v>
                </c:pt>
                <c:pt idx="19">
                  <c:v>17.899999999999999</c:v>
                </c:pt>
                <c:pt idx="20">
                  <c:v>24</c:v>
                </c:pt>
                <c:pt idx="21">
                  <c:v>30.8</c:v>
                </c:pt>
                <c:pt idx="22">
                  <c:v>34</c:v>
                </c:pt>
                <c:pt idx="23">
                  <c:v>23.6</c:v>
                </c:pt>
                <c:pt idx="24">
                  <c:v>17.399999999999999</c:v>
                </c:pt>
                <c:pt idx="25">
                  <c:v>18.5</c:v>
                </c:pt>
                <c:pt idx="26">
                  <c:v>27.6</c:v>
                </c:pt>
                <c:pt idx="27">
                  <c:v>21.5</c:v>
                </c:pt>
                <c:pt idx="28">
                  <c:v>15.2</c:v>
                </c:pt>
                <c:pt idx="29">
                  <c:v>21</c:v>
                </c:pt>
                <c:pt idx="30">
                  <c:v>27.8</c:v>
                </c:pt>
                <c:pt idx="31">
                  <c:v>26.9</c:v>
                </c:pt>
                <c:pt idx="32">
                  <c:v>25.4</c:v>
                </c:pt>
                <c:pt idx="33">
                  <c:v>34.700000000000003</c:v>
                </c:pt>
                <c:pt idx="34">
                  <c:v>40.200000000000003</c:v>
                </c:pt>
                <c:pt idx="35">
                  <c:v>45.1</c:v>
                </c:pt>
                <c:pt idx="36">
                  <c:v>30.2</c:v>
                </c:pt>
                <c:pt idx="37">
                  <c:v>29.2</c:v>
                </c:pt>
                <c:pt idx="38">
                  <c:v>37.299999999999997</c:v>
                </c:pt>
                <c:pt idx="39">
                  <c:v>39.700000000000003</c:v>
                </c:pt>
                <c:pt idx="40">
                  <c:v>41.2</c:v>
                </c:pt>
                <c:pt idx="41">
                  <c:v>43.6</c:v>
                </c:pt>
                <c:pt idx="42">
                  <c:v>42.9</c:v>
                </c:pt>
                <c:pt idx="43">
                  <c:v>43.8</c:v>
                </c:pt>
                <c:pt idx="44">
                  <c:v>46.4</c:v>
                </c:pt>
                <c:pt idx="45">
                  <c:v>53.4</c:v>
                </c:pt>
                <c:pt idx="46">
                  <c:v>60.8</c:v>
                </c:pt>
                <c:pt idx="47">
                  <c:v>61.6</c:v>
                </c:pt>
                <c:pt idx="48">
                  <c:v>51.5</c:v>
                </c:pt>
                <c:pt idx="49">
                  <c:v>57.3</c:v>
                </c:pt>
                <c:pt idx="50">
                  <c:v>61.6</c:v>
                </c:pt>
                <c:pt idx="51">
                  <c:v>65.400000000000006</c:v>
                </c:pt>
                <c:pt idx="52">
                  <c:v>65.599999999999994</c:v>
                </c:pt>
                <c:pt idx="53">
                  <c:v>65.5</c:v>
                </c:pt>
                <c:pt idx="54">
                  <c:v>67.3</c:v>
                </c:pt>
                <c:pt idx="55">
                  <c:v>73.7</c:v>
                </c:pt>
                <c:pt idx="56">
                  <c:v>71.3</c:v>
                </c:pt>
                <c:pt idx="57">
                  <c:v>74.599999999999994</c:v>
                </c:pt>
                <c:pt idx="58">
                  <c:v>77.400000000000006</c:v>
                </c:pt>
                <c:pt idx="59">
                  <c:v>73.7</c:v>
                </c:pt>
                <c:pt idx="60">
                  <c:v>64.900000000000006</c:v>
                </c:pt>
              </c:numCache>
            </c:numRef>
          </c:val>
          <c:smooth val="0"/>
          <c:extLst>
            <c:ext xmlns:c16="http://schemas.microsoft.com/office/drawing/2014/chart" uri="{C3380CC4-5D6E-409C-BE32-E72D297353CC}">
              <c16:uniqueId val="{00000000-BFA1-438B-8614-58C5E58D84B7}"/>
            </c:ext>
          </c:extLst>
        </c:ser>
        <c:ser>
          <c:idx val="1"/>
          <c:order val="1"/>
          <c:tx>
            <c:strRef>
              <c:f>宿泊施設稼働率!$D$13</c:f>
              <c:strCache>
                <c:ptCount val="1"/>
                <c:pt idx="0">
                  <c:v>旅館</c:v>
                </c:pt>
              </c:strCache>
            </c:strRef>
          </c:tx>
          <c:spPr>
            <a:ln w="22225" cap="rnd">
              <a:solidFill>
                <a:srgbClr val="00B0F0"/>
              </a:solidFill>
              <a:prstDash val="sysDot"/>
              <a:round/>
            </a:ln>
            <a:effectLst/>
          </c:spPr>
          <c:marker>
            <c:symbol val="square"/>
            <c:size val="4"/>
            <c:spPr>
              <a:noFill/>
              <a:ln w="9525">
                <a:solidFill>
                  <a:srgbClr val="00B0F0"/>
                </a:solidFill>
              </a:ln>
              <a:effectLst/>
            </c:spPr>
          </c:marker>
          <c:cat>
            <c:multiLvlStrRef>
              <c:f>宿泊施設稼働率!$E$10:$BM$11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宿泊施設稼働率!$E$13:$BM$13</c:f>
              <c:numCache>
                <c:formatCode>#,##0.0_);[Red]\(#,##0.0\)</c:formatCode>
                <c:ptCount val="61"/>
                <c:pt idx="0">
                  <c:v>37.4</c:v>
                </c:pt>
                <c:pt idx="1">
                  <c:v>38.200000000000003</c:v>
                </c:pt>
                <c:pt idx="2">
                  <c:v>38.5</c:v>
                </c:pt>
                <c:pt idx="3">
                  <c:v>48.9</c:v>
                </c:pt>
                <c:pt idx="4">
                  <c:v>40.700000000000003</c:v>
                </c:pt>
                <c:pt idx="5">
                  <c:v>33.5</c:v>
                </c:pt>
                <c:pt idx="6">
                  <c:v>32.4</c:v>
                </c:pt>
                <c:pt idx="7">
                  <c:v>40</c:v>
                </c:pt>
                <c:pt idx="8">
                  <c:v>31.2</c:v>
                </c:pt>
                <c:pt idx="9">
                  <c:v>32.700000000000003</c:v>
                </c:pt>
                <c:pt idx="10">
                  <c:v>36.799999999999997</c:v>
                </c:pt>
                <c:pt idx="11">
                  <c:v>29.9</c:v>
                </c:pt>
                <c:pt idx="12">
                  <c:v>42.6</c:v>
                </c:pt>
                <c:pt idx="13">
                  <c:v>30.5</c:v>
                </c:pt>
                <c:pt idx="14">
                  <c:v>19.2</c:v>
                </c:pt>
                <c:pt idx="15">
                  <c:v>2.8</c:v>
                </c:pt>
                <c:pt idx="16">
                  <c:v>2.4</c:v>
                </c:pt>
                <c:pt idx="17">
                  <c:v>16.899999999999999</c:v>
                </c:pt>
                <c:pt idx="18">
                  <c:v>25.1</c:v>
                </c:pt>
                <c:pt idx="19">
                  <c:v>30.9</c:v>
                </c:pt>
                <c:pt idx="20">
                  <c:v>25.8</c:v>
                </c:pt>
                <c:pt idx="21">
                  <c:v>25.8</c:v>
                </c:pt>
                <c:pt idx="22">
                  <c:v>27.4</c:v>
                </c:pt>
                <c:pt idx="23">
                  <c:v>16.399999999999999</c:v>
                </c:pt>
                <c:pt idx="24">
                  <c:v>11.9</c:v>
                </c:pt>
                <c:pt idx="25">
                  <c:v>9.1</c:v>
                </c:pt>
                <c:pt idx="26">
                  <c:v>16.8</c:v>
                </c:pt>
                <c:pt idx="27">
                  <c:v>12.6</c:v>
                </c:pt>
                <c:pt idx="28">
                  <c:v>9.1999999999999993</c:v>
                </c:pt>
                <c:pt idx="29">
                  <c:v>8.9</c:v>
                </c:pt>
                <c:pt idx="30">
                  <c:v>16.8</c:v>
                </c:pt>
                <c:pt idx="31">
                  <c:v>18.3</c:v>
                </c:pt>
                <c:pt idx="32">
                  <c:v>13.9</c:v>
                </c:pt>
                <c:pt idx="33">
                  <c:v>15.3</c:v>
                </c:pt>
                <c:pt idx="34">
                  <c:v>23.1</c:v>
                </c:pt>
                <c:pt idx="35">
                  <c:v>33</c:v>
                </c:pt>
                <c:pt idx="36">
                  <c:v>26.6</c:v>
                </c:pt>
                <c:pt idx="37">
                  <c:v>12.1</c:v>
                </c:pt>
                <c:pt idx="38">
                  <c:v>24.4</c:v>
                </c:pt>
                <c:pt idx="39">
                  <c:v>8.5</c:v>
                </c:pt>
                <c:pt idx="40">
                  <c:v>25.3</c:v>
                </c:pt>
                <c:pt idx="41">
                  <c:v>38.6</c:v>
                </c:pt>
                <c:pt idx="42">
                  <c:v>25.8</c:v>
                </c:pt>
                <c:pt idx="43">
                  <c:v>28.3</c:v>
                </c:pt>
                <c:pt idx="44">
                  <c:v>28.7</c:v>
                </c:pt>
                <c:pt idx="45">
                  <c:v>32.1</c:v>
                </c:pt>
                <c:pt idx="46">
                  <c:v>62</c:v>
                </c:pt>
                <c:pt idx="47">
                  <c:v>44.5</c:v>
                </c:pt>
                <c:pt idx="48">
                  <c:v>25.5</c:v>
                </c:pt>
                <c:pt idx="49">
                  <c:v>34.1</c:v>
                </c:pt>
                <c:pt idx="50">
                  <c:v>55.6</c:v>
                </c:pt>
                <c:pt idx="51">
                  <c:v>45.6</c:v>
                </c:pt>
                <c:pt idx="52">
                  <c:v>39.9</c:v>
                </c:pt>
                <c:pt idx="53">
                  <c:v>29.8</c:v>
                </c:pt>
                <c:pt idx="54">
                  <c:v>37.9</c:v>
                </c:pt>
                <c:pt idx="55">
                  <c:v>46.9</c:v>
                </c:pt>
                <c:pt idx="56">
                  <c:v>35.200000000000003</c:v>
                </c:pt>
                <c:pt idx="57">
                  <c:v>46.1</c:v>
                </c:pt>
                <c:pt idx="58">
                  <c:v>47.1</c:v>
                </c:pt>
                <c:pt idx="59">
                  <c:v>46.6</c:v>
                </c:pt>
                <c:pt idx="60">
                  <c:v>32.1</c:v>
                </c:pt>
              </c:numCache>
            </c:numRef>
          </c:val>
          <c:smooth val="0"/>
          <c:extLst>
            <c:ext xmlns:c16="http://schemas.microsoft.com/office/drawing/2014/chart" uri="{C3380CC4-5D6E-409C-BE32-E72D297353CC}">
              <c16:uniqueId val="{00000001-BFA1-438B-8614-58C5E58D84B7}"/>
            </c:ext>
          </c:extLst>
        </c:ser>
        <c:ser>
          <c:idx val="2"/>
          <c:order val="2"/>
          <c:tx>
            <c:strRef>
              <c:f>宿泊施設稼働率!$D$14</c:f>
              <c:strCache>
                <c:ptCount val="1"/>
                <c:pt idx="0">
                  <c:v>リゾート
ホテル</c:v>
                </c:pt>
              </c:strCache>
            </c:strRef>
          </c:tx>
          <c:spPr>
            <a:ln w="22225" cap="rnd">
              <a:solidFill>
                <a:schemeClr val="accent2"/>
              </a:solidFill>
              <a:prstDash val="dash"/>
              <a:round/>
            </a:ln>
            <a:effectLst/>
          </c:spPr>
          <c:marker>
            <c:symbol val="triangle"/>
            <c:size val="4"/>
            <c:spPr>
              <a:noFill/>
              <a:ln w="9525">
                <a:solidFill>
                  <a:schemeClr val="accent2"/>
                </a:solidFill>
              </a:ln>
              <a:effectLst/>
            </c:spPr>
          </c:marker>
          <c:cat>
            <c:multiLvlStrRef>
              <c:f>宿泊施設稼働率!$E$10:$BM$11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宿泊施設稼働率!$E$14:$BM$14</c:f>
              <c:numCache>
                <c:formatCode>#,##0.0_);[Red]\(#,##0.0\)</c:formatCode>
                <c:ptCount val="61"/>
                <c:pt idx="0">
                  <c:v>80.900000000000006</c:v>
                </c:pt>
                <c:pt idx="1">
                  <c:v>95.5</c:v>
                </c:pt>
                <c:pt idx="2">
                  <c:v>94.6</c:v>
                </c:pt>
                <c:pt idx="3">
                  <c:v>86.4</c:v>
                </c:pt>
                <c:pt idx="4">
                  <c:v>81.900000000000006</c:v>
                </c:pt>
                <c:pt idx="5">
                  <c:v>95.5</c:v>
                </c:pt>
                <c:pt idx="6">
                  <c:v>94.4</c:v>
                </c:pt>
                <c:pt idx="7">
                  <c:v>96.7</c:v>
                </c:pt>
                <c:pt idx="8">
                  <c:v>94.4</c:v>
                </c:pt>
                <c:pt idx="9">
                  <c:v>94.2</c:v>
                </c:pt>
                <c:pt idx="10">
                  <c:v>88.4</c:v>
                </c:pt>
                <c:pt idx="11">
                  <c:v>86.6</c:v>
                </c:pt>
                <c:pt idx="12">
                  <c:v>77.8</c:v>
                </c:pt>
                <c:pt idx="13">
                  <c:v>72</c:v>
                </c:pt>
                <c:pt idx="14">
                  <c:v>15.3</c:v>
                </c:pt>
                <c:pt idx="15">
                  <c:v>1.1000000000000001</c:v>
                </c:pt>
                <c:pt idx="16">
                  <c:v>0.1</c:v>
                </c:pt>
                <c:pt idx="17">
                  <c:v>5.0999999999999996</c:v>
                </c:pt>
                <c:pt idx="18">
                  <c:v>13.7</c:v>
                </c:pt>
                <c:pt idx="19">
                  <c:v>21.7</c:v>
                </c:pt>
                <c:pt idx="20">
                  <c:v>34.6</c:v>
                </c:pt>
                <c:pt idx="21">
                  <c:v>58.8</c:v>
                </c:pt>
                <c:pt idx="22">
                  <c:v>61.8</c:v>
                </c:pt>
                <c:pt idx="23">
                  <c:v>20.7</c:v>
                </c:pt>
                <c:pt idx="24">
                  <c:v>13.5</c:v>
                </c:pt>
                <c:pt idx="25">
                  <c:v>13.9</c:v>
                </c:pt>
                <c:pt idx="26">
                  <c:v>35.299999999999997</c:v>
                </c:pt>
                <c:pt idx="27">
                  <c:v>21.6</c:v>
                </c:pt>
                <c:pt idx="28">
                  <c:v>8.6</c:v>
                </c:pt>
                <c:pt idx="29">
                  <c:v>18.100000000000001</c:v>
                </c:pt>
                <c:pt idx="30">
                  <c:v>35.9</c:v>
                </c:pt>
                <c:pt idx="31">
                  <c:v>35.200000000000003</c:v>
                </c:pt>
                <c:pt idx="32">
                  <c:v>31.6</c:v>
                </c:pt>
                <c:pt idx="33">
                  <c:v>48.1</c:v>
                </c:pt>
                <c:pt idx="34">
                  <c:v>64</c:v>
                </c:pt>
                <c:pt idx="35">
                  <c:v>61.3</c:v>
                </c:pt>
                <c:pt idx="36">
                  <c:v>34.200000000000003</c:v>
                </c:pt>
                <c:pt idx="37">
                  <c:v>23.6</c:v>
                </c:pt>
                <c:pt idx="38">
                  <c:v>38.9</c:v>
                </c:pt>
                <c:pt idx="39">
                  <c:v>35.9</c:v>
                </c:pt>
                <c:pt idx="40">
                  <c:v>41.7</c:v>
                </c:pt>
                <c:pt idx="41">
                  <c:v>61</c:v>
                </c:pt>
                <c:pt idx="42">
                  <c:v>65.900000000000006</c:v>
                </c:pt>
                <c:pt idx="43">
                  <c:v>64</c:v>
                </c:pt>
                <c:pt idx="44">
                  <c:v>69.3</c:v>
                </c:pt>
                <c:pt idx="45">
                  <c:v>75.7</c:v>
                </c:pt>
                <c:pt idx="46">
                  <c:v>79.8</c:v>
                </c:pt>
                <c:pt idx="47">
                  <c:v>69.3</c:v>
                </c:pt>
                <c:pt idx="48">
                  <c:v>54.7</c:v>
                </c:pt>
                <c:pt idx="49">
                  <c:v>61.7</c:v>
                </c:pt>
                <c:pt idx="50">
                  <c:v>63.3</c:v>
                </c:pt>
                <c:pt idx="51">
                  <c:v>62.2</c:v>
                </c:pt>
                <c:pt idx="52">
                  <c:v>61.7</c:v>
                </c:pt>
                <c:pt idx="53">
                  <c:v>65.2</c:v>
                </c:pt>
                <c:pt idx="54">
                  <c:v>78.599999999999994</c:v>
                </c:pt>
                <c:pt idx="55">
                  <c:v>74.7</c:v>
                </c:pt>
                <c:pt idx="56">
                  <c:v>78.5</c:v>
                </c:pt>
                <c:pt idx="57">
                  <c:v>81.8</c:v>
                </c:pt>
                <c:pt idx="58">
                  <c:v>75.8</c:v>
                </c:pt>
                <c:pt idx="59">
                  <c:v>74.599999999999994</c:v>
                </c:pt>
                <c:pt idx="60">
                  <c:v>70</c:v>
                </c:pt>
              </c:numCache>
            </c:numRef>
          </c:val>
          <c:smooth val="0"/>
          <c:extLst>
            <c:ext xmlns:c16="http://schemas.microsoft.com/office/drawing/2014/chart" uri="{C3380CC4-5D6E-409C-BE32-E72D297353CC}">
              <c16:uniqueId val="{00000002-BFA1-438B-8614-58C5E58D84B7}"/>
            </c:ext>
          </c:extLst>
        </c:ser>
        <c:ser>
          <c:idx val="3"/>
          <c:order val="3"/>
          <c:tx>
            <c:strRef>
              <c:f>宿泊施設稼働率!$D$15</c:f>
              <c:strCache>
                <c:ptCount val="1"/>
                <c:pt idx="0">
                  <c:v>ビジネス
ホテル</c:v>
                </c:pt>
              </c:strCache>
            </c:strRef>
          </c:tx>
          <c:spPr>
            <a:ln w="22225" cap="rnd">
              <a:solidFill>
                <a:schemeClr val="accent4"/>
              </a:solidFill>
              <a:prstDash val="dashDot"/>
              <a:round/>
            </a:ln>
            <a:effectLst/>
          </c:spPr>
          <c:marker>
            <c:symbol val="diamond"/>
            <c:size val="4"/>
            <c:spPr>
              <a:noFill/>
              <a:ln w="9525">
                <a:solidFill>
                  <a:schemeClr val="accent4"/>
                </a:solidFill>
              </a:ln>
              <a:effectLst/>
            </c:spPr>
          </c:marker>
          <c:cat>
            <c:multiLvlStrRef>
              <c:f>宿泊施設稼働率!$E$10:$BM$11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宿泊施設稼働率!$E$15:$BM$15</c:f>
              <c:numCache>
                <c:formatCode>#,##0.0_);[Red]\(#,##0.0\)</c:formatCode>
                <c:ptCount val="61"/>
                <c:pt idx="0">
                  <c:v>72.099999999999994</c:v>
                </c:pt>
                <c:pt idx="1">
                  <c:v>79.3</c:v>
                </c:pt>
                <c:pt idx="2">
                  <c:v>82.8</c:v>
                </c:pt>
                <c:pt idx="3">
                  <c:v>88.7</c:v>
                </c:pt>
                <c:pt idx="4">
                  <c:v>80.7</c:v>
                </c:pt>
                <c:pt idx="5">
                  <c:v>81.8</c:v>
                </c:pt>
                <c:pt idx="6">
                  <c:v>77.3</c:v>
                </c:pt>
                <c:pt idx="7">
                  <c:v>84.2</c:v>
                </c:pt>
                <c:pt idx="8">
                  <c:v>76.3</c:v>
                </c:pt>
                <c:pt idx="9">
                  <c:v>78.2</c:v>
                </c:pt>
                <c:pt idx="10">
                  <c:v>82</c:v>
                </c:pt>
                <c:pt idx="11">
                  <c:v>74.8</c:v>
                </c:pt>
                <c:pt idx="12">
                  <c:v>67.2</c:v>
                </c:pt>
                <c:pt idx="13">
                  <c:v>55.5</c:v>
                </c:pt>
                <c:pt idx="14">
                  <c:v>26.8</c:v>
                </c:pt>
                <c:pt idx="15">
                  <c:v>17</c:v>
                </c:pt>
                <c:pt idx="16">
                  <c:v>9.8000000000000007</c:v>
                </c:pt>
                <c:pt idx="17">
                  <c:v>15.7</c:v>
                </c:pt>
                <c:pt idx="18">
                  <c:v>18.899999999999999</c:v>
                </c:pt>
                <c:pt idx="19">
                  <c:v>17.399999999999999</c:v>
                </c:pt>
                <c:pt idx="20">
                  <c:v>23.1</c:v>
                </c:pt>
                <c:pt idx="21">
                  <c:v>28.8</c:v>
                </c:pt>
                <c:pt idx="22">
                  <c:v>32.1</c:v>
                </c:pt>
                <c:pt idx="23">
                  <c:v>23.7</c:v>
                </c:pt>
                <c:pt idx="24">
                  <c:v>18</c:v>
                </c:pt>
                <c:pt idx="25">
                  <c:v>19.3</c:v>
                </c:pt>
                <c:pt idx="26">
                  <c:v>27.3</c:v>
                </c:pt>
                <c:pt idx="27">
                  <c:v>23.3</c:v>
                </c:pt>
                <c:pt idx="28">
                  <c:v>17.2</c:v>
                </c:pt>
                <c:pt idx="29">
                  <c:v>22.2</c:v>
                </c:pt>
                <c:pt idx="30">
                  <c:v>27.1</c:v>
                </c:pt>
                <c:pt idx="31">
                  <c:v>26.6</c:v>
                </c:pt>
                <c:pt idx="32">
                  <c:v>24.7</c:v>
                </c:pt>
                <c:pt idx="33">
                  <c:v>33.9</c:v>
                </c:pt>
                <c:pt idx="34">
                  <c:v>39.4</c:v>
                </c:pt>
                <c:pt idx="35">
                  <c:v>43.4</c:v>
                </c:pt>
                <c:pt idx="36">
                  <c:v>32.6</c:v>
                </c:pt>
                <c:pt idx="37">
                  <c:v>34.1</c:v>
                </c:pt>
                <c:pt idx="38">
                  <c:v>41.1</c:v>
                </c:pt>
                <c:pt idx="39">
                  <c:v>43.8</c:v>
                </c:pt>
                <c:pt idx="40">
                  <c:v>43</c:v>
                </c:pt>
                <c:pt idx="41">
                  <c:v>44.3</c:v>
                </c:pt>
                <c:pt idx="42">
                  <c:v>43.2</c:v>
                </c:pt>
                <c:pt idx="43">
                  <c:v>43.3</c:v>
                </c:pt>
                <c:pt idx="44">
                  <c:v>43.9</c:v>
                </c:pt>
                <c:pt idx="45">
                  <c:v>51.2</c:v>
                </c:pt>
                <c:pt idx="46">
                  <c:v>57.2</c:v>
                </c:pt>
                <c:pt idx="47">
                  <c:v>57.3</c:v>
                </c:pt>
                <c:pt idx="48">
                  <c:v>50.8</c:v>
                </c:pt>
                <c:pt idx="49">
                  <c:v>54.7</c:v>
                </c:pt>
                <c:pt idx="50">
                  <c:v>57.1</c:v>
                </c:pt>
                <c:pt idx="51">
                  <c:v>64.3</c:v>
                </c:pt>
                <c:pt idx="52">
                  <c:v>65</c:v>
                </c:pt>
                <c:pt idx="53">
                  <c:v>65.7</c:v>
                </c:pt>
                <c:pt idx="54">
                  <c:v>66.3</c:v>
                </c:pt>
                <c:pt idx="55">
                  <c:v>73.900000000000006</c:v>
                </c:pt>
                <c:pt idx="56">
                  <c:v>72.099999999999994</c:v>
                </c:pt>
                <c:pt idx="57">
                  <c:v>75.400000000000006</c:v>
                </c:pt>
                <c:pt idx="58">
                  <c:v>78.900000000000006</c:v>
                </c:pt>
                <c:pt idx="59">
                  <c:v>74.400000000000006</c:v>
                </c:pt>
                <c:pt idx="60">
                  <c:v>65.900000000000006</c:v>
                </c:pt>
              </c:numCache>
            </c:numRef>
          </c:val>
          <c:smooth val="0"/>
          <c:extLst>
            <c:ext xmlns:c16="http://schemas.microsoft.com/office/drawing/2014/chart" uri="{C3380CC4-5D6E-409C-BE32-E72D297353CC}">
              <c16:uniqueId val="{00000003-BFA1-438B-8614-58C5E58D84B7}"/>
            </c:ext>
          </c:extLst>
        </c:ser>
        <c:ser>
          <c:idx val="4"/>
          <c:order val="4"/>
          <c:tx>
            <c:strRef>
              <c:f>宿泊施設稼働率!$D$16</c:f>
              <c:strCache>
                <c:ptCount val="1"/>
                <c:pt idx="0">
                  <c:v>シティ
ホテル</c:v>
                </c:pt>
              </c:strCache>
            </c:strRef>
          </c:tx>
          <c:spPr>
            <a:ln w="22225" cap="rnd">
              <a:solidFill>
                <a:srgbClr val="FF0000"/>
              </a:solidFill>
              <a:round/>
            </a:ln>
            <a:effectLst/>
          </c:spPr>
          <c:marker>
            <c:symbol val="circle"/>
            <c:size val="4"/>
            <c:spPr>
              <a:solidFill>
                <a:srgbClr val="FF0000"/>
              </a:solidFill>
              <a:ln w="9525">
                <a:solidFill>
                  <a:schemeClr val="accent5"/>
                </a:solidFill>
              </a:ln>
              <a:effectLst/>
            </c:spPr>
          </c:marker>
          <c:cat>
            <c:multiLvlStrRef>
              <c:f>宿泊施設稼働率!$E$10:$BM$11</c:f>
              <c:multiLvlStrCache>
                <c:ptCount val="6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lvl>
                <c:lvl>
                  <c:pt idx="0">
                    <c:v>2019年</c:v>
                  </c:pt>
                  <c:pt idx="12">
                    <c:v>2020年</c:v>
                  </c:pt>
                  <c:pt idx="24">
                    <c:v>2021年</c:v>
                  </c:pt>
                  <c:pt idx="36">
                    <c:v>2022年</c:v>
                  </c:pt>
                  <c:pt idx="48">
                    <c:v>2023年</c:v>
                  </c:pt>
                  <c:pt idx="60">
                    <c:v>2024年</c:v>
                  </c:pt>
                </c:lvl>
              </c:multiLvlStrCache>
            </c:multiLvlStrRef>
          </c:cat>
          <c:val>
            <c:numRef>
              <c:f>宿泊施設稼働率!$E$16:$BM$16</c:f>
              <c:numCache>
                <c:formatCode>#,##0.0_);[Red]\(#,##0.0\)</c:formatCode>
                <c:ptCount val="61"/>
                <c:pt idx="0">
                  <c:v>75</c:v>
                </c:pt>
                <c:pt idx="1">
                  <c:v>87.3</c:v>
                </c:pt>
                <c:pt idx="2">
                  <c:v>87.2</c:v>
                </c:pt>
                <c:pt idx="3">
                  <c:v>90.5</c:v>
                </c:pt>
                <c:pt idx="4">
                  <c:v>85</c:v>
                </c:pt>
                <c:pt idx="5">
                  <c:v>86.6</c:v>
                </c:pt>
                <c:pt idx="6">
                  <c:v>86.7</c:v>
                </c:pt>
                <c:pt idx="7">
                  <c:v>89.4</c:v>
                </c:pt>
                <c:pt idx="8">
                  <c:v>83</c:v>
                </c:pt>
                <c:pt idx="9">
                  <c:v>85.6</c:v>
                </c:pt>
                <c:pt idx="10">
                  <c:v>85.9</c:v>
                </c:pt>
                <c:pt idx="11">
                  <c:v>82.4</c:v>
                </c:pt>
                <c:pt idx="12">
                  <c:v>74.599999999999994</c:v>
                </c:pt>
                <c:pt idx="13">
                  <c:v>57.8</c:v>
                </c:pt>
                <c:pt idx="14">
                  <c:v>24.7</c:v>
                </c:pt>
                <c:pt idx="15">
                  <c:v>8.4</c:v>
                </c:pt>
                <c:pt idx="16">
                  <c:v>7</c:v>
                </c:pt>
                <c:pt idx="17">
                  <c:v>15.9</c:v>
                </c:pt>
                <c:pt idx="18">
                  <c:v>19.3</c:v>
                </c:pt>
                <c:pt idx="19">
                  <c:v>19.5</c:v>
                </c:pt>
                <c:pt idx="20">
                  <c:v>29.5</c:v>
                </c:pt>
                <c:pt idx="21">
                  <c:v>38.5</c:v>
                </c:pt>
                <c:pt idx="22">
                  <c:v>42.6</c:v>
                </c:pt>
                <c:pt idx="23">
                  <c:v>26.5</c:v>
                </c:pt>
                <c:pt idx="24">
                  <c:v>17.5</c:v>
                </c:pt>
                <c:pt idx="25">
                  <c:v>17.600000000000001</c:v>
                </c:pt>
                <c:pt idx="26">
                  <c:v>27.7</c:v>
                </c:pt>
                <c:pt idx="27">
                  <c:v>18.5</c:v>
                </c:pt>
                <c:pt idx="28">
                  <c:v>11.9</c:v>
                </c:pt>
                <c:pt idx="29">
                  <c:v>20.7</c:v>
                </c:pt>
                <c:pt idx="30">
                  <c:v>30.3</c:v>
                </c:pt>
                <c:pt idx="31">
                  <c:v>28.2</c:v>
                </c:pt>
                <c:pt idx="32">
                  <c:v>27.8</c:v>
                </c:pt>
                <c:pt idx="33">
                  <c:v>36.799999999999997</c:v>
                </c:pt>
                <c:pt idx="34">
                  <c:v>42.1</c:v>
                </c:pt>
                <c:pt idx="35">
                  <c:v>50</c:v>
                </c:pt>
                <c:pt idx="36">
                  <c:v>28.3</c:v>
                </c:pt>
                <c:pt idx="37">
                  <c:v>24.1</c:v>
                </c:pt>
                <c:pt idx="38">
                  <c:v>32.799999999999997</c:v>
                </c:pt>
                <c:pt idx="39">
                  <c:v>34.9</c:v>
                </c:pt>
                <c:pt idx="40">
                  <c:v>39.5</c:v>
                </c:pt>
                <c:pt idx="41">
                  <c:v>41.8</c:v>
                </c:pt>
                <c:pt idx="42">
                  <c:v>41.3</c:v>
                </c:pt>
                <c:pt idx="43">
                  <c:v>43.9</c:v>
                </c:pt>
                <c:pt idx="44">
                  <c:v>53</c:v>
                </c:pt>
                <c:pt idx="45">
                  <c:v>59.4</c:v>
                </c:pt>
                <c:pt idx="46">
                  <c:v>70.400000000000006</c:v>
                </c:pt>
                <c:pt idx="47">
                  <c:v>74.7</c:v>
                </c:pt>
                <c:pt idx="48">
                  <c:v>58.3</c:v>
                </c:pt>
                <c:pt idx="49">
                  <c:v>68.5</c:v>
                </c:pt>
                <c:pt idx="50">
                  <c:v>78.900000000000006</c:v>
                </c:pt>
                <c:pt idx="51">
                  <c:v>75.5</c:v>
                </c:pt>
                <c:pt idx="52">
                  <c:v>72.8</c:v>
                </c:pt>
                <c:pt idx="53">
                  <c:v>72.5</c:v>
                </c:pt>
                <c:pt idx="54">
                  <c:v>72.599999999999994</c:v>
                </c:pt>
                <c:pt idx="55">
                  <c:v>76.400000000000006</c:v>
                </c:pt>
                <c:pt idx="56">
                  <c:v>74.599999999999994</c:v>
                </c:pt>
                <c:pt idx="57">
                  <c:v>79.400000000000006</c:v>
                </c:pt>
                <c:pt idx="58">
                  <c:v>79.099999999999994</c:v>
                </c:pt>
                <c:pt idx="59">
                  <c:v>76.599999999999994</c:v>
                </c:pt>
                <c:pt idx="60">
                  <c:v>67.7</c:v>
                </c:pt>
              </c:numCache>
            </c:numRef>
          </c:val>
          <c:smooth val="0"/>
          <c:extLst>
            <c:ext xmlns:c16="http://schemas.microsoft.com/office/drawing/2014/chart" uri="{C3380CC4-5D6E-409C-BE32-E72D297353CC}">
              <c16:uniqueId val="{00000004-BFA1-438B-8614-58C5E58D84B7}"/>
            </c:ext>
          </c:extLst>
        </c:ser>
        <c:dLbls>
          <c:showLegendKey val="0"/>
          <c:showVal val="0"/>
          <c:showCatName val="0"/>
          <c:showSerName val="0"/>
          <c:showPercent val="0"/>
          <c:showBubbleSize val="0"/>
        </c:dLbls>
        <c:marker val="1"/>
        <c:smooth val="0"/>
        <c:axId val="479825808"/>
        <c:axId val="479828304"/>
      </c:lineChart>
      <c:catAx>
        <c:axId val="479825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79828304"/>
        <c:crosses val="autoZero"/>
        <c:auto val="1"/>
        <c:lblAlgn val="ctr"/>
        <c:lblOffset val="100"/>
        <c:noMultiLvlLbl val="0"/>
      </c:catAx>
      <c:valAx>
        <c:axId val="47982830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79825808"/>
        <c:crosses val="autoZero"/>
        <c:crossBetween val="between"/>
        <c:majorUnit val="20"/>
      </c:valAx>
      <c:spPr>
        <a:noFill/>
        <a:ln>
          <a:noFill/>
        </a:ln>
        <a:effectLst/>
      </c:spPr>
    </c:plotArea>
    <c:legend>
      <c:legendPos val="b"/>
      <c:layout>
        <c:manualLayout>
          <c:xMode val="edge"/>
          <c:yMode val="edge"/>
          <c:x val="0.25769218608852756"/>
          <c:y val="1.9040829694664484E-2"/>
          <c:w val="0.42191102077687437"/>
          <c:h val="0.20023243464052287"/>
        </c:manualLayout>
      </c:layout>
      <c:overlay val="1"/>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Sheet1!$C$16</c:f>
              <c:strCache>
                <c:ptCount val="1"/>
                <c:pt idx="0">
                  <c:v>関空外国人入国者数</c:v>
                </c:pt>
              </c:strCache>
            </c:strRef>
          </c:tx>
          <c:spPr>
            <a:solidFill>
              <a:schemeClr val="accent1">
                <a:alpha val="80000"/>
              </a:schemeClr>
            </a:solidFill>
            <a:ln>
              <a:noFill/>
            </a:ln>
            <a:effectLst/>
          </c:spPr>
          <c:invertIfNegative val="0"/>
          <c:cat>
            <c:multiLvlStrRef>
              <c:f>Sheet1!$D$6:$BM$7</c:f>
              <c:multiLvlStrCache>
                <c:ptCount val="62"/>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lvl>
                <c:lvl>
                  <c:pt idx="0">
                    <c:v>2019年</c:v>
                  </c:pt>
                  <c:pt idx="12">
                    <c:v>2020年</c:v>
                  </c:pt>
                  <c:pt idx="24">
                    <c:v>2021年</c:v>
                  </c:pt>
                  <c:pt idx="36">
                    <c:v>2022年</c:v>
                  </c:pt>
                  <c:pt idx="48">
                    <c:v>2023年</c:v>
                  </c:pt>
                  <c:pt idx="60">
                    <c:v>2024年</c:v>
                  </c:pt>
                </c:lvl>
              </c:multiLvlStrCache>
            </c:multiLvlStrRef>
          </c:cat>
          <c:val>
            <c:numRef>
              <c:f>Sheet1!$D$16:$BM$16</c:f>
              <c:numCache>
                <c:formatCode>#,##0_ </c:formatCode>
                <c:ptCount val="62"/>
                <c:pt idx="0">
                  <c:v>695094</c:v>
                </c:pt>
                <c:pt idx="1">
                  <c:v>674836</c:v>
                </c:pt>
                <c:pt idx="2">
                  <c:v>726300</c:v>
                </c:pt>
                <c:pt idx="3">
                  <c:v>764217</c:v>
                </c:pt>
                <c:pt idx="4">
                  <c:v>754239</c:v>
                </c:pt>
                <c:pt idx="5">
                  <c:v>765872</c:v>
                </c:pt>
                <c:pt idx="6">
                  <c:v>765789</c:v>
                </c:pt>
                <c:pt idx="7">
                  <c:v>665852</c:v>
                </c:pt>
                <c:pt idx="8">
                  <c:v>600014</c:v>
                </c:pt>
                <c:pt idx="9">
                  <c:v>651663</c:v>
                </c:pt>
                <c:pt idx="10">
                  <c:v>669164</c:v>
                </c:pt>
                <c:pt idx="11">
                  <c:v>644999</c:v>
                </c:pt>
                <c:pt idx="12">
                  <c:v>709555</c:v>
                </c:pt>
                <c:pt idx="13">
                  <c:v>228987</c:v>
                </c:pt>
                <c:pt idx="14">
                  <c:v>35696</c:v>
                </c:pt>
                <c:pt idx="15">
                  <c:v>393</c:v>
                </c:pt>
                <c:pt idx="16">
                  <c:v>182</c:v>
                </c:pt>
                <c:pt idx="17">
                  <c:v>577</c:v>
                </c:pt>
                <c:pt idx="18">
                  <c:v>834</c:v>
                </c:pt>
                <c:pt idx="19">
                  <c:v>1616</c:v>
                </c:pt>
                <c:pt idx="20">
                  <c:v>2467</c:v>
                </c:pt>
                <c:pt idx="21">
                  <c:v>5381</c:v>
                </c:pt>
                <c:pt idx="22">
                  <c:v>11945</c:v>
                </c:pt>
                <c:pt idx="23">
                  <c:v>13553</c:v>
                </c:pt>
                <c:pt idx="24">
                  <c:v>10919</c:v>
                </c:pt>
                <c:pt idx="25">
                  <c:v>1881</c:v>
                </c:pt>
                <c:pt idx="26">
                  <c:v>3129</c:v>
                </c:pt>
                <c:pt idx="27">
                  <c:v>2341</c:v>
                </c:pt>
                <c:pt idx="28">
                  <c:v>2002</c:v>
                </c:pt>
                <c:pt idx="29">
                  <c:v>2361</c:v>
                </c:pt>
                <c:pt idx="30">
                  <c:v>2774</c:v>
                </c:pt>
                <c:pt idx="31">
                  <c:v>2476</c:v>
                </c:pt>
                <c:pt idx="32">
                  <c:v>3079</c:v>
                </c:pt>
                <c:pt idx="33">
                  <c:v>3743</c:v>
                </c:pt>
                <c:pt idx="34">
                  <c:v>3678</c:v>
                </c:pt>
                <c:pt idx="35">
                  <c:v>2738</c:v>
                </c:pt>
                <c:pt idx="36">
                  <c:v>3497</c:v>
                </c:pt>
                <c:pt idx="37">
                  <c:v>3499</c:v>
                </c:pt>
                <c:pt idx="38">
                  <c:v>10284</c:v>
                </c:pt>
                <c:pt idx="39">
                  <c:v>21616</c:v>
                </c:pt>
                <c:pt idx="40">
                  <c:v>27161</c:v>
                </c:pt>
                <c:pt idx="41">
                  <c:v>23463</c:v>
                </c:pt>
                <c:pt idx="42">
                  <c:v>25189</c:v>
                </c:pt>
                <c:pt idx="43">
                  <c:v>34311</c:v>
                </c:pt>
                <c:pt idx="44">
                  <c:v>41456</c:v>
                </c:pt>
                <c:pt idx="45">
                  <c:v>116657</c:v>
                </c:pt>
                <c:pt idx="46">
                  <c:v>247089</c:v>
                </c:pt>
                <c:pt idx="47">
                  <c:v>331248</c:v>
                </c:pt>
                <c:pt idx="48">
                  <c:v>379297</c:v>
                </c:pt>
                <c:pt idx="49">
                  <c:v>369193</c:v>
                </c:pt>
                <c:pt idx="50">
                  <c:v>425326</c:v>
                </c:pt>
                <c:pt idx="51">
                  <c:v>471893</c:v>
                </c:pt>
                <c:pt idx="52">
                  <c:v>501210</c:v>
                </c:pt>
                <c:pt idx="53">
                  <c:v>552494</c:v>
                </c:pt>
                <c:pt idx="54">
                  <c:v>601249</c:v>
                </c:pt>
                <c:pt idx="55">
                  <c:v>591857</c:v>
                </c:pt>
                <c:pt idx="56">
                  <c:v>591611</c:v>
                </c:pt>
                <c:pt idx="57">
                  <c:v>655578</c:v>
                </c:pt>
                <c:pt idx="58">
                  <c:v>663794</c:v>
                </c:pt>
                <c:pt idx="59">
                  <c:v>721679</c:v>
                </c:pt>
                <c:pt idx="60">
                  <c:v>700407</c:v>
                </c:pt>
                <c:pt idx="61">
                  <c:v>715170</c:v>
                </c:pt>
              </c:numCache>
            </c:numRef>
          </c:val>
          <c:extLst>
            <c:ext xmlns:c16="http://schemas.microsoft.com/office/drawing/2014/chart" uri="{C3380CC4-5D6E-409C-BE32-E72D297353CC}">
              <c16:uniqueId val="{00000000-7499-4C40-A31B-2C42E605FE54}"/>
            </c:ext>
          </c:extLst>
        </c:ser>
        <c:dLbls>
          <c:showLegendKey val="0"/>
          <c:showVal val="0"/>
          <c:showCatName val="0"/>
          <c:showSerName val="0"/>
          <c:showPercent val="0"/>
          <c:showBubbleSize val="0"/>
        </c:dLbls>
        <c:gapWidth val="219"/>
        <c:overlap val="-27"/>
        <c:axId val="672455984"/>
        <c:axId val="672469296"/>
      </c:barChart>
      <c:lineChart>
        <c:grouping val="standard"/>
        <c:varyColors val="0"/>
        <c:ser>
          <c:idx val="1"/>
          <c:order val="1"/>
          <c:tx>
            <c:strRef>
              <c:f>Sheet1!$C$17</c:f>
              <c:strCache>
                <c:ptCount val="1"/>
                <c:pt idx="0">
                  <c:v>2019年同月比</c:v>
                </c:pt>
              </c:strCache>
            </c:strRef>
          </c:tx>
          <c:spPr>
            <a:ln w="28575" cap="rnd">
              <a:solidFill>
                <a:schemeClr val="accent2"/>
              </a:solidFill>
              <a:round/>
            </a:ln>
            <a:effectLst/>
          </c:spPr>
          <c:marker>
            <c:symbol val="circle"/>
            <c:size val="4"/>
            <c:spPr>
              <a:solidFill>
                <a:schemeClr val="accent2"/>
              </a:solidFill>
              <a:ln w="9525">
                <a:solidFill>
                  <a:schemeClr val="accent2"/>
                </a:solidFill>
              </a:ln>
              <a:effectLst/>
            </c:spPr>
          </c:marker>
          <c:cat>
            <c:multiLvlStrRef>
              <c:f>Sheet1!$D$6:$BM$7</c:f>
              <c:multiLvlStrCache>
                <c:ptCount val="62"/>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lvl>
                <c:lvl>
                  <c:pt idx="0">
                    <c:v>2019年</c:v>
                  </c:pt>
                  <c:pt idx="12">
                    <c:v>2020年</c:v>
                  </c:pt>
                  <c:pt idx="24">
                    <c:v>2021年</c:v>
                  </c:pt>
                  <c:pt idx="36">
                    <c:v>2022年</c:v>
                  </c:pt>
                  <c:pt idx="48">
                    <c:v>2023年</c:v>
                  </c:pt>
                  <c:pt idx="60">
                    <c:v>2024年</c:v>
                  </c:pt>
                </c:lvl>
              </c:multiLvlStrCache>
            </c:multiLvlStrRef>
          </c:cat>
          <c:val>
            <c:numRef>
              <c:f>Sheet1!$D$17:$BM$17</c:f>
              <c:numCache>
                <c:formatCode>General</c:formatCode>
                <c:ptCount val="62"/>
                <c:pt idx="12" formatCode="0.0_ ">
                  <c:v>2.0804380414735313</c:v>
                </c:pt>
                <c:pt idx="13" formatCode="0.0_ ">
                  <c:v>-66.067755721390085</c:v>
                </c:pt>
                <c:pt idx="14" formatCode="0.0_ ">
                  <c:v>-95.085226490430955</c:v>
                </c:pt>
                <c:pt idx="15" formatCode="0.0_ ">
                  <c:v>-99.948574815791844</c:v>
                </c:pt>
                <c:pt idx="16" formatCode="0.0_ ">
                  <c:v>-99.975869717688965</c:v>
                </c:pt>
                <c:pt idx="17" formatCode="0.0_ ">
                  <c:v>-99.924661039964903</c:v>
                </c:pt>
                <c:pt idx="18" formatCode="0.0_ ">
                  <c:v>-99.891092716139823</c:v>
                </c:pt>
                <c:pt idx="19" formatCode="0.0_ ">
                  <c:v>-99.757303424785079</c:v>
                </c:pt>
                <c:pt idx="20" formatCode="0.0_ ">
                  <c:v>-99.588842926998367</c:v>
                </c:pt>
                <c:pt idx="21" formatCode="0.0_ ">
                  <c:v>-99.174266453673141</c:v>
                </c:pt>
                <c:pt idx="22" formatCode="0.0_ ">
                  <c:v>-98.214936846572741</c:v>
                </c:pt>
                <c:pt idx="23" formatCode="0.0_ ">
                  <c:v>-97.898756432180505</c:v>
                </c:pt>
                <c:pt idx="24" formatCode="0.0_ ">
                  <c:v>-98.429133325852334</c:v>
                </c:pt>
                <c:pt idx="25" formatCode="0.0_ ">
                  <c:v>-99.721265611200351</c:v>
                </c:pt>
                <c:pt idx="26" formatCode="0.0_ ">
                  <c:v>-99.569186286658407</c:v>
                </c:pt>
                <c:pt idx="27" formatCode="0.0_ ">
                  <c:v>-99.69367339381354</c:v>
                </c:pt>
                <c:pt idx="28" formatCode="0.0_ ">
                  <c:v>-99.734566894578506</c:v>
                </c:pt>
                <c:pt idx="29" formatCode="0.0_ ">
                  <c:v>-99.691723943426581</c:v>
                </c:pt>
                <c:pt idx="30" formatCode="0.0_ ">
                  <c:v>-99.637759226105359</c:v>
                </c:pt>
                <c:pt idx="31" formatCode="0.0_ ">
                  <c:v>-99.628145593915761</c:v>
                </c:pt>
                <c:pt idx="32" formatCode="0.0_ ">
                  <c:v>-99.48684530694284</c:v>
                </c:pt>
                <c:pt idx="33" formatCode="0.0_ ">
                  <c:v>-99.425623366678792</c:v>
                </c:pt>
                <c:pt idx="34" formatCode="0.0_ ">
                  <c:v>-99.450358955353252</c:v>
                </c:pt>
                <c:pt idx="35" formatCode="0.0_ ">
                  <c:v>-99.575503217834452</c:v>
                </c:pt>
                <c:pt idx="36" formatCode="0.0_ ">
                  <c:v>-99.496902577205375</c:v>
                </c:pt>
                <c:pt idx="37" formatCode="0.0_ ">
                  <c:v>-99.481503654221171</c:v>
                </c:pt>
                <c:pt idx="38" formatCode="0.0_ ">
                  <c:v>-98.584056175134236</c:v>
                </c:pt>
                <c:pt idx="39" formatCode="0.0_ ">
                  <c:v>-97.171484015665712</c:v>
                </c:pt>
                <c:pt idx="40" formatCode="0.0_ ">
                  <c:v>-96.398886824998442</c:v>
                </c:pt>
                <c:pt idx="41" formatCode="0.0_ ">
                  <c:v>-96.93643324210835</c:v>
                </c:pt>
                <c:pt idx="42" formatCode="0.0_ ">
                  <c:v>-96.710712742021627</c:v>
                </c:pt>
                <c:pt idx="43" formatCode="0.0_ ">
                  <c:v>-94.847053098886832</c:v>
                </c:pt>
                <c:pt idx="44" formatCode="0.0_ ">
                  <c:v>-93.090827880682781</c:v>
                </c:pt>
                <c:pt idx="45" formatCode="0.0_ ">
                  <c:v>-82.098569352564127</c:v>
                </c:pt>
                <c:pt idx="46" formatCode="0.0_ ">
                  <c:v>-63.074971158041969</c:v>
                </c:pt>
                <c:pt idx="47" formatCode="0.0_ ">
                  <c:v>-48.643641307971016</c:v>
                </c:pt>
                <c:pt idx="48" formatCode="0.0_ ">
                  <c:v>-45.432272469622816</c:v>
                </c:pt>
                <c:pt idx="49" formatCode="0.0_ ">
                  <c:v>-45.291448588990512</c:v>
                </c:pt>
                <c:pt idx="50" formatCode="0.0_ ">
                  <c:v>-41.439350130799944</c:v>
                </c:pt>
                <c:pt idx="51" formatCode="0.0_ ">
                  <c:v>-38.251439054614067</c:v>
                </c:pt>
                <c:pt idx="52" formatCode="0.0_ ">
                  <c:v>-33.547589026820411</c:v>
                </c:pt>
                <c:pt idx="53" formatCode="0.0_ ">
                  <c:v>-27.860791359391644</c:v>
                </c:pt>
                <c:pt idx="54" formatCode="0.0_ ">
                  <c:v>-21.486336314572295</c:v>
                </c:pt>
                <c:pt idx="55" formatCode="0.0_ ">
                  <c:v>-11.112829878111052</c:v>
                </c:pt>
                <c:pt idx="56" formatCode="0.0_ ">
                  <c:v>-1.4004673224291442</c:v>
                </c:pt>
                <c:pt idx="57" formatCode="0.0_ ">
                  <c:v>0.60077064372228151</c:v>
                </c:pt>
                <c:pt idx="58" formatCode="0.0_ ">
                  <c:v>-0.80249385800790218</c:v>
                </c:pt>
                <c:pt idx="59" formatCode="0.0_ ">
                  <c:v>11.888390524636483</c:v>
                </c:pt>
                <c:pt idx="60" formatCode="0.0_ ">
                  <c:v>0.76435705098878426</c:v>
                </c:pt>
                <c:pt idx="61" formatCode="0.0_ ">
                  <c:v>5.9768595629160259</c:v>
                </c:pt>
              </c:numCache>
            </c:numRef>
          </c:val>
          <c:smooth val="0"/>
          <c:extLst>
            <c:ext xmlns:c16="http://schemas.microsoft.com/office/drawing/2014/chart" uri="{C3380CC4-5D6E-409C-BE32-E72D297353CC}">
              <c16:uniqueId val="{00000001-7499-4C40-A31B-2C42E605FE54}"/>
            </c:ext>
          </c:extLst>
        </c:ser>
        <c:dLbls>
          <c:showLegendKey val="0"/>
          <c:showVal val="0"/>
          <c:showCatName val="0"/>
          <c:showSerName val="0"/>
          <c:showPercent val="0"/>
          <c:showBubbleSize val="0"/>
        </c:dLbls>
        <c:marker val="1"/>
        <c:smooth val="0"/>
        <c:axId val="672456400"/>
        <c:axId val="672453904"/>
      </c:lineChart>
      <c:catAx>
        <c:axId val="67245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69296"/>
        <c:crosses val="autoZero"/>
        <c:auto val="1"/>
        <c:lblAlgn val="ctr"/>
        <c:lblOffset val="100"/>
        <c:noMultiLvlLbl val="0"/>
      </c:catAx>
      <c:valAx>
        <c:axId val="672469296"/>
        <c:scaling>
          <c:orientation val="minMax"/>
          <c:max val="80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5984"/>
        <c:crosses val="autoZero"/>
        <c:crossBetween val="between"/>
      </c:valAx>
      <c:valAx>
        <c:axId val="672453904"/>
        <c:scaling>
          <c:orientation val="minMax"/>
          <c:min val="-10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6400"/>
        <c:crosses val="max"/>
        <c:crossBetween val="between"/>
        <c:majorUnit val="20"/>
      </c:valAx>
      <c:catAx>
        <c:axId val="672456400"/>
        <c:scaling>
          <c:orientation val="minMax"/>
        </c:scaling>
        <c:delete val="1"/>
        <c:axPos val="b"/>
        <c:numFmt formatCode="General" sourceLinked="1"/>
        <c:majorTickMark val="none"/>
        <c:minorTickMark val="none"/>
        <c:tickLblPos val="nextTo"/>
        <c:crossAx val="672453904"/>
        <c:crosses val="autoZero"/>
        <c:auto val="1"/>
        <c:lblAlgn val="ctr"/>
        <c:lblOffset val="100"/>
        <c:noMultiLvlLbl val="0"/>
      </c:catAx>
      <c:spPr>
        <a:noFill/>
        <a:ln>
          <a:noFill/>
        </a:ln>
        <a:effectLst/>
      </c:spPr>
    </c:plotArea>
    <c:legend>
      <c:legendPos val="b"/>
      <c:layout>
        <c:manualLayout>
          <c:xMode val="edge"/>
          <c:yMode val="edge"/>
          <c:x val="0.2812023019034971"/>
          <c:y val="6.2527777777777779E-2"/>
          <c:w val="0.27358001328021248"/>
          <c:h val="7.119482520833198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Sheet1!$C$8</c:f>
              <c:strCache>
                <c:ptCount val="1"/>
                <c:pt idx="0">
                  <c:v>外国人旅行者数</c:v>
                </c:pt>
              </c:strCache>
            </c:strRef>
          </c:tx>
          <c:spPr>
            <a:solidFill>
              <a:schemeClr val="accent1">
                <a:alpha val="80000"/>
              </a:schemeClr>
            </a:solidFill>
            <a:ln>
              <a:noFill/>
            </a:ln>
            <a:effectLst/>
          </c:spPr>
          <c:invertIfNegative val="0"/>
          <c:cat>
            <c:multiLvlStrRef>
              <c:f>Sheet1!$D$6:$BM$7</c:f>
              <c:multiLvlStrCache>
                <c:ptCount val="62"/>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lvl>
                <c:lvl>
                  <c:pt idx="0">
                    <c:v>2019年</c:v>
                  </c:pt>
                  <c:pt idx="12">
                    <c:v>2020年</c:v>
                  </c:pt>
                  <c:pt idx="24">
                    <c:v>2021年</c:v>
                  </c:pt>
                  <c:pt idx="36">
                    <c:v>2022年</c:v>
                  </c:pt>
                  <c:pt idx="48">
                    <c:v>2023年</c:v>
                  </c:pt>
                  <c:pt idx="60">
                    <c:v>2024年</c:v>
                  </c:pt>
                </c:lvl>
              </c:multiLvlStrCache>
            </c:multiLvlStrRef>
          </c:cat>
          <c:val>
            <c:numRef>
              <c:f>Sheet1!$D$8:$BM$8</c:f>
              <c:numCache>
                <c:formatCode>#,##0</c:formatCode>
                <c:ptCount val="62"/>
                <c:pt idx="0">
                  <c:v>2689339</c:v>
                </c:pt>
                <c:pt idx="1">
                  <c:v>2604322</c:v>
                </c:pt>
                <c:pt idx="2">
                  <c:v>2760136</c:v>
                </c:pt>
                <c:pt idx="3">
                  <c:v>2926685</c:v>
                </c:pt>
                <c:pt idx="4">
                  <c:v>2773091</c:v>
                </c:pt>
                <c:pt idx="5">
                  <c:v>2880041</c:v>
                </c:pt>
                <c:pt idx="6">
                  <c:v>2991189</c:v>
                </c:pt>
                <c:pt idx="7">
                  <c:v>2520134</c:v>
                </c:pt>
                <c:pt idx="8">
                  <c:v>2272883</c:v>
                </c:pt>
                <c:pt idx="9">
                  <c:v>2496568</c:v>
                </c:pt>
                <c:pt idx="10">
                  <c:v>2441274</c:v>
                </c:pt>
                <c:pt idx="11">
                  <c:v>2526387</c:v>
                </c:pt>
                <c:pt idx="12">
                  <c:v>2661022</c:v>
                </c:pt>
                <c:pt idx="13">
                  <c:v>1085147</c:v>
                </c:pt>
                <c:pt idx="14">
                  <c:v>193658</c:v>
                </c:pt>
                <c:pt idx="15">
                  <c:v>2917</c:v>
                </c:pt>
                <c:pt idx="16">
                  <c:v>1663</c:v>
                </c:pt>
                <c:pt idx="17">
                  <c:v>2565</c:v>
                </c:pt>
                <c:pt idx="18">
                  <c:v>3782</c:v>
                </c:pt>
                <c:pt idx="19">
                  <c:v>8658</c:v>
                </c:pt>
                <c:pt idx="20">
                  <c:v>13684</c:v>
                </c:pt>
                <c:pt idx="21">
                  <c:v>27386</c:v>
                </c:pt>
                <c:pt idx="22">
                  <c:v>56673</c:v>
                </c:pt>
                <c:pt idx="23">
                  <c:v>58673</c:v>
                </c:pt>
                <c:pt idx="24">
                  <c:v>46522</c:v>
                </c:pt>
                <c:pt idx="25">
                  <c:v>7355</c:v>
                </c:pt>
                <c:pt idx="26">
                  <c:v>12276</c:v>
                </c:pt>
                <c:pt idx="27">
                  <c:v>10853</c:v>
                </c:pt>
                <c:pt idx="28">
                  <c:v>10035</c:v>
                </c:pt>
                <c:pt idx="29">
                  <c:v>9251</c:v>
                </c:pt>
                <c:pt idx="30">
                  <c:v>51055</c:v>
                </c:pt>
                <c:pt idx="31">
                  <c:v>25916</c:v>
                </c:pt>
                <c:pt idx="32">
                  <c:v>17720</c:v>
                </c:pt>
                <c:pt idx="33">
                  <c:v>22113</c:v>
                </c:pt>
                <c:pt idx="34">
                  <c:v>20682</c:v>
                </c:pt>
                <c:pt idx="35">
                  <c:v>12084</c:v>
                </c:pt>
                <c:pt idx="36">
                  <c:v>17766</c:v>
                </c:pt>
                <c:pt idx="37">
                  <c:v>16719</c:v>
                </c:pt>
                <c:pt idx="38">
                  <c:v>66121</c:v>
                </c:pt>
                <c:pt idx="39">
                  <c:v>139548</c:v>
                </c:pt>
                <c:pt idx="40">
                  <c:v>147046</c:v>
                </c:pt>
                <c:pt idx="41">
                  <c:v>120430</c:v>
                </c:pt>
                <c:pt idx="42">
                  <c:v>144578</c:v>
                </c:pt>
                <c:pt idx="43">
                  <c:v>169902</c:v>
                </c:pt>
                <c:pt idx="44">
                  <c:v>206641</c:v>
                </c:pt>
                <c:pt idx="45">
                  <c:v>498646</c:v>
                </c:pt>
                <c:pt idx="46">
                  <c:v>934599</c:v>
                </c:pt>
                <c:pt idx="47">
                  <c:v>1370114</c:v>
                </c:pt>
                <c:pt idx="48">
                  <c:v>1497472</c:v>
                </c:pt>
                <c:pt idx="49">
                  <c:v>1475455</c:v>
                </c:pt>
                <c:pt idx="50">
                  <c:v>1817616</c:v>
                </c:pt>
                <c:pt idx="51">
                  <c:v>1949236</c:v>
                </c:pt>
                <c:pt idx="52">
                  <c:v>1899176</c:v>
                </c:pt>
                <c:pt idx="53">
                  <c:v>2073441</c:v>
                </c:pt>
                <c:pt idx="54">
                  <c:v>2320694</c:v>
                </c:pt>
                <c:pt idx="55">
                  <c:v>2157190</c:v>
                </c:pt>
                <c:pt idx="56">
                  <c:v>2184442</c:v>
                </c:pt>
                <c:pt idx="57">
                  <c:v>2516623</c:v>
                </c:pt>
                <c:pt idx="58">
                  <c:v>2440890</c:v>
                </c:pt>
                <c:pt idx="59">
                  <c:v>2734115</c:v>
                </c:pt>
                <c:pt idx="60">
                  <c:v>2688100</c:v>
                </c:pt>
                <c:pt idx="61">
                  <c:v>2788000</c:v>
                </c:pt>
              </c:numCache>
            </c:numRef>
          </c:val>
          <c:extLst>
            <c:ext xmlns:c16="http://schemas.microsoft.com/office/drawing/2014/chart" uri="{C3380CC4-5D6E-409C-BE32-E72D297353CC}">
              <c16:uniqueId val="{00000000-8B81-4940-B7BF-87D55DD25884}"/>
            </c:ext>
          </c:extLst>
        </c:ser>
        <c:dLbls>
          <c:showLegendKey val="0"/>
          <c:showVal val="0"/>
          <c:showCatName val="0"/>
          <c:showSerName val="0"/>
          <c:showPercent val="0"/>
          <c:showBubbleSize val="0"/>
        </c:dLbls>
        <c:gapWidth val="219"/>
        <c:overlap val="-27"/>
        <c:axId val="672455984"/>
        <c:axId val="672469296"/>
      </c:barChart>
      <c:lineChart>
        <c:grouping val="standard"/>
        <c:varyColors val="0"/>
        <c:ser>
          <c:idx val="1"/>
          <c:order val="1"/>
          <c:tx>
            <c:strRef>
              <c:f>Sheet1!$C$9</c:f>
              <c:strCache>
                <c:ptCount val="1"/>
                <c:pt idx="0">
                  <c:v>2019年同月比</c:v>
                </c:pt>
              </c:strCache>
            </c:strRef>
          </c:tx>
          <c:spPr>
            <a:ln w="28575" cap="rnd">
              <a:solidFill>
                <a:schemeClr val="accent2"/>
              </a:solidFill>
              <a:round/>
            </a:ln>
            <a:effectLst/>
          </c:spPr>
          <c:marker>
            <c:symbol val="circle"/>
            <c:size val="4"/>
            <c:spPr>
              <a:solidFill>
                <a:schemeClr val="accent2"/>
              </a:solidFill>
              <a:ln w="9525">
                <a:solidFill>
                  <a:schemeClr val="accent2"/>
                </a:solidFill>
              </a:ln>
              <a:effectLst/>
            </c:spPr>
          </c:marker>
          <c:cat>
            <c:multiLvlStrRef>
              <c:f>Sheet1!$D$6:$BM$7</c:f>
              <c:multiLvlStrCache>
                <c:ptCount val="62"/>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lvl>
                <c:lvl>
                  <c:pt idx="0">
                    <c:v>2019年</c:v>
                  </c:pt>
                  <c:pt idx="12">
                    <c:v>2020年</c:v>
                  </c:pt>
                  <c:pt idx="24">
                    <c:v>2021年</c:v>
                  </c:pt>
                  <c:pt idx="36">
                    <c:v>2022年</c:v>
                  </c:pt>
                  <c:pt idx="48">
                    <c:v>2023年</c:v>
                  </c:pt>
                  <c:pt idx="60">
                    <c:v>2024年</c:v>
                  </c:pt>
                </c:lvl>
              </c:multiLvlStrCache>
            </c:multiLvlStrRef>
          </c:cat>
          <c:val>
            <c:numRef>
              <c:f>Sheet1!$D$9:$BM$9</c:f>
              <c:numCache>
                <c:formatCode>General</c:formatCode>
                <c:ptCount val="62"/>
                <c:pt idx="12" formatCode="0.0_ ">
                  <c:v>-1.0529353123574281</c:v>
                </c:pt>
                <c:pt idx="13" formatCode="0.0_ ">
                  <c:v>-58.332840562726119</c:v>
                </c:pt>
                <c:pt idx="14" formatCode="0.0_ ">
                  <c:v>-92.983751525287161</c:v>
                </c:pt>
                <c:pt idx="15" formatCode="0.0_ ">
                  <c:v>-99.900330920478282</c:v>
                </c:pt>
                <c:pt idx="16" formatCode="0.0_ ">
                  <c:v>-99.940030817596679</c:v>
                </c:pt>
                <c:pt idx="17" formatCode="0.0_ ">
                  <c:v>-99.910938767885597</c:v>
                </c:pt>
                <c:pt idx="18" formatCode="0.0_ ">
                  <c:v>-99.873561984882926</c:v>
                </c:pt>
                <c:pt idx="19" formatCode="0.0_ ">
                  <c:v>-99.656446839731544</c:v>
                </c:pt>
                <c:pt idx="20" formatCode="0.0_ ">
                  <c:v>-99.397945252791274</c:v>
                </c:pt>
                <c:pt idx="21" formatCode="0.0_ ">
                  <c:v>-98.903054112685894</c:v>
                </c:pt>
                <c:pt idx="22" formatCode="0.0_ ">
                  <c:v>-97.678548167882838</c:v>
                </c:pt>
                <c:pt idx="23" formatCode="0.0_ ">
                  <c:v>-97.677592546193438</c:v>
                </c:pt>
                <c:pt idx="24" formatCode="0.0_ ">
                  <c:v>-98.270132549299291</c:v>
                </c:pt>
                <c:pt idx="25" formatCode="0.0_ ">
                  <c:v>-99.717584845499147</c:v>
                </c:pt>
                <c:pt idx="26" formatCode="0.0_ ">
                  <c:v>-99.555239307048637</c:v>
                </c:pt>
                <c:pt idx="27" formatCode="0.0_ ">
                  <c:v>-99.629170887881685</c:v>
                </c:pt>
                <c:pt idx="28" formatCode="0.0_ ">
                  <c:v>-99.638129437512148</c:v>
                </c:pt>
                <c:pt idx="29" formatCode="0.0_ ">
                  <c:v>-99.678789295013502</c:v>
                </c:pt>
                <c:pt idx="30" formatCode="0.0_ ">
                  <c:v>-98.293153658963035</c:v>
                </c:pt>
                <c:pt idx="31" formatCode="0.0_ ">
                  <c:v>-98.971641984116715</c:v>
                </c:pt>
                <c:pt idx="32" formatCode="0.0_ ">
                  <c:v>-99.22037342001326</c:v>
                </c:pt>
                <c:pt idx="33" formatCode="0.0_ ">
                  <c:v>-99.114264061703906</c:v>
                </c:pt>
                <c:pt idx="34" formatCode="0.0_ ">
                  <c:v>-99.152819388565149</c:v>
                </c:pt>
                <c:pt idx="35" formatCode="0.0_ ">
                  <c:v>-99.521688482405906</c:v>
                </c:pt>
                <c:pt idx="36" formatCode="0.0_ ">
                  <c:v>-99.339391575401976</c:v>
                </c:pt>
                <c:pt idx="37" formatCode="0.0_ ">
                  <c:v>-99.358028692304558</c:v>
                </c:pt>
                <c:pt idx="38" formatCode="0.0_ ">
                  <c:v>-97.604429636800504</c:v>
                </c:pt>
                <c:pt idx="39" formatCode="0.0_ ">
                  <c:v>-95.231874971170456</c:v>
                </c:pt>
                <c:pt idx="40" formatCode="0.0_ ">
                  <c:v>-94.697397236513339</c:v>
                </c:pt>
                <c:pt idx="41" formatCode="0.0_ ">
                  <c:v>-95.818462306613</c:v>
                </c:pt>
                <c:pt idx="42" formatCode="0.0_ ">
                  <c:v>-95.166537453835247</c:v>
                </c:pt>
                <c:pt idx="43" formatCode="0.0_ ">
                  <c:v>-93.25821563456546</c:v>
                </c:pt>
                <c:pt idx="44" formatCode="0.0_ ">
                  <c:v>-90.9084189551332</c:v>
                </c:pt>
                <c:pt idx="45" formatCode="0.0_ ">
                  <c:v>-80.026740709646205</c:v>
                </c:pt>
                <c:pt idx="46" formatCode="0.0_ ">
                  <c:v>-61.716751171724269</c:v>
                </c:pt>
                <c:pt idx="47" formatCode="0.0_ ">
                  <c:v>-45.767849502075499</c:v>
                </c:pt>
                <c:pt idx="48" formatCode="0.0_ ">
                  <c:v>-44.318213508970047</c:v>
                </c:pt>
                <c:pt idx="49" formatCode="0.0_ ">
                  <c:v>-43.345907303321177</c:v>
                </c:pt>
                <c:pt idx="50" formatCode="0.0_ ">
                  <c:v>-34.147592727314887</c:v>
                </c:pt>
                <c:pt idx="51" formatCode="0.0_ ">
                  <c:v>-33.39782040089726</c:v>
                </c:pt>
                <c:pt idx="52" formatCode="0.0_ ">
                  <c:v>-31.514111870111726</c:v>
                </c:pt>
                <c:pt idx="53" formatCode="0.0_ ">
                  <c:v>-28.006545740147448</c:v>
                </c:pt>
                <c:pt idx="54" formatCode="0.0_ ">
                  <c:v>-22.415668150691914</c:v>
                </c:pt>
                <c:pt idx="55" formatCode="0.0_ ">
                  <c:v>-14.401773873928924</c:v>
                </c:pt>
                <c:pt idx="56" formatCode="0.0_ ">
                  <c:v>-3.8911373792667736</c:v>
                </c:pt>
                <c:pt idx="57" formatCode="0.0_ ">
                  <c:v>0.80330277404820905</c:v>
                </c:pt>
                <c:pt idx="58" formatCode="0.0_ ">
                  <c:v>-1.5729492060290173E-2</c:v>
                </c:pt>
                <c:pt idx="59" formatCode="0.0_ ">
                  <c:v>8.2223348996016909</c:v>
                </c:pt>
                <c:pt idx="60" formatCode="0.0_ ">
                  <c:v>-4.6070800297026704E-2</c:v>
                </c:pt>
                <c:pt idx="61" formatCode="0.0_ ">
                  <c:v>7.052814513719885</c:v>
                </c:pt>
              </c:numCache>
            </c:numRef>
          </c:val>
          <c:smooth val="0"/>
          <c:extLst>
            <c:ext xmlns:c16="http://schemas.microsoft.com/office/drawing/2014/chart" uri="{C3380CC4-5D6E-409C-BE32-E72D297353CC}">
              <c16:uniqueId val="{00000001-8B81-4940-B7BF-87D55DD25884}"/>
            </c:ext>
          </c:extLst>
        </c:ser>
        <c:dLbls>
          <c:showLegendKey val="0"/>
          <c:showVal val="0"/>
          <c:showCatName val="0"/>
          <c:showSerName val="0"/>
          <c:showPercent val="0"/>
          <c:showBubbleSize val="0"/>
        </c:dLbls>
        <c:marker val="1"/>
        <c:smooth val="0"/>
        <c:axId val="672456400"/>
        <c:axId val="672453904"/>
      </c:lineChart>
      <c:catAx>
        <c:axId val="67245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69296"/>
        <c:crosses val="autoZero"/>
        <c:auto val="1"/>
        <c:lblAlgn val="ctr"/>
        <c:lblOffset val="100"/>
        <c:noMultiLvlLbl val="0"/>
      </c:catAx>
      <c:valAx>
        <c:axId val="672469296"/>
        <c:scaling>
          <c:orientation val="minMax"/>
          <c:max val="3000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5984"/>
        <c:crosses val="autoZero"/>
        <c:crossBetween val="between"/>
      </c:valAx>
      <c:valAx>
        <c:axId val="672453904"/>
        <c:scaling>
          <c:orientation val="minMax"/>
          <c:min val="-10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72456400"/>
        <c:crosses val="max"/>
        <c:crossBetween val="between"/>
        <c:majorUnit val="20"/>
      </c:valAx>
      <c:catAx>
        <c:axId val="672456400"/>
        <c:scaling>
          <c:orientation val="minMax"/>
        </c:scaling>
        <c:delete val="1"/>
        <c:axPos val="b"/>
        <c:numFmt formatCode="General" sourceLinked="1"/>
        <c:majorTickMark val="none"/>
        <c:minorTickMark val="none"/>
        <c:tickLblPos val="nextTo"/>
        <c:crossAx val="672453904"/>
        <c:crosses val="autoZero"/>
        <c:auto val="1"/>
        <c:lblAlgn val="ctr"/>
        <c:lblOffset val="100"/>
        <c:noMultiLvlLbl val="0"/>
      </c:catAx>
      <c:spPr>
        <a:noFill/>
        <a:ln>
          <a:noFill/>
        </a:ln>
        <a:effectLst/>
      </c:spPr>
    </c:plotArea>
    <c:legend>
      <c:legendPos val="b"/>
      <c:layout>
        <c:manualLayout>
          <c:xMode val="edge"/>
          <c:yMode val="edge"/>
          <c:x val="0.28013258078795927"/>
          <c:y val="8.0591579861111109E-2"/>
          <c:w val="0.27961465250110668"/>
          <c:h val="6.5964174267468853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0"/>
              <c:layout>
                <c:manualLayout>
                  <c:x val="-1.4822595704948919E-3"/>
                  <c:y val="2.89162112932604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CEE-4ECD-8832-C96D7070F3FC}"/>
                </c:ext>
              </c:extLst>
            </c:dLbl>
            <c:dLbl>
              <c:idx val="1"/>
              <c:layout>
                <c:manualLayout>
                  <c:x val="1.4822595704948646E-3"/>
                  <c:y val="3.46994535519124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CEE-4ECD-8832-C96D7070F3FC}"/>
                </c:ext>
              </c:extLst>
            </c:dLbl>
            <c:dLbl>
              <c:idx val="2"/>
              <c:layout>
                <c:manualLayout>
                  <c:x val="1.4822595704948646E-3"/>
                  <c:y val="1.15664845173041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CEE-4ECD-8832-C96D7070F3FC}"/>
                </c:ext>
              </c:extLst>
            </c:dLbl>
            <c:dLbl>
              <c:idx val="3"/>
              <c:layout>
                <c:manualLayout>
                  <c:x val="-1.0869777948359927E-16"/>
                  <c:y val="2.31329690346082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CEE-4ECD-8832-C96D7070F3FC}"/>
                </c:ext>
              </c:extLst>
            </c:dLbl>
            <c:dLbl>
              <c:idx val="6"/>
              <c:layout>
                <c:manualLayout>
                  <c:x val="-1.4822595704948646E-3"/>
                  <c:y val="2.89162112932604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CEE-4ECD-8832-C96D7070F3F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グラフ用!$B$3:$B$9</c:f>
              <c:strCache>
                <c:ptCount val="7"/>
                <c:pt idx="0">
                  <c:v>2017年度</c:v>
                </c:pt>
                <c:pt idx="1">
                  <c:v>2018年度</c:v>
                </c:pt>
                <c:pt idx="2">
                  <c:v>2019年度</c:v>
                </c:pt>
                <c:pt idx="3">
                  <c:v>2020年度</c:v>
                </c:pt>
                <c:pt idx="4">
                  <c:v>2021年度</c:v>
                </c:pt>
                <c:pt idx="5">
                  <c:v>2022年度</c:v>
                </c:pt>
                <c:pt idx="6">
                  <c:v>2023年度</c:v>
                </c:pt>
              </c:strCache>
            </c:strRef>
          </c:cat>
          <c:val>
            <c:numRef>
              <c:f>グラフ用!$C$3:$C$9</c:f>
              <c:numCache>
                <c:formatCode>#,##0_ </c:formatCode>
                <c:ptCount val="7"/>
                <c:pt idx="0">
                  <c:v>771003</c:v>
                </c:pt>
                <c:pt idx="1">
                  <c:v>756440</c:v>
                </c:pt>
                <c:pt idx="2">
                  <c:v>1237577</c:v>
                </c:pt>
                <c:pt idx="3">
                  <c:v>284384</c:v>
                </c:pt>
                <c:pt idx="4">
                  <c:v>351251</c:v>
                </c:pt>
                <c:pt idx="5">
                  <c:v>1059994</c:v>
                </c:pt>
                <c:pt idx="6">
                  <c:v>2297440.3000000003</c:v>
                </c:pt>
              </c:numCache>
            </c:numRef>
          </c:val>
          <c:extLst>
            <c:ext xmlns:c16="http://schemas.microsoft.com/office/drawing/2014/chart" uri="{C3380CC4-5D6E-409C-BE32-E72D297353CC}">
              <c16:uniqueId val="{00000000-7CEE-4ECD-8832-C96D7070F3FC}"/>
            </c:ext>
          </c:extLst>
        </c:ser>
        <c:dLbls>
          <c:showLegendKey val="0"/>
          <c:showVal val="0"/>
          <c:showCatName val="0"/>
          <c:showSerName val="0"/>
          <c:showPercent val="0"/>
          <c:showBubbleSize val="0"/>
        </c:dLbls>
        <c:gapWidth val="100"/>
        <c:overlap val="10"/>
        <c:axId val="1437071839"/>
        <c:axId val="1437062687"/>
      </c:barChart>
      <c:catAx>
        <c:axId val="14370718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7062687"/>
        <c:crosses val="autoZero"/>
        <c:auto val="1"/>
        <c:lblAlgn val="ctr"/>
        <c:lblOffset val="100"/>
        <c:noMultiLvlLbl val="0"/>
      </c:catAx>
      <c:valAx>
        <c:axId val="1437062687"/>
        <c:scaling>
          <c:orientation val="minMax"/>
          <c:max val="2500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4370718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multiLvlStrRef>
              <c:f>グラフ用!$G$1:$CK$2</c:f>
              <c:multiLvlStrCache>
                <c:ptCount val="83"/>
                <c:lvl>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pt idx="12">
                    <c:v>４月</c:v>
                  </c:pt>
                  <c:pt idx="13">
                    <c:v>５月</c:v>
                  </c:pt>
                  <c:pt idx="14">
                    <c:v>６月</c:v>
                  </c:pt>
                  <c:pt idx="15">
                    <c:v>７月</c:v>
                  </c:pt>
                  <c:pt idx="16">
                    <c:v>８月</c:v>
                  </c:pt>
                  <c:pt idx="17">
                    <c:v>９月</c:v>
                  </c:pt>
                  <c:pt idx="18">
                    <c:v>１０月</c:v>
                  </c:pt>
                  <c:pt idx="19">
                    <c:v>１１月</c:v>
                  </c:pt>
                  <c:pt idx="20">
                    <c:v>１２月</c:v>
                  </c:pt>
                  <c:pt idx="21">
                    <c:v>１月</c:v>
                  </c:pt>
                  <c:pt idx="22">
                    <c:v>２月</c:v>
                  </c:pt>
                  <c:pt idx="23">
                    <c:v>３月</c:v>
                  </c:pt>
                  <c:pt idx="24">
                    <c:v>４月</c:v>
                  </c:pt>
                  <c:pt idx="25">
                    <c:v>５月</c:v>
                  </c:pt>
                  <c:pt idx="26">
                    <c:v>６月</c:v>
                  </c:pt>
                  <c:pt idx="27">
                    <c:v>７月</c:v>
                  </c:pt>
                  <c:pt idx="28">
                    <c:v>８月</c:v>
                  </c:pt>
                  <c:pt idx="29">
                    <c:v>９月</c:v>
                  </c:pt>
                  <c:pt idx="30">
                    <c:v>１０月</c:v>
                  </c:pt>
                  <c:pt idx="31">
                    <c:v>１１月</c:v>
                  </c:pt>
                  <c:pt idx="32">
                    <c:v>１２月</c:v>
                  </c:pt>
                  <c:pt idx="33">
                    <c:v>１月</c:v>
                  </c:pt>
                  <c:pt idx="34">
                    <c:v>２月</c:v>
                  </c:pt>
                  <c:pt idx="35">
                    <c:v>３月</c:v>
                  </c:pt>
                  <c:pt idx="36">
                    <c:v>４月</c:v>
                  </c:pt>
                  <c:pt idx="37">
                    <c:v>５月</c:v>
                  </c:pt>
                  <c:pt idx="38">
                    <c:v>６月</c:v>
                  </c:pt>
                  <c:pt idx="39">
                    <c:v>７月</c:v>
                  </c:pt>
                  <c:pt idx="40">
                    <c:v>８月</c:v>
                  </c:pt>
                  <c:pt idx="41">
                    <c:v>９月</c:v>
                  </c:pt>
                  <c:pt idx="42">
                    <c:v>１０月</c:v>
                  </c:pt>
                  <c:pt idx="43">
                    <c:v>１１月</c:v>
                  </c:pt>
                  <c:pt idx="44">
                    <c:v>１２月</c:v>
                  </c:pt>
                  <c:pt idx="45">
                    <c:v>１月</c:v>
                  </c:pt>
                  <c:pt idx="46">
                    <c:v>２月</c:v>
                  </c:pt>
                  <c:pt idx="47">
                    <c:v>３月</c:v>
                  </c:pt>
                  <c:pt idx="48">
                    <c:v>４月</c:v>
                  </c:pt>
                  <c:pt idx="49">
                    <c:v>５月</c:v>
                  </c:pt>
                  <c:pt idx="50">
                    <c:v>６月</c:v>
                  </c:pt>
                  <c:pt idx="51">
                    <c:v>７月</c:v>
                  </c:pt>
                  <c:pt idx="52">
                    <c:v>８月</c:v>
                  </c:pt>
                  <c:pt idx="53">
                    <c:v>９月</c:v>
                  </c:pt>
                  <c:pt idx="54">
                    <c:v>１０月</c:v>
                  </c:pt>
                  <c:pt idx="55">
                    <c:v>１１月</c:v>
                  </c:pt>
                  <c:pt idx="56">
                    <c:v>１２月</c:v>
                  </c:pt>
                  <c:pt idx="57">
                    <c:v>１月</c:v>
                  </c:pt>
                  <c:pt idx="58">
                    <c:v>２月</c:v>
                  </c:pt>
                  <c:pt idx="59">
                    <c:v>３月</c:v>
                  </c:pt>
                  <c:pt idx="60">
                    <c:v>４月</c:v>
                  </c:pt>
                  <c:pt idx="61">
                    <c:v>５月</c:v>
                  </c:pt>
                  <c:pt idx="62">
                    <c:v>６月</c:v>
                  </c:pt>
                  <c:pt idx="63">
                    <c:v>７月</c:v>
                  </c:pt>
                  <c:pt idx="64">
                    <c:v>８月</c:v>
                  </c:pt>
                  <c:pt idx="65">
                    <c:v>９月</c:v>
                  </c:pt>
                  <c:pt idx="66">
                    <c:v>１０月</c:v>
                  </c:pt>
                  <c:pt idx="67">
                    <c:v>１１月</c:v>
                  </c:pt>
                  <c:pt idx="68">
                    <c:v>１２月</c:v>
                  </c:pt>
                  <c:pt idx="69">
                    <c:v>１月</c:v>
                  </c:pt>
                  <c:pt idx="70">
                    <c:v>２月</c:v>
                  </c:pt>
                  <c:pt idx="71">
                    <c:v>３月</c:v>
                  </c:pt>
                  <c:pt idx="72">
                    <c:v>４月</c:v>
                  </c:pt>
                  <c:pt idx="73">
                    <c:v>５月</c:v>
                  </c:pt>
                  <c:pt idx="74">
                    <c:v>６月</c:v>
                  </c:pt>
                  <c:pt idx="75">
                    <c:v>７月</c:v>
                  </c:pt>
                  <c:pt idx="76">
                    <c:v>８月</c:v>
                  </c:pt>
                  <c:pt idx="77">
                    <c:v>９月</c:v>
                  </c:pt>
                  <c:pt idx="78">
                    <c:v>１０月</c:v>
                  </c:pt>
                  <c:pt idx="79">
                    <c:v>１１月</c:v>
                  </c:pt>
                  <c:pt idx="80">
                    <c:v>１２月</c:v>
                  </c:pt>
                  <c:pt idx="81">
                    <c:v>１月</c:v>
                  </c:pt>
                  <c:pt idx="82">
                    <c:v>２月</c:v>
                  </c:pt>
                </c:lvl>
                <c:lvl>
                  <c:pt idx="0">
                    <c:v>2017年度</c:v>
                  </c:pt>
                  <c:pt idx="12">
                    <c:v>2018年度</c:v>
                  </c:pt>
                  <c:pt idx="24">
                    <c:v>2019年度</c:v>
                  </c:pt>
                  <c:pt idx="36">
                    <c:v>2020年度</c:v>
                  </c:pt>
                  <c:pt idx="48">
                    <c:v>2021年度</c:v>
                  </c:pt>
                  <c:pt idx="60">
                    <c:v>2022年度</c:v>
                  </c:pt>
                  <c:pt idx="72">
                    <c:v>2023年度</c:v>
                  </c:pt>
                </c:lvl>
              </c:multiLvlStrCache>
            </c:multiLvlStrRef>
          </c:cat>
          <c:val>
            <c:numRef>
              <c:f>グラフ用!$G$3:$CK$3</c:f>
              <c:numCache>
                <c:formatCode>#,##0_ </c:formatCode>
                <c:ptCount val="83"/>
                <c:pt idx="0">
                  <c:v>71783</c:v>
                </c:pt>
                <c:pt idx="1">
                  <c:v>70428</c:v>
                </c:pt>
                <c:pt idx="2">
                  <c:v>58617</c:v>
                </c:pt>
                <c:pt idx="3">
                  <c:v>39667</c:v>
                </c:pt>
                <c:pt idx="4">
                  <c:v>63686</c:v>
                </c:pt>
                <c:pt idx="5">
                  <c:v>88917</c:v>
                </c:pt>
                <c:pt idx="6">
                  <c:v>52801</c:v>
                </c:pt>
                <c:pt idx="7">
                  <c:v>70632</c:v>
                </c:pt>
                <c:pt idx="8">
                  <c:v>77570</c:v>
                </c:pt>
                <c:pt idx="9">
                  <c:v>74696</c:v>
                </c:pt>
                <c:pt idx="10">
                  <c:v>43486</c:v>
                </c:pt>
                <c:pt idx="11">
                  <c:v>58720</c:v>
                </c:pt>
                <c:pt idx="12">
                  <c:v>76475</c:v>
                </c:pt>
                <c:pt idx="13">
                  <c:v>77632</c:v>
                </c:pt>
                <c:pt idx="14">
                  <c:v>60749</c:v>
                </c:pt>
                <c:pt idx="15">
                  <c:v>45616</c:v>
                </c:pt>
                <c:pt idx="16">
                  <c:v>57598</c:v>
                </c:pt>
                <c:pt idx="17">
                  <c:v>76321</c:v>
                </c:pt>
                <c:pt idx="18">
                  <c:v>47804</c:v>
                </c:pt>
                <c:pt idx="19">
                  <c:v>66445</c:v>
                </c:pt>
                <c:pt idx="20">
                  <c:v>76272</c:v>
                </c:pt>
                <c:pt idx="21">
                  <c:v>71203</c:v>
                </c:pt>
                <c:pt idx="22">
                  <c:v>45559</c:v>
                </c:pt>
                <c:pt idx="23">
                  <c:v>54766</c:v>
                </c:pt>
                <c:pt idx="24">
                  <c:v>65547</c:v>
                </c:pt>
                <c:pt idx="25">
                  <c:v>75532</c:v>
                </c:pt>
                <c:pt idx="26">
                  <c:v>68158</c:v>
                </c:pt>
                <c:pt idx="27">
                  <c:v>98041</c:v>
                </c:pt>
                <c:pt idx="28">
                  <c:v>115753</c:v>
                </c:pt>
                <c:pt idx="29">
                  <c:v>165074</c:v>
                </c:pt>
                <c:pt idx="30">
                  <c:v>100555</c:v>
                </c:pt>
                <c:pt idx="31">
                  <c:v>121470</c:v>
                </c:pt>
                <c:pt idx="32">
                  <c:v>148152</c:v>
                </c:pt>
                <c:pt idx="33">
                  <c:v>118363</c:v>
                </c:pt>
                <c:pt idx="34">
                  <c:v>88268</c:v>
                </c:pt>
                <c:pt idx="35">
                  <c:v>72664</c:v>
                </c:pt>
                <c:pt idx="36">
                  <c:v>20350</c:v>
                </c:pt>
                <c:pt idx="37">
                  <c:v>11718</c:v>
                </c:pt>
                <c:pt idx="38">
                  <c:v>11479</c:v>
                </c:pt>
                <c:pt idx="39">
                  <c:v>14546</c:v>
                </c:pt>
                <c:pt idx="40">
                  <c:v>19157</c:v>
                </c:pt>
                <c:pt idx="41">
                  <c:v>24693</c:v>
                </c:pt>
                <c:pt idx="42">
                  <c:v>29693</c:v>
                </c:pt>
                <c:pt idx="43">
                  <c:v>40931</c:v>
                </c:pt>
                <c:pt idx="44">
                  <c:v>55106</c:v>
                </c:pt>
                <c:pt idx="45">
                  <c:v>24772</c:v>
                </c:pt>
                <c:pt idx="46">
                  <c:v>15650</c:v>
                </c:pt>
                <c:pt idx="47">
                  <c:v>16289</c:v>
                </c:pt>
                <c:pt idx="48">
                  <c:v>28311</c:v>
                </c:pt>
                <c:pt idx="49">
                  <c:v>19294</c:v>
                </c:pt>
                <c:pt idx="50">
                  <c:v>13350</c:v>
                </c:pt>
                <c:pt idx="51">
                  <c:v>15955</c:v>
                </c:pt>
                <c:pt idx="52">
                  <c:v>24468</c:v>
                </c:pt>
                <c:pt idx="53">
                  <c:v>25051</c:v>
                </c:pt>
                <c:pt idx="54">
                  <c:v>20929</c:v>
                </c:pt>
                <c:pt idx="55">
                  <c:v>27538</c:v>
                </c:pt>
                <c:pt idx="56">
                  <c:v>40794</c:v>
                </c:pt>
                <c:pt idx="57">
                  <c:v>61513</c:v>
                </c:pt>
                <c:pt idx="58">
                  <c:v>36888</c:v>
                </c:pt>
                <c:pt idx="59">
                  <c:v>37160</c:v>
                </c:pt>
                <c:pt idx="60">
                  <c:v>47637</c:v>
                </c:pt>
                <c:pt idx="61">
                  <c:v>44307</c:v>
                </c:pt>
                <c:pt idx="62">
                  <c:v>52105</c:v>
                </c:pt>
                <c:pt idx="63">
                  <c:v>52585</c:v>
                </c:pt>
                <c:pt idx="64">
                  <c:v>64284</c:v>
                </c:pt>
                <c:pt idx="65">
                  <c:v>78472</c:v>
                </c:pt>
                <c:pt idx="66">
                  <c:v>65715</c:v>
                </c:pt>
                <c:pt idx="67">
                  <c:v>98743</c:v>
                </c:pt>
                <c:pt idx="68">
                  <c:v>138462</c:v>
                </c:pt>
                <c:pt idx="69">
                  <c:v>171029</c:v>
                </c:pt>
                <c:pt idx="70">
                  <c:v>116089</c:v>
                </c:pt>
                <c:pt idx="71">
                  <c:v>130566</c:v>
                </c:pt>
                <c:pt idx="72">
                  <c:v>193671.2</c:v>
                </c:pt>
                <c:pt idx="73">
                  <c:v>190014.19999999998</c:v>
                </c:pt>
                <c:pt idx="74">
                  <c:v>195104.09999999998</c:v>
                </c:pt>
                <c:pt idx="75">
                  <c:v>162344.9</c:v>
                </c:pt>
                <c:pt idx="76">
                  <c:v>202061.7</c:v>
                </c:pt>
                <c:pt idx="77">
                  <c:v>244032.5</c:v>
                </c:pt>
                <c:pt idx="78">
                  <c:v>189088.1</c:v>
                </c:pt>
                <c:pt idx="79">
                  <c:v>239734</c:v>
                </c:pt>
                <c:pt idx="80">
                  <c:v>260765.2</c:v>
                </c:pt>
                <c:pt idx="81">
                  <c:v>251190</c:v>
                </c:pt>
                <c:pt idx="82">
                  <c:v>169434.4</c:v>
                </c:pt>
              </c:numCache>
            </c:numRef>
          </c:val>
          <c:extLst>
            <c:ext xmlns:c16="http://schemas.microsoft.com/office/drawing/2014/chart" uri="{C3380CC4-5D6E-409C-BE32-E72D297353CC}">
              <c16:uniqueId val="{00000000-1DB0-4D5A-A80A-22CD0977B819}"/>
            </c:ext>
          </c:extLst>
        </c:ser>
        <c:dLbls>
          <c:showLegendKey val="0"/>
          <c:showVal val="0"/>
          <c:showCatName val="0"/>
          <c:showSerName val="0"/>
          <c:showPercent val="0"/>
          <c:showBubbleSize val="0"/>
        </c:dLbls>
        <c:gapWidth val="100"/>
        <c:axId val="2016571984"/>
        <c:axId val="2016580720"/>
      </c:barChart>
      <c:catAx>
        <c:axId val="201657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16580720"/>
        <c:crosses val="autoZero"/>
        <c:auto val="1"/>
        <c:lblAlgn val="ctr"/>
        <c:lblOffset val="100"/>
        <c:noMultiLvlLbl val="0"/>
      </c:catAx>
      <c:valAx>
        <c:axId val="2016580720"/>
        <c:scaling>
          <c:orientation val="minMax"/>
          <c:max val="260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16571984"/>
        <c:crosses val="autoZero"/>
        <c:crossBetween val="between"/>
        <c:majorUnit val="5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117DCB5-3F0B-4DB2-9202-A4B85F2DEDDD}" type="datetimeFigureOut">
              <a:rPr kumimoji="1" lang="ja-JP" altLang="en-US" smtClean="0"/>
              <a:t>2024/4/26</a:t>
            </a:fld>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2024/4/26</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227658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dirty="0">
              <a:solidFill>
                <a:prstClr val="black"/>
              </a:solidFill>
            </a:endParaRPr>
          </a:p>
        </p:txBody>
      </p:sp>
    </p:spTree>
    <p:extLst>
      <p:ext uri="{BB962C8B-B14F-4D97-AF65-F5344CB8AC3E}">
        <p14:creationId xmlns:p14="http://schemas.microsoft.com/office/powerpoint/2010/main" val="1244619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dirty="0">
              <a:solidFill>
                <a:prstClr val="black"/>
              </a:solidFill>
            </a:endParaRPr>
          </a:p>
        </p:txBody>
      </p:sp>
    </p:spTree>
    <p:extLst>
      <p:ext uri="{BB962C8B-B14F-4D97-AF65-F5344CB8AC3E}">
        <p14:creationId xmlns:p14="http://schemas.microsoft.com/office/powerpoint/2010/main" val="2326909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1666981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dirty="0">
              <a:solidFill>
                <a:prstClr val="black"/>
              </a:solidFill>
            </a:endParaRPr>
          </a:p>
        </p:txBody>
      </p:sp>
    </p:spTree>
    <p:extLst>
      <p:ext uri="{BB962C8B-B14F-4D97-AF65-F5344CB8AC3E}">
        <p14:creationId xmlns:p14="http://schemas.microsoft.com/office/powerpoint/2010/main" val="3071128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dirty="0">
              <a:solidFill>
                <a:prstClr val="black"/>
              </a:solidFill>
            </a:endParaRPr>
          </a:p>
        </p:txBody>
      </p:sp>
    </p:spTree>
    <p:extLst>
      <p:ext uri="{BB962C8B-B14F-4D97-AF65-F5344CB8AC3E}">
        <p14:creationId xmlns:p14="http://schemas.microsoft.com/office/powerpoint/2010/main" val="2236320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大阪の観光を取り巻く状況</a:t>
            </a:r>
            <a:endParaRPr lang="en-US" altLang="ja-JP" sz="20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資料１</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4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a:extLst>
              <a:ext uri="{FF2B5EF4-FFF2-40B4-BE49-F238E27FC236}">
                <a16:creationId xmlns:a16="http://schemas.microsoft.com/office/drawing/2014/main" id="{7DD103EB-65A3-4958-AC79-2711628955EC}"/>
              </a:ext>
            </a:extLst>
          </p:cNvPr>
          <p:cNvGraphicFramePr>
            <a:graphicFrameLocks/>
          </p:cNvGraphicFramePr>
          <p:nvPr>
            <p:extLst>
              <p:ext uri="{D42A27DB-BD31-4B8C-83A1-F6EECF244321}">
                <p14:modId xmlns:p14="http://schemas.microsoft.com/office/powerpoint/2010/main" val="4171513125"/>
              </p:ext>
            </p:extLst>
          </p:nvPr>
        </p:nvGraphicFramePr>
        <p:xfrm>
          <a:off x="252488" y="1917336"/>
          <a:ext cx="8712000" cy="453600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月にかけて急速に落ち込んだが、緩やかに回復。</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直近ではインバウンドの回復に伴い、非製造業は改善傾向にあり、</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年６月にはコロナ前の水準に回復し、その後も堅調に推移</a:t>
            </a:r>
            <a:r>
              <a:rPr lang="ja-JP" altLang="en-US" sz="1400">
                <a:latin typeface="Meiryo UI" panose="020B0604030504040204" pitchFamily="50" charset="-128"/>
                <a:ea typeface="Meiryo UI" panose="020B0604030504040204" pitchFamily="50" charset="-128"/>
              </a:rPr>
              <a:t>。 宿泊</a:t>
            </a:r>
            <a:r>
              <a:rPr lang="ja-JP" altLang="en-US" sz="1400" dirty="0">
                <a:latin typeface="Meiryo UI" panose="020B0604030504040204" pitchFamily="50" charset="-128"/>
                <a:ea typeface="Meiryo UI" panose="020B0604030504040204" pitchFamily="50" charset="-128"/>
              </a:rPr>
              <a:t>・飲食</a:t>
            </a:r>
            <a:r>
              <a:rPr lang="ja-JP" altLang="en-US" sz="1400">
                <a:latin typeface="Meiryo UI" panose="020B0604030504040204" pitchFamily="50" charset="-128"/>
                <a:ea typeface="Meiryo UI" panose="020B0604030504040204" pitchFamily="50" charset="-128"/>
              </a:rPr>
              <a:t>サービスも同様に、堅調に推移している。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3419872" y="1753071"/>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1212" y="6372919"/>
            <a:ext cx="3934102" cy="360040"/>
          </a:xfrm>
          <a:prstGeom prst="rect">
            <a:avLst/>
          </a:prstGeom>
          <a:noFill/>
          <a:ln>
            <a:noFill/>
          </a:ln>
        </p:spPr>
        <p:txBody>
          <a:bodyPr wrap="square" rtlCol="0">
            <a:spAutoFit/>
          </a:bodyPr>
          <a:lstStyle/>
          <a:p>
            <a:pPr marL="201221" indent="-201221"/>
            <a:r>
              <a:rPr lang="ja-JP" altLang="en-US" sz="831" dirty="0">
                <a:solidFill>
                  <a:schemeClr val="tx1">
                    <a:lumMod val="75000"/>
                    <a:lumOff val="25000"/>
                  </a:schemeClr>
                </a:solidFill>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solidFill>
                <a:schemeClr val="tx1">
                  <a:lumMod val="75000"/>
                  <a:lumOff val="25000"/>
                </a:schemeClr>
              </a:solidFill>
              <a:latin typeface="Meiryo UI" panose="020B0604030504040204" pitchFamily="50" charset="-128"/>
              <a:ea typeface="Meiryo UI" panose="020B0604030504040204" pitchFamily="50" charset="-128"/>
            </a:endParaRPr>
          </a:p>
          <a:p>
            <a:pPr marL="201221" indent="-201221"/>
            <a:r>
              <a:rPr lang="en-US" altLang="ja-JP" sz="831" dirty="0">
                <a:solidFill>
                  <a:schemeClr val="tx1">
                    <a:lumMod val="75000"/>
                    <a:lumOff val="25000"/>
                  </a:schemeClr>
                </a:solidFill>
                <a:latin typeface="Meiryo UI" panose="020B0604030504040204" pitchFamily="50" charset="-128"/>
                <a:ea typeface="Meiryo UI" panose="020B0604030504040204" pitchFamily="50" charset="-128"/>
              </a:rPr>
              <a:t>※2024</a:t>
            </a:r>
            <a:r>
              <a:rPr lang="ja-JP" altLang="en-US" sz="831" dirty="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831" dirty="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sz="831" dirty="0">
                <a:solidFill>
                  <a:schemeClr val="tx1">
                    <a:lumMod val="75000"/>
                    <a:lumOff val="25000"/>
                  </a:schemeClr>
                </a:solidFill>
                <a:latin typeface="Meiryo UI" panose="020B0604030504040204" pitchFamily="50" charset="-128"/>
                <a:ea typeface="Meiryo UI" panose="020B0604030504040204" pitchFamily="50" charset="-128"/>
              </a:rPr>
              <a:t>月の数値は先行き</a:t>
            </a:r>
            <a:r>
              <a:rPr lang="en-US" altLang="ja-JP" sz="831" dirty="0">
                <a:solidFill>
                  <a:schemeClr val="tx1">
                    <a:lumMod val="75000"/>
                    <a:lumOff val="25000"/>
                  </a:schemeClr>
                </a:solidFill>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a:t>
            </a:fld>
            <a:endParaRPr lang="ja-JP" altLang="en-US" dirty="0"/>
          </a:p>
        </p:txBody>
      </p:sp>
      <p:cxnSp>
        <p:nvCxnSpPr>
          <p:cNvPr id="4" name="直線コネクタ 3"/>
          <p:cNvCxnSpPr/>
          <p:nvPr/>
        </p:nvCxnSpPr>
        <p:spPr>
          <a:xfrm>
            <a:off x="720472" y="3140968"/>
            <a:ext cx="8100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1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5"/>
            <a:ext cx="8417178" cy="48236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45096" y="673532"/>
            <a:ext cx="909890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年には日本人延べ宿泊者数、外国人延べ宿泊者数ともに、コロナウイルス感染拡大前を上回る水準まで回復。</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宿泊者数に占める外国人の割合は、増加傾向にある。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40063"/>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829472" y="1279793"/>
            <a:ext cx="1872000"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01134" y="1253952"/>
            <a:ext cx="675638" cy="230832"/>
          </a:xfrm>
          <a:prstGeom prst="rect">
            <a:avLst/>
          </a:prstGeom>
          <a:noFill/>
        </p:spPr>
        <p:txBody>
          <a:bodyPr wrap="square" rtlCol="0">
            <a:spAutoFit/>
          </a:bodyPr>
          <a:lstStyle/>
          <a:p>
            <a:r>
              <a:rPr kumimoji="1" lang="ja-JP" altLang="en-US" sz="900" dirty="0">
                <a:solidFill>
                  <a:schemeClr val="tx1">
                    <a:lumMod val="75000"/>
                    <a:lumOff val="25000"/>
                  </a:schemeClr>
                </a:solidFill>
                <a:latin typeface="Meiryo UI" panose="020B0604030504040204" pitchFamily="50" charset="-128"/>
                <a:ea typeface="Meiryo UI" panose="020B0604030504040204" pitchFamily="50" charset="-128"/>
              </a:rPr>
              <a:t>（人泊）</a:t>
            </a: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6444208" y="6462854"/>
            <a:ext cx="2518395" cy="215444"/>
          </a:xfrm>
          <a:prstGeom prst="rect">
            <a:avLst/>
          </a:prstGeom>
          <a:noFill/>
        </p:spPr>
        <p:txBody>
          <a:bodyPr wrap="square" rtlCol="0">
            <a:spAutoFit/>
          </a:bodyPr>
          <a:lstStyle/>
          <a:p>
            <a:pPr algn="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出典：観光庁</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「宿泊旅行統計調査」より作成</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2</a:t>
            </a:fld>
            <a:endParaRPr lang="ja-JP" altLang="en-US" dirty="0"/>
          </a:p>
        </p:txBody>
      </p:sp>
      <p:pic>
        <p:nvPicPr>
          <p:cNvPr id="17" name="図 16">
            <a:extLst>
              <a:ext uri="{FF2B5EF4-FFF2-40B4-BE49-F238E27FC236}">
                <a16:creationId xmlns:a16="http://schemas.microsoft.com/office/drawing/2014/main" id="{82BF3A46-7710-412A-A4A6-93B36AE28479}"/>
              </a:ext>
            </a:extLst>
          </p:cNvPr>
          <p:cNvPicPr>
            <a:picLocks noChangeAspect="1"/>
          </p:cNvPicPr>
          <p:nvPr/>
        </p:nvPicPr>
        <p:blipFill>
          <a:blip r:embed="rId3"/>
          <a:stretch>
            <a:fillRect/>
          </a:stretch>
        </p:blipFill>
        <p:spPr>
          <a:xfrm>
            <a:off x="107504" y="4710617"/>
            <a:ext cx="8835708" cy="1670711"/>
          </a:xfrm>
          <a:prstGeom prst="rect">
            <a:avLst/>
          </a:prstGeom>
        </p:spPr>
      </p:pic>
      <p:graphicFrame>
        <p:nvGraphicFramePr>
          <p:cNvPr id="11" name="グラフ 10">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36271229"/>
              </p:ext>
            </p:extLst>
          </p:nvPr>
        </p:nvGraphicFramePr>
        <p:xfrm>
          <a:off x="72504" y="1419718"/>
          <a:ext cx="9036000" cy="3132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440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5"/>
            <a:ext cx="8417178" cy="48236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宿泊施設の状況（大阪）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45096" y="579498"/>
            <a:ext cx="909890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宿泊施設数は、制度検討開始時（</a:t>
            </a:r>
            <a:r>
              <a:rPr lang="en-US" altLang="ja-JP" sz="1400" dirty="0">
                <a:latin typeface="Meiryo UI" panose="020B0604030504040204" pitchFamily="50" charset="-128"/>
                <a:ea typeface="Meiryo UI" panose="020B0604030504040204" pitchFamily="50" charset="-128"/>
              </a:rPr>
              <a:t>2015.3</a:t>
            </a:r>
            <a:r>
              <a:rPr lang="ja-JP" altLang="en-US" sz="1400" dirty="0">
                <a:latin typeface="Meiryo UI" panose="020B0604030504040204" pitchFamily="50" charset="-128"/>
                <a:ea typeface="Meiryo UI" panose="020B0604030504040204" pitchFamily="50" charset="-128"/>
              </a:rPr>
              <a:t>月末時点）から大幅に増加。</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客室稼働率は、宿泊者数の推移と同様に、</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年以降回復傾向にある。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40063"/>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64C5BF0D-C3C5-4579-9819-2E2557244F1E}"/>
              </a:ext>
            </a:extLst>
          </p:cNvPr>
          <p:cNvSpPr txBox="1"/>
          <p:nvPr/>
        </p:nvSpPr>
        <p:spPr>
          <a:xfrm>
            <a:off x="107504" y="3173920"/>
            <a:ext cx="576064" cy="230832"/>
          </a:xfrm>
          <a:prstGeom prst="rect">
            <a:avLst/>
          </a:prstGeom>
          <a:noFill/>
        </p:spPr>
        <p:txBody>
          <a:bodyPr wrap="square" rtlCol="0">
            <a:spAutoFit/>
          </a:bodyPr>
          <a:lstStyle/>
          <a:p>
            <a:r>
              <a:rPr kumimoji="1" lang="ja-JP" altLang="en-US" sz="900"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446093" y="6525924"/>
            <a:ext cx="2518395" cy="215444"/>
          </a:xfrm>
          <a:prstGeom prst="rect">
            <a:avLst/>
          </a:prstGeom>
          <a:noFill/>
        </p:spPr>
        <p:txBody>
          <a:bodyPr wrap="square" rtlCol="0">
            <a:spAutoFit/>
          </a:bodyPr>
          <a:lstStyle/>
          <a:p>
            <a:pPr algn="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出典：観光庁</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829264" y="3171786"/>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3</a:t>
            </a:fld>
            <a:endParaRPr lang="ja-JP" altLang="en-US" dirty="0"/>
          </a:p>
        </p:txBody>
      </p:sp>
      <p:graphicFrame>
        <p:nvGraphicFramePr>
          <p:cNvPr id="12" name="グラフ 11">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3941630601"/>
              </p:ext>
            </p:extLst>
          </p:nvPr>
        </p:nvGraphicFramePr>
        <p:xfrm>
          <a:off x="99205" y="3327639"/>
          <a:ext cx="8856000" cy="31982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 3">
            <a:extLst>
              <a:ext uri="{FF2B5EF4-FFF2-40B4-BE49-F238E27FC236}">
                <a16:creationId xmlns:a16="http://schemas.microsoft.com/office/drawing/2014/main" id="{EF8D47EB-26B3-4D59-B077-F93C73336FCB}"/>
              </a:ext>
            </a:extLst>
          </p:cNvPr>
          <p:cNvGraphicFramePr>
            <a:graphicFrameLocks noGrp="1"/>
          </p:cNvGraphicFramePr>
          <p:nvPr>
            <p:extLst>
              <p:ext uri="{D42A27DB-BD31-4B8C-83A1-F6EECF244321}">
                <p14:modId xmlns:p14="http://schemas.microsoft.com/office/powerpoint/2010/main" val="90954175"/>
              </p:ext>
            </p:extLst>
          </p:nvPr>
        </p:nvGraphicFramePr>
        <p:xfrm>
          <a:off x="683568" y="1334663"/>
          <a:ext cx="4536504" cy="1691640"/>
        </p:xfrm>
        <a:graphic>
          <a:graphicData uri="http://schemas.openxmlformats.org/drawingml/2006/table">
            <a:tbl>
              <a:tblPr firstRow="1" bandRow="1">
                <a:tableStyleId>{5C22544A-7EE6-4342-B048-85BDC9FD1C3A}</a:tableStyleId>
              </a:tblPr>
              <a:tblGrid>
                <a:gridCol w="1134126">
                  <a:extLst>
                    <a:ext uri="{9D8B030D-6E8A-4147-A177-3AD203B41FA5}">
                      <a16:colId xmlns:a16="http://schemas.microsoft.com/office/drawing/2014/main" val="1044334922"/>
                    </a:ext>
                  </a:extLst>
                </a:gridCol>
                <a:gridCol w="1134126">
                  <a:extLst>
                    <a:ext uri="{9D8B030D-6E8A-4147-A177-3AD203B41FA5}">
                      <a16:colId xmlns:a16="http://schemas.microsoft.com/office/drawing/2014/main" val="1773334729"/>
                    </a:ext>
                  </a:extLst>
                </a:gridCol>
                <a:gridCol w="1134126">
                  <a:extLst>
                    <a:ext uri="{9D8B030D-6E8A-4147-A177-3AD203B41FA5}">
                      <a16:colId xmlns:a16="http://schemas.microsoft.com/office/drawing/2014/main" val="1471019412"/>
                    </a:ext>
                  </a:extLst>
                </a:gridCol>
                <a:gridCol w="1134126">
                  <a:extLst>
                    <a:ext uri="{9D8B030D-6E8A-4147-A177-3AD203B41FA5}">
                      <a16:colId xmlns:a16="http://schemas.microsoft.com/office/drawing/2014/main" val="3467984148"/>
                    </a:ext>
                  </a:extLst>
                </a:gridCol>
              </a:tblGrid>
              <a:tr h="331546">
                <a:tc>
                  <a:txBody>
                    <a:bodyPr/>
                    <a:lstStyle/>
                    <a:p>
                      <a:pPr algn="ct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latin typeface="Meiryo UI" panose="020B0604030504040204" pitchFamily="50" charset="-128"/>
                          <a:ea typeface="Meiryo UI" panose="020B0604030504040204" pitchFamily="50" charset="-128"/>
                        </a:rPr>
                        <a:t>2015.3</a:t>
                      </a:r>
                      <a:r>
                        <a:rPr kumimoji="1" lang="ja-JP" altLang="en-US" sz="1100" b="0" dirty="0">
                          <a:latin typeface="Meiryo UI" panose="020B0604030504040204" pitchFamily="50" charset="-128"/>
                          <a:ea typeface="Meiryo UI" panose="020B0604030504040204" pitchFamily="50" charset="-128"/>
                        </a:rPr>
                        <a:t>末</a:t>
                      </a:r>
                      <a:endParaRPr kumimoji="1" lang="en-US" altLang="ja-JP" sz="1100" b="0" dirty="0">
                        <a:latin typeface="Meiryo UI" panose="020B0604030504040204" pitchFamily="50" charset="-128"/>
                        <a:ea typeface="Meiryo UI" panose="020B0604030504040204" pitchFamily="50" charset="-128"/>
                      </a:endParaRPr>
                    </a:p>
                    <a:p>
                      <a:pPr algn="ctr"/>
                      <a:endParaRPr kumimoji="1" lang="ja-JP" altLang="en-US" sz="9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latin typeface="Meiryo UI" panose="020B0604030504040204" pitchFamily="50" charset="-128"/>
                          <a:ea typeface="Meiryo UI" panose="020B0604030504040204" pitchFamily="50" charset="-128"/>
                        </a:rPr>
                        <a:t>2018.4.1</a:t>
                      </a:r>
                    </a:p>
                    <a:p>
                      <a:pPr algn="ctr"/>
                      <a:endParaRPr kumimoji="1" lang="ja-JP" altLang="en-US" sz="900" b="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100" b="0" dirty="0">
                          <a:latin typeface="Meiryo UI" panose="020B0604030504040204" pitchFamily="50" charset="-128"/>
                          <a:ea typeface="Meiryo UI" panose="020B0604030504040204" pitchFamily="50" charset="-128"/>
                        </a:rPr>
                        <a:t>2024.4.1</a:t>
                      </a:r>
                    </a:p>
                    <a:p>
                      <a:pPr algn="ctr"/>
                      <a:endParaRPr kumimoji="1" lang="ja-JP" altLang="en-US" sz="9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56604432"/>
                  </a:ext>
                </a:extLst>
              </a:tr>
              <a:tr h="216780">
                <a:tc>
                  <a:txBody>
                    <a:bodyPr/>
                    <a:lstStyle/>
                    <a:p>
                      <a:r>
                        <a:rPr kumimoji="1" lang="ja-JP" altLang="en-US" sz="1100" b="0" dirty="0">
                          <a:latin typeface="Meiryo UI" panose="020B0604030504040204" pitchFamily="50" charset="-128"/>
                          <a:ea typeface="Meiryo UI" panose="020B0604030504040204" pitchFamily="50" charset="-128"/>
                        </a:rPr>
                        <a:t>ホテル・旅館</a:t>
                      </a: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1,130</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1,238</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1,576</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24709925"/>
                  </a:ext>
                </a:extLst>
              </a:tr>
              <a:tr h="216780">
                <a:tc>
                  <a:txBody>
                    <a:bodyPr/>
                    <a:lstStyle/>
                    <a:p>
                      <a:r>
                        <a:rPr kumimoji="1" lang="ja-JP" altLang="en-US" sz="1100" b="0" dirty="0">
                          <a:latin typeface="Meiryo UI" panose="020B0604030504040204" pitchFamily="50" charset="-128"/>
                          <a:ea typeface="Meiryo UI" panose="020B0604030504040204" pitchFamily="50" charset="-128"/>
                        </a:rPr>
                        <a:t>簡易宿所</a:t>
                      </a: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178</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588</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753</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33055139"/>
                  </a:ext>
                </a:extLst>
              </a:tr>
              <a:tr h="216780">
                <a:tc>
                  <a:txBody>
                    <a:bodyPr/>
                    <a:lstStyle/>
                    <a:p>
                      <a:r>
                        <a:rPr kumimoji="1" lang="ja-JP" altLang="en-US" sz="1100" b="0" dirty="0">
                          <a:latin typeface="Meiryo UI" panose="020B0604030504040204" pitchFamily="50" charset="-128"/>
                          <a:ea typeface="Meiryo UI" panose="020B0604030504040204" pitchFamily="50" charset="-128"/>
                        </a:rPr>
                        <a:t>特区民泊</a:t>
                      </a:r>
                    </a:p>
                  </a:txBody>
                  <a:tcPr/>
                </a:tc>
                <a:tc>
                  <a:txBody>
                    <a:bodyPr/>
                    <a:lstStyle/>
                    <a:p>
                      <a:pPr algn="r"/>
                      <a:r>
                        <a:rPr kumimoji="1" lang="ja-JP" altLang="en-US" sz="1100" b="0" dirty="0">
                          <a:latin typeface="Meiryo UI" panose="020B0604030504040204" pitchFamily="50" charset="-128"/>
                          <a:ea typeface="Meiryo UI" panose="020B0604030504040204" pitchFamily="50" charset="-128"/>
                        </a:rPr>
                        <a:t>－</a:t>
                      </a:r>
                      <a:endParaRPr kumimoji="1" lang="en-US" altLang="ja-JP"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611</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4,349</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25526533"/>
                  </a:ext>
                </a:extLst>
              </a:tr>
              <a:tr h="216780">
                <a:tc>
                  <a:txBody>
                    <a:bodyPr/>
                    <a:lstStyle/>
                    <a:p>
                      <a:r>
                        <a:rPr kumimoji="1" lang="ja-JP" altLang="en-US" sz="1100" b="0" dirty="0">
                          <a:latin typeface="Meiryo UI" panose="020B0604030504040204" pitchFamily="50" charset="-128"/>
                          <a:ea typeface="Meiryo UI" panose="020B0604030504040204" pitchFamily="50" charset="-128"/>
                        </a:rPr>
                        <a:t>新法民泊</a:t>
                      </a:r>
                    </a:p>
                  </a:txBody>
                  <a:tcPr/>
                </a:tc>
                <a:tc>
                  <a:txBody>
                    <a:bodyPr/>
                    <a:lstStyle/>
                    <a:p>
                      <a:pPr algn="r"/>
                      <a:r>
                        <a:rPr kumimoji="1" lang="ja-JP" altLang="en-US" sz="1100" b="0" dirty="0">
                          <a:latin typeface="Meiryo UI" panose="020B0604030504040204" pitchFamily="50" charset="-128"/>
                          <a:ea typeface="Meiryo UI" panose="020B0604030504040204" pitchFamily="50" charset="-128"/>
                        </a:rPr>
                        <a:t>－</a:t>
                      </a:r>
                      <a:endParaRPr kumimoji="1" lang="en-US" altLang="ja-JP"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1,897</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49453536"/>
                  </a:ext>
                </a:extLst>
              </a:tr>
              <a:tr h="216780">
                <a:tc>
                  <a:txBody>
                    <a:bodyPr/>
                    <a:lstStyle/>
                    <a:p>
                      <a:pPr algn="ctr"/>
                      <a:r>
                        <a:rPr kumimoji="1" lang="ja-JP" altLang="en-US" sz="1100" b="0" dirty="0">
                          <a:latin typeface="Meiryo UI" panose="020B0604030504040204" pitchFamily="50" charset="-128"/>
                          <a:ea typeface="Meiryo UI" panose="020B0604030504040204" pitchFamily="50" charset="-128"/>
                        </a:rPr>
                        <a:t>合計</a:t>
                      </a: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1,308</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2,438</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8,575</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64555630"/>
                  </a:ext>
                </a:extLst>
              </a:tr>
            </a:tbl>
          </a:graphicData>
        </a:graphic>
      </p:graphicFrame>
      <p:sp>
        <p:nvSpPr>
          <p:cNvPr id="16" name="テキスト ボックス 15">
            <a:extLst>
              <a:ext uri="{FF2B5EF4-FFF2-40B4-BE49-F238E27FC236}">
                <a16:creationId xmlns:a16="http://schemas.microsoft.com/office/drawing/2014/main" id="{F60B9C6E-B555-47A6-8D5D-691B7223B8A3}"/>
              </a:ext>
            </a:extLst>
          </p:cNvPr>
          <p:cNvSpPr txBox="1"/>
          <p:nvPr/>
        </p:nvSpPr>
        <p:spPr>
          <a:xfrm>
            <a:off x="3829264" y="1069212"/>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宿泊施設数（大阪）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18" name="表 3">
            <a:extLst>
              <a:ext uri="{FF2B5EF4-FFF2-40B4-BE49-F238E27FC236}">
                <a16:creationId xmlns:a16="http://schemas.microsoft.com/office/drawing/2014/main" id="{99D7694D-BE3D-44B5-8BFF-A54D383C6BB6}"/>
              </a:ext>
            </a:extLst>
          </p:cNvPr>
          <p:cNvGraphicFramePr>
            <a:graphicFrameLocks noGrp="1"/>
          </p:cNvGraphicFramePr>
          <p:nvPr>
            <p:extLst>
              <p:ext uri="{D42A27DB-BD31-4B8C-83A1-F6EECF244321}">
                <p14:modId xmlns:p14="http://schemas.microsoft.com/office/powerpoint/2010/main" val="2087932615"/>
              </p:ext>
            </p:extLst>
          </p:nvPr>
        </p:nvGraphicFramePr>
        <p:xfrm>
          <a:off x="5436096" y="1334665"/>
          <a:ext cx="3096344" cy="1691640"/>
        </p:xfrm>
        <a:graphic>
          <a:graphicData uri="http://schemas.openxmlformats.org/drawingml/2006/table">
            <a:tbl>
              <a:tblPr firstRow="1" bandRow="1">
                <a:tableStyleId>{5C22544A-7EE6-4342-B048-85BDC9FD1C3A}</a:tableStyleId>
              </a:tblPr>
              <a:tblGrid>
                <a:gridCol w="1548172">
                  <a:extLst>
                    <a:ext uri="{9D8B030D-6E8A-4147-A177-3AD203B41FA5}">
                      <a16:colId xmlns:a16="http://schemas.microsoft.com/office/drawing/2014/main" val="1044334922"/>
                    </a:ext>
                  </a:extLst>
                </a:gridCol>
                <a:gridCol w="1548172">
                  <a:extLst>
                    <a:ext uri="{9D8B030D-6E8A-4147-A177-3AD203B41FA5}">
                      <a16:colId xmlns:a16="http://schemas.microsoft.com/office/drawing/2014/main" val="1773334729"/>
                    </a:ext>
                  </a:extLst>
                </a:gridCol>
              </a:tblGrid>
              <a:tr h="236478">
                <a:tc>
                  <a:txBody>
                    <a:bodyPr/>
                    <a:lstStyle/>
                    <a:p>
                      <a:pPr algn="ctr"/>
                      <a:r>
                        <a:rPr kumimoji="1" lang="ja-JP" altLang="en-US" sz="1100" b="0" dirty="0">
                          <a:latin typeface="Meiryo UI" panose="020B0604030504040204" pitchFamily="50" charset="-128"/>
                          <a:ea typeface="Meiryo UI" panose="020B0604030504040204" pitchFamily="50" charset="-128"/>
                        </a:rPr>
                        <a:t>増加数</a:t>
                      </a:r>
                      <a:endParaRPr kumimoji="1" lang="en-US" altLang="ja-JP" sz="1100" b="0" dirty="0">
                        <a:latin typeface="Meiryo UI" panose="020B0604030504040204" pitchFamily="50" charset="-128"/>
                        <a:ea typeface="Meiryo UI" panose="020B0604030504040204" pitchFamily="50" charset="-128"/>
                      </a:endParaRPr>
                    </a:p>
                    <a:p>
                      <a:pPr algn="ctr"/>
                      <a:r>
                        <a:rPr kumimoji="1" lang="ja-JP" altLang="en-US" sz="900" b="0" dirty="0">
                          <a:latin typeface="Meiryo UI" panose="020B0604030504040204" pitchFamily="50" charset="-128"/>
                          <a:ea typeface="Meiryo UI" panose="020B0604030504040204" pitchFamily="50" charset="-128"/>
                        </a:rPr>
                        <a:t>（</a:t>
                      </a:r>
                      <a:r>
                        <a:rPr kumimoji="1" lang="en-US" altLang="ja-JP" sz="900" b="0" dirty="0">
                          <a:latin typeface="Meiryo UI" panose="020B0604030504040204" pitchFamily="50" charset="-128"/>
                          <a:ea typeface="Meiryo UI" panose="020B0604030504040204" pitchFamily="50" charset="-128"/>
                        </a:rPr>
                        <a:t>2015.3</a:t>
                      </a:r>
                      <a:r>
                        <a:rPr kumimoji="1" lang="ja-JP" altLang="en-US" sz="900" b="0" dirty="0">
                          <a:latin typeface="Meiryo UI" panose="020B0604030504040204" pitchFamily="50" charset="-128"/>
                          <a:ea typeface="Meiryo UI" panose="020B0604030504040204" pitchFamily="50" charset="-128"/>
                        </a:rPr>
                        <a:t>末→</a:t>
                      </a:r>
                      <a:r>
                        <a:rPr kumimoji="1" lang="en-US" altLang="ja-JP" sz="900" b="0" dirty="0">
                          <a:latin typeface="Meiryo UI" panose="020B0604030504040204" pitchFamily="50" charset="-128"/>
                          <a:ea typeface="Meiryo UI" panose="020B0604030504040204" pitchFamily="50" charset="-128"/>
                        </a:rPr>
                        <a:t>2024.4.1</a:t>
                      </a:r>
                      <a:r>
                        <a:rPr kumimoji="1" lang="ja-JP" altLang="en-US" sz="900" b="0" dirty="0">
                          <a:latin typeface="Meiryo UI" panose="020B0604030504040204" pitchFamily="50" charset="-128"/>
                          <a:ea typeface="Meiryo UI" panose="020B0604030504040204" pitchFamily="50" charset="-128"/>
                        </a:rPr>
                        <a:t>）</a:t>
                      </a:r>
                      <a:endParaRPr kumimoji="1" lang="en-US" altLang="ja-JP" sz="90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b="0" dirty="0">
                          <a:latin typeface="Meiryo UI" panose="020B0604030504040204" pitchFamily="50" charset="-128"/>
                          <a:ea typeface="Meiryo UI" panose="020B0604030504040204" pitchFamily="50" charset="-128"/>
                        </a:rPr>
                        <a:t>増加率</a:t>
                      </a:r>
                      <a:endParaRPr kumimoji="1" lang="en-US" altLang="ja-JP" sz="11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2015.3</a:t>
                      </a:r>
                      <a:r>
                        <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末→</a:t>
                      </a:r>
                      <a:r>
                        <a:rPr kumimoji="1" lang="en-US" altLang="ja-JP"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2024.4.1</a:t>
                      </a:r>
                      <a:r>
                        <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56604432"/>
                  </a:ext>
                </a:extLst>
              </a:tr>
              <a:tr h="154620">
                <a:tc>
                  <a:txBody>
                    <a:bodyPr/>
                    <a:lstStyle/>
                    <a:p>
                      <a:pPr algn="r"/>
                      <a:r>
                        <a:rPr kumimoji="1" lang="en-US" altLang="ja-JP" sz="1100" b="0" dirty="0">
                          <a:latin typeface="Meiryo UI" panose="020B0604030504040204" pitchFamily="50" charset="-128"/>
                          <a:ea typeface="Meiryo UI" panose="020B0604030504040204" pitchFamily="50" charset="-128"/>
                        </a:rPr>
                        <a:t>446</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139.5%</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24709925"/>
                  </a:ext>
                </a:extLst>
              </a:tr>
              <a:tr h="154620">
                <a:tc>
                  <a:txBody>
                    <a:bodyPr/>
                    <a:lstStyle/>
                    <a:p>
                      <a:pPr algn="r"/>
                      <a:r>
                        <a:rPr kumimoji="1" lang="en-US" altLang="ja-JP" sz="1100" b="0" dirty="0">
                          <a:latin typeface="Meiryo UI" panose="020B0604030504040204" pitchFamily="50" charset="-128"/>
                          <a:ea typeface="Meiryo UI" panose="020B0604030504040204" pitchFamily="50" charset="-128"/>
                        </a:rPr>
                        <a:t>575</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423.0%</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33055139"/>
                  </a:ext>
                </a:extLst>
              </a:tr>
              <a:tr h="154620">
                <a:tc>
                  <a:txBody>
                    <a:bodyPr/>
                    <a:lstStyle/>
                    <a:p>
                      <a:pPr algn="r"/>
                      <a:r>
                        <a:rPr kumimoji="1" lang="en-US" altLang="ja-JP" sz="1100" b="0" dirty="0">
                          <a:latin typeface="Meiryo UI" panose="020B0604030504040204" pitchFamily="50" charset="-128"/>
                          <a:ea typeface="Meiryo UI" panose="020B0604030504040204" pitchFamily="50" charset="-128"/>
                        </a:rPr>
                        <a:t>4,349</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ja-JP" altLang="en-US" sz="1100" b="0" dirty="0">
                          <a:latin typeface="Meiryo UI" panose="020B0604030504040204" pitchFamily="50" charset="-128"/>
                          <a:ea typeface="Meiryo UI" panose="020B0604030504040204" pitchFamily="50" charset="-128"/>
                        </a:rPr>
                        <a:t>－</a:t>
                      </a:r>
                      <a:endParaRPr kumimoji="1" lang="en-US" altLang="ja-JP"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25526533"/>
                  </a:ext>
                </a:extLst>
              </a:tr>
              <a:tr h="154620">
                <a:tc>
                  <a:txBody>
                    <a:bodyPr/>
                    <a:lstStyle/>
                    <a:p>
                      <a:pPr algn="r"/>
                      <a:r>
                        <a:rPr kumimoji="1" lang="en-US" altLang="ja-JP" sz="1100" b="0" dirty="0">
                          <a:latin typeface="Meiryo UI" panose="020B0604030504040204" pitchFamily="50" charset="-128"/>
                          <a:ea typeface="Meiryo UI" panose="020B0604030504040204" pitchFamily="50" charset="-128"/>
                        </a:rPr>
                        <a:t>1,897</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1949453536"/>
                  </a:ext>
                </a:extLst>
              </a:tr>
              <a:tr h="154620">
                <a:tc>
                  <a:txBody>
                    <a:bodyPr/>
                    <a:lstStyle/>
                    <a:p>
                      <a:pPr algn="r"/>
                      <a:r>
                        <a:rPr kumimoji="1" lang="en-US" altLang="ja-JP" sz="1100" b="0" dirty="0">
                          <a:latin typeface="Meiryo UI" panose="020B0604030504040204" pitchFamily="50" charset="-128"/>
                          <a:ea typeface="Meiryo UI" panose="020B0604030504040204" pitchFamily="50" charset="-128"/>
                        </a:rPr>
                        <a:t>7,267</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pPr algn="r"/>
                      <a:r>
                        <a:rPr kumimoji="1" lang="en-US" altLang="ja-JP" sz="1100" b="0" dirty="0">
                          <a:latin typeface="Meiryo UI" panose="020B0604030504040204" pitchFamily="50" charset="-128"/>
                          <a:ea typeface="Meiryo UI" panose="020B0604030504040204" pitchFamily="50" charset="-128"/>
                        </a:rPr>
                        <a:t>655.6%</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64555630"/>
                  </a:ext>
                </a:extLst>
              </a:tr>
            </a:tbl>
          </a:graphicData>
        </a:graphic>
      </p:graphicFrame>
      <p:sp>
        <p:nvSpPr>
          <p:cNvPr id="19" name="テキスト ボックス 18">
            <a:extLst>
              <a:ext uri="{FF2B5EF4-FFF2-40B4-BE49-F238E27FC236}">
                <a16:creationId xmlns:a16="http://schemas.microsoft.com/office/drawing/2014/main" id="{5736CB57-A9A1-4E14-9B53-EBB56E87D624}"/>
              </a:ext>
            </a:extLst>
          </p:cNvPr>
          <p:cNvSpPr txBox="1"/>
          <p:nvPr/>
        </p:nvSpPr>
        <p:spPr>
          <a:xfrm>
            <a:off x="6086053" y="2997532"/>
            <a:ext cx="2518395" cy="215444"/>
          </a:xfrm>
          <a:prstGeom prst="rect">
            <a:avLst/>
          </a:prstGeom>
          <a:noFill/>
        </p:spPr>
        <p:txBody>
          <a:bodyPr wrap="square" rtlCol="0">
            <a:spAutoFit/>
          </a:bodyPr>
          <a:lstStyle/>
          <a:p>
            <a:pPr algn="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出典：大阪府調査</a:t>
            </a:r>
            <a:endPar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40779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2014760716"/>
              </p:ext>
            </p:extLst>
          </p:nvPr>
        </p:nvGraphicFramePr>
        <p:xfrm>
          <a:off x="-19000" y="4293352"/>
          <a:ext cx="9036000" cy="230400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07504" y="612955"/>
            <a:ext cx="8777860"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新型コロナウイルス感染症拡大に伴う国際的な移動の制約が続き、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月以降、インバウンド需要がほぼ消失。</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月から外国人観光客の受入が一部再開され、</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月からは入国者総数上限が撤廃されたことから、</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外国人旅行者数及び関西空港外国人入国者数とともに改善傾向にあり、</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月は、コロナ前を上回る水準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となった。</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576137" y="1412776"/>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179512" y="1484784"/>
            <a:ext cx="500785" cy="215444"/>
          </a:xfrm>
          <a:prstGeom prst="rect">
            <a:avLst/>
          </a:prstGeom>
          <a:noFill/>
        </p:spPr>
        <p:txBody>
          <a:bodyPr wrap="square" rtlCol="0">
            <a:spAutoFit/>
          </a:bodyPr>
          <a:lstStyle/>
          <a:p>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735329" y="3861048"/>
            <a:ext cx="2297210" cy="338554"/>
          </a:xfrm>
          <a:prstGeom prst="rect">
            <a:avLst/>
          </a:prstGeom>
          <a:noFill/>
        </p:spPr>
        <p:txBody>
          <a:bodyPr wrap="square" rtlCol="0">
            <a:spAutoFit/>
          </a:bodyPr>
          <a:lstStyle/>
          <a:p>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日本政府観光局「訪日外客数」より作成</a:t>
            </a:r>
            <a:endParaRPr kumimoji="1"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en-US" altLang="ja-JP" sz="800" dirty="0">
                <a:solidFill>
                  <a:schemeClr val="tx1">
                    <a:lumMod val="75000"/>
                    <a:lumOff val="25000"/>
                  </a:schemeClr>
                </a:solidFill>
                <a:latin typeface="Meiryo UI" panose="020B0604030504040204" pitchFamily="50" charset="-128"/>
                <a:ea typeface="Meiryo UI" panose="020B0604030504040204" pitchFamily="50" charset="-128"/>
              </a:rPr>
              <a:t>※2024</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年</a:t>
            </a:r>
            <a:r>
              <a:rPr kumimoji="1" lang="en-US" altLang="ja-JP" sz="800" dirty="0">
                <a:solidFill>
                  <a:schemeClr val="tx1">
                    <a:lumMod val="75000"/>
                    <a:lumOff val="25000"/>
                  </a:schemeClr>
                </a:solidFill>
                <a:latin typeface="Meiryo UI" panose="020B0604030504040204" pitchFamily="50" charset="-128"/>
                <a:ea typeface="Meiryo UI" panose="020B0604030504040204" pitchFamily="50" charset="-128"/>
              </a:rPr>
              <a:t>1</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月以降は推計値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463703" y="1484784"/>
            <a:ext cx="500785" cy="215444"/>
          </a:xfrm>
          <a:prstGeom prst="rect">
            <a:avLst/>
          </a:prstGeom>
          <a:noFill/>
        </p:spPr>
        <p:txBody>
          <a:bodyPr wrap="square" rtlCol="0">
            <a:spAutoFit/>
          </a:bodyPr>
          <a:lstStyle/>
          <a:p>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179512" y="4149660"/>
            <a:ext cx="500785" cy="215444"/>
          </a:xfrm>
          <a:prstGeom prst="rect">
            <a:avLst/>
          </a:prstGeom>
          <a:noFill/>
        </p:spPr>
        <p:txBody>
          <a:bodyPr wrap="square" rtlCol="0">
            <a:spAutoFit/>
          </a:bodyPr>
          <a:lstStyle/>
          <a:p>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532440" y="4149080"/>
            <a:ext cx="574306" cy="215444"/>
          </a:xfrm>
          <a:prstGeom prst="rect">
            <a:avLst/>
          </a:prstGeom>
          <a:noFill/>
        </p:spPr>
        <p:txBody>
          <a:bodyPr wrap="square" rtlCol="0">
            <a:spAutoFit/>
          </a:bodyPr>
          <a:lstStyle/>
          <a:p>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54511" y="6474822"/>
            <a:ext cx="2518395" cy="338554"/>
          </a:xfrm>
          <a:prstGeom prst="rect">
            <a:avLst/>
          </a:prstGeom>
          <a:noFill/>
        </p:spPr>
        <p:txBody>
          <a:bodyPr wrap="square" rtlCol="0">
            <a:spAutoFit/>
          </a:bodyPr>
          <a:lstStyle/>
          <a:p>
            <a:pPr algn="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出典：出入国在留管理庁</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「出入国管理統計」より作成</a:t>
            </a:r>
            <a:endParaRPr kumimoji="1"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※2024</a:t>
            </a: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月は速報値</a:t>
            </a: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536953" y="4077072"/>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41714" y="6592267"/>
            <a:ext cx="2133600" cy="365125"/>
          </a:xfrm>
        </p:spPr>
        <p:txBody>
          <a:bodyPr/>
          <a:lstStyle/>
          <a:p>
            <a:fld id="{D2D8002D-B5B0-4BAC-B1F6-782DDCCE6D9C}" type="slidenum">
              <a:rPr lang="ja-JP" altLang="en-US" smtClean="0"/>
              <a:pPr/>
              <a:t>4</a:t>
            </a:fld>
            <a:endParaRPr lang="ja-JP" altLang="en-US" dirty="0"/>
          </a:p>
        </p:txBody>
      </p:sp>
      <p:graphicFrame>
        <p:nvGraphicFramePr>
          <p:cNvPr id="19" name="グラフ 18">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4165767777"/>
              </p:ext>
            </p:extLst>
          </p:nvPr>
        </p:nvGraphicFramePr>
        <p:xfrm>
          <a:off x="-36512" y="1628800"/>
          <a:ext cx="9036000" cy="230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8402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インバウンドの状況（国別：大阪・全国）</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07504" y="612955"/>
            <a:ext cx="8777860"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訪日外客数は全体として回復してきているが、新型コロナウイルス感染症拡大前と比較して、中国からの訪日外客数の回復が鈍く、韓国、台湾からの訪日外客数の構成比が高くなってきている。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333DF328-8281-4970-B563-85E73E28E8D7}"/>
              </a:ext>
            </a:extLst>
          </p:cNvPr>
          <p:cNvSpPr txBox="1"/>
          <p:nvPr/>
        </p:nvSpPr>
        <p:spPr>
          <a:xfrm>
            <a:off x="9540552" y="5157192"/>
            <a:ext cx="2297210" cy="215444"/>
          </a:xfrm>
          <a:prstGeom prst="rect">
            <a:avLst/>
          </a:prstGeom>
          <a:noFill/>
        </p:spPr>
        <p:txBody>
          <a:bodyPr wrap="square" rtlCol="0">
            <a:spAutoFit/>
          </a:bodyPr>
          <a:lstStyle/>
          <a:p>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日本政府観光局「訪日外客数」より作成</a:t>
            </a:r>
            <a:endParaRPr kumimoji="1"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9324964" y="6165304"/>
            <a:ext cx="2518395" cy="338554"/>
          </a:xfrm>
          <a:prstGeom prst="rect">
            <a:avLst/>
          </a:prstGeom>
          <a:noFill/>
        </p:spPr>
        <p:txBody>
          <a:bodyPr wrap="square" rtlCol="0">
            <a:spAutoFit/>
          </a:bodyPr>
          <a:lstStyle/>
          <a:p>
            <a:pPr algn="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出典：出入国在留管理庁</a:t>
            </a:r>
            <a:r>
              <a:rPr kumimoji="1" lang="ja-JP" altLang="en-US" sz="800" dirty="0">
                <a:solidFill>
                  <a:schemeClr val="tx1">
                    <a:lumMod val="75000"/>
                    <a:lumOff val="25000"/>
                  </a:schemeClr>
                </a:solidFill>
                <a:latin typeface="Meiryo UI" panose="020B0604030504040204" pitchFamily="50" charset="-128"/>
                <a:ea typeface="Meiryo UI" panose="020B0604030504040204" pitchFamily="50" charset="-128"/>
              </a:rPr>
              <a:t>「出入国管理統計」より作成</a:t>
            </a:r>
            <a:endParaRPr kumimoji="1" lang="en-US" altLang="ja-JP" sz="8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※2024</a:t>
            </a: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800"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800" dirty="0">
                <a:solidFill>
                  <a:schemeClr val="tx1">
                    <a:lumMod val="75000"/>
                    <a:lumOff val="25000"/>
                  </a:schemeClr>
                </a:solidFill>
                <a:latin typeface="Meiryo UI" panose="020B0604030504040204" pitchFamily="50" charset="-128"/>
                <a:ea typeface="Meiryo UI" panose="020B0604030504040204" pitchFamily="50" charset="-128"/>
              </a:rPr>
              <a:t>月は速報値</a:t>
            </a:r>
          </a:p>
        </p:txBody>
      </p:sp>
      <p:sp>
        <p:nvSpPr>
          <p:cNvPr id="2" name="スライド番号プレースホルダー 1"/>
          <p:cNvSpPr>
            <a:spLocks noGrp="1"/>
          </p:cNvSpPr>
          <p:nvPr>
            <p:ph type="sldNum" sz="quarter" idx="12"/>
          </p:nvPr>
        </p:nvSpPr>
        <p:spPr>
          <a:xfrm>
            <a:off x="7041714" y="6592267"/>
            <a:ext cx="2133600" cy="365125"/>
          </a:xfrm>
        </p:spPr>
        <p:txBody>
          <a:bodyPr/>
          <a:lstStyle/>
          <a:p>
            <a:fld id="{D2D8002D-B5B0-4BAC-B1F6-782DDCCE6D9C}" type="slidenum">
              <a:rPr lang="ja-JP" altLang="en-US" smtClean="0"/>
              <a:pPr/>
              <a:t>5</a:t>
            </a:fld>
            <a:endParaRPr lang="ja-JP" altLang="en-US" dirty="0"/>
          </a:p>
        </p:txBody>
      </p:sp>
      <p:pic>
        <p:nvPicPr>
          <p:cNvPr id="6" name="図 5">
            <a:extLst>
              <a:ext uri="{FF2B5EF4-FFF2-40B4-BE49-F238E27FC236}">
                <a16:creationId xmlns:a16="http://schemas.microsoft.com/office/drawing/2014/main" id="{9E8C27BC-E3B5-460D-84FE-6BAE88731B36}"/>
              </a:ext>
            </a:extLst>
          </p:cNvPr>
          <p:cNvPicPr>
            <a:picLocks noChangeAspect="1"/>
          </p:cNvPicPr>
          <p:nvPr/>
        </p:nvPicPr>
        <p:blipFill>
          <a:blip r:embed="rId3"/>
          <a:stretch>
            <a:fillRect/>
          </a:stretch>
        </p:blipFill>
        <p:spPr>
          <a:xfrm>
            <a:off x="258636" y="1250033"/>
            <a:ext cx="8777860" cy="5203303"/>
          </a:xfrm>
          <a:prstGeom prst="rect">
            <a:avLst/>
          </a:prstGeom>
        </p:spPr>
      </p:pic>
    </p:spTree>
    <p:extLst>
      <p:ext uri="{BB962C8B-B14F-4D97-AF65-F5344CB8AC3E}">
        <p14:creationId xmlns:p14="http://schemas.microsoft.com/office/powerpoint/2010/main" val="3181519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230789497"/>
              </p:ext>
            </p:extLst>
          </p:nvPr>
        </p:nvGraphicFramePr>
        <p:xfrm>
          <a:off x="324480" y="4292686"/>
          <a:ext cx="8568000" cy="219600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148" y="99394"/>
            <a:ext cx="8180817" cy="441933"/>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872" tIns="44436" rIns="88872" bIns="44436" numCol="1" spcCol="0" rtlCol="0" fromWordArt="0" anchor="ctr" anchorCtr="0" forceAA="0" compatLnSpc="1">
            <a:prstTxWarp prst="textNoShape">
              <a:avLst/>
            </a:prstTxWarp>
            <a:noAutofit/>
          </a:bodyPr>
          <a:lstStyle/>
          <a:p>
            <a:r>
              <a:rPr lang="ja-JP" altLang="en-US" sz="1872" b="1" kern="100" dirty="0">
                <a:solidFill>
                  <a:schemeClr val="tx1"/>
                </a:solidFill>
                <a:ea typeface="Meiryo UI" panose="020B0604030504040204" pitchFamily="50" charset="-128"/>
                <a:cs typeface="Times New Roman" panose="02020603050405020304" pitchFamily="18" charset="0"/>
              </a:rPr>
              <a:t>　宿泊税収の状況（大阪）</a:t>
            </a:r>
            <a:endParaRPr lang="ja-JP" altLang="ja-JP" sz="1872"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35496" y="682050"/>
            <a:ext cx="9036277" cy="720582"/>
          </a:xfrm>
          <a:prstGeom prst="rect">
            <a:avLst/>
          </a:prstGeom>
          <a:noFill/>
          <a:ln>
            <a:noFill/>
          </a:ln>
        </p:spPr>
        <p:txBody>
          <a:bodyPr wrap="square" rtlCol="0">
            <a:spAutoFit/>
          </a:bodyPr>
          <a:lstStyle/>
          <a:p>
            <a:pPr marL="277746" indent="-277746">
              <a:buFont typeface="Wingdings" panose="05000000000000000000" pitchFamily="2" charset="2"/>
              <a:buChar char="Ø"/>
            </a:pPr>
            <a:r>
              <a:rPr lang="ja-JP" altLang="en-US" sz="1361" dirty="0">
                <a:latin typeface="Meiryo UI" panose="020B0604030504040204" pitchFamily="50" charset="-128"/>
                <a:ea typeface="Meiryo UI" panose="020B0604030504040204" pitchFamily="50" charset="-128"/>
              </a:rPr>
              <a:t>免税点変更が行われた</a:t>
            </a:r>
            <a:r>
              <a:rPr lang="en-US" altLang="ja-JP" sz="1361" dirty="0">
                <a:latin typeface="Meiryo UI" panose="020B0604030504040204" pitchFamily="50" charset="-128"/>
                <a:ea typeface="Meiryo UI" panose="020B0604030504040204" pitchFamily="50" charset="-128"/>
              </a:rPr>
              <a:t>2019</a:t>
            </a:r>
            <a:r>
              <a:rPr lang="ja-JP" altLang="en-US" sz="1361" dirty="0">
                <a:latin typeface="Meiryo UI" panose="020B0604030504040204" pitchFamily="50" charset="-128"/>
                <a:ea typeface="Meiryo UI" panose="020B0604030504040204" pitchFamily="50" charset="-128"/>
              </a:rPr>
              <a:t>年</a:t>
            </a:r>
            <a:r>
              <a:rPr lang="en-US" altLang="ja-JP" sz="1361" dirty="0">
                <a:latin typeface="Meiryo UI" panose="020B0604030504040204" pitchFamily="50" charset="-128"/>
                <a:ea typeface="Meiryo UI" panose="020B0604030504040204" pitchFamily="50" charset="-128"/>
              </a:rPr>
              <a:t>6</a:t>
            </a:r>
            <a:r>
              <a:rPr lang="ja-JP" altLang="en-US" sz="1361" dirty="0">
                <a:latin typeface="Meiryo UI" panose="020B0604030504040204" pitchFamily="50" charset="-128"/>
                <a:ea typeface="Meiryo UI" panose="020B0604030504040204" pitchFamily="50" charset="-128"/>
              </a:rPr>
              <a:t>月（申請月ベースで</a:t>
            </a:r>
            <a:r>
              <a:rPr lang="en-US" altLang="ja-JP" sz="1361" dirty="0">
                <a:latin typeface="Meiryo UI" panose="020B0604030504040204" pitchFamily="50" charset="-128"/>
                <a:ea typeface="Meiryo UI" panose="020B0604030504040204" pitchFamily="50" charset="-128"/>
              </a:rPr>
              <a:t>2019</a:t>
            </a:r>
            <a:r>
              <a:rPr lang="ja-JP" altLang="en-US" sz="1361" dirty="0">
                <a:latin typeface="Meiryo UI" panose="020B0604030504040204" pitchFamily="50" charset="-128"/>
                <a:ea typeface="Meiryo UI" panose="020B0604030504040204" pitchFamily="50" charset="-128"/>
              </a:rPr>
              <a:t>年</a:t>
            </a:r>
            <a:r>
              <a:rPr lang="en-US" altLang="ja-JP" sz="1361" dirty="0">
                <a:latin typeface="Meiryo UI" panose="020B0604030504040204" pitchFamily="50" charset="-128"/>
                <a:ea typeface="Meiryo UI" panose="020B0604030504040204" pitchFamily="50" charset="-128"/>
              </a:rPr>
              <a:t>7</a:t>
            </a:r>
            <a:r>
              <a:rPr lang="ja-JP" altLang="en-US" sz="1361" dirty="0">
                <a:latin typeface="Meiryo UI" panose="020B0604030504040204" pitchFamily="50" charset="-128"/>
                <a:ea typeface="Meiryo UI" panose="020B0604030504040204" pitchFamily="50" charset="-128"/>
              </a:rPr>
              <a:t>月）を境に、宿泊税収は対前年度比で大幅に増加。</a:t>
            </a:r>
          </a:p>
          <a:p>
            <a:pPr marL="277746" indent="-277746">
              <a:buFont typeface="Wingdings" panose="05000000000000000000" pitchFamily="2" charset="2"/>
              <a:buChar char="Ø"/>
            </a:pPr>
            <a:r>
              <a:rPr lang="ja-JP" altLang="en-US" sz="1361" dirty="0">
                <a:latin typeface="Meiryo UI" panose="020B0604030504040204" pitchFamily="50" charset="-128"/>
                <a:ea typeface="Meiryo UI" panose="020B0604030504040204" pitchFamily="50" charset="-128"/>
              </a:rPr>
              <a:t>一方、新型コロナウイルス感染症の影響が生じ始めた</a:t>
            </a:r>
            <a:r>
              <a:rPr lang="en-US" altLang="ja-JP" sz="1361" dirty="0">
                <a:latin typeface="Meiryo UI" panose="020B0604030504040204" pitchFamily="50" charset="-128"/>
                <a:ea typeface="Meiryo UI" panose="020B0604030504040204" pitchFamily="50" charset="-128"/>
              </a:rPr>
              <a:t>2020</a:t>
            </a:r>
            <a:r>
              <a:rPr lang="ja-JP" altLang="en-US" sz="1361" dirty="0">
                <a:latin typeface="Meiryo UI" panose="020B0604030504040204" pitchFamily="50" charset="-128"/>
                <a:ea typeface="Meiryo UI" panose="020B0604030504040204" pitchFamily="50" charset="-128"/>
              </a:rPr>
              <a:t>年</a:t>
            </a:r>
            <a:r>
              <a:rPr lang="en-US" altLang="ja-JP" sz="1361" dirty="0">
                <a:latin typeface="Meiryo UI" panose="020B0604030504040204" pitchFamily="50" charset="-128"/>
                <a:ea typeface="Meiryo UI" panose="020B0604030504040204" pitchFamily="50" charset="-128"/>
              </a:rPr>
              <a:t>3</a:t>
            </a:r>
            <a:r>
              <a:rPr lang="ja-JP" altLang="en-US" sz="1361" dirty="0">
                <a:latin typeface="Meiryo UI" panose="020B0604030504040204" pitchFamily="50" charset="-128"/>
                <a:ea typeface="Meiryo UI" panose="020B0604030504040204" pitchFamily="50" charset="-128"/>
              </a:rPr>
              <a:t>月（申請月ベースで</a:t>
            </a:r>
            <a:r>
              <a:rPr lang="en-US" altLang="ja-JP" sz="1361" dirty="0">
                <a:latin typeface="Meiryo UI" panose="020B0604030504040204" pitchFamily="50" charset="-128"/>
                <a:ea typeface="Meiryo UI" panose="020B0604030504040204" pitchFamily="50" charset="-128"/>
              </a:rPr>
              <a:t>2020</a:t>
            </a:r>
            <a:r>
              <a:rPr lang="ja-JP" altLang="en-US" sz="1361" dirty="0">
                <a:latin typeface="Meiryo UI" panose="020B0604030504040204" pitchFamily="50" charset="-128"/>
                <a:ea typeface="Meiryo UI" panose="020B0604030504040204" pitchFamily="50" charset="-128"/>
              </a:rPr>
              <a:t>年</a:t>
            </a:r>
            <a:r>
              <a:rPr lang="en-US" altLang="ja-JP" sz="1361" dirty="0">
                <a:latin typeface="Meiryo UI" panose="020B0604030504040204" pitchFamily="50" charset="-128"/>
                <a:ea typeface="Meiryo UI" panose="020B0604030504040204" pitchFamily="50" charset="-128"/>
              </a:rPr>
              <a:t>4</a:t>
            </a:r>
            <a:r>
              <a:rPr lang="ja-JP" altLang="en-US" sz="1361" dirty="0">
                <a:latin typeface="Meiryo UI" panose="020B0604030504040204" pitchFamily="50" charset="-128"/>
                <a:ea typeface="Meiryo UI" panose="020B0604030504040204" pitchFamily="50" charset="-128"/>
              </a:rPr>
              <a:t>月）以降は激減。</a:t>
            </a:r>
            <a:endParaRPr lang="en-US" altLang="ja-JP" sz="1361" dirty="0">
              <a:latin typeface="Meiryo UI" panose="020B0604030504040204" pitchFamily="50" charset="-128"/>
              <a:ea typeface="Meiryo UI" panose="020B0604030504040204" pitchFamily="50" charset="-128"/>
            </a:endParaRPr>
          </a:p>
          <a:p>
            <a:pPr marL="277746" indent="-277746">
              <a:buFont typeface="Wingdings" panose="05000000000000000000" pitchFamily="2" charset="2"/>
              <a:buChar char="Ø"/>
            </a:pPr>
            <a:r>
              <a:rPr lang="en-US" altLang="ja-JP" sz="1361" dirty="0">
                <a:latin typeface="Meiryo UI" panose="020B0604030504040204" pitchFamily="50" charset="-128"/>
                <a:ea typeface="Meiryo UI" panose="020B0604030504040204" pitchFamily="50" charset="-128"/>
              </a:rPr>
              <a:t>2023</a:t>
            </a:r>
            <a:r>
              <a:rPr lang="ja-JP" altLang="en-US" sz="1361" dirty="0">
                <a:latin typeface="Meiryo UI" panose="020B0604030504040204" pitchFamily="50" charset="-128"/>
                <a:ea typeface="Meiryo UI" panose="020B0604030504040204" pitchFamily="50" charset="-128"/>
              </a:rPr>
              <a:t>年度は、水際措置の終了や新型コロナウイルス感染症の５類移行に伴う観光客の増加により、宿泊税収は大幅に増加。</a:t>
            </a:r>
            <a:endParaRPr lang="en-US" altLang="ja-JP" sz="1361"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694714" y="1409866"/>
            <a:ext cx="1807730" cy="271741"/>
          </a:xfrm>
          <a:prstGeom prst="rect">
            <a:avLst/>
          </a:prstGeom>
          <a:noFill/>
        </p:spPr>
        <p:txBody>
          <a:bodyPr wrap="square" rtlCol="0">
            <a:spAutoFit/>
          </a:bodyPr>
          <a:lstStyle/>
          <a:p>
            <a:pPr defTabSz="722138">
              <a:defRPr/>
            </a:pPr>
            <a:r>
              <a:rPr lang="ja-JP" altLang="en-US" sz="1166" dirty="0">
                <a:solidFill>
                  <a:prstClr val="black"/>
                </a:solidFill>
                <a:latin typeface="Meiryo UI" panose="020B0604030504040204" pitchFamily="50" charset="-128"/>
                <a:ea typeface="Meiryo UI" panose="020B0604030504040204" pitchFamily="50" charset="-128"/>
              </a:rPr>
              <a:t>月別宿泊税収額（大阪）</a:t>
            </a: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26365" y="1416883"/>
            <a:ext cx="673227" cy="211917"/>
          </a:xfrm>
          <a:prstGeom prst="rect">
            <a:avLst/>
          </a:prstGeom>
          <a:noFill/>
        </p:spPr>
        <p:txBody>
          <a:bodyPr wrap="square" rtlCol="0">
            <a:spAutoFit/>
          </a:bodyPr>
          <a:lstStyle/>
          <a:p>
            <a:r>
              <a:rPr lang="ja-JP" altLang="en-US" sz="777" dirty="0">
                <a:solidFill>
                  <a:schemeClr val="tx1">
                    <a:lumMod val="75000"/>
                    <a:lumOff val="25000"/>
                  </a:schemeClr>
                </a:solidFill>
                <a:latin typeface="Meiryo UI" panose="020B0604030504040204" pitchFamily="50" charset="-128"/>
                <a:ea typeface="Meiryo UI" panose="020B0604030504040204" pitchFamily="50" charset="-128"/>
              </a:rPr>
              <a:t>（千円）</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370381" y="4149080"/>
            <a:ext cx="673227" cy="211917"/>
          </a:xfrm>
          <a:prstGeom prst="rect">
            <a:avLst/>
          </a:prstGeom>
          <a:noFill/>
        </p:spPr>
        <p:txBody>
          <a:bodyPr wrap="square" rtlCol="0">
            <a:spAutoFit/>
          </a:bodyPr>
          <a:lstStyle/>
          <a:p>
            <a:r>
              <a:rPr lang="ja-JP" altLang="en-US" sz="777" dirty="0">
                <a:solidFill>
                  <a:schemeClr val="tx1">
                    <a:lumMod val="75000"/>
                    <a:lumOff val="25000"/>
                  </a:schemeClr>
                </a:solidFill>
                <a:latin typeface="Meiryo UI" panose="020B0604030504040204" pitchFamily="50" charset="-128"/>
                <a:ea typeface="Meiryo UI" panose="020B0604030504040204" pitchFamily="50" charset="-128"/>
              </a:rPr>
              <a:t>（千円）</a:t>
            </a: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670460" y="4102791"/>
            <a:ext cx="2083629" cy="271741"/>
          </a:xfrm>
          <a:prstGeom prst="rect">
            <a:avLst/>
          </a:prstGeom>
          <a:noFill/>
        </p:spPr>
        <p:txBody>
          <a:bodyPr wrap="square" rtlCol="0">
            <a:spAutoFit/>
          </a:bodyPr>
          <a:lstStyle/>
          <a:p>
            <a:pPr defTabSz="722138">
              <a:defRPr/>
            </a:pPr>
            <a:r>
              <a:rPr lang="ja-JP" altLang="en-US" sz="1166" dirty="0">
                <a:solidFill>
                  <a:prstClr val="black"/>
                </a:solidFill>
                <a:latin typeface="Meiryo UI" panose="020B0604030504040204" pitchFamily="50" charset="-128"/>
                <a:ea typeface="Meiryo UI" panose="020B0604030504040204" pitchFamily="50" charset="-128"/>
              </a:rPr>
              <a:t>年度別宿泊税収額（大阪）</a:t>
            </a:r>
          </a:p>
        </p:txBody>
      </p:sp>
      <p:sp>
        <p:nvSpPr>
          <p:cNvPr id="2" name="スライド番号プレースホルダー 1"/>
          <p:cNvSpPr>
            <a:spLocks noGrp="1"/>
          </p:cNvSpPr>
          <p:nvPr>
            <p:ph type="sldNum" sz="quarter" idx="12"/>
          </p:nvPr>
        </p:nvSpPr>
        <p:spPr>
          <a:xfrm>
            <a:off x="6972363" y="6394952"/>
            <a:ext cx="2073687" cy="354872"/>
          </a:xfrm>
        </p:spPr>
        <p:txBody>
          <a:bodyPr/>
          <a:lstStyle/>
          <a:p>
            <a:fld id="{D2D8002D-B5B0-4BAC-B1F6-782DDCCE6D9C}" type="slidenum">
              <a:rPr lang="ja-JP" altLang="en-US" smtClean="0"/>
              <a:pPr/>
              <a:t>6</a:t>
            </a:fld>
            <a:endParaRPr lang="ja-JP" altLang="en-US" dirty="0"/>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7460669" y="4245598"/>
            <a:ext cx="1440000" cy="211917"/>
          </a:xfrm>
          <a:prstGeom prst="rect">
            <a:avLst/>
          </a:prstGeom>
          <a:noFill/>
        </p:spPr>
        <p:txBody>
          <a:bodyPr wrap="square" rtlCol="0">
            <a:spAutoFit/>
          </a:bodyPr>
          <a:lstStyle/>
          <a:p>
            <a:r>
              <a:rPr lang="ja-JP" altLang="en-US" sz="777"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777" dirty="0">
                <a:solidFill>
                  <a:schemeClr val="tx1">
                    <a:lumMod val="75000"/>
                    <a:lumOff val="25000"/>
                  </a:schemeClr>
                </a:solidFill>
                <a:latin typeface="Meiryo UI" panose="020B0604030504040204" pitchFamily="50" charset="-128"/>
                <a:ea typeface="Meiryo UI" panose="020B0604030504040204" pitchFamily="50" charset="-128"/>
              </a:rPr>
              <a:t>2024</a:t>
            </a:r>
            <a:r>
              <a:rPr lang="ja-JP" altLang="en-US" sz="777" dirty="0">
                <a:solidFill>
                  <a:schemeClr val="tx1">
                    <a:lumMod val="75000"/>
                    <a:lumOff val="25000"/>
                  </a:schemeClr>
                </a:solidFill>
                <a:latin typeface="Meiryo UI" panose="020B0604030504040204" pitchFamily="50" charset="-128"/>
                <a:ea typeface="Meiryo UI" panose="020B0604030504040204" pitchFamily="50" charset="-128"/>
              </a:rPr>
              <a:t>年</a:t>
            </a:r>
            <a:r>
              <a:rPr lang="en-US" altLang="ja-JP" sz="777" dirty="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sz="777" dirty="0">
                <a:solidFill>
                  <a:schemeClr val="tx1">
                    <a:lumMod val="75000"/>
                    <a:lumOff val="25000"/>
                  </a:schemeClr>
                </a:solidFill>
                <a:latin typeface="Meiryo UI" panose="020B0604030504040204" pitchFamily="50" charset="-128"/>
                <a:ea typeface="Meiryo UI" panose="020B0604030504040204" pitchFamily="50" charset="-128"/>
              </a:rPr>
              <a:t>月までの申告分）</a:t>
            </a:r>
          </a:p>
        </p:txBody>
      </p:sp>
      <p:cxnSp>
        <p:nvCxnSpPr>
          <p:cNvPr id="15" name="直線コネクタ 14">
            <a:extLst>
              <a:ext uri="{FF2B5EF4-FFF2-40B4-BE49-F238E27FC236}">
                <a16:creationId xmlns:a16="http://schemas.microsoft.com/office/drawing/2014/main" id="{A9974A45-6F92-4867-B0EC-C633E8D5F80B}"/>
              </a:ext>
            </a:extLst>
          </p:cNvPr>
          <p:cNvCxnSpPr/>
          <p:nvPr/>
        </p:nvCxnSpPr>
        <p:spPr>
          <a:xfrm>
            <a:off x="1" y="541327"/>
            <a:ext cx="9144000"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16" name="グラフ 15">
            <a:extLst>
              <a:ext uri="{FF2B5EF4-FFF2-40B4-BE49-F238E27FC236}">
                <a16:creationId xmlns:a16="http://schemas.microsoft.com/office/drawing/2014/main" id="{00000000-0008-0000-0000-000005000000}"/>
              </a:ext>
            </a:extLst>
          </p:cNvPr>
          <p:cNvGraphicFramePr>
            <a:graphicFrameLocks/>
          </p:cNvGraphicFramePr>
          <p:nvPr>
            <p:extLst>
              <p:ext uri="{D42A27DB-BD31-4B8C-83A1-F6EECF244321}">
                <p14:modId xmlns:p14="http://schemas.microsoft.com/office/powerpoint/2010/main" val="125984208"/>
              </p:ext>
            </p:extLst>
          </p:nvPr>
        </p:nvGraphicFramePr>
        <p:xfrm>
          <a:off x="216464" y="1507938"/>
          <a:ext cx="8676000" cy="2448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584531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710</Words>
  <Application>Microsoft Office PowerPoint</Application>
  <PresentationFormat>画面に合わせる (4:3)</PresentationFormat>
  <Paragraphs>101</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2024-04-26T00:12:25Z</dcterms:modified>
</cp:coreProperties>
</file>