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1" r:id="rId1"/>
  </p:sldMasterIdLst>
  <p:notesMasterIdLst>
    <p:notesMasterId r:id="rId3"/>
  </p:notesMasterIdLst>
  <p:sldIdLst>
    <p:sldId id="154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153"/>
    <a:srgbClr val="5AA0D3"/>
    <a:srgbClr val="D3F0FF"/>
    <a:srgbClr val="142D55"/>
    <a:srgbClr val="2E4FB5"/>
    <a:srgbClr val="FFC36E"/>
    <a:srgbClr val="FAA0BE"/>
    <a:srgbClr val="FAA05A"/>
    <a:srgbClr val="5AA0D2"/>
    <a:srgbClr val="146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9A124-62D3-4061-905B-86F01E11D1B6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86BC-AB33-4AA2-8C4C-E201F7101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76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1D318D-364E-4FA2-BFD3-DF3A47B95C51}"/>
              </a:ext>
            </a:extLst>
          </p:cNvPr>
          <p:cNvSpPr/>
          <p:nvPr userDrawn="1"/>
        </p:nvSpPr>
        <p:spPr>
          <a:xfrm>
            <a:off x="0" y="0"/>
            <a:ext cx="12192000" cy="613230"/>
          </a:xfrm>
          <a:prstGeom prst="rect">
            <a:avLst/>
          </a:prstGeom>
          <a:solidFill>
            <a:srgbClr val="0231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BABAE7-0180-48C9-BE97-4FF90C10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4" y="1"/>
            <a:ext cx="10103893" cy="613230"/>
          </a:xfrm>
          <a:prstGeom prst="rect">
            <a:avLst/>
          </a:prstGeom>
        </p:spPr>
        <p:txBody>
          <a:bodyPr anchor="ctr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58BDF-35D2-47E5-BB17-09AFAEC9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4794" y="6356350"/>
            <a:ext cx="27432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fld id="{C6BA221B-B92C-4BA5-A9F8-CF39C13EE5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13AED8D-363D-4CF8-A066-27C81EECD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52173" y="232346"/>
            <a:ext cx="1695821" cy="23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8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ピンク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1D318D-364E-4FA2-BFD3-DF3A47B95C51}"/>
              </a:ext>
            </a:extLst>
          </p:cNvPr>
          <p:cNvSpPr/>
          <p:nvPr userDrawn="1"/>
        </p:nvSpPr>
        <p:spPr>
          <a:xfrm>
            <a:off x="0" y="0"/>
            <a:ext cx="12192000" cy="613230"/>
          </a:xfrm>
          <a:prstGeom prst="rect">
            <a:avLst/>
          </a:prstGeom>
          <a:solidFill>
            <a:srgbClr val="0231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BABAE7-0180-48C9-BE97-4FF90C10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4" y="1"/>
            <a:ext cx="10103893" cy="613230"/>
          </a:xfrm>
          <a:prstGeom prst="rect">
            <a:avLst/>
          </a:prstGeom>
        </p:spPr>
        <p:txBody>
          <a:bodyPr anchor="ctr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58BDF-35D2-47E5-BB17-09AFAEC9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4794" y="6356350"/>
            <a:ext cx="27432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fld id="{C6BA221B-B92C-4BA5-A9F8-CF39C13EE5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13AED8D-363D-4CF8-A066-27C81EECD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52173" y="232346"/>
            <a:ext cx="1695821" cy="23691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012B86-EB61-4947-9D31-EF7184D2A69A}"/>
              </a:ext>
            </a:extLst>
          </p:cNvPr>
          <p:cNvSpPr/>
          <p:nvPr userDrawn="1"/>
        </p:nvSpPr>
        <p:spPr>
          <a:xfrm>
            <a:off x="0" y="613230"/>
            <a:ext cx="12192000" cy="87449"/>
          </a:xfrm>
          <a:prstGeom prst="rect">
            <a:avLst/>
          </a:prstGeom>
          <a:solidFill>
            <a:srgbClr val="FAA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41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青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1D318D-364E-4FA2-BFD3-DF3A47B95C51}"/>
              </a:ext>
            </a:extLst>
          </p:cNvPr>
          <p:cNvSpPr/>
          <p:nvPr userDrawn="1"/>
        </p:nvSpPr>
        <p:spPr>
          <a:xfrm>
            <a:off x="0" y="0"/>
            <a:ext cx="12192000" cy="613230"/>
          </a:xfrm>
          <a:prstGeom prst="rect">
            <a:avLst/>
          </a:prstGeom>
          <a:solidFill>
            <a:srgbClr val="0231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BABAE7-0180-48C9-BE97-4FF90C10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4" y="1"/>
            <a:ext cx="10103893" cy="613230"/>
          </a:xfrm>
          <a:prstGeom prst="rect">
            <a:avLst/>
          </a:prstGeom>
        </p:spPr>
        <p:txBody>
          <a:bodyPr anchor="ctr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58BDF-35D2-47E5-BB17-09AFAEC9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4794" y="6356350"/>
            <a:ext cx="27432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fld id="{C6BA221B-B92C-4BA5-A9F8-CF39C13EE5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13AED8D-363D-4CF8-A066-27C81EECD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52173" y="232346"/>
            <a:ext cx="1695821" cy="23691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468AE1-1D86-408C-876E-8B664DB776CC}"/>
              </a:ext>
            </a:extLst>
          </p:cNvPr>
          <p:cNvSpPr/>
          <p:nvPr userDrawn="1"/>
        </p:nvSpPr>
        <p:spPr>
          <a:xfrm>
            <a:off x="0" y="613230"/>
            <a:ext cx="12192000" cy="87449"/>
          </a:xfrm>
          <a:prstGeom prst="rect">
            <a:avLst/>
          </a:prstGeom>
          <a:solidFill>
            <a:srgbClr val="5AA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黄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1D318D-364E-4FA2-BFD3-DF3A47B95C51}"/>
              </a:ext>
            </a:extLst>
          </p:cNvPr>
          <p:cNvSpPr/>
          <p:nvPr userDrawn="1"/>
        </p:nvSpPr>
        <p:spPr>
          <a:xfrm>
            <a:off x="0" y="0"/>
            <a:ext cx="12192000" cy="613230"/>
          </a:xfrm>
          <a:prstGeom prst="rect">
            <a:avLst/>
          </a:prstGeom>
          <a:solidFill>
            <a:srgbClr val="0231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BABAE7-0180-48C9-BE97-4FF90C10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4" y="1"/>
            <a:ext cx="10103893" cy="613230"/>
          </a:xfrm>
          <a:prstGeom prst="rect">
            <a:avLst/>
          </a:prstGeom>
        </p:spPr>
        <p:txBody>
          <a:bodyPr anchor="ctr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58BDF-35D2-47E5-BB17-09AFAEC9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4794" y="6356350"/>
            <a:ext cx="27432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fld id="{C6BA221B-B92C-4BA5-A9F8-CF39C13EE5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13AED8D-363D-4CF8-A066-27C81EECD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52173" y="232346"/>
            <a:ext cx="1695821" cy="23691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DC209A7-B31F-486E-9B4F-20E7E9BC8E1B}"/>
              </a:ext>
            </a:extLst>
          </p:cNvPr>
          <p:cNvSpPr/>
          <p:nvPr userDrawn="1"/>
        </p:nvSpPr>
        <p:spPr>
          <a:xfrm>
            <a:off x="0" y="613230"/>
            <a:ext cx="12192000" cy="87449"/>
          </a:xfrm>
          <a:prstGeom prst="rect">
            <a:avLst/>
          </a:prstGeom>
          <a:solidFill>
            <a:srgbClr val="FFC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16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050682-445B-41F0-94D6-012B2EA70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8FB60E-0804-43FD-B88F-01817DC7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ED4F5E-1239-4FAB-9613-590485B43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2B918-1F8E-4F4D-8258-FDB6D292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069C7A-D559-415D-8590-D10D4ED9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0396-853B-49DE-9349-FFBF20A01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22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97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1800" kern="12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E7979B5-13FC-4797-AE0B-2F968D0C6A78}"/>
              </a:ext>
            </a:extLst>
          </p:cNvPr>
          <p:cNvSpPr/>
          <p:nvPr/>
        </p:nvSpPr>
        <p:spPr>
          <a:xfrm>
            <a:off x="575484" y="680338"/>
            <a:ext cx="11041031" cy="1231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/>
              <a:ea typeface="HGPｺﾞｼｯｸM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1D5D215-C963-49CD-A89E-5D1016016F7D}"/>
              </a:ext>
            </a:extLst>
          </p:cNvPr>
          <p:cNvSpPr txBox="1"/>
          <p:nvPr/>
        </p:nvSpPr>
        <p:spPr>
          <a:xfrm>
            <a:off x="575484" y="813384"/>
            <a:ext cx="10618694" cy="9661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〔</a:t>
            </a: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営業収益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〕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コロナ禍の影響で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2020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年度は約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80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億円と計画の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70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％まで落ち込みましたが、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2024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年度は約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111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億円と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94%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まで回復しました。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" panose="020B0400000000000000" pitchFamily="34" charset="-128"/>
              <a:ea typeface="Yu Gothic" panose="020B0400000000000000" pitchFamily="34" charset="-128"/>
              <a:cs typeface="+mn-cs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〔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設備投資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〕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営業収益が厳しい状況であったことから、</a:t>
            </a:r>
            <a:r>
              <a:rPr lang="ja-JP" altLang="en-US" sz="1200" b="1" dirty="0">
                <a:solidFill>
                  <a:srgbClr val="FF0000"/>
                </a:solidFill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「</a:t>
            </a:r>
            <a:r>
              <a:rPr lang="ja-JP" altLang="ja-JP" sz="1200" b="1" dirty="0">
                <a:solidFill>
                  <a:srgbClr val="FF0000"/>
                </a:solidFill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安全</a:t>
            </a:r>
            <a:r>
              <a:rPr lang="ja-JP" altLang="en-US" sz="1200" b="1" dirty="0">
                <a:solidFill>
                  <a:srgbClr val="FF0000"/>
                </a:solidFill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の徹底」の投資を優先し、「</a:t>
            </a:r>
            <a:r>
              <a:rPr lang="ja-JP" altLang="ja-JP" sz="1200" b="1" dirty="0">
                <a:solidFill>
                  <a:srgbClr val="FF0000"/>
                </a:solidFill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サービス</a:t>
            </a:r>
            <a:r>
              <a:rPr lang="ja-JP" altLang="en-US" sz="1200" b="1" dirty="0">
                <a:solidFill>
                  <a:srgbClr val="FF0000"/>
                </a:solidFill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の向上」の</a:t>
            </a:r>
            <a:r>
              <a:rPr lang="ja-JP" altLang="ja-JP" sz="1200" b="1" dirty="0">
                <a:solidFill>
                  <a:srgbClr val="FF0000"/>
                </a:solidFill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投資</a:t>
            </a:r>
            <a:r>
              <a:rPr lang="ja-JP" altLang="ja-JP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を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中心に実施時期を見直しました。</a:t>
            </a:r>
            <a:endParaRPr lang="ja-JP" altLang="ja-JP" sz="1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〔</a:t>
            </a: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EBITDA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〕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営業収益の回復、経費の節減などにより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2022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年度以降は概ね計画どおりとなりました。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" panose="020B0400000000000000" pitchFamily="34" charset="-128"/>
              <a:ea typeface="Yu Gothic" panose="020B04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〔</a:t>
            </a: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営業利益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〕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運輸収入の減少を経費節減や設備投資抑制でカバーした結果、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2022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年度から計画を上回る結果となりました。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06F669E-C592-44D6-970F-ECBB9F7F3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848" y="2090102"/>
            <a:ext cx="5471790" cy="205887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A4E9E1-F1B5-41FC-8C88-8F5B646858BA}"/>
              </a:ext>
            </a:extLst>
          </p:cNvPr>
          <p:cNvSpPr txBox="1"/>
          <p:nvPr/>
        </p:nvSpPr>
        <p:spPr>
          <a:xfrm>
            <a:off x="10053701" y="2514776"/>
            <a:ext cx="1272988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/>
                <a:ea typeface="HGPｺﾞｼｯｸM"/>
                <a:cs typeface="+mn-cs"/>
              </a:rPr>
              <a:t>82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/>
                <a:ea typeface="HGPｺﾞｼｯｸM"/>
                <a:cs typeface="+mn-cs"/>
              </a:rPr>
              <a:t>億円の減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5B8CDF89-9E11-4BB4-8665-80D00852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2-2</a:t>
            </a:r>
            <a:r>
              <a:rPr lang="ja-JP" altLang="en-US" dirty="0" err="1"/>
              <a:t>．</a:t>
            </a:r>
            <a:r>
              <a:rPr lang="ja-JP" altLang="en-US" dirty="0"/>
              <a:t>前「中期経営計画</a:t>
            </a:r>
            <a:r>
              <a:rPr lang="en-US" altLang="ja-JP" dirty="0"/>
              <a:t>2020-2024</a:t>
            </a:r>
            <a:r>
              <a:rPr lang="ja-JP" altLang="en-US" dirty="0"/>
              <a:t>」の振り返り（数値目標）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AE1635A-D6DA-471E-976B-8533D9E5F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75" y="4232317"/>
            <a:ext cx="5465024" cy="20776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2190940-6ACF-4464-8A00-FA95CE55D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2" y="2082585"/>
            <a:ext cx="5451337" cy="20663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0FCFDB8-134B-4E74-9DE4-FACAE73BEE5C}"/>
              </a:ext>
            </a:extLst>
          </p:cNvPr>
          <p:cNvSpPr txBox="1"/>
          <p:nvPr/>
        </p:nvSpPr>
        <p:spPr>
          <a:xfrm>
            <a:off x="1398493" y="2142026"/>
            <a:ext cx="1272988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/>
                <a:ea typeface="HGPｺﾞｼｯｸM"/>
                <a:cs typeface="+mn-cs"/>
              </a:rPr>
              <a:t>102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/>
                <a:ea typeface="HGPｺﾞｼｯｸM"/>
                <a:cs typeface="+mn-cs"/>
              </a:rPr>
              <a:t>億円の減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DD105C-75B5-48E0-8958-09980E3F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/>
              <a:t>9</a:t>
            </a:r>
            <a:endParaRPr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6A1FD1D-5D38-4475-9BF2-4C418700882A}"/>
              </a:ext>
            </a:extLst>
          </p:cNvPr>
          <p:cNvSpPr txBox="1"/>
          <p:nvPr/>
        </p:nvSpPr>
        <p:spPr>
          <a:xfrm>
            <a:off x="11237863" y="827340"/>
            <a:ext cx="728412" cy="30777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別紙５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E245CA0-D7E4-4DEA-999E-6F9CF04508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193" y="4232317"/>
            <a:ext cx="548687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1273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HGP創英角ｺﾞｼｯｸUB"/>
        <a:ea typeface="HGP創英角ｺﾞｼｯｸUB"/>
        <a:cs typeface=""/>
      </a:majorFont>
      <a:minorFont>
        <a:latin typeface="HGPｺﾞｼｯｸM"/>
        <a:ea typeface="HGP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HGP創英角ｺﾞｼｯｸUB</vt:lpstr>
      <vt:lpstr>HGSｺﾞｼｯｸE</vt:lpstr>
      <vt:lpstr>Meiryo UI</vt:lpstr>
      <vt:lpstr>Yu Gothic</vt:lpstr>
      <vt:lpstr>Yu Gothic</vt:lpstr>
      <vt:lpstr>Arial</vt:lpstr>
      <vt:lpstr>2_Office テーマ</vt:lpstr>
      <vt:lpstr>2-2．前「中期経営計画2020-2024」の振り返り（数値目標）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2025-03-21T08:51:43Z</dcterms:created>
  <dcterms:modified xsi:type="dcterms:W3CDTF">2025-03-21T08:51:46Z</dcterms:modified>
</cp:coreProperties>
</file>