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59" r:id="rId2"/>
    <p:sldMasterId id="2147483671" r:id="rId3"/>
  </p:sldMasterIdLst>
  <p:notesMasterIdLst>
    <p:notesMasterId r:id="rId38"/>
  </p:notesMasterIdLst>
  <p:sldIdLst>
    <p:sldId id="257" r:id="rId4"/>
    <p:sldId id="1334" r:id="rId5"/>
    <p:sldId id="258" r:id="rId6"/>
    <p:sldId id="259" r:id="rId7"/>
    <p:sldId id="260" r:id="rId8"/>
    <p:sldId id="261" r:id="rId9"/>
    <p:sldId id="262" r:id="rId10"/>
    <p:sldId id="1335" r:id="rId11"/>
    <p:sldId id="1544" r:id="rId12"/>
    <p:sldId id="1546" r:id="rId13"/>
    <p:sldId id="1547" r:id="rId14"/>
    <p:sldId id="1549" r:id="rId15"/>
    <p:sldId id="1550" r:id="rId16"/>
    <p:sldId id="256" r:id="rId17"/>
    <p:sldId id="1551" r:id="rId18"/>
    <p:sldId id="1533" r:id="rId19"/>
    <p:sldId id="1532" r:id="rId20"/>
    <p:sldId id="1531" r:id="rId21"/>
    <p:sldId id="1529" r:id="rId22"/>
    <p:sldId id="1552" r:id="rId23"/>
    <p:sldId id="1553" r:id="rId24"/>
    <p:sldId id="1554" r:id="rId25"/>
    <p:sldId id="1555" r:id="rId26"/>
    <p:sldId id="1556" r:id="rId27"/>
    <p:sldId id="1558" r:id="rId28"/>
    <p:sldId id="1567" r:id="rId29"/>
    <p:sldId id="1561" r:id="rId30"/>
    <p:sldId id="1563" r:id="rId31"/>
    <p:sldId id="1564" r:id="rId32"/>
    <p:sldId id="1566" r:id="rId33"/>
    <p:sldId id="264" r:id="rId34"/>
    <p:sldId id="1317" r:id="rId35"/>
    <p:sldId id="1318" r:id="rId36"/>
    <p:sldId id="1323" r:id="rId3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153"/>
    <a:srgbClr val="5AA0D3"/>
    <a:srgbClr val="D3F0FF"/>
    <a:srgbClr val="142D55"/>
    <a:srgbClr val="2E4FB5"/>
    <a:srgbClr val="FFC36E"/>
    <a:srgbClr val="FAA0BE"/>
    <a:srgbClr val="FAA05A"/>
    <a:srgbClr val="5AA0D2"/>
    <a:srgbClr val="1464A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80" d="100"/>
          <a:sy n="80" d="100"/>
        </p:scale>
        <p:origin x="643"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E59A124-62D3-4061-905B-86F01E11D1B6}"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92686BC-AB33-4AA2-8C4C-E201F7101D88}" type="slidenum">
              <a:rPr kumimoji="1" lang="ja-JP" altLang="en-US" smtClean="0"/>
              <a:t>‹#›</a:t>
            </a:fld>
            <a:endParaRPr kumimoji="1" lang="ja-JP" altLang="en-US"/>
          </a:p>
        </p:txBody>
      </p:sp>
    </p:spTree>
    <p:extLst>
      <p:ext uri="{BB962C8B-B14F-4D97-AF65-F5344CB8AC3E}">
        <p14:creationId xmlns:p14="http://schemas.microsoft.com/office/powerpoint/2010/main" val="32643768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ヘッダー プレースホルダー 4">
            <a:extLst>
              <a:ext uri="{FF2B5EF4-FFF2-40B4-BE49-F238E27FC236}">
                <a16:creationId xmlns:a16="http://schemas.microsoft.com/office/drawing/2014/main" id="{40C113C7-C12C-499C-8A94-CEF14CA4D8D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480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5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BDE45-9761-4009-9C52-C673C60BF4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640D95-D90B-4997-A778-55A4A32D9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A51934-CAAF-4C87-97E2-08708113982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61C2455-1DC5-4857-9010-0CE31424C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7062BC4-5879-4ED2-91CF-48B0747991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A3C4579-B382-4E69-A26D-0F4A997E273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228844A-5348-4C77-939F-CCA6A7863DE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69FDEFB-1CAA-44ED-9D89-0F2496ED7934}"/>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422538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80A3FB-D57D-44B2-85DD-DFBB62E21C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5F50A8-04DC-4927-BD19-ACE84D817602}"/>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92D6491-AA6E-4DED-A046-765AB50B46A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C798297-2476-44F9-865A-13EC03C3C4E1}"/>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271375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DACE0C-B6E4-4AB3-A76D-B44C3AC5BD70}"/>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9EDB293-047C-4197-B58F-385643F7B41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F8FB4F-2F2F-4E52-AF48-C12E94644644}"/>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2118662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816E2-6E68-472D-8CB1-406DC609B6F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86D213-4AB6-4FCF-BCC0-B58FA88C9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C7097BD-3CCC-4C27-AC9C-766D479AD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1FD9A31-7EC4-4788-82D7-F7335AB1A26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5102600D-2B7C-4881-AE13-690BAEDBC7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C6FAD7-F8F3-4C87-8DF5-27147BC76BB7}"/>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284130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F824A-14DB-420D-919E-3064CFE3CD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4FA940D-E488-4A7C-B87E-D333CD14C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BB6E3CC-2550-4285-8F9C-634DF4910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6FB999-B210-4EE5-8578-5A44681B8E1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93A2E23-D91B-4D52-934E-2A6E3E9D16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B434DA7-D101-47CF-B500-C0DDE6B635AF}"/>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1170596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BD111-419F-4468-8BF1-0A14CC7EEF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A13351-034F-4E98-A6E0-D822D15787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B8D6E3-D64F-4EA9-91DC-413DDAE3811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29E9B5-B991-4277-9A93-25506B31B1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658F1E-8322-4751-8DC0-76C0BDE2EA71}"/>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327512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73E1E9A-E1B8-4695-ACD8-790D3BF450B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289A6B-D82A-4591-BCF5-42B32279CEB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48DAAD-4265-49F5-BA1E-FCB9AA1D49C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143D7AB-11D2-4BF6-9BE4-6692113F9E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ACAA2B-02A2-4587-91A8-D2843FCA7CDB}"/>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423805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40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Tree>
    <p:extLst>
      <p:ext uri="{BB962C8B-B14F-4D97-AF65-F5344CB8AC3E}">
        <p14:creationId xmlns:p14="http://schemas.microsoft.com/office/powerpoint/2010/main" val="258513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ピンク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B0012B86-EB61-4947-9D31-EF7184D2A69A}"/>
              </a:ext>
            </a:extLst>
          </p:cNvPr>
          <p:cNvSpPr/>
          <p:nvPr userDrawn="1"/>
        </p:nvSpPr>
        <p:spPr>
          <a:xfrm>
            <a:off x="0" y="613230"/>
            <a:ext cx="12192000" cy="87449"/>
          </a:xfrm>
          <a:prstGeom prst="rect">
            <a:avLst/>
          </a:prstGeom>
          <a:solidFill>
            <a:srgbClr val="FA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456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Tree>
    <p:extLst>
      <p:ext uri="{BB962C8B-B14F-4D97-AF65-F5344CB8AC3E}">
        <p14:creationId xmlns:p14="http://schemas.microsoft.com/office/powerpoint/2010/main" val="1466828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青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64468AE1-1D86-408C-876E-8B664DB776CC}"/>
              </a:ext>
            </a:extLst>
          </p:cNvPr>
          <p:cNvSpPr/>
          <p:nvPr userDrawn="1"/>
        </p:nvSpPr>
        <p:spPr>
          <a:xfrm>
            <a:off x="0" y="613230"/>
            <a:ext cx="12192000" cy="87449"/>
          </a:xfrm>
          <a:prstGeom prst="rect">
            <a:avLst/>
          </a:prstGeom>
          <a:solidFill>
            <a:srgbClr val="5A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390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黄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4DC209A7-B31F-486E-9B4F-20E7E9BC8E1B}"/>
              </a:ext>
            </a:extLst>
          </p:cNvPr>
          <p:cNvSpPr/>
          <p:nvPr userDrawn="1"/>
        </p:nvSpPr>
        <p:spPr>
          <a:xfrm>
            <a:off x="0" y="613230"/>
            <a:ext cx="12192000" cy="87449"/>
          </a:xfrm>
          <a:prstGeom prst="rect">
            <a:avLst/>
          </a:prstGeom>
          <a:solidFill>
            <a:srgbClr val="FF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4364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50682-445B-41F0-94D6-012B2EA706E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8FB60E-0804-43FD-B88F-01817DC70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ED4F5E-1239-4FAB-9613-590485B4390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622B918-1F8E-4F4D-8258-FDB6D29253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069C7A-D559-415D-8590-D10D4ED9A735}"/>
              </a:ext>
            </a:extLst>
          </p:cNvPr>
          <p:cNvSpPr>
            <a:spLocks noGrp="1"/>
          </p:cNvSpPr>
          <p:nvPr>
            <p:ph type="sldNum" sz="quarter" idx="12"/>
          </p:nvPr>
        </p:nvSpPr>
        <p:spPr/>
        <p:txBody>
          <a:bodyPr/>
          <a:lstStyle/>
          <a:p>
            <a:fld id="{42970396-853B-49DE-9349-FFBF20A014A9}" type="slidenum">
              <a:rPr kumimoji="1" lang="ja-JP" altLang="en-US" smtClean="0"/>
              <a:t>‹#›</a:t>
            </a:fld>
            <a:endParaRPr kumimoji="1" lang="ja-JP" altLang="en-US"/>
          </a:p>
        </p:txBody>
      </p:sp>
    </p:spTree>
    <p:extLst>
      <p:ext uri="{BB962C8B-B14F-4D97-AF65-F5344CB8AC3E}">
        <p14:creationId xmlns:p14="http://schemas.microsoft.com/office/powerpoint/2010/main" val="46209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ピンク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B0012B86-EB61-4947-9D31-EF7184D2A69A}"/>
              </a:ext>
            </a:extLst>
          </p:cNvPr>
          <p:cNvSpPr/>
          <p:nvPr userDrawn="1"/>
        </p:nvSpPr>
        <p:spPr>
          <a:xfrm>
            <a:off x="0" y="613230"/>
            <a:ext cx="12192000" cy="87449"/>
          </a:xfrm>
          <a:prstGeom prst="rect">
            <a:avLst/>
          </a:prstGeom>
          <a:solidFill>
            <a:srgbClr val="FA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76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青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64468AE1-1D86-408C-876E-8B664DB776CC}"/>
              </a:ext>
            </a:extLst>
          </p:cNvPr>
          <p:cNvSpPr/>
          <p:nvPr userDrawn="1"/>
        </p:nvSpPr>
        <p:spPr>
          <a:xfrm>
            <a:off x="0" y="613230"/>
            <a:ext cx="12192000" cy="87449"/>
          </a:xfrm>
          <a:prstGeom prst="rect">
            <a:avLst/>
          </a:prstGeom>
          <a:solidFill>
            <a:srgbClr val="5A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129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黄_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31D318D-364E-4FA2-BFD3-DF3A47B95C51}"/>
              </a:ext>
            </a:extLst>
          </p:cNvPr>
          <p:cNvSpPr/>
          <p:nvPr userDrawn="1"/>
        </p:nvSpPr>
        <p:spPr>
          <a:xfrm>
            <a:off x="0" y="0"/>
            <a:ext cx="12192000" cy="613230"/>
          </a:xfrm>
          <a:prstGeom prst="rect">
            <a:avLst/>
          </a:prstGeom>
          <a:solidFill>
            <a:srgbClr val="023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p>
        </p:txBody>
      </p:sp>
      <p:sp>
        <p:nvSpPr>
          <p:cNvPr id="2" name="タイトル 1">
            <a:extLst>
              <a:ext uri="{FF2B5EF4-FFF2-40B4-BE49-F238E27FC236}">
                <a16:creationId xmlns:a16="http://schemas.microsoft.com/office/drawing/2014/main" id="{9DBABAE7-0180-48C9-BE97-4FF90C100B61}"/>
              </a:ext>
            </a:extLst>
          </p:cNvPr>
          <p:cNvSpPr>
            <a:spLocks noGrp="1"/>
          </p:cNvSpPr>
          <p:nvPr>
            <p:ph type="title"/>
          </p:nvPr>
        </p:nvSpPr>
        <p:spPr>
          <a:xfrm>
            <a:off x="104274" y="1"/>
            <a:ext cx="10103893" cy="613230"/>
          </a:xfrm>
          <a:prstGeom prst="rect">
            <a:avLst/>
          </a:prstGeom>
        </p:spPr>
        <p:txBody>
          <a:bodyPr anchor="ct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9A658BDF-35D2-47E5-BB17-09AFAEC944CE}"/>
              </a:ext>
            </a:extLst>
          </p:cNvPr>
          <p:cNvSpPr>
            <a:spLocks noGrp="1"/>
          </p:cNvSpPr>
          <p:nvPr>
            <p:ph type="sldNum" sz="quarter" idx="12"/>
          </p:nvPr>
        </p:nvSpPr>
        <p:spPr>
          <a:xfrm>
            <a:off x="9304794" y="6356350"/>
            <a:ext cx="2743200" cy="365125"/>
          </a:xfrm>
          <a:prstGeom prst="rect">
            <a:avLst/>
          </a:prstGeom>
        </p:spPr>
        <p:txBody>
          <a:bodyPr anchor="b"/>
          <a:lstStyle>
            <a:lvl1pPr algn="r">
              <a:defRPr sz="1000">
                <a:latin typeface="HGSｺﾞｼｯｸE" panose="020B0900000000000000" pitchFamily="50" charset="-128"/>
                <a:ea typeface="HGSｺﾞｼｯｸE" panose="020B0900000000000000" pitchFamily="50" charset="-128"/>
              </a:defRPr>
            </a:lvl1pPr>
          </a:lstStyle>
          <a:p>
            <a:fld id="{C6BA221B-B92C-4BA5-A9F8-CF39C13EE5C3}" type="slidenum">
              <a:rPr lang="ja-JP" altLang="en-US" smtClean="0"/>
              <a:pPr/>
              <a:t>‹#›</a:t>
            </a:fld>
            <a:endParaRPr lang="ja-JP" altLang="en-US" dirty="0"/>
          </a:p>
        </p:txBody>
      </p:sp>
      <p:pic>
        <p:nvPicPr>
          <p:cNvPr id="8" name="グラフィックス 7">
            <a:extLst>
              <a:ext uri="{FF2B5EF4-FFF2-40B4-BE49-F238E27FC236}">
                <a16:creationId xmlns:a16="http://schemas.microsoft.com/office/drawing/2014/main" id="{213AED8D-363D-4CF8-A066-27C81EECD2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2173" y="232346"/>
            <a:ext cx="1695821" cy="236916"/>
          </a:xfrm>
          <a:prstGeom prst="rect">
            <a:avLst/>
          </a:prstGeom>
        </p:spPr>
      </p:pic>
      <p:sp>
        <p:nvSpPr>
          <p:cNvPr id="6" name="正方形/長方形 5">
            <a:extLst>
              <a:ext uri="{FF2B5EF4-FFF2-40B4-BE49-F238E27FC236}">
                <a16:creationId xmlns:a16="http://schemas.microsoft.com/office/drawing/2014/main" id="{4DC209A7-B31F-486E-9B4F-20E7E9BC8E1B}"/>
              </a:ext>
            </a:extLst>
          </p:cNvPr>
          <p:cNvSpPr/>
          <p:nvPr userDrawn="1"/>
        </p:nvSpPr>
        <p:spPr>
          <a:xfrm>
            <a:off x="0" y="613230"/>
            <a:ext cx="12192000" cy="87449"/>
          </a:xfrm>
          <a:prstGeom prst="rect">
            <a:avLst/>
          </a:prstGeom>
          <a:solidFill>
            <a:srgbClr val="FF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508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9CAF41-063A-413B-9BA6-2D824F6FF60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11AC62-895A-416F-BAF0-CB89DDB61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67FE95C-88FD-424F-BC71-51495FF604A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02DB4F3-DECC-4053-A102-3F3562AA3B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055BF9-1DC7-4FFA-AEB4-546AA158878E}"/>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60253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9C2AA-93CF-4215-9442-EED140754E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EDC4C4-C59D-4201-8CCA-8695CA0839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0F37B4-D5CE-4646-8B7C-E1AA8E8DB74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EFA3723-E712-488A-8550-89CC71B444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F9DE4-8327-4BFC-8EEF-08AD4C7BFD49}"/>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8351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FDE0D-C2E2-4B6E-B008-12B820A65F9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D02C54-CEF4-46D6-9D5F-BE00E7856C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3057AB-63A8-4F2D-93DE-74623698638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E9333AD-CF62-43B2-8CE3-2F008C6640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54CED2-E35B-48A6-A2FF-2DC1F2385A29}"/>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252358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AC29A4-A161-4546-A48F-BB076D2DA1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F61D64-AB7A-44EA-9A0E-463C7B1DF7F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37A5557-ED24-4A1E-949C-E5D8BA465C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400DD17-4C1A-4BAF-9C0A-17C39AAF6D2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A34FC92-7982-4622-A3B8-7CA7401923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D96FE8-C416-439F-A46A-2629A6DCCBB1}"/>
              </a:ext>
            </a:extLst>
          </p:cNvPr>
          <p:cNvSpPr>
            <a:spLocks noGrp="1"/>
          </p:cNvSpPr>
          <p:nvPr>
            <p:ph type="sldNum" sz="quarter" idx="12"/>
          </p:nvPr>
        </p:nvSpPr>
        <p:spPr/>
        <p:txBody>
          <a:body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74878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32732"/>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 id="2147483657" r:id="rId4"/>
    <p:sldLayoutId id="2147483658" r:id="rId5"/>
  </p:sldLayoutIdLst>
  <p:hf hdr="0" ftr="0" dt="0"/>
  <p:txStyles>
    <p:titleStyle>
      <a:lvl1pPr algn="l" defTabSz="914400" rtl="0" eaLnBrk="1" latinLnBrk="0" hangingPunct="1">
        <a:lnSpc>
          <a:spcPct val="90000"/>
        </a:lnSpc>
        <a:spcBef>
          <a:spcPct val="0"/>
        </a:spcBef>
        <a:buNone/>
        <a:defRPr kumimoji="1" sz="1800" kern="1200">
          <a:solidFill>
            <a:schemeClr val="bg1"/>
          </a:solidFill>
          <a:latin typeface="HGP創英角ｺﾞｼｯｸUB" panose="020B0900000000000000" pitchFamily="50" charset="-128"/>
          <a:ea typeface="HGP創英角ｺﾞｼｯｸUB"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A023E6E-39B1-486B-8D07-CC202D25C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54A7AC-757D-4041-881C-8B08FF019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46D12F-7F34-457B-BF78-BE9B59E1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CF2070BA-5A88-4CFB-928D-682B4AAD3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E92909-1E7B-4A07-9FF1-C0C956B68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2CDE4-FC3A-4C9D-A60C-BCFB9D35781F}" type="slidenum">
              <a:rPr kumimoji="1" lang="ja-JP" altLang="en-US" smtClean="0"/>
              <a:t>‹#›</a:t>
            </a:fld>
            <a:endParaRPr kumimoji="1" lang="ja-JP" altLang="en-US"/>
          </a:p>
        </p:txBody>
      </p:sp>
    </p:spTree>
    <p:extLst>
      <p:ext uri="{BB962C8B-B14F-4D97-AF65-F5344CB8AC3E}">
        <p14:creationId xmlns:p14="http://schemas.microsoft.com/office/powerpoint/2010/main" val="18243361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852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kumimoji="1" sz="1800" kern="1200">
          <a:solidFill>
            <a:schemeClr val="bg1"/>
          </a:solidFill>
          <a:latin typeface="HGP創英角ｺﾞｼｯｸUB" panose="020B0900000000000000" pitchFamily="50" charset="-128"/>
          <a:ea typeface="HGP創英角ｺﾞｼｯｸUB"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0.xml"/><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9.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72.png"/><Relationship Id="rId2"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71.png"/><Relationship Id="rId5" Type="http://schemas.openxmlformats.org/officeDocument/2006/relationships/image" Target="../media/image22.png"/><Relationship Id="rId10"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1.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1.xml"/><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1.xml"/><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1.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image" Target="../media/image45.png"/><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46.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1.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png"/><Relationship Id="rId9" Type="http://schemas.microsoft.com/office/2007/relationships/hdphoto" Target="../media/hdphoto3.wdp"/></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F83BAD3-D6CC-4F98-89C7-07BCB5C8EC2F}"/>
              </a:ext>
            </a:extLst>
          </p:cNvPr>
          <p:cNvSpPr/>
          <p:nvPr/>
        </p:nvSpPr>
        <p:spPr>
          <a:xfrm>
            <a:off x="0" y="1521503"/>
            <a:ext cx="7000875" cy="2092290"/>
          </a:xfrm>
          <a:prstGeom prst="rect">
            <a:avLst/>
          </a:prstGeom>
          <a:solidFill>
            <a:srgbClr val="14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AD2523A-10FC-4145-AE1E-293C56CE8CF4}"/>
              </a:ext>
            </a:extLst>
          </p:cNvPr>
          <p:cNvSpPr txBox="1"/>
          <p:nvPr/>
        </p:nvSpPr>
        <p:spPr>
          <a:xfrm>
            <a:off x="302293" y="1859762"/>
            <a:ext cx="5827236" cy="707886"/>
          </a:xfrm>
          <a:prstGeom prst="rect">
            <a:avLst/>
          </a:prstGeom>
          <a:noFill/>
        </p:spPr>
        <p:txBody>
          <a:bodyPr wrap="square" rtlCol="0">
            <a:spAutoFit/>
          </a:bodyPr>
          <a:lstStyle/>
          <a:p>
            <a:r>
              <a:rPr kumimoji="1" lang="ja-JP" altLang="en-US" sz="4000" dirty="0">
                <a:solidFill>
                  <a:schemeClr val="bg1"/>
                </a:solidFill>
                <a:latin typeface="+mj-ea"/>
                <a:ea typeface="+mj-ea"/>
              </a:rPr>
              <a:t>大阪モノレール株式会社</a:t>
            </a:r>
          </a:p>
        </p:txBody>
      </p:sp>
      <p:sp>
        <p:nvSpPr>
          <p:cNvPr id="3" name="テキスト ボックス 2">
            <a:extLst>
              <a:ext uri="{FF2B5EF4-FFF2-40B4-BE49-F238E27FC236}">
                <a16:creationId xmlns:a16="http://schemas.microsoft.com/office/drawing/2014/main" id="{70E57B5C-7FB2-4948-8A2F-2C2BFA1C7259}"/>
              </a:ext>
            </a:extLst>
          </p:cNvPr>
          <p:cNvSpPr txBox="1"/>
          <p:nvPr/>
        </p:nvSpPr>
        <p:spPr>
          <a:xfrm>
            <a:off x="302293" y="2567648"/>
            <a:ext cx="6332183" cy="1323439"/>
          </a:xfrm>
          <a:prstGeom prst="rect">
            <a:avLst/>
          </a:prstGeom>
          <a:noFill/>
        </p:spPr>
        <p:txBody>
          <a:bodyPr wrap="square" rtlCol="0">
            <a:spAutoFit/>
          </a:bodyPr>
          <a:lstStyle/>
          <a:p>
            <a:r>
              <a:rPr kumimoji="1" lang="ja-JP" altLang="en-US" sz="4000" dirty="0">
                <a:solidFill>
                  <a:schemeClr val="bg1"/>
                </a:solidFill>
                <a:latin typeface="+mj-ea"/>
                <a:ea typeface="+mj-ea"/>
              </a:rPr>
              <a:t>中期経営計画 </a:t>
            </a:r>
            <a:r>
              <a:rPr kumimoji="1" lang="en-US" altLang="ja-JP" sz="4000" dirty="0">
                <a:solidFill>
                  <a:schemeClr val="bg1"/>
                </a:solidFill>
                <a:latin typeface="+mj-ea"/>
                <a:ea typeface="+mj-ea"/>
              </a:rPr>
              <a:t>2025-2029</a:t>
            </a:r>
          </a:p>
          <a:p>
            <a:endParaRPr kumimoji="1" lang="ja-JP" altLang="en-US" sz="4000" dirty="0">
              <a:solidFill>
                <a:schemeClr val="bg1"/>
              </a:solidFill>
              <a:latin typeface="+mj-ea"/>
              <a:ea typeface="+mj-ea"/>
            </a:endParaRPr>
          </a:p>
        </p:txBody>
      </p:sp>
      <p:sp>
        <p:nvSpPr>
          <p:cNvPr id="5" name="テキスト ボックス 4">
            <a:extLst>
              <a:ext uri="{FF2B5EF4-FFF2-40B4-BE49-F238E27FC236}">
                <a16:creationId xmlns:a16="http://schemas.microsoft.com/office/drawing/2014/main" id="{C3A2F726-42AC-4AE4-9A37-818C174AC01E}"/>
              </a:ext>
            </a:extLst>
          </p:cNvPr>
          <p:cNvSpPr txBox="1"/>
          <p:nvPr/>
        </p:nvSpPr>
        <p:spPr>
          <a:xfrm>
            <a:off x="302293" y="4006816"/>
            <a:ext cx="3150221" cy="954107"/>
          </a:xfrm>
          <a:prstGeom prst="rect">
            <a:avLst/>
          </a:prstGeom>
          <a:noFill/>
        </p:spPr>
        <p:txBody>
          <a:bodyPr wrap="none" rtlCol="0">
            <a:spAutoFit/>
          </a:bodyPr>
          <a:lstStyle/>
          <a:p>
            <a:r>
              <a:rPr lang="ja-JP" altLang="en-US" sz="2800" dirty="0">
                <a:latin typeface="+mj-ea"/>
                <a:ea typeface="+mj-ea"/>
              </a:rPr>
              <a:t>設立</a:t>
            </a:r>
            <a:r>
              <a:rPr lang="en-US" altLang="ja-JP" sz="2800" dirty="0">
                <a:latin typeface="+mj-ea"/>
                <a:ea typeface="+mj-ea"/>
              </a:rPr>
              <a:t>50</a:t>
            </a:r>
            <a:r>
              <a:rPr lang="ja-JP" altLang="en-US" sz="2800" dirty="0">
                <a:latin typeface="+mj-ea"/>
                <a:ea typeface="+mj-ea"/>
              </a:rPr>
              <a:t>年に向けて</a:t>
            </a:r>
            <a:endParaRPr kumimoji="1" lang="en-US" altLang="ja-JP" sz="2800" dirty="0">
              <a:latin typeface="+mj-ea"/>
              <a:ea typeface="+mj-ea"/>
            </a:endParaRPr>
          </a:p>
          <a:p>
            <a:endParaRPr kumimoji="1" lang="ja-JP" altLang="en-US" sz="2800" dirty="0">
              <a:latin typeface="+mj-ea"/>
              <a:ea typeface="+mj-ea"/>
            </a:endParaRPr>
          </a:p>
        </p:txBody>
      </p:sp>
      <p:sp>
        <p:nvSpPr>
          <p:cNvPr id="7" name="正方形/長方形 6">
            <a:extLst>
              <a:ext uri="{FF2B5EF4-FFF2-40B4-BE49-F238E27FC236}">
                <a16:creationId xmlns:a16="http://schemas.microsoft.com/office/drawing/2014/main" id="{ED0DB0A8-06BC-417A-9629-C9DD13DEBB56}"/>
              </a:ext>
            </a:extLst>
          </p:cNvPr>
          <p:cNvSpPr/>
          <p:nvPr/>
        </p:nvSpPr>
        <p:spPr>
          <a:xfrm>
            <a:off x="10996862" y="355934"/>
            <a:ext cx="722497" cy="3418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b="1" dirty="0">
                <a:latin typeface="Meiryo UI" panose="020B0604030504040204" pitchFamily="50" charset="-128"/>
                <a:ea typeface="Meiryo UI" panose="020B0604030504040204" pitchFamily="50" charset="-128"/>
              </a:rPr>
              <a:t>資料４</a:t>
            </a:r>
          </a:p>
        </p:txBody>
      </p:sp>
      <p:pic>
        <p:nvPicPr>
          <p:cNvPr id="4" name="図 3">
            <a:extLst>
              <a:ext uri="{FF2B5EF4-FFF2-40B4-BE49-F238E27FC236}">
                <a16:creationId xmlns:a16="http://schemas.microsoft.com/office/drawing/2014/main" id="{94EE115E-125C-48C4-9B13-D68BFC3D7808}"/>
              </a:ext>
            </a:extLst>
          </p:cNvPr>
          <p:cNvPicPr>
            <a:picLocks noChangeAspect="1"/>
          </p:cNvPicPr>
          <p:nvPr/>
        </p:nvPicPr>
        <p:blipFill>
          <a:blip r:embed="rId2"/>
          <a:stretch>
            <a:fillRect/>
          </a:stretch>
        </p:blipFill>
        <p:spPr>
          <a:xfrm>
            <a:off x="8952862" y="6228668"/>
            <a:ext cx="2962913" cy="414564"/>
          </a:xfrm>
          <a:prstGeom prst="rect">
            <a:avLst/>
          </a:prstGeom>
        </p:spPr>
      </p:pic>
    </p:spTree>
    <p:extLst>
      <p:ext uri="{BB962C8B-B14F-4D97-AF65-F5344CB8AC3E}">
        <p14:creationId xmlns:p14="http://schemas.microsoft.com/office/powerpoint/2010/main" val="104263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4E7979B5-13FC-4797-AE0B-2F968D0C6A78}"/>
              </a:ext>
            </a:extLst>
          </p:cNvPr>
          <p:cNvSpPr/>
          <p:nvPr/>
        </p:nvSpPr>
        <p:spPr>
          <a:xfrm>
            <a:off x="575484" y="680338"/>
            <a:ext cx="11041031" cy="123168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11" name="テキスト ボックス 10">
            <a:extLst>
              <a:ext uri="{FF2B5EF4-FFF2-40B4-BE49-F238E27FC236}">
                <a16:creationId xmlns:a16="http://schemas.microsoft.com/office/drawing/2014/main" id="{01D5D215-C963-49CD-A89E-5D1016016F7D}"/>
              </a:ext>
            </a:extLst>
          </p:cNvPr>
          <p:cNvSpPr txBox="1"/>
          <p:nvPr/>
        </p:nvSpPr>
        <p:spPr>
          <a:xfrm>
            <a:off x="575484" y="813384"/>
            <a:ext cx="10618694" cy="9661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営業収益</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コロナ禍の影響で</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2020</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年度は約</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80</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億円と計画の</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70</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％まで落ち込みましたが、</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2024</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年度は約</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111</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億円と</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94%</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まで回復しました。</a:t>
            </a:r>
            <a:endPar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設備投資</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営業収益が厳しい状況であったことから、安全投資を優先しサービス投資を中心に実施時期を見直しました。</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EBITDA</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 </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営業収益の回復、経費の節減などにより</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2022</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年度以降は概ね計画どおりとなりました。</a:t>
            </a:r>
            <a:endPar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営業利益</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運輸収入の減少を経費節減や設備投資抑制でカバーした結果、</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2022</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年度から計画を上回る結果となりました。</a:t>
            </a:r>
          </a:p>
        </p:txBody>
      </p:sp>
      <p:pic>
        <p:nvPicPr>
          <p:cNvPr id="2" name="図 1">
            <a:extLst>
              <a:ext uri="{FF2B5EF4-FFF2-40B4-BE49-F238E27FC236}">
                <a16:creationId xmlns:a16="http://schemas.microsoft.com/office/drawing/2014/main" id="{606F669E-C592-44D6-970F-ECBB9F7F3E9B}"/>
              </a:ext>
            </a:extLst>
          </p:cNvPr>
          <p:cNvPicPr>
            <a:picLocks noChangeAspect="1"/>
          </p:cNvPicPr>
          <p:nvPr/>
        </p:nvPicPr>
        <p:blipFill>
          <a:blip r:embed="rId2"/>
          <a:stretch>
            <a:fillRect/>
          </a:stretch>
        </p:blipFill>
        <p:spPr>
          <a:xfrm>
            <a:off x="6105848" y="2090102"/>
            <a:ext cx="5471790" cy="2058874"/>
          </a:xfrm>
          <a:prstGeom prst="rect">
            <a:avLst/>
          </a:prstGeom>
          <a:ln>
            <a:solidFill>
              <a:schemeClr val="tx1"/>
            </a:solidFill>
          </a:ln>
        </p:spPr>
      </p:pic>
      <p:sp>
        <p:nvSpPr>
          <p:cNvPr id="13" name="テキスト ボックス 12">
            <a:extLst>
              <a:ext uri="{FF2B5EF4-FFF2-40B4-BE49-F238E27FC236}">
                <a16:creationId xmlns:a16="http://schemas.microsoft.com/office/drawing/2014/main" id="{DDA4E9E1-F1B5-41FC-8C88-8F5B646858BA}"/>
              </a:ext>
            </a:extLst>
          </p:cNvPr>
          <p:cNvSpPr txBox="1"/>
          <p:nvPr/>
        </p:nvSpPr>
        <p:spPr>
          <a:xfrm>
            <a:off x="10053701" y="2514776"/>
            <a:ext cx="1272988" cy="307777"/>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HGPｺﾞｼｯｸM"/>
                <a:ea typeface="HGPｺﾞｼｯｸM"/>
                <a:cs typeface="+mn-cs"/>
              </a:rPr>
              <a:t>82</a:t>
            </a:r>
            <a:r>
              <a:rPr kumimoji="1" lang="ja-JP" altLang="en-US" sz="1400" b="1" i="0" u="none" strike="noStrike" kern="1200" cap="none" spc="0" normalizeH="0" baseline="0" noProof="0" dirty="0">
                <a:ln>
                  <a:noFill/>
                </a:ln>
                <a:solidFill>
                  <a:prstClr val="white"/>
                </a:solidFill>
                <a:effectLst/>
                <a:uLnTx/>
                <a:uFillTx/>
                <a:latin typeface="HGPｺﾞｼｯｸM"/>
                <a:ea typeface="HGPｺﾞｼｯｸM"/>
                <a:cs typeface="+mn-cs"/>
              </a:rPr>
              <a:t>億円の減</a:t>
            </a:r>
          </a:p>
        </p:txBody>
      </p:sp>
      <p:sp>
        <p:nvSpPr>
          <p:cNvPr id="5" name="タイトル 4">
            <a:extLst>
              <a:ext uri="{FF2B5EF4-FFF2-40B4-BE49-F238E27FC236}">
                <a16:creationId xmlns:a16="http://schemas.microsoft.com/office/drawing/2014/main" id="{5B8CDF89-9E11-4BB4-8665-80D008524799}"/>
              </a:ext>
            </a:extLst>
          </p:cNvPr>
          <p:cNvSpPr>
            <a:spLocks noGrp="1"/>
          </p:cNvSpPr>
          <p:nvPr>
            <p:ph type="title"/>
          </p:nvPr>
        </p:nvSpPr>
        <p:spPr/>
        <p:txBody>
          <a:bodyPr/>
          <a:lstStyle/>
          <a:p>
            <a:r>
              <a:rPr lang="en-US" altLang="ja-JP" dirty="0"/>
              <a:t>2-2</a:t>
            </a:r>
            <a:r>
              <a:rPr lang="ja-JP" altLang="en-US" dirty="0" err="1"/>
              <a:t>．</a:t>
            </a:r>
            <a:r>
              <a:rPr lang="ja-JP" altLang="en-US" dirty="0"/>
              <a:t>前「中期経営計画</a:t>
            </a:r>
            <a:r>
              <a:rPr lang="en-US" altLang="ja-JP" dirty="0"/>
              <a:t>2020-2024</a:t>
            </a:r>
            <a:r>
              <a:rPr lang="ja-JP" altLang="en-US" dirty="0"/>
              <a:t>」の振り返り（数値目標）</a:t>
            </a:r>
            <a:endParaRPr kumimoji="1" lang="ja-JP" altLang="en-US" dirty="0"/>
          </a:p>
        </p:txBody>
      </p:sp>
      <p:pic>
        <p:nvPicPr>
          <p:cNvPr id="6" name="図 5">
            <a:extLst>
              <a:ext uri="{FF2B5EF4-FFF2-40B4-BE49-F238E27FC236}">
                <a16:creationId xmlns:a16="http://schemas.microsoft.com/office/drawing/2014/main" id="{1AE1635A-D6DA-471E-976B-8533D9E5F467}"/>
              </a:ext>
            </a:extLst>
          </p:cNvPr>
          <p:cNvPicPr>
            <a:picLocks noChangeAspect="1"/>
          </p:cNvPicPr>
          <p:nvPr/>
        </p:nvPicPr>
        <p:blipFill>
          <a:blip r:embed="rId3"/>
          <a:stretch>
            <a:fillRect/>
          </a:stretch>
        </p:blipFill>
        <p:spPr>
          <a:xfrm>
            <a:off x="600675" y="4232317"/>
            <a:ext cx="5465024" cy="2077694"/>
          </a:xfrm>
          <a:prstGeom prst="rect">
            <a:avLst/>
          </a:prstGeom>
          <a:ln>
            <a:solidFill>
              <a:schemeClr val="tx1"/>
            </a:solidFill>
          </a:ln>
        </p:spPr>
      </p:pic>
      <p:pic>
        <p:nvPicPr>
          <p:cNvPr id="8" name="図 7">
            <a:extLst>
              <a:ext uri="{FF2B5EF4-FFF2-40B4-BE49-F238E27FC236}">
                <a16:creationId xmlns:a16="http://schemas.microsoft.com/office/drawing/2014/main" id="{72190940-6ACF-4464-8A00-FA95CE55D8C9}"/>
              </a:ext>
            </a:extLst>
          </p:cNvPr>
          <p:cNvPicPr>
            <a:picLocks noChangeAspect="1"/>
          </p:cNvPicPr>
          <p:nvPr/>
        </p:nvPicPr>
        <p:blipFill>
          <a:blip r:embed="rId4"/>
          <a:stretch>
            <a:fillRect/>
          </a:stretch>
        </p:blipFill>
        <p:spPr>
          <a:xfrm>
            <a:off x="614362" y="2082585"/>
            <a:ext cx="5451337" cy="2066391"/>
          </a:xfrm>
          <a:prstGeom prst="rect">
            <a:avLst/>
          </a:prstGeom>
          <a:ln>
            <a:solidFill>
              <a:schemeClr val="tx1"/>
            </a:solidFill>
          </a:ln>
        </p:spPr>
      </p:pic>
      <p:sp>
        <p:nvSpPr>
          <p:cNvPr id="14" name="テキスト ボックス 13">
            <a:extLst>
              <a:ext uri="{FF2B5EF4-FFF2-40B4-BE49-F238E27FC236}">
                <a16:creationId xmlns:a16="http://schemas.microsoft.com/office/drawing/2014/main" id="{E0FCFDB8-134B-4E74-9DE4-FACAE73BEE5C}"/>
              </a:ext>
            </a:extLst>
          </p:cNvPr>
          <p:cNvSpPr txBox="1"/>
          <p:nvPr/>
        </p:nvSpPr>
        <p:spPr>
          <a:xfrm>
            <a:off x="1398493" y="2142026"/>
            <a:ext cx="1272988" cy="307777"/>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HGPｺﾞｼｯｸM"/>
                <a:ea typeface="HGPｺﾞｼｯｸM"/>
                <a:cs typeface="+mn-cs"/>
              </a:rPr>
              <a:t>102</a:t>
            </a:r>
            <a:r>
              <a:rPr kumimoji="1" lang="ja-JP" altLang="en-US" sz="1400" b="1" i="0" u="none" strike="noStrike" kern="1200" cap="none" spc="0" normalizeH="0" baseline="0" noProof="0" dirty="0">
                <a:ln>
                  <a:noFill/>
                </a:ln>
                <a:solidFill>
                  <a:prstClr val="white"/>
                </a:solidFill>
                <a:effectLst/>
                <a:uLnTx/>
                <a:uFillTx/>
                <a:latin typeface="HGPｺﾞｼｯｸM"/>
                <a:ea typeface="HGPｺﾞｼｯｸM"/>
                <a:cs typeface="+mn-cs"/>
              </a:rPr>
              <a:t>億円の減</a:t>
            </a:r>
          </a:p>
        </p:txBody>
      </p:sp>
      <p:sp>
        <p:nvSpPr>
          <p:cNvPr id="3" name="スライド番号プレースホルダー 2">
            <a:extLst>
              <a:ext uri="{FF2B5EF4-FFF2-40B4-BE49-F238E27FC236}">
                <a16:creationId xmlns:a16="http://schemas.microsoft.com/office/drawing/2014/main" id="{80EB4CDD-F22B-42F5-A644-05456210D436}"/>
              </a:ext>
            </a:extLst>
          </p:cNvPr>
          <p:cNvSpPr>
            <a:spLocks noGrp="1"/>
          </p:cNvSpPr>
          <p:nvPr>
            <p:ph type="sldNum" sz="quarter" idx="12"/>
          </p:nvPr>
        </p:nvSpPr>
        <p:spPr/>
        <p:txBody>
          <a:bodyPr/>
          <a:lstStyle/>
          <a:p>
            <a:fld id="{C6BA221B-B92C-4BA5-A9F8-CF39C13EE5C3}" type="slidenum">
              <a:rPr lang="ja-JP" altLang="en-US" smtClean="0"/>
              <a:pPr/>
              <a:t>9</a:t>
            </a:fld>
            <a:endParaRPr lang="ja-JP" altLang="en-US" dirty="0"/>
          </a:p>
        </p:txBody>
      </p:sp>
      <p:pic>
        <p:nvPicPr>
          <p:cNvPr id="7" name="図 6">
            <a:extLst>
              <a:ext uri="{FF2B5EF4-FFF2-40B4-BE49-F238E27FC236}">
                <a16:creationId xmlns:a16="http://schemas.microsoft.com/office/drawing/2014/main" id="{CED35192-A496-4942-9B35-BB4B0FC4EB3E}"/>
              </a:ext>
            </a:extLst>
          </p:cNvPr>
          <p:cNvPicPr>
            <a:picLocks noChangeAspect="1"/>
          </p:cNvPicPr>
          <p:nvPr/>
        </p:nvPicPr>
        <p:blipFill>
          <a:blip r:embed="rId5"/>
          <a:stretch>
            <a:fillRect/>
          </a:stretch>
        </p:blipFill>
        <p:spPr>
          <a:xfrm>
            <a:off x="6095999" y="4221367"/>
            <a:ext cx="5486876" cy="2078916"/>
          </a:xfrm>
          <a:prstGeom prst="rect">
            <a:avLst/>
          </a:prstGeom>
        </p:spPr>
      </p:pic>
    </p:spTree>
    <p:extLst>
      <p:ext uri="{BB962C8B-B14F-4D97-AF65-F5344CB8AC3E}">
        <p14:creationId xmlns:p14="http://schemas.microsoft.com/office/powerpoint/2010/main" val="235731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FB564E0-F592-4CCA-8971-D65C9AAADEE2}"/>
              </a:ext>
            </a:extLst>
          </p:cNvPr>
          <p:cNvSpPr txBox="1">
            <a:spLocks/>
          </p:cNvSpPr>
          <p:nvPr/>
        </p:nvSpPr>
        <p:spPr>
          <a:xfrm>
            <a:off x="1578208"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3</a:t>
            </a:r>
          </a:p>
        </p:txBody>
      </p:sp>
      <p:sp>
        <p:nvSpPr>
          <p:cNvPr id="8" name="タイトル 1">
            <a:extLst>
              <a:ext uri="{FF2B5EF4-FFF2-40B4-BE49-F238E27FC236}">
                <a16:creationId xmlns:a16="http://schemas.microsoft.com/office/drawing/2014/main" id="{61CA5A38-4AC7-4445-B5ED-029C835786CA}"/>
              </a:ext>
            </a:extLst>
          </p:cNvPr>
          <p:cNvSpPr txBox="1">
            <a:spLocks/>
          </p:cNvSpPr>
          <p:nvPr/>
        </p:nvSpPr>
        <p:spPr>
          <a:xfrm>
            <a:off x="312266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「中期経営計画</a:t>
            </a:r>
            <a:r>
              <a:rPr kumimoji="1" lang="en-US" altLang="ja-JP" sz="44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2025</a:t>
            </a:r>
            <a:r>
              <a:rPr kumimoji="1" lang="en-US" altLang="ja-JP"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-2029</a:t>
            </a:r>
            <a:r>
              <a:rPr kumimoji="1" lang="ja-JP" altLang="en-US"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endParaRPr kumimoji="1" lang="en-US" altLang="ja-JP"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714375" rtl="0" eaLnBrk="1" fontAlgn="auto" latinLnBrk="0" hangingPunct="1">
              <a:lnSpc>
                <a:spcPct val="120000"/>
              </a:lnSpc>
              <a:spcBef>
                <a:spcPct val="0"/>
              </a:spcBef>
              <a:spcAft>
                <a:spcPts val="0"/>
              </a:spcAft>
              <a:buClrTx/>
              <a:buSzTx/>
              <a:buFontTx/>
              <a:buNone/>
              <a:tabLst>
                <a:tab pos="266700" algn="l"/>
              </a:tabLst>
              <a:defRPr/>
            </a:pPr>
            <a:r>
              <a:rPr kumimoji="1" lang="en-US" altLang="ja-JP"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の概要</a:t>
            </a:r>
          </a:p>
        </p:txBody>
      </p:sp>
      <p:sp>
        <p:nvSpPr>
          <p:cNvPr id="2" name="スライド番号プレースホルダー 1">
            <a:extLst>
              <a:ext uri="{FF2B5EF4-FFF2-40B4-BE49-F238E27FC236}">
                <a16:creationId xmlns:a16="http://schemas.microsoft.com/office/drawing/2014/main" id="{84EEA33D-72A7-4024-B1C6-AEBD74E46B07}"/>
              </a:ext>
            </a:extLst>
          </p:cNvPr>
          <p:cNvSpPr>
            <a:spLocks noGrp="1"/>
          </p:cNvSpPr>
          <p:nvPr>
            <p:ph type="sldNum" sz="quarter" idx="12"/>
          </p:nvPr>
        </p:nvSpPr>
        <p:spPr/>
        <p:txBody>
          <a:bodyPr/>
          <a:lstStyle/>
          <a:p>
            <a:fld id="{3412CDE4-FC3A-4C9D-A60C-BCFB9D35781F}" type="slidenum">
              <a:rPr kumimoji="1" lang="ja-JP" altLang="en-US" smtClean="0"/>
              <a:t>10</a:t>
            </a:fld>
            <a:endParaRPr kumimoji="1" lang="ja-JP" altLang="en-US"/>
          </a:p>
        </p:txBody>
      </p:sp>
      <p:pic>
        <p:nvPicPr>
          <p:cNvPr id="3" name="図 2">
            <a:extLst>
              <a:ext uri="{FF2B5EF4-FFF2-40B4-BE49-F238E27FC236}">
                <a16:creationId xmlns:a16="http://schemas.microsoft.com/office/drawing/2014/main" id="{118D1563-60A8-43EF-966D-4681DF639D6E}"/>
              </a:ext>
            </a:extLst>
          </p:cNvPr>
          <p:cNvPicPr>
            <a:picLocks noChangeAspect="1"/>
          </p:cNvPicPr>
          <p:nvPr/>
        </p:nvPicPr>
        <p:blipFill>
          <a:blip r:embed="rId2"/>
          <a:stretch>
            <a:fillRect/>
          </a:stretch>
        </p:blipFill>
        <p:spPr>
          <a:xfrm>
            <a:off x="0" y="4303704"/>
            <a:ext cx="12192000" cy="2023872"/>
          </a:xfrm>
          <a:prstGeom prst="rect">
            <a:avLst/>
          </a:prstGeom>
        </p:spPr>
      </p:pic>
    </p:spTree>
    <p:extLst>
      <p:ext uri="{BB962C8B-B14F-4D97-AF65-F5344CB8AC3E}">
        <p14:creationId xmlns:p14="http://schemas.microsoft.com/office/powerpoint/2010/main" val="76457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8D56-DCD9-B2E4-FC91-1EBA40BCE678}"/>
            </a:ext>
          </a:extLst>
        </p:cNvPr>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24541134-90C9-16D4-33F0-F2697422F119}"/>
              </a:ext>
            </a:extLst>
          </p:cNvPr>
          <p:cNvGrpSpPr/>
          <p:nvPr/>
        </p:nvGrpSpPr>
        <p:grpSpPr>
          <a:xfrm>
            <a:off x="1742015" y="3663350"/>
            <a:ext cx="947737" cy="2115149"/>
            <a:chOff x="2616992" y="3530600"/>
            <a:chExt cx="947737" cy="2247900"/>
          </a:xfrm>
        </p:grpSpPr>
        <p:sp>
          <p:nvSpPr>
            <p:cNvPr id="23" name="正方形/長方形 22">
              <a:extLst>
                <a:ext uri="{FF2B5EF4-FFF2-40B4-BE49-F238E27FC236}">
                  <a16:creationId xmlns:a16="http://schemas.microsoft.com/office/drawing/2014/main" id="{172747C0-49DD-5FA2-43C1-7F0C289F2D1E}"/>
                </a:ext>
              </a:extLst>
            </p:cNvPr>
            <p:cNvSpPr/>
            <p:nvPr/>
          </p:nvSpPr>
          <p:spPr>
            <a:xfrm>
              <a:off x="2878136" y="3530600"/>
              <a:ext cx="425451" cy="20002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6" name="三角形 25">
              <a:extLst>
                <a:ext uri="{FF2B5EF4-FFF2-40B4-BE49-F238E27FC236}">
                  <a16:creationId xmlns:a16="http://schemas.microsoft.com/office/drawing/2014/main" id="{CD9C5E83-523D-91D2-5E08-A4576E6F7F76}"/>
                </a:ext>
              </a:extLst>
            </p:cNvPr>
            <p:cNvSpPr/>
            <p:nvPr/>
          </p:nvSpPr>
          <p:spPr>
            <a:xfrm flipV="1">
              <a:off x="2616992" y="5297488"/>
              <a:ext cx="947737" cy="48101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grpSp>
      <p:sp>
        <p:nvSpPr>
          <p:cNvPr id="29" name="角丸四角形 28">
            <a:extLst>
              <a:ext uri="{FF2B5EF4-FFF2-40B4-BE49-F238E27FC236}">
                <a16:creationId xmlns:a16="http://schemas.microsoft.com/office/drawing/2014/main" id="{AAC0F6A0-F4FA-55C1-5CDB-0C001A1FD5A9}"/>
              </a:ext>
            </a:extLst>
          </p:cNvPr>
          <p:cNvSpPr/>
          <p:nvPr/>
        </p:nvSpPr>
        <p:spPr>
          <a:xfrm>
            <a:off x="664717" y="704609"/>
            <a:ext cx="10855327" cy="1080020"/>
          </a:xfrm>
          <a:prstGeom prst="roundRect">
            <a:avLst/>
          </a:prstGeom>
          <a:solidFill>
            <a:schemeClr val="bg1">
              <a:lumMod val="95000"/>
            </a:schemeClr>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w="38100">
                <a:solidFill>
                  <a:prstClr val="white">
                    <a:lumMod val="50000"/>
                  </a:prstClr>
                </a:solidFill>
              </a:ln>
              <a:solidFill>
                <a:prstClr val="black"/>
              </a:solidFill>
              <a:effectLst/>
              <a:uLnTx/>
              <a:uFillTx/>
              <a:latin typeface="HGPｺﾞｼｯｸM"/>
              <a:ea typeface="HGPｺﾞｼｯｸM"/>
              <a:cs typeface="+mn-cs"/>
            </a:endParaRPr>
          </a:p>
        </p:txBody>
      </p:sp>
      <p:sp>
        <p:nvSpPr>
          <p:cNvPr id="28" name="角丸四角形 27">
            <a:extLst>
              <a:ext uri="{FF2B5EF4-FFF2-40B4-BE49-F238E27FC236}">
                <a16:creationId xmlns:a16="http://schemas.microsoft.com/office/drawing/2014/main" id="{594DE7E7-3E00-F51C-5373-9C2301FBBEBD}"/>
              </a:ext>
            </a:extLst>
          </p:cNvPr>
          <p:cNvSpPr/>
          <p:nvPr/>
        </p:nvSpPr>
        <p:spPr>
          <a:xfrm>
            <a:off x="666751" y="5778501"/>
            <a:ext cx="10996332" cy="614948"/>
          </a:xfrm>
          <a:prstGeom prst="roundRect">
            <a:avLst/>
          </a:prstGeom>
          <a:solidFill>
            <a:schemeClr val="tx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w="38100">
                <a:solidFill>
                  <a:prstClr val="white">
                    <a:lumMod val="50000"/>
                  </a:prstClr>
                </a:solidFill>
              </a:ln>
              <a:solidFill>
                <a:prstClr val="black"/>
              </a:solidFill>
              <a:effectLst/>
              <a:uLnTx/>
              <a:uFillTx/>
              <a:latin typeface="HGPｺﾞｼｯｸM"/>
              <a:ea typeface="HGPｺﾞｼｯｸM"/>
              <a:cs typeface="+mn-cs"/>
            </a:endParaRPr>
          </a:p>
        </p:txBody>
      </p:sp>
      <p:sp>
        <p:nvSpPr>
          <p:cNvPr id="19" name="角丸四角形 18">
            <a:extLst>
              <a:ext uri="{FF2B5EF4-FFF2-40B4-BE49-F238E27FC236}">
                <a16:creationId xmlns:a16="http://schemas.microsoft.com/office/drawing/2014/main" id="{67B39A3B-5137-EFF7-DDC6-AEDC5464613C}"/>
              </a:ext>
            </a:extLst>
          </p:cNvPr>
          <p:cNvSpPr/>
          <p:nvPr/>
        </p:nvSpPr>
        <p:spPr>
          <a:xfrm>
            <a:off x="6680200" y="1895281"/>
            <a:ext cx="4841877" cy="1746250"/>
          </a:xfrm>
          <a:prstGeom prst="roundRect">
            <a:avLst/>
          </a:prstGeom>
          <a:solidFill>
            <a:srgbClr val="FFB3D3">
              <a:alpha val="60784"/>
            </a:srgbClr>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18" name="角丸四角形 17">
            <a:extLst>
              <a:ext uri="{FF2B5EF4-FFF2-40B4-BE49-F238E27FC236}">
                <a16:creationId xmlns:a16="http://schemas.microsoft.com/office/drawing/2014/main" id="{73756A27-A7AD-98FD-94FC-14940AB3E8B0}"/>
              </a:ext>
            </a:extLst>
          </p:cNvPr>
          <p:cNvSpPr/>
          <p:nvPr/>
        </p:nvSpPr>
        <p:spPr>
          <a:xfrm>
            <a:off x="669923" y="1917532"/>
            <a:ext cx="4841877" cy="1746250"/>
          </a:xfrm>
          <a:prstGeom prst="roundRect">
            <a:avLst/>
          </a:prstGeom>
          <a:solidFill>
            <a:schemeClr val="accent5">
              <a:lumMod val="40000"/>
              <a:lumOff val="60000"/>
            </a:schemeClr>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0" name="角丸四角形 19">
            <a:extLst>
              <a:ext uri="{FF2B5EF4-FFF2-40B4-BE49-F238E27FC236}">
                <a16:creationId xmlns:a16="http://schemas.microsoft.com/office/drawing/2014/main" id="{FDAB7FB6-B522-797F-B3F8-3060EE295C0B}"/>
              </a:ext>
            </a:extLst>
          </p:cNvPr>
          <p:cNvSpPr/>
          <p:nvPr/>
        </p:nvSpPr>
        <p:spPr>
          <a:xfrm>
            <a:off x="3484878" y="3872055"/>
            <a:ext cx="5172637" cy="1746250"/>
          </a:xfrm>
          <a:prstGeom prst="roundRect">
            <a:avLst/>
          </a:prstGeom>
          <a:solidFill>
            <a:schemeClr val="accent4">
              <a:lumMod val="40000"/>
              <a:lumOff val="60000"/>
            </a:schemeClr>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30" name="テキスト ボックス 29">
            <a:extLst>
              <a:ext uri="{FF2B5EF4-FFF2-40B4-BE49-F238E27FC236}">
                <a16:creationId xmlns:a16="http://schemas.microsoft.com/office/drawing/2014/main" id="{815399D5-7E6B-4BBA-1E87-7D2C0E178796}"/>
              </a:ext>
            </a:extLst>
          </p:cNvPr>
          <p:cNvSpPr txBox="1"/>
          <p:nvPr/>
        </p:nvSpPr>
        <p:spPr>
          <a:xfrm>
            <a:off x="2261258" y="885908"/>
            <a:ext cx="7807318" cy="307777"/>
          </a:xfrm>
          <a:prstGeom prst="rect">
            <a:avLst/>
          </a:prstGeom>
          <a:noFill/>
        </p:spPr>
        <p:txBody>
          <a:bodyPr wrap="square" rtlCol="0">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新型コロナウイルス感染症の影響により、</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人々の生活様式や働き方が大きく変化</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しました。これに加え、</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80F12965-7156-F234-7388-C58FE1A44F4F}"/>
              </a:ext>
            </a:extLst>
          </p:cNvPr>
          <p:cNvSpPr txBox="1"/>
          <p:nvPr/>
        </p:nvSpPr>
        <p:spPr>
          <a:xfrm>
            <a:off x="2003159" y="1435425"/>
            <a:ext cx="9110186"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a:ea typeface="游ゴシック"/>
                <a:cs typeface="+mn-cs"/>
              </a:rPr>
              <a:t>顕在化している</a:t>
            </a:r>
            <a:r>
              <a:rPr kumimoji="1" lang="ja-JP" altLang="en-US" sz="1200" b="0" i="0" u="none" strike="noStrike" kern="1200" cap="none" spc="0" normalizeH="0" baseline="0" noProof="0" dirty="0">
                <a:ln>
                  <a:noFill/>
                </a:ln>
                <a:solidFill>
                  <a:prstClr val="black"/>
                </a:solidFill>
                <a:effectLst/>
                <a:uLnTx/>
                <a:uFillTx/>
                <a:latin typeface="游ゴシック"/>
                <a:ea typeface="游ゴシック"/>
                <a:cs typeface="+mn-cs"/>
              </a:rPr>
              <a:t>さまざまな社会環境の変化を受け止め、持続可能な社会の実現に向けて、事業・組織のあり方を再構築します。</a:t>
            </a:r>
            <a:endParaRPr kumimoji="1" lang="en-US" altLang="ja-JP" sz="12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34" name="正方形/長方形 33">
            <a:extLst>
              <a:ext uri="{FF2B5EF4-FFF2-40B4-BE49-F238E27FC236}">
                <a16:creationId xmlns:a16="http://schemas.microsoft.com/office/drawing/2014/main" id="{16E1281E-B0E4-7400-E214-5D855D302039}"/>
              </a:ext>
            </a:extLst>
          </p:cNvPr>
          <p:cNvSpPr/>
          <p:nvPr/>
        </p:nvSpPr>
        <p:spPr>
          <a:xfrm>
            <a:off x="4901645" y="544414"/>
            <a:ext cx="2352335" cy="3118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HGPｺﾞｼｯｸM"/>
              <a:ea typeface="HGPｺﾞｼｯｸM"/>
              <a:cs typeface="+mn-cs"/>
            </a:endParaRPr>
          </a:p>
        </p:txBody>
      </p:sp>
      <p:sp>
        <p:nvSpPr>
          <p:cNvPr id="21" name="正方形/長方形 20">
            <a:extLst>
              <a:ext uri="{FF2B5EF4-FFF2-40B4-BE49-F238E27FC236}">
                <a16:creationId xmlns:a16="http://schemas.microsoft.com/office/drawing/2014/main" id="{B4B1DD0C-6220-79D3-6950-2AFD7E19C86E}"/>
              </a:ext>
            </a:extLst>
          </p:cNvPr>
          <p:cNvSpPr/>
          <p:nvPr/>
        </p:nvSpPr>
        <p:spPr>
          <a:xfrm>
            <a:off x="5511800" y="2419350"/>
            <a:ext cx="1168400" cy="4318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2" name="正方形/長方形 21">
            <a:extLst>
              <a:ext uri="{FF2B5EF4-FFF2-40B4-BE49-F238E27FC236}">
                <a16:creationId xmlns:a16="http://schemas.microsoft.com/office/drawing/2014/main" id="{17B3074D-D81B-1C28-1B61-E7BBA13EA73B}"/>
              </a:ext>
            </a:extLst>
          </p:cNvPr>
          <p:cNvSpPr/>
          <p:nvPr/>
        </p:nvSpPr>
        <p:spPr>
          <a:xfrm>
            <a:off x="5954216" y="2606778"/>
            <a:ext cx="297752" cy="124044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grpSp>
        <p:nvGrpSpPr>
          <p:cNvPr id="54" name="グループ化 53">
            <a:extLst>
              <a:ext uri="{FF2B5EF4-FFF2-40B4-BE49-F238E27FC236}">
                <a16:creationId xmlns:a16="http://schemas.microsoft.com/office/drawing/2014/main" id="{BA409457-2AC4-C96D-9698-61A38576F817}"/>
              </a:ext>
            </a:extLst>
          </p:cNvPr>
          <p:cNvGrpSpPr/>
          <p:nvPr/>
        </p:nvGrpSpPr>
        <p:grpSpPr>
          <a:xfrm>
            <a:off x="9529327" y="3640126"/>
            <a:ext cx="947737" cy="2138374"/>
            <a:chOff x="8627271" y="3530600"/>
            <a:chExt cx="947737" cy="2247900"/>
          </a:xfrm>
        </p:grpSpPr>
        <p:sp>
          <p:nvSpPr>
            <p:cNvPr id="24" name="正方形/長方形 23">
              <a:extLst>
                <a:ext uri="{FF2B5EF4-FFF2-40B4-BE49-F238E27FC236}">
                  <a16:creationId xmlns:a16="http://schemas.microsoft.com/office/drawing/2014/main" id="{FD7F2174-FCB8-7A7C-3445-2BC0CFA23463}"/>
                </a:ext>
              </a:extLst>
            </p:cNvPr>
            <p:cNvSpPr/>
            <p:nvPr/>
          </p:nvSpPr>
          <p:spPr>
            <a:xfrm>
              <a:off x="8888413" y="3530600"/>
              <a:ext cx="425451" cy="20002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7" name="三角形 26">
              <a:extLst>
                <a:ext uri="{FF2B5EF4-FFF2-40B4-BE49-F238E27FC236}">
                  <a16:creationId xmlns:a16="http://schemas.microsoft.com/office/drawing/2014/main" id="{805522A1-AB64-A977-3C5E-D4A322F62A85}"/>
                </a:ext>
              </a:extLst>
            </p:cNvPr>
            <p:cNvSpPr/>
            <p:nvPr/>
          </p:nvSpPr>
          <p:spPr>
            <a:xfrm flipV="1">
              <a:off x="8627271" y="5297488"/>
              <a:ext cx="947737" cy="48101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grpSp>
      <p:sp>
        <p:nvSpPr>
          <p:cNvPr id="33" name="テキスト ボックス 32">
            <a:extLst>
              <a:ext uri="{FF2B5EF4-FFF2-40B4-BE49-F238E27FC236}">
                <a16:creationId xmlns:a16="http://schemas.microsoft.com/office/drawing/2014/main" id="{B7A8D7AF-B043-37B3-2DB8-FED3DCCC2E25}"/>
              </a:ext>
            </a:extLst>
          </p:cNvPr>
          <p:cNvSpPr txBox="1"/>
          <p:nvPr/>
        </p:nvSpPr>
        <p:spPr>
          <a:xfrm>
            <a:off x="5371670" y="563228"/>
            <a:ext cx="14414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n-cs"/>
              </a:rPr>
              <a:t>社会環境の変化</a:t>
            </a:r>
          </a:p>
        </p:txBody>
      </p:sp>
      <p:sp>
        <p:nvSpPr>
          <p:cNvPr id="35" name="正方形/長方形 34">
            <a:extLst>
              <a:ext uri="{FF2B5EF4-FFF2-40B4-BE49-F238E27FC236}">
                <a16:creationId xmlns:a16="http://schemas.microsoft.com/office/drawing/2014/main" id="{0F0532BB-BC6D-4F02-018E-2882C612C3D4}"/>
              </a:ext>
            </a:extLst>
          </p:cNvPr>
          <p:cNvSpPr/>
          <p:nvPr/>
        </p:nvSpPr>
        <p:spPr>
          <a:xfrm>
            <a:off x="1391350" y="1918738"/>
            <a:ext cx="3383849" cy="3829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PｺﾞｼｯｸM"/>
              <a:ea typeface="HGPｺﾞｼｯｸM"/>
              <a:cs typeface="+mn-cs"/>
            </a:endParaRPr>
          </a:p>
        </p:txBody>
      </p:sp>
      <p:sp>
        <p:nvSpPr>
          <p:cNvPr id="36" name="正方形/長方形 35">
            <a:extLst>
              <a:ext uri="{FF2B5EF4-FFF2-40B4-BE49-F238E27FC236}">
                <a16:creationId xmlns:a16="http://schemas.microsoft.com/office/drawing/2014/main" id="{A10C33AB-9B61-861F-8419-35C2450D11F7}"/>
              </a:ext>
            </a:extLst>
          </p:cNvPr>
          <p:cNvSpPr/>
          <p:nvPr/>
        </p:nvSpPr>
        <p:spPr>
          <a:xfrm>
            <a:off x="7416801" y="1917832"/>
            <a:ext cx="3383849" cy="3829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37" name="テキスト ボックス 36">
            <a:extLst>
              <a:ext uri="{FF2B5EF4-FFF2-40B4-BE49-F238E27FC236}">
                <a16:creationId xmlns:a16="http://schemas.microsoft.com/office/drawing/2014/main" id="{F7F2B2D0-4B2C-5D70-FC89-78C81387CFD2}"/>
              </a:ext>
            </a:extLst>
          </p:cNvPr>
          <p:cNvSpPr txBox="1"/>
          <p:nvPr/>
        </p:nvSpPr>
        <p:spPr>
          <a:xfrm>
            <a:off x="2116748" y="1934727"/>
            <a:ext cx="19800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n-cs"/>
              </a:rPr>
              <a:t>質の高い「軌道事業」</a:t>
            </a:r>
          </a:p>
        </p:txBody>
      </p:sp>
      <p:sp>
        <p:nvSpPr>
          <p:cNvPr id="38" name="テキスト ボックス 37">
            <a:extLst>
              <a:ext uri="{FF2B5EF4-FFF2-40B4-BE49-F238E27FC236}">
                <a16:creationId xmlns:a16="http://schemas.microsoft.com/office/drawing/2014/main" id="{7E51E6DE-DA55-2BE0-7AA2-7EA27B04F412}"/>
              </a:ext>
            </a:extLst>
          </p:cNvPr>
          <p:cNvSpPr txBox="1"/>
          <p:nvPr/>
        </p:nvSpPr>
        <p:spPr>
          <a:xfrm>
            <a:off x="7903389" y="1940648"/>
            <a:ext cx="25186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n-cs"/>
              </a:rPr>
              <a:t>暮らし豊かな「駅まち事業」</a:t>
            </a:r>
          </a:p>
        </p:txBody>
      </p:sp>
      <p:sp>
        <p:nvSpPr>
          <p:cNvPr id="39" name="正方形/長方形 38">
            <a:extLst>
              <a:ext uri="{FF2B5EF4-FFF2-40B4-BE49-F238E27FC236}">
                <a16:creationId xmlns:a16="http://schemas.microsoft.com/office/drawing/2014/main" id="{40D35BF3-53C1-6F15-094F-6CEC1F8ECAE9}"/>
              </a:ext>
            </a:extLst>
          </p:cNvPr>
          <p:cNvSpPr/>
          <p:nvPr/>
        </p:nvSpPr>
        <p:spPr>
          <a:xfrm>
            <a:off x="4407439" y="3894578"/>
            <a:ext cx="3383849" cy="3426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PｺﾞｼｯｸM"/>
              <a:ea typeface="HGPｺﾞｼｯｸM"/>
              <a:cs typeface="+mn-cs"/>
            </a:endParaRPr>
          </a:p>
        </p:txBody>
      </p:sp>
      <p:sp>
        <p:nvSpPr>
          <p:cNvPr id="40" name="テキスト ボックス 39">
            <a:extLst>
              <a:ext uri="{FF2B5EF4-FFF2-40B4-BE49-F238E27FC236}">
                <a16:creationId xmlns:a16="http://schemas.microsoft.com/office/drawing/2014/main" id="{E073347D-4ACA-BCE7-B194-0F6796AA65CC}"/>
              </a:ext>
            </a:extLst>
          </p:cNvPr>
          <p:cNvSpPr txBox="1"/>
          <p:nvPr/>
        </p:nvSpPr>
        <p:spPr>
          <a:xfrm>
            <a:off x="4914878" y="3884565"/>
            <a:ext cx="23391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n-cs"/>
              </a:rPr>
              <a:t>次代に向けた「組織強化」</a:t>
            </a:r>
          </a:p>
        </p:txBody>
      </p:sp>
      <p:sp>
        <p:nvSpPr>
          <p:cNvPr id="41" name="テキスト ボックス 40">
            <a:extLst>
              <a:ext uri="{FF2B5EF4-FFF2-40B4-BE49-F238E27FC236}">
                <a16:creationId xmlns:a16="http://schemas.microsoft.com/office/drawing/2014/main" id="{4A49A4F3-3CE1-3168-D4E8-EF538A1C8AAD}"/>
              </a:ext>
            </a:extLst>
          </p:cNvPr>
          <p:cNvSpPr txBox="1"/>
          <p:nvPr/>
        </p:nvSpPr>
        <p:spPr>
          <a:xfrm>
            <a:off x="483438" y="2404746"/>
            <a:ext cx="271797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a:ea typeface="Yu Gothic"/>
                <a:cs typeface="+mn-cs"/>
              </a:rPr>
              <a:t>●安全と安心の徹底</a:t>
            </a:r>
          </a:p>
        </p:txBody>
      </p:sp>
      <p:sp>
        <p:nvSpPr>
          <p:cNvPr id="42" name="テキスト ボックス 41">
            <a:extLst>
              <a:ext uri="{FF2B5EF4-FFF2-40B4-BE49-F238E27FC236}">
                <a16:creationId xmlns:a16="http://schemas.microsoft.com/office/drawing/2014/main" id="{AC61AE46-49CD-70C5-518B-DD801C8220EB}"/>
              </a:ext>
            </a:extLst>
          </p:cNvPr>
          <p:cNvSpPr txBox="1"/>
          <p:nvPr/>
        </p:nvSpPr>
        <p:spPr>
          <a:xfrm>
            <a:off x="708419" y="2805432"/>
            <a:ext cx="249299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●交通サービスの向上</a:t>
            </a:r>
          </a:p>
        </p:txBody>
      </p:sp>
      <p:sp>
        <p:nvSpPr>
          <p:cNvPr id="43" name="テキスト ボックス 42">
            <a:extLst>
              <a:ext uri="{FF2B5EF4-FFF2-40B4-BE49-F238E27FC236}">
                <a16:creationId xmlns:a16="http://schemas.microsoft.com/office/drawing/2014/main" id="{B7D91446-C0CF-9F8E-B276-FB04D61968D5}"/>
              </a:ext>
            </a:extLst>
          </p:cNvPr>
          <p:cNvSpPr txBox="1"/>
          <p:nvPr/>
        </p:nvSpPr>
        <p:spPr>
          <a:xfrm>
            <a:off x="714428" y="3231309"/>
            <a:ext cx="203132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●南伸事業の推進</a:t>
            </a:r>
          </a:p>
        </p:txBody>
      </p:sp>
      <p:sp>
        <p:nvSpPr>
          <p:cNvPr id="47" name="テキスト ボックス 46">
            <a:extLst>
              <a:ext uri="{FF2B5EF4-FFF2-40B4-BE49-F238E27FC236}">
                <a16:creationId xmlns:a16="http://schemas.microsoft.com/office/drawing/2014/main" id="{658D2E54-23EF-3476-7173-2A8EAFCF954E}"/>
              </a:ext>
            </a:extLst>
          </p:cNvPr>
          <p:cNvSpPr txBox="1"/>
          <p:nvPr/>
        </p:nvSpPr>
        <p:spPr>
          <a:xfrm>
            <a:off x="6760769" y="3191659"/>
            <a:ext cx="3262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●駅まち空間</a:t>
            </a:r>
            <a:r>
              <a:rPr kumimoji="1" lang="ja-JP" altLang="en-US" sz="1800" b="1" i="0" u="none" strike="noStrike" kern="1200" cap="none" spc="-15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のリノベーション</a:t>
            </a:r>
            <a:endPar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p:txBody>
      </p:sp>
      <p:sp>
        <p:nvSpPr>
          <p:cNvPr id="48" name="テキスト ボックス 47">
            <a:extLst>
              <a:ext uri="{FF2B5EF4-FFF2-40B4-BE49-F238E27FC236}">
                <a16:creationId xmlns:a16="http://schemas.microsoft.com/office/drawing/2014/main" id="{C409F3A3-9354-999C-2BFD-18016E4F8D9A}"/>
              </a:ext>
            </a:extLst>
          </p:cNvPr>
          <p:cNvSpPr txBox="1"/>
          <p:nvPr/>
        </p:nvSpPr>
        <p:spPr>
          <a:xfrm>
            <a:off x="6750821" y="2787609"/>
            <a:ext cx="34547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●シンボル</a:t>
            </a:r>
            <a:r>
              <a:rPr kumimoji="1" lang="ja-JP" altLang="en-US" sz="1800" b="1" i="0" u="none" strike="noStrike" kern="1200" cap="none" spc="-30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・にぎ</a:t>
            </a: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わ</a:t>
            </a:r>
            <a:r>
              <a:rPr kumimoji="1" lang="ja-JP" altLang="en-US" sz="1800" b="1" i="0" u="none" strike="noStrike" kern="1200" cap="none" spc="-30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い</a:t>
            </a:r>
            <a:r>
              <a:rPr kumimoji="1" lang="ja-JP" altLang="en-US" sz="1800" b="1" i="0" u="none" strike="noStrike" kern="1200" cap="none" spc="-30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800" b="1"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交流機能</a:t>
            </a:r>
            <a:endPar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p:txBody>
      </p:sp>
      <p:sp>
        <p:nvSpPr>
          <p:cNvPr id="49" name="テキスト ボックス 48">
            <a:extLst>
              <a:ext uri="{FF2B5EF4-FFF2-40B4-BE49-F238E27FC236}">
                <a16:creationId xmlns:a16="http://schemas.microsoft.com/office/drawing/2014/main" id="{DB819D1B-93D1-0F8F-B72F-617F7FC29CC4}"/>
              </a:ext>
            </a:extLst>
          </p:cNvPr>
          <p:cNvSpPr txBox="1"/>
          <p:nvPr/>
        </p:nvSpPr>
        <p:spPr>
          <a:xfrm>
            <a:off x="6769129" y="2398974"/>
            <a:ext cx="36471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●駅まち事業における３つの機能</a:t>
            </a:r>
          </a:p>
        </p:txBody>
      </p:sp>
      <p:sp>
        <p:nvSpPr>
          <p:cNvPr id="58" name="テキスト ボックス 57">
            <a:extLst>
              <a:ext uri="{FF2B5EF4-FFF2-40B4-BE49-F238E27FC236}">
                <a16:creationId xmlns:a16="http://schemas.microsoft.com/office/drawing/2014/main" id="{907E0CE1-C998-B3E6-3C7F-439A4897FA6E}"/>
              </a:ext>
            </a:extLst>
          </p:cNvPr>
          <p:cNvSpPr txBox="1"/>
          <p:nvPr/>
        </p:nvSpPr>
        <p:spPr>
          <a:xfrm>
            <a:off x="3552259" y="5163154"/>
            <a:ext cx="3020379"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a:ea typeface="Yu Gothic"/>
                <a:cs typeface="+mn-cs"/>
              </a:rPr>
              <a:t>●持続可能な社会への貢献</a:t>
            </a:r>
          </a:p>
        </p:txBody>
      </p:sp>
      <p:sp>
        <p:nvSpPr>
          <p:cNvPr id="62" name="テキスト ボックス 61">
            <a:extLst>
              <a:ext uri="{FF2B5EF4-FFF2-40B4-BE49-F238E27FC236}">
                <a16:creationId xmlns:a16="http://schemas.microsoft.com/office/drawing/2014/main" id="{F524BAA2-8499-BD69-2DE0-BA1C49D0C65B}"/>
              </a:ext>
            </a:extLst>
          </p:cNvPr>
          <p:cNvSpPr txBox="1"/>
          <p:nvPr/>
        </p:nvSpPr>
        <p:spPr>
          <a:xfrm>
            <a:off x="3552394" y="4362006"/>
            <a:ext cx="3416320"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a:ea typeface="Yu Gothic"/>
                <a:cs typeface="+mn-cs"/>
              </a:rPr>
              <a:t>●社員のモチベーションの向上</a:t>
            </a:r>
          </a:p>
        </p:txBody>
      </p:sp>
      <p:sp>
        <p:nvSpPr>
          <p:cNvPr id="65" name="テキスト ボックス 64">
            <a:extLst>
              <a:ext uri="{FF2B5EF4-FFF2-40B4-BE49-F238E27FC236}">
                <a16:creationId xmlns:a16="http://schemas.microsoft.com/office/drawing/2014/main" id="{94240ED8-DF77-6F3C-D915-918B63DFE419}"/>
              </a:ext>
            </a:extLst>
          </p:cNvPr>
          <p:cNvSpPr txBox="1"/>
          <p:nvPr/>
        </p:nvSpPr>
        <p:spPr>
          <a:xfrm>
            <a:off x="664717" y="5822608"/>
            <a:ext cx="110790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n-cs"/>
              </a:rPr>
              <a:t>　「軌道事業」と「駅まち事業」のふたつの相乗効果によって、すべての利用者に安全・安心で魅力ある公共交通機関であるとともに、大阪モノレール沿線が、地域やご利用の皆さまにとって「住みたい・働きたい・訪れたい街」となることをめざします。</a:t>
            </a:r>
          </a:p>
        </p:txBody>
      </p:sp>
      <p:sp>
        <p:nvSpPr>
          <p:cNvPr id="44" name="テキスト ボックス 43">
            <a:extLst>
              <a:ext uri="{FF2B5EF4-FFF2-40B4-BE49-F238E27FC236}">
                <a16:creationId xmlns:a16="http://schemas.microsoft.com/office/drawing/2014/main" id="{FEFEBD48-A350-4FCE-BE92-5A0734254EFF}"/>
              </a:ext>
            </a:extLst>
          </p:cNvPr>
          <p:cNvSpPr txBox="1"/>
          <p:nvPr/>
        </p:nvSpPr>
        <p:spPr>
          <a:xfrm>
            <a:off x="3552259" y="4764194"/>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●経営管理の徹底</a:t>
            </a:r>
          </a:p>
        </p:txBody>
      </p:sp>
      <p:sp>
        <p:nvSpPr>
          <p:cNvPr id="45" name="テキスト ボックス 44">
            <a:extLst>
              <a:ext uri="{FF2B5EF4-FFF2-40B4-BE49-F238E27FC236}">
                <a16:creationId xmlns:a16="http://schemas.microsoft.com/office/drawing/2014/main" id="{82049904-4416-4CFB-8121-D7B77C27256B}"/>
              </a:ext>
            </a:extLst>
          </p:cNvPr>
          <p:cNvSpPr txBox="1"/>
          <p:nvPr/>
        </p:nvSpPr>
        <p:spPr>
          <a:xfrm>
            <a:off x="493267" y="1145929"/>
            <a:ext cx="10849453" cy="307777"/>
          </a:xfrm>
          <a:prstGeom prst="rect">
            <a:avLst/>
          </a:prstGeom>
          <a:noFill/>
        </p:spPr>
        <p:txBody>
          <a:bodyPr wrap="square" lIns="91440" tIns="45720" rIns="91440" bIns="45720" rtlCol="0" anchor="t">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a:ea typeface="游ゴシック"/>
                <a:cs typeface="+mn-cs"/>
              </a:rPr>
              <a:t>　　</a:t>
            </a:r>
            <a:r>
              <a:rPr kumimoji="1" lang="ja-JP" altLang="en-US" sz="1400" b="1" i="0" u="none" strike="noStrike" kern="1200" cap="none" spc="0" normalizeH="0" baseline="0" noProof="0" dirty="0">
                <a:ln>
                  <a:noFill/>
                </a:ln>
                <a:solidFill>
                  <a:prstClr val="black"/>
                </a:solidFill>
                <a:effectLst/>
                <a:uLnTx/>
                <a:uFillTx/>
                <a:latin typeface="游ゴシック"/>
                <a:ea typeface="游ゴシック"/>
                <a:cs typeface="+mn-cs"/>
              </a:rPr>
              <a:t>人口問題、増加するインバウンド、沿線開発、交通ネットワークの進展、</a:t>
            </a:r>
            <a:r>
              <a:rPr kumimoji="1" lang="en" altLang="ja-JP" sz="1400" b="1" i="0" u="none" strike="noStrike" kern="1200" cap="none" spc="0" normalizeH="0" baseline="0" noProof="0" dirty="0">
                <a:ln>
                  <a:noFill/>
                </a:ln>
                <a:solidFill>
                  <a:prstClr val="black"/>
                </a:solidFill>
                <a:effectLst/>
                <a:uLnTx/>
                <a:uFillTx/>
                <a:latin typeface="游ゴシック"/>
                <a:ea typeface="游ゴシック"/>
                <a:cs typeface="+mn-cs"/>
              </a:rPr>
              <a:t>DX</a:t>
            </a:r>
            <a:r>
              <a:rPr kumimoji="1" lang="ja-JP" altLang="en-US" sz="1400" b="1" i="0" u="none" strike="noStrike" kern="1200" cap="none" spc="0" normalizeH="0" baseline="0" noProof="0" dirty="0">
                <a:ln>
                  <a:noFill/>
                </a:ln>
                <a:solidFill>
                  <a:prstClr val="black"/>
                </a:solidFill>
                <a:effectLst/>
                <a:uLnTx/>
                <a:uFillTx/>
                <a:latin typeface="游ゴシック"/>
                <a:ea typeface="游ゴシック"/>
                <a:cs typeface="+mn-cs"/>
              </a:rPr>
              <a:t>の加速度的進展、</a:t>
            </a:r>
            <a:r>
              <a:rPr kumimoji="1" lang="en-US" altLang="ja-JP" sz="1400" b="1" i="0" u="none" strike="noStrike" kern="1200" cap="none" spc="0" normalizeH="0" baseline="0" noProof="0" dirty="0">
                <a:ln>
                  <a:noFill/>
                </a:ln>
                <a:solidFill>
                  <a:prstClr val="black"/>
                </a:solidFill>
                <a:effectLst/>
                <a:uLnTx/>
                <a:uFillTx/>
                <a:latin typeface="游ゴシック"/>
                <a:ea typeface="游ゴシック"/>
                <a:cs typeface="+mn-cs"/>
              </a:rPr>
              <a:t>2050年</a:t>
            </a:r>
            <a:r>
              <a:rPr kumimoji="1" lang="ja-JP" altLang="en-US" sz="1400" b="1" i="0" u="none" strike="noStrike" kern="1200" cap="none" spc="0" normalizeH="0" baseline="0" noProof="0" dirty="0">
                <a:ln>
                  <a:noFill/>
                </a:ln>
                <a:solidFill>
                  <a:prstClr val="black"/>
                </a:solidFill>
                <a:effectLst/>
                <a:uLnTx/>
                <a:uFillTx/>
                <a:latin typeface="游ゴシック"/>
                <a:ea typeface="游ゴシック"/>
                <a:cs typeface="+mn-cs"/>
              </a:rPr>
              <a:t>カーボンニュートラルなど</a:t>
            </a:r>
            <a:endParaRPr kumimoji="1" lang="ja-JP" altLang="en-US" sz="1200" b="1"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2" name="タイトル 1">
            <a:extLst>
              <a:ext uri="{FF2B5EF4-FFF2-40B4-BE49-F238E27FC236}">
                <a16:creationId xmlns:a16="http://schemas.microsoft.com/office/drawing/2014/main" id="{4E30D675-AC97-4AD3-874B-56F41467A334}"/>
              </a:ext>
            </a:extLst>
          </p:cNvPr>
          <p:cNvSpPr>
            <a:spLocks noGrp="1"/>
          </p:cNvSpPr>
          <p:nvPr>
            <p:ph type="title"/>
          </p:nvPr>
        </p:nvSpPr>
        <p:spPr/>
        <p:txBody>
          <a:bodyPr/>
          <a:lstStyle/>
          <a:p>
            <a:r>
              <a:rPr lang="en-US" altLang="ja-JP" dirty="0"/>
              <a:t>3</a:t>
            </a:r>
            <a:r>
              <a:rPr lang="ja-JP" altLang="en-US" dirty="0" err="1"/>
              <a:t>．</a:t>
            </a:r>
            <a:r>
              <a:rPr lang="ja-JP" altLang="en-US" dirty="0"/>
              <a:t>「中期経営計画</a:t>
            </a:r>
            <a:r>
              <a:rPr lang="en-US" altLang="ja-JP" dirty="0"/>
              <a:t>2025-2029</a:t>
            </a:r>
            <a:r>
              <a:rPr lang="ja-JP" altLang="en-US" dirty="0"/>
              <a:t>」の概要</a:t>
            </a:r>
            <a:endParaRPr kumimoji="1" lang="ja-JP" altLang="en-US" dirty="0"/>
          </a:p>
        </p:txBody>
      </p:sp>
      <p:sp>
        <p:nvSpPr>
          <p:cNvPr id="3" name="スライド番号プレースホルダー 2">
            <a:extLst>
              <a:ext uri="{FF2B5EF4-FFF2-40B4-BE49-F238E27FC236}">
                <a16:creationId xmlns:a16="http://schemas.microsoft.com/office/drawing/2014/main" id="{EDD53011-41FB-4947-BFBE-32AB03EDF66C}"/>
              </a:ext>
            </a:extLst>
          </p:cNvPr>
          <p:cNvSpPr>
            <a:spLocks noGrp="1"/>
          </p:cNvSpPr>
          <p:nvPr>
            <p:ph type="sldNum" sz="quarter" idx="12"/>
          </p:nvPr>
        </p:nvSpPr>
        <p:spPr/>
        <p:txBody>
          <a:bodyPr/>
          <a:lstStyle/>
          <a:p>
            <a:fld id="{C6BA221B-B92C-4BA5-A9F8-CF39C13EE5C3}" type="slidenum">
              <a:rPr lang="ja-JP" altLang="en-US" smtClean="0"/>
              <a:pPr/>
              <a:t>11</a:t>
            </a:fld>
            <a:endParaRPr lang="ja-JP" altLang="en-US" dirty="0"/>
          </a:p>
        </p:txBody>
      </p:sp>
    </p:spTree>
    <p:extLst>
      <p:ext uri="{BB962C8B-B14F-4D97-AF65-F5344CB8AC3E}">
        <p14:creationId xmlns:p14="http://schemas.microsoft.com/office/powerpoint/2010/main" val="217563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B9BA73D-9DEC-4453-BEA3-1CA039C40C83}"/>
              </a:ext>
            </a:extLst>
          </p:cNvPr>
          <p:cNvSpPr txBox="1">
            <a:spLocks/>
          </p:cNvSpPr>
          <p:nvPr/>
        </p:nvSpPr>
        <p:spPr>
          <a:xfrm>
            <a:off x="1578208"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4</a:t>
            </a:r>
          </a:p>
        </p:txBody>
      </p:sp>
      <p:sp>
        <p:nvSpPr>
          <p:cNvPr id="6" name="タイトル 1">
            <a:extLst>
              <a:ext uri="{FF2B5EF4-FFF2-40B4-BE49-F238E27FC236}">
                <a16:creationId xmlns:a16="http://schemas.microsoft.com/office/drawing/2014/main" id="{FFEA9411-8817-4182-BD6D-6A3454BB2A03}"/>
              </a:ext>
            </a:extLst>
          </p:cNvPr>
          <p:cNvSpPr txBox="1">
            <a:spLocks/>
          </p:cNvSpPr>
          <p:nvPr/>
        </p:nvSpPr>
        <p:spPr>
          <a:xfrm>
            <a:off x="321791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S創英角ｺﾞｼｯｸUB"/>
                <a:ea typeface="HGS創英角ｺﾞｼｯｸUB"/>
                <a:cs typeface="+mj-cs"/>
              </a:rPr>
              <a:t>  </a:t>
            </a:r>
            <a:r>
              <a:rPr kumimoji="1" lang="ja-JP" altLang="en-US"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質の高い</a:t>
            </a:r>
            <a:endParaRPr kumimoji="1" lang="en-US" altLang="ja-JP"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「軌道事業」</a:t>
            </a:r>
          </a:p>
        </p:txBody>
      </p:sp>
      <p:sp>
        <p:nvSpPr>
          <p:cNvPr id="34" name="角丸四角形 17">
            <a:extLst>
              <a:ext uri="{FF2B5EF4-FFF2-40B4-BE49-F238E27FC236}">
                <a16:creationId xmlns:a16="http://schemas.microsoft.com/office/drawing/2014/main" id="{66D7F63C-12AE-4886-AACB-8271DA34054D}"/>
              </a:ext>
            </a:extLst>
          </p:cNvPr>
          <p:cNvSpPr/>
          <p:nvPr/>
        </p:nvSpPr>
        <p:spPr>
          <a:xfrm>
            <a:off x="8375018" y="560167"/>
            <a:ext cx="3683631" cy="3105487"/>
          </a:xfrm>
          <a:prstGeom prst="roundRect">
            <a:avLst>
              <a:gd name="adj" fmla="val 4437"/>
            </a:avLst>
          </a:prstGeom>
          <a:solidFill>
            <a:srgbClr val="1464A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35" name="テキスト ボックス 34">
            <a:extLst>
              <a:ext uri="{FF2B5EF4-FFF2-40B4-BE49-F238E27FC236}">
                <a16:creationId xmlns:a16="http://schemas.microsoft.com/office/drawing/2014/main" id="{23C6FEB7-2589-4808-9F84-69786BC5E699}"/>
              </a:ext>
            </a:extLst>
          </p:cNvPr>
          <p:cNvSpPr txBox="1"/>
          <p:nvPr/>
        </p:nvSpPr>
        <p:spPr>
          <a:xfrm>
            <a:off x="8419288" y="653012"/>
            <a:ext cx="1484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SDGs</a:t>
            </a: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達成目標</a:t>
            </a:r>
          </a:p>
        </p:txBody>
      </p:sp>
      <p:sp>
        <p:nvSpPr>
          <p:cNvPr id="36" name="正方形/長方形 35">
            <a:extLst>
              <a:ext uri="{FF2B5EF4-FFF2-40B4-BE49-F238E27FC236}">
                <a16:creationId xmlns:a16="http://schemas.microsoft.com/office/drawing/2014/main" id="{2CEA61FB-3F08-4022-AE55-E8D2FB6E4F14}"/>
              </a:ext>
            </a:extLst>
          </p:cNvPr>
          <p:cNvSpPr/>
          <p:nvPr/>
        </p:nvSpPr>
        <p:spPr>
          <a:xfrm>
            <a:off x="8523422" y="1020033"/>
            <a:ext cx="3400078" cy="2445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grpSp>
        <p:nvGrpSpPr>
          <p:cNvPr id="37" name="グループ化 36">
            <a:extLst>
              <a:ext uri="{FF2B5EF4-FFF2-40B4-BE49-F238E27FC236}">
                <a16:creationId xmlns:a16="http://schemas.microsoft.com/office/drawing/2014/main" id="{FCCCCC92-8A13-4B75-850D-7E4736C66B9F}"/>
              </a:ext>
            </a:extLst>
          </p:cNvPr>
          <p:cNvGrpSpPr/>
          <p:nvPr/>
        </p:nvGrpSpPr>
        <p:grpSpPr>
          <a:xfrm>
            <a:off x="8675828" y="1088640"/>
            <a:ext cx="3213377" cy="2276799"/>
            <a:chOff x="838833" y="4208483"/>
            <a:chExt cx="3213377" cy="2276799"/>
          </a:xfrm>
        </p:grpSpPr>
        <p:sp>
          <p:nvSpPr>
            <p:cNvPr id="38" name="テキスト ボックス 37">
              <a:extLst>
                <a:ext uri="{FF2B5EF4-FFF2-40B4-BE49-F238E27FC236}">
                  <a16:creationId xmlns:a16="http://schemas.microsoft.com/office/drawing/2014/main" id="{A7B3072E-1BD0-4458-BCAD-93EF0247768B}"/>
                </a:ext>
              </a:extLst>
            </p:cNvPr>
            <p:cNvSpPr txBox="1"/>
            <p:nvPr/>
          </p:nvSpPr>
          <p:spPr>
            <a:xfrm>
              <a:off x="869131" y="4208483"/>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安全と安心の徹底</a:t>
              </a:r>
            </a:p>
          </p:txBody>
        </p:sp>
        <p:grpSp>
          <p:nvGrpSpPr>
            <p:cNvPr id="39" name="グループ化 38">
              <a:extLst>
                <a:ext uri="{FF2B5EF4-FFF2-40B4-BE49-F238E27FC236}">
                  <a16:creationId xmlns:a16="http://schemas.microsoft.com/office/drawing/2014/main" id="{FF377B37-51A6-459A-8A98-E8528DACC468}"/>
                </a:ext>
              </a:extLst>
            </p:cNvPr>
            <p:cNvGrpSpPr/>
            <p:nvPr/>
          </p:nvGrpSpPr>
          <p:grpSpPr>
            <a:xfrm>
              <a:off x="838833" y="4570992"/>
              <a:ext cx="3129270" cy="1914290"/>
              <a:chOff x="838833" y="4570992"/>
              <a:chExt cx="3129270" cy="1914290"/>
            </a:xfrm>
          </p:grpSpPr>
          <p:sp>
            <p:nvSpPr>
              <p:cNvPr id="40" name="テキスト ボックス 39">
                <a:extLst>
                  <a:ext uri="{FF2B5EF4-FFF2-40B4-BE49-F238E27FC236}">
                    <a16:creationId xmlns:a16="http://schemas.microsoft.com/office/drawing/2014/main" id="{E33E6788-8CC3-4669-9786-74B50FC7BA57}"/>
                  </a:ext>
                </a:extLst>
              </p:cNvPr>
              <p:cNvSpPr txBox="1"/>
              <p:nvPr/>
            </p:nvSpPr>
            <p:spPr>
              <a:xfrm>
                <a:off x="838833" y="5788536"/>
                <a:ext cx="20377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南伸事業の推進</a:t>
                </a:r>
              </a:p>
            </p:txBody>
          </p:sp>
          <p:pic>
            <p:nvPicPr>
              <p:cNvPr id="41" name="図 40">
                <a:extLst>
                  <a:ext uri="{FF2B5EF4-FFF2-40B4-BE49-F238E27FC236}">
                    <a16:creationId xmlns:a16="http://schemas.microsoft.com/office/drawing/2014/main" id="{E95772D8-D590-4195-B23F-10BEE87B5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919" y="6094506"/>
                <a:ext cx="384773" cy="377431"/>
              </a:xfrm>
              <a:prstGeom prst="rect">
                <a:avLst/>
              </a:prstGeom>
            </p:spPr>
          </p:pic>
          <p:pic>
            <p:nvPicPr>
              <p:cNvPr id="42" name="図 41">
                <a:extLst>
                  <a:ext uri="{FF2B5EF4-FFF2-40B4-BE49-F238E27FC236}">
                    <a16:creationId xmlns:a16="http://schemas.microsoft.com/office/drawing/2014/main" id="{2FA67613-5AC0-456A-A72E-7769BC671D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8706" y="6086864"/>
                <a:ext cx="390031" cy="382383"/>
              </a:xfrm>
              <a:prstGeom prst="rect">
                <a:avLst/>
              </a:prstGeom>
            </p:spPr>
          </p:pic>
          <p:pic>
            <p:nvPicPr>
              <p:cNvPr id="43" name="図 42">
                <a:extLst>
                  <a:ext uri="{FF2B5EF4-FFF2-40B4-BE49-F238E27FC236}">
                    <a16:creationId xmlns:a16="http://schemas.microsoft.com/office/drawing/2014/main" id="{0DFAE58F-CE55-4446-974B-7809DF8D85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446" y="6102899"/>
                <a:ext cx="382383" cy="382383"/>
              </a:xfrm>
              <a:prstGeom prst="rect">
                <a:avLst/>
              </a:prstGeom>
            </p:spPr>
          </p:pic>
          <p:grpSp>
            <p:nvGrpSpPr>
              <p:cNvPr id="44" name="グループ化 43">
                <a:extLst>
                  <a:ext uri="{FF2B5EF4-FFF2-40B4-BE49-F238E27FC236}">
                    <a16:creationId xmlns:a16="http://schemas.microsoft.com/office/drawing/2014/main" id="{98652783-8B91-4474-B3A7-E5BCDA78BB82}"/>
                  </a:ext>
                </a:extLst>
              </p:cNvPr>
              <p:cNvGrpSpPr/>
              <p:nvPr/>
            </p:nvGrpSpPr>
            <p:grpSpPr>
              <a:xfrm>
                <a:off x="915835" y="4570992"/>
                <a:ext cx="3052268" cy="1162132"/>
                <a:chOff x="915835" y="4570992"/>
                <a:chExt cx="3052268" cy="1162132"/>
              </a:xfrm>
            </p:grpSpPr>
            <p:pic>
              <p:nvPicPr>
                <p:cNvPr id="50" name="図 49">
                  <a:extLst>
                    <a:ext uri="{FF2B5EF4-FFF2-40B4-BE49-F238E27FC236}">
                      <a16:creationId xmlns:a16="http://schemas.microsoft.com/office/drawing/2014/main" id="{A59AE7FD-39E5-4096-AED1-D46DADA29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8334" y="5346872"/>
                  <a:ext cx="382383" cy="382383"/>
                </a:xfrm>
                <a:prstGeom prst="rect">
                  <a:avLst/>
                </a:prstGeom>
              </p:spPr>
            </p:pic>
            <p:pic>
              <p:nvPicPr>
                <p:cNvPr id="51" name="図 50">
                  <a:extLst>
                    <a:ext uri="{FF2B5EF4-FFF2-40B4-BE49-F238E27FC236}">
                      <a16:creationId xmlns:a16="http://schemas.microsoft.com/office/drawing/2014/main" id="{3AEB83F4-34D6-425A-BA09-5F9489814E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5720" y="5346918"/>
                  <a:ext cx="382383" cy="386206"/>
                </a:xfrm>
                <a:prstGeom prst="rect">
                  <a:avLst/>
                </a:prstGeom>
              </p:spPr>
            </p:pic>
            <p:pic>
              <p:nvPicPr>
                <p:cNvPr id="52" name="図 51">
                  <a:extLst>
                    <a:ext uri="{FF2B5EF4-FFF2-40B4-BE49-F238E27FC236}">
                      <a16:creationId xmlns:a16="http://schemas.microsoft.com/office/drawing/2014/main" id="{B62787FE-70EB-42CC-A895-B9A89130E0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2422" y="5335048"/>
                  <a:ext cx="390031" cy="382383"/>
                </a:xfrm>
                <a:prstGeom prst="rect">
                  <a:avLst/>
                </a:prstGeom>
              </p:spPr>
            </p:pic>
            <p:grpSp>
              <p:nvGrpSpPr>
                <p:cNvPr id="53" name="グループ化 52">
                  <a:extLst>
                    <a:ext uri="{FF2B5EF4-FFF2-40B4-BE49-F238E27FC236}">
                      <a16:creationId xmlns:a16="http://schemas.microsoft.com/office/drawing/2014/main" id="{B22DC632-9E10-4D15-B25E-BDC59BC0CE4F}"/>
                    </a:ext>
                  </a:extLst>
                </p:cNvPr>
                <p:cNvGrpSpPr/>
                <p:nvPr/>
              </p:nvGrpSpPr>
              <p:grpSpPr>
                <a:xfrm>
                  <a:off x="915835" y="4570992"/>
                  <a:ext cx="1434681" cy="1140210"/>
                  <a:chOff x="915835" y="4570992"/>
                  <a:chExt cx="1434681" cy="1140210"/>
                </a:xfrm>
              </p:grpSpPr>
              <p:grpSp>
                <p:nvGrpSpPr>
                  <p:cNvPr id="54" name="グループ化 53">
                    <a:extLst>
                      <a:ext uri="{FF2B5EF4-FFF2-40B4-BE49-F238E27FC236}">
                        <a16:creationId xmlns:a16="http://schemas.microsoft.com/office/drawing/2014/main" id="{A8FB26F4-B086-430D-BD19-A42C49738AC3}"/>
                      </a:ext>
                    </a:extLst>
                  </p:cNvPr>
                  <p:cNvGrpSpPr/>
                  <p:nvPr/>
                </p:nvGrpSpPr>
                <p:grpSpPr>
                  <a:xfrm>
                    <a:off x="915835" y="4570992"/>
                    <a:ext cx="913439" cy="1140210"/>
                    <a:chOff x="915835" y="4570992"/>
                    <a:chExt cx="913439" cy="1140210"/>
                  </a:xfrm>
                </p:grpSpPr>
                <p:pic>
                  <p:nvPicPr>
                    <p:cNvPr id="56" name="図 55">
                      <a:extLst>
                        <a:ext uri="{FF2B5EF4-FFF2-40B4-BE49-F238E27FC236}">
                          <a16:creationId xmlns:a16="http://schemas.microsoft.com/office/drawing/2014/main" id="{CB5F5CD1-C2ED-4208-AF4B-BD1B3EB62A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846" y="4570992"/>
                      <a:ext cx="382383" cy="382383"/>
                    </a:xfrm>
                    <a:prstGeom prst="rect">
                      <a:avLst/>
                    </a:prstGeom>
                  </p:spPr>
                </p:pic>
                <p:pic>
                  <p:nvPicPr>
                    <p:cNvPr id="57" name="図 56">
                      <a:extLst>
                        <a:ext uri="{FF2B5EF4-FFF2-40B4-BE49-F238E27FC236}">
                          <a16:creationId xmlns:a16="http://schemas.microsoft.com/office/drawing/2014/main" id="{6A5C9382-D643-4DEC-8FAD-C9D1646DCA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5835" y="5328560"/>
                      <a:ext cx="380946" cy="373677"/>
                    </a:xfrm>
                    <a:prstGeom prst="rect">
                      <a:avLst/>
                    </a:prstGeom>
                  </p:spPr>
                </p:pic>
                <p:pic>
                  <p:nvPicPr>
                    <p:cNvPr id="58" name="図 57">
                      <a:extLst>
                        <a:ext uri="{FF2B5EF4-FFF2-40B4-BE49-F238E27FC236}">
                          <a16:creationId xmlns:a16="http://schemas.microsoft.com/office/drawing/2014/main" id="{21712760-1C09-4503-94FE-DDB3C637B4CB}"/>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47044" y="5327685"/>
                      <a:ext cx="382230" cy="3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 name="図 54">
                    <a:extLst>
                      <a:ext uri="{FF2B5EF4-FFF2-40B4-BE49-F238E27FC236}">
                        <a16:creationId xmlns:a16="http://schemas.microsoft.com/office/drawing/2014/main" id="{A0C7BD11-559A-4DFE-B421-56DDD8D1E9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5743" y="5328560"/>
                    <a:ext cx="384773" cy="377431"/>
                  </a:xfrm>
                  <a:prstGeom prst="rect">
                    <a:avLst/>
                  </a:prstGeom>
                </p:spPr>
              </p:pic>
            </p:grpSp>
          </p:grpSp>
          <p:grpSp>
            <p:nvGrpSpPr>
              <p:cNvPr id="45" name="グループ化 44">
                <a:extLst>
                  <a:ext uri="{FF2B5EF4-FFF2-40B4-BE49-F238E27FC236}">
                    <a16:creationId xmlns:a16="http://schemas.microsoft.com/office/drawing/2014/main" id="{372D2CAD-EA94-4FB0-BA87-6E4E00B3E2EA}"/>
                  </a:ext>
                </a:extLst>
              </p:cNvPr>
              <p:cNvGrpSpPr/>
              <p:nvPr/>
            </p:nvGrpSpPr>
            <p:grpSpPr>
              <a:xfrm>
                <a:off x="1446489" y="4573194"/>
                <a:ext cx="1431373" cy="1885016"/>
                <a:chOff x="1446489" y="4573194"/>
                <a:chExt cx="1431373" cy="1885016"/>
              </a:xfrm>
            </p:grpSpPr>
            <p:pic>
              <p:nvPicPr>
                <p:cNvPr id="46" name="図 45">
                  <a:extLst>
                    <a:ext uri="{FF2B5EF4-FFF2-40B4-BE49-F238E27FC236}">
                      <a16:creationId xmlns:a16="http://schemas.microsoft.com/office/drawing/2014/main" id="{7136B409-6837-422E-80BB-802CB7F4C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6489" y="4585686"/>
                  <a:ext cx="390031" cy="382383"/>
                </a:xfrm>
                <a:prstGeom prst="rect">
                  <a:avLst/>
                </a:prstGeom>
              </p:spPr>
            </p:pic>
            <p:pic>
              <p:nvPicPr>
                <p:cNvPr id="47" name="図 46">
                  <a:extLst>
                    <a:ext uri="{FF2B5EF4-FFF2-40B4-BE49-F238E27FC236}">
                      <a16:creationId xmlns:a16="http://schemas.microsoft.com/office/drawing/2014/main" id="{52D7AF5F-30B6-4B73-BB1B-8E82BC311F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8133" y="4573194"/>
                  <a:ext cx="382383" cy="382383"/>
                </a:xfrm>
                <a:prstGeom prst="rect">
                  <a:avLst/>
                </a:prstGeom>
              </p:spPr>
            </p:pic>
            <p:pic>
              <p:nvPicPr>
                <p:cNvPr id="48" name="図 47">
                  <a:extLst>
                    <a:ext uri="{FF2B5EF4-FFF2-40B4-BE49-F238E27FC236}">
                      <a16:creationId xmlns:a16="http://schemas.microsoft.com/office/drawing/2014/main" id="{AA7B9E47-8FF2-436B-AA74-373206702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5479" y="4585686"/>
                  <a:ext cx="382383" cy="386206"/>
                </a:xfrm>
                <a:prstGeom prst="rect">
                  <a:avLst/>
                </a:prstGeom>
              </p:spPr>
            </p:pic>
            <p:pic>
              <p:nvPicPr>
                <p:cNvPr id="49" name="図 48">
                  <a:extLst>
                    <a:ext uri="{FF2B5EF4-FFF2-40B4-BE49-F238E27FC236}">
                      <a16:creationId xmlns:a16="http://schemas.microsoft.com/office/drawing/2014/main" id="{B6AC2E01-C172-4C4E-A7DA-7DD2F56BA59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73247" y="6080779"/>
                  <a:ext cx="377431" cy="377431"/>
                </a:xfrm>
                <a:prstGeom prst="rect">
                  <a:avLst/>
                </a:prstGeom>
              </p:spPr>
            </p:pic>
          </p:grpSp>
        </p:grpSp>
      </p:grpSp>
      <p:sp>
        <p:nvSpPr>
          <p:cNvPr id="59" name="テキスト ボックス 58">
            <a:extLst>
              <a:ext uri="{FF2B5EF4-FFF2-40B4-BE49-F238E27FC236}">
                <a16:creationId xmlns:a16="http://schemas.microsoft.com/office/drawing/2014/main" id="{47F88F84-71F7-4C59-A41C-03EC241836BE}"/>
              </a:ext>
            </a:extLst>
          </p:cNvPr>
          <p:cNvSpPr txBox="1"/>
          <p:nvPr/>
        </p:nvSpPr>
        <p:spPr>
          <a:xfrm>
            <a:off x="8706125" y="1901727"/>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交通サービスの向上</a:t>
            </a:r>
          </a:p>
        </p:txBody>
      </p:sp>
      <p:pic>
        <p:nvPicPr>
          <p:cNvPr id="32" name="図 31">
            <a:extLst>
              <a:ext uri="{FF2B5EF4-FFF2-40B4-BE49-F238E27FC236}">
                <a16:creationId xmlns:a16="http://schemas.microsoft.com/office/drawing/2014/main" id="{078452E9-9BF5-405E-9AC4-BD38879FB2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75066" y="1476198"/>
            <a:ext cx="390031" cy="380240"/>
          </a:xfrm>
          <a:prstGeom prst="rect">
            <a:avLst/>
          </a:prstGeom>
        </p:spPr>
      </p:pic>
      <p:pic>
        <p:nvPicPr>
          <p:cNvPr id="2" name="図 1">
            <a:extLst>
              <a:ext uri="{FF2B5EF4-FFF2-40B4-BE49-F238E27FC236}">
                <a16:creationId xmlns:a16="http://schemas.microsoft.com/office/drawing/2014/main" id="{1EAD1B9E-2521-4C27-8F9D-F39995F31E78}"/>
              </a:ext>
            </a:extLst>
          </p:cNvPr>
          <p:cNvPicPr>
            <a:picLocks noChangeAspect="1"/>
          </p:cNvPicPr>
          <p:nvPr/>
        </p:nvPicPr>
        <p:blipFill>
          <a:blip r:embed="rId11"/>
          <a:stretch>
            <a:fillRect/>
          </a:stretch>
        </p:blipFill>
        <p:spPr>
          <a:xfrm>
            <a:off x="0" y="4303704"/>
            <a:ext cx="12192000" cy="2023872"/>
          </a:xfrm>
          <a:prstGeom prst="rect">
            <a:avLst/>
          </a:prstGeom>
        </p:spPr>
      </p:pic>
    </p:spTree>
    <p:extLst>
      <p:ext uri="{BB962C8B-B14F-4D97-AF65-F5344CB8AC3E}">
        <p14:creationId xmlns:p14="http://schemas.microsoft.com/office/powerpoint/2010/main" val="15806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1F7F1A-8F3C-49C2-99C5-A83091096B9A}"/>
              </a:ext>
            </a:extLst>
          </p:cNvPr>
          <p:cNvSpPr>
            <a:spLocks noGrp="1"/>
          </p:cNvSpPr>
          <p:nvPr>
            <p:ph type="title"/>
          </p:nvPr>
        </p:nvSpPr>
        <p:spPr/>
        <p:txBody>
          <a:bodyPr/>
          <a:lstStyle/>
          <a:p>
            <a:r>
              <a:rPr lang="en-US" altLang="ja-JP" dirty="0">
                <a:latin typeface="+mj-ea"/>
                <a:ea typeface="+mj-ea"/>
              </a:rPr>
              <a:t>4-1</a:t>
            </a:r>
            <a:r>
              <a:rPr lang="ja-JP" altLang="en-US" dirty="0" err="1">
                <a:latin typeface="+mj-ea"/>
                <a:ea typeface="+mj-ea"/>
              </a:rPr>
              <a:t>．</a:t>
            </a:r>
            <a:r>
              <a:rPr lang="ja-JP" altLang="en-US" dirty="0">
                <a:latin typeface="+mj-ea"/>
                <a:ea typeface="+mj-ea"/>
              </a:rPr>
              <a:t>質の高い「軌道事業」／ 安全と安心の徹底</a:t>
            </a:r>
            <a:endParaRPr kumimoji="1" lang="ja-JP" altLang="en-US" dirty="0">
              <a:latin typeface="+mj-ea"/>
              <a:ea typeface="+mj-ea"/>
            </a:endParaRPr>
          </a:p>
        </p:txBody>
      </p:sp>
      <p:sp>
        <p:nvSpPr>
          <p:cNvPr id="5" name="四角形: 角を丸くする 4">
            <a:extLst>
              <a:ext uri="{FF2B5EF4-FFF2-40B4-BE49-F238E27FC236}">
                <a16:creationId xmlns:a16="http://schemas.microsoft.com/office/drawing/2014/main" id="{2D9F7D6F-DB47-439F-B3E1-DF4086062AE9}"/>
              </a:ext>
            </a:extLst>
          </p:cNvPr>
          <p:cNvSpPr/>
          <p:nvPr/>
        </p:nvSpPr>
        <p:spPr>
          <a:xfrm>
            <a:off x="575481" y="1671616"/>
            <a:ext cx="3377393" cy="4962266"/>
          </a:xfrm>
          <a:prstGeom prst="roundRect">
            <a:avLst>
              <a:gd name="adj" fmla="val 5174"/>
            </a:avLst>
          </a:prstGeom>
          <a:solidFill>
            <a:schemeClr val="bg1">
              <a:alpha val="60784"/>
            </a:schemeClr>
          </a:solidFill>
          <a:ln w="57150">
            <a:solidFill>
              <a:srgbClr val="1464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6" name="テキスト ボックス 5">
            <a:extLst>
              <a:ext uri="{FF2B5EF4-FFF2-40B4-BE49-F238E27FC236}">
                <a16:creationId xmlns:a16="http://schemas.microsoft.com/office/drawing/2014/main" id="{67F785B1-08A9-495E-9C10-E458C636D89F}"/>
              </a:ext>
            </a:extLst>
          </p:cNvPr>
          <p:cNvSpPr txBox="1"/>
          <p:nvPr/>
        </p:nvSpPr>
        <p:spPr>
          <a:xfrm>
            <a:off x="686388" y="1722823"/>
            <a:ext cx="3155577" cy="4848306"/>
          </a:xfrm>
          <a:prstGeom prst="rect">
            <a:avLst/>
          </a:prstGeom>
          <a:noFill/>
        </p:spPr>
        <p:txBody>
          <a:bodyPr wrap="square" lIns="91440" tIns="45720" rIns="91440" bIns="4572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設備の最新化などの安全投資を確実に進め、故障リスクの軽減を図り、安全・安定運行を確保します。</a:t>
            </a: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また、安全マネジメント会議で決定した安全重点施策を実行します。これらの取組みを実行し、事故・重大インシデント「ゼロ」をめざします。</a:t>
            </a: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激甚化する自然災害や地震への対策を確実に進めるとともに、カーボンニュートラルに向けた取組みを推進し、安全・安心な公共交通機関として人々の社会活動を支えるよう取組みます。</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8" name="テキスト ボックス 7">
            <a:extLst>
              <a:ext uri="{FF2B5EF4-FFF2-40B4-BE49-F238E27FC236}">
                <a16:creationId xmlns:a16="http://schemas.microsoft.com/office/drawing/2014/main" id="{FB4064EF-5A35-4A60-9E35-E73DCC911496}"/>
              </a:ext>
            </a:extLst>
          </p:cNvPr>
          <p:cNvSpPr txBox="1"/>
          <p:nvPr/>
        </p:nvSpPr>
        <p:spPr>
          <a:xfrm>
            <a:off x="4171094" y="1650245"/>
            <a:ext cx="3155577" cy="3765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主な安全設備投資</a:t>
            </a:r>
          </a:p>
        </p:txBody>
      </p:sp>
      <p:sp>
        <p:nvSpPr>
          <p:cNvPr id="9" name="テキスト ボックス 8">
            <a:extLst>
              <a:ext uri="{FF2B5EF4-FFF2-40B4-BE49-F238E27FC236}">
                <a16:creationId xmlns:a16="http://schemas.microsoft.com/office/drawing/2014/main" id="{14C2EFCB-1241-4F41-A836-FC1783A023AB}"/>
              </a:ext>
            </a:extLst>
          </p:cNvPr>
          <p:cNvSpPr txBox="1"/>
          <p:nvPr/>
        </p:nvSpPr>
        <p:spPr>
          <a:xfrm>
            <a:off x="4171094" y="4294873"/>
            <a:ext cx="4346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自然災害対策</a:t>
            </a:r>
          </a:p>
        </p:txBody>
      </p:sp>
      <p:sp>
        <p:nvSpPr>
          <p:cNvPr id="13" name="正方形/長方形 12">
            <a:extLst>
              <a:ext uri="{FF2B5EF4-FFF2-40B4-BE49-F238E27FC236}">
                <a16:creationId xmlns:a16="http://schemas.microsoft.com/office/drawing/2014/main" id="{B33BEC01-1A67-4F5E-AB1E-9E520D7DA2DC}"/>
              </a:ext>
            </a:extLst>
          </p:cNvPr>
          <p:cNvSpPr/>
          <p:nvPr/>
        </p:nvSpPr>
        <p:spPr>
          <a:xfrm>
            <a:off x="484924" y="827340"/>
            <a:ext cx="415214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安全と安心の徹底</a:t>
            </a:r>
          </a:p>
        </p:txBody>
      </p:sp>
      <p:sp>
        <p:nvSpPr>
          <p:cNvPr id="18" name="テキスト ボックス 17">
            <a:extLst>
              <a:ext uri="{FF2B5EF4-FFF2-40B4-BE49-F238E27FC236}">
                <a16:creationId xmlns:a16="http://schemas.microsoft.com/office/drawing/2014/main" id="{ACE33850-5FC1-4A35-9019-30B6A8790719}"/>
              </a:ext>
            </a:extLst>
          </p:cNvPr>
          <p:cNvSpPr txBox="1"/>
          <p:nvPr/>
        </p:nvSpPr>
        <p:spPr>
          <a:xfrm>
            <a:off x="4171093" y="5479134"/>
            <a:ext cx="4346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カーボンニュートラルの取組み</a:t>
            </a:r>
          </a:p>
        </p:txBody>
      </p:sp>
      <p:pic>
        <p:nvPicPr>
          <p:cNvPr id="11" name="図 10">
            <a:extLst>
              <a:ext uri="{FF2B5EF4-FFF2-40B4-BE49-F238E27FC236}">
                <a16:creationId xmlns:a16="http://schemas.microsoft.com/office/drawing/2014/main" id="{3CA7AB48-B6E2-4B8C-BDB6-5CCC3C7B8D6B}"/>
              </a:ext>
            </a:extLst>
          </p:cNvPr>
          <p:cNvPicPr>
            <a:picLocks noChangeAspect="1"/>
          </p:cNvPicPr>
          <p:nvPr/>
        </p:nvPicPr>
        <p:blipFill>
          <a:blip r:embed="rId2"/>
          <a:stretch>
            <a:fillRect/>
          </a:stretch>
        </p:blipFill>
        <p:spPr>
          <a:xfrm>
            <a:off x="4234110" y="2010572"/>
            <a:ext cx="7367963" cy="2225809"/>
          </a:xfrm>
          <a:prstGeom prst="rect">
            <a:avLst/>
          </a:prstGeom>
        </p:spPr>
      </p:pic>
      <p:pic>
        <p:nvPicPr>
          <p:cNvPr id="12" name="図 11">
            <a:extLst>
              <a:ext uri="{FF2B5EF4-FFF2-40B4-BE49-F238E27FC236}">
                <a16:creationId xmlns:a16="http://schemas.microsoft.com/office/drawing/2014/main" id="{FB3D47E2-C243-4B2A-B117-07E9E457FC05}"/>
              </a:ext>
            </a:extLst>
          </p:cNvPr>
          <p:cNvPicPr>
            <a:picLocks noChangeAspect="1"/>
          </p:cNvPicPr>
          <p:nvPr/>
        </p:nvPicPr>
        <p:blipFill>
          <a:blip r:embed="rId3"/>
          <a:stretch>
            <a:fillRect/>
          </a:stretch>
        </p:blipFill>
        <p:spPr>
          <a:xfrm>
            <a:off x="4234110" y="5825775"/>
            <a:ext cx="7367959" cy="616790"/>
          </a:xfrm>
          <a:prstGeom prst="rect">
            <a:avLst/>
          </a:prstGeom>
        </p:spPr>
      </p:pic>
      <p:pic>
        <p:nvPicPr>
          <p:cNvPr id="14" name="図 13">
            <a:extLst>
              <a:ext uri="{FF2B5EF4-FFF2-40B4-BE49-F238E27FC236}">
                <a16:creationId xmlns:a16="http://schemas.microsoft.com/office/drawing/2014/main" id="{A3C6F79D-E6B1-4ADD-AA0E-A31108C7B115}"/>
              </a:ext>
            </a:extLst>
          </p:cNvPr>
          <p:cNvPicPr>
            <a:picLocks noChangeAspect="1"/>
          </p:cNvPicPr>
          <p:nvPr/>
        </p:nvPicPr>
        <p:blipFill>
          <a:blip r:embed="rId4"/>
          <a:stretch>
            <a:fillRect/>
          </a:stretch>
        </p:blipFill>
        <p:spPr>
          <a:xfrm>
            <a:off x="4234110" y="4687814"/>
            <a:ext cx="7382409" cy="618000"/>
          </a:xfrm>
          <a:prstGeom prst="rect">
            <a:avLst/>
          </a:prstGeom>
        </p:spPr>
      </p:pic>
      <p:sp>
        <p:nvSpPr>
          <p:cNvPr id="2" name="スライド番号プレースホルダー 1">
            <a:extLst>
              <a:ext uri="{FF2B5EF4-FFF2-40B4-BE49-F238E27FC236}">
                <a16:creationId xmlns:a16="http://schemas.microsoft.com/office/drawing/2014/main" id="{479BCC70-BE9B-4944-AB75-6287E7C784D2}"/>
              </a:ext>
            </a:extLst>
          </p:cNvPr>
          <p:cNvSpPr>
            <a:spLocks noGrp="1"/>
          </p:cNvSpPr>
          <p:nvPr>
            <p:ph type="sldNum" sz="quarter" idx="12"/>
          </p:nvPr>
        </p:nvSpPr>
        <p:spPr/>
        <p:txBody>
          <a:bodyPr/>
          <a:lstStyle/>
          <a:p>
            <a:fld id="{C6BA221B-B92C-4BA5-A9F8-CF39C13EE5C3}" type="slidenum">
              <a:rPr lang="ja-JP" altLang="en-US" smtClean="0"/>
              <a:pPr/>
              <a:t>13</a:t>
            </a:fld>
            <a:endParaRPr lang="ja-JP" altLang="en-US" dirty="0"/>
          </a:p>
        </p:txBody>
      </p:sp>
    </p:spTree>
    <p:extLst>
      <p:ext uri="{BB962C8B-B14F-4D97-AF65-F5344CB8AC3E}">
        <p14:creationId xmlns:p14="http://schemas.microsoft.com/office/powerpoint/2010/main" val="426129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A9D0B5C-C1A0-4116-A65E-5828CFDDC863}"/>
              </a:ext>
            </a:extLst>
          </p:cNvPr>
          <p:cNvPicPr>
            <a:picLocks noChangeAspect="1"/>
          </p:cNvPicPr>
          <p:nvPr/>
        </p:nvPicPr>
        <p:blipFill>
          <a:blip r:embed="rId2"/>
          <a:stretch>
            <a:fillRect/>
          </a:stretch>
        </p:blipFill>
        <p:spPr>
          <a:xfrm>
            <a:off x="4296339" y="2130259"/>
            <a:ext cx="7605522" cy="1786444"/>
          </a:xfrm>
          <a:prstGeom prst="rect">
            <a:avLst/>
          </a:prstGeom>
        </p:spPr>
      </p:pic>
      <p:pic>
        <p:nvPicPr>
          <p:cNvPr id="8" name="図 7">
            <a:extLst>
              <a:ext uri="{FF2B5EF4-FFF2-40B4-BE49-F238E27FC236}">
                <a16:creationId xmlns:a16="http://schemas.microsoft.com/office/drawing/2014/main" id="{429BA9AE-3D45-477F-869F-FBDCC1DF14C7}"/>
              </a:ext>
            </a:extLst>
          </p:cNvPr>
          <p:cNvPicPr>
            <a:picLocks noChangeAspect="1"/>
          </p:cNvPicPr>
          <p:nvPr/>
        </p:nvPicPr>
        <p:blipFill>
          <a:blip r:embed="rId3"/>
          <a:stretch>
            <a:fillRect/>
          </a:stretch>
        </p:blipFill>
        <p:spPr>
          <a:xfrm>
            <a:off x="4296339" y="4283692"/>
            <a:ext cx="7605522" cy="1786444"/>
          </a:xfrm>
          <a:prstGeom prst="rect">
            <a:avLst/>
          </a:prstGeom>
        </p:spPr>
      </p:pic>
      <p:sp>
        <p:nvSpPr>
          <p:cNvPr id="4" name="タイトル 3">
            <a:extLst>
              <a:ext uri="{FF2B5EF4-FFF2-40B4-BE49-F238E27FC236}">
                <a16:creationId xmlns:a16="http://schemas.microsoft.com/office/drawing/2014/main" id="{F09976FD-A774-4027-B637-30A98AD61920}"/>
              </a:ext>
            </a:extLst>
          </p:cNvPr>
          <p:cNvSpPr>
            <a:spLocks noGrp="1"/>
          </p:cNvSpPr>
          <p:nvPr>
            <p:ph type="title"/>
          </p:nvPr>
        </p:nvSpPr>
        <p:spPr/>
        <p:txBody>
          <a:bodyPr/>
          <a:lstStyle/>
          <a:p>
            <a:r>
              <a:rPr lang="en-US" altLang="ja-JP" dirty="0"/>
              <a:t>4-2</a:t>
            </a:r>
            <a:r>
              <a:rPr lang="ja-JP" altLang="en-US" dirty="0" err="1"/>
              <a:t>．</a:t>
            </a:r>
            <a:r>
              <a:rPr lang="ja-JP" altLang="en-US" dirty="0"/>
              <a:t>質の高い「軌道事業」／交通サービスの向上</a:t>
            </a:r>
            <a:endParaRPr kumimoji="1" lang="ja-JP" altLang="en-US" dirty="0"/>
          </a:p>
        </p:txBody>
      </p:sp>
      <p:sp>
        <p:nvSpPr>
          <p:cNvPr id="5" name="四角形: 角を丸くする 4">
            <a:extLst>
              <a:ext uri="{FF2B5EF4-FFF2-40B4-BE49-F238E27FC236}">
                <a16:creationId xmlns:a16="http://schemas.microsoft.com/office/drawing/2014/main" id="{23F7EE83-D4CA-427C-B40B-2AD0AEE98C67}"/>
              </a:ext>
            </a:extLst>
          </p:cNvPr>
          <p:cNvSpPr/>
          <p:nvPr/>
        </p:nvSpPr>
        <p:spPr>
          <a:xfrm>
            <a:off x="575481" y="1671616"/>
            <a:ext cx="3377393" cy="3940290"/>
          </a:xfrm>
          <a:prstGeom prst="roundRect">
            <a:avLst>
              <a:gd name="adj" fmla="val 5174"/>
            </a:avLst>
          </a:prstGeom>
          <a:solidFill>
            <a:schemeClr val="bg1">
              <a:alpha val="60784"/>
            </a:schemeClr>
          </a:solidFill>
          <a:ln w="57150">
            <a:solidFill>
              <a:srgbClr val="1464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6" name="テキスト ボックス 5">
            <a:extLst>
              <a:ext uri="{FF2B5EF4-FFF2-40B4-BE49-F238E27FC236}">
                <a16:creationId xmlns:a16="http://schemas.microsoft.com/office/drawing/2014/main" id="{55AA9296-B3B6-4F46-9382-F99E164DC0C7}"/>
              </a:ext>
            </a:extLst>
          </p:cNvPr>
          <p:cNvSpPr txBox="1"/>
          <p:nvPr/>
        </p:nvSpPr>
        <p:spPr>
          <a:xfrm>
            <a:off x="686388" y="1743454"/>
            <a:ext cx="3155577" cy="3805700"/>
          </a:xfrm>
          <a:prstGeom prst="rect">
            <a:avLst/>
          </a:prstGeom>
          <a:noFill/>
        </p:spPr>
        <p:txBody>
          <a:bodyPr wrap="square" lIns="91440" tIns="45720" rIns="91440" bIns="4572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Medium"/>
                <a:ea typeface="游ゴシック Medium"/>
                <a:cs typeface="+mn-cs"/>
              </a:rPr>
              <a:t>　利便性を高めるダイヤ改正や見守りシステムの導入、環境改善策として駅構内への空調設備の順次設置、</a:t>
            </a:r>
            <a:r>
              <a:rPr kumimoji="0" lang="en-US" altLang="ja-JP" sz="1400" b="0" i="0" u="none" strike="noStrike" kern="1200" cap="none" spc="0" normalizeH="0" baseline="0" noProof="0" dirty="0">
                <a:ln>
                  <a:noFill/>
                </a:ln>
                <a:solidFill>
                  <a:prstClr val="black"/>
                </a:solidFill>
                <a:effectLst/>
                <a:uLnTx/>
                <a:uFillTx/>
                <a:latin typeface="游ゴシック Medium"/>
                <a:ea typeface="游ゴシック Medium"/>
                <a:cs typeface="+mn-cs"/>
              </a:rPr>
              <a:t> QR</a:t>
            </a:r>
            <a:r>
              <a:rPr kumimoji="0" lang="ja-JP" altLang="en-US" sz="1400" b="0" i="0" u="none" strike="noStrike" kern="1200" cap="none" spc="0" normalizeH="0" baseline="0" noProof="0" dirty="0">
                <a:ln>
                  <a:noFill/>
                </a:ln>
                <a:solidFill>
                  <a:prstClr val="black"/>
                </a:solidFill>
                <a:effectLst/>
                <a:uLnTx/>
                <a:uFillTx/>
                <a:latin typeface="游ゴシック Medium"/>
                <a:ea typeface="游ゴシック Medium"/>
                <a:cs typeface="+mn-cs"/>
              </a:rPr>
              <a:t>対応改札機の増設などにより、高齢者、障がい者、外国人等を含めたすべての利用者が、安全に、ストレスなく外出が楽しめるように交通サービス</a:t>
            </a:r>
            <a:r>
              <a:rPr kumimoji="0" lang="ja-JP" altLang="en-US" sz="1400" b="0" i="0" u="none" strike="noStrike" kern="1200" cap="none" spc="0" normalizeH="0" baseline="0" noProof="0">
                <a:ln>
                  <a:noFill/>
                </a:ln>
                <a:solidFill>
                  <a:prstClr val="black"/>
                </a:solidFill>
                <a:effectLst/>
                <a:uLnTx/>
                <a:uFillTx/>
                <a:latin typeface="游ゴシック Medium"/>
                <a:ea typeface="游ゴシック Medium"/>
                <a:cs typeface="+mn-cs"/>
              </a:rPr>
              <a:t>を強化します</a:t>
            </a:r>
            <a:r>
              <a:rPr kumimoji="0" lang="ja-JP" altLang="en-US" sz="1400" b="0" i="0" u="none" strike="noStrike" kern="1200" cap="none" spc="0" normalizeH="0" baseline="0" noProof="0" dirty="0">
                <a:ln>
                  <a:noFill/>
                </a:ln>
                <a:solidFill>
                  <a:prstClr val="black"/>
                </a:solidFill>
                <a:effectLst/>
                <a:uLnTx/>
                <a:uFillTx/>
                <a:latin typeface="游ゴシック Medium"/>
                <a:ea typeface="游ゴシック Medium"/>
                <a:cs typeface="+mn-cs"/>
              </a:rPr>
              <a:t>。</a:t>
            </a:r>
            <a:endParaRPr kumimoji="0" lang="en-US" altLang="ja-JP" sz="1400" b="0" i="0" u="none" strike="noStrike" kern="1200" cap="none" spc="0" normalizeH="0" baseline="0" noProof="0" dirty="0">
              <a:ln>
                <a:noFill/>
              </a:ln>
              <a:solidFill>
                <a:prstClr val="black"/>
              </a:solidFill>
              <a:effectLst/>
              <a:uLnTx/>
              <a:uFillTx/>
              <a:latin typeface="游ゴシック Mediu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Mediu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Medium"/>
                <a:ea typeface="游ゴシック Medium"/>
                <a:cs typeface="+mn-cs"/>
              </a:rPr>
              <a:t>　インバウンド向けに、</a:t>
            </a:r>
            <a:r>
              <a:rPr kumimoji="0" lang="en-US" altLang="ja-JP" sz="1400" b="0" i="0" u="none" strike="noStrike" kern="1200" cap="none" spc="0" normalizeH="0" baseline="0" noProof="0" dirty="0">
                <a:ln>
                  <a:noFill/>
                </a:ln>
                <a:solidFill>
                  <a:prstClr val="black"/>
                </a:solidFill>
                <a:effectLst/>
                <a:uLnTx/>
                <a:uFillTx/>
                <a:latin typeface="游ゴシック Medium"/>
                <a:ea typeface="游ゴシック Medium"/>
                <a:cs typeface="+mn-cs"/>
              </a:rPr>
              <a:t>LED</a:t>
            </a:r>
            <a:r>
              <a:rPr kumimoji="0" lang="ja-JP" altLang="en-US" sz="1400" b="0" i="0" u="none" strike="noStrike" kern="1200" cap="none" spc="0" normalizeH="0" baseline="0" noProof="0" dirty="0">
                <a:ln>
                  <a:noFill/>
                </a:ln>
                <a:solidFill>
                  <a:prstClr val="black"/>
                </a:solidFill>
                <a:effectLst/>
                <a:uLnTx/>
                <a:uFillTx/>
                <a:latin typeface="游ゴシック Medium"/>
                <a:ea typeface="游ゴシック Medium"/>
                <a:cs typeface="+mn-cs"/>
              </a:rPr>
              <a:t>ビジョンなどで、情報を多言語で提供していきます。</a:t>
            </a:r>
            <a:endParaRPr kumimoji="0" lang="en-US" altLang="ja-JP" sz="1400" b="0" i="0" u="none" strike="noStrike" kern="1200" cap="none" spc="0" normalizeH="0" baseline="0" noProof="0" dirty="0">
              <a:ln>
                <a:noFill/>
              </a:ln>
              <a:solidFill>
                <a:prstClr val="black"/>
              </a:solidFill>
              <a:effectLst/>
              <a:uLnTx/>
              <a:uFillTx/>
              <a:latin typeface="游ゴシック Medium"/>
              <a:ea typeface="游ゴシック Medium"/>
              <a:cs typeface="+mn-cs"/>
            </a:endParaRPr>
          </a:p>
        </p:txBody>
      </p:sp>
      <p:sp>
        <p:nvSpPr>
          <p:cNvPr id="7" name="正方形/長方形 6">
            <a:extLst>
              <a:ext uri="{FF2B5EF4-FFF2-40B4-BE49-F238E27FC236}">
                <a16:creationId xmlns:a16="http://schemas.microsoft.com/office/drawing/2014/main" id="{267200BA-86F4-46DB-AF4A-11AD31975A6D}"/>
              </a:ext>
            </a:extLst>
          </p:cNvPr>
          <p:cNvSpPr/>
          <p:nvPr/>
        </p:nvSpPr>
        <p:spPr>
          <a:xfrm>
            <a:off x="608749" y="787864"/>
            <a:ext cx="415214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交通サービスの向上</a:t>
            </a:r>
          </a:p>
        </p:txBody>
      </p:sp>
      <p:sp>
        <p:nvSpPr>
          <p:cNvPr id="9" name="テキスト ボックス 8">
            <a:extLst>
              <a:ext uri="{FF2B5EF4-FFF2-40B4-BE49-F238E27FC236}">
                <a16:creationId xmlns:a16="http://schemas.microsoft.com/office/drawing/2014/main" id="{6C2CF777-8021-44A3-9697-B587675B71FB}"/>
              </a:ext>
            </a:extLst>
          </p:cNvPr>
          <p:cNvSpPr txBox="1"/>
          <p:nvPr/>
        </p:nvSpPr>
        <p:spPr>
          <a:xfrm>
            <a:off x="7360021" y="6108857"/>
            <a:ext cx="50650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参考資料：大阪府「大阪における総合的な交通のあり方について（</a:t>
            </a:r>
            <a:r>
              <a:rPr kumimoji="1" lang="en-US" altLang="ja-JP" sz="1000" b="0" i="0" u="none" strike="noStrike" kern="1200" cap="none" spc="0" normalizeH="0" baseline="0" noProof="0" dirty="0">
                <a:ln>
                  <a:noFill/>
                </a:ln>
                <a:solidFill>
                  <a:prstClr val="black"/>
                </a:solidFill>
                <a:effectLst/>
                <a:uLnTx/>
                <a:uFillTx/>
                <a:latin typeface="HGSｺﾞｼｯｸM"/>
                <a:ea typeface="HGSｺﾞｼｯｸM"/>
                <a:cs typeface="+mn-cs"/>
              </a:rPr>
              <a:t>2023</a:t>
            </a: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年</a:t>
            </a:r>
            <a:r>
              <a:rPr kumimoji="1" lang="en-US" altLang="ja-JP" sz="1000" b="0" i="0" u="none" strike="noStrike" kern="1200" cap="none" spc="0" normalizeH="0" baseline="0" noProof="0" dirty="0">
                <a:ln>
                  <a:noFill/>
                </a:ln>
                <a:solidFill>
                  <a:prstClr val="black"/>
                </a:solidFill>
                <a:effectLst/>
                <a:uLnTx/>
                <a:uFillTx/>
                <a:latin typeface="HGSｺﾞｼｯｸM"/>
                <a:ea typeface="HGSｺﾞｼｯｸM"/>
                <a:cs typeface="+mn-cs"/>
              </a:rPr>
              <a:t>4</a:t>
            </a: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月）」</a:t>
            </a:r>
          </a:p>
        </p:txBody>
      </p:sp>
      <p:sp>
        <p:nvSpPr>
          <p:cNvPr id="3" name="スライド番号プレースホルダー 2">
            <a:extLst>
              <a:ext uri="{FF2B5EF4-FFF2-40B4-BE49-F238E27FC236}">
                <a16:creationId xmlns:a16="http://schemas.microsoft.com/office/drawing/2014/main" id="{1A3EA098-C3E9-42FB-BAB5-2DE472C0805C}"/>
              </a:ext>
            </a:extLst>
          </p:cNvPr>
          <p:cNvSpPr>
            <a:spLocks noGrp="1"/>
          </p:cNvSpPr>
          <p:nvPr>
            <p:ph type="sldNum" sz="quarter" idx="12"/>
          </p:nvPr>
        </p:nvSpPr>
        <p:spPr/>
        <p:txBody>
          <a:bodyPr/>
          <a:lstStyle/>
          <a:p>
            <a:fld id="{C6BA221B-B92C-4BA5-A9F8-CF39C13EE5C3}" type="slidenum">
              <a:rPr lang="ja-JP" altLang="en-US" smtClean="0"/>
              <a:pPr/>
              <a:t>14</a:t>
            </a:fld>
            <a:endParaRPr lang="ja-JP" altLang="en-US" dirty="0"/>
          </a:p>
        </p:txBody>
      </p:sp>
    </p:spTree>
    <p:extLst>
      <p:ext uri="{BB962C8B-B14F-4D97-AF65-F5344CB8AC3E}">
        <p14:creationId xmlns:p14="http://schemas.microsoft.com/office/powerpoint/2010/main" val="322922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5D107DED-84A0-4408-9790-6B22EE00E537}"/>
              </a:ext>
            </a:extLst>
          </p:cNvPr>
          <p:cNvSpPr>
            <a:spLocks noGrp="1"/>
          </p:cNvSpPr>
          <p:nvPr>
            <p:ph type="title"/>
          </p:nvPr>
        </p:nvSpPr>
        <p:spPr/>
        <p:txBody>
          <a:bodyPr/>
          <a:lstStyle/>
          <a:p>
            <a:r>
              <a:rPr lang="en-US" altLang="ja-JP" dirty="0"/>
              <a:t>4-3-1</a:t>
            </a:r>
            <a:r>
              <a:rPr lang="ja-JP" altLang="en-US" dirty="0" err="1"/>
              <a:t>．</a:t>
            </a:r>
            <a:r>
              <a:rPr lang="ja-JP" altLang="en-US" dirty="0"/>
              <a:t>質の高い「軌道事業」／南伸事業の推進</a:t>
            </a:r>
            <a:endParaRPr kumimoji="1" lang="ja-JP" altLang="en-US" dirty="0"/>
          </a:p>
        </p:txBody>
      </p:sp>
      <p:sp>
        <p:nvSpPr>
          <p:cNvPr id="7" name="テキスト ボックス 6">
            <a:extLst>
              <a:ext uri="{FF2B5EF4-FFF2-40B4-BE49-F238E27FC236}">
                <a16:creationId xmlns:a16="http://schemas.microsoft.com/office/drawing/2014/main" id="{E6792B0A-E827-4C4B-8C31-B021B3CF8F0D}"/>
              </a:ext>
            </a:extLst>
          </p:cNvPr>
          <p:cNvSpPr txBox="1"/>
          <p:nvPr/>
        </p:nvSpPr>
        <p:spPr>
          <a:xfrm>
            <a:off x="229553" y="1211047"/>
            <a:ext cx="11464116" cy="2882007"/>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事業主体　　インフラ部　：大阪府</a:t>
            </a:r>
            <a:endPar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　　　　　　　　　インフラ外部：大阪モノレール株式会社</a:t>
            </a:r>
            <a:endParaRPr kumimoji="0" lang="en-US" altLang="ja-JP" sz="1800" b="0" i="0" u="none" strike="noStrike" kern="0" cap="none" spc="0" normalizeH="0" baseline="0" noProof="0" dirty="0">
              <a:ln>
                <a:noFill/>
              </a:ln>
              <a:solidFill>
                <a:srgbClr val="0000CC"/>
              </a:solidFill>
              <a:effectLst/>
              <a:uLnTx/>
              <a:uFillTx/>
              <a:latin typeface="HGPｺﾞｼｯｸM"/>
              <a:ea typeface="HGPｺﾞｼｯｸM"/>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建設区間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門真市駅～</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仮称</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松生町駅～</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仮称</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門真南駅～</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仮称</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鴻池新田駅</a:t>
            </a:r>
            <a:r>
              <a:rPr kumimoji="0" lang="en-US" altLang="ja-JP" sz="1600" b="0" i="0" u="none" strike="noStrike" kern="0" cap="none" spc="0" normalizeH="0" baseline="3000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a:t>
            </a:r>
            <a:endParaRPr kumimoji="0" lang="en-US" altLang="ja-JP" sz="1600" b="0" i="0" u="none" strike="noStrike" kern="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仮称</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荒本駅</a:t>
            </a:r>
            <a:r>
              <a:rPr kumimoji="0" lang="en-US" altLang="ja-JP" sz="1600" b="0" i="0" u="none" strike="noStrike" kern="0" cap="none" spc="0" normalizeH="0" baseline="3000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a:t>
            </a:r>
            <a:r>
              <a:rPr kumimoji="0" lang="en-US" altLang="ja-JP" sz="16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a:t>
            </a:r>
            <a:r>
              <a:rPr kumimoji="0" lang="ja-JP" altLang="en-US" sz="1100" b="0" i="0" u="none" strike="noStrike" kern="0" cap="none" spc="0" normalizeH="0" baseline="0" noProof="0" dirty="0">
                <a:ln>
                  <a:noFill/>
                </a:ln>
                <a:solidFill>
                  <a:prstClr val="black"/>
                </a:solidFill>
                <a:effectLst/>
                <a:uLnTx/>
                <a:uFillTx/>
                <a:latin typeface="HGPｺﾞｼｯｸM"/>
                <a:ea typeface="HGPｺﾞｼｯｸM"/>
                <a:cs typeface="+mn-cs"/>
              </a:rPr>
              <a:t>仮称</a:t>
            </a:r>
            <a:r>
              <a:rPr kumimoji="0" lang="en-US" altLang="ja-JP" sz="1100" b="0" i="0" u="none" strike="noStrike" kern="0" cap="none" spc="0" normalizeH="0" baseline="0" noProof="0" dirty="0">
                <a:ln>
                  <a:noFill/>
                </a:ln>
                <a:solidFill>
                  <a:prstClr val="black"/>
                </a:solidFill>
                <a:effectLst/>
                <a:uLnTx/>
                <a:uFillTx/>
                <a:latin typeface="HGPｺﾞｼｯｸM"/>
                <a:ea typeface="HGPｺﾞｼｯｸM"/>
                <a:cs typeface="+mn-cs"/>
              </a:rPr>
              <a:t>) </a:t>
            </a: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瓜生堂駅</a:t>
            </a:r>
            <a:endPar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構造形式　　複線高架形式（跨座式モノレール）</a:t>
            </a:r>
            <a:endPar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路線延長　　約８</a:t>
            </a:r>
            <a:r>
              <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９</a:t>
            </a:r>
            <a:r>
              <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rPr>
              <a:t>km</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駅　　数　　　５駅</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CC"/>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開業目標　　２０３３年度</a:t>
            </a:r>
            <a:endPar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endParaRPr>
          </a:p>
        </p:txBody>
      </p:sp>
      <p:pic>
        <p:nvPicPr>
          <p:cNvPr id="3" name="図 2">
            <a:extLst>
              <a:ext uri="{FF2B5EF4-FFF2-40B4-BE49-F238E27FC236}">
                <a16:creationId xmlns:a16="http://schemas.microsoft.com/office/drawing/2014/main" id="{8B8829B9-4B32-4500-926B-46DF5B346F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809" y="4439477"/>
            <a:ext cx="6529351" cy="2281998"/>
          </a:xfrm>
          <a:prstGeom prst="rect">
            <a:avLst/>
          </a:prstGeom>
        </p:spPr>
      </p:pic>
      <p:pic>
        <p:nvPicPr>
          <p:cNvPr id="4" name="図 3">
            <a:extLst>
              <a:ext uri="{FF2B5EF4-FFF2-40B4-BE49-F238E27FC236}">
                <a16:creationId xmlns:a16="http://schemas.microsoft.com/office/drawing/2014/main" id="{F242F21F-6448-4647-8495-D5E3329C6F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7611" y="1829758"/>
            <a:ext cx="3380648" cy="4709154"/>
          </a:xfrm>
          <a:prstGeom prst="rect">
            <a:avLst/>
          </a:prstGeom>
        </p:spPr>
      </p:pic>
      <p:sp>
        <p:nvSpPr>
          <p:cNvPr id="20" name="テキスト ボックス 19">
            <a:extLst>
              <a:ext uri="{FF2B5EF4-FFF2-40B4-BE49-F238E27FC236}">
                <a16:creationId xmlns:a16="http://schemas.microsoft.com/office/drawing/2014/main" id="{9396A1F3-BE68-464E-9924-07D10E337191}"/>
              </a:ext>
            </a:extLst>
          </p:cNvPr>
          <p:cNvSpPr txBox="1"/>
          <p:nvPr/>
        </p:nvSpPr>
        <p:spPr>
          <a:xfrm>
            <a:off x="218119" y="4069684"/>
            <a:ext cx="4778826" cy="427425"/>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rPr>
              <a:t>【</a:t>
            </a:r>
            <a:r>
              <a:rPr kumimoji="0" lang="ja-JP" altLang="en-US" sz="1800" b="0" i="0" u="none" strike="noStrike" kern="0" cap="none" spc="0" normalizeH="0" baseline="0" noProof="0" dirty="0">
                <a:ln>
                  <a:noFill/>
                </a:ln>
                <a:solidFill>
                  <a:prstClr val="black"/>
                </a:solidFill>
                <a:effectLst/>
                <a:uLnTx/>
                <a:uFillTx/>
                <a:latin typeface="HGPｺﾞｼｯｸM"/>
                <a:ea typeface="HGPｺﾞｼｯｸM"/>
                <a:cs typeface="+mn-cs"/>
              </a:rPr>
              <a:t>スケジュール</a:t>
            </a:r>
            <a:r>
              <a:rPr kumimoji="0" lang="en-US" altLang="ja-JP" sz="1800" b="0" i="0" u="none" strike="noStrike" kern="0" cap="none" spc="0" normalizeH="0" baseline="0" noProof="0" dirty="0">
                <a:ln>
                  <a:noFill/>
                </a:ln>
                <a:solidFill>
                  <a:prstClr val="black"/>
                </a:solidFill>
                <a:effectLst/>
                <a:uLnTx/>
                <a:uFillTx/>
                <a:latin typeface="HGPｺﾞｼｯｸM"/>
                <a:ea typeface="HGPｺﾞｼｯｸM"/>
                <a:cs typeface="+mn-cs"/>
              </a:rPr>
              <a:t>】</a:t>
            </a:r>
          </a:p>
        </p:txBody>
      </p:sp>
      <p:sp>
        <p:nvSpPr>
          <p:cNvPr id="12" name="正方形/長方形 11">
            <a:extLst>
              <a:ext uri="{FF2B5EF4-FFF2-40B4-BE49-F238E27FC236}">
                <a16:creationId xmlns:a16="http://schemas.microsoft.com/office/drawing/2014/main" id="{6B0989CF-A1FE-4B0F-A5F8-A48C131A6446}"/>
              </a:ext>
            </a:extLst>
          </p:cNvPr>
          <p:cNvSpPr/>
          <p:nvPr/>
        </p:nvSpPr>
        <p:spPr>
          <a:xfrm>
            <a:off x="229553" y="704010"/>
            <a:ext cx="355481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南伸事業の推進</a:t>
            </a:r>
          </a:p>
        </p:txBody>
      </p:sp>
      <p:sp>
        <p:nvSpPr>
          <p:cNvPr id="2" name="スライド番号プレースホルダー 1">
            <a:extLst>
              <a:ext uri="{FF2B5EF4-FFF2-40B4-BE49-F238E27FC236}">
                <a16:creationId xmlns:a16="http://schemas.microsoft.com/office/drawing/2014/main" id="{52516DA3-3D67-4BBB-948B-91546A56132A}"/>
              </a:ext>
            </a:extLst>
          </p:cNvPr>
          <p:cNvSpPr>
            <a:spLocks noGrp="1"/>
          </p:cNvSpPr>
          <p:nvPr>
            <p:ph type="sldNum" sz="quarter" idx="12"/>
          </p:nvPr>
        </p:nvSpPr>
        <p:spPr/>
        <p:txBody>
          <a:bodyPr/>
          <a:lstStyle/>
          <a:p>
            <a:fld id="{C6BA221B-B92C-4BA5-A9F8-CF39C13EE5C3}" type="slidenum">
              <a:rPr lang="ja-JP" altLang="en-US" smtClean="0"/>
              <a:pPr/>
              <a:t>15</a:t>
            </a:fld>
            <a:endParaRPr lang="ja-JP" altLang="en-US" dirty="0"/>
          </a:p>
        </p:txBody>
      </p:sp>
    </p:spTree>
    <p:extLst>
      <p:ext uri="{BB962C8B-B14F-4D97-AF65-F5344CB8AC3E}">
        <p14:creationId xmlns:p14="http://schemas.microsoft.com/office/powerpoint/2010/main" val="168231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24A6C28-BDC0-476C-A278-1DB726B2925C}"/>
              </a:ext>
            </a:extLst>
          </p:cNvPr>
          <p:cNvSpPr/>
          <p:nvPr/>
        </p:nvSpPr>
        <p:spPr>
          <a:xfrm>
            <a:off x="333603" y="730992"/>
            <a:ext cx="11384263" cy="1080505"/>
          </a:xfrm>
          <a:prstGeom prst="roundRect">
            <a:avLst/>
          </a:prstGeom>
          <a:solidFill>
            <a:schemeClr val="accent5">
              <a:lumMod val="40000"/>
              <a:lumOff val="60000"/>
              <a:alpha val="60784"/>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HGPｺﾞｼｯｸM"/>
                <a:ea typeface="HGPｺﾞｼｯｸM"/>
                <a:cs typeface="+mn-cs"/>
              </a:rPr>
              <a:t>■大阪モノレールでつながる・ひろがる鉄道ネットワーク</a:t>
            </a:r>
            <a:endParaRPr kumimoji="1" lang="en-US" altLang="ja-JP" sz="1600" b="1" i="0" u="sng"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rPr>
              <a:t>　</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大阪モノレールは、門真市駅から南へ延伸を予定しております。</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これにより、新たに</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4</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路線（大阪メトロ長堀鶴見緑地線・</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JR</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片町線（学研都市線）・近鉄</a:t>
            </a:r>
            <a:r>
              <a:rPr kumimoji="1" lang="ja-JP" altLang="en-US" sz="1400" b="0" i="0" u="none" strike="noStrike" kern="1200" cap="none" spc="0" normalizeH="0" baseline="0" noProof="0" dirty="0" err="1">
                <a:ln>
                  <a:noFill/>
                </a:ln>
                <a:solidFill>
                  <a:prstClr val="black"/>
                </a:solidFill>
                <a:effectLst/>
                <a:uLnTx/>
                <a:uFillTx/>
                <a:latin typeface="HGPｺﾞｼｯｸM"/>
                <a:ea typeface="HGPｺﾞｼｯｸM"/>
                <a:cs typeface="+mn-cs"/>
              </a:rPr>
              <a:t>けいはんな</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線・近鉄奈良線）と結節し、現在の営業区間と合わせて在来鉄道</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10</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路線とのネットワークを形成していきます。</a:t>
            </a:r>
          </a:p>
        </p:txBody>
      </p:sp>
      <p:sp>
        <p:nvSpPr>
          <p:cNvPr id="7" name="テキスト ボックス 6">
            <a:extLst>
              <a:ext uri="{FF2B5EF4-FFF2-40B4-BE49-F238E27FC236}">
                <a16:creationId xmlns:a16="http://schemas.microsoft.com/office/drawing/2014/main" id="{4658EABB-749B-4028-BC95-6751CB6E2A21}"/>
              </a:ext>
            </a:extLst>
          </p:cNvPr>
          <p:cNvSpPr txBox="1"/>
          <p:nvPr/>
        </p:nvSpPr>
        <p:spPr>
          <a:xfrm>
            <a:off x="8604375" y="2703182"/>
            <a:ext cx="15059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EF378A"/>
                </a:solidFill>
                <a:effectLst/>
                <a:uLnTx/>
                <a:uFillTx/>
                <a:latin typeface="HGPｺﾞｼｯｸM"/>
                <a:ea typeface="HGPｺﾞｼｯｸM"/>
                <a:cs typeface="+mn-cs"/>
              </a:rPr>
              <a:t>　　　　　　　かどまみなみ</a:t>
            </a:r>
            <a:endParaRPr kumimoji="1" lang="en-US" altLang="ja-JP" sz="500" b="0" i="0" u="none" strike="noStrike" kern="1200" cap="none" spc="0" normalizeH="0" baseline="0" noProof="0" dirty="0">
              <a:ln>
                <a:noFill/>
              </a:ln>
              <a:solidFill>
                <a:srgbClr val="EF378A"/>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800" b="1" i="0" u="none" strike="noStrike" kern="1200" cap="none" spc="0" normalizeH="0" baseline="0" noProof="0" dirty="0">
                <a:ln>
                  <a:noFill/>
                </a:ln>
                <a:solidFill>
                  <a:srgbClr val="EF378A"/>
                </a:solidFill>
                <a:effectLst/>
                <a:uLnTx/>
                <a:uFillTx/>
                <a:latin typeface="HGPｺﾞｼｯｸM"/>
                <a:ea typeface="HGPｺﾞｼｯｸM"/>
                <a:cs typeface="+mn-cs"/>
              </a:rPr>
              <a:t>仮称</a:t>
            </a: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1100" b="1" i="0" u="none" strike="noStrike" kern="1200" cap="none" spc="0" normalizeH="0" baseline="0" noProof="0" dirty="0">
                <a:ln>
                  <a:noFill/>
                </a:ln>
                <a:solidFill>
                  <a:srgbClr val="EF378A"/>
                </a:solidFill>
                <a:effectLst/>
                <a:uLnTx/>
                <a:uFillTx/>
                <a:latin typeface="HGPｺﾞｼｯｸM"/>
                <a:ea typeface="HGPｺﾞｼｯｸM"/>
                <a:cs typeface="+mn-cs"/>
              </a:rPr>
              <a:t>門真南駅</a:t>
            </a:r>
          </a:p>
        </p:txBody>
      </p:sp>
      <p:sp>
        <p:nvSpPr>
          <p:cNvPr id="8" name="テキスト ボックス 7">
            <a:extLst>
              <a:ext uri="{FF2B5EF4-FFF2-40B4-BE49-F238E27FC236}">
                <a16:creationId xmlns:a16="http://schemas.microsoft.com/office/drawing/2014/main" id="{1D2C4FFD-3847-4830-9A7D-D7BC30667C8C}"/>
              </a:ext>
            </a:extLst>
          </p:cNvPr>
          <p:cNvSpPr txBox="1"/>
          <p:nvPr/>
        </p:nvSpPr>
        <p:spPr>
          <a:xfrm>
            <a:off x="8640799" y="3508926"/>
            <a:ext cx="14992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EF378A"/>
                </a:solidFill>
                <a:effectLst/>
                <a:uLnTx/>
                <a:uFillTx/>
                <a:latin typeface="HGPｺﾞｼｯｸM"/>
                <a:ea typeface="HGPｺﾞｼｯｸM"/>
                <a:cs typeface="+mn-cs"/>
              </a:rPr>
              <a:t>　　　  　　　　こうのいけしんでん</a:t>
            </a:r>
            <a:endParaRPr kumimoji="1" lang="en-US" altLang="ja-JP" sz="500" b="0" i="0" u="none" strike="noStrike" kern="1200" cap="none" spc="0" normalizeH="0" baseline="0" noProof="0" dirty="0">
              <a:ln>
                <a:noFill/>
              </a:ln>
              <a:solidFill>
                <a:srgbClr val="EF378A"/>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800" b="1" i="0" u="none" strike="noStrike" kern="1200" cap="none" spc="0" normalizeH="0" baseline="0" noProof="0" dirty="0">
                <a:ln>
                  <a:noFill/>
                </a:ln>
                <a:solidFill>
                  <a:srgbClr val="EF378A"/>
                </a:solidFill>
                <a:effectLst/>
                <a:uLnTx/>
                <a:uFillTx/>
                <a:latin typeface="HGPｺﾞｼｯｸM"/>
                <a:ea typeface="HGPｺﾞｼｯｸM"/>
                <a:cs typeface="+mn-cs"/>
              </a:rPr>
              <a:t>仮称</a:t>
            </a: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1100" b="1" i="0" u="none" strike="noStrike" kern="1200" cap="none" spc="0" normalizeH="0" baseline="0" noProof="0" dirty="0">
                <a:ln>
                  <a:noFill/>
                </a:ln>
                <a:solidFill>
                  <a:srgbClr val="EF378A"/>
                </a:solidFill>
                <a:effectLst/>
                <a:uLnTx/>
                <a:uFillTx/>
                <a:latin typeface="HGPｺﾞｼｯｸM"/>
                <a:ea typeface="HGPｺﾞｼｯｸM"/>
                <a:cs typeface="+mn-cs"/>
              </a:rPr>
              <a:t>鴻池新田駅</a:t>
            </a:r>
          </a:p>
        </p:txBody>
      </p:sp>
      <p:sp>
        <p:nvSpPr>
          <p:cNvPr id="9" name="テキスト ボックス 8">
            <a:extLst>
              <a:ext uri="{FF2B5EF4-FFF2-40B4-BE49-F238E27FC236}">
                <a16:creationId xmlns:a16="http://schemas.microsoft.com/office/drawing/2014/main" id="{BB67E125-D0DF-4ED7-8898-296421CD098A}"/>
              </a:ext>
            </a:extLst>
          </p:cNvPr>
          <p:cNvSpPr txBox="1"/>
          <p:nvPr/>
        </p:nvSpPr>
        <p:spPr>
          <a:xfrm>
            <a:off x="8702163" y="4357386"/>
            <a:ext cx="10928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EF378A"/>
                </a:solidFill>
                <a:effectLst/>
                <a:uLnTx/>
                <a:uFillTx/>
                <a:latin typeface="HGPｺﾞｼｯｸM"/>
                <a:ea typeface="HGPｺﾞｼｯｸM"/>
                <a:cs typeface="+mn-cs"/>
              </a:rPr>
              <a:t>　　　　　　 　あらもと</a:t>
            </a:r>
            <a:endParaRPr kumimoji="1" lang="en-US" altLang="ja-JP" sz="500" b="0" i="0" u="none" strike="noStrike" kern="1200" cap="none" spc="0" normalizeH="0" baseline="0" noProof="0" dirty="0">
              <a:ln>
                <a:noFill/>
              </a:ln>
              <a:solidFill>
                <a:srgbClr val="EF378A"/>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800" b="1" i="0" u="none" strike="noStrike" kern="1200" cap="none" spc="0" normalizeH="0" baseline="0" noProof="0" dirty="0">
                <a:ln>
                  <a:noFill/>
                </a:ln>
                <a:solidFill>
                  <a:srgbClr val="EF378A"/>
                </a:solidFill>
                <a:effectLst/>
                <a:uLnTx/>
                <a:uFillTx/>
                <a:latin typeface="HGPｺﾞｼｯｸM"/>
                <a:ea typeface="HGPｺﾞｼｯｸM"/>
                <a:cs typeface="+mn-cs"/>
              </a:rPr>
              <a:t>仮称</a:t>
            </a: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1100" b="1" i="0" u="none" strike="noStrike" kern="1200" cap="none" spc="0" normalizeH="0" baseline="0" noProof="0" dirty="0">
                <a:ln>
                  <a:noFill/>
                </a:ln>
                <a:solidFill>
                  <a:srgbClr val="EF378A"/>
                </a:solidFill>
                <a:effectLst/>
                <a:uLnTx/>
                <a:uFillTx/>
                <a:latin typeface="HGPｺﾞｼｯｸM"/>
                <a:ea typeface="HGPｺﾞｼｯｸM"/>
                <a:cs typeface="+mn-cs"/>
              </a:rPr>
              <a:t>荒本駅</a:t>
            </a:r>
          </a:p>
        </p:txBody>
      </p:sp>
      <p:sp>
        <p:nvSpPr>
          <p:cNvPr id="10" name="テキスト ボックス 9">
            <a:extLst>
              <a:ext uri="{FF2B5EF4-FFF2-40B4-BE49-F238E27FC236}">
                <a16:creationId xmlns:a16="http://schemas.microsoft.com/office/drawing/2014/main" id="{D552E6CD-158F-4106-B895-AF1F1F189EFB}"/>
              </a:ext>
            </a:extLst>
          </p:cNvPr>
          <p:cNvSpPr txBox="1"/>
          <p:nvPr/>
        </p:nvSpPr>
        <p:spPr>
          <a:xfrm>
            <a:off x="8736482" y="5391625"/>
            <a:ext cx="13532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EF378A"/>
                </a:solidFill>
                <a:effectLst/>
                <a:uLnTx/>
                <a:uFillTx/>
                <a:latin typeface="HGPｺﾞｼｯｸM"/>
                <a:ea typeface="HGPｺﾞｼｯｸM"/>
                <a:cs typeface="+mn-cs"/>
              </a:rPr>
              <a:t>　　　　　　　　　うりゅうどう</a:t>
            </a:r>
            <a:endParaRPr kumimoji="1" lang="en-US" altLang="ja-JP" sz="600" b="0" i="0" u="none" strike="noStrike" kern="1200" cap="none" spc="0" normalizeH="0" baseline="0" noProof="0" dirty="0">
              <a:ln>
                <a:noFill/>
              </a:ln>
              <a:solidFill>
                <a:srgbClr val="EF378A"/>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EF378A"/>
                </a:solidFill>
                <a:effectLst/>
                <a:uLnTx/>
                <a:uFillTx/>
                <a:latin typeface="游ゴシック" panose="020B0400000000000000" pitchFamily="50" charset="-128"/>
                <a:ea typeface="HGPｺﾞｼｯｸM"/>
                <a:cs typeface="+mn-cs"/>
              </a:rPr>
              <a:t>(</a:t>
            </a:r>
            <a:r>
              <a:rPr kumimoji="1" lang="ja-JP" altLang="en-US" sz="800" b="1" i="0" u="none" strike="noStrike" kern="1200" cap="none" spc="0" normalizeH="0" baseline="0" noProof="0" dirty="0">
                <a:ln>
                  <a:noFill/>
                </a:ln>
                <a:solidFill>
                  <a:srgbClr val="EF378A"/>
                </a:solidFill>
                <a:effectLst/>
                <a:uLnTx/>
                <a:uFillTx/>
                <a:latin typeface="游ゴシック" panose="020B0400000000000000" pitchFamily="50" charset="-128"/>
                <a:ea typeface="HGPｺﾞｼｯｸM"/>
                <a:cs typeface="+mn-cs"/>
              </a:rPr>
              <a:t>仮称</a:t>
            </a:r>
            <a:r>
              <a:rPr kumimoji="1" lang="en-US" altLang="ja-JP" sz="800" b="1" i="0" u="none" strike="noStrike" kern="1200" cap="none" spc="0" normalizeH="0" baseline="0" noProof="0" dirty="0">
                <a:ln>
                  <a:noFill/>
                </a:ln>
                <a:solidFill>
                  <a:srgbClr val="EF378A"/>
                </a:solidFill>
                <a:effectLst/>
                <a:uLnTx/>
                <a:uFillTx/>
                <a:latin typeface="游ゴシック" panose="020B0400000000000000" pitchFamily="50" charset="-128"/>
                <a:ea typeface="HGPｺﾞｼｯｸM"/>
                <a:cs typeface="+mn-cs"/>
              </a:rPr>
              <a:t>)</a:t>
            </a:r>
            <a:r>
              <a:rPr kumimoji="1" lang="ja-JP" altLang="en-US" sz="1100" b="1" i="0" u="none" strike="noStrike" kern="1200" cap="none" spc="0" normalizeH="0" baseline="0" noProof="0" dirty="0">
                <a:ln>
                  <a:noFill/>
                </a:ln>
                <a:solidFill>
                  <a:srgbClr val="EF378A"/>
                </a:solidFill>
                <a:effectLst/>
                <a:uLnTx/>
                <a:uFillTx/>
                <a:latin typeface="HGPｺﾞｼｯｸM"/>
                <a:ea typeface="HGPｺﾞｼｯｸM"/>
                <a:cs typeface="+mn-cs"/>
              </a:rPr>
              <a:t>瓜生堂駅</a:t>
            </a:r>
          </a:p>
        </p:txBody>
      </p:sp>
      <p:sp>
        <p:nvSpPr>
          <p:cNvPr id="11" name="正方形/長方形 10">
            <a:extLst>
              <a:ext uri="{FF2B5EF4-FFF2-40B4-BE49-F238E27FC236}">
                <a16:creationId xmlns:a16="http://schemas.microsoft.com/office/drawing/2014/main" id="{EEF13158-E1C0-4DE2-B3F3-482D88912652}"/>
              </a:ext>
            </a:extLst>
          </p:cNvPr>
          <p:cNvSpPr/>
          <p:nvPr/>
        </p:nvSpPr>
        <p:spPr>
          <a:xfrm>
            <a:off x="8640799" y="2991670"/>
            <a:ext cx="1997378" cy="57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地上２階建て構造で、</a:t>
            </a:r>
            <a:r>
              <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Osaka Metro</a:t>
            </a: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長堀鶴見緑地線へ乗換えができます。</a:t>
            </a:r>
            <a:endPar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endParaRPr>
          </a:p>
        </p:txBody>
      </p:sp>
      <p:sp>
        <p:nvSpPr>
          <p:cNvPr id="12" name="正方形/長方形 11">
            <a:extLst>
              <a:ext uri="{FF2B5EF4-FFF2-40B4-BE49-F238E27FC236}">
                <a16:creationId xmlns:a16="http://schemas.microsoft.com/office/drawing/2014/main" id="{39343C08-0334-4C37-A5CB-C9C75BF6F9A0}"/>
              </a:ext>
            </a:extLst>
          </p:cNvPr>
          <p:cNvSpPr/>
          <p:nvPr/>
        </p:nvSpPr>
        <p:spPr>
          <a:xfrm>
            <a:off x="8661325" y="3793193"/>
            <a:ext cx="1997378" cy="57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地上３階建て構造で、</a:t>
            </a:r>
            <a:r>
              <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JR</a:t>
            </a: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学研都市線へ乗換えができます。</a:t>
            </a:r>
            <a:r>
              <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JR</a:t>
            </a: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と乗換えのできる初めての駅です。</a:t>
            </a:r>
            <a:endPar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endParaRPr>
          </a:p>
        </p:txBody>
      </p:sp>
      <p:sp>
        <p:nvSpPr>
          <p:cNvPr id="13" name="正方形/長方形 12">
            <a:extLst>
              <a:ext uri="{FF2B5EF4-FFF2-40B4-BE49-F238E27FC236}">
                <a16:creationId xmlns:a16="http://schemas.microsoft.com/office/drawing/2014/main" id="{BEB40D65-44C2-450E-8726-121CF998ACA8}"/>
              </a:ext>
            </a:extLst>
          </p:cNvPr>
          <p:cNvSpPr/>
          <p:nvPr/>
        </p:nvSpPr>
        <p:spPr>
          <a:xfrm>
            <a:off x="8781141" y="4665070"/>
            <a:ext cx="1802404" cy="741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地上３階建て構造で、近鉄</a:t>
            </a:r>
            <a:r>
              <a:rPr kumimoji="1" lang="ja-JP" altLang="en-US" sz="900" b="0" i="0" u="none" strike="noStrike" kern="1200" cap="none" spc="0" normalizeH="0" baseline="0" noProof="0" dirty="0" err="1">
                <a:ln>
                  <a:noFill/>
                </a:ln>
                <a:solidFill>
                  <a:sysClr val="windowText" lastClr="000000"/>
                </a:solidFill>
                <a:effectLst/>
                <a:uLnTx/>
                <a:uFillTx/>
                <a:latin typeface="HGPｺﾞｼｯｸM"/>
                <a:ea typeface="HGPｺﾞｼｯｸM"/>
                <a:cs typeface="+mn-cs"/>
              </a:rPr>
              <a:t>けいはんな</a:t>
            </a: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線・</a:t>
            </a:r>
            <a:r>
              <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Osaka Metro</a:t>
            </a: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中央線へ乗換えができます。駅周辺には東大阪市役所や府立図書館があります。</a:t>
            </a:r>
            <a:endPar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endParaRPr>
          </a:p>
        </p:txBody>
      </p:sp>
      <p:sp>
        <p:nvSpPr>
          <p:cNvPr id="14" name="正方形/長方形 13">
            <a:extLst>
              <a:ext uri="{FF2B5EF4-FFF2-40B4-BE49-F238E27FC236}">
                <a16:creationId xmlns:a16="http://schemas.microsoft.com/office/drawing/2014/main" id="{8C6C7C34-CB37-4CCC-9195-E311379B73D7}"/>
              </a:ext>
            </a:extLst>
          </p:cNvPr>
          <p:cNvSpPr/>
          <p:nvPr/>
        </p:nvSpPr>
        <p:spPr>
          <a:xfrm>
            <a:off x="8852997" y="5709388"/>
            <a:ext cx="1685889" cy="732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地上３階建て構造で、近鉄の新しい駅と直結しています。近鉄奈良線へ乗換えができ、奈良方面へのアクセスが便利です。</a:t>
            </a:r>
          </a:p>
        </p:txBody>
      </p:sp>
      <p:sp>
        <p:nvSpPr>
          <p:cNvPr id="15" name="テキスト ボックス 14">
            <a:extLst>
              <a:ext uri="{FF2B5EF4-FFF2-40B4-BE49-F238E27FC236}">
                <a16:creationId xmlns:a16="http://schemas.microsoft.com/office/drawing/2014/main" id="{D8687A61-0B62-4C8C-B34D-77CD12CFA8A9}"/>
              </a:ext>
            </a:extLst>
          </p:cNvPr>
          <p:cNvSpPr txBox="1"/>
          <p:nvPr/>
        </p:nvSpPr>
        <p:spPr>
          <a:xfrm>
            <a:off x="8553018" y="1777135"/>
            <a:ext cx="15059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EF378A"/>
                </a:solidFill>
                <a:effectLst/>
                <a:uLnTx/>
                <a:uFillTx/>
                <a:latin typeface="HGPｺﾞｼｯｸM"/>
                <a:ea typeface="HGPｺﾞｼｯｸM"/>
                <a:cs typeface="+mn-cs"/>
              </a:rPr>
              <a:t>　　　　　　　　まつおちょう</a:t>
            </a:r>
            <a:endParaRPr kumimoji="1" lang="en-US" altLang="ja-JP" sz="500" b="0" i="0" u="none" strike="noStrike" kern="1200" cap="none" spc="0" normalizeH="0" baseline="0" noProof="0" dirty="0">
              <a:ln>
                <a:noFill/>
              </a:ln>
              <a:solidFill>
                <a:srgbClr val="EF378A"/>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800" b="1" i="0" u="none" strike="noStrike" kern="1200" cap="none" spc="0" normalizeH="0" baseline="0" noProof="0" dirty="0">
                <a:ln>
                  <a:noFill/>
                </a:ln>
                <a:solidFill>
                  <a:srgbClr val="EF378A"/>
                </a:solidFill>
                <a:effectLst/>
                <a:uLnTx/>
                <a:uFillTx/>
                <a:latin typeface="HGPｺﾞｼｯｸM"/>
                <a:ea typeface="HGPｺﾞｼｯｸM"/>
                <a:cs typeface="+mn-cs"/>
              </a:rPr>
              <a:t>仮称</a:t>
            </a:r>
            <a:r>
              <a:rPr kumimoji="1" lang="en-US" altLang="ja-JP" sz="800" b="1" i="0" u="none" strike="noStrike" kern="1200" cap="none" spc="0" normalizeH="0" baseline="0" noProof="0" dirty="0">
                <a:ln>
                  <a:noFill/>
                </a:ln>
                <a:solidFill>
                  <a:srgbClr val="EF378A"/>
                </a:solidFill>
                <a:effectLst/>
                <a:uLnTx/>
                <a:uFillTx/>
                <a:latin typeface="HGPｺﾞｼｯｸM"/>
                <a:ea typeface="HGPｺﾞｼｯｸM"/>
                <a:cs typeface="+mn-cs"/>
              </a:rPr>
              <a:t>)</a:t>
            </a:r>
            <a:r>
              <a:rPr kumimoji="1" lang="ja-JP" altLang="en-US" sz="1100" b="1" i="0" u="none" strike="noStrike" kern="1200" cap="none" spc="0" normalizeH="0" baseline="0" noProof="0" dirty="0">
                <a:ln>
                  <a:noFill/>
                </a:ln>
                <a:solidFill>
                  <a:srgbClr val="EF378A"/>
                </a:solidFill>
                <a:effectLst/>
                <a:uLnTx/>
                <a:uFillTx/>
                <a:latin typeface="HGPｺﾞｼｯｸM"/>
                <a:ea typeface="HGPｺﾞｼｯｸM"/>
                <a:cs typeface="+mn-cs"/>
              </a:rPr>
              <a:t>松生町駅</a:t>
            </a:r>
          </a:p>
        </p:txBody>
      </p:sp>
      <p:sp>
        <p:nvSpPr>
          <p:cNvPr id="16" name="正方形/長方形 15">
            <a:extLst>
              <a:ext uri="{FF2B5EF4-FFF2-40B4-BE49-F238E27FC236}">
                <a16:creationId xmlns:a16="http://schemas.microsoft.com/office/drawing/2014/main" id="{BC4B9E31-A89B-4F9F-8D3A-B7C65D13DD0A}"/>
              </a:ext>
            </a:extLst>
          </p:cNvPr>
          <p:cNvSpPr/>
          <p:nvPr/>
        </p:nvSpPr>
        <p:spPr>
          <a:xfrm>
            <a:off x="8592963" y="2133858"/>
            <a:ext cx="1945924" cy="57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rPr>
              <a:t>地上３階建て構造で、門真市駅と（仮称）門真南駅の間に設置され、商業系複合施設に隣接しています。</a:t>
            </a:r>
            <a:endParaRPr kumimoji="1" lang="en-US" altLang="ja-JP" sz="900" b="0" i="0" u="none" strike="noStrike" kern="1200" cap="none" spc="0" normalizeH="0" baseline="0" noProof="0" dirty="0">
              <a:ln>
                <a:noFill/>
              </a:ln>
              <a:solidFill>
                <a:sysClr val="windowText" lastClr="000000"/>
              </a:solidFill>
              <a:effectLst/>
              <a:uLnTx/>
              <a:uFillTx/>
              <a:latin typeface="HGPｺﾞｼｯｸM"/>
              <a:ea typeface="HGPｺﾞｼｯｸM"/>
              <a:cs typeface="+mn-cs"/>
            </a:endParaRPr>
          </a:p>
        </p:txBody>
      </p:sp>
      <p:sp>
        <p:nvSpPr>
          <p:cNvPr id="4" name="テキスト ボックス 3">
            <a:extLst>
              <a:ext uri="{FF2B5EF4-FFF2-40B4-BE49-F238E27FC236}">
                <a16:creationId xmlns:a16="http://schemas.microsoft.com/office/drawing/2014/main" id="{11BF0432-B070-4F8E-9E88-5BAEAE51319F}"/>
              </a:ext>
            </a:extLst>
          </p:cNvPr>
          <p:cNvSpPr txBox="1"/>
          <p:nvPr/>
        </p:nvSpPr>
        <p:spPr>
          <a:xfrm>
            <a:off x="151663" y="2241843"/>
            <a:ext cx="3276961" cy="406265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①利便性の向上</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大阪モノレール沿線から奈良方面への利便性が向上します。また、大阪空港駅や万博記念公園駅の大規模施設へのアクセス利便性、速達性・乗換回数の減少にもつながります。</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②環境負荷の軽減</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鉄道ネットワークの拡充等により、公共交通の利用が促進されることから、環境負荷の軽減につながります。</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③代替ルートの増加</a:t>
            </a:r>
            <a:endPar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M"/>
                <a:ea typeface="HGPｺﾞｼｯｸM"/>
                <a:cs typeface="+mn-cs"/>
              </a:rPr>
              <a:t>（交通リダンダンシーの確保） </a:t>
            </a:r>
            <a:endParaRPr kumimoji="1" lang="en-US" altLang="ja-JP" sz="1100" b="0" i="0" u="none" strike="noStrike" kern="1200" cap="none" spc="0" normalizeH="0" baseline="0" noProof="0" dirty="0">
              <a:ln>
                <a:noFill/>
              </a:ln>
              <a:solidFill>
                <a:prstClr val="black"/>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在来鉄道</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10</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路線とネットワークを形成することで、事故等により路線が不通となった場合に代替ルートの確保が図られます。 </a:t>
            </a:r>
          </a:p>
        </p:txBody>
      </p:sp>
      <p:sp>
        <p:nvSpPr>
          <p:cNvPr id="34" name="四角形: 角を丸くする 33">
            <a:extLst>
              <a:ext uri="{FF2B5EF4-FFF2-40B4-BE49-F238E27FC236}">
                <a16:creationId xmlns:a16="http://schemas.microsoft.com/office/drawing/2014/main" id="{8D88FC7E-3EDA-424D-AD7B-EFE74E71D6E8}"/>
              </a:ext>
            </a:extLst>
          </p:cNvPr>
          <p:cNvSpPr/>
          <p:nvPr/>
        </p:nvSpPr>
        <p:spPr>
          <a:xfrm>
            <a:off x="91542" y="1944209"/>
            <a:ext cx="3291003" cy="4497463"/>
          </a:xfrm>
          <a:prstGeom prst="roundRect">
            <a:avLst>
              <a:gd name="adj" fmla="val 11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 name="タイトル 1">
            <a:extLst>
              <a:ext uri="{FF2B5EF4-FFF2-40B4-BE49-F238E27FC236}">
                <a16:creationId xmlns:a16="http://schemas.microsoft.com/office/drawing/2014/main" id="{A0327C0D-3052-4E53-9152-C819B5067960}"/>
              </a:ext>
            </a:extLst>
          </p:cNvPr>
          <p:cNvSpPr>
            <a:spLocks noGrp="1"/>
          </p:cNvSpPr>
          <p:nvPr>
            <p:ph type="title"/>
          </p:nvPr>
        </p:nvSpPr>
        <p:spPr/>
        <p:txBody>
          <a:bodyPr/>
          <a:lstStyle/>
          <a:p>
            <a:r>
              <a:rPr lang="en-US" altLang="ja-JP" dirty="0"/>
              <a:t>4-3-2</a:t>
            </a:r>
            <a:r>
              <a:rPr lang="ja-JP" altLang="en-US" dirty="0" err="1"/>
              <a:t>．</a:t>
            </a:r>
            <a:r>
              <a:rPr lang="ja-JP" altLang="en-US" dirty="0"/>
              <a:t>質の高い「軌道事業」／南伸事業の推進</a:t>
            </a:r>
            <a:endParaRPr kumimoji="1" lang="ja-JP" altLang="en-US" dirty="0"/>
          </a:p>
        </p:txBody>
      </p:sp>
      <p:pic>
        <p:nvPicPr>
          <p:cNvPr id="24" name="図 23">
            <a:extLst>
              <a:ext uri="{FF2B5EF4-FFF2-40B4-BE49-F238E27FC236}">
                <a16:creationId xmlns:a16="http://schemas.microsoft.com/office/drawing/2014/main" id="{B8EC5164-45A7-4EB3-A875-09C71C4F7A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3543" y="1870010"/>
            <a:ext cx="5169419" cy="4791075"/>
          </a:xfrm>
          <a:prstGeom prst="rect">
            <a:avLst/>
          </a:prstGeom>
        </p:spPr>
      </p:pic>
      <p:sp>
        <p:nvSpPr>
          <p:cNvPr id="3" name="スライド番号プレースホルダー 2">
            <a:extLst>
              <a:ext uri="{FF2B5EF4-FFF2-40B4-BE49-F238E27FC236}">
                <a16:creationId xmlns:a16="http://schemas.microsoft.com/office/drawing/2014/main" id="{590119CC-3147-4848-9768-82193A0D8DAB}"/>
              </a:ext>
            </a:extLst>
          </p:cNvPr>
          <p:cNvSpPr>
            <a:spLocks noGrp="1"/>
          </p:cNvSpPr>
          <p:nvPr>
            <p:ph type="sldNum" sz="quarter" idx="12"/>
          </p:nvPr>
        </p:nvSpPr>
        <p:spPr/>
        <p:txBody>
          <a:bodyPr/>
          <a:lstStyle/>
          <a:p>
            <a:fld id="{C6BA221B-B92C-4BA5-A9F8-CF39C13EE5C3}" type="slidenum">
              <a:rPr lang="ja-JP" altLang="en-US" smtClean="0"/>
              <a:pPr/>
              <a:t>16</a:t>
            </a:fld>
            <a:endParaRPr lang="ja-JP" altLang="en-US" dirty="0"/>
          </a:p>
        </p:txBody>
      </p:sp>
      <p:pic>
        <p:nvPicPr>
          <p:cNvPr id="17" name="図 16">
            <a:extLst>
              <a:ext uri="{FF2B5EF4-FFF2-40B4-BE49-F238E27FC236}">
                <a16:creationId xmlns:a16="http://schemas.microsoft.com/office/drawing/2014/main" id="{6255E8BF-C5D0-40A8-AAEB-17E744D13F5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83545" y="1929258"/>
            <a:ext cx="1038887" cy="753625"/>
          </a:xfrm>
          <a:prstGeom prst="rect">
            <a:avLst/>
          </a:prstGeom>
        </p:spPr>
      </p:pic>
      <p:pic>
        <p:nvPicPr>
          <p:cNvPr id="19" name="図 18">
            <a:extLst>
              <a:ext uri="{FF2B5EF4-FFF2-40B4-BE49-F238E27FC236}">
                <a16:creationId xmlns:a16="http://schemas.microsoft.com/office/drawing/2014/main" id="{D5EEC83A-3E02-4A3F-A18A-E037A38885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583543" y="2799466"/>
            <a:ext cx="1038889" cy="787271"/>
          </a:xfrm>
          <a:prstGeom prst="rect">
            <a:avLst/>
          </a:prstGeom>
        </p:spPr>
      </p:pic>
      <p:pic>
        <p:nvPicPr>
          <p:cNvPr id="21" name="図 20">
            <a:extLst>
              <a:ext uri="{FF2B5EF4-FFF2-40B4-BE49-F238E27FC236}">
                <a16:creationId xmlns:a16="http://schemas.microsoft.com/office/drawing/2014/main" id="{652B9235-0241-4CB3-8936-56B8DD7B60D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577869" y="3726773"/>
            <a:ext cx="1038889" cy="766859"/>
          </a:xfrm>
          <a:prstGeom prst="rect">
            <a:avLst/>
          </a:prstGeom>
        </p:spPr>
      </p:pic>
      <p:pic>
        <p:nvPicPr>
          <p:cNvPr id="25" name="図 24">
            <a:extLst>
              <a:ext uri="{FF2B5EF4-FFF2-40B4-BE49-F238E27FC236}">
                <a16:creationId xmlns:a16="http://schemas.microsoft.com/office/drawing/2014/main" id="{B824AEB6-7672-4468-B47F-D2B12236456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577869" y="4633668"/>
            <a:ext cx="1038888" cy="745444"/>
          </a:xfrm>
          <a:prstGeom prst="rect">
            <a:avLst/>
          </a:prstGeom>
        </p:spPr>
      </p:pic>
      <p:pic>
        <p:nvPicPr>
          <p:cNvPr id="33" name="図 32">
            <a:extLst>
              <a:ext uri="{FF2B5EF4-FFF2-40B4-BE49-F238E27FC236}">
                <a16:creationId xmlns:a16="http://schemas.microsoft.com/office/drawing/2014/main" id="{A3C9F851-97E1-4E8B-A854-99795A8726E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577869" y="5588000"/>
            <a:ext cx="1139997" cy="795925"/>
          </a:xfrm>
          <a:prstGeom prst="rect">
            <a:avLst/>
          </a:prstGeom>
        </p:spPr>
      </p:pic>
    </p:spTree>
    <p:extLst>
      <p:ext uri="{BB962C8B-B14F-4D97-AF65-F5344CB8AC3E}">
        <p14:creationId xmlns:p14="http://schemas.microsoft.com/office/powerpoint/2010/main" val="409626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a:extLst>
              <a:ext uri="{FF2B5EF4-FFF2-40B4-BE49-F238E27FC236}">
                <a16:creationId xmlns:a16="http://schemas.microsoft.com/office/drawing/2014/main" id="{9E773BEF-B1A1-441F-B616-78C93B0763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4096" y="2282742"/>
            <a:ext cx="6816634" cy="4445435"/>
          </a:xfrm>
          <a:prstGeom prst="rect">
            <a:avLst/>
          </a:prstGeom>
        </p:spPr>
      </p:pic>
      <p:sp>
        <p:nvSpPr>
          <p:cNvPr id="5" name="四角形: 角を丸くする 4">
            <a:extLst>
              <a:ext uri="{FF2B5EF4-FFF2-40B4-BE49-F238E27FC236}">
                <a16:creationId xmlns:a16="http://schemas.microsoft.com/office/drawing/2014/main" id="{A24A6C28-BDC0-476C-A278-1DB726B2925C}"/>
              </a:ext>
            </a:extLst>
          </p:cNvPr>
          <p:cNvSpPr/>
          <p:nvPr/>
        </p:nvSpPr>
        <p:spPr>
          <a:xfrm>
            <a:off x="206188" y="781400"/>
            <a:ext cx="11685280" cy="1070293"/>
          </a:xfrm>
          <a:prstGeom prst="roundRect">
            <a:avLst/>
          </a:prstGeom>
          <a:solidFill>
            <a:schemeClr val="accent5">
              <a:lumMod val="40000"/>
              <a:lumOff val="60000"/>
              <a:alpha val="60784"/>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3" name="正方形/長方形 2">
            <a:extLst>
              <a:ext uri="{FF2B5EF4-FFF2-40B4-BE49-F238E27FC236}">
                <a16:creationId xmlns:a16="http://schemas.microsoft.com/office/drawing/2014/main" id="{195784DD-E2B2-447C-82A9-2A32FB9CD9BC}"/>
              </a:ext>
            </a:extLst>
          </p:cNvPr>
          <p:cNvSpPr/>
          <p:nvPr/>
        </p:nvSpPr>
        <p:spPr>
          <a:xfrm>
            <a:off x="300532" y="805253"/>
            <a:ext cx="11590936"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HGPｺﾞｼｯｸM"/>
                <a:ea typeface="HGPｺﾞｼｯｸM"/>
                <a:cs typeface="+mn-cs"/>
              </a:rPr>
              <a:t>■（仮称）瓜生堂車両基地整備工事</a:t>
            </a:r>
            <a:r>
              <a:rPr kumimoji="1" lang="ja-JP" altLang="en-US" sz="1600" b="0" i="0" u="none" strike="noStrike" kern="1200" cap="none" spc="0" normalizeH="0" baseline="0" noProof="0" dirty="0">
                <a:ln>
                  <a:noFill/>
                </a:ln>
                <a:solidFill>
                  <a:prstClr val="black"/>
                </a:solidFill>
                <a:effectLst/>
                <a:uLnTx/>
                <a:uFillTx/>
                <a:latin typeface="HGPｺﾞｼｯｸM"/>
                <a:ea typeface="HGPｺﾞｼｯｸM"/>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rPr>
              <a:t>　</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車両の増加に対応するほか、災害時には万博車両基地の代替機能として活用するために、（仮称）瓜生堂駅の北側に新たに車両基地を整備します。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　車両基地内には列車の留置線や検査場などを設置します。</a:t>
            </a:r>
            <a:endPar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pic>
        <p:nvPicPr>
          <p:cNvPr id="7" name="図 6">
            <a:extLst>
              <a:ext uri="{FF2B5EF4-FFF2-40B4-BE49-F238E27FC236}">
                <a16:creationId xmlns:a16="http://schemas.microsoft.com/office/drawing/2014/main" id="{DF81DA2A-2B0B-4A83-9FB0-998630B2E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516" y="4834809"/>
            <a:ext cx="4170452" cy="1902260"/>
          </a:xfrm>
          <a:prstGeom prst="rect">
            <a:avLst/>
          </a:prstGeom>
        </p:spPr>
      </p:pic>
      <p:sp>
        <p:nvSpPr>
          <p:cNvPr id="15" name="テキスト ボックス 14">
            <a:extLst>
              <a:ext uri="{FF2B5EF4-FFF2-40B4-BE49-F238E27FC236}">
                <a16:creationId xmlns:a16="http://schemas.microsoft.com/office/drawing/2014/main" id="{50CF5072-434E-4426-9234-06AA0BCACDAF}"/>
              </a:ext>
            </a:extLst>
          </p:cNvPr>
          <p:cNvSpPr txBox="1"/>
          <p:nvPr/>
        </p:nvSpPr>
        <p:spPr>
          <a:xfrm>
            <a:off x="65316" y="4463284"/>
            <a:ext cx="2708192" cy="390235"/>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●工程表（予定）</a:t>
            </a:r>
            <a:endParaRPr kumimoji="0" lang="en-US" altLang="ja-JP" sz="1600" b="0" i="0" u="none" strike="noStrike" kern="0" cap="none" spc="0" normalizeH="0" baseline="0" noProof="0" dirty="0">
              <a:ln>
                <a:noFill/>
              </a:ln>
              <a:solidFill>
                <a:prstClr val="black"/>
              </a:solidFill>
              <a:effectLst/>
              <a:uLnTx/>
              <a:uFillTx/>
              <a:latin typeface="HGPｺﾞｼｯｸM"/>
              <a:ea typeface="HGPｺﾞｼｯｸM"/>
              <a:cs typeface="+mn-cs"/>
            </a:endParaRPr>
          </a:p>
        </p:txBody>
      </p:sp>
      <p:sp>
        <p:nvSpPr>
          <p:cNvPr id="12" name="正方形/長方形 11">
            <a:extLst>
              <a:ext uri="{FF2B5EF4-FFF2-40B4-BE49-F238E27FC236}">
                <a16:creationId xmlns:a16="http://schemas.microsoft.com/office/drawing/2014/main" id="{2D07B6E5-A59D-4F08-BA3C-891EFA0986C7}"/>
              </a:ext>
            </a:extLst>
          </p:cNvPr>
          <p:cNvSpPr/>
          <p:nvPr/>
        </p:nvSpPr>
        <p:spPr>
          <a:xfrm>
            <a:off x="65316" y="1978280"/>
            <a:ext cx="43396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PｺﾞｼｯｸM"/>
                <a:ea typeface="HGPｺﾞｼｯｸM"/>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eiryo UI" panose="020B0604030504040204" pitchFamily="50" charset="-128"/>
              </a:rPr>
              <a:t>（仮称）瓜生堂車両基地レイアウト</a:t>
            </a:r>
            <a:r>
              <a:rPr kumimoji="1" lang="en-US" altLang="ja-JP" sz="1800" b="0" i="0" u="none" strike="noStrike" kern="1200" cap="none" spc="0" normalizeH="0" baseline="0" noProof="0" dirty="0">
                <a:ln>
                  <a:noFill/>
                </a:ln>
                <a:solidFill>
                  <a:prstClr val="black"/>
                </a:solidFill>
                <a:effectLst/>
                <a:uLnTx/>
                <a:uFillTx/>
                <a:latin typeface="HGPｺﾞｼｯｸM"/>
                <a:ea typeface="HGPｺﾞｼｯｸM"/>
                <a:cs typeface="Meiryo UI" panose="020B0604030504040204" pitchFamily="50" charset="-128"/>
              </a:rPr>
              <a:t>】</a:t>
            </a:r>
            <a:endParaRPr kumimoji="1" lang="ja-JP" altLang="en-US"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19" name="テキスト ボックス 18">
            <a:extLst>
              <a:ext uri="{FF2B5EF4-FFF2-40B4-BE49-F238E27FC236}">
                <a16:creationId xmlns:a16="http://schemas.microsoft.com/office/drawing/2014/main" id="{E619F870-FBE3-41FC-90B5-2033BB6D78BF}"/>
              </a:ext>
            </a:extLst>
          </p:cNvPr>
          <p:cNvSpPr txBox="1"/>
          <p:nvPr/>
        </p:nvSpPr>
        <p:spPr>
          <a:xfrm>
            <a:off x="8087774" y="2862987"/>
            <a:ext cx="3984481" cy="390235"/>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PｺﾞｼｯｸM"/>
                <a:ea typeface="HGPｺﾞｼｯｸM"/>
                <a:cs typeface="+mn-cs"/>
              </a:rPr>
              <a:t>●現況写真（細部検査場近傍）</a:t>
            </a:r>
            <a:endParaRPr kumimoji="0" lang="en-US" altLang="ja-JP" sz="1600" b="0" i="0" u="none" strike="noStrike" kern="0" cap="none" spc="0" normalizeH="0" baseline="0" noProof="0" dirty="0">
              <a:ln>
                <a:noFill/>
              </a:ln>
              <a:solidFill>
                <a:prstClr val="black"/>
              </a:solidFill>
              <a:effectLst/>
              <a:uLnTx/>
              <a:uFillTx/>
              <a:latin typeface="HGPｺﾞｼｯｸM"/>
              <a:ea typeface="HGPｺﾞｼｯｸM"/>
              <a:cs typeface="+mn-cs"/>
            </a:endParaRPr>
          </a:p>
        </p:txBody>
      </p:sp>
      <p:sp>
        <p:nvSpPr>
          <p:cNvPr id="10" name="矢印: 右 9">
            <a:extLst>
              <a:ext uri="{FF2B5EF4-FFF2-40B4-BE49-F238E27FC236}">
                <a16:creationId xmlns:a16="http://schemas.microsoft.com/office/drawing/2014/main" id="{F17B0BA5-BE96-4821-B786-9C2690CB58AF}"/>
              </a:ext>
            </a:extLst>
          </p:cNvPr>
          <p:cNvSpPr/>
          <p:nvPr/>
        </p:nvSpPr>
        <p:spPr>
          <a:xfrm rot="2301970">
            <a:off x="1430171" y="2481822"/>
            <a:ext cx="344234" cy="2332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0" name="テキスト ボックス 19">
            <a:extLst>
              <a:ext uri="{FF2B5EF4-FFF2-40B4-BE49-F238E27FC236}">
                <a16:creationId xmlns:a16="http://schemas.microsoft.com/office/drawing/2014/main" id="{EDB2C89B-A518-4696-8829-DB5237EBF290}"/>
              </a:ext>
            </a:extLst>
          </p:cNvPr>
          <p:cNvSpPr txBox="1"/>
          <p:nvPr/>
        </p:nvSpPr>
        <p:spPr>
          <a:xfrm>
            <a:off x="661667" y="2304892"/>
            <a:ext cx="900159" cy="315727"/>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HGPｺﾞｼｯｸM"/>
                <a:ea typeface="HGPｺﾞｼｯｸM"/>
                <a:cs typeface="+mn-cs"/>
              </a:rPr>
              <a:t>撮影方向</a:t>
            </a:r>
            <a:endParaRPr kumimoji="0" lang="en-US" altLang="ja-JP" sz="1200" b="0" i="0" u="none" strike="noStrike" kern="0" cap="none" spc="0" normalizeH="0" baseline="0" noProof="0" dirty="0">
              <a:ln>
                <a:noFill/>
              </a:ln>
              <a:solidFill>
                <a:srgbClr val="FF0000"/>
              </a:solidFill>
              <a:effectLst/>
              <a:uLnTx/>
              <a:uFillTx/>
              <a:latin typeface="HGPｺﾞｼｯｸM"/>
              <a:ea typeface="HGPｺﾞｼｯｸM"/>
              <a:cs typeface="+mn-cs"/>
            </a:endParaRPr>
          </a:p>
        </p:txBody>
      </p:sp>
      <p:sp>
        <p:nvSpPr>
          <p:cNvPr id="21" name="テキスト ボックス 20">
            <a:extLst>
              <a:ext uri="{FF2B5EF4-FFF2-40B4-BE49-F238E27FC236}">
                <a16:creationId xmlns:a16="http://schemas.microsoft.com/office/drawing/2014/main" id="{5C068CCB-CD4F-4A5A-972F-576D21A4F337}"/>
              </a:ext>
            </a:extLst>
          </p:cNvPr>
          <p:cNvSpPr txBox="1"/>
          <p:nvPr/>
        </p:nvSpPr>
        <p:spPr>
          <a:xfrm>
            <a:off x="10685736" y="5634084"/>
            <a:ext cx="1490646" cy="315727"/>
          </a:xfrm>
          <a:prstGeom prst="rect">
            <a:avLst/>
          </a:prstGeom>
          <a:noFill/>
          <a:ln>
            <a:noFill/>
          </a:ln>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HGPｺﾞｼｯｸM"/>
                <a:ea typeface="HGPｺﾞｼｯｸM"/>
                <a:cs typeface="+mn-cs"/>
              </a:rPr>
              <a:t>※2025</a:t>
            </a:r>
            <a:r>
              <a:rPr kumimoji="0" lang="ja-JP" altLang="en-US" sz="1200" b="0" i="0" u="none" strike="noStrike" kern="0" cap="none" spc="0" normalizeH="0" baseline="0" noProof="0" dirty="0">
                <a:ln>
                  <a:noFill/>
                </a:ln>
                <a:solidFill>
                  <a:prstClr val="black"/>
                </a:solidFill>
                <a:effectLst/>
                <a:uLnTx/>
                <a:uFillTx/>
                <a:latin typeface="HGPｺﾞｼｯｸM"/>
                <a:ea typeface="HGPｺﾞｼｯｸM"/>
                <a:cs typeface="+mn-cs"/>
              </a:rPr>
              <a:t>年</a:t>
            </a:r>
            <a:r>
              <a:rPr kumimoji="0" lang="en-US" altLang="ja-JP" sz="1200" b="0" i="0" u="none" strike="noStrike" kern="0" cap="none" spc="0" normalizeH="0" baseline="0" noProof="0" dirty="0">
                <a:ln>
                  <a:noFill/>
                </a:ln>
                <a:solidFill>
                  <a:prstClr val="black"/>
                </a:solidFill>
                <a:effectLst/>
                <a:uLnTx/>
                <a:uFillTx/>
                <a:latin typeface="HGPｺﾞｼｯｸM"/>
                <a:ea typeface="HGPｺﾞｼｯｸM"/>
                <a:cs typeface="+mn-cs"/>
              </a:rPr>
              <a:t>1</a:t>
            </a:r>
            <a:r>
              <a:rPr kumimoji="0" lang="ja-JP" altLang="en-US" sz="1200" b="0" i="0" u="none" strike="noStrike" kern="0" cap="none" spc="0" normalizeH="0" baseline="0" noProof="0" dirty="0">
                <a:ln>
                  <a:noFill/>
                </a:ln>
                <a:solidFill>
                  <a:prstClr val="black"/>
                </a:solidFill>
                <a:effectLst/>
                <a:uLnTx/>
                <a:uFillTx/>
                <a:latin typeface="HGPｺﾞｼｯｸM"/>
                <a:ea typeface="HGPｺﾞｼｯｸM"/>
                <a:cs typeface="+mn-cs"/>
              </a:rPr>
              <a:t>月撮影</a:t>
            </a:r>
            <a:endParaRPr kumimoji="0" lang="en-US" altLang="ja-JP" sz="1200" b="0" i="0" u="none" strike="noStrike" kern="0" cap="none" spc="0" normalizeH="0" baseline="0" noProof="0" dirty="0">
              <a:ln>
                <a:noFill/>
              </a:ln>
              <a:solidFill>
                <a:prstClr val="black"/>
              </a:solidFill>
              <a:effectLst/>
              <a:uLnTx/>
              <a:uFillTx/>
              <a:latin typeface="HGPｺﾞｼｯｸM"/>
              <a:ea typeface="HGPｺﾞｼｯｸM"/>
              <a:cs typeface="+mn-cs"/>
            </a:endParaRPr>
          </a:p>
        </p:txBody>
      </p:sp>
      <p:pic>
        <p:nvPicPr>
          <p:cNvPr id="65" name="図 64">
            <a:extLst>
              <a:ext uri="{FF2B5EF4-FFF2-40B4-BE49-F238E27FC236}">
                <a16:creationId xmlns:a16="http://schemas.microsoft.com/office/drawing/2014/main" id="{BCF1D054-4BBD-4CF9-91E4-34BE2B7A059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8301234" y="3297727"/>
            <a:ext cx="3681590" cy="2331114"/>
          </a:xfrm>
          <a:prstGeom prst="rect">
            <a:avLst/>
          </a:prstGeom>
          <a:noFill/>
          <a:ln>
            <a:noFill/>
          </a:ln>
          <a:extLst>
            <a:ext uri="{53640926-AAD7-44D8-BBD7-CCE9431645EC}">
              <a14:shadowObscured xmlns:a14="http://schemas.microsoft.com/office/drawing/2010/main"/>
            </a:ext>
          </a:extLst>
        </p:spPr>
      </p:pic>
      <p:sp>
        <p:nvSpPr>
          <p:cNvPr id="66" name="テキスト ボックス 44">
            <a:extLst>
              <a:ext uri="{FF2B5EF4-FFF2-40B4-BE49-F238E27FC236}">
                <a16:creationId xmlns:a16="http://schemas.microsoft.com/office/drawing/2014/main" id="{22296211-13C6-47CF-9C90-3CB741F7EA55}"/>
              </a:ext>
            </a:extLst>
          </p:cNvPr>
          <p:cNvSpPr txBox="1"/>
          <p:nvPr/>
        </p:nvSpPr>
        <p:spPr>
          <a:xfrm>
            <a:off x="4697693" y="2065238"/>
            <a:ext cx="3692972" cy="11879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工事概要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・支柱　　　</a:t>
            </a:r>
            <a:r>
              <a:rPr kumimoji="1" 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     </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　 ・建築</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工事</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・分岐器基礎　　</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（細部検査場、列車検査場、</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・雨水貯留槽　　　　事務所棟、変電所等）</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・文化財調査　　</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・詳細設計　　　　　　</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7F411DB8-30D1-4C45-8C7F-07D55DF97AFC}"/>
              </a:ext>
            </a:extLst>
          </p:cNvPr>
          <p:cNvSpPr>
            <a:spLocks noGrp="1"/>
          </p:cNvSpPr>
          <p:nvPr>
            <p:ph type="title"/>
          </p:nvPr>
        </p:nvSpPr>
        <p:spPr/>
        <p:txBody>
          <a:bodyPr/>
          <a:lstStyle/>
          <a:p>
            <a:r>
              <a:rPr lang="en-US" altLang="ja-JP" dirty="0"/>
              <a:t>4-3-3</a:t>
            </a:r>
            <a:r>
              <a:rPr lang="ja-JP" altLang="en-US" dirty="0" err="1"/>
              <a:t>．</a:t>
            </a:r>
            <a:r>
              <a:rPr lang="ja-JP" altLang="en-US" dirty="0"/>
              <a:t>質の高い「軌道事業」／南伸事業の推進</a:t>
            </a:r>
            <a:endParaRPr kumimoji="1" lang="ja-JP" altLang="en-US" dirty="0"/>
          </a:p>
        </p:txBody>
      </p:sp>
      <p:sp>
        <p:nvSpPr>
          <p:cNvPr id="4" name="スライド番号プレースホルダー 3">
            <a:extLst>
              <a:ext uri="{FF2B5EF4-FFF2-40B4-BE49-F238E27FC236}">
                <a16:creationId xmlns:a16="http://schemas.microsoft.com/office/drawing/2014/main" id="{99CA84F1-C51A-4BE9-9924-4A2190CDC2FB}"/>
              </a:ext>
            </a:extLst>
          </p:cNvPr>
          <p:cNvSpPr>
            <a:spLocks noGrp="1"/>
          </p:cNvSpPr>
          <p:nvPr>
            <p:ph type="sldNum" sz="quarter" idx="12"/>
          </p:nvPr>
        </p:nvSpPr>
        <p:spPr/>
        <p:txBody>
          <a:bodyPr/>
          <a:lstStyle/>
          <a:p>
            <a:fld id="{C6BA221B-B92C-4BA5-A9F8-CF39C13EE5C3}" type="slidenum">
              <a:rPr lang="ja-JP" altLang="en-US" smtClean="0"/>
              <a:pPr/>
              <a:t>17</a:t>
            </a:fld>
            <a:endParaRPr lang="ja-JP" altLang="en-US" dirty="0"/>
          </a:p>
        </p:txBody>
      </p:sp>
      <p:pic>
        <p:nvPicPr>
          <p:cNvPr id="6" name="図 5">
            <a:extLst>
              <a:ext uri="{FF2B5EF4-FFF2-40B4-BE49-F238E27FC236}">
                <a16:creationId xmlns:a16="http://schemas.microsoft.com/office/drawing/2014/main" id="{8DF740D9-D418-49A8-AB81-2E2946C86D7E}"/>
              </a:ext>
            </a:extLst>
          </p:cNvPr>
          <p:cNvPicPr>
            <a:picLocks noChangeAspect="1"/>
          </p:cNvPicPr>
          <p:nvPr/>
        </p:nvPicPr>
        <p:blipFill>
          <a:blip r:embed="rId5"/>
          <a:stretch>
            <a:fillRect/>
          </a:stretch>
        </p:blipFill>
        <p:spPr>
          <a:xfrm>
            <a:off x="8488250" y="5341753"/>
            <a:ext cx="249958" cy="262151"/>
          </a:xfrm>
          <a:prstGeom prst="rect">
            <a:avLst/>
          </a:prstGeom>
        </p:spPr>
      </p:pic>
    </p:spTree>
    <p:extLst>
      <p:ext uri="{BB962C8B-B14F-4D97-AF65-F5344CB8AC3E}">
        <p14:creationId xmlns:p14="http://schemas.microsoft.com/office/powerpoint/2010/main" val="147970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A17CE835-9412-4536-9D0C-0A748F900500}"/>
              </a:ext>
            </a:extLst>
          </p:cNvPr>
          <p:cNvSpPr txBox="1">
            <a:spLocks/>
          </p:cNvSpPr>
          <p:nvPr/>
        </p:nvSpPr>
        <p:spPr>
          <a:xfrm>
            <a:off x="1578208"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5</a:t>
            </a:r>
          </a:p>
        </p:txBody>
      </p:sp>
      <p:sp>
        <p:nvSpPr>
          <p:cNvPr id="6" name="タイトル 1">
            <a:extLst>
              <a:ext uri="{FF2B5EF4-FFF2-40B4-BE49-F238E27FC236}">
                <a16:creationId xmlns:a16="http://schemas.microsoft.com/office/drawing/2014/main" id="{E27BA0D6-E3F7-4A57-B1DB-A0FC6A3F80D8}"/>
              </a:ext>
            </a:extLst>
          </p:cNvPr>
          <p:cNvSpPr txBox="1">
            <a:spLocks/>
          </p:cNvSpPr>
          <p:nvPr/>
        </p:nvSpPr>
        <p:spPr>
          <a:xfrm>
            <a:off x="321791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S創英角ｺﾞｼｯｸUB"/>
                <a:ea typeface="HGS創英角ｺﾞｼｯｸUB"/>
                <a:cs typeface="+mj-cs"/>
              </a:rPr>
              <a:t>  </a:t>
            </a:r>
            <a:r>
              <a:rPr kumimoji="1" lang="ja-JP" altLang="en-US"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暮らし豊かな</a:t>
            </a:r>
            <a:endParaRPr kumimoji="1" lang="en-US" altLang="ja-JP"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「駅まち事業」</a:t>
            </a:r>
          </a:p>
        </p:txBody>
      </p:sp>
      <p:sp>
        <p:nvSpPr>
          <p:cNvPr id="8" name="角丸四角形 17">
            <a:extLst>
              <a:ext uri="{FF2B5EF4-FFF2-40B4-BE49-F238E27FC236}">
                <a16:creationId xmlns:a16="http://schemas.microsoft.com/office/drawing/2014/main" id="{F4F96F6B-97C5-41E0-B09D-97048FCE5767}"/>
              </a:ext>
            </a:extLst>
          </p:cNvPr>
          <p:cNvSpPr/>
          <p:nvPr/>
        </p:nvSpPr>
        <p:spPr>
          <a:xfrm>
            <a:off x="8375018" y="621428"/>
            <a:ext cx="3683631" cy="3123415"/>
          </a:xfrm>
          <a:prstGeom prst="roundRect">
            <a:avLst>
              <a:gd name="adj" fmla="val 3622"/>
            </a:avLst>
          </a:prstGeom>
          <a:solidFill>
            <a:srgbClr val="C9466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9" name="正方形/長方形 8">
            <a:extLst>
              <a:ext uri="{FF2B5EF4-FFF2-40B4-BE49-F238E27FC236}">
                <a16:creationId xmlns:a16="http://schemas.microsoft.com/office/drawing/2014/main" id="{1E4A3E3C-B814-46AC-B49A-14E3A5A93126}"/>
              </a:ext>
            </a:extLst>
          </p:cNvPr>
          <p:cNvSpPr/>
          <p:nvPr/>
        </p:nvSpPr>
        <p:spPr>
          <a:xfrm>
            <a:off x="8571618" y="1107300"/>
            <a:ext cx="3400078" cy="243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pic>
        <p:nvPicPr>
          <p:cNvPr id="10" name="図 9">
            <a:extLst>
              <a:ext uri="{FF2B5EF4-FFF2-40B4-BE49-F238E27FC236}">
                <a16:creationId xmlns:a16="http://schemas.microsoft.com/office/drawing/2014/main" id="{FA54F4E0-F27E-4FAE-9AC6-54EB7AF019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23313" y="1518282"/>
            <a:ext cx="390031" cy="382383"/>
          </a:xfrm>
          <a:prstGeom prst="rect">
            <a:avLst/>
          </a:prstGeom>
        </p:spPr>
      </p:pic>
      <p:pic>
        <p:nvPicPr>
          <p:cNvPr id="12" name="図 11">
            <a:extLst>
              <a:ext uri="{FF2B5EF4-FFF2-40B4-BE49-F238E27FC236}">
                <a16:creationId xmlns:a16="http://schemas.microsoft.com/office/drawing/2014/main" id="{E3FB11DF-7B9E-42C0-9FD8-A1AD9FB78C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6419" y="1518803"/>
            <a:ext cx="382383" cy="382383"/>
          </a:xfrm>
          <a:prstGeom prst="rect">
            <a:avLst/>
          </a:prstGeom>
        </p:spPr>
      </p:pic>
      <p:pic>
        <p:nvPicPr>
          <p:cNvPr id="13" name="図 12">
            <a:extLst>
              <a:ext uri="{FF2B5EF4-FFF2-40B4-BE49-F238E27FC236}">
                <a16:creationId xmlns:a16="http://schemas.microsoft.com/office/drawing/2014/main" id="{6615020F-6A3C-4B22-876C-2ECCE3B1F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9260" y="1502542"/>
            <a:ext cx="374735" cy="382230"/>
          </a:xfrm>
          <a:prstGeom prst="rect">
            <a:avLst/>
          </a:prstGeom>
        </p:spPr>
      </p:pic>
      <p:pic>
        <p:nvPicPr>
          <p:cNvPr id="14" name="図 13">
            <a:extLst>
              <a:ext uri="{FF2B5EF4-FFF2-40B4-BE49-F238E27FC236}">
                <a16:creationId xmlns:a16="http://schemas.microsoft.com/office/drawing/2014/main" id="{D222D0BA-59C8-4584-8DD1-75C3891E12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6007" y="2986121"/>
            <a:ext cx="390031" cy="382383"/>
          </a:xfrm>
          <a:prstGeom prst="rect">
            <a:avLst/>
          </a:prstGeom>
        </p:spPr>
      </p:pic>
      <p:pic>
        <p:nvPicPr>
          <p:cNvPr id="15" name="図 14">
            <a:extLst>
              <a:ext uri="{FF2B5EF4-FFF2-40B4-BE49-F238E27FC236}">
                <a16:creationId xmlns:a16="http://schemas.microsoft.com/office/drawing/2014/main" id="{735D8177-ABBF-4A3D-915E-B9EAF2D77D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7903" y="1505592"/>
            <a:ext cx="382383" cy="382383"/>
          </a:xfrm>
          <a:prstGeom prst="rect">
            <a:avLst/>
          </a:prstGeom>
        </p:spPr>
      </p:pic>
      <p:pic>
        <p:nvPicPr>
          <p:cNvPr id="16" name="図 15">
            <a:extLst>
              <a:ext uri="{FF2B5EF4-FFF2-40B4-BE49-F238E27FC236}">
                <a16:creationId xmlns:a16="http://schemas.microsoft.com/office/drawing/2014/main" id="{8E56A8A7-9F2C-4A8D-90D9-4B929C698B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8683" y="1502542"/>
            <a:ext cx="384773" cy="377431"/>
          </a:xfrm>
          <a:prstGeom prst="rect">
            <a:avLst/>
          </a:prstGeom>
        </p:spPr>
      </p:pic>
      <p:sp>
        <p:nvSpPr>
          <p:cNvPr id="17" name="テキスト ボックス 16">
            <a:extLst>
              <a:ext uri="{FF2B5EF4-FFF2-40B4-BE49-F238E27FC236}">
                <a16:creationId xmlns:a16="http://schemas.microsoft.com/office/drawing/2014/main" id="{D9448E73-6E89-4CC1-8C9D-9F9BB33C3D8F}"/>
              </a:ext>
            </a:extLst>
          </p:cNvPr>
          <p:cNvSpPr txBox="1"/>
          <p:nvPr/>
        </p:nvSpPr>
        <p:spPr>
          <a:xfrm>
            <a:off x="8691248" y="1175372"/>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駅まち事業における３つの機能</a:t>
            </a:r>
          </a:p>
        </p:txBody>
      </p:sp>
      <p:sp>
        <p:nvSpPr>
          <p:cNvPr id="18" name="テキスト ボックス 17">
            <a:extLst>
              <a:ext uri="{FF2B5EF4-FFF2-40B4-BE49-F238E27FC236}">
                <a16:creationId xmlns:a16="http://schemas.microsoft.com/office/drawing/2014/main" id="{DC470258-14DF-4BE7-8A2F-D438F679CE41}"/>
              </a:ext>
            </a:extLst>
          </p:cNvPr>
          <p:cNvSpPr txBox="1"/>
          <p:nvPr/>
        </p:nvSpPr>
        <p:spPr>
          <a:xfrm>
            <a:off x="8660048" y="1964377"/>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シンボル・にぎわい・交流機能</a:t>
            </a:r>
          </a:p>
        </p:txBody>
      </p:sp>
      <p:sp>
        <p:nvSpPr>
          <p:cNvPr id="19" name="テキスト ボックス 18">
            <a:extLst>
              <a:ext uri="{FF2B5EF4-FFF2-40B4-BE49-F238E27FC236}">
                <a16:creationId xmlns:a16="http://schemas.microsoft.com/office/drawing/2014/main" id="{193249D4-02D6-49DE-8764-08A11C93111A}"/>
              </a:ext>
            </a:extLst>
          </p:cNvPr>
          <p:cNvSpPr txBox="1"/>
          <p:nvPr/>
        </p:nvSpPr>
        <p:spPr>
          <a:xfrm>
            <a:off x="8669013" y="2682038"/>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駅まち空間のリノベーション</a:t>
            </a:r>
          </a:p>
        </p:txBody>
      </p:sp>
      <p:pic>
        <p:nvPicPr>
          <p:cNvPr id="20" name="図 19">
            <a:extLst>
              <a:ext uri="{FF2B5EF4-FFF2-40B4-BE49-F238E27FC236}">
                <a16:creationId xmlns:a16="http://schemas.microsoft.com/office/drawing/2014/main" id="{6A507B35-446D-416B-8A5D-5E3AFC004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3050" y="2280685"/>
            <a:ext cx="382383" cy="382383"/>
          </a:xfrm>
          <a:prstGeom prst="rect">
            <a:avLst/>
          </a:prstGeom>
        </p:spPr>
      </p:pic>
      <p:pic>
        <p:nvPicPr>
          <p:cNvPr id="21" name="図 20">
            <a:extLst>
              <a:ext uri="{FF2B5EF4-FFF2-40B4-BE49-F238E27FC236}">
                <a16:creationId xmlns:a16="http://schemas.microsoft.com/office/drawing/2014/main" id="{DA0951A8-3D30-4036-BAF5-697FC582CF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2941" y="2281727"/>
            <a:ext cx="390031" cy="382383"/>
          </a:xfrm>
          <a:prstGeom prst="rect">
            <a:avLst/>
          </a:prstGeom>
        </p:spPr>
      </p:pic>
      <p:pic>
        <p:nvPicPr>
          <p:cNvPr id="22" name="図 21">
            <a:extLst>
              <a:ext uri="{FF2B5EF4-FFF2-40B4-BE49-F238E27FC236}">
                <a16:creationId xmlns:a16="http://schemas.microsoft.com/office/drawing/2014/main" id="{A43F84D5-3AB8-4CFB-95BA-77868754B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4117" y="2986121"/>
            <a:ext cx="382383" cy="382383"/>
          </a:xfrm>
          <a:prstGeom prst="rect">
            <a:avLst/>
          </a:prstGeom>
        </p:spPr>
      </p:pic>
      <p:pic>
        <p:nvPicPr>
          <p:cNvPr id="23" name="図 22">
            <a:extLst>
              <a:ext uri="{FF2B5EF4-FFF2-40B4-BE49-F238E27FC236}">
                <a16:creationId xmlns:a16="http://schemas.microsoft.com/office/drawing/2014/main" id="{B2ABFA51-937B-4840-9689-3F94EC5D3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8683" y="2283160"/>
            <a:ext cx="384773" cy="377431"/>
          </a:xfrm>
          <a:prstGeom prst="rect">
            <a:avLst/>
          </a:prstGeom>
        </p:spPr>
      </p:pic>
      <p:pic>
        <p:nvPicPr>
          <p:cNvPr id="24" name="図 23">
            <a:extLst>
              <a:ext uri="{FF2B5EF4-FFF2-40B4-BE49-F238E27FC236}">
                <a16:creationId xmlns:a16="http://schemas.microsoft.com/office/drawing/2014/main" id="{C9B006A8-5743-4177-96B0-3331D28F3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7066" y="2294393"/>
            <a:ext cx="374735" cy="382230"/>
          </a:xfrm>
          <a:prstGeom prst="rect">
            <a:avLst/>
          </a:prstGeom>
        </p:spPr>
      </p:pic>
      <p:pic>
        <p:nvPicPr>
          <p:cNvPr id="25" name="図 24">
            <a:extLst>
              <a:ext uri="{FF2B5EF4-FFF2-40B4-BE49-F238E27FC236}">
                <a16:creationId xmlns:a16="http://schemas.microsoft.com/office/drawing/2014/main" id="{190DC8C3-4382-448C-8806-916D5EA030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17174" y="2287473"/>
            <a:ext cx="382383" cy="382383"/>
          </a:xfrm>
          <a:prstGeom prst="rect">
            <a:avLst/>
          </a:prstGeom>
        </p:spPr>
      </p:pic>
      <p:pic>
        <p:nvPicPr>
          <p:cNvPr id="26" name="図 25">
            <a:extLst>
              <a:ext uri="{FF2B5EF4-FFF2-40B4-BE49-F238E27FC236}">
                <a16:creationId xmlns:a16="http://schemas.microsoft.com/office/drawing/2014/main" id="{912895BE-48C1-4B83-BF49-1FE71ACEF7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16" y="2984157"/>
            <a:ext cx="390031" cy="382383"/>
          </a:xfrm>
          <a:prstGeom prst="rect">
            <a:avLst/>
          </a:prstGeom>
        </p:spPr>
      </p:pic>
      <p:pic>
        <p:nvPicPr>
          <p:cNvPr id="27" name="図 26">
            <a:extLst>
              <a:ext uri="{FF2B5EF4-FFF2-40B4-BE49-F238E27FC236}">
                <a16:creationId xmlns:a16="http://schemas.microsoft.com/office/drawing/2014/main" id="{DEC3BA6D-FE8D-47E3-8327-E3D5F43F44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922" y="1500065"/>
            <a:ext cx="390031" cy="382383"/>
          </a:xfrm>
          <a:prstGeom prst="rect">
            <a:avLst/>
          </a:prstGeom>
        </p:spPr>
      </p:pic>
      <p:sp>
        <p:nvSpPr>
          <p:cNvPr id="28" name="テキスト ボックス 27">
            <a:extLst>
              <a:ext uri="{FF2B5EF4-FFF2-40B4-BE49-F238E27FC236}">
                <a16:creationId xmlns:a16="http://schemas.microsoft.com/office/drawing/2014/main" id="{D0AED525-C5AB-4BC9-8483-698F47612221}"/>
              </a:ext>
            </a:extLst>
          </p:cNvPr>
          <p:cNvSpPr txBox="1"/>
          <p:nvPr/>
        </p:nvSpPr>
        <p:spPr>
          <a:xfrm>
            <a:off x="8540330" y="723174"/>
            <a:ext cx="1484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SDGs</a:t>
            </a: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達成目標</a:t>
            </a:r>
          </a:p>
        </p:txBody>
      </p:sp>
      <p:pic>
        <p:nvPicPr>
          <p:cNvPr id="29" name="図 28">
            <a:extLst>
              <a:ext uri="{FF2B5EF4-FFF2-40B4-BE49-F238E27FC236}">
                <a16:creationId xmlns:a16="http://schemas.microsoft.com/office/drawing/2014/main" id="{86B73F94-5A23-4797-A880-1B879DDFA4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1849" y="2267797"/>
            <a:ext cx="390031" cy="382383"/>
          </a:xfrm>
          <a:prstGeom prst="rect">
            <a:avLst/>
          </a:prstGeom>
        </p:spPr>
      </p:pic>
      <p:pic>
        <p:nvPicPr>
          <p:cNvPr id="2" name="図 1">
            <a:extLst>
              <a:ext uri="{FF2B5EF4-FFF2-40B4-BE49-F238E27FC236}">
                <a16:creationId xmlns:a16="http://schemas.microsoft.com/office/drawing/2014/main" id="{09F9841C-A0D7-4089-8481-5B9CE442EDF4}"/>
              </a:ext>
            </a:extLst>
          </p:cNvPr>
          <p:cNvPicPr>
            <a:picLocks noChangeAspect="1"/>
          </p:cNvPicPr>
          <p:nvPr/>
        </p:nvPicPr>
        <p:blipFill>
          <a:blip r:embed="rId8"/>
          <a:stretch>
            <a:fillRect/>
          </a:stretch>
        </p:blipFill>
        <p:spPr>
          <a:xfrm>
            <a:off x="0" y="4300728"/>
            <a:ext cx="12192000" cy="2023872"/>
          </a:xfrm>
          <a:prstGeom prst="rect">
            <a:avLst/>
          </a:prstGeom>
        </p:spPr>
      </p:pic>
    </p:spTree>
    <p:extLst>
      <p:ext uri="{BB962C8B-B14F-4D97-AF65-F5344CB8AC3E}">
        <p14:creationId xmlns:p14="http://schemas.microsoft.com/office/powerpoint/2010/main" val="158450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452157F-BD50-4213-B51E-E38E0903DB76}"/>
              </a:ext>
            </a:extLst>
          </p:cNvPr>
          <p:cNvSpPr>
            <a:spLocks noGrp="1"/>
          </p:cNvSpPr>
          <p:nvPr>
            <p:ph type="title"/>
          </p:nvPr>
        </p:nvSpPr>
        <p:spPr>
          <a:xfrm>
            <a:off x="622692" y="773282"/>
            <a:ext cx="10103893" cy="613230"/>
          </a:xfrm>
        </p:spPr>
        <p:txBody>
          <a:bodyPr/>
          <a:lstStyle/>
          <a:p>
            <a:r>
              <a:rPr lang="ja-JP" altLang="en-US" sz="2400" dirty="0">
                <a:solidFill>
                  <a:schemeClr val="tx1"/>
                </a:solidFill>
              </a:rPr>
              <a:t>はじめに</a:t>
            </a:r>
            <a:endParaRPr kumimoji="1" lang="ja-JP" altLang="en-US" sz="2400" dirty="0">
              <a:solidFill>
                <a:schemeClr val="tx1"/>
              </a:solidFill>
            </a:endParaRPr>
          </a:p>
        </p:txBody>
      </p:sp>
      <p:sp>
        <p:nvSpPr>
          <p:cNvPr id="5" name="正方形/長方形 4">
            <a:extLst>
              <a:ext uri="{FF2B5EF4-FFF2-40B4-BE49-F238E27FC236}">
                <a16:creationId xmlns:a16="http://schemas.microsoft.com/office/drawing/2014/main" id="{BD315BE2-1917-47DE-B24F-3FC89A8B5D81}"/>
              </a:ext>
            </a:extLst>
          </p:cNvPr>
          <p:cNvSpPr/>
          <p:nvPr/>
        </p:nvSpPr>
        <p:spPr>
          <a:xfrm>
            <a:off x="470291" y="892969"/>
            <a:ext cx="152401" cy="354806"/>
          </a:xfrm>
          <a:prstGeom prst="rect">
            <a:avLst/>
          </a:prstGeom>
          <a:solidFill>
            <a:srgbClr val="14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9C9358B-332F-4095-9935-AEDA011919DD}"/>
              </a:ext>
            </a:extLst>
          </p:cNvPr>
          <p:cNvSpPr txBox="1"/>
          <p:nvPr/>
        </p:nvSpPr>
        <p:spPr>
          <a:xfrm>
            <a:off x="341499" y="1503182"/>
            <a:ext cx="11509001" cy="5266420"/>
          </a:xfrm>
          <a:prstGeom prst="rect">
            <a:avLst/>
          </a:prstGeom>
          <a:noFill/>
        </p:spPr>
        <p:txBody>
          <a:bodyPr wrap="square" rtlCol="0">
            <a:noAutofit/>
          </a:bodyPr>
          <a:lstStyle/>
          <a:p>
            <a:pPr lvl="0">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大阪モノレール株式会社は、</a:t>
            </a:r>
            <a:r>
              <a:rPr lang="en-US" altLang="ja-JP" sz="1400" dirty="0">
                <a:solidFill>
                  <a:prstClr val="black"/>
                </a:solidFill>
                <a:latin typeface="HGSｺﾞｼｯｸM" panose="020B0600000000000000" pitchFamily="50" charset="-128"/>
                <a:ea typeface="HGSｺﾞｼｯｸM" panose="020B0600000000000000" pitchFamily="50" charset="-128"/>
              </a:rPr>
              <a:t>2025</a:t>
            </a:r>
            <a:r>
              <a:rPr lang="ja-JP" altLang="en-US" sz="1400" dirty="0">
                <a:solidFill>
                  <a:prstClr val="black"/>
                </a:solidFill>
                <a:latin typeface="HGSｺﾞｼｯｸM" panose="020B0600000000000000" pitchFamily="50" charset="-128"/>
                <a:ea typeface="HGSｺﾞｼｯｸM" panose="020B0600000000000000" pitchFamily="50" charset="-128"/>
              </a:rPr>
              <a:t>年</a:t>
            </a:r>
            <a:r>
              <a:rPr lang="en-US" altLang="ja-JP" sz="1400" dirty="0">
                <a:solidFill>
                  <a:prstClr val="black"/>
                </a:solidFill>
                <a:latin typeface="HGSｺﾞｼｯｸM" panose="020B0600000000000000" pitchFamily="50" charset="-128"/>
                <a:ea typeface="HGSｺﾞｼｯｸM" panose="020B0600000000000000" pitchFamily="50" charset="-128"/>
              </a:rPr>
              <a:t>6</a:t>
            </a:r>
            <a:r>
              <a:rPr lang="ja-JP" altLang="en-US" sz="1400" dirty="0">
                <a:solidFill>
                  <a:prstClr val="black"/>
                </a:solidFill>
                <a:latin typeface="HGSｺﾞｼｯｸM" panose="020B0600000000000000" pitchFamily="50" charset="-128"/>
                <a:ea typeface="HGSｺﾞｼｯｸM" panose="020B0600000000000000" pitchFamily="50" charset="-128"/>
              </a:rPr>
              <a:t>月</a:t>
            </a:r>
            <a:r>
              <a:rPr lang="en-US" altLang="ja-JP" sz="1400" dirty="0">
                <a:solidFill>
                  <a:prstClr val="black"/>
                </a:solidFill>
                <a:latin typeface="HGSｺﾞｼｯｸM" panose="020B0600000000000000" pitchFamily="50" charset="-128"/>
                <a:ea typeface="HGSｺﾞｼｯｸM" panose="020B0600000000000000" pitchFamily="50" charset="-128"/>
              </a:rPr>
              <a:t>1</a:t>
            </a:r>
            <a:r>
              <a:rPr lang="ja-JP" altLang="en-US" sz="1400" dirty="0">
                <a:solidFill>
                  <a:prstClr val="black"/>
                </a:solidFill>
                <a:latin typeface="HGSｺﾞｼｯｸM" panose="020B0600000000000000" pitchFamily="50" charset="-128"/>
                <a:ea typeface="HGSｺﾞｼｯｸM" panose="020B0600000000000000" pitchFamily="50" charset="-128"/>
              </a:rPr>
              <a:t>日に千里中央駅・南茨木駅間の営業開始から</a:t>
            </a:r>
            <a:r>
              <a:rPr lang="en-US" altLang="ja-JP" sz="1400" dirty="0">
                <a:solidFill>
                  <a:prstClr val="black"/>
                </a:solidFill>
                <a:latin typeface="HGSｺﾞｼｯｸM" panose="020B0600000000000000" pitchFamily="50" charset="-128"/>
                <a:ea typeface="HGSｺﾞｼｯｸM" panose="020B0600000000000000" pitchFamily="50" charset="-128"/>
              </a:rPr>
              <a:t>35</a:t>
            </a:r>
            <a:r>
              <a:rPr lang="ja-JP" altLang="en-US" sz="1400" dirty="0">
                <a:solidFill>
                  <a:prstClr val="black"/>
                </a:solidFill>
                <a:latin typeface="HGSｺﾞｼｯｸM" panose="020B0600000000000000" pitchFamily="50" charset="-128"/>
                <a:ea typeface="HGSｺﾞｼｯｸM" panose="020B0600000000000000" pitchFamily="50" charset="-128"/>
              </a:rPr>
              <a:t>年、</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2030</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12</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月</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15</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日に会社設立</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50</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年を迎えます。</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営業開始以来、順調に利用者数は増加してきましたが、</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2020</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年に発生した新型コロナウイルス感染症の影響により、非常に大きな打撃を受け、前中期経営計画</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2020-2024</a:t>
            </a:r>
            <a:r>
              <a:rPr lang="ja-JP" altLang="en-US" sz="1400" dirty="0">
                <a:solidFill>
                  <a:prstClr val="black"/>
                </a:solidFill>
                <a:latin typeface="HGSｺﾞｼｯｸM" panose="020B0600000000000000" pitchFamily="50" charset="-128"/>
                <a:ea typeface="HGSｺﾞｼｯｸM" panose="020B0600000000000000" pitchFamily="50" charset="-128"/>
              </a:rPr>
              <a:t>については</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大幅な見直しを余儀なくされる中、安全投資を中心に実施しました。また、新型コロナ対策の進展に合わせてイベント列車の運行など外出機会の創出も図りながら、徐々に</a:t>
            </a:r>
            <a:r>
              <a:rPr lang="ja-JP" altLang="en-US" sz="1400" dirty="0">
                <a:solidFill>
                  <a:prstClr val="black"/>
                </a:solidFill>
                <a:latin typeface="HGSｺﾞｼｯｸM" panose="020B0600000000000000" pitchFamily="50" charset="-128"/>
                <a:ea typeface="HGSｺﾞｼｯｸM" panose="020B0600000000000000" pitchFamily="50" charset="-128"/>
              </a:rPr>
              <a:t>輸送人員</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も回復してきたところです。</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lvl="0">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しかしながら、人々の生活様式や働き方については、新型コロナ禍前と比べて大きく変化しており、これに合わせた事業の再構築が求められるとともに、生産年齢人口の減少による労働者不足などの人口問題</a:t>
            </a:r>
            <a:r>
              <a:rPr lang="ja-JP" altLang="en-US" sz="1400" dirty="0" err="1">
                <a:solidFill>
                  <a:prstClr val="black"/>
                </a:solidFill>
                <a:latin typeface="HGSｺﾞｼｯｸM" panose="020B0600000000000000" pitchFamily="50" charset="-128"/>
                <a:ea typeface="HGSｺﾞｼｯｸM" panose="020B0600000000000000" pitchFamily="50" charset="-128"/>
              </a:rPr>
              <a:t>、</a:t>
            </a:r>
            <a:r>
              <a:rPr lang="en-US" altLang="ja-JP"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増加するインバウンド、</a:t>
            </a:r>
            <a:r>
              <a:rPr lang="en-US" altLang="ja-JP" sz="1400" dirty="0">
                <a:solidFill>
                  <a:prstClr val="black"/>
                </a:solidFill>
                <a:latin typeface="HGSｺﾞｼｯｸM" panose="020B0600000000000000" pitchFamily="50" charset="-128"/>
                <a:ea typeface="HGSｺﾞｼｯｸM" panose="020B0600000000000000" pitchFamily="50" charset="-128"/>
              </a:rPr>
              <a:t> DX</a:t>
            </a:r>
            <a:r>
              <a:rPr lang="ja-JP" altLang="en-US" sz="1400" dirty="0">
                <a:solidFill>
                  <a:prstClr val="black"/>
                </a:solidFill>
                <a:latin typeface="HGSｺﾞｼｯｸM" panose="020B0600000000000000" pitchFamily="50" charset="-128"/>
                <a:ea typeface="HGSｺﾞｼｯｸM" panose="020B0600000000000000" pitchFamily="50" charset="-128"/>
              </a:rPr>
              <a:t>の加速度的な進展、 </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2050</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年カーボンニュートラルなど、様々な社会課題に対して事業のあり方が問われているところです。</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今後の大阪モノレールを取り巻く環境としては、沿線では</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2030</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年に万博記念公園駅前周辺地区活性化事業の第</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期が開業、</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2032</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年度には千里中央駅や門真市駅の駅前再開発事業が完了する予定となって</a:t>
            </a:r>
            <a:r>
              <a:rPr lang="ja-JP" altLang="en-US" sz="1400" dirty="0">
                <a:solidFill>
                  <a:prstClr val="black"/>
                </a:solidFill>
                <a:latin typeface="HGSｺﾞｼｯｸM" panose="020B0600000000000000" pitchFamily="50" charset="-128"/>
                <a:ea typeface="HGSｺﾞｼｯｸM" panose="020B0600000000000000" pitchFamily="50" charset="-128"/>
              </a:rPr>
              <a:t>おり、また、</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関西の鉄道ネットワークでは、</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2031</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年春になにわ筋線の開業、</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2033</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年度に当社大阪モノレールの門真市駅から（仮称）瓜生堂駅間の</a:t>
            </a:r>
            <a:r>
              <a:rPr lang="ja-JP" altLang="en-US" sz="1400" dirty="0">
                <a:solidFill>
                  <a:prstClr val="black"/>
                </a:solidFill>
                <a:latin typeface="HGSｺﾞｼｯｸM" panose="020B0600000000000000" pitchFamily="50" charset="-128"/>
                <a:ea typeface="HGSｺﾞｼｯｸM" panose="020B0600000000000000" pitchFamily="50" charset="-128"/>
              </a:rPr>
              <a:t>南伸</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開業、</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2037</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年を目標としてリニア新幹線の全線開業が予定されるなど、環境の大きな変化が見込まれます。</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lvl="0">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こうしたことから、南伸</a:t>
            </a:r>
            <a:r>
              <a:rPr lang="ja-JP" altLang="en-US" sz="1400" dirty="0">
                <a:solidFill>
                  <a:prstClr val="black"/>
                </a:solidFill>
                <a:latin typeface="HGSｺﾞｼｯｸM" panose="020B0600000000000000" pitchFamily="50" charset="-128"/>
                <a:ea typeface="HGSｺﾞｼｯｸM" panose="020B0600000000000000" pitchFamily="50" charset="-128"/>
              </a:rPr>
              <a:t>開業後の中長期的に目指す姿を見据えながら、その戦略や財務方針等を定めるため</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中期経営計画</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2025-2029</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を策定しました。</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HGSｺﾞｼｯｸM" panose="020B0600000000000000" pitchFamily="50" charset="-128"/>
                <a:ea typeface="HGSｺﾞｼｯｸM" panose="020B0600000000000000" pitchFamily="50" charset="-128"/>
              </a:rPr>
              <a:t>　本計画に基づき、質の高い「軌道事業」、暮らし豊かな「駅まち事業」のふたつの相乗効果によって、すべての利用者に安全・安心で魅力ある公共交通機関であるとともに、大阪モノレール沿線が、地域やご利用の皆さまにとって、「住みたい・働きたい・訪れたい街」となることをめざして</a:t>
            </a: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取組んでいきます。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3C8AF76B-DC31-487C-8C41-668A774232E3}"/>
              </a:ext>
            </a:extLst>
          </p:cNvPr>
          <p:cNvSpPr>
            <a:spLocks noGrp="1"/>
          </p:cNvSpPr>
          <p:nvPr>
            <p:ph type="sldNum" sz="quarter" idx="12"/>
          </p:nvPr>
        </p:nvSpPr>
        <p:spPr/>
        <p:txBody>
          <a:bodyPr/>
          <a:lstStyle/>
          <a:p>
            <a:fld id="{C6BA221B-B92C-4BA5-A9F8-CF39C13EE5C3}" type="slidenum">
              <a:rPr lang="ja-JP" altLang="en-US" smtClean="0"/>
              <a:pPr/>
              <a:t>1</a:t>
            </a:fld>
            <a:endParaRPr lang="ja-JP" altLang="en-US" dirty="0"/>
          </a:p>
        </p:txBody>
      </p:sp>
    </p:spTree>
    <p:extLst>
      <p:ext uri="{BB962C8B-B14F-4D97-AF65-F5344CB8AC3E}">
        <p14:creationId xmlns:p14="http://schemas.microsoft.com/office/powerpoint/2010/main" val="93777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726B64E-833F-4BCD-8C6C-C1BFE60486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3573" y="327806"/>
            <a:ext cx="6863973" cy="6858000"/>
          </a:xfrm>
          <a:prstGeom prst="rect">
            <a:avLst/>
          </a:prstGeom>
        </p:spPr>
      </p:pic>
      <p:sp>
        <p:nvSpPr>
          <p:cNvPr id="2" name="タイトル 1">
            <a:extLst>
              <a:ext uri="{FF2B5EF4-FFF2-40B4-BE49-F238E27FC236}">
                <a16:creationId xmlns:a16="http://schemas.microsoft.com/office/drawing/2014/main" id="{E1919D1B-2DEC-47D1-BFA5-463AD2D5D8D5}"/>
              </a:ext>
            </a:extLst>
          </p:cNvPr>
          <p:cNvSpPr>
            <a:spLocks noGrp="1"/>
          </p:cNvSpPr>
          <p:nvPr>
            <p:ph type="title"/>
          </p:nvPr>
        </p:nvSpPr>
        <p:spPr/>
        <p:txBody>
          <a:bodyPr/>
          <a:lstStyle/>
          <a:p>
            <a:r>
              <a:rPr lang="en-US" altLang="ja-JP" spc="300" dirty="0">
                <a:latin typeface="HGP創英角ｺﾞｼｯｸUB"/>
                <a:ea typeface="HGP創英角ｺﾞｼｯｸUB"/>
              </a:rPr>
              <a:t>5-1</a:t>
            </a:r>
            <a:r>
              <a:rPr lang="ja-JP" altLang="en-US" spc="300" dirty="0" err="1">
                <a:latin typeface="HGP創英角ｺﾞｼｯｸUB"/>
                <a:ea typeface="HGP創英角ｺﾞｼｯｸUB"/>
              </a:rPr>
              <a:t>．</a:t>
            </a:r>
            <a:r>
              <a:rPr lang="ja-JP" altLang="en-US" spc="300" dirty="0">
                <a:latin typeface="HGP創英角ｺﾞｼｯｸUB"/>
                <a:ea typeface="HGP創英角ｺﾞｼｯｸUB"/>
              </a:rPr>
              <a:t>暮らし豊かな「駅まち事業」／駅まち事業における３つの機能</a:t>
            </a:r>
            <a:endParaRPr kumimoji="1" lang="ja-JP" altLang="en-US" dirty="0"/>
          </a:p>
        </p:txBody>
      </p:sp>
      <p:sp>
        <p:nvSpPr>
          <p:cNvPr id="6" name="テキスト ボックス 14">
            <a:extLst>
              <a:ext uri="{FF2B5EF4-FFF2-40B4-BE49-F238E27FC236}">
                <a16:creationId xmlns:a16="http://schemas.microsoft.com/office/drawing/2014/main" id="{1A50F8C1-6174-4890-93FB-F2E488D4B8EA}"/>
              </a:ext>
            </a:extLst>
          </p:cNvPr>
          <p:cNvSpPr txBox="1"/>
          <p:nvPr/>
        </p:nvSpPr>
        <p:spPr>
          <a:xfrm>
            <a:off x="6566150" y="2987365"/>
            <a:ext cx="1388827" cy="7694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個性</a:t>
            </a:r>
            <a:endParaRPr kumimoji="1" lang="ja-JP" altLang="en-US" sz="3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7" name="テキスト ボックス 15">
            <a:extLst>
              <a:ext uri="{FF2B5EF4-FFF2-40B4-BE49-F238E27FC236}">
                <a16:creationId xmlns:a16="http://schemas.microsoft.com/office/drawing/2014/main" id="{A31B2CFE-6D12-409C-A431-073CDC3CAC3E}"/>
              </a:ext>
            </a:extLst>
          </p:cNvPr>
          <p:cNvSpPr txBox="1"/>
          <p:nvPr/>
        </p:nvSpPr>
        <p:spPr>
          <a:xfrm>
            <a:off x="6498334" y="2805998"/>
            <a:ext cx="1524458"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ル</a:t>
            </a:r>
            <a:r>
              <a:rPr kumimoji="1" lang="ja-JP" altLang="en-US" sz="1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endPar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8" name="テキスト ボックス 18">
            <a:extLst>
              <a:ext uri="{FF2B5EF4-FFF2-40B4-BE49-F238E27FC236}">
                <a16:creationId xmlns:a16="http://schemas.microsoft.com/office/drawing/2014/main" id="{996510E5-EBE8-4E1E-930B-017AD2ADEE95}"/>
              </a:ext>
            </a:extLst>
          </p:cNvPr>
          <p:cNvSpPr txBox="1"/>
          <p:nvPr/>
        </p:nvSpPr>
        <p:spPr>
          <a:xfrm>
            <a:off x="9534395" y="2622846"/>
            <a:ext cx="1743726"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活気</a:t>
            </a:r>
            <a:endParaRPr kumimoji="1" lang="ja-JP" altLang="en-US" sz="40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テキスト ボックス 19">
            <a:extLst>
              <a:ext uri="{FF2B5EF4-FFF2-40B4-BE49-F238E27FC236}">
                <a16:creationId xmlns:a16="http://schemas.microsoft.com/office/drawing/2014/main" id="{36F0DEFD-27CB-4ACE-BEFC-22065C5113BF}"/>
              </a:ext>
            </a:extLst>
          </p:cNvPr>
          <p:cNvSpPr txBox="1"/>
          <p:nvPr/>
        </p:nvSpPr>
        <p:spPr>
          <a:xfrm>
            <a:off x="9521468" y="2449663"/>
            <a:ext cx="1517986"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ル</a:t>
            </a:r>
            <a:r>
              <a:rPr kumimoji="1" lang="ja-JP" altLang="en-US" sz="1000" b="0" i="0" u="none" strike="noStrike" kern="1200" cap="none" spc="6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endParaRPr kumimoji="1" lang="ja-JP" altLang="en-US" sz="1200" b="0" i="0" u="none" strike="noStrike" kern="1200" cap="none" spc="6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10" name="テキスト ボックス 21">
            <a:extLst>
              <a:ext uri="{FF2B5EF4-FFF2-40B4-BE49-F238E27FC236}">
                <a16:creationId xmlns:a16="http://schemas.microsoft.com/office/drawing/2014/main" id="{9C077AE5-C4AC-48B8-8EA5-2F6E0350FE60}"/>
              </a:ext>
            </a:extLst>
          </p:cNvPr>
          <p:cNvSpPr txBox="1"/>
          <p:nvPr/>
        </p:nvSpPr>
        <p:spPr>
          <a:xfrm>
            <a:off x="8463597" y="5498910"/>
            <a:ext cx="1388827" cy="7694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7B1F3B"/>
                </a:solidFill>
                <a:effectLst/>
                <a:uLnTx/>
                <a:uFillTx/>
                <a:latin typeface="HGP創英角ｺﾞｼｯｸUB" panose="020B0900000000000000" pitchFamily="50" charset="-128"/>
                <a:ea typeface="HGP創英角ｺﾞｼｯｸUB" panose="020B0900000000000000" pitchFamily="50" charset="-128"/>
                <a:cs typeface="+mn-cs"/>
              </a:rPr>
              <a:t>快適</a:t>
            </a:r>
          </a:p>
        </p:txBody>
      </p:sp>
      <p:sp>
        <p:nvSpPr>
          <p:cNvPr id="11" name="テキスト ボックス 22">
            <a:extLst>
              <a:ext uri="{FF2B5EF4-FFF2-40B4-BE49-F238E27FC236}">
                <a16:creationId xmlns:a16="http://schemas.microsoft.com/office/drawing/2014/main" id="{39B56F7F-8158-4CBF-B218-35D219BBEB69}"/>
              </a:ext>
            </a:extLst>
          </p:cNvPr>
          <p:cNvSpPr txBox="1"/>
          <p:nvPr/>
        </p:nvSpPr>
        <p:spPr>
          <a:xfrm>
            <a:off x="8463597" y="5266252"/>
            <a:ext cx="1497333"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rPr>
              <a:t>レー</a:t>
            </a:r>
            <a:r>
              <a:rPr kumimoji="1" lang="ja-JP" altLang="en-US" sz="1200" b="0" i="0" u="none" strike="noStrike" kern="1200" cap="none" spc="30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rPr>
              <a:t>ル</a:t>
            </a:r>
            <a:r>
              <a:rPr kumimoji="1" lang="ja-JP" altLang="en-US" sz="1000" b="0" i="0" u="none" strike="noStrike" kern="1200" cap="none" spc="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rPr>
              <a:t>の</a:t>
            </a:r>
            <a:endParaRPr kumimoji="1" lang="ja-JP" altLang="en-US" sz="1200" b="0" i="0" u="none" strike="noStrike" kern="1200" cap="none" spc="0" normalizeH="0" baseline="0" noProof="0" dirty="0">
              <a:ln>
                <a:noFill/>
              </a:ln>
              <a:solidFill>
                <a:srgbClr val="7B1F3B"/>
              </a:solidFill>
              <a:effectLst/>
              <a:uLnTx/>
              <a:uFillTx/>
              <a:latin typeface="HGSｺﾞｼｯｸE" panose="020B0900000000000000" pitchFamily="50" charset="-128"/>
              <a:ea typeface="HGSｺﾞｼｯｸE" panose="020B0900000000000000" pitchFamily="50" charset="-128"/>
              <a:cs typeface="+mn-cs"/>
            </a:endParaRPr>
          </a:p>
        </p:txBody>
      </p:sp>
      <p:sp>
        <p:nvSpPr>
          <p:cNvPr id="12" name="テキスト ボックス 23">
            <a:extLst>
              <a:ext uri="{FF2B5EF4-FFF2-40B4-BE49-F238E27FC236}">
                <a16:creationId xmlns:a16="http://schemas.microsoft.com/office/drawing/2014/main" id="{80FC1DF4-A524-45AB-89C4-B14AB020852A}"/>
              </a:ext>
            </a:extLst>
          </p:cNvPr>
          <p:cNvSpPr txBox="1"/>
          <p:nvPr/>
        </p:nvSpPr>
        <p:spPr>
          <a:xfrm>
            <a:off x="8177825" y="3727161"/>
            <a:ext cx="1381591"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5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駅まち</a:t>
            </a:r>
            <a:endParaRPr kumimoji="1" lang="ja-JP" altLang="en-US" sz="1800" b="0" i="0" u="none" strike="noStrike" kern="1200" cap="none" spc="5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3" name="テキスト ボックス 24">
            <a:extLst>
              <a:ext uri="{FF2B5EF4-FFF2-40B4-BE49-F238E27FC236}">
                <a16:creationId xmlns:a16="http://schemas.microsoft.com/office/drawing/2014/main" id="{E12D8F90-0098-4163-AA11-67CF2A763B93}"/>
              </a:ext>
            </a:extLst>
          </p:cNvPr>
          <p:cNvSpPr txBox="1"/>
          <p:nvPr/>
        </p:nvSpPr>
        <p:spPr>
          <a:xfrm>
            <a:off x="8104218" y="3627026"/>
            <a:ext cx="151767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ル</a:t>
            </a:r>
            <a:r>
              <a:rPr kumimoji="1" lang="ja-JP" altLang="en-US" sz="105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endPar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14" name="テキスト ボックス 29">
            <a:extLst>
              <a:ext uri="{FF2B5EF4-FFF2-40B4-BE49-F238E27FC236}">
                <a16:creationId xmlns:a16="http://schemas.microsoft.com/office/drawing/2014/main" id="{E2400ACC-B0C7-4A75-B64D-61E1F6B3767F}"/>
              </a:ext>
            </a:extLst>
          </p:cNvPr>
          <p:cNvSpPr txBox="1"/>
          <p:nvPr/>
        </p:nvSpPr>
        <p:spPr>
          <a:xfrm>
            <a:off x="8306665" y="4218197"/>
            <a:ext cx="1171822" cy="36817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多様な交通環境での</a:t>
            </a:r>
            <a:endParaRPr kumimoji="1" lang="en-US" altLang="ja-JP" sz="800" b="0" i="0" u="none" strike="noStrike" kern="1200" cap="none" spc="0" normalizeH="0" baseline="0" noProof="0" dirty="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都市への広がり</a:t>
            </a:r>
          </a:p>
        </p:txBody>
      </p:sp>
      <p:sp>
        <p:nvSpPr>
          <p:cNvPr id="15" name="正方形/長方形 14">
            <a:extLst>
              <a:ext uri="{FF2B5EF4-FFF2-40B4-BE49-F238E27FC236}">
                <a16:creationId xmlns:a16="http://schemas.microsoft.com/office/drawing/2014/main" id="{46942FA4-2A4E-4E3F-A8F3-4873A2F55062}"/>
              </a:ext>
            </a:extLst>
          </p:cNvPr>
          <p:cNvSpPr/>
          <p:nvPr/>
        </p:nvSpPr>
        <p:spPr>
          <a:xfrm>
            <a:off x="1090533" y="2065180"/>
            <a:ext cx="3598566" cy="328968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「駅まち事業」は、駅を地域の玄関口と捉え、まちとの一体性を重視し、ハードとソフトの両面から、改良や整備、新サービスを推進する事業です。これによってさらなる沿線価値の向上を図るものです。 ​</a:t>
            </a:r>
          </a:p>
          <a:p>
            <a:pPr marL="0" marR="0" lvl="0" indent="0" algn="l" defTabSz="914400" rtl="0" eaLnBrk="1" fontAlgn="base" latinLnBrk="0" hangingPunct="1">
              <a:lnSpc>
                <a:spcPct val="12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●シンボル機能→個性</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●にぎわい機能→活気</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●交流機能→快適</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以上、３つの視点からの取組みをめざします​</a:t>
            </a:r>
            <a:r>
              <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400" b="0" i="0" u="none" strike="noStrike" kern="1200" cap="none" spc="0" normalizeH="0" baseline="0" noProof="0" dirty="0" err="1">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17" name="四角形: 角を丸くする 16">
            <a:extLst>
              <a:ext uri="{FF2B5EF4-FFF2-40B4-BE49-F238E27FC236}">
                <a16:creationId xmlns:a16="http://schemas.microsoft.com/office/drawing/2014/main" id="{62D6600C-DA5D-4C26-BA83-2993B476A9B0}"/>
              </a:ext>
            </a:extLst>
          </p:cNvPr>
          <p:cNvSpPr/>
          <p:nvPr/>
        </p:nvSpPr>
        <p:spPr>
          <a:xfrm>
            <a:off x="9057965" y="1810617"/>
            <a:ext cx="1201534"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18" name="テキスト ボックス 17">
            <a:extLst>
              <a:ext uri="{FF2B5EF4-FFF2-40B4-BE49-F238E27FC236}">
                <a16:creationId xmlns:a16="http://schemas.microsoft.com/office/drawing/2014/main" id="{57DF917E-3104-4B16-99EA-01CAFB9AE2F6}"/>
              </a:ext>
            </a:extLst>
          </p:cNvPr>
          <p:cNvSpPr txBox="1"/>
          <p:nvPr/>
        </p:nvSpPr>
        <p:spPr>
          <a:xfrm>
            <a:off x="9025742" y="1787816"/>
            <a:ext cx="1279839"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300" normalizeH="0" baseline="0" noProof="0" dirty="0">
                <a:ln>
                  <a:noFill/>
                </a:ln>
                <a:solidFill>
                  <a:srgbClr val="C8466E"/>
                </a:solidFill>
                <a:effectLst/>
                <a:uLnTx/>
                <a:uFillTx/>
                <a:latin typeface="HGP創英角ｺﾞｼｯｸUB" panose="020B0900000000000000" pitchFamily="50" charset="-128"/>
                <a:ea typeface="HGP創英角ｺﾞｼｯｸUB" panose="020B0900000000000000" pitchFamily="50" charset="-128"/>
                <a:cs typeface="+mn-cs"/>
              </a:rPr>
              <a:t>にぎわい機能</a:t>
            </a:r>
          </a:p>
        </p:txBody>
      </p:sp>
      <p:sp>
        <p:nvSpPr>
          <p:cNvPr id="20" name="四角形: 角を丸くする 19">
            <a:extLst>
              <a:ext uri="{FF2B5EF4-FFF2-40B4-BE49-F238E27FC236}">
                <a16:creationId xmlns:a16="http://schemas.microsoft.com/office/drawing/2014/main" id="{79BCF16B-4FB8-48D7-AFFD-BC949FDB0F92}"/>
              </a:ext>
            </a:extLst>
          </p:cNvPr>
          <p:cNvSpPr/>
          <p:nvPr/>
        </p:nvSpPr>
        <p:spPr>
          <a:xfrm>
            <a:off x="7105131" y="2370678"/>
            <a:ext cx="1201534"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1" name="テキスト ボックス 37">
            <a:extLst>
              <a:ext uri="{FF2B5EF4-FFF2-40B4-BE49-F238E27FC236}">
                <a16:creationId xmlns:a16="http://schemas.microsoft.com/office/drawing/2014/main" id="{099241AC-9575-49AA-844D-57E09C19C547}"/>
              </a:ext>
            </a:extLst>
          </p:cNvPr>
          <p:cNvSpPr txBox="1"/>
          <p:nvPr/>
        </p:nvSpPr>
        <p:spPr>
          <a:xfrm>
            <a:off x="7077972" y="2364198"/>
            <a:ext cx="1279839"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300" normalizeH="0" baseline="0" noProof="0" dirty="0">
                <a:ln>
                  <a:noFill/>
                </a:ln>
                <a:solidFill>
                  <a:srgbClr val="C8466E"/>
                </a:solidFill>
                <a:effectLst/>
                <a:uLnTx/>
                <a:uFillTx/>
                <a:latin typeface="HGP創英角ｺﾞｼｯｸUB" panose="020B0900000000000000" pitchFamily="50" charset="-128"/>
                <a:ea typeface="HGP創英角ｺﾞｼｯｸUB" panose="020B0900000000000000" pitchFamily="50" charset="-128"/>
                <a:cs typeface="+mn-cs"/>
              </a:rPr>
              <a:t>シンボル機能</a:t>
            </a:r>
          </a:p>
        </p:txBody>
      </p:sp>
      <p:sp>
        <p:nvSpPr>
          <p:cNvPr id="23" name="四角形: 角を丸くする 22">
            <a:extLst>
              <a:ext uri="{FF2B5EF4-FFF2-40B4-BE49-F238E27FC236}">
                <a16:creationId xmlns:a16="http://schemas.microsoft.com/office/drawing/2014/main" id="{AF14E071-750F-4E4E-A38F-D250520A313B}"/>
              </a:ext>
            </a:extLst>
          </p:cNvPr>
          <p:cNvSpPr/>
          <p:nvPr/>
        </p:nvSpPr>
        <p:spPr>
          <a:xfrm>
            <a:off x="7836018" y="5006763"/>
            <a:ext cx="1013047" cy="276999"/>
          </a:xfrm>
          <a:prstGeom prst="roundRect">
            <a:avLst/>
          </a:prstGeom>
          <a:solidFill>
            <a:srgbClr val="7B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4" name="テキスト ボックス 39">
            <a:extLst>
              <a:ext uri="{FF2B5EF4-FFF2-40B4-BE49-F238E27FC236}">
                <a16:creationId xmlns:a16="http://schemas.microsoft.com/office/drawing/2014/main" id="{F3E13182-6EBB-4C4A-AAF3-AADCE0F4109D}"/>
              </a:ext>
            </a:extLst>
          </p:cNvPr>
          <p:cNvSpPr txBox="1"/>
          <p:nvPr/>
        </p:nvSpPr>
        <p:spPr>
          <a:xfrm>
            <a:off x="7760332" y="4998044"/>
            <a:ext cx="1279839"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30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交流機能</a:t>
            </a:r>
          </a:p>
        </p:txBody>
      </p:sp>
      <p:sp>
        <p:nvSpPr>
          <p:cNvPr id="26" name="四角形: 角を丸くする 25">
            <a:extLst>
              <a:ext uri="{FF2B5EF4-FFF2-40B4-BE49-F238E27FC236}">
                <a16:creationId xmlns:a16="http://schemas.microsoft.com/office/drawing/2014/main" id="{52ECF88C-817B-4001-A8D6-61294AD8E794}"/>
              </a:ext>
            </a:extLst>
          </p:cNvPr>
          <p:cNvSpPr/>
          <p:nvPr/>
        </p:nvSpPr>
        <p:spPr>
          <a:xfrm>
            <a:off x="8400252" y="3345784"/>
            <a:ext cx="106632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7" name="テキスト ボックス 41">
            <a:extLst>
              <a:ext uri="{FF2B5EF4-FFF2-40B4-BE49-F238E27FC236}">
                <a16:creationId xmlns:a16="http://schemas.microsoft.com/office/drawing/2014/main" id="{B0576002-13EC-4D72-B422-AA894E67293B}"/>
              </a:ext>
            </a:extLst>
          </p:cNvPr>
          <p:cNvSpPr txBox="1"/>
          <p:nvPr/>
        </p:nvSpPr>
        <p:spPr>
          <a:xfrm>
            <a:off x="8254556" y="3331239"/>
            <a:ext cx="1279839"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B1F3B"/>
                </a:solidFill>
                <a:effectLst/>
                <a:uLnTx/>
                <a:uFillTx/>
                <a:latin typeface="HGP創英角ｺﾞｼｯｸUB" panose="020B0900000000000000" pitchFamily="50" charset="-128"/>
                <a:ea typeface="HGP創英角ｺﾞｼｯｸUB" panose="020B0900000000000000" pitchFamily="50" charset="-128"/>
                <a:cs typeface="+mn-cs"/>
              </a:rPr>
              <a:t>交通結節機能</a:t>
            </a:r>
          </a:p>
        </p:txBody>
      </p:sp>
      <p:sp>
        <p:nvSpPr>
          <p:cNvPr id="29" name="四角形: 角を丸くする 28">
            <a:extLst>
              <a:ext uri="{FF2B5EF4-FFF2-40B4-BE49-F238E27FC236}">
                <a16:creationId xmlns:a16="http://schemas.microsoft.com/office/drawing/2014/main" id="{FD9A955B-C05E-46AD-B038-EF3FB3A9B7A4}"/>
              </a:ext>
            </a:extLst>
          </p:cNvPr>
          <p:cNvSpPr/>
          <p:nvPr/>
        </p:nvSpPr>
        <p:spPr>
          <a:xfrm>
            <a:off x="765112" y="1748813"/>
            <a:ext cx="4177468" cy="4567913"/>
          </a:xfrm>
          <a:prstGeom prst="roundRect">
            <a:avLst>
              <a:gd name="adj" fmla="val 5174"/>
            </a:avLst>
          </a:prstGeom>
          <a:noFill/>
          <a:ln w="57150">
            <a:solidFill>
              <a:srgbClr val="C84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30" name="正方形/長方形 29">
            <a:extLst>
              <a:ext uri="{FF2B5EF4-FFF2-40B4-BE49-F238E27FC236}">
                <a16:creationId xmlns:a16="http://schemas.microsoft.com/office/drawing/2014/main" id="{C8888782-C1A5-400A-8E22-787127E92909}"/>
              </a:ext>
            </a:extLst>
          </p:cNvPr>
          <p:cNvSpPr/>
          <p:nvPr/>
        </p:nvSpPr>
        <p:spPr>
          <a:xfrm>
            <a:off x="606325" y="920980"/>
            <a:ext cx="64716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300" normalizeH="0" baseline="0" noProof="0" dirty="0">
                <a:ln>
                  <a:noFill/>
                </a:ln>
                <a:solidFill>
                  <a:prstClr val="black"/>
                </a:solidFill>
                <a:effectLst/>
                <a:uLnTx/>
                <a:uFillTx/>
                <a:latin typeface="HGP創英角ｺﾞｼｯｸUB"/>
                <a:ea typeface="HGP創英角ｺﾞｼｯｸUB"/>
                <a:cs typeface="+mn-cs"/>
              </a:rPr>
              <a:t>駅まち事業における３つの機能</a:t>
            </a:r>
            <a:endPar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 name="テキスト ボックス 2">
            <a:extLst>
              <a:ext uri="{FF2B5EF4-FFF2-40B4-BE49-F238E27FC236}">
                <a16:creationId xmlns:a16="http://schemas.microsoft.com/office/drawing/2014/main" id="{6FA5F450-09CA-46B3-804F-9C43EF8CB7B7}"/>
              </a:ext>
            </a:extLst>
          </p:cNvPr>
          <p:cNvSpPr txBox="1"/>
          <p:nvPr/>
        </p:nvSpPr>
        <p:spPr>
          <a:xfrm>
            <a:off x="6801437" y="6569970"/>
            <a:ext cx="48168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参考資料：公益社団法人日本交通計画協会「「駅・まち」提言（第</a:t>
            </a:r>
            <a:r>
              <a:rPr kumimoji="1" lang="en-US" altLang="ja-JP" sz="1000" b="0" i="0" u="none" strike="noStrike" kern="1200" cap="none" spc="0" normalizeH="0" baseline="0" noProof="0" dirty="0">
                <a:ln>
                  <a:noFill/>
                </a:ln>
                <a:solidFill>
                  <a:prstClr val="black"/>
                </a:solidFill>
                <a:effectLst/>
                <a:uLnTx/>
                <a:uFillTx/>
                <a:latin typeface="HGSｺﾞｼｯｸM"/>
                <a:ea typeface="HGSｺﾞｼｯｸM"/>
                <a:cs typeface="+mn-cs"/>
              </a:rPr>
              <a:t>2</a:t>
            </a: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編）</a:t>
            </a:r>
            <a:r>
              <a:rPr kumimoji="1" lang="en-US" altLang="ja-JP" sz="1000" b="0" i="0" u="none" strike="noStrike" kern="1200" cap="none" spc="0" normalizeH="0" baseline="0" noProof="0" dirty="0">
                <a:ln>
                  <a:noFill/>
                </a:ln>
                <a:solidFill>
                  <a:prstClr val="black"/>
                </a:solidFill>
                <a:effectLst/>
                <a:uLnTx/>
                <a:uFillTx/>
                <a:latin typeface="HGSｺﾞｼｯｸM"/>
                <a:ea typeface="HGSｺﾞｼｯｸM"/>
                <a:cs typeface="+mn-cs"/>
              </a:rPr>
              <a:t>2019</a:t>
            </a: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a:t>
            </a:r>
          </a:p>
        </p:txBody>
      </p:sp>
      <p:sp>
        <p:nvSpPr>
          <p:cNvPr id="4" name="スライド番号プレースホルダー 3">
            <a:extLst>
              <a:ext uri="{FF2B5EF4-FFF2-40B4-BE49-F238E27FC236}">
                <a16:creationId xmlns:a16="http://schemas.microsoft.com/office/drawing/2014/main" id="{FB7E4719-266C-48FB-9240-80182EE843E7}"/>
              </a:ext>
            </a:extLst>
          </p:cNvPr>
          <p:cNvSpPr>
            <a:spLocks noGrp="1"/>
          </p:cNvSpPr>
          <p:nvPr>
            <p:ph type="sldNum" sz="quarter" idx="12"/>
          </p:nvPr>
        </p:nvSpPr>
        <p:spPr/>
        <p:txBody>
          <a:bodyPr/>
          <a:lstStyle/>
          <a:p>
            <a:fld id="{C6BA221B-B92C-4BA5-A9F8-CF39C13EE5C3}" type="slidenum">
              <a:rPr lang="ja-JP" altLang="en-US" smtClean="0"/>
              <a:pPr/>
              <a:t>19</a:t>
            </a:fld>
            <a:endParaRPr lang="ja-JP" altLang="en-US" dirty="0"/>
          </a:p>
        </p:txBody>
      </p:sp>
    </p:spTree>
    <p:extLst>
      <p:ext uri="{BB962C8B-B14F-4D97-AF65-F5344CB8AC3E}">
        <p14:creationId xmlns:p14="http://schemas.microsoft.com/office/powerpoint/2010/main" val="14691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00580-F6FC-47BD-BB7C-DD7C44A2FDD0}"/>
              </a:ext>
            </a:extLst>
          </p:cNvPr>
          <p:cNvSpPr>
            <a:spLocks noGrp="1"/>
          </p:cNvSpPr>
          <p:nvPr>
            <p:ph type="title"/>
          </p:nvPr>
        </p:nvSpPr>
        <p:spPr>
          <a:xfrm>
            <a:off x="104274" y="1"/>
            <a:ext cx="10103893" cy="613230"/>
          </a:xfrm>
        </p:spPr>
        <p:txBody>
          <a:bodyPr/>
          <a:lstStyle/>
          <a:p>
            <a:r>
              <a:rPr lang="en-US" altLang="ja-JP" spc="300" dirty="0">
                <a:latin typeface="HGP創英角ｺﾞｼｯｸUB"/>
                <a:ea typeface="HGP創英角ｺﾞｼｯｸUB"/>
              </a:rPr>
              <a:t>5-2-1</a:t>
            </a:r>
            <a:r>
              <a:rPr lang="ja-JP" altLang="en-US" spc="300" dirty="0" err="1">
                <a:latin typeface="HGP創英角ｺﾞｼｯｸUB"/>
                <a:ea typeface="HGP創英角ｺﾞｼｯｸUB"/>
              </a:rPr>
              <a:t>．</a:t>
            </a:r>
            <a:r>
              <a:rPr lang="ja-JP" altLang="en-US" spc="300" dirty="0">
                <a:latin typeface="HGP創英角ｺﾞｼｯｸUB"/>
                <a:ea typeface="HGP創英角ｺﾞｼｯｸUB"/>
              </a:rPr>
              <a:t>暮らし豊かな「駅まち事業」／シンボル・にぎわい・交流機能</a:t>
            </a:r>
            <a:endParaRPr kumimoji="1" lang="ja-JP" altLang="en-US" dirty="0"/>
          </a:p>
        </p:txBody>
      </p:sp>
      <p:sp>
        <p:nvSpPr>
          <p:cNvPr id="4" name="四角形: 角を丸くする 3">
            <a:extLst>
              <a:ext uri="{FF2B5EF4-FFF2-40B4-BE49-F238E27FC236}">
                <a16:creationId xmlns:a16="http://schemas.microsoft.com/office/drawing/2014/main" id="{1E08E01D-A9CF-422E-98A7-5EB89653890B}"/>
              </a:ext>
            </a:extLst>
          </p:cNvPr>
          <p:cNvSpPr/>
          <p:nvPr/>
        </p:nvSpPr>
        <p:spPr>
          <a:xfrm>
            <a:off x="7072932" y="853980"/>
            <a:ext cx="4812793" cy="5645281"/>
          </a:xfrm>
          <a:prstGeom prst="roundRect">
            <a:avLst>
              <a:gd name="adj" fmla="val 3505"/>
            </a:avLst>
          </a:prstGeom>
          <a:noFill/>
          <a:ln w="57150">
            <a:solidFill>
              <a:srgbClr val="C8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5" name="四角形: 角を丸くする 4">
            <a:extLst>
              <a:ext uri="{FF2B5EF4-FFF2-40B4-BE49-F238E27FC236}">
                <a16:creationId xmlns:a16="http://schemas.microsoft.com/office/drawing/2014/main" id="{794F30B0-9C85-4109-9F55-C6D6BDF3B500}"/>
              </a:ext>
            </a:extLst>
          </p:cNvPr>
          <p:cNvSpPr/>
          <p:nvPr/>
        </p:nvSpPr>
        <p:spPr>
          <a:xfrm>
            <a:off x="343444" y="853980"/>
            <a:ext cx="6496595" cy="5645281"/>
          </a:xfrm>
          <a:prstGeom prst="roundRect">
            <a:avLst>
              <a:gd name="adj" fmla="val 3505"/>
            </a:avLst>
          </a:prstGeom>
          <a:noFill/>
          <a:ln w="57150">
            <a:solidFill>
              <a:srgbClr val="C8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6" name="正方形/長方形 5">
            <a:extLst>
              <a:ext uri="{FF2B5EF4-FFF2-40B4-BE49-F238E27FC236}">
                <a16:creationId xmlns:a16="http://schemas.microsoft.com/office/drawing/2014/main" id="{F8408C11-F3BE-45D2-AE08-4A56438D8A95}"/>
              </a:ext>
            </a:extLst>
          </p:cNvPr>
          <p:cNvSpPr/>
          <p:nvPr/>
        </p:nvSpPr>
        <p:spPr>
          <a:xfrm>
            <a:off x="4127691" y="4553921"/>
            <a:ext cx="2416282" cy="182364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万博鉄道まつり」は、全国最大級の鉄道の祭典。全国の鉄道会社、自治体、業界関係者、専門家、アーティストなども加わり、鉄道ファンや一般市民との熱い交流の機会を提供するものです。鉄道の魅力を発信し、ファンや顧客の獲得をめざします。イベント開催のノウハウを確立し、収益事業化をめざします。</a:t>
            </a:r>
            <a:endParaRPr kumimoji="1" lang="en-US" altLang="ja-JP"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pic>
        <p:nvPicPr>
          <p:cNvPr id="7" name="図 6">
            <a:extLst>
              <a:ext uri="{FF2B5EF4-FFF2-40B4-BE49-F238E27FC236}">
                <a16:creationId xmlns:a16="http://schemas.microsoft.com/office/drawing/2014/main" id="{43BB67A7-EC6A-46DA-850B-B3B1904CF5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5420" y="1817302"/>
            <a:ext cx="2058920" cy="1372270"/>
          </a:xfrm>
          <a:prstGeom prst="rect">
            <a:avLst/>
          </a:prstGeom>
        </p:spPr>
      </p:pic>
      <p:pic>
        <p:nvPicPr>
          <p:cNvPr id="8" name="図 7">
            <a:extLst>
              <a:ext uri="{FF2B5EF4-FFF2-40B4-BE49-F238E27FC236}">
                <a16:creationId xmlns:a16="http://schemas.microsoft.com/office/drawing/2014/main" id="{C5010896-030D-4A7B-B856-67B01DCF8E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280" y="1846199"/>
            <a:ext cx="829209" cy="600910"/>
          </a:xfrm>
          <a:prstGeom prst="rect">
            <a:avLst/>
          </a:prstGeom>
        </p:spPr>
      </p:pic>
      <p:sp>
        <p:nvSpPr>
          <p:cNvPr id="9" name="正方形/長方形 8">
            <a:extLst>
              <a:ext uri="{FF2B5EF4-FFF2-40B4-BE49-F238E27FC236}">
                <a16:creationId xmlns:a16="http://schemas.microsoft.com/office/drawing/2014/main" id="{29884E3B-0798-42BF-BD2C-0D2CD43BE272}"/>
              </a:ext>
            </a:extLst>
          </p:cNvPr>
          <p:cNvSpPr/>
          <p:nvPr/>
        </p:nvSpPr>
        <p:spPr>
          <a:xfrm>
            <a:off x="4127691" y="1480359"/>
            <a:ext cx="3046769" cy="32502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万博鉄道まつり</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10" name="正方形/長方形 9">
            <a:extLst>
              <a:ext uri="{FF2B5EF4-FFF2-40B4-BE49-F238E27FC236}">
                <a16:creationId xmlns:a16="http://schemas.microsoft.com/office/drawing/2014/main" id="{06E94A40-8933-43AB-B8B2-E4EC8A266881}"/>
              </a:ext>
            </a:extLst>
          </p:cNvPr>
          <p:cNvSpPr/>
          <p:nvPr/>
        </p:nvSpPr>
        <p:spPr>
          <a:xfrm>
            <a:off x="580999" y="1563721"/>
            <a:ext cx="3046769"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キャラクター</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pic>
        <p:nvPicPr>
          <p:cNvPr id="12" name="図 11">
            <a:extLst>
              <a:ext uri="{FF2B5EF4-FFF2-40B4-BE49-F238E27FC236}">
                <a16:creationId xmlns:a16="http://schemas.microsoft.com/office/drawing/2014/main" id="{35C8AEF5-FD50-4281-A7A7-02DE41AA67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7481" y="1849631"/>
            <a:ext cx="1543997" cy="1760640"/>
          </a:xfrm>
          <a:prstGeom prst="rect">
            <a:avLst/>
          </a:prstGeom>
        </p:spPr>
      </p:pic>
      <p:pic>
        <p:nvPicPr>
          <p:cNvPr id="13" name="図 12">
            <a:extLst>
              <a:ext uri="{FF2B5EF4-FFF2-40B4-BE49-F238E27FC236}">
                <a16:creationId xmlns:a16="http://schemas.microsoft.com/office/drawing/2014/main" id="{8DFBC1BB-CCB5-4747-9A81-3085C7029A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9096" y="2278101"/>
            <a:ext cx="590709" cy="222925"/>
          </a:xfrm>
          <a:prstGeom prst="rect">
            <a:avLst/>
          </a:prstGeom>
        </p:spPr>
      </p:pic>
      <p:sp>
        <p:nvSpPr>
          <p:cNvPr id="15" name="正方形/長方形 14">
            <a:extLst>
              <a:ext uri="{FF2B5EF4-FFF2-40B4-BE49-F238E27FC236}">
                <a16:creationId xmlns:a16="http://schemas.microsoft.com/office/drawing/2014/main" id="{2E43AB91-88E3-46EE-BB5B-46F180907610}"/>
              </a:ext>
            </a:extLst>
          </p:cNvPr>
          <p:cNvSpPr/>
          <p:nvPr/>
        </p:nvSpPr>
        <p:spPr>
          <a:xfrm>
            <a:off x="2404333" y="3585691"/>
            <a:ext cx="1277145" cy="34855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豊</a:t>
            </a:r>
            <a:r>
              <a:rPr kumimoji="1" lang="ja-JP" altLang="en-US" sz="1600" b="0" i="0" u="none" strike="noStrike" kern="1200" cap="none" spc="30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川まど</a:t>
            </a:r>
            <a:r>
              <a:rPr kumimoji="1" lang="ja-JP" altLang="en-US" sz="16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か</a:t>
            </a:r>
            <a:endParaRPr kumimoji="1" lang="en-US" altLang="ja-JP" sz="16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sp>
        <p:nvSpPr>
          <p:cNvPr id="16" name="正方形/長方形 15">
            <a:extLst>
              <a:ext uri="{FF2B5EF4-FFF2-40B4-BE49-F238E27FC236}">
                <a16:creationId xmlns:a16="http://schemas.microsoft.com/office/drawing/2014/main" id="{4C7DDD76-10A7-446E-97AF-4A609D3F48F7}"/>
              </a:ext>
            </a:extLst>
          </p:cNvPr>
          <p:cNvSpPr/>
          <p:nvPr/>
        </p:nvSpPr>
        <p:spPr>
          <a:xfrm>
            <a:off x="2423946" y="3873751"/>
            <a:ext cx="1114657" cy="1603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ＴＯＭＹＴＥＣ</a:t>
            </a:r>
            <a:r>
              <a:rPr kumimoji="1" lang="en-US" altLang="ja-JP"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イラスト</a:t>
            </a:r>
            <a:r>
              <a:rPr kumimoji="1" lang="en-US" altLang="ja-JP"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藤島真ノ介</a:t>
            </a:r>
            <a:endParaRPr kumimoji="1" lang="en-US" altLang="ja-JP"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17" name="正方形/長方形 16">
            <a:extLst>
              <a:ext uri="{FF2B5EF4-FFF2-40B4-BE49-F238E27FC236}">
                <a16:creationId xmlns:a16="http://schemas.microsoft.com/office/drawing/2014/main" id="{8EAE8B3F-BC15-494D-A3F0-0F40A50B64F0}"/>
              </a:ext>
            </a:extLst>
          </p:cNvPr>
          <p:cNvSpPr/>
          <p:nvPr/>
        </p:nvSpPr>
        <p:spPr>
          <a:xfrm>
            <a:off x="2115017" y="5932850"/>
            <a:ext cx="1741065" cy="36817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大阪モノレール 大阪空港駅</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大型ステンドグラス</a:t>
            </a: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生命の旅</a:t>
            </a: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p>
        </p:txBody>
      </p:sp>
      <p:sp>
        <p:nvSpPr>
          <p:cNvPr id="18" name="正方形/長方形 17">
            <a:extLst>
              <a:ext uri="{FF2B5EF4-FFF2-40B4-BE49-F238E27FC236}">
                <a16:creationId xmlns:a16="http://schemas.microsoft.com/office/drawing/2014/main" id="{ED64F595-AFE3-4619-B254-D36043D27A28}"/>
              </a:ext>
            </a:extLst>
          </p:cNvPr>
          <p:cNvSpPr/>
          <p:nvPr/>
        </p:nvSpPr>
        <p:spPr>
          <a:xfrm>
            <a:off x="7414948" y="1825515"/>
            <a:ext cx="2385717" cy="182364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「大阪モノレール日本酒列車」は、全国の数ある観光地の文化的魅力を、食を通じて車内に取り込み、手軽に体験できる地域文化体感型イベントです。​</a:t>
            </a: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年間を通しての企画は、沿線利用者の楽しみとなり、恒常的なファンの獲得のみならず、人々の交流や外出機会の創出につながります。</a:t>
            </a:r>
            <a:endParaRPr kumimoji="1" lang="en-US" altLang="ja-JP"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19" name="正方形/長方形 18">
            <a:extLst>
              <a:ext uri="{FF2B5EF4-FFF2-40B4-BE49-F238E27FC236}">
                <a16:creationId xmlns:a16="http://schemas.microsoft.com/office/drawing/2014/main" id="{4BCB81BA-67C1-4E06-94BA-BBA92FBA015E}"/>
              </a:ext>
            </a:extLst>
          </p:cNvPr>
          <p:cNvSpPr/>
          <p:nvPr/>
        </p:nvSpPr>
        <p:spPr>
          <a:xfrm>
            <a:off x="7174460" y="1498603"/>
            <a:ext cx="3046769"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日本酒列車</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20" name="正方形/長方形 19">
            <a:extLst>
              <a:ext uri="{FF2B5EF4-FFF2-40B4-BE49-F238E27FC236}">
                <a16:creationId xmlns:a16="http://schemas.microsoft.com/office/drawing/2014/main" id="{5A4F9932-ED64-4C60-AAEB-60C3472CA877}"/>
              </a:ext>
            </a:extLst>
          </p:cNvPr>
          <p:cNvSpPr/>
          <p:nvPr/>
        </p:nvSpPr>
        <p:spPr>
          <a:xfrm>
            <a:off x="9686496" y="4190895"/>
            <a:ext cx="2115419" cy="22114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大阪モノレールの駅まち事業の最大の特徴は「万博記念公園駅イベントエリアの積極活用」です。恒常的な（定期開催）イベントとして、「</a:t>
            </a:r>
            <a:r>
              <a:rPr kumimoji="1"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rPr>
              <a:t>Music</a:t>
            </a:r>
            <a:r>
              <a:rPr kumimoji="1"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マルシェ」「観光物産展」「ライブイベント」など、多くのファンを集め、にぎわいと交流機会を創出しています。駅の滞留時間を増やして収益事業としての充実をめざします。​</a:t>
            </a:r>
            <a:endParaRPr kumimoji="1" lang="en-US" altLang="ja-JP"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21" name="正方形/長方形 20">
            <a:extLst>
              <a:ext uri="{FF2B5EF4-FFF2-40B4-BE49-F238E27FC236}">
                <a16:creationId xmlns:a16="http://schemas.microsoft.com/office/drawing/2014/main" id="{19B279CD-308A-4F94-89E0-363F22D2F107}"/>
              </a:ext>
            </a:extLst>
          </p:cNvPr>
          <p:cNvSpPr/>
          <p:nvPr/>
        </p:nvSpPr>
        <p:spPr>
          <a:xfrm>
            <a:off x="7251288" y="3842285"/>
            <a:ext cx="4359523"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万博記念公園駅内イベント広場</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grpSp>
        <p:nvGrpSpPr>
          <p:cNvPr id="22" name="グループ化 21">
            <a:extLst>
              <a:ext uri="{FF2B5EF4-FFF2-40B4-BE49-F238E27FC236}">
                <a16:creationId xmlns:a16="http://schemas.microsoft.com/office/drawing/2014/main" id="{EA85A2F1-FD28-411E-9840-B8F4363517BC}"/>
              </a:ext>
            </a:extLst>
          </p:cNvPr>
          <p:cNvGrpSpPr/>
          <p:nvPr/>
        </p:nvGrpSpPr>
        <p:grpSpPr>
          <a:xfrm>
            <a:off x="4247499" y="3177196"/>
            <a:ext cx="2058919" cy="1374329"/>
            <a:chOff x="4304649" y="3253396"/>
            <a:chExt cx="2282666" cy="1523680"/>
          </a:xfrm>
        </p:grpSpPr>
        <p:pic>
          <p:nvPicPr>
            <p:cNvPr id="23" name="図 22">
              <a:extLst>
                <a:ext uri="{FF2B5EF4-FFF2-40B4-BE49-F238E27FC236}">
                  <a16:creationId xmlns:a16="http://schemas.microsoft.com/office/drawing/2014/main" id="{C900A9FC-0170-4DCB-AF62-435CF9C037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04649" y="3253396"/>
              <a:ext cx="2282666" cy="1523680"/>
            </a:xfrm>
            <a:prstGeom prst="rect">
              <a:avLst/>
            </a:prstGeom>
          </p:spPr>
        </p:pic>
        <p:pic>
          <p:nvPicPr>
            <p:cNvPr id="24" name="図 23">
              <a:extLst>
                <a:ext uri="{FF2B5EF4-FFF2-40B4-BE49-F238E27FC236}">
                  <a16:creationId xmlns:a16="http://schemas.microsoft.com/office/drawing/2014/main" id="{215F6FC8-B9D5-4019-83EE-C50C98299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9794" y="3286278"/>
              <a:ext cx="919320" cy="666212"/>
            </a:xfrm>
            <a:prstGeom prst="rect">
              <a:avLst/>
            </a:prstGeom>
          </p:spPr>
        </p:pic>
      </p:grpSp>
      <p:pic>
        <p:nvPicPr>
          <p:cNvPr id="25" name="図 24">
            <a:extLst>
              <a:ext uri="{FF2B5EF4-FFF2-40B4-BE49-F238E27FC236}">
                <a16:creationId xmlns:a16="http://schemas.microsoft.com/office/drawing/2014/main" id="{F6C4CE12-2376-4302-A21B-B897F4007C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99427" y="4220982"/>
            <a:ext cx="1495025" cy="1662005"/>
          </a:xfrm>
          <a:prstGeom prst="rect">
            <a:avLst/>
          </a:prstGeom>
        </p:spPr>
      </p:pic>
      <p:pic>
        <p:nvPicPr>
          <p:cNvPr id="26" name="図 25">
            <a:extLst>
              <a:ext uri="{FF2B5EF4-FFF2-40B4-BE49-F238E27FC236}">
                <a16:creationId xmlns:a16="http://schemas.microsoft.com/office/drawing/2014/main" id="{0A7BDC7F-4F54-40CF-8B18-FD6C44989C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7170" y="1973639"/>
            <a:ext cx="1261256" cy="1446635"/>
          </a:xfrm>
          <a:prstGeom prst="rect">
            <a:avLst/>
          </a:prstGeom>
        </p:spPr>
      </p:pic>
      <p:sp>
        <p:nvSpPr>
          <p:cNvPr id="27" name="正方形/長方形 26">
            <a:extLst>
              <a:ext uri="{FF2B5EF4-FFF2-40B4-BE49-F238E27FC236}">
                <a16:creationId xmlns:a16="http://schemas.microsoft.com/office/drawing/2014/main" id="{4818267C-F7D1-4942-B1A1-195B1D8B6E01}"/>
              </a:ext>
            </a:extLst>
          </p:cNvPr>
          <p:cNvSpPr/>
          <p:nvPr/>
        </p:nvSpPr>
        <p:spPr>
          <a:xfrm>
            <a:off x="581189" y="3486090"/>
            <a:ext cx="1741065" cy="49629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大阪モノレール</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3000</a:t>
            </a:r>
            <a:r>
              <a:rPr kumimoji="1" lang="ja-JP" altLang="en-US" sz="1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系 車両</a:t>
            </a:r>
            <a:endParaRPr kumimoji="1" lang="en-US" altLang="ja-JP" sz="1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28" name="正方形/長方形 27">
            <a:extLst>
              <a:ext uri="{FF2B5EF4-FFF2-40B4-BE49-F238E27FC236}">
                <a16:creationId xmlns:a16="http://schemas.microsoft.com/office/drawing/2014/main" id="{553A9D3D-5F20-411D-BC6C-647C8755CB02}"/>
              </a:ext>
            </a:extLst>
          </p:cNvPr>
          <p:cNvSpPr/>
          <p:nvPr/>
        </p:nvSpPr>
        <p:spPr>
          <a:xfrm>
            <a:off x="1065323" y="6191623"/>
            <a:ext cx="1114657" cy="1603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OSAKA MONORAIL</a:t>
            </a:r>
          </a:p>
        </p:txBody>
      </p:sp>
      <p:sp>
        <p:nvSpPr>
          <p:cNvPr id="32" name="テキスト ボックス 74">
            <a:extLst>
              <a:ext uri="{FF2B5EF4-FFF2-40B4-BE49-F238E27FC236}">
                <a16:creationId xmlns:a16="http://schemas.microsoft.com/office/drawing/2014/main" id="{9389C4AF-A235-4308-AE4C-1514FD44A7A3}"/>
              </a:ext>
            </a:extLst>
          </p:cNvPr>
          <p:cNvSpPr txBox="1"/>
          <p:nvPr/>
        </p:nvSpPr>
        <p:spPr>
          <a:xfrm>
            <a:off x="616255" y="988575"/>
            <a:ext cx="283674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シンボル</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機</a:t>
            </a: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能</a:t>
            </a:r>
          </a:p>
        </p:txBody>
      </p:sp>
      <p:sp>
        <p:nvSpPr>
          <p:cNvPr id="35" name="テキスト ボックス 81">
            <a:extLst>
              <a:ext uri="{FF2B5EF4-FFF2-40B4-BE49-F238E27FC236}">
                <a16:creationId xmlns:a16="http://schemas.microsoft.com/office/drawing/2014/main" id="{BC0967A3-96A0-48DC-929F-D994DF77B7C4}"/>
              </a:ext>
            </a:extLst>
          </p:cNvPr>
          <p:cNvSpPr txBox="1"/>
          <p:nvPr/>
        </p:nvSpPr>
        <p:spPr>
          <a:xfrm>
            <a:off x="7145500" y="940664"/>
            <a:ext cx="283674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にぎわい</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機</a:t>
            </a: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能</a:t>
            </a:r>
          </a:p>
        </p:txBody>
      </p:sp>
      <p:pic>
        <p:nvPicPr>
          <p:cNvPr id="36" name="図 35">
            <a:extLst>
              <a:ext uri="{FF2B5EF4-FFF2-40B4-BE49-F238E27FC236}">
                <a16:creationId xmlns:a16="http://schemas.microsoft.com/office/drawing/2014/main" id="{E022FA23-D20A-4105-8B7B-EB3D5006C0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42541" y="1538224"/>
            <a:ext cx="1523227" cy="1016278"/>
          </a:xfrm>
          <a:prstGeom prst="rect">
            <a:avLst/>
          </a:prstGeom>
        </p:spPr>
      </p:pic>
      <p:pic>
        <p:nvPicPr>
          <p:cNvPr id="37" name="図 36">
            <a:extLst>
              <a:ext uri="{FF2B5EF4-FFF2-40B4-BE49-F238E27FC236}">
                <a16:creationId xmlns:a16="http://schemas.microsoft.com/office/drawing/2014/main" id="{F928A9F4-5600-40C8-96B8-C518D196A4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40808" y="2646535"/>
            <a:ext cx="720000" cy="1018891"/>
          </a:xfrm>
          <a:prstGeom prst="rect">
            <a:avLst/>
          </a:prstGeom>
        </p:spPr>
      </p:pic>
      <p:pic>
        <p:nvPicPr>
          <p:cNvPr id="40" name="図 39">
            <a:extLst>
              <a:ext uri="{FF2B5EF4-FFF2-40B4-BE49-F238E27FC236}">
                <a16:creationId xmlns:a16="http://schemas.microsoft.com/office/drawing/2014/main" id="{522F1AFF-21E0-4363-92E8-B40A7D1646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59443" y="4296203"/>
            <a:ext cx="1737722" cy="977469"/>
          </a:xfrm>
          <a:prstGeom prst="rect">
            <a:avLst/>
          </a:prstGeom>
        </p:spPr>
      </p:pic>
      <p:sp>
        <p:nvSpPr>
          <p:cNvPr id="47" name="四角形: 角を丸くする 46">
            <a:extLst>
              <a:ext uri="{FF2B5EF4-FFF2-40B4-BE49-F238E27FC236}">
                <a16:creationId xmlns:a16="http://schemas.microsoft.com/office/drawing/2014/main" id="{390A0AB9-A4B7-4820-A64D-ABFC13759F7A}"/>
              </a:ext>
            </a:extLst>
          </p:cNvPr>
          <p:cNvSpPr/>
          <p:nvPr/>
        </p:nvSpPr>
        <p:spPr>
          <a:xfrm>
            <a:off x="4641988" y="968865"/>
            <a:ext cx="2018389" cy="401838"/>
          </a:xfrm>
          <a:prstGeom prst="roundRect">
            <a:avLst/>
          </a:prstGeom>
          <a:solidFill>
            <a:srgbClr val="C8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9" name="テキスト ボックス 70">
            <a:extLst>
              <a:ext uri="{FF2B5EF4-FFF2-40B4-BE49-F238E27FC236}">
                <a16:creationId xmlns:a16="http://schemas.microsoft.com/office/drawing/2014/main" id="{555CC36C-95CB-49B0-B8F2-90AB66426E92}"/>
              </a:ext>
            </a:extLst>
          </p:cNvPr>
          <p:cNvSpPr txBox="1"/>
          <p:nvPr/>
        </p:nvSpPr>
        <p:spPr>
          <a:xfrm>
            <a:off x="4647048" y="916893"/>
            <a:ext cx="204030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レール</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r>
              <a:rPr kumimoji="1" lang="ja-JP" altLang="en-US"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個性</a:t>
            </a:r>
          </a:p>
        </p:txBody>
      </p:sp>
      <p:sp>
        <p:nvSpPr>
          <p:cNvPr id="49" name="四角形: 角を丸くする 48">
            <a:extLst>
              <a:ext uri="{FF2B5EF4-FFF2-40B4-BE49-F238E27FC236}">
                <a16:creationId xmlns:a16="http://schemas.microsoft.com/office/drawing/2014/main" id="{D6275AF9-3BA6-4C62-A8F2-EC45BCE5C140}"/>
              </a:ext>
            </a:extLst>
          </p:cNvPr>
          <p:cNvSpPr/>
          <p:nvPr/>
        </p:nvSpPr>
        <p:spPr>
          <a:xfrm>
            <a:off x="9754457" y="968498"/>
            <a:ext cx="2018389" cy="401838"/>
          </a:xfrm>
          <a:prstGeom prst="roundRect">
            <a:avLst/>
          </a:prstGeom>
          <a:solidFill>
            <a:srgbClr val="C8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50" name="テキスト ボックス 70">
            <a:extLst>
              <a:ext uri="{FF2B5EF4-FFF2-40B4-BE49-F238E27FC236}">
                <a16:creationId xmlns:a16="http://schemas.microsoft.com/office/drawing/2014/main" id="{FDAC4662-CAE8-4F0D-AFDE-E4069D35F29A}"/>
              </a:ext>
            </a:extLst>
          </p:cNvPr>
          <p:cNvSpPr txBox="1"/>
          <p:nvPr/>
        </p:nvSpPr>
        <p:spPr>
          <a:xfrm>
            <a:off x="9759517" y="916526"/>
            <a:ext cx="204030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レール</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r>
              <a:rPr kumimoji="1" lang="ja-JP" altLang="en-US"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活気</a:t>
            </a:r>
          </a:p>
        </p:txBody>
      </p:sp>
      <p:pic>
        <p:nvPicPr>
          <p:cNvPr id="30" name="図 29">
            <a:extLst>
              <a:ext uri="{FF2B5EF4-FFF2-40B4-BE49-F238E27FC236}">
                <a16:creationId xmlns:a16="http://schemas.microsoft.com/office/drawing/2014/main" id="{2D3471D4-0CAF-47F3-8E51-F11D048ECAB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48046" y="2640351"/>
            <a:ext cx="720000" cy="1018890"/>
          </a:xfrm>
          <a:prstGeom prst="rect">
            <a:avLst/>
          </a:prstGeom>
        </p:spPr>
      </p:pic>
      <p:sp>
        <p:nvSpPr>
          <p:cNvPr id="3" name="スライド番号プレースホルダー 2">
            <a:extLst>
              <a:ext uri="{FF2B5EF4-FFF2-40B4-BE49-F238E27FC236}">
                <a16:creationId xmlns:a16="http://schemas.microsoft.com/office/drawing/2014/main" id="{4F4CC0D9-21C1-4E0F-A6C3-387B9C7C715B}"/>
              </a:ext>
            </a:extLst>
          </p:cNvPr>
          <p:cNvSpPr>
            <a:spLocks noGrp="1"/>
          </p:cNvSpPr>
          <p:nvPr>
            <p:ph type="sldNum" sz="quarter" idx="12"/>
          </p:nvPr>
        </p:nvSpPr>
        <p:spPr/>
        <p:txBody>
          <a:bodyPr/>
          <a:lstStyle/>
          <a:p>
            <a:fld id="{C6BA221B-B92C-4BA5-A9F8-CF39C13EE5C3}" type="slidenum">
              <a:rPr lang="ja-JP" altLang="en-US" smtClean="0"/>
              <a:pPr/>
              <a:t>20</a:t>
            </a:fld>
            <a:endParaRPr lang="ja-JP" altLang="en-US" dirty="0"/>
          </a:p>
        </p:txBody>
      </p:sp>
      <p:pic>
        <p:nvPicPr>
          <p:cNvPr id="31" name="図 30">
            <a:extLst>
              <a:ext uri="{FF2B5EF4-FFF2-40B4-BE49-F238E27FC236}">
                <a16:creationId xmlns:a16="http://schemas.microsoft.com/office/drawing/2014/main" id="{570B51C2-4B93-4D42-B99C-94B980A1A9F2}"/>
              </a:ext>
            </a:extLst>
          </p:cNvPr>
          <p:cNvPicPr>
            <a:picLocks noChangeAspect="1"/>
          </p:cNvPicPr>
          <p:nvPr/>
        </p:nvPicPr>
        <p:blipFill>
          <a:blip r:embed="rId13"/>
          <a:stretch>
            <a:fillRect/>
          </a:stretch>
        </p:blipFill>
        <p:spPr>
          <a:xfrm>
            <a:off x="661566" y="4207615"/>
            <a:ext cx="1292464" cy="1688738"/>
          </a:xfrm>
          <a:prstGeom prst="rect">
            <a:avLst/>
          </a:prstGeom>
        </p:spPr>
      </p:pic>
      <p:pic>
        <p:nvPicPr>
          <p:cNvPr id="34" name="図 33">
            <a:extLst>
              <a:ext uri="{FF2B5EF4-FFF2-40B4-BE49-F238E27FC236}">
                <a16:creationId xmlns:a16="http://schemas.microsoft.com/office/drawing/2014/main" id="{BD22FEF4-A4EE-4109-B1D2-0535650DA757}"/>
              </a:ext>
            </a:extLst>
          </p:cNvPr>
          <p:cNvPicPr>
            <a:picLocks noChangeAspect="1"/>
          </p:cNvPicPr>
          <p:nvPr/>
        </p:nvPicPr>
        <p:blipFill>
          <a:blip r:embed="rId14"/>
          <a:stretch>
            <a:fillRect/>
          </a:stretch>
        </p:blipFill>
        <p:spPr>
          <a:xfrm>
            <a:off x="1138619" y="5826326"/>
            <a:ext cx="829128" cy="390178"/>
          </a:xfrm>
          <a:prstGeom prst="rect">
            <a:avLst/>
          </a:prstGeom>
        </p:spPr>
      </p:pic>
      <p:pic>
        <p:nvPicPr>
          <p:cNvPr id="38" name="図 37">
            <a:extLst>
              <a:ext uri="{FF2B5EF4-FFF2-40B4-BE49-F238E27FC236}">
                <a16:creationId xmlns:a16="http://schemas.microsoft.com/office/drawing/2014/main" id="{6E04917D-74D8-4487-8341-46FFB8014F81}"/>
              </a:ext>
            </a:extLst>
          </p:cNvPr>
          <p:cNvPicPr>
            <a:picLocks noChangeAspect="1"/>
          </p:cNvPicPr>
          <p:nvPr/>
        </p:nvPicPr>
        <p:blipFill>
          <a:blip r:embed="rId15"/>
          <a:stretch>
            <a:fillRect/>
          </a:stretch>
        </p:blipFill>
        <p:spPr>
          <a:xfrm>
            <a:off x="7863297" y="5375697"/>
            <a:ext cx="1731414" cy="975445"/>
          </a:xfrm>
          <a:prstGeom prst="rect">
            <a:avLst/>
          </a:prstGeom>
        </p:spPr>
      </p:pic>
    </p:spTree>
    <p:extLst>
      <p:ext uri="{BB962C8B-B14F-4D97-AF65-F5344CB8AC3E}">
        <p14:creationId xmlns:p14="http://schemas.microsoft.com/office/powerpoint/2010/main" val="157932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EC7CFFDB-5B8C-4D7A-9286-DB8FEDF766E4}"/>
              </a:ext>
            </a:extLst>
          </p:cNvPr>
          <p:cNvSpPr/>
          <p:nvPr/>
        </p:nvSpPr>
        <p:spPr>
          <a:xfrm>
            <a:off x="7013733" y="1942827"/>
            <a:ext cx="4567486" cy="4317127"/>
          </a:xfrm>
          <a:prstGeom prst="roundRect">
            <a:avLst>
              <a:gd name="adj" fmla="val 2894"/>
            </a:avLst>
          </a:prstGeom>
          <a:solidFill>
            <a:srgbClr val="FFC8D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2" name="タイトル 1">
            <a:extLst>
              <a:ext uri="{FF2B5EF4-FFF2-40B4-BE49-F238E27FC236}">
                <a16:creationId xmlns:a16="http://schemas.microsoft.com/office/drawing/2014/main" id="{8ABC351F-9CC8-4D5D-987E-58A68D66FA55}"/>
              </a:ext>
            </a:extLst>
          </p:cNvPr>
          <p:cNvSpPr>
            <a:spLocks noGrp="1"/>
          </p:cNvSpPr>
          <p:nvPr>
            <p:ph type="title"/>
          </p:nvPr>
        </p:nvSpPr>
        <p:spPr/>
        <p:txBody>
          <a:bodyPr/>
          <a:lstStyle/>
          <a:p>
            <a:r>
              <a:rPr lang="en-US" altLang="ja-JP" spc="300" dirty="0">
                <a:latin typeface="HGP創英角ｺﾞｼｯｸUB"/>
                <a:ea typeface="HGP創英角ｺﾞｼｯｸUB"/>
              </a:rPr>
              <a:t>5-2-2</a:t>
            </a:r>
            <a:r>
              <a:rPr lang="ja-JP" altLang="en-US" spc="300" dirty="0" err="1">
                <a:latin typeface="HGP創英角ｺﾞｼｯｸUB"/>
                <a:ea typeface="HGP創英角ｺﾞｼｯｸUB"/>
              </a:rPr>
              <a:t>．</a:t>
            </a:r>
            <a:r>
              <a:rPr lang="ja-JP" altLang="en-US" spc="300" dirty="0">
                <a:latin typeface="HGP創英角ｺﾞｼｯｸUB"/>
                <a:ea typeface="HGP創英角ｺﾞｼｯｸUB"/>
              </a:rPr>
              <a:t>暮らし豊かな「駅まち事業」／シンボル・にぎわい・交流機能</a:t>
            </a:r>
            <a:endParaRPr kumimoji="1" lang="ja-JP" altLang="en-US" dirty="0"/>
          </a:p>
        </p:txBody>
      </p:sp>
      <p:sp>
        <p:nvSpPr>
          <p:cNvPr id="6" name="正方形/長方形 5">
            <a:extLst>
              <a:ext uri="{FF2B5EF4-FFF2-40B4-BE49-F238E27FC236}">
                <a16:creationId xmlns:a16="http://schemas.microsoft.com/office/drawing/2014/main" id="{0B0771EF-026A-4615-BF19-7C25F9702616}"/>
              </a:ext>
            </a:extLst>
          </p:cNvPr>
          <p:cNvSpPr/>
          <p:nvPr/>
        </p:nvSpPr>
        <p:spPr>
          <a:xfrm>
            <a:off x="3331103" y="1627954"/>
            <a:ext cx="3014044" cy="14238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モノレール利用者や沿線住民のニーズの変化、アリーナ開業などを見据え、より便利で快適なコンビニエンスストアとなるよう既存店舗の改装・増床を行います。​</a:t>
            </a: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また、空きスペースの有効活用を行い、駅の交流機能や沿線価値の向上に努め、「まち」の玄関口としての役割を高めます。</a:t>
            </a:r>
            <a:endParaRPr kumimoji="1" lang="en-US" altLang="ja-JP"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7" name="正方形/長方形 6">
            <a:extLst>
              <a:ext uri="{FF2B5EF4-FFF2-40B4-BE49-F238E27FC236}">
                <a16:creationId xmlns:a16="http://schemas.microsoft.com/office/drawing/2014/main" id="{84A5AF37-3DF2-4496-A04F-9AC317DED870}"/>
              </a:ext>
            </a:extLst>
          </p:cNvPr>
          <p:cNvSpPr/>
          <p:nvPr/>
        </p:nvSpPr>
        <p:spPr>
          <a:xfrm>
            <a:off x="566926" y="1570781"/>
            <a:ext cx="2095591"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駅利便性施設の充実​</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8" name="正方形/長方形 7">
            <a:extLst>
              <a:ext uri="{FF2B5EF4-FFF2-40B4-BE49-F238E27FC236}">
                <a16:creationId xmlns:a16="http://schemas.microsoft.com/office/drawing/2014/main" id="{1F3212F6-566D-4305-AC3C-8E902C4B0D30}"/>
              </a:ext>
            </a:extLst>
          </p:cNvPr>
          <p:cNvSpPr/>
          <p:nvPr/>
        </p:nvSpPr>
        <p:spPr>
          <a:xfrm>
            <a:off x="7225554" y="2456283"/>
            <a:ext cx="4231648" cy="175105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・駅構内の</a:t>
            </a:r>
            <a:r>
              <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rPr>
              <a:t>LED</a:t>
            </a: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ビジョンを活用し、沿線やイベント情報を発信して</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いきます。</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・万博記念公園駅は、アリーナのオープンに合わせてデジタルサイ</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ネージや</a:t>
            </a:r>
            <a:r>
              <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rPr>
              <a:t>LED</a:t>
            </a: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ビジョンを設置し、魅力的な映像空間を創出します。</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・各駅に設置している駅貼り業務広告をデジタルサイネージへ更新</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　し、発信効果を高めます。</a:t>
            </a:r>
            <a:endParaRPr kumimoji="0" lang="en-US" altLang="ja-JP" sz="105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SｺﾞｼｯｸM"/>
                <a:ea typeface="HGSｺﾞｼｯｸM"/>
                <a:cs typeface="+mn-cs"/>
              </a:rPr>
              <a:t>・これらの媒体を活用して増収にもつなげていきます。</a:t>
            </a:r>
          </a:p>
        </p:txBody>
      </p:sp>
      <p:sp>
        <p:nvSpPr>
          <p:cNvPr id="9" name="正方形/長方形 8">
            <a:extLst>
              <a:ext uri="{FF2B5EF4-FFF2-40B4-BE49-F238E27FC236}">
                <a16:creationId xmlns:a16="http://schemas.microsoft.com/office/drawing/2014/main" id="{1EF1FA1E-A7DD-43F5-96AC-55A803DB99C4}"/>
              </a:ext>
            </a:extLst>
          </p:cNvPr>
          <p:cNvSpPr/>
          <p:nvPr/>
        </p:nvSpPr>
        <p:spPr>
          <a:xfrm>
            <a:off x="7130582" y="2040515"/>
            <a:ext cx="3885457"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情報発信機能の強化</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14" name="正方形/長方形 13">
            <a:extLst>
              <a:ext uri="{FF2B5EF4-FFF2-40B4-BE49-F238E27FC236}">
                <a16:creationId xmlns:a16="http://schemas.microsoft.com/office/drawing/2014/main" id="{9A806B57-D197-4160-AD3F-41BF9F4687A3}"/>
              </a:ext>
            </a:extLst>
          </p:cNvPr>
          <p:cNvSpPr/>
          <p:nvPr/>
        </p:nvSpPr>
        <p:spPr>
          <a:xfrm>
            <a:off x="566926" y="3986421"/>
            <a:ext cx="2836743" cy="31656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交流スペースの拡充</a:t>
            </a:r>
            <a:endParaRPr kumimoji="1" lang="en-US" altLang="ja-JP" sz="1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pic>
        <p:nvPicPr>
          <p:cNvPr id="15" name="図 14">
            <a:extLst>
              <a:ext uri="{FF2B5EF4-FFF2-40B4-BE49-F238E27FC236}">
                <a16:creationId xmlns:a16="http://schemas.microsoft.com/office/drawing/2014/main" id="{383FB33D-82EF-4C09-8AC8-9C838622D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687" y="1942827"/>
            <a:ext cx="1585270" cy="1057375"/>
          </a:xfrm>
          <a:prstGeom prst="rect">
            <a:avLst/>
          </a:prstGeom>
        </p:spPr>
      </p:pic>
      <p:pic>
        <p:nvPicPr>
          <p:cNvPr id="16" name="図 15">
            <a:extLst>
              <a:ext uri="{FF2B5EF4-FFF2-40B4-BE49-F238E27FC236}">
                <a16:creationId xmlns:a16="http://schemas.microsoft.com/office/drawing/2014/main" id="{42968836-5A9C-47B0-969F-24238CF9B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082" y="2623760"/>
            <a:ext cx="1585270" cy="1056582"/>
          </a:xfrm>
          <a:prstGeom prst="rect">
            <a:avLst/>
          </a:prstGeom>
        </p:spPr>
      </p:pic>
      <p:sp>
        <p:nvSpPr>
          <p:cNvPr id="17" name="正方形/長方形 16">
            <a:extLst>
              <a:ext uri="{FF2B5EF4-FFF2-40B4-BE49-F238E27FC236}">
                <a16:creationId xmlns:a16="http://schemas.microsoft.com/office/drawing/2014/main" id="{A3EC68FC-71A2-484D-B0A4-3F8B3EFAF382}"/>
              </a:ext>
            </a:extLst>
          </p:cNvPr>
          <p:cNvSpPr/>
          <p:nvPr/>
        </p:nvSpPr>
        <p:spPr>
          <a:xfrm>
            <a:off x="3622852" y="4282039"/>
            <a:ext cx="2722295" cy="16177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大阪モノレールでは、駅にリビングルームのような快適性を取り入れるため、休憩所、テレワークスペース、ギャラリー、美術館などを展開しています。</a:t>
            </a:r>
            <a:endParaRPr kumimoji="1" lang="en-US" altLang="ja-JP"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万博記念公園駅では、テラスを設置しており、駅から太陽の塔が見ることができるスポットとして待ち合わせや交流の場として多くの方にご利用いただいています。</a:t>
            </a:r>
          </a:p>
        </p:txBody>
      </p:sp>
      <p:pic>
        <p:nvPicPr>
          <p:cNvPr id="19" name="図 18">
            <a:extLst>
              <a:ext uri="{FF2B5EF4-FFF2-40B4-BE49-F238E27FC236}">
                <a16:creationId xmlns:a16="http://schemas.microsoft.com/office/drawing/2014/main" id="{22A7293C-8277-4054-A830-8B784AFB9B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9550" y="4341855"/>
            <a:ext cx="1929421" cy="1451896"/>
          </a:xfrm>
          <a:prstGeom prst="rect">
            <a:avLst/>
          </a:prstGeom>
        </p:spPr>
      </p:pic>
      <p:pic>
        <p:nvPicPr>
          <p:cNvPr id="20" name="図 19">
            <a:extLst>
              <a:ext uri="{FF2B5EF4-FFF2-40B4-BE49-F238E27FC236}">
                <a16:creationId xmlns:a16="http://schemas.microsoft.com/office/drawing/2014/main" id="{59AD1E06-9A0D-40A8-B546-B717004D24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27784" y="4345304"/>
            <a:ext cx="1929418" cy="1448447"/>
          </a:xfrm>
          <a:prstGeom prst="rect">
            <a:avLst/>
          </a:prstGeom>
        </p:spPr>
      </p:pic>
      <p:sp>
        <p:nvSpPr>
          <p:cNvPr id="21" name="正方形/長方形 20">
            <a:extLst>
              <a:ext uri="{FF2B5EF4-FFF2-40B4-BE49-F238E27FC236}">
                <a16:creationId xmlns:a16="http://schemas.microsoft.com/office/drawing/2014/main" id="{D50CB4B2-EE4A-405A-81F3-CF6774278353}"/>
              </a:ext>
            </a:extLst>
          </p:cNvPr>
          <p:cNvSpPr/>
          <p:nvPr/>
        </p:nvSpPr>
        <p:spPr>
          <a:xfrm>
            <a:off x="7407179" y="5841898"/>
            <a:ext cx="1929421" cy="36817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大阪モノレール 大阪空港駅</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７</a:t>
            </a: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m×</a:t>
            </a: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２</a:t>
            </a: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m LED</a:t>
            </a: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ビジョン</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22" name="正方形/長方形 21">
            <a:extLst>
              <a:ext uri="{FF2B5EF4-FFF2-40B4-BE49-F238E27FC236}">
                <a16:creationId xmlns:a16="http://schemas.microsoft.com/office/drawing/2014/main" id="{7901083B-F1B9-461C-91CB-0D0A12CE6AC7}"/>
              </a:ext>
            </a:extLst>
          </p:cNvPr>
          <p:cNvSpPr/>
          <p:nvPr/>
        </p:nvSpPr>
        <p:spPr>
          <a:xfrm>
            <a:off x="9452935" y="5845017"/>
            <a:ext cx="1929418" cy="36817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大阪モノレール 万博記念公園駅</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2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14m×</a:t>
            </a: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２</a:t>
            </a:r>
            <a:r>
              <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m LED</a:t>
            </a:r>
            <a:r>
              <a:rPr kumimoji="1" lang="ja-JP" altLang="en-US"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ビジョン</a:t>
            </a:r>
            <a:endParaRPr kumimoji="1" lang="en-US" altLang="ja-JP" sz="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23" name="四角形: 角を丸くする 22">
            <a:extLst>
              <a:ext uri="{FF2B5EF4-FFF2-40B4-BE49-F238E27FC236}">
                <a16:creationId xmlns:a16="http://schemas.microsoft.com/office/drawing/2014/main" id="{EE755B38-A242-4E3B-ABB2-7047CCB4085D}"/>
              </a:ext>
            </a:extLst>
          </p:cNvPr>
          <p:cNvSpPr/>
          <p:nvPr/>
        </p:nvSpPr>
        <p:spPr>
          <a:xfrm>
            <a:off x="343444" y="853980"/>
            <a:ext cx="11458031" cy="5645281"/>
          </a:xfrm>
          <a:prstGeom prst="roundRect">
            <a:avLst>
              <a:gd name="adj" fmla="val 3505"/>
            </a:avLst>
          </a:prstGeom>
          <a:noFill/>
          <a:ln w="57150">
            <a:solidFill>
              <a:srgbClr val="C84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5" name="テキスト ボックス 74">
            <a:extLst>
              <a:ext uri="{FF2B5EF4-FFF2-40B4-BE49-F238E27FC236}">
                <a16:creationId xmlns:a16="http://schemas.microsoft.com/office/drawing/2014/main" id="{1FC66252-A2FE-45BE-B43C-7E745BA32261}"/>
              </a:ext>
            </a:extLst>
          </p:cNvPr>
          <p:cNvSpPr txBox="1"/>
          <p:nvPr/>
        </p:nvSpPr>
        <p:spPr>
          <a:xfrm>
            <a:off x="566927" y="943265"/>
            <a:ext cx="283674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交流</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機</a:t>
            </a:r>
            <a:r>
              <a:rPr kumimoji="1" lang="ja-JP" altLang="en-US" sz="28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能</a:t>
            </a:r>
          </a:p>
        </p:txBody>
      </p:sp>
      <p:sp>
        <p:nvSpPr>
          <p:cNvPr id="26" name="四角形: 角を丸くする 25">
            <a:extLst>
              <a:ext uri="{FF2B5EF4-FFF2-40B4-BE49-F238E27FC236}">
                <a16:creationId xmlns:a16="http://schemas.microsoft.com/office/drawing/2014/main" id="{CF080AF9-B9CE-42B0-94B3-D5AD58FB553D}"/>
              </a:ext>
            </a:extLst>
          </p:cNvPr>
          <p:cNvSpPr/>
          <p:nvPr/>
        </p:nvSpPr>
        <p:spPr>
          <a:xfrm>
            <a:off x="9571638" y="1026015"/>
            <a:ext cx="2018389" cy="401838"/>
          </a:xfrm>
          <a:prstGeom prst="roundRect">
            <a:avLst/>
          </a:prstGeom>
          <a:solidFill>
            <a:srgbClr val="C84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SｺﾞｼｯｸM"/>
              <a:ea typeface="HGSｺﾞｼｯｸM"/>
              <a:cs typeface="+mn-cs"/>
            </a:endParaRPr>
          </a:p>
        </p:txBody>
      </p:sp>
      <p:sp>
        <p:nvSpPr>
          <p:cNvPr id="27" name="テキスト ボックス 70">
            <a:extLst>
              <a:ext uri="{FF2B5EF4-FFF2-40B4-BE49-F238E27FC236}">
                <a16:creationId xmlns:a16="http://schemas.microsoft.com/office/drawing/2014/main" id="{09A12153-BB22-455D-82C9-46AC565624EB}"/>
              </a:ext>
            </a:extLst>
          </p:cNvPr>
          <p:cNvSpPr txBox="1"/>
          <p:nvPr/>
        </p:nvSpPr>
        <p:spPr>
          <a:xfrm>
            <a:off x="9576698" y="974043"/>
            <a:ext cx="204030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大阪モ</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ノ</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レール</a:t>
            </a:r>
            <a:r>
              <a:rPr kumimoji="1" lang="ja-JP" altLang="en-US" sz="1200" b="0" i="0" u="none" strike="noStrike" kern="1200" cap="none" spc="30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の</a:t>
            </a:r>
            <a:r>
              <a:rPr kumimoji="1" lang="ja-JP" altLang="en-US"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快適</a:t>
            </a:r>
          </a:p>
        </p:txBody>
      </p:sp>
      <p:pic>
        <p:nvPicPr>
          <p:cNvPr id="3" name="図 2">
            <a:extLst>
              <a:ext uri="{FF2B5EF4-FFF2-40B4-BE49-F238E27FC236}">
                <a16:creationId xmlns:a16="http://schemas.microsoft.com/office/drawing/2014/main" id="{07AAB98B-34D9-4223-8083-AB4F4D8A2E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664" y="4383038"/>
            <a:ext cx="2490932" cy="1643924"/>
          </a:xfrm>
          <a:prstGeom prst="rect">
            <a:avLst/>
          </a:prstGeom>
        </p:spPr>
      </p:pic>
      <p:sp>
        <p:nvSpPr>
          <p:cNvPr id="4" name="スライド番号プレースホルダー 3">
            <a:extLst>
              <a:ext uri="{FF2B5EF4-FFF2-40B4-BE49-F238E27FC236}">
                <a16:creationId xmlns:a16="http://schemas.microsoft.com/office/drawing/2014/main" id="{67D2DF1E-281D-4194-9DA5-032890B3FC76}"/>
              </a:ext>
            </a:extLst>
          </p:cNvPr>
          <p:cNvSpPr>
            <a:spLocks noGrp="1"/>
          </p:cNvSpPr>
          <p:nvPr>
            <p:ph type="sldNum" sz="quarter" idx="12"/>
          </p:nvPr>
        </p:nvSpPr>
        <p:spPr/>
        <p:txBody>
          <a:bodyPr/>
          <a:lstStyle/>
          <a:p>
            <a:fld id="{C6BA221B-B92C-4BA5-A9F8-CF39C13EE5C3}" type="slidenum">
              <a:rPr lang="ja-JP" altLang="en-US" smtClean="0"/>
              <a:pPr/>
              <a:t>21</a:t>
            </a:fld>
            <a:endParaRPr lang="ja-JP" altLang="en-US" dirty="0"/>
          </a:p>
        </p:txBody>
      </p:sp>
    </p:spTree>
    <p:extLst>
      <p:ext uri="{BB962C8B-B14F-4D97-AF65-F5344CB8AC3E}">
        <p14:creationId xmlns:p14="http://schemas.microsoft.com/office/powerpoint/2010/main" val="214906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ECC32-F5FD-4FC9-8E84-BB794EE8FA86}"/>
              </a:ext>
            </a:extLst>
          </p:cNvPr>
          <p:cNvSpPr>
            <a:spLocks noGrp="1"/>
          </p:cNvSpPr>
          <p:nvPr>
            <p:ph type="title"/>
          </p:nvPr>
        </p:nvSpPr>
        <p:spPr/>
        <p:txBody>
          <a:bodyPr/>
          <a:lstStyle/>
          <a:p>
            <a:r>
              <a:rPr lang="en-US" altLang="ja-JP" spc="300" dirty="0">
                <a:latin typeface="HGP創英角ｺﾞｼｯｸUB"/>
                <a:ea typeface="HGP創英角ｺﾞｼｯｸUB"/>
              </a:rPr>
              <a:t>5-3</a:t>
            </a:r>
            <a:r>
              <a:rPr lang="ja-JP" altLang="en-US" dirty="0" err="1"/>
              <a:t>．</a:t>
            </a:r>
            <a:r>
              <a:rPr lang="ja-JP" altLang="en-US" spc="300" dirty="0">
                <a:latin typeface="HGP創英角ｺﾞｼｯｸUB"/>
                <a:ea typeface="HGP創英角ｺﾞｼｯｸUB"/>
              </a:rPr>
              <a:t>暮らし豊かな「駅まち事業」 </a:t>
            </a:r>
            <a:r>
              <a:rPr lang="ja-JP" altLang="en-US" spc="300" dirty="0"/>
              <a:t>／駅まち空間のリノベーション</a:t>
            </a:r>
          </a:p>
        </p:txBody>
      </p:sp>
      <p:pic>
        <p:nvPicPr>
          <p:cNvPr id="4" name="図 3">
            <a:extLst>
              <a:ext uri="{FF2B5EF4-FFF2-40B4-BE49-F238E27FC236}">
                <a16:creationId xmlns:a16="http://schemas.microsoft.com/office/drawing/2014/main" id="{D8057FF7-7F49-4214-809C-8FEDFBB5DF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1768" y="4422659"/>
            <a:ext cx="5726234" cy="2215804"/>
          </a:xfrm>
          <a:prstGeom prst="rect">
            <a:avLst/>
          </a:prstGeom>
        </p:spPr>
      </p:pic>
      <p:sp>
        <p:nvSpPr>
          <p:cNvPr id="5" name="テキスト ボックス 4">
            <a:extLst>
              <a:ext uri="{FF2B5EF4-FFF2-40B4-BE49-F238E27FC236}">
                <a16:creationId xmlns:a16="http://schemas.microsoft.com/office/drawing/2014/main" id="{84CFE145-C4EC-4E3E-B441-9C47E31BC6E6}"/>
              </a:ext>
            </a:extLst>
          </p:cNvPr>
          <p:cNvSpPr txBox="1"/>
          <p:nvPr/>
        </p:nvSpPr>
        <p:spPr>
          <a:xfrm>
            <a:off x="752475" y="4066199"/>
            <a:ext cx="6121081"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万博記念公園駅前周辺地区活性化事業　第１期プロジェクトイメージパース</a:t>
            </a:r>
          </a:p>
        </p:txBody>
      </p:sp>
      <p:sp>
        <p:nvSpPr>
          <p:cNvPr id="6" name="テキスト ボックス 5">
            <a:extLst>
              <a:ext uri="{FF2B5EF4-FFF2-40B4-BE49-F238E27FC236}">
                <a16:creationId xmlns:a16="http://schemas.microsoft.com/office/drawing/2014/main" id="{3F06E450-FF17-4843-860C-B1BC5B09B569}"/>
              </a:ext>
            </a:extLst>
          </p:cNvPr>
          <p:cNvSpPr txBox="1"/>
          <p:nvPr/>
        </p:nvSpPr>
        <p:spPr>
          <a:xfrm>
            <a:off x="7261112" y="4066199"/>
            <a:ext cx="4930888"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万博記念公園駅エントランスイメージパース</a:t>
            </a:r>
          </a:p>
        </p:txBody>
      </p:sp>
      <p:sp>
        <p:nvSpPr>
          <p:cNvPr id="8" name="四角形: 角を丸くする 7">
            <a:extLst>
              <a:ext uri="{FF2B5EF4-FFF2-40B4-BE49-F238E27FC236}">
                <a16:creationId xmlns:a16="http://schemas.microsoft.com/office/drawing/2014/main" id="{44A1B9B6-35AF-4203-84D8-33F45E6E2A5F}"/>
              </a:ext>
            </a:extLst>
          </p:cNvPr>
          <p:cNvSpPr/>
          <p:nvPr/>
        </p:nvSpPr>
        <p:spPr>
          <a:xfrm>
            <a:off x="769460" y="1409526"/>
            <a:ext cx="10653080" cy="1425018"/>
          </a:xfrm>
          <a:prstGeom prst="roundRect">
            <a:avLst>
              <a:gd name="adj" fmla="val 14474"/>
            </a:avLst>
          </a:prstGeom>
          <a:noFill/>
          <a:ln w="57150">
            <a:solidFill>
              <a:srgbClr val="C84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9" name="テキスト ボックス 8">
            <a:extLst>
              <a:ext uri="{FF2B5EF4-FFF2-40B4-BE49-F238E27FC236}">
                <a16:creationId xmlns:a16="http://schemas.microsoft.com/office/drawing/2014/main" id="{21472EB4-5AD8-4E3C-92B2-09BAFF4F6482}"/>
              </a:ext>
            </a:extLst>
          </p:cNvPr>
          <p:cNvSpPr txBox="1"/>
          <p:nvPr/>
        </p:nvSpPr>
        <p:spPr>
          <a:xfrm>
            <a:off x="940555" y="1414101"/>
            <a:ext cx="10260845" cy="1193725"/>
          </a:xfrm>
          <a:prstGeom prst="rect">
            <a:avLst/>
          </a:prstGeom>
          <a:noFill/>
        </p:spPr>
        <p:txBody>
          <a:bodyPr wrap="square" lIns="91440" tIns="45720" rIns="91440" bIns="45720" rtlCol="0" anchor="t">
            <a:noAutofit/>
          </a:bodyPr>
          <a:lstStyle>
            <a:defPPr>
              <a:defRPr lang="ja-JP"/>
            </a:defPPr>
            <a:lvl1pPr>
              <a:lnSpc>
                <a:spcPct val="150000"/>
              </a:lnSpc>
              <a:defRPr kumimoji="0" sz="1600">
                <a:solidFill>
                  <a:prstClr val="black"/>
                </a:solidFill>
                <a:latin typeface="游ゴシック Medium" panose="020B0500000000000000" pitchFamily="50" charset="-128"/>
                <a:ea typeface="游ゴシック Medium" panose="020B0500000000000000" pitchFamily="50" charset="-128"/>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万博記念公園駅は、大阪モノレール本社や車両基地をはじめ、周辺に万博記念公園（太陽の塔）、エキスポシティ、市立吹田サッカースタジアムなどがあり、将来はアリーナを中心としたまちづくりが計画されるなど、大阪モノレールの象徴となる駅です。今後はこれら施設との一体感をめざし、多くの人が集まる活気あふれる駅空間を創造します。</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大阪モノレールのファンを集め、収益事業への発展につなげます。</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10" name="正方形/長方形 9">
            <a:extLst>
              <a:ext uri="{FF2B5EF4-FFF2-40B4-BE49-F238E27FC236}">
                <a16:creationId xmlns:a16="http://schemas.microsoft.com/office/drawing/2014/main" id="{9D223D71-4EB9-4D76-9157-BCCE3E06DEB4}"/>
              </a:ext>
            </a:extLst>
          </p:cNvPr>
          <p:cNvSpPr/>
          <p:nvPr/>
        </p:nvSpPr>
        <p:spPr>
          <a:xfrm>
            <a:off x="1234120" y="2897298"/>
            <a:ext cx="9290172" cy="10618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■万博記念公園駅前周辺地区活性化事業に関する実施協定書（※）の実施時期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　</a:t>
            </a:r>
            <a:r>
              <a:rPr kumimoji="1" lang="ja-JP" altLang="en-US" sz="800" b="0" i="0" u="none" strike="noStrike" kern="1200" cap="none" spc="0" normalizeH="0" baseline="0" noProof="0" dirty="0">
                <a:ln>
                  <a:noFill/>
                </a:ln>
                <a:solidFill>
                  <a:prstClr val="black"/>
                </a:solidFill>
                <a:effectLst/>
                <a:uLnTx/>
                <a:uFillTx/>
                <a:latin typeface="HGSｺﾞｼｯｸM"/>
                <a:ea typeface="HGSｺﾞｼｯｸM"/>
                <a:cs typeface="+mn-cs"/>
              </a:rPr>
              <a:t>※</a:t>
            </a:r>
            <a:r>
              <a:rPr kumimoji="1" lang="en-US" altLang="en-US" sz="800" b="0" i="0" u="none" strike="noStrike" kern="1200" cap="none" spc="0" normalizeH="0" baseline="0" noProof="0" dirty="0" err="1">
                <a:ln>
                  <a:noFill/>
                </a:ln>
                <a:solidFill>
                  <a:srgbClr val="000000"/>
                </a:solidFill>
                <a:effectLst/>
                <a:uLnTx/>
                <a:uFillTx/>
                <a:latin typeface="HGSｺﾞｼｯｸM"/>
                <a:ea typeface="HGSｺﾞｼｯｸM"/>
                <a:cs typeface="+mn-cs"/>
              </a:rPr>
              <a:t>大阪府</a:t>
            </a:r>
            <a:r>
              <a:rPr kumimoji="1" lang="en-US" altLang="en-US" sz="800" b="0" i="0" u="none" strike="noStrike" kern="1200" cap="none" spc="0" normalizeH="0" baseline="0" noProof="0" dirty="0">
                <a:ln>
                  <a:noFill/>
                </a:ln>
                <a:solidFill>
                  <a:srgbClr val="000000"/>
                </a:solidFill>
                <a:effectLst/>
                <a:uLnTx/>
                <a:uFillTx/>
                <a:latin typeface="HGSｺﾞｼｯｸM"/>
                <a:ea typeface="HGSｺﾞｼｯｸM"/>
                <a:cs typeface="+mn-cs"/>
              </a:rPr>
              <a:t> ー </a:t>
            </a:r>
            <a:r>
              <a:rPr kumimoji="1" lang="ja-JP" altLang="en-US" sz="800" b="0" i="0" u="none" strike="noStrike" kern="1200" cap="none" spc="0" normalizeH="0" baseline="0" noProof="0" dirty="0">
                <a:ln>
                  <a:noFill/>
                </a:ln>
                <a:solidFill>
                  <a:srgbClr val="222222"/>
                </a:solidFill>
                <a:effectLst/>
                <a:uLnTx/>
                <a:uFillTx/>
                <a:latin typeface="HGSｺﾞｼｯｸM"/>
                <a:ea typeface="HGSｺﾞｼｯｸM"/>
                <a:cs typeface="+mn-cs"/>
              </a:rPr>
              <a:t>三菱商事都市開発株式会社、</a:t>
            </a:r>
            <a:r>
              <a:rPr kumimoji="1" lang="en-US" altLang="ja-JP" sz="800" b="0" i="0" u="none" strike="noStrike" kern="1200" cap="none" spc="0" normalizeH="0" baseline="0" noProof="0" dirty="0">
                <a:ln>
                  <a:noFill/>
                </a:ln>
                <a:solidFill>
                  <a:srgbClr val="222222"/>
                </a:solidFill>
                <a:effectLst/>
                <a:uLnTx/>
                <a:uFillTx/>
                <a:latin typeface="HGSｺﾞｼｯｸM"/>
                <a:ea typeface="HGSｺﾞｼｯｸM"/>
                <a:cs typeface="+mn-cs"/>
              </a:rPr>
              <a:t>Anschutz Entertainment Group, Inc</a:t>
            </a:r>
            <a:r>
              <a:rPr kumimoji="1" lang="en-US" altLang="ja-JP" sz="800" b="0" i="0" u="none" strike="noStrike" kern="1200" cap="none" spc="0" normalizeH="0" baseline="0" noProof="0" dirty="0" err="1">
                <a:ln>
                  <a:noFill/>
                </a:ln>
                <a:solidFill>
                  <a:srgbClr val="222222"/>
                </a:solidFill>
                <a:effectLst/>
                <a:uLnTx/>
                <a:uFillTx/>
                <a:latin typeface="HGSｺﾞｼｯｸM"/>
                <a:ea typeface="HGSｺﾞｼｯｸM"/>
                <a:cs typeface="+mn-cs"/>
              </a:rPr>
              <a:t>.</a:t>
            </a:r>
            <a:r>
              <a:rPr kumimoji="1" lang="ja-JP" altLang="en-US" sz="800" b="0" i="0" u="none" strike="noStrike" kern="1200" cap="none" spc="0" normalizeH="0" baseline="0" noProof="0" dirty="0" err="1">
                <a:ln>
                  <a:noFill/>
                </a:ln>
                <a:solidFill>
                  <a:srgbClr val="222222"/>
                </a:solidFill>
                <a:effectLst/>
                <a:uLnTx/>
                <a:uFillTx/>
                <a:latin typeface="HGSｺﾞｼｯｸM"/>
                <a:ea typeface="HGSｺﾞｼｯｸM"/>
                <a:cs typeface="+mn-cs"/>
              </a:rPr>
              <a:t>、</a:t>
            </a:r>
            <a:r>
              <a:rPr kumimoji="1" lang="ja-JP" altLang="en-US" sz="800" b="0" i="0" u="none" strike="noStrike" kern="1200" cap="none" spc="0" normalizeH="0" baseline="0" noProof="0" dirty="0">
                <a:ln>
                  <a:noFill/>
                </a:ln>
                <a:solidFill>
                  <a:srgbClr val="222222"/>
                </a:solidFill>
                <a:effectLst/>
                <a:uLnTx/>
                <a:uFillTx/>
                <a:latin typeface="HGSｺﾞｼｯｸM"/>
                <a:ea typeface="HGSｺﾞｼｯｸM"/>
                <a:cs typeface="+mn-cs"/>
              </a:rPr>
              <a:t>関電不動産開発株式会社 共同企業体　</a:t>
            </a:r>
            <a:r>
              <a:rPr kumimoji="1" lang="en-US" altLang="ja-JP" sz="800" b="0" i="0" u="none" strike="noStrike" kern="1200" cap="none" spc="0" normalizeH="0" baseline="0" noProof="0" dirty="0">
                <a:ln>
                  <a:noFill/>
                </a:ln>
                <a:solidFill>
                  <a:srgbClr val="000000"/>
                </a:solidFill>
                <a:effectLst/>
                <a:uLnTx/>
                <a:uFillTx/>
                <a:latin typeface="HGSｺﾞｼｯｸM"/>
                <a:ea typeface="HGSｺﾞｼｯｸM"/>
                <a:cs typeface="+mn-cs"/>
              </a:rPr>
              <a:t>2024/7/31</a:t>
            </a:r>
            <a:r>
              <a:rPr kumimoji="1" lang="ja-JP" altLang="en-US" sz="800" b="0" i="0" u="none" strike="noStrike" kern="1200" cap="none" spc="0" normalizeH="0" baseline="0" noProof="0" dirty="0">
                <a:ln>
                  <a:noFill/>
                </a:ln>
                <a:solidFill>
                  <a:srgbClr val="000000"/>
                </a:solidFill>
                <a:effectLst/>
                <a:uLnTx/>
                <a:uFillTx/>
                <a:latin typeface="HGSｺﾞｼｯｸM"/>
                <a:ea typeface="HGSｺﾞｼｯｸM"/>
                <a:cs typeface="+mn-cs"/>
              </a:rPr>
              <a:t>締結　</a:t>
            </a:r>
            <a:endParaRPr kumimoji="1" lang="ja-JP" altLang="en-US" sz="800" b="0" i="0" u="none" strike="noStrike" kern="1200" cap="none" spc="0" normalizeH="0" baseline="0" noProof="0" dirty="0">
              <a:ln>
                <a:noFill/>
              </a:ln>
              <a:solidFill>
                <a:srgbClr val="222222"/>
              </a:solidFill>
              <a:effectLst/>
              <a:uLnTx/>
              <a:uFillTx/>
              <a:latin typeface="HGSｺﾞｼｯｸM"/>
              <a:ea typeface="HGS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　　①遅くとも </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2026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年 </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10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月 </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31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日までに本事業実施のための工事（造成工事の着手をいい、既存施設の解体ではない。）に着手する。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　　②</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2030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年３月 </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31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日までに第１期プロジェクトを開業する。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　　③次期プロジェクトを実施することを決定した場合には、</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2038 </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年</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5</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月</a:t>
            </a:r>
            <a:r>
              <a:rPr kumimoji="1" lang="en-US" altLang="ja-JP" sz="1100" b="0" i="0" u="none" strike="noStrike" kern="1200" cap="none" spc="0" normalizeH="0" baseline="0" noProof="0" dirty="0">
                <a:ln>
                  <a:noFill/>
                </a:ln>
                <a:solidFill>
                  <a:prstClr val="black"/>
                </a:solidFill>
                <a:effectLst/>
                <a:uLnTx/>
                <a:uFillTx/>
                <a:latin typeface="HGSｺﾞｼｯｸM"/>
                <a:ea typeface="HGSｺﾞｼｯｸM"/>
                <a:cs typeface="+mn-cs"/>
              </a:rPr>
              <a:t>31</a:t>
            </a:r>
            <a:r>
              <a:rPr kumimoji="1" lang="ja-JP" altLang="en-US" sz="1100" b="0" i="0" u="none" strike="noStrike" kern="1200" cap="none" spc="0" normalizeH="0" baseline="0" noProof="0" dirty="0">
                <a:ln>
                  <a:noFill/>
                </a:ln>
                <a:solidFill>
                  <a:prstClr val="black"/>
                </a:solidFill>
                <a:effectLst/>
                <a:uLnTx/>
                <a:uFillTx/>
                <a:latin typeface="HGSｺﾞｼｯｸM"/>
                <a:ea typeface="HGSｺﾞｼｯｸM"/>
                <a:cs typeface="+mn-cs"/>
              </a:rPr>
              <a:t>日までに、次期以降のプロジェクトを開業する。</a:t>
            </a:r>
          </a:p>
        </p:txBody>
      </p:sp>
      <p:pic>
        <p:nvPicPr>
          <p:cNvPr id="15" name="図 14">
            <a:extLst>
              <a:ext uri="{FF2B5EF4-FFF2-40B4-BE49-F238E27FC236}">
                <a16:creationId xmlns:a16="http://schemas.microsoft.com/office/drawing/2014/main" id="{4A8263E2-0912-4556-91AC-CFE296F57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7787" y="4422659"/>
            <a:ext cx="3387838" cy="2215804"/>
          </a:xfrm>
          <a:prstGeom prst="rect">
            <a:avLst/>
          </a:prstGeom>
        </p:spPr>
      </p:pic>
      <p:sp>
        <p:nvSpPr>
          <p:cNvPr id="16" name="正方形/長方形 15">
            <a:extLst>
              <a:ext uri="{FF2B5EF4-FFF2-40B4-BE49-F238E27FC236}">
                <a16:creationId xmlns:a16="http://schemas.microsoft.com/office/drawing/2014/main" id="{F197F2BD-8D7B-4BCB-9E92-677DA1CA815D}"/>
              </a:ext>
            </a:extLst>
          </p:cNvPr>
          <p:cNvSpPr/>
          <p:nvPr/>
        </p:nvSpPr>
        <p:spPr>
          <a:xfrm>
            <a:off x="769460" y="758403"/>
            <a:ext cx="1065308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300" normalizeH="0" baseline="0" noProof="0" dirty="0">
                <a:ln>
                  <a:noFill/>
                </a:ln>
                <a:solidFill>
                  <a:prstClr val="black"/>
                </a:solidFill>
                <a:effectLst/>
                <a:uLnTx/>
                <a:uFillTx/>
                <a:latin typeface="HGP創英角ｺﾞｼｯｸUB"/>
                <a:ea typeface="HGP創英角ｺﾞｼｯｸUB"/>
                <a:cs typeface="+mn-cs"/>
              </a:rPr>
              <a:t>駅まち空間のリノベーション／万博記念公園駅</a:t>
            </a:r>
            <a:endPar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 name="テキスト ボックス 10">
            <a:extLst>
              <a:ext uri="{FF2B5EF4-FFF2-40B4-BE49-F238E27FC236}">
                <a16:creationId xmlns:a16="http://schemas.microsoft.com/office/drawing/2014/main" id="{FCCE372D-A847-464E-912E-324FD0176BC0}"/>
              </a:ext>
            </a:extLst>
          </p:cNvPr>
          <p:cNvSpPr txBox="1"/>
          <p:nvPr/>
        </p:nvSpPr>
        <p:spPr>
          <a:xfrm>
            <a:off x="5515992" y="6611779"/>
            <a:ext cx="1160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rPr>
              <a:t>出典：大阪府</a:t>
            </a:r>
            <a:r>
              <a:rPr kumimoji="1" lang="en-US" altLang="ja-JP" sz="1000" b="0" i="0" u="none" strike="noStrike" kern="1200" cap="none" spc="0" normalizeH="0" baseline="0" noProof="0" dirty="0">
                <a:ln>
                  <a:noFill/>
                </a:ln>
                <a:solidFill>
                  <a:prstClr val="black"/>
                </a:solidFill>
                <a:effectLst/>
                <a:uLnTx/>
                <a:uFillTx/>
                <a:latin typeface="HGSｺﾞｼｯｸM"/>
                <a:ea typeface="HGSｺﾞｼｯｸM"/>
                <a:cs typeface="+mn-cs"/>
              </a:rPr>
              <a:t>HP</a:t>
            </a:r>
            <a:endParaRPr kumimoji="1" lang="ja-JP" altLang="en-US" sz="10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3" name="スライド番号プレースホルダー 2">
            <a:extLst>
              <a:ext uri="{FF2B5EF4-FFF2-40B4-BE49-F238E27FC236}">
                <a16:creationId xmlns:a16="http://schemas.microsoft.com/office/drawing/2014/main" id="{3FCBD902-9D0D-463C-B2BF-E1E5E362DEC4}"/>
              </a:ext>
            </a:extLst>
          </p:cNvPr>
          <p:cNvSpPr>
            <a:spLocks noGrp="1"/>
          </p:cNvSpPr>
          <p:nvPr>
            <p:ph type="sldNum" sz="quarter" idx="12"/>
          </p:nvPr>
        </p:nvSpPr>
        <p:spPr/>
        <p:txBody>
          <a:bodyPr/>
          <a:lstStyle/>
          <a:p>
            <a:fld id="{C6BA221B-B92C-4BA5-A9F8-CF39C13EE5C3}" type="slidenum">
              <a:rPr lang="ja-JP" altLang="en-US" smtClean="0"/>
              <a:pPr/>
              <a:t>22</a:t>
            </a:fld>
            <a:endParaRPr lang="ja-JP" altLang="en-US" dirty="0"/>
          </a:p>
        </p:txBody>
      </p:sp>
    </p:spTree>
    <p:extLst>
      <p:ext uri="{BB962C8B-B14F-4D97-AF65-F5344CB8AC3E}">
        <p14:creationId xmlns:p14="http://schemas.microsoft.com/office/powerpoint/2010/main" val="95934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87E9D06-FEA0-421C-852E-18D1D2B0B77E}"/>
              </a:ext>
            </a:extLst>
          </p:cNvPr>
          <p:cNvSpPr txBox="1">
            <a:spLocks/>
          </p:cNvSpPr>
          <p:nvPr/>
        </p:nvSpPr>
        <p:spPr>
          <a:xfrm>
            <a:off x="1578208"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P創英角ｺﾞｼｯｸUB"/>
                <a:ea typeface="HGP創英角ｺﾞｼｯｸUB"/>
                <a:cs typeface="+mj-cs"/>
              </a:rPr>
              <a:t>6</a:t>
            </a:r>
          </a:p>
        </p:txBody>
      </p:sp>
      <p:sp>
        <p:nvSpPr>
          <p:cNvPr id="6" name="タイトル 1">
            <a:extLst>
              <a:ext uri="{FF2B5EF4-FFF2-40B4-BE49-F238E27FC236}">
                <a16:creationId xmlns:a16="http://schemas.microsoft.com/office/drawing/2014/main" id="{00D970E5-B1CD-4833-B54C-BC8D9983DAC1}"/>
              </a:ext>
            </a:extLst>
          </p:cNvPr>
          <p:cNvSpPr txBox="1">
            <a:spLocks/>
          </p:cNvSpPr>
          <p:nvPr/>
        </p:nvSpPr>
        <p:spPr>
          <a:xfrm>
            <a:off x="321791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P創英角ｺﾞｼｯｸUB"/>
                <a:ea typeface="HGP創英角ｺﾞｼｯｸUB"/>
                <a:cs typeface="+mj-cs"/>
              </a:rPr>
              <a:t>  </a:t>
            </a:r>
            <a:r>
              <a:rPr kumimoji="1" lang="ja-JP" altLang="en-US" sz="4400" b="0" i="0" u="none" strike="noStrike" kern="1200" cap="none" spc="0" normalizeH="0" baseline="0" noProof="0" dirty="0">
                <a:ln>
                  <a:noFill/>
                </a:ln>
                <a:solidFill>
                  <a:prstClr val="black"/>
                </a:solidFill>
                <a:effectLst/>
                <a:uLnTx/>
                <a:uFillTx/>
                <a:latin typeface="HGP創英角ｺﾞｼｯｸUB"/>
                <a:ea typeface="HGP創英角ｺﾞｼｯｸUB"/>
                <a:cs typeface="+mj-cs"/>
              </a:rPr>
              <a:t>次代に向けた</a:t>
            </a:r>
            <a:endParaRPr kumimoji="1" lang="en-US" altLang="ja-JP" sz="4400" b="0" i="0" u="none" strike="noStrike" kern="1200" cap="none" spc="0" normalizeH="0" baseline="0" noProof="0" dirty="0">
              <a:ln>
                <a:noFill/>
              </a:ln>
              <a:solidFill>
                <a:prstClr val="black"/>
              </a:solidFill>
              <a:effectLst/>
              <a:uLnTx/>
              <a:uFillTx/>
              <a:latin typeface="HGP創英角ｺﾞｼｯｸUB"/>
              <a:ea typeface="HGP創英角ｺﾞｼｯｸUB"/>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a:ea typeface="HGP創英角ｺﾞｼｯｸUB"/>
                <a:cs typeface="+mj-cs"/>
              </a:rPr>
              <a:t>「組織強化」</a:t>
            </a:r>
          </a:p>
        </p:txBody>
      </p:sp>
      <p:sp>
        <p:nvSpPr>
          <p:cNvPr id="7" name="角丸四角形 17">
            <a:extLst>
              <a:ext uri="{FF2B5EF4-FFF2-40B4-BE49-F238E27FC236}">
                <a16:creationId xmlns:a16="http://schemas.microsoft.com/office/drawing/2014/main" id="{61CCB497-8A6B-4F81-B7BA-F8FEFF63CE5C}"/>
              </a:ext>
            </a:extLst>
          </p:cNvPr>
          <p:cNvSpPr/>
          <p:nvPr/>
        </p:nvSpPr>
        <p:spPr>
          <a:xfrm>
            <a:off x="8382715" y="741666"/>
            <a:ext cx="3675934" cy="3003177"/>
          </a:xfrm>
          <a:prstGeom prst="roundRect">
            <a:avLst>
              <a:gd name="adj" fmla="val 2880"/>
            </a:avLst>
          </a:prstGeom>
          <a:solidFill>
            <a:srgbClr val="EB961F"/>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10" name="テキスト ボックス 9">
            <a:extLst>
              <a:ext uri="{FF2B5EF4-FFF2-40B4-BE49-F238E27FC236}">
                <a16:creationId xmlns:a16="http://schemas.microsoft.com/office/drawing/2014/main" id="{F6532687-EE83-49DF-85E3-ECD4A69F56F4}"/>
              </a:ext>
            </a:extLst>
          </p:cNvPr>
          <p:cNvSpPr txBox="1"/>
          <p:nvPr/>
        </p:nvSpPr>
        <p:spPr>
          <a:xfrm>
            <a:off x="8437703" y="841018"/>
            <a:ext cx="1484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SDGs</a:t>
            </a: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達成目標</a:t>
            </a:r>
          </a:p>
        </p:txBody>
      </p:sp>
      <p:sp>
        <p:nvSpPr>
          <p:cNvPr id="11" name="正方形/長方形 10">
            <a:extLst>
              <a:ext uri="{FF2B5EF4-FFF2-40B4-BE49-F238E27FC236}">
                <a16:creationId xmlns:a16="http://schemas.microsoft.com/office/drawing/2014/main" id="{B5581FF6-656F-499D-AA64-E208E8050898}"/>
              </a:ext>
            </a:extLst>
          </p:cNvPr>
          <p:cNvSpPr/>
          <p:nvPr/>
        </p:nvSpPr>
        <p:spPr>
          <a:xfrm>
            <a:off x="8502911" y="1196163"/>
            <a:ext cx="3485972" cy="243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pic>
        <p:nvPicPr>
          <p:cNvPr id="12" name="図 11">
            <a:extLst>
              <a:ext uri="{FF2B5EF4-FFF2-40B4-BE49-F238E27FC236}">
                <a16:creationId xmlns:a16="http://schemas.microsoft.com/office/drawing/2014/main" id="{C988C722-4D41-44C3-967D-9C5A116DC1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4331" y="1618373"/>
            <a:ext cx="382383" cy="382383"/>
          </a:xfrm>
          <a:prstGeom prst="rect">
            <a:avLst/>
          </a:prstGeom>
        </p:spPr>
      </p:pic>
      <p:pic>
        <p:nvPicPr>
          <p:cNvPr id="13" name="図 12">
            <a:extLst>
              <a:ext uri="{FF2B5EF4-FFF2-40B4-BE49-F238E27FC236}">
                <a16:creationId xmlns:a16="http://schemas.microsoft.com/office/drawing/2014/main" id="{5A07CDE1-FCE7-4BE0-B749-D96425EB0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5255" y="1610868"/>
            <a:ext cx="374735" cy="382230"/>
          </a:xfrm>
          <a:prstGeom prst="rect">
            <a:avLst/>
          </a:prstGeom>
        </p:spPr>
      </p:pic>
      <p:pic>
        <p:nvPicPr>
          <p:cNvPr id="14" name="図 13">
            <a:extLst>
              <a:ext uri="{FF2B5EF4-FFF2-40B4-BE49-F238E27FC236}">
                <a16:creationId xmlns:a16="http://schemas.microsoft.com/office/drawing/2014/main" id="{BD01139A-A3A3-4784-9ECB-68074A4B9223}"/>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25608" y="1602018"/>
            <a:ext cx="382230" cy="3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34F34EAC-8B12-49AE-82D7-710AFFB89E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7628" y="3045543"/>
            <a:ext cx="382383" cy="382383"/>
          </a:xfrm>
          <a:prstGeom prst="rect">
            <a:avLst/>
          </a:prstGeom>
        </p:spPr>
      </p:pic>
      <p:pic>
        <p:nvPicPr>
          <p:cNvPr id="16" name="図 15">
            <a:extLst>
              <a:ext uri="{FF2B5EF4-FFF2-40B4-BE49-F238E27FC236}">
                <a16:creationId xmlns:a16="http://schemas.microsoft.com/office/drawing/2014/main" id="{40C77100-653E-41E0-A863-045112840D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25278" y="1613406"/>
            <a:ext cx="384773" cy="377432"/>
          </a:xfrm>
          <a:prstGeom prst="rect">
            <a:avLst/>
          </a:prstGeom>
        </p:spPr>
      </p:pic>
      <p:pic>
        <p:nvPicPr>
          <p:cNvPr id="17" name="図 16">
            <a:extLst>
              <a:ext uri="{FF2B5EF4-FFF2-40B4-BE49-F238E27FC236}">
                <a16:creationId xmlns:a16="http://schemas.microsoft.com/office/drawing/2014/main" id="{FD11EDFD-4879-4C41-9323-76CB43B048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07606" y="3048069"/>
            <a:ext cx="390031" cy="382383"/>
          </a:xfrm>
          <a:prstGeom prst="rect">
            <a:avLst/>
          </a:prstGeom>
        </p:spPr>
      </p:pic>
      <p:pic>
        <p:nvPicPr>
          <p:cNvPr id="18" name="図 17">
            <a:extLst>
              <a:ext uri="{FF2B5EF4-FFF2-40B4-BE49-F238E27FC236}">
                <a16:creationId xmlns:a16="http://schemas.microsoft.com/office/drawing/2014/main" id="{363FAA3F-AE5B-42DE-B245-D825AF4790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18147" y="3035691"/>
            <a:ext cx="382383" cy="382383"/>
          </a:xfrm>
          <a:prstGeom prst="rect">
            <a:avLst/>
          </a:prstGeom>
        </p:spPr>
      </p:pic>
      <p:pic>
        <p:nvPicPr>
          <p:cNvPr id="19" name="図 18">
            <a:extLst>
              <a:ext uri="{FF2B5EF4-FFF2-40B4-BE49-F238E27FC236}">
                <a16:creationId xmlns:a16="http://schemas.microsoft.com/office/drawing/2014/main" id="{83D0BC44-9B6B-48FA-BF25-2103B10AA2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9918" y="3040056"/>
            <a:ext cx="382383" cy="386206"/>
          </a:xfrm>
          <a:prstGeom prst="rect">
            <a:avLst/>
          </a:prstGeom>
        </p:spPr>
      </p:pic>
      <p:pic>
        <p:nvPicPr>
          <p:cNvPr id="20" name="図 19">
            <a:extLst>
              <a:ext uri="{FF2B5EF4-FFF2-40B4-BE49-F238E27FC236}">
                <a16:creationId xmlns:a16="http://schemas.microsoft.com/office/drawing/2014/main" id="{0F862529-6836-427A-996D-65C05F4ECE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84909" y="1615333"/>
            <a:ext cx="390031" cy="382383"/>
          </a:xfrm>
          <a:prstGeom prst="rect">
            <a:avLst/>
          </a:prstGeom>
        </p:spPr>
      </p:pic>
      <p:sp>
        <p:nvSpPr>
          <p:cNvPr id="21" name="テキスト ボックス 20">
            <a:extLst>
              <a:ext uri="{FF2B5EF4-FFF2-40B4-BE49-F238E27FC236}">
                <a16:creationId xmlns:a16="http://schemas.microsoft.com/office/drawing/2014/main" id="{A45A167B-8E4C-40D9-87F1-5D227FFCB0A1}"/>
              </a:ext>
            </a:extLst>
          </p:cNvPr>
          <p:cNvSpPr txBox="1"/>
          <p:nvPr/>
        </p:nvSpPr>
        <p:spPr>
          <a:xfrm>
            <a:off x="8630689" y="1298155"/>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社員のモチベーションの向上</a:t>
            </a:r>
          </a:p>
        </p:txBody>
      </p:sp>
      <p:sp>
        <p:nvSpPr>
          <p:cNvPr id="22" name="テキスト ボックス 21">
            <a:extLst>
              <a:ext uri="{FF2B5EF4-FFF2-40B4-BE49-F238E27FC236}">
                <a16:creationId xmlns:a16="http://schemas.microsoft.com/office/drawing/2014/main" id="{366BCFBB-BB3F-44FA-8FE2-EA842F46D006}"/>
              </a:ext>
            </a:extLst>
          </p:cNvPr>
          <p:cNvSpPr txBox="1"/>
          <p:nvPr/>
        </p:nvSpPr>
        <p:spPr>
          <a:xfrm>
            <a:off x="8608991" y="1965886"/>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経営管理の徹底</a:t>
            </a:r>
          </a:p>
        </p:txBody>
      </p:sp>
      <p:sp>
        <p:nvSpPr>
          <p:cNvPr id="23" name="テキスト ボックス 22">
            <a:extLst>
              <a:ext uri="{FF2B5EF4-FFF2-40B4-BE49-F238E27FC236}">
                <a16:creationId xmlns:a16="http://schemas.microsoft.com/office/drawing/2014/main" id="{36EBB320-AE80-4CF1-B4A7-1570D0556FC6}"/>
              </a:ext>
            </a:extLst>
          </p:cNvPr>
          <p:cNvSpPr txBox="1"/>
          <p:nvPr/>
        </p:nvSpPr>
        <p:spPr>
          <a:xfrm>
            <a:off x="8627495" y="2704959"/>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持続可能な社会への貢献</a:t>
            </a:r>
          </a:p>
        </p:txBody>
      </p:sp>
      <p:pic>
        <p:nvPicPr>
          <p:cNvPr id="24" name="図 23">
            <a:extLst>
              <a:ext uri="{FF2B5EF4-FFF2-40B4-BE49-F238E27FC236}">
                <a16:creationId xmlns:a16="http://schemas.microsoft.com/office/drawing/2014/main" id="{45A6AD17-3E49-44DD-B85F-3D52B1864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5782" y="2304572"/>
            <a:ext cx="374735" cy="382230"/>
          </a:xfrm>
          <a:prstGeom prst="rect">
            <a:avLst/>
          </a:prstGeom>
        </p:spPr>
      </p:pic>
      <p:pic>
        <p:nvPicPr>
          <p:cNvPr id="25" name="図 24">
            <a:extLst>
              <a:ext uri="{FF2B5EF4-FFF2-40B4-BE49-F238E27FC236}">
                <a16:creationId xmlns:a16="http://schemas.microsoft.com/office/drawing/2014/main" id="{9585037D-215C-48DC-B093-08AB21B413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3269" y="2304572"/>
            <a:ext cx="384773" cy="377432"/>
          </a:xfrm>
          <a:prstGeom prst="rect">
            <a:avLst/>
          </a:prstGeom>
        </p:spPr>
      </p:pic>
      <p:pic>
        <p:nvPicPr>
          <p:cNvPr id="26" name="図 25">
            <a:extLst>
              <a:ext uri="{FF2B5EF4-FFF2-40B4-BE49-F238E27FC236}">
                <a16:creationId xmlns:a16="http://schemas.microsoft.com/office/drawing/2014/main" id="{799B4267-741F-4EF4-96C3-548EBC2ADB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39205" y="2304572"/>
            <a:ext cx="382383" cy="386206"/>
          </a:xfrm>
          <a:prstGeom prst="rect">
            <a:avLst/>
          </a:prstGeom>
        </p:spPr>
      </p:pic>
      <p:pic>
        <p:nvPicPr>
          <p:cNvPr id="27" name="図 26">
            <a:extLst>
              <a:ext uri="{FF2B5EF4-FFF2-40B4-BE49-F238E27FC236}">
                <a16:creationId xmlns:a16="http://schemas.microsoft.com/office/drawing/2014/main" id="{952AE817-44A4-4D00-B105-7B1A67A6636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21689" y="3043039"/>
            <a:ext cx="384081" cy="380240"/>
          </a:xfrm>
          <a:prstGeom prst="rect">
            <a:avLst/>
          </a:prstGeom>
        </p:spPr>
      </p:pic>
      <p:pic>
        <p:nvPicPr>
          <p:cNvPr id="28" name="図 27">
            <a:extLst>
              <a:ext uri="{FF2B5EF4-FFF2-40B4-BE49-F238E27FC236}">
                <a16:creationId xmlns:a16="http://schemas.microsoft.com/office/drawing/2014/main" id="{8AF82901-ACA2-4104-BBDF-336AE40259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20750" y="3037586"/>
            <a:ext cx="390031" cy="382383"/>
          </a:xfrm>
          <a:prstGeom prst="rect">
            <a:avLst/>
          </a:prstGeom>
        </p:spPr>
      </p:pic>
      <p:pic>
        <p:nvPicPr>
          <p:cNvPr id="2" name="図 1">
            <a:extLst>
              <a:ext uri="{FF2B5EF4-FFF2-40B4-BE49-F238E27FC236}">
                <a16:creationId xmlns:a16="http://schemas.microsoft.com/office/drawing/2014/main" id="{559844F8-2F4C-4F6F-B385-93AF731133E3}"/>
              </a:ext>
            </a:extLst>
          </p:cNvPr>
          <p:cNvPicPr>
            <a:picLocks noChangeAspect="1"/>
          </p:cNvPicPr>
          <p:nvPr/>
        </p:nvPicPr>
        <p:blipFill>
          <a:blip r:embed="rId12"/>
          <a:stretch>
            <a:fillRect/>
          </a:stretch>
        </p:blipFill>
        <p:spPr>
          <a:xfrm>
            <a:off x="0" y="4303704"/>
            <a:ext cx="12192000" cy="2023872"/>
          </a:xfrm>
          <a:prstGeom prst="rect">
            <a:avLst/>
          </a:prstGeom>
        </p:spPr>
      </p:pic>
    </p:spTree>
    <p:extLst>
      <p:ext uri="{BB962C8B-B14F-4D97-AF65-F5344CB8AC3E}">
        <p14:creationId xmlns:p14="http://schemas.microsoft.com/office/powerpoint/2010/main" val="285079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524A7D-8A47-429B-B49A-58F3B0632DA6}"/>
              </a:ext>
            </a:extLst>
          </p:cNvPr>
          <p:cNvSpPr>
            <a:spLocks noGrp="1"/>
          </p:cNvSpPr>
          <p:nvPr>
            <p:ph type="title"/>
          </p:nvPr>
        </p:nvSpPr>
        <p:spPr/>
        <p:txBody>
          <a:bodyPr/>
          <a:lstStyle/>
          <a:p>
            <a:r>
              <a:rPr lang="en-US" altLang="ja-JP" dirty="0"/>
              <a:t>6-1-1</a:t>
            </a:r>
            <a:r>
              <a:rPr lang="ja-JP" altLang="en-US" dirty="0" err="1"/>
              <a:t>．</a:t>
            </a:r>
            <a:r>
              <a:rPr lang="ja-JP" altLang="en-US" dirty="0"/>
              <a:t>次代に向けた「組織強化」／社員のモチベーションの向上／人材育成</a:t>
            </a:r>
            <a:endParaRPr kumimoji="1" lang="ja-JP" altLang="en-US" dirty="0"/>
          </a:p>
        </p:txBody>
      </p:sp>
      <p:sp>
        <p:nvSpPr>
          <p:cNvPr id="27" name="角丸四角形 19">
            <a:extLst>
              <a:ext uri="{FF2B5EF4-FFF2-40B4-BE49-F238E27FC236}">
                <a16:creationId xmlns:a16="http://schemas.microsoft.com/office/drawing/2014/main" id="{B6CF0282-446F-4BD5-B83D-60D4CFFDED58}"/>
              </a:ext>
            </a:extLst>
          </p:cNvPr>
          <p:cNvSpPr/>
          <p:nvPr/>
        </p:nvSpPr>
        <p:spPr>
          <a:xfrm>
            <a:off x="608749" y="1493999"/>
            <a:ext cx="11310210" cy="1117725"/>
          </a:xfrm>
          <a:prstGeom prst="roundRect">
            <a:avLst>
              <a:gd name="adj" fmla="val 11601"/>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9" name="正方形/長方形 28">
            <a:extLst>
              <a:ext uri="{FF2B5EF4-FFF2-40B4-BE49-F238E27FC236}">
                <a16:creationId xmlns:a16="http://schemas.microsoft.com/office/drawing/2014/main" id="{8B75EDB3-2F6D-4A4A-851D-91DC55472F75}"/>
              </a:ext>
            </a:extLst>
          </p:cNvPr>
          <p:cNvSpPr/>
          <p:nvPr/>
        </p:nvSpPr>
        <p:spPr>
          <a:xfrm>
            <a:off x="792454" y="1649258"/>
            <a:ext cx="11011977" cy="872836"/>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従業員体験価値向上、安全教育の徹底、オープンイノベーションにより、社員のモチベーションの向上を図り、働きがいのある成長する会社へ変わっていきます。</a:t>
            </a:r>
            <a:endPar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p>
        </p:txBody>
      </p:sp>
      <p:sp>
        <p:nvSpPr>
          <p:cNvPr id="24" name="四角形: 角を丸くする 23">
            <a:extLst>
              <a:ext uri="{FF2B5EF4-FFF2-40B4-BE49-F238E27FC236}">
                <a16:creationId xmlns:a16="http://schemas.microsoft.com/office/drawing/2014/main" id="{4572EA3D-9521-45EF-84A3-696079DCB7CB}"/>
              </a:ext>
            </a:extLst>
          </p:cNvPr>
          <p:cNvSpPr/>
          <p:nvPr/>
        </p:nvSpPr>
        <p:spPr>
          <a:xfrm>
            <a:off x="8407218" y="4133047"/>
            <a:ext cx="3511741" cy="2420153"/>
          </a:xfrm>
          <a:prstGeom prst="roundRect">
            <a:avLst>
              <a:gd name="adj" fmla="val 5004"/>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28" name="四角形: 角を丸くする 27">
            <a:extLst>
              <a:ext uri="{FF2B5EF4-FFF2-40B4-BE49-F238E27FC236}">
                <a16:creationId xmlns:a16="http://schemas.microsoft.com/office/drawing/2014/main" id="{FCC3366D-6CC2-4E66-A401-004B5289A474}"/>
              </a:ext>
            </a:extLst>
          </p:cNvPr>
          <p:cNvSpPr/>
          <p:nvPr/>
        </p:nvSpPr>
        <p:spPr>
          <a:xfrm>
            <a:off x="608749" y="4150226"/>
            <a:ext cx="3511741" cy="2402973"/>
          </a:xfrm>
          <a:prstGeom prst="roundRect">
            <a:avLst>
              <a:gd name="adj" fmla="val 6360"/>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31" name="正方形/長方形 30">
            <a:extLst>
              <a:ext uri="{FF2B5EF4-FFF2-40B4-BE49-F238E27FC236}">
                <a16:creationId xmlns:a16="http://schemas.microsoft.com/office/drawing/2014/main" id="{A78E3C83-859A-44A2-ABDC-C20DE068E4DC}"/>
              </a:ext>
            </a:extLst>
          </p:cNvPr>
          <p:cNvSpPr/>
          <p:nvPr/>
        </p:nvSpPr>
        <p:spPr>
          <a:xfrm>
            <a:off x="864838" y="4239226"/>
            <a:ext cx="3060000" cy="2107787"/>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rPr>
              <a:t>　働き方改革を進め、個々のライフスタイルに合わせた働き方や休暇の取得など、ワークライフバランスの向上を図るとともにチームビルディング活動を通じて従業員同士の絆を深めるなど、働きやすい職場環境づくり・人材確保に努めます。</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rPr>
              <a:t>　また、ダイバーシティ＆インクルージョン、女性の活躍を推進していきます。</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rPr>
              <a:t>　</a:t>
            </a:r>
            <a:endParaRPr kumimoji="1"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p:txBody>
      </p:sp>
      <p:sp>
        <p:nvSpPr>
          <p:cNvPr id="44" name="正方形/長方形 43">
            <a:extLst>
              <a:ext uri="{FF2B5EF4-FFF2-40B4-BE49-F238E27FC236}">
                <a16:creationId xmlns:a16="http://schemas.microsoft.com/office/drawing/2014/main" id="{9557B2CC-1E00-4936-B02D-65349BE56730}"/>
              </a:ext>
            </a:extLst>
          </p:cNvPr>
          <p:cNvSpPr/>
          <p:nvPr/>
        </p:nvSpPr>
        <p:spPr>
          <a:xfrm>
            <a:off x="8665724" y="4194400"/>
            <a:ext cx="3060047" cy="235880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　観光プロモーション</a:t>
            </a:r>
            <a:r>
              <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rPr>
              <a:t>PJ</a:t>
            </a: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（生命の旅号）など、新たなプロジェクトをオープンイノベーションによって実現し、個々人に小さな成功体験を積み重ねて新たに挑戦する組織と人材育成を進めます。</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◆これまで実施した主なプロジェクト</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　▷医療従事者応援</a:t>
            </a:r>
            <a:r>
              <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rPr>
              <a:t>PJ</a:t>
            </a: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（ブルーエール号）</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　▷大阪・関西万博機運醸成</a:t>
            </a:r>
            <a:r>
              <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rPr>
              <a:t>PJ</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　　（</a:t>
            </a:r>
            <a:r>
              <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rPr>
              <a:t>EXPO TRAIN 2025 </a:t>
            </a: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大阪モノレール号）</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a:cs typeface="+mn-cs"/>
              </a:rPr>
              <a:t>　</a:t>
            </a:r>
            <a:endParaRPr kumimoji="0" lang="en-US" altLang="ja-JP" sz="1100" b="0" i="0" u="none" strike="noStrike" kern="1200" cap="none" spc="0" normalizeH="0" baseline="0" noProof="0" dirty="0">
              <a:ln>
                <a:noFill/>
              </a:ln>
              <a:solidFill>
                <a:prstClr val="black"/>
              </a:solidFill>
              <a:effectLst/>
              <a:uLnTx/>
              <a:uFillTx/>
              <a:latin typeface="HGPｺﾞｼｯｸM"/>
              <a:ea typeface="游ゴシック Medium"/>
              <a:cs typeface="+mn-cs"/>
            </a:endParaRPr>
          </a:p>
        </p:txBody>
      </p:sp>
      <p:sp>
        <p:nvSpPr>
          <p:cNvPr id="3" name="正方形/長方形 2">
            <a:extLst>
              <a:ext uri="{FF2B5EF4-FFF2-40B4-BE49-F238E27FC236}">
                <a16:creationId xmlns:a16="http://schemas.microsoft.com/office/drawing/2014/main" id="{5CAA669C-51B8-4E89-B24B-C0D86BA40927}"/>
              </a:ext>
            </a:extLst>
          </p:cNvPr>
          <p:cNvSpPr/>
          <p:nvPr/>
        </p:nvSpPr>
        <p:spPr>
          <a:xfrm>
            <a:off x="8407218" y="3664521"/>
            <a:ext cx="3339123" cy="373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300" normalizeH="0" baseline="0" noProof="0" dirty="0">
                <a:ln>
                  <a:noFill/>
                </a:ln>
                <a:solidFill>
                  <a:prstClr val="black"/>
                </a:solidFill>
                <a:effectLst/>
                <a:uLnTx/>
                <a:uFillTx/>
                <a:latin typeface="HGP創英角ｺﾞｼｯｸUB"/>
                <a:ea typeface="HGP創英角ｺﾞｼｯｸUB"/>
                <a:cs typeface="+mn-cs"/>
              </a:rPr>
              <a:t>オープンイノベーション</a:t>
            </a:r>
          </a:p>
        </p:txBody>
      </p:sp>
      <p:sp>
        <p:nvSpPr>
          <p:cNvPr id="45" name="四角形: 角を丸くする 44">
            <a:extLst>
              <a:ext uri="{FF2B5EF4-FFF2-40B4-BE49-F238E27FC236}">
                <a16:creationId xmlns:a16="http://schemas.microsoft.com/office/drawing/2014/main" id="{9739CF54-FB38-48EA-9AD7-A2E43EEFCDF9}"/>
              </a:ext>
            </a:extLst>
          </p:cNvPr>
          <p:cNvSpPr/>
          <p:nvPr/>
        </p:nvSpPr>
        <p:spPr>
          <a:xfrm>
            <a:off x="4579370" y="4133048"/>
            <a:ext cx="3511741" cy="2420152"/>
          </a:xfrm>
          <a:prstGeom prst="roundRect">
            <a:avLst>
              <a:gd name="adj" fmla="val 7988"/>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46" name="正方形/長方形 45">
            <a:extLst>
              <a:ext uri="{FF2B5EF4-FFF2-40B4-BE49-F238E27FC236}">
                <a16:creationId xmlns:a16="http://schemas.microsoft.com/office/drawing/2014/main" id="{B2510B92-6D92-4A7D-B3A1-F4324D1C3D07}"/>
              </a:ext>
            </a:extLst>
          </p:cNvPr>
          <p:cNvSpPr/>
          <p:nvPr/>
        </p:nvSpPr>
        <p:spPr>
          <a:xfrm>
            <a:off x="4825686" y="3641815"/>
            <a:ext cx="294551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300" normalizeH="0" baseline="0" noProof="0" dirty="0">
                <a:ln>
                  <a:noFill/>
                </a:ln>
                <a:solidFill>
                  <a:prstClr val="black"/>
                </a:solidFill>
                <a:effectLst/>
                <a:uLnTx/>
                <a:uFillTx/>
                <a:latin typeface="HGP創英角ｺﾞｼｯｸUB"/>
                <a:ea typeface="HGP創英角ｺﾞｼｯｸUB"/>
                <a:cs typeface="+mn-cs"/>
              </a:rPr>
              <a:t>安全教育の徹底</a:t>
            </a:r>
          </a:p>
        </p:txBody>
      </p:sp>
      <p:sp>
        <p:nvSpPr>
          <p:cNvPr id="48" name="正方形/長方形 47">
            <a:extLst>
              <a:ext uri="{FF2B5EF4-FFF2-40B4-BE49-F238E27FC236}">
                <a16:creationId xmlns:a16="http://schemas.microsoft.com/office/drawing/2014/main" id="{49AB7313-028F-46C6-900C-17ADD3B70F4E}"/>
              </a:ext>
            </a:extLst>
          </p:cNvPr>
          <p:cNvSpPr/>
          <p:nvPr/>
        </p:nvSpPr>
        <p:spPr>
          <a:xfrm>
            <a:off x="901160" y="3641815"/>
            <a:ext cx="294551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300" normalizeH="0" baseline="0" noProof="0" dirty="0">
                <a:ln>
                  <a:noFill/>
                </a:ln>
                <a:solidFill>
                  <a:prstClr val="black"/>
                </a:solidFill>
                <a:effectLst/>
                <a:uLnTx/>
                <a:uFillTx/>
                <a:latin typeface="HGP創英角ｺﾞｼｯｸUB"/>
                <a:ea typeface="HGP創英角ｺﾞｼｯｸUB"/>
                <a:cs typeface="+mn-cs"/>
              </a:rPr>
              <a:t>従業員体験価値向上</a:t>
            </a:r>
          </a:p>
        </p:txBody>
      </p:sp>
      <p:sp>
        <p:nvSpPr>
          <p:cNvPr id="14" name="正方形/長方形 13">
            <a:extLst>
              <a:ext uri="{FF2B5EF4-FFF2-40B4-BE49-F238E27FC236}">
                <a16:creationId xmlns:a16="http://schemas.microsoft.com/office/drawing/2014/main" id="{480D8230-3F94-4528-8FAF-E141839D5D1D}"/>
              </a:ext>
            </a:extLst>
          </p:cNvPr>
          <p:cNvSpPr/>
          <p:nvPr/>
        </p:nvSpPr>
        <p:spPr>
          <a:xfrm>
            <a:off x="4735551" y="4255475"/>
            <a:ext cx="3125782" cy="2175296"/>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rPr>
              <a:t>　「安全な鉄道」としてお客さまから信頼される公共交通機関の責任を果たすため、高い技術力と確かな知識を身に付ける「人づくり」に力を入れています。</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M"/>
                <a:ea typeface="游ゴシック Medium" panose="020B0500000000000000" pitchFamily="50" charset="-128"/>
                <a:cs typeface="+mn-cs"/>
              </a:rPr>
              <a:t>　非常時合同訓練、テロ対応訓練、対策本部運営訓練、過去事例に基づくディスカッション研修など、実践的な訓練・教育を行い、人材育成に取組んでいきます。</a:t>
            </a:r>
          </a:p>
        </p:txBody>
      </p:sp>
      <p:sp>
        <p:nvSpPr>
          <p:cNvPr id="30" name="正方形/長方形 29">
            <a:extLst>
              <a:ext uri="{FF2B5EF4-FFF2-40B4-BE49-F238E27FC236}">
                <a16:creationId xmlns:a16="http://schemas.microsoft.com/office/drawing/2014/main" id="{D3ECB54E-8B36-4C0D-8EBD-6DB32ABDE52C}"/>
              </a:ext>
            </a:extLst>
          </p:cNvPr>
          <p:cNvSpPr/>
          <p:nvPr/>
        </p:nvSpPr>
        <p:spPr>
          <a:xfrm>
            <a:off x="608749" y="787864"/>
            <a:ext cx="415214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人材育成</a:t>
            </a:r>
          </a:p>
        </p:txBody>
      </p:sp>
      <p:sp>
        <p:nvSpPr>
          <p:cNvPr id="4" name="スライド番号プレースホルダー 3">
            <a:extLst>
              <a:ext uri="{FF2B5EF4-FFF2-40B4-BE49-F238E27FC236}">
                <a16:creationId xmlns:a16="http://schemas.microsoft.com/office/drawing/2014/main" id="{90F60661-1CF1-437C-B3C2-1BBDC5BB318E}"/>
              </a:ext>
            </a:extLst>
          </p:cNvPr>
          <p:cNvSpPr>
            <a:spLocks noGrp="1"/>
          </p:cNvSpPr>
          <p:nvPr>
            <p:ph type="sldNum" sz="quarter" idx="12"/>
          </p:nvPr>
        </p:nvSpPr>
        <p:spPr/>
        <p:txBody>
          <a:bodyPr/>
          <a:lstStyle/>
          <a:p>
            <a:fld id="{C6BA221B-B92C-4BA5-A9F8-CF39C13EE5C3}" type="slidenum">
              <a:rPr lang="ja-JP" altLang="en-US" smtClean="0"/>
              <a:pPr/>
              <a:t>24</a:t>
            </a:fld>
            <a:endParaRPr lang="ja-JP" altLang="en-US" dirty="0"/>
          </a:p>
        </p:txBody>
      </p:sp>
      <p:pic>
        <p:nvPicPr>
          <p:cNvPr id="6" name="図 5">
            <a:extLst>
              <a:ext uri="{FF2B5EF4-FFF2-40B4-BE49-F238E27FC236}">
                <a16:creationId xmlns:a16="http://schemas.microsoft.com/office/drawing/2014/main" id="{3A72923A-F27B-455D-9C58-32566123035A}"/>
              </a:ext>
            </a:extLst>
          </p:cNvPr>
          <p:cNvPicPr>
            <a:picLocks noChangeAspect="1"/>
          </p:cNvPicPr>
          <p:nvPr/>
        </p:nvPicPr>
        <p:blipFill>
          <a:blip r:embed="rId2"/>
          <a:stretch>
            <a:fillRect/>
          </a:stretch>
        </p:blipFill>
        <p:spPr>
          <a:xfrm>
            <a:off x="1731297" y="2720025"/>
            <a:ext cx="1024217" cy="1030313"/>
          </a:xfrm>
          <a:prstGeom prst="rect">
            <a:avLst/>
          </a:prstGeom>
        </p:spPr>
      </p:pic>
      <p:pic>
        <p:nvPicPr>
          <p:cNvPr id="7" name="図 6">
            <a:extLst>
              <a:ext uri="{FF2B5EF4-FFF2-40B4-BE49-F238E27FC236}">
                <a16:creationId xmlns:a16="http://schemas.microsoft.com/office/drawing/2014/main" id="{041E4997-8B68-4323-8DCE-03379C3D48D5}"/>
              </a:ext>
            </a:extLst>
          </p:cNvPr>
          <p:cNvPicPr>
            <a:picLocks noChangeAspect="1"/>
          </p:cNvPicPr>
          <p:nvPr/>
        </p:nvPicPr>
        <p:blipFill>
          <a:blip r:embed="rId3"/>
          <a:stretch>
            <a:fillRect/>
          </a:stretch>
        </p:blipFill>
        <p:spPr>
          <a:xfrm>
            <a:off x="5870281" y="2796603"/>
            <a:ext cx="853514" cy="853514"/>
          </a:xfrm>
          <a:prstGeom prst="rect">
            <a:avLst/>
          </a:prstGeom>
        </p:spPr>
      </p:pic>
      <p:pic>
        <p:nvPicPr>
          <p:cNvPr id="8" name="図 7">
            <a:extLst>
              <a:ext uri="{FF2B5EF4-FFF2-40B4-BE49-F238E27FC236}">
                <a16:creationId xmlns:a16="http://schemas.microsoft.com/office/drawing/2014/main" id="{3F7FD550-437B-42D9-9BEF-6B2BBE9E671E}"/>
              </a:ext>
            </a:extLst>
          </p:cNvPr>
          <p:cNvPicPr>
            <a:picLocks noChangeAspect="1"/>
          </p:cNvPicPr>
          <p:nvPr/>
        </p:nvPicPr>
        <p:blipFill>
          <a:blip r:embed="rId4"/>
          <a:stretch>
            <a:fillRect/>
          </a:stretch>
        </p:blipFill>
        <p:spPr>
          <a:xfrm>
            <a:off x="9887063" y="2849674"/>
            <a:ext cx="524301" cy="786452"/>
          </a:xfrm>
          <a:prstGeom prst="rect">
            <a:avLst/>
          </a:prstGeom>
        </p:spPr>
      </p:pic>
    </p:spTree>
    <p:extLst>
      <p:ext uri="{BB962C8B-B14F-4D97-AF65-F5344CB8AC3E}">
        <p14:creationId xmlns:p14="http://schemas.microsoft.com/office/powerpoint/2010/main" val="119060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0B5FC30-88AE-4EBD-9C66-6F8498B314BD}"/>
              </a:ext>
            </a:extLst>
          </p:cNvPr>
          <p:cNvPicPr>
            <a:picLocks noChangeAspect="1"/>
          </p:cNvPicPr>
          <p:nvPr/>
        </p:nvPicPr>
        <p:blipFill>
          <a:blip r:embed="rId2"/>
          <a:stretch>
            <a:fillRect/>
          </a:stretch>
        </p:blipFill>
        <p:spPr>
          <a:xfrm>
            <a:off x="4539546" y="1210166"/>
            <a:ext cx="7145131" cy="5041829"/>
          </a:xfrm>
          <a:prstGeom prst="rect">
            <a:avLst/>
          </a:prstGeom>
        </p:spPr>
      </p:pic>
      <p:sp>
        <p:nvSpPr>
          <p:cNvPr id="2" name="タイトル 1">
            <a:extLst>
              <a:ext uri="{FF2B5EF4-FFF2-40B4-BE49-F238E27FC236}">
                <a16:creationId xmlns:a16="http://schemas.microsoft.com/office/drawing/2014/main" id="{D9598200-6602-484F-845F-61BD5D5E13DE}"/>
              </a:ext>
            </a:extLst>
          </p:cNvPr>
          <p:cNvSpPr>
            <a:spLocks noGrp="1"/>
          </p:cNvSpPr>
          <p:nvPr>
            <p:ph type="title"/>
          </p:nvPr>
        </p:nvSpPr>
        <p:spPr/>
        <p:txBody>
          <a:bodyPr/>
          <a:lstStyle/>
          <a:p>
            <a:r>
              <a:rPr lang="en-US" altLang="ja-JP" dirty="0"/>
              <a:t>6-1-2</a:t>
            </a:r>
            <a:r>
              <a:rPr lang="ja-JP" altLang="en-US" dirty="0" err="1"/>
              <a:t>．</a:t>
            </a:r>
            <a:r>
              <a:rPr lang="ja-JP" altLang="en-US" dirty="0"/>
              <a:t>次代に向けた 「組織強化」 ／ 社員のモチベーションの向上 ／ 顧客体験価値の向上</a:t>
            </a:r>
            <a:endParaRPr kumimoji="1" lang="ja-JP" altLang="en-US" dirty="0"/>
          </a:p>
        </p:txBody>
      </p:sp>
      <p:sp>
        <p:nvSpPr>
          <p:cNvPr id="27" name="角丸四角形 19">
            <a:extLst>
              <a:ext uri="{FF2B5EF4-FFF2-40B4-BE49-F238E27FC236}">
                <a16:creationId xmlns:a16="http://schemas.microsoft.com/office/drawing/2014/main" id="{6DE8158C-D6EB-4619-B11D-C9067898EF55}"/>
              </a:ext>
            </a:extLst>
          </p:cNvPr>
          <p:cNvSpPr/>
          <p:nvPr/>
        </p:nvSpPr>
        <p:spPr>
          <a:xfrm>
            <a:off x="505193" y="2055280"/>
            <a:ext cx="3533407" cy="2893798"/>
          </a:xfrm>
          <a:prstGeom prst="roundRect">
            <a:avLst>
              <a:gd name="adj" fmla="val 4257"/>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31" name="正方形/長方形 30">
            <a:extLst>
              <a:ext uri="{FF2B5EF4-FFF2-40B4-BE49-F238E27FC236}">
                <a16:creationId xmlns:a16="http://schemas.microsoft.com/office/drawing/2014/main" id="{CE0DBCB4-5E7C-4993-B86D-0E43D120C0B9}"/>
              </a:ext>
            </a:extLst>
          </p:cNvPr>
          <p:cNvSpPr/>
          <p:nvPr/>
        </p:nvSpPr>
        <p:spPr>
          <a:xfrm>
            <a:off x="686166" y="2198155"/>
            <a:ext cx="3228979" cy="2893798"/>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ホームページのご意見や</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CS</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調査に加えて、お客さまモニターによる意見も募集します。</a:t>
            </a:r>
            <a:endPar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中期経営計画</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2025-2029</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の実施内容をお客さま視点で検証し、顧客体験価値の向上へつなげていきます。　　</a:t>
            </a:r>
            <a:endPar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また、これらをグループ企業理念・ビジョン作成につなげていきます。</a:t>
            </a:r>
          </a:p>
        </p:txBody>
      </p:sp>
      <p:sp>
        <p:nvSpPr>
          <p:cNvPr id="7" name="正方形/長方形 6">
            <a:extLst>
              <a:ext uri="{FF2B5EF4-FFF2-40B4-BE49-F238E27FC236}">
                <a16:creationId xmlns:a16="http://schemas.microsoft.com/office/drawing/2014/main" id="{185C590A-D121-4086-9509-D7B9DC617A54}"/>
              </a:ext>
            </a:extLst>
          </p:cNvPr>
          <p:cNvSpPr/>
          <p:nvPr/>
        </p:nvSpPr>
        <p:spPr>
          <a:xfrm>
            <a:off x="419117" y="1052140"/>
            <a:ext cx="415214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顧客体験価値の向上</a:t>
            </a:r>
          </a:p>
        </p:txBody>
      </p:sp>
      <p:sp>
        <p:nvSpPr>
          <p:cNvPr id="3" name="スライド番号プレースホルダー 2">
            <a:extLst>
              <a:ext uri="{FF2B5EF4-FFF2-40B4-BE49-F238E27FC236}">
                <a16:creationId xmlns:a16="http://schemas.microsoft.com/office/drawing/2014/main" id="{12B057CB-2654-4E39-B446-F8A22F5B17B1}"/>
              </a:ext>
            </a:extLst>
          </p:cNvPr>
          <p:cNvSpPr>
            <a:spLocks noGrp="1"/>
          </p:cNvSpPr>
          <p:nvPr>
            <p:ph type="sldNum" sz="quarter" idx="12"/>
          </p:nvPr>
        </p:nvSpPr>
        <p:spPr/>
        <p:txBody>
          <a:bodyPr/>
          <a:lstStyle/>
          <a:p>
            <a:fld id="{C6BA221B-B92C-4BA5-A9F8-CF39C13EE5C3}" type="slidenum">
              <a:rPr lang="ja-JP" altLang="en-US" smtClean="0"/>
              <a:pPr/>
              <a:t>25</a:t>
            </a:fld>
            <a:endParaRPr lang="ja-JP" altLang="en-US" dirty="0"/>
          </a:p>
        </p:txBody>
      </p:sp>
      <p:pic>
        <p:nvPicPr>
          <p:cNvPr id="4" name="図 3">
            <a:extLst>
              <a:ext uri="{FF2B5EF4-FFF2-40B4-BE49-F238E27FC236}">
                <a16:creationId xmlns:a16="http://schemas.microsoft.com/office/drawing/2014/main" id="{6FA1759A-B89E-4074-A540-5B11C95230CC}"/>
              </a:ext>
            </a:extLst>
          </p:cNvPr>
          <p:cNvPicPr>
            <a:picLocks noChangeAspect="1"/>
          </p:cNvPicPr>
          <p:nvPr/>
        </p:nvPicPr>
        <p:blipFill>
          <a:blip r:embed="rId3"/>
          <a:stretch>
            <a:fillRect/>
          </a:stretch>
        </p:blipFill>
        <p:spPr>
          <a:xfrm>
            <a:off x="11190315" y="5178811"/>
            <a:ext cx="792549" cy="981541"/>
          </a:xfrm>
          <a:prstGeom prst="rect">
            <a:avLst/>
          </a:prstGeom>
        </p:spPr>
      </p:pic>
      <p:pic>
        <p:nvPicPr>
          <p:cNvPr id="5" name="図 4">
            <a:extLst>
              <a:ext uri="{FF2B5EF4-FFF2-40B4-BE49-F238E27FC236}">
                <a16:creationId xmlns:a16="http://schemas.microsoft.com/office/drawing/2014/main" id="{FEAD8F6E-6BDC-4418-83DF-566266911437}"/>
              </a:ext>
            </a:extLst>
          </p:cNvPr>
          <p:cNvPicPr>
            <a:picLocks noChangeAspect="1"/>
          </p:cNvPicPr>
          <p:nvPr/>
        </p:nvPicPr>
        <p:blipFill>
          <a:blip r:embed="rId4"/>
          <a:stretch>
            <a:fillRect/>
          </a:stretch>
        </p:blipFill>
        <p:spPr>
          <a:xfrm>
            <a:off x="10565914" y="5178810"/>
            <a:ext cx="768163" cy="981541"/>
          </a:xfrm>
          <a:prstGeom prst="rect">
            <a:avLst/>
          </a:prstGeom>
        </p:spPr>
      </p:pic>
      <p:pic>
        <p:nvPicPr>
          <p:cNvPr id="6" name="図 5">
            <a:extLst>
              <a:ext uri="{FF2B5EF4-FFF2-40B4-BE49-F238E27FC236}">
                <a16:creationId xmlns:a16="http://schemas.microsoft.com/office/drawing/2014/main" id="{AA96A4EB-AD7E-4A83-A342-DD4E46C8F2AE}"/>
              </a:ext>
            </a:extLst>
          </p:cNvPr>
          <p:cNvPicPr>
            <a:picLocks noChangeAspect="1"/>
          </p:cNvPicPr>
          <p:nvPr/>
        </p:nvPicPr>
        <p:blipFill>
          <a:blip r:embed="rId5"/>
          <a:stretch>
            <a:fillRect/>
          </a:stretch>
        </p:blipFill>
        <p:spPr>
          <a:xfrm>
            <a:off x="4097914" y="4788632"/>
            <a:ext cx="1609483" cy="780356"/>
          </a:xfrm>
          <a:prstGeom prst="rect">
            <a:avLst/>
          </a:prstGeom>
        </p:spPr>
      </p:pic>
    </p:spTree>
    <p:extLst>
      <p:ext uri="{BB962C8B-B14F-4D97-AF65-F5344CB8AC3E}">
        <p14:creationId xmlns:p14="http://schemas.microsoft.com/office/powerpoint/2010/main" val="385086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D6ECD33-9484-46A9-BB0D-9DF3D94993DC}"/>
              </a:ext>
            </a:extLst>
          </p:cNvPr>
          <p:cNvPicPr>
            <a:picLocks noChangeAspect="1"/>
          </p:cNvPicPr>
          <p:nvPr/>
        </p:nvPicPr>
        <p:blipFill>
          <a:blip r:embed="rId2"/>
          <a:stretch>
            <a:fillRect/>
          </a:stretch>
        </p:blipFill>
        <p:spPr>
          <a:xfrm>
            <a:off x="3608137" y="1858432"/>
            <a:ext cx="4334632" cy="4328535"/>
          </a:xfrm>
          <a:prstGeom prst="rect">
            <a:avLst/>
          </a:prstGeom>
        </p:spPr>
      </p:pic>
      <p:sp>
        <p:nvSpPr>
          <p:cNvPr id="27" name="四角形: 角を丸くする 26">
            <a:extLst>
              <a:ext uri="{FF2B5EF4-FFF2-40B4-BE49-F238E27FC236}">
                <a16:creationId xmlns:a16="http://schemas.microsoft.com/office/drawing/2014/main" id="{3DFD4F6B-6CC6-481E-89FD-BECDCBAF86CC}"/>
              </a:ext>
            </a:extLst>
          </p:cNvPr>
          <p:cNvSpPr/>
          <p:nvPr/>
        </p:nvSpPr>
        <p:spPr>
          <a:xfrm>
            <a:off x="7544868" y="3390279"/>
            <a:ext cx="3911265" cy="1116061"/>
          </a:xfrm>
          <a:prstGeom prst="roundRect">
            <a:avLst>
              <a:gd name="adj" fmla="val 6360"/>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28" name="四角形: 角を丸くする 27">
            <a:extLst>
              <a:ext uri="{FF2B5EF4-FFF2-40B4-BE49-F238E27FC236}">
                <a16:creationId xmlns:a16="http://schemas.microsoft.com/office/drawing/2014/main" id="{1B31A4BD-19AB-4449-9DEA-2002D61D9C29}"/>
              </a:ext>
            </a:extLst>
          </p:cNvPr>
          <p:cNvSpPr/>
          <p:nvPr/>
        </p:nvSpPr>
        <p:spPr>
          <a:xfrm>
            <a:off x="7033799" y="1620531"/>
            <a:ext cx="4925119" cy="1116060"/>
          </a:xfrm>
          <a:prstGeom prst="roundRect">
            <a:avLst>
              <a:gd name="adj" fmla="val 6360"/>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29" name="四角形: 角を丸くする 28">
            <a:extLst>
              <a:ext uri="{FF2B5EF4-FFF2-40B4-BE49-F238E27FC236}">
                <a16:creationId xmlns:a16="http://schemas.microsoft.com/office/drawing/2014/main" id="{46E95867-2968-4CE3-A518-FD64F1B97E03}"/>
              </a:ext>
            </a:extLst>
          </p:cNvPr>
          <p:cNvSpPr/>
          <p:nvPr/>
        </p:nvSpPr>
        <p:spPr>
          <a:xfrm>
            <a:off x="8324881" y="5153392"/>
            <a:ext cx="2581076" cy="964202"/>
          </a:xfrm>
          <a:prstGeom prst="roundRect">
            <a:avLst>
              <a:gd name="adj" fmla="val 6360"/>
            </a:avLst>
          </a:prstGeom>
          <a:solidFill>
            <a:srgbClr val="FFF1D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4" name="タイトル 3">
            <a:extLst>
              <a:ext uri="{FF2B5EF4-FFF2-40B4-BE49-F238E27FC236}">
                <a16:creationId xmlns:a16="http://schemas.microsoft.com/office/drawing/2014/main" id="{EC362377-C38F-40B3-86D2-81C20812303C}"/>
              </a:ext>
            </a:extLst>
          </p:cNvPr>
          <p:cNvSpPr>
            <a:spLocks noGrp="1"/>
          </p:cNvSpPr>
          <p:nvPr>
            <p:ph type="title"/>
          </p:nvPr>
        </p:nvSpPr>
        <p:spPr/>
        <p:txBody>
          <a:bodyPr/>
          <a:lstStyle/>
          <a:p>
            <a:r>
              <a:rPr lang="en-US" altLang="ja-JP" dirty="0"/>
              <a:t>6-1-3</a:t>
            </a:r>
            <a:r>
              <a:rPr lang="ja-JP" altLang="en-US" dirty="0" err="1"/>
              <a:t>．</a:t>
            </a:r>
            <a:r>
              <a:rPr lang="ja-JP" altLang="en-US" dirty="0"/>
              <a:t>次代に向けた「組織強化」／社員のモチベーションの向上／グループ企業理念・ビジョンの策定</a:t>
            </a:r>
          </a:p>
        </p:txBody>
      </p:sp>
      <p:sp>
        <p:nvSpPr>
          <p:cNvPr id="5" name="正方形/長方形 4">
            <a:extLst>
              <a:ext uri="{FF2B5EF4-FFF2-40B4-BE49-F238E27FC236}">
                <a16:creationId xmlns:a16="http://schemas.microsoft.com/office/drawing/2014/main" id="{56170494-8959-499D-BD5B-FAA7162CC8DB}"/>
              </a:ext>
            </a:extLst>
          </p:cNvPr>
          <p:cNvSpPr/>
          <p:nvPr/>
        </p:nvSpPr>
        <p:spPr>
          <a:xfrm>
            <a:off x="438167" y="898305"/>
            <a:ext cx="74485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グループ企業理念・ビジョンの策定</a:t>
            </a:r>
          </a:p>
        </p:txBody>
      </p:sp>
      <p:sp>
        <p:nvSpPr>
          <p:cNvPr id="6" name="角丸四角形 19">
            <a:extLst>
              <a:ext uri="{FF2B5EF4-FFF2-40B4-BE49-F238E27FC236}">
                <a16:creationId xmlns:a16="http://schemas.microsoft.com/office/drawing/2014/main" id="{6750BDB8-6EAF-4BE2-B730-9AA294F358F9}"/>
              </a:ext>
            </a:extLst>
          </p:cNvPr>
          <p:cNvSpPr/>
          <p:nvPr/>
        </p:nvSpPr>
        <p:spPr>
          <a:xfrm>
            <a:off x="528919" y="1627283"/>
            <a:ext cx="3550616" cy="3526110"/>
          </a:xfrm>
          <a:prstGeom prst="roundRect">
            <a:avLst>
              <a:gd name="adj" fmla="val 5025"/>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7" name="正方形/長方形 6">
            <a:extLst>
              <a:ext uri="{FF2B5EF4-FFF2-40B4-BE49-F238E27FC236}">
                <a16:creationId xmlns:a16="http://schemas.microsoft.com/office/drawing/2014/main" id="{BD5859F3-E290-4617-954D-67D7761B24B3}"/>
              </a:ext>
            </a:extLst>
          </p:cNvPr>
          <p:cNvSpPr/>
          <p:nvPr/>
        </p:nvSpPr>
        <p:spPr>
          <a:xfrm>
            <a:off x="635976" y="1698998"/>
            <a:ext cx="3251539" cy="3454393"/>
          </a:xfrm>
          <a:prstGeom prst="rect">
            <a:avLst/>
          </a:prstGeom>
          <a:noFill/>
        </p:spPr>
        <p:txBody>
          <a:bodyPr wrap="square" lIns="91440" tIns="45720" rIns="91440" bIns="45720" rtlCol="0" anchor="t">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大阪モノレール株式会社は、</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2030</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6</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月に開業</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40</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12</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月に設立</a:t>
            </a:r>
            <a:r>
              <a:rPr kumimoji="0" lang="en-US" altLang="ja-JP" sz="1400" b="0"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50</a:t>
            </a:r>
            <a:r>
              <a:rPr kumimoji="0" lang="ja-JP" altLang="en-US" sz="1400" b="0"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年</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を迎えます。</a:t>
            </a:r>
            <a:endPar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中期経営計画期間に、「大阪モノレール株式会社設立</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50</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年社史」を作成し、これまでのグループの取組みを振り返り、総括するとともに「グループ企業理念・ビジョン」「グループ長期経営計画」を策定します。</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p>
        </p:txBody>
      </p:sp>
      <p:sp>
        <p:nvSpPr>
          <p:cNvPr id="18" name="正方形/長方形 17">
            <a:extLst>
              <a:ext uri="{FF2B5EF4-FFF2-40B4-BE49-F238E27FC236}">
                <a16:creationId xmlns:a16="http://schemas.microsoft.com/office/drawing/2014/main" id="{1BC3F569-E8F7-4068-BC1E-CF9FBF0ACDBA}"/>
              </a:ext>
            </a:extLst>
          </p:cNvPr>
          <p:cNvSpPr/>
          <p:nvPr/>
        </p:nvSpPr>
        <p:spPr>
          <a:xfrm>
            <a:off x="8653238" y="5497986"/>
            <a:ext cx="199701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社史の作成</a:t>
            </a:r>
          </a:p>
        </p:txBody>
      </p:sp>
      <p:sp>
        <p:nvSpPr>
          <p:cNvPr id="21" name="正方形/長方形 20">
            <a:extLst>
              <a:ext uri="{FF2B5EF4-FFF2-40B4-BE49-F238E27FC236}">
                <a16:creationId xmlns:a16="http://schemas.microsoft.com/office/drawing/2014/main" id="{0B6634A2-8E36-4247-8E85-C64CA9A2A3DB}"/>
              </a:ext>
            </a:extLst>
          </p:cNvPr>
          <p:cNvSpPr/>
          <p:nvPr/>
        </p:nvSpPr>
        <p:spPr>
          <a:xfrm>
            <a:off x="7358853" y="1768154"/>
            <a:ext cx="427500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グループ</a:t>
            </a:r>
            <a:endParaRPr kumimoji="1" lang="en-US" altLang="ja-JP"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長期経営計画の策定</a:t>
            </a:r>
          </a:p>
        </p:txBody>
      </p:sp>
      <p:sp>
        <p:nvSpPr>
          <p:cNvPr id="24" name="正方形/長方形 23">
            <a:extLst>
              <a:ext uri="{FF2B5EF4-FFF2-40B4-BE49-F238E27FC236}">
                <a16:creationId xmlns:a16="http://schemas.microsoft.com/office/drawing/2014/main" id="{3C0FC275-D836-42DB-A23A-E9A8F49F77D9}"/>
              </a:ext>
            </a:extLst>
          </p:cNvPr>
          <p:cNvSpPr/>
          <p:nvPr/>
        </p:nvSpPr>
        <p:spPr>
          <a:xfrm>
            <a:off x="8418485" y="5237469"/>
            <a:ext cx="243724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創英角ｺﾞｼｯｸUB"/>
                <a:ea typeface="HGP創英角ｺﾞｼｯｸUB"/>
                <a:cs typeface="+mn-cs"/>
              </a:rPr>
              <a:t>大阪モノレール株式会社設立</a:t>
            </a:r>
            <a:r>
              <a:rPr kumimoji="1" lang="en-US" altLang="ja-JP" sz="1200" b="0" i="0" u="none" strike="noStrike" kern="1200" cap="none" spc="0" normalizeH="0" baseline="0" noProof="0" dirty="0">
                <a:ln>
                  <a:noFill/>
                </a:ln>
                <a:solidFill>
                  <a:prstClr val="black"/>
                </a:solidFill>
                <a:effectLst/>
                <a:uLnTx/>
                <a:uFillTx/>
                <a:latin typeface="HGP創英角ｺﾞｼｯｸUB"/>
                <a:ea typeface="HGS創英角ｺﾞｼｯｸUB" panose="020B0900000000000000"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HGP創英角ｺﾞｼｯｸUB"/>
                <a:ea typeface="HGP創英角ｺﾞｼｯｸUB"/>
                <a:cs typeface="+mn-cs"/>
              </a:rPr>
              <a:t>年</a:t>
            </a:r>
          </a:p>
        </p:txBody>
      </p:sp>
      <p:sp>
        <p:nvSpPr>
          <p:cNvPr id="25" name="正方形/長方形 24">
            <a:extLst>
              <a:ext uri="{FF2B5EF4-FFF2-40B4-BE49-F238E27FC236}">
                <a16:creationId xmlns:a16="http://schemas.microsoft.com/office/drawing/2014/main" id="{335314B0-28BC-4F93-885C-EEBE0CAF3FCE}"/>
              </a:ext>
            </a:extLst>
          </p:cNvPr>
          <p:cNvSpPr/>
          <p:nvPr/>
        </p:nvSpPr>
        <p:spPr>
          <a:xfrm>
            <a:off x="7544868" y="3547235"/>
            <a:ext cx="39112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グループ</a:t>
            </a:r>
            <a:endParaRPr kumimoji="1" lang="en-US" altLang="ja-JP"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企業理念・ビジョンの策定</a:t>
            </a:r>
          </a:p>
        </p:txBody>
      </p:sp>
      <p:sp>
        <p:nvSpPr>
          <p:cNvPr id="2" name="スライド番号プレースホルダー 1">
            <a:extLst>
              <a:ext uri="{FF2B5EF4-FFF2-40B4-BE49-F238E27FC236}">
                <a16:creationId xmlns:a16="http://schemas.microsoft.com/office/drawing/2014/main" id="{0001365F-F39F-4635-9813-B601793F7678}"/>
              </a:ext>
            </a:extLst>
          </p:cNvPr>
          <p:cNvSpPr>
            <a:spLocks noGrp="1"/>
          </p:cNvSpPr>
          <p:nvPr>
            <p:ph type="sldNum" sz="quarter" idx="12"/>
          </p:nvPr>
        </p:nvSpPr>
        <p:spPr/>
        <p:txBody>
          <a:bodyPr/>
          <a:lstStyle/>
          <a:p>
            <a:fld id="{C6BA221B-B92C-4BA5-A9F8-CF39C13EE5C3}" type="slidenum">
              <a:rPr lang="ja-JP" altLang="en-US" smtClean="0"/>
              <a:pPr/>
              <a:t>26</a:t>
            </a:fld>
            <a:endParaRPr lang="ja-JP" altLang="en-US" dirty="0"/>
          </a:p>
        </p:txBody>
      </p:sp>
      <p:pic>
        <p:nvPicPr>
          <p:cNvPr id="10" name="図 9">
            <a:extLst>
              <a:ext uri="{FF2B5EF4-FFF2-40B4-BE49-F238E27FC236}">
                <a16:creationId xmlns:a16="http://schemas.microsoft.com/office/drawing/2014/main" id="{962C997E-96A4-4795-9850-E0DDEAED5E79}"/>
              </a:ext>
            </a:extLst>
          </p:cNvPr>
          <p:cNvPicPr>
            <a:picLocks noChangeAspect="1"/>
          </p:cNvPicPr>
          <p:nvPr/>
        </p:nvPicPr>
        <p:blipFill>
          <a:blip r:embed="rId3"/>
          <a:stretch>
            <a:fillRect/>
          </a:stretch>
        </p:blipFill>
        <p:spPr>
          <a:xfrm>
            <a:off x="4916052" y="4162663"/>
            <a:ext cx="2670279" cy="1877731"/>
          </a:xfrm>
          <a:prstGeom prst="rect">
            <a:avLst/>
          </a:prstGeom>
        </p:spPr>
      </p:pic>
      <p:pic>
        <p:nvPicPr>
          <p:cNvPr id="11" name="図 10">
            <a:extLst>
              <a:ext uri="{FF2B5EF4-FFF2-40B4-BE49-F238E27FC236}">
                <a16:creationId xmlns:a16="http://schemas.microsoft.com/office/drawing/2014/main" id="{83DE4A8F-B210-492D-91DD-7AD8B4F0570F}"/>
              </a:ext>
            </a:extLst>
          </p:cNvPr>
          <p:cNvPicPr>
            <a:picLocks noChangeAspect="1"/>
          </p:cNvPicPr>
          <p:nvPr/>
        </p:nvPicPr>
        <p:blipFill>
          <a:blip r:embed="rId4"/>
          <a:stretch>
            <a:fillRect/>
          </a:stretch>
        </p:blipFill>
        <p:spPr>
          <a:xfrm>
            <a:off x="9278044" y="4500914"/>
            <a:ext cx="707197" cy="713294"/>
          </a:xfrm>
          <a:prstGeom prst="rect">
            <a:avLst/>
          </a:prstGeom>
        </p:spPr>
      </p:pic>
      <p:pic>
        <p:nvPicPr>
          <p:cNvPr id="12" name="図 11">
            <a:extLst>
              <a:ext uri="{FF2B5EF4-FFF2-40B4-BE49-F238E27FC236}">
                <a16:creationId xmlns:a16="http://schemas.microsoft.com/office/drawing/2014/main" id="{1988A367-E349-4BFA-9400-1FFE966A5BE1}"/>
              </a:ext>
            </a:extLst>
          </p:cNvPr>
          <p:cNvPicPr>
            <a:picLocks noChangeAspect="1"/>
          </p:cNvPicPr>
          <p:nvPr/>
        </p:nvPicPr>
        <p:blipFill>
          <a:blip r:embed="rId5"/>
          <a:stretch>
            <a:fillRect/>
          </a:stretch>
        </p:blipFill>
        <p:spPr>
          <a:xfrm>
            <a:off x="9178782" y="2719966"/>
            <a:ext cx="713294" cy="713294"/>
          </a:xfrm>
          <a:prstGeom prst="rect">
            <a:avLst/>
          </a:prstGeom>
        </p:spPr>
      </p:pic>
    </p:spTree>
    <p:extLst>
      <p:ext uri="{BB962C8B-B14F-4D97-AF65-F5344CB8AC3E}">
        <p14:creationId xmlns:p14="http://schemas.microsoft.com/office/powerpoint/2010/main" val="186374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D400C-0F99-4CA7-B11E-F12B0A3EECCF}"/>
              </a:ext>
            </a:extLst>
          </p:cNvPr>
          <p:cNvSpPr>
            <a:spLocks noGrp="1"/>
          </p:cNvSpPr>
          <p:nvPr>
            <p:ph type="title"/>
          </p:nvPr>
        </p:nvSpPr>
        <p:spPr/>
        <p:txBody>
          <a:bodyPr/>
          <a:lstStyle/>
          <a:p>
            <a:r>
              <a:rPr lang="en-US" altLang="ja-JP" dirty="0"/>
              <a:t>6-2</a:t>
            </a:r>
            <a:r>
              <a:rPr lang="ja-JP" altLang="en-US" dirty="0" err="1"/>
              <a:t>．</a:t>
            </a:r>
            <a:r>
              <a:rPr lang="ja-JP" altLang="en-US" dirty="0"/>
              <a:t>次代に向けた「組織強化」／経営管理の徹底​</a:t>
            </a:r>
            <a:endParaRPr kumimoji="1" lang="ja-JP" altLang="en-US" dirty="0"/>
          </a:p>
        </p:txBody>
      </p:sp>
      <p:sp>
        <p:nvSpPr>
          <p:cNvPr id="4" name="角丸四角形 19">
            <a:extLst>
              <a:ext uri="{FF2B5EF4-FFF2-40B4-BE49-F238E27FC236}">
                <a16:creationId xmlns:a16="http://schemas.microsoft.com/office/drawing/2014/main" id="{616F8B4A-AE3D-48DD-AE28-351B311A96A2}"/>
              </a:ext>
            </a:extLst>
          </p:cNvPr>
          <p:cNvSpPr/>
          <p:nvPr/>
        </p:nvSpPr>
        <p:spPr>
          <a:xfrm>
            <a:off x="538171" y="1589460"/>
            <a:ext cx="11115658" cy="1417125"/>
          </a:xfrm>
          <a:prstGeom prst="roundRect">
            <a:avLst>
              <a:gd name="adj" fmla="val 5025"/>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5" name="正方形/長方形 4">
            <a:extLst>
              <a:ext uri="{FF2B5EF4-FFF2-40B4-BE49-F238E27FC236}">
                <a16:creationId xmlns:a16="http://schemas.microsoft.com/office/drawing/2014/main" id="{191AF1C1-0EDC-429D-9D0B-50A4143AE5A7}"/>
              </a:ext>
            </a:extLst>
          </p:cNvPr>
          <p:cNvSpPr/>
          <p:nvPr/>
        </p:nvSpPr>
        <p:spPr>
          <a:xfrm>
            <a:off x="857774" y="1632327"/>
            <a:ext cx="10476451" cy="1301218"/>
          </a:xfrm>
          <a:prstGeom prst="rect">
            <a:avLst/>
          </a:prstGeom>
          <a:noFill/>
        </p:spPr>
        <p:txBody>
          <a:bodyPr wrap="square" lIns="91440" tIns="45720" rIns="91440" bIns="45720" rtlCol="0" anchor="t">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中期経営計画</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2025-2029</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の投資額は約</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230</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億円で、</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2033</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年度の南伸開業までさらに</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300</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億円以上の投資が必要となることから、資金調達とそのリスク管理のバランスを取りながら、中長期的な経営戦略や財務方針等を立てる必要があります。</a:t>
            </a:r>
            <a:endPar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こうしたことから、二つの財務方針を掲げ、</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BS</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を重視した経営管理や投資などのマネジメントを徹底し、</a:t>
            </a:r>
            <a:r>
              <a:rPr kumimoji="0" lang="en-US" altLang="ja-JP"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BS</a:t>
            </a:r>
            <a:r>
              <a:rPr kumimoji="0" lang="ja-JP" altLang="en-US" sz="14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の財務目標の達成を確認しながら、これまで以上に管理を徹底していきます。</a:t>
            </a:r>
          </a:p>
        </p:txBody>
      </p:sp>
      <p:grpSp>
        <p:nvGrpSpPr>
          <p:cNvPr id="3" name="グループ化 2">
            <a:extLst>
              <a:ext uri="{FF2B5EF4-FFF2-40B4-BE49-F238E27FC236}">
                <a16:creationId xmlns:a16="http://schemas.microsoft.com/office/drawing/2014/main" id="{EF9588AC-88C8-4D98-B592-950499CD0C29}"/>
              </a:ext>
            </a:extLst>
          </p:cNvPr>
          <p:cNvGrpSpPr/>
          <p:nvPr/>
        </p:nvGrpSpPr>
        <p:grpSpPr>
          <a:xfrm>
            <a:off x="857774" y="4039533"/>
            <a:ext cx="10608085" cy="2522630"/>
            <a:chOff x="1928414" y="3246437"/>
            <a:chExt cx="8158864" cy="3333805"/>
          </a:xfrm>
        </p:grpSpPr>
        <p:sp>
          <p:nvSpPr>
            <p:cNvPr id="26" name="テキスト ボックス 25">
              <a:extLst>
                <a:ext uri="{FF2B5EF4-FFF2-40B4-BE49-F238E27FC236}">
                  <a16:creationId xmlns:a16="http://schemas.microsoft.com/office/drawing/2014/main" id="{582171C1-2BED-46F1-9E9C-DF8D31CB0FCD}"/>
                </a:ext>
              </a:extLst>
            </p:cNvPr>
            <p:cNvSpPr txBox="1"/>
            <p:nvPr/>
          </p:nvSpPr>
          <p:spPr>
            <a:xfrm>
              <a:off x="1928414" y="5285551"/>
              <a:ext cx="2447401" cy="1070799"/>
            </a:xfrm>
            <a:prstGeom prst="roundRect">
              <a:avLst/>
            </a:prstGeom>
            <a:solidFill>
              <a:srgbClr val="FFC26F"/>
            </a:solidFill>
          </p:spPr>
          <p:txBody>
            <a:bodyPr wrap="square" rtlCol="0" anchor="ctr">
              <a:noAutofit/>
            </a:body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投資管理の徹底</a:t>
              </a:r>
            </a:p>
          </p:txBody>
        </p:sp>
        <p:sp>
          <p:nvSpPr>
            <p:cNvPr id="27" name="テキスト ボックス 26">
              <a:extLst>
                <a:ext uri="{FF2B5EF4-FFF2-40B4-BE49-F238E27FC236}">
                  <a16:creationId xmlns:a16="http://schemas.microsoft.com/office/drawing/2014/main" id="{91B3ADA6-9EDF-41F2-83BA-6967D94F355D}"/>
                </a:ext>
              </a:extLst>
            </p:cNvPr>
            <p:cNvSpPr txBox="1"/>
            <p:nvPr/>
          </p:nvSpPr>
          <p:spPr>
            <a:xfrm>
              <a:off x="1928414" y="3492988"/>
              <a:ext cx="2447401" cy="964596"/>
            </a:xfrm>
            <a:prstGeom prst="roundRect">
              <a:avLst/>
            </a:prstGeom>
            <a:solidFill>
              <a:srgbClr val="EB961F"/>
            </a:solidFill>
          </p:spPr>
          <p:txBody>
            <a:bodyPr wrap="square" rtlCol="0" anchor="ctr">
              <a:noAutofit/>
            </a:body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BS</a:t>
              </a:r>
              <a:r>
                <a:rPr kumimoji="1" lang="ja-JP" altLang="en-US" sz="2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重視経営</a:t>
              </a:r>
            </a:p>
          </p:txBody>
        </p:sp>
        <p:sp>
          <p:nvSpPr>
            <p:cNvPr id="28" name="テキスト ボックス 27">
              <a:extLst>
                <a:ext uri="{FF2B5EF4-FFF2-40B4-BE49-F238E27FC236}">
                  <a16:creationId xmlns:a16="http://schemas.microsoft.com/office/drawing/2014/main" id="{4D689F07-B035-4C98-8DF1-F1BBBC79C8D7}"/>
                </a:ext>
              </a:extLst>
            </p:cNvPr>
            <p:cNvSpPr txBox="1"/>
            <p:nvPr/>
          </p:nvSpPr>
          <p:spPr>
            <a:xfrm>
              <a:off x="5365429" y="3791622"/>
              <a:ext cx="4721545" cy="416140"/>
            </a:xfrm>
            <a:prstGeom prst="roundRect">
              <a:avLst/>
            </a:prstGeom>
            <a:solidFill>
              <a:srgbClr val="EB961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　グループ会計管理の徹底</a:t>
              </a:r>
            </a:p>
          </p:txBody>
        </p:sp>
        <p:sp>
          <p:nvSpPr>
            <p:cNvPr id="29" name="テキスト ボックス 28">
              <a:extLst>
                <a:ext uri="{FF2B5EF4-FFF2-40B4-BE49-F238E27FC236}">
                  <a16:creationId xmlns:a16="http://schemas.microsoft.com/office/drawing/2014/main" id="{74B8A2A4-3652-46ED-807D-62796CED4B8F}"/>
                </a:ext>
              </a:extLst>
            </p:cNvPr>
            <p:cNvSpPr txBox="1"/>
            <p:nvPr/>
          </p:nvSpPr>
          <p:spPr>
            <a:xfrm>
              <a:off x="5365430" y="3246437"/>
              <a:ext cx="4721544" cy="416140"/>
            </a:xfrm>
            <a:prstGeom prst="roundRect">
              <a:avLst/>
            </a:prstGeom>
            <a:solidFill>
              <a:srgbClr val="EB961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　</a:t>
              </a:r>
              <a:r>
                <a:rPr kumimoji="1" lang="en-US" altLang="ja-JP"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BS</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CF</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管理の徹底</a:t>
              </a:r>
            </a:p>
          </p:txBody>
        </p:sp>
        <p:sp>
          <p:nvSpPr>
            <p:cNvPr id="30" name="テキスト ボックス 29">
              <a:extLst>
                <a:ext uri="{FF2B5EF4-FFF2-40B4-BE49-F238E27FC236}">
                  <a16:creationId xmlns:a16="http://schemas.microsoft.com/office/drawing/2014/main" id="{76D2E02A-CB92-4A44-928B-46C0F1BEBDF8}"/>
                </a:ext>
              </a:extLst>
            </p:cNvPr>
            <p:cNvSpPr txBox="1"/>
            <p:nvPr/>
          </p:nvSpPr>
          <p:spPr>
            <a:xfrm>
              <a:off x="5365430" y="5021994"/>
              <a:ext cx="4721545" cy="416140"/>
            </a:xfrm>
            <a:prstGeom prst="roundRect">
              <a:avLst/>
            </a:prstGeom>
            <a:solidFill>
              <a:srgbClr val="FFC26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計画と進捗状況を確認　</a:t>
              </a:r>
            </a:p>
          </p:txBody>
        </p:sp>
        <p:sp>
          <p:nvSpPr>
            <p:cNvPr id="31" name="テキスト ボックス 30">
              <a:extLst>
                <a:ext uri="{FF2B5EF4-FFF2-40B4-BE49-F238E27FC236}">
                  <a16:creationId xmlns:a16="http://schemas.microsoft.com/office/drawing/2014/main" id="{B4F430C7-4078-49C6-A691-8B4C483D55D7}"/>
                </a:ext>
              </a:extLst>
            </p:cNvPr>
            <p:cNvSpPr txBox="1"/>
            <p:nvPr/>
          </p:nvSpPr>
          <p:spPr>
            <a:xfrm>
              <a:off x="5365430" y="5617472"/>
              <a:ext cx="4721546" cy="416140"/>
            </a:xfrm>
            <a:prstGeom prst="roundRect">
              <a:avLst/>
            </a:prstGeom>
            <a:solidFill>
              <a:srgbClr val="FFC26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公認会計士とともに減損リスクを把握</a:t>
              </a:r>
            </a:p>
          </p:txBody>
        </p:sp>
        <p:sp>
          <p:nvSpPr>
            <p:cNvPr id="32" name="テキスト ボックス 31">
              <a:extLst>
                <a:ext uri="{FF2B5EF4-FFF2-40B4-BE49-F238E27FC236}">
                  <a16:creationId xmlns:a16="http://schemas.microsoft.com/office/drawing/2014/main" id="{CEF5A0F2-7CEB-4AB1-884F-F5B3A09C62B5}"/>
                </a:ext>
              </a:extLst>
            </p:cNvPr>
            <p:cNvSpPr txBox="1"/>
            <p:nvPr/>
          </p:nvSpPr>
          <p:spPr>
            <a:xfrm>
              <a:off x="5365429" y="6164102"/>
              <a:ext cx="4721849" cy="416140"/>
            </a:xfrm>
            <a:prstGeom prst="roundRect">
              <a:avLst/>
            </a:prstGeom>
            <a:solidFill>
              <a:srgbClr val="FFC26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　事業費や金利増等を踏まえたコンティンジェンシー計画を策定</a:t>
              </a:r>
            </a:p>
          </p:txBody>
        </p:sp>
        <p:sp>
          <p:nvSpPr>
            <p:cNvPr id="33" name="テキスト ボックス 32">
              <a:extLst>
                <a:ext uri="{FF2B5EF4-FFF2-40B4-BE49-F238E27FC236}">
                  <a16:creationId xmlns:a16="http://schemas.microsoft.com/office/drawing/2014/main" id="{E56B1416-BB49-4566-83DD-D73F7977F4F1}"/>
                </a:ext>
              </a:extLst>
            </p:cNvPr>
            <p:cNvSpPr txBox="1"/>
            <p:nvPr/>
          </p:nvSpPr>
          <p:spPr>
            <a:xfrm>
              <a:off x="5365430" y="4329990"/>
              <a:ext cx="4721545" cy="416140"/>
            </a:xfrm>
            <a:prstGeom prst="roundRect">
              <a:avLst/>
            </a:prstGeom>
            <a:solidFill>
              <a:srgbClr val="EB961F"/>
            </a:solidFill>
          </p:spPr>
          <p:txBody>
            <a:bodyPr wrap="square" rtlCol="0" anchor="ctr">
              <a:noAutofit/>
            </a:bodyPr>
            <a:lstStyle/>
            <a:p>
              <a:pPr marL="0" marR="0" lvl="0" indent="0" algn="l" defTabSz="457209"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　将来計画（</a:t>
              </a:r>
              <a:r>
                <a:rPr kumimoji="1" lang="en-US" altLang="ja-JP"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PL</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BS</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r>
                <a:rPr kumimoji="1" lang="en-US" altLang="ja-JP"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CF</a:t>
              </a:r>
              <a:r>
                <a:rPr kumimoji="1" lang="ja-JP" altLang="en-US" sz="1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長期計画策定）管理の徹底</a:t>
              </a:r>
            </a:p>
          </p:txBody>
        </p:sp>
        <p:cxnSp>
          <p:nvCxnSpPr>
            <p:cNvPr id="34" name="コネクタ: カギ線 33">
              <a:extLst>
                <a:ext uri="{FF2B5EF4-FFF2-40B4-BE49-F238E27FC236}">
                  <a16:creationId xmlns:a16="http://schemas.microsoft.com/office/drawing/2014/main" id="{477D6A0B-053B-494A-9562-3A9A52BDB6EE}"/>
                </a:ext>
              </a:extLst>
            </p:cNvPr>
            <p:cNvCxnSpPr>
              <a:cxnSpLocks/>
              <a:stCxn id="27" idx="3"/>
            </p:cNvCxnSpPr>
            <p:nvPr/>
          </p:nvCxnSpPr>
          <p:spPr>
            <a:xfrm flipV="1">
              <a:off x="4375815" y="3431682"/>
              <a:ext cx="989616" cy="54360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6A328E80-5530-4361-8B9E-8AD0AC53673A}"/>
                </a:ext>
              </a:extLst>
            </p:cNvPr>
            <p:cNvCxnSpPr>
              <a:cxnSpLocks/>
              <a:stCxn id="27" idx="3"/>
            </p:cNvCxnSpPr>
            <p:nvPr/>
          </p:nvCxnSpPr>
          <p:spPr>
            <a:xfrm>
              <a:off x="4375815" y="3975286"/>
              <a:ext cx="989615" cy="157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06093218-083B-40A8-BBEE-A107047AF765}"/>
                </a:ext>
              </a:extLst>
            </p:cNvPr>
            <p:cNvCxnSpPr>
              <a:cxnSpLocks/>
              <a:stCxn id="27" idx="3"/>
            </p:cNvCxnSpPr>
            <p:nvPr/>
          </p:nvCxnSpPr>
          <p:spPr>
            <a:xfrm>
              <a:off x="4375815" y="3975286"/>
              <a:ext cx="989616" cy="539947"/>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5BEBA315-0F42-45F7-8ACA-115A008389C1}"/>
                </a:ext>
              </a:extLst>
            </p:cNvPr>
            <p:cNvCxnSpPr>
              <a:cxnSpLocks/>
            </p:cNvCxnSpPr>
            <p:nvPr/>
          </p:nvCxnSpPr>
          <p:spPr>
            <a:xfrm>
              <a:off x="4375815" y="5797514"/>
              <a:ext cx="989615" cy="252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07A6B721-0560-4C8C-89B7-F5B0945DDD7F}"/>
                </a:ext>
              </a:extLst>
            </p:cNvPr>
            <p:cNvCxnSpPr>
              <a:cxnSpLocks/>
            </p:cNvCxnSpPr>
            <p:nvPr/>
          </p:nvCxnSpPr>
          <p:spPr>
            <a:xfrm>
              <a:off x="4375815" y="5797514"/>
              <a:ext cx="989614" cy="54915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A8EA1DC9-864F-4F5D-BE50-E031EAC03C84}"/>
                </a:ext>
              </a:extLst>
            </p:cNvPr>
            <p:cNvCxnSpPr>
              <a:cxnSpLocks/>
            </p:cNvCxnSpPr>
            <p:nvPr/>
          </p:nvCxnSpPr>
          <p:spPr>
            <a:xfrm flipV="1">
              <a:off x="4375815" y="5204557"/>
              <a:ext cx="989615" cy="592957"/>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正方形/長方形 135">
            <a:extLst>
              <a:ext uri="{FF2B5EF4-FFF2-40B4-BE49-F238E27FC236}">
                <a16:creationId xmlns:a16="http://schemas.microsoft.com/office/drawing/2014/main" id="{CA7950B4-122B-4787-8CC5-719A9470AABB}"/>
              </a:ext>
            </a:extLst>
          </p:cNvPr>
          <p:cNvSpPr/>
          <p:nvPr/>
        </p:nvSpPr>
        <p:spPr>
          <a:xfrm>
            <a:off x="438167" y="898305"/>
            <a:ext cx="74485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経営管理の徹底</a:t>
            </a:r>
          </a:p>
        </p:txBody>
      </p:sp>
      <p:sp>
        <p:nvSpPr>
          <p:cNvPr id="6" name="正方形/長方形 5">
            <a:extLst>
              <a:ext uri="{FF2B5EF4-FFF2-40B4-BE49-F238E27FC236}">
                <a16:creationId xmlns:a16="http://schemas.microsoft.com/office/drawing/2014/main" id="{27BAEEFE-A9CA-4CCC-BD89-252DC2D30D1D}"/>
              </a:ext>
            </a:extLst>
          </p:cNvPr>
          <p:cNvSpPr/>
          <p:nvPr/>
        </p:nvSpPr>
        <p:spPr>
          <a:xfrm>
            <a:off x="857774" y="3142286"/>
            <a:ext cx="10560423" cy="771110"/>
          </a:xfrm>
          <a:prstGeom prst="rect">
            <a:avLst/>
          </a:prstGeom>
          <a:solidFill>
            <a:srgbClr val="002060"/>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　南伸開業後の税引後当期純利益（経常利益）の黒字確保</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　有利子負債</a:t>
            </a:r>
            <a:r>
              <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/EBITDA</a:t>
            </a: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倍率</a:t>
            </a:r>
            <a:r>
              <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倍以内または有利子負債</a:t>
            </a:r>
            <a:r>
              <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償却前当期利益倍率</a:t>
            </a:r>
            <a:r>
              <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15</a:t>
            </a: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倍以内　</a:t>
            </a:r>
          </a:p>
        </p:txBody>
      </p:sp>
      <p:sp>
        <p:nvSpPr>
          <p:cNvPr id="7" name="スライド番号プレースホルダー 6">
            <a:extLst>
              <a:ext uri="{FF2B5EF4-FFF2-40B4-BE49-F238E27FC236}">
                <a16:creationId xmlns:a16="http://schemas.microsoft.com/office/drawing/2014/main" id="{24F84776-F5AF-45DE-86EC-D4D0AEEDC922}"/>
              </a:ext>
            </a:extLst>
          </p:cNvPr>
          <p:cNvSpPr>
            <a:spLocks noGrp="1"/>
          </p:cNvSpPr>
          <p:nvPr>
            <p:ph type="sldNum" sz="quarter" idx="12"/>
          </p:nvPr>
        </p:nvSpPr>
        <p:spPr/>
        <p:txBody>
          <a:bodyPr/>
          <a:lstStyle/>
          <a:p>
            <a:fld id="{C6BA221B-B92C-4BA5-A9F8-CF39C13EE5C3}" type="slidenum">
              <a:rPr lang="ja-JP" altLang="en-US" smtClean="0"/>
              <a:pPr/>
              <a:t>27</a:t>
            </a:fld>
            <a:endParaRPr lang="ja-JP" altLang="en-US" dirty="0"/>
          </a:p>
        </p:txBody>
      </p:sp>
    </p:spTree>
    <p:extLst>
      <p:ext uri="{BB962C8B-B14F-4D97-AF65-F5344CB8AC3E}">
        <p14:creationId xmlns:p14="http://schemas.microsoft.com/office/powerpoint/2010/main" val="173272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17">
            <a:extLst>
              <a:ext uri="{FF2B5EF4-FFF2-40B4-BE49-F238E27FC236}">
                <a16:creationId xmlns:a16="http://schemas.microsoft.com/office/drawing/2014/main" id="{2E979F4B-CE5B-48D2-9F8F-70E8B832808A}"/>
              </a:ext>
            </a:extLst>
          </p:cNvPr>
          <p:cNvSpPr/>
          <p:nvPr/>
        </p:nvSpPr>
        <p:spPr>
          <a:xfrm>
            <a:off x="538023" y="2318328"/>
            <a:ext cx="3683631" cy="4467170"/>
          </a:xfrm>
          <a:prstGeom prst="roundRect">
            <a:avLst>
              <a:gd name="adj" fmla="val 4437"/>
            </a:avLst>
          </a:prstGeom>
          <a:solidFill>
            <a:srgbClr val="1464A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 name="タイトル 1">
            <a:extLst>
              <a:ext uri="{FF2B5EF4-FFF2-40B4-BE49-F238E27FC236}">
                <a16:creationId xmlns:a16="http://schemas.microsoft.com/office/drawing/2014/main" id="{9A3D400C-0F99-4CA7-B11E-F12B0A3EECCF}"/>
              </a:ext>
            </a:extLst>
          </p:cNvPr>
          <p:cNvSpPr>
            <a:spLocks noGrp="1"/>
          </p:cNvSpPr>
          <p:nvPr>
            <p:ph type="title"/>
          </p:nvPr>
        </p:nvSpPr>
        <p:spPr/>
        <p:txBody>
          <a:bodyPr/>
          <a:lstStyle/>
          <a:p>
            <a:r>
              <a:rPr lang="en-US" altLang="ja-JP" dirty="0"/>
              <a:t>6-3-1</a:t>
            </a:r>
            <a:r>
              <a:rPr lang="ja-JP" altLang="en-US" dirty="0" err="1"/>
              <a:t>．</a:t>
            </a:r>
            <a:r>
              <a:rPr lang="ja-JP" altLang="en-US" dirty="0"/>
              <a:t>次代に向けた「組織強化」／持続可能な社会への貢献／</a:t>
            </a:r>
            <a:r>
              <a:rPr lang="en-US" altLang="ja-JP" dirty="0"/>
              <a:t>SDGs</a:t>
            </a:r>
            <a:r>
              <a:rPr lang="ja-JP" altLang="en-US" dirty="0"/>
              <a:t>達成への貢献</a:t>
            </a:r>
          </a:p>
        </p:txBody>
      </p:sp>
      <p:sp>
        <p:nvSpPr>
          <p:cNvPr id="4" name="角丸四角形 19">
            <a:extLst>
              <a:ext uri="{FF2B5EF4-FFF2-40B4-BE49-F238E27FC236}">
                <a16:creationId xmlns:a16="http://schemas.microsoft.com/office/drawing/2014/main" id="{90C0750C-4CA6-4E50-B39A-607CEE261AC7}"/>
              </a:ext>
            </a:extLst>
          </p:cNvPr>
          <p:cNvSpPr/>
          <p:nvPr/>
        </p:nvSpPr>
        <p:spPr>
          <a:xfrm>
            <a:off x="564591" y="1355536"/>
            <a:ext cx="11110904" cy="784269"/>
          </a:xfrm>
          <a:prstGeom prst="roundRect">
            <a:avLst>
              <a:gd name="adj" fmla="val 7150"/>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5" name="正方形/長方形 4">
            <a:extLst>
              <a:ext uri="{FF2B5EF4-FFF2-40B4-BE49-F238E27FC236}">
                <a16:creationId xmlns:a16="http://schemas.microsoft.com/office/drawing/2014/main" id="{8A17B456-713B-489F-9D2B-983DB4CBDF0A}"/>
              </a:ext>
            </a:extLst>
          </p:cNvPr>
          <p:cNvSpPr/>
          <p:nvPr/>
        </p:nvSpPr>
        <p:spPr>
          <a:xfrm>
            <a:off x="686427" y="1415877"/>
            <a:ext cx="10867232" cy="674881"/>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「持続可能な社会への貢献」は、公共性の高い事業を担う当社としては企業の社会的責任（</a:t>
            </a:r>
            <a:r>
              <a:rPr kumimoji="0" lang="en-US" altLang="ja-JP" sz="13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CSR</a:t>
            </a:r>
            <a:r>
              <a:rPr kumimoji="0" lang="ja-JP" altLang="en-US" sz="13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）の観点からも重要な活動指針です。</a:t>
            </a:r>
            <a:r>
              <a:rPr kumimoji="0" lang="ja-JP" altLang="en-US" sz="1300" b="0" i="0" u="none" strike="noStrike" kern="1200" cap="none" spc="0" normalizeH="0" baseline="0" noProof="0" dirty="0">
                <a:ln>
                  <a:noFill/>
                </a:ln>
                <a:solidFill>
                  <a:prstClr val="black"/>
                </a:solidFill>
                <a:effectLst/>
                <a:uLnTx/>
                <a:uFillTx/>
                <a:latin typeface="游ゴシック Medium"/>
                <a:ea typeface="游ゴシック Medium"/>
                <a:cs typeface="+mn-cs"/>
              </a:rPr>
              <a:t>“質の高い「軌道事業」”、“暮らし豊かな「駅まち事業」”、“次代に向けた「組織強化」”の取組みを通じて、</a:t>
            </a:r>
            <a:r>
              <a:rPr kumimoji="0" lang="en-US" altLang="ja-JP" sz="1300" b="0" i="0" u="none" strike="noStrike" kern="1200" cap="none" spc="0" normalizeH="0" baseline="0" noProof="0" dirty="0">
                <a:ln>
                  <a:noFill/>
                </a:ln>
                <a:solidFill>
                  <a:prstClr val="black"/>
                </a:solidFill>
                <a:effectLst/>
                <a:uLnTx/>
                <a:uFillTx/>
                <a:latin typeface="游ゴシック Medium"/>
                <a:ea typeface="游ゴシック Medium"/>
                <a:cs typeface="+mn-cs"/>
              </a:rPr>
              <a:t>SDGs</a:t>
            </a:r>
            <a:r>
              <a:rPr kumimoji="0" lang="ja-JP" altLang="en-US" sz="1300" b="0" i="0" u="none" strike="noStrike" kern="1200" cap="none" spc="0" normalizeH="0" baseline="0" noProof="0" dirty="0">
                <a:ln>
                  <a:noFill/>
                </a:ln>
                <a:solidFill>
                  <a:prstClr val="black"/>
                </a:solidFill>
                <a:effectLst/>
                <a:uLnTx/>
                <a:uFillTx/>
                <a:latin typeface="游ゴシック Medium"/>
                <a:ea typeface="游ゴシック Medium"/>
                <a:cs typeface="+mn-cs"/>
              </a:rPr>
              <a:t>の達成に貢献していきます。</a:t>
            </a:r>
            <a:r>
              <a:rPr kumimoji="0" lang="ja-JP" altLang="en-US" sz="13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p>
        </p:txBody>
      </p:sp>
      <p:sp>
        <p:nvSpPr>
          <p:cNvPr id="6" name="正方形/長方形 5">
            <a:extLst>
              <a:ext uri="{FF2B5EF4-FFF2-40B4-BE49-F238E27FC236}">
                <a16:creationId xmlns:a16="http://schemas.microsoft.com/office/drawing/2014/main" id="{8D513290-9AC2-4183-9459-6325B4E34132}"/>
              </a:ext>
            </a:extLst>
          </p:cNvPr>
          <p:cNvSpPr/>
          <p:nvPr/>
        </p:nvSpPr>
        <p:spPr>
          <a:xfrm>
            <a:off x="438167" y="721946"/>
            <a:ext cx="74485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SDGs</a:t>
            </a: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達成への貢献</a:t>
            </a:r>
          </a:p>
        </p:txBody>
      </p:sp>
      <p:sp>
        <p:nvSpPr>
          <p:cNvPr id="51" name="角丸四角形 17">
            <a:extLst>
              <a:ext uri="{FF2B5EF4-FFF2-40B4-BE49-F238E27FC236}">
                <a16:creationId xmlns:a16="http://schemas.microsoft.com/office/drawing/2014/main" id="{4CE03C0D-3508-40B2-A433-456D5F547623}"/>
              </a:ext>
            </a:extLst>
          </p:cNvPr>
          <p:cNvSpPr/>
          <p:nvPr/>
        </p:nvSpPr>
        <p:spPr>
          <a:xfrm>
            <a:off x="4336128" y="2318328"/>
            <a:ext cx="3683631" cy="4467170"/>
          </a:xfrm>
          <a:prstGeom prst="roundRect">
            <a:avLst>
              <a:gd name="adj" fmla="val 3622"/>
            </a:avLst>
          </a:prstGeom>
          <a:solidFill>
            <a:srgbClr val="C9466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58" name="テキスト ボックス 57">
            <a:extLst>
              <a:ext uri="{FF2B5EF4-FFF2-40B4-BE49-F238E27FC236}">
                <a16:creationId xmlns:a16="http://schemas.microsoft.com/office/drawing/2014/main" id="{F1B82B07-3B03-4066-B59F-054903A438D0}"/>
              </a:ext>
            </a:extLst>
          </p:cNvPr>
          <p:cNvSpPr txBox="1"/>
          <p:nvPr/>
        </p:nvSpPr>
        <p:spPr>
          <a:xfrm>
            <a:off x="5051434" y="2409969"/>
            <a:ext cx="24641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暮らし豊かな「駅まち事業」</a:t>
            </a:r>
          </a:p>
        </p:txBody>
      </p:sp>
      <p:sp>
        <p:nvSpPr>
          <p:cNvPr id="71" name="正方形/長方形 70">
            <a:extLst>
              <a:ext uri="{FF2B5EF4-FFF2-40B4-BE49-F238E27FC236}">
                <a16:creationId xmlns:a16="http://schemas.microsoft.com/office/drawing/2014/main" id="{B4F92F94-709F-4BAA-820E-28E0F6F396FA}"/>
              </a:ext>
            </a:extLst>
          </p:cNvPr>
          <p:cNvSpPr/>
          <p:nvPr/>
        </p:nvSpPr>
        <p:spPr>
          <a:xfrm>
            <a:off x="4532728" y="4147955"/>
            <a:ext cx="3400078" cy="243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pic>
        <p:nvPicPr>
          <p:cNvPr id="53" name="図 52">
            <a:extLst>
              <a:ext uri="{FF2B5EF4-FFF2-40B4-BE49-F238E27FC236}">
                <a16:creationId xmlns:a16="http://schemas.microsoft.com/office/drawing/2014/main" id="{84F49186-ABB7-4B0C-9BD0-91E6AD03B9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0519" y="4551317"/>
            <a:ext cx="390031" cy="382383"/>
          </a:xfrm>
          <a:prstGeom prst="rect">
            <a:avLst/>
          </a:prstGeom>
        </p:spPr>
      </p:pic>
      <p:pic>
        <p:nvPicPr>
          <p:cNvPr id="56" name="図 55">
            <a:extLst>
              <a:ext uri="{FF2B5EF4-FFF2-40B4-BE49-F238E27FC236}">
                <a16:creationId xmlns:a16="http://schemas.microsoft.com/office/drawing/2014/main" id="{2F3E0BF2-58FE-4CE4-B4C2-259FC3D3C4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7529" y="4559458"/>
            <a:ext cx="382383" cy="382383"/>
          </a:xfrm>
          <a:prstGeom prst="rect">
            <a:avLst/>
          </a:prstGeom>
        </p:spPr>
      </p:pic>
      <p:pic>
        <p:nvPicPr>
          <p:cNvPr id="54" name="図 53">
            <a:extLst>
              <a:ext uri="{FF2B5EF4-FFF2-40B4-BE49-F238E27FC236}">
                <a16:creationId xmlns:a16="http://schemas.microsoft.com/office/drawing/2014/main" id="{73D7CF05-3D41-4915-BECC-B2159F7F6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0370" y="4543197"/>
            <a:ext cx="374735" cy="382230"/>
          </a:xfrm>
          <a:prstGeom prst="rect">
            <a:avLst/>
          </a:prstGeom>
        </p:spPr>
      </p:pic>
      <p:pic>
        <p:nvPicPr>
          <p:cNvPr id="55" name="図 54">
            <a:extLst>
              <a:ext uri="{FF2B5EF4-FFF2-40B4-BE49-F238E27FC236}">
                <a16:creationId xmlns:a16="http://schemas.microsoft.com/office/drawing/2014/main" id="{324164AC-FE40-489C-AB79-8A4EADE719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7117" y="6026776"/>
            <a:ext cx="390031" cy="382383"/>
          </a:xfrm>
          <a:prstGeom prst="rect">
            <a:avLst/>
          </a:prstGeom>
        </p:spPr>
      </p:pic>
      <p:pic>
        <p:nvPicPr>
          <p:cNvPr id="57" name="図 56">
            <a:extLst>
              <a:ext uri="{FF2B5EF4-FFF2-40B4-BE49-F238E27FC236}">
                <a16:creationId xmlns:a16="http://schemas.microsoft.com/office/drawing/2014/main" id="{1F452AB1-FD4C-400C-94AD-373199D4DA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9013" y="4546247"/>
            <a:ext cx="382383" cy="382383"/>
          </a:xfrm>
          <a:prstGeom prst="rect">
            <a:avLst/>
          </a:prstGeom>
        </p:spPr>
      </p:pic>
      <p:sp>
        <p:nvSpPr>
          <p:cNvPr id="59" name="角丸四角形 17">
            <a:extLst>
              <a:ext uri="{FF2B5EF4-FFF2-40B4-BE49-F238E27FC236}">
                <a16:creationId xmlns:a16="http://schemas.microsoft.com/office/drawing/2014/main" id="{65D94D03-B430-4C67-925A-6255277149FC}"/>
              </a:ext>
            </a:extLst>
          </p:cNvPr>
          <p:cNvSpPr/>
          <p:nvPr/>
        </p:nvSpPr>
        <p:spPr>
          <a:xfrm>
            <a:off x="8266140" y="2310738"/>
            <a:ext cx="3675934" cy="4403827"/>
          </a:xfrm>
          <a:prstGeom prst="roundRect">
            <a:avLst>
              <a:gd name="adj" fmla="val 2880"/>
            </a:avLst>
          </a:prstGeom>
          <a:solidFill>
            <a:srgbClr val="EB961F"/>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69" name="テキスト ボックス 68">
            <a:extLst>
              <a:ext uri="{FF2B5EF4-FFF2-40B4-BE49-F238E27FC236}">
                <a16:creationId xmlns:a16="http://schemas.microsoft.com/office/drawing/2014/main" id="{5ACAA741-32AD-43EE-861C-657806537976}"/>
              </a:ext>
            </a:extLst>
          </p:cNvPr>
          <p:cNvSpPr txBox="1"/>
          <p:nvPr/>
        </p:nvSpPr>
        <p:spPr>
          <a:xfrm>
            <a:off x="8962384" y="2369790"/>
            <a:ext cx="23839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次代に向けた「組織強化」</a:t>
            </a:r>
          </a:p>
        </p:txBody>
      </p:sp>
      <p:sp>
        <p:nvSpPr>
          <p:cNvPr id="72" name="正方形/長方形 71">
            <a:extLst>
              <a:ext uri="{FF2B5EF4-FFF2-40B4-BE49-F238E27FC236}">
                <a16:creationId xmlns:a16="http://schemas.microsoft.com/office/drawing/2014/main" id="{815E8F3D-DE3C-4E4F-8AB3-69DDF251CBEF}"/>
              </a:ext>
            </a:extLst>
          </p:cNvPr>
          <p:cNvSpPr/>
          <p:nvPr/>
        </p:nvSpPr>
        <p:spPr>
          <a:xfrm>
            <a:off x="8386336" y="4165885"/>
            <a:ext cx="3485972" cy="243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pic>
        <p:nvPicPr>
          <p:cNvPr id="60" name="図 59">
            <a:extLst>
              <a:ext uri="{FF2B5EF4-FFF2-40B4-BE49-F238E27FC236}">
                <a16:creationId xmlns:a16="http://schemas.microsoft.com/office/drawing/2014/main" id="{DD1672EB-529C-4C58-AD8C-EB5766C4FC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7756" y="4588095"/>
            <a:ext cx="382383" cy="382383"/>
          </a:xfrm>
          <a:prstGeom prst="rect">
            <a:avLst/>
          </a:prstGeom>
        </p:spPr>
      </p:pic>
      <p:pic>
        <p:nvPicPr>
          <p:cNvPr id="61" name="図 60">
            <a:extLst>
              <a:ext uri="{FF2B5EF4-FFF2-40B4-BE49-F238E27FC236}">
                <a16:creationId xmlns:a16="http://schemas.microsoft.com/office/drawing/2014/main" id="{E8BDFEF5-64CD-4E50-8780-C9EFC5CF24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8680" y="4580590"/>
            <a:ext cx="374735" cy="382230"/>
          </a:xfrm>
          <a:prstGeom prst="rect">
            <a:avLst/>
          </a:prstGeom>
        </p:spPr>
      </p:pic>
      <p:pic>
        <p:nvPicPr>
          <p:cNvPr id="62" name="図 61">
            <a:extLst>
              <a:ext uri="{FF2B5EF4-FFF2-40B4-BE49-F238E27FC236}">
                <a16:creationId xmlns:a16="http://schemas.microsoft.com/office/drawing/2014/main" id="{5539ED00-0E00-44DE-9528-C04953C0B3CC}"/>
              </a:ext>
            </a:extLst>
          </p:cNvPr>
          <p:cNvPicPr preferRelativeResize="0">
            <a:picLocks/>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09033" y="4571740"/>
            <a:ext cx="382230" cy="3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図 66">
            <a:extLst>
              <a:ext uri="{FF2B5EF4-FFF2-40B4-BE49-F238E27FC236}">
                <a16:creationId xmlns:a16="http://schemas.microsoft.com/office/drawing/2014/main" id="{1B4112F2-AA6A-4411-B789-6C1535BB08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81053" y="6015265"/>
            <a:ext cx="382383" cy="382383"/>
          </a:xfrm>
          <a:prstGeom prst="rect">
            <a:avLst/>
          </a:prstGeom>
        </p:spPr>
      </p:pic>
      <p:pic>
        <p:nvPicPr>
          <p:cNvPr id="63" name="図 62">
            <a:extLst>
              <a:ext uri="{FF2B5EF4-FFF2-40B4-BE49-F238E27FC236}">
                <a16:creationId xmlns:a16="http://schemas.microsoft.com/office/drawing/2014/main" id="{C2ACF4AC-410C-4472-B4AE-89313182A5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08703" y="4583128"/>
            <a:ext cx="384773" cy="377432"/>
          </a:xfrm>
          <a:prstGeom prst="rect">
            <a:avLst/>
          </a:prstGeom>
        </p:spPr>
      </p:pic>
      <p:pic>
        <p:nvPicPr>
          <p:cNvPr id="64" name="図 63">
            <a:extLst>
              <a:ext uri="{FF2B5EF4-FFF2-40B4-BE49-F238E27FC236}">
                <a16:creationId xmlns:a16="http://schemas.microsoft.com/office/drawing/2014/main" id="{570783B6-D2DC-473A-81D7-212E94986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031" y="6017791"/>
            <a:ext cx="390031" cy="382383"/>
          </a:xfrm>
          <a:prstGeom prst="rect">
            <a:avLst/>
          </a:prstGeom>
        </p:spPr>
      </p:pic>
      <p:pic>
        <p:nvPicPr>
          <p:cNvPr id="65" name="図 64">
            <a:extLst>
              <a:ext uri="{FF2B5EF4-FFF2-40B4-BE49-F238E27FC236}">
                <a16:creationId xmlns:a16="http://schemas.microsoft.com/office/drawing/2014/main" id="{C08C5FBE-7765-43CB-AD7D-A4D3CA7CD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1572" y="6005413"/>
            <a:ext cx="382383" cy="382383"/>
          </a:xfrm>
          <a:prstGeom prst="rect">
            <a:avLst/>
          </a:prstGeom>
        </p:spPr>
      </p:pic>
      <p:pic>
        <p:nvPicPr>
          <p:cNvPr id="66" name="図 65">
            <a:extLst>
              <a:ext uri="{FF2B5EF4-FFF2-40B4-BE49-F238E27FC236}">
                <a16:creationId xmlns:a16="http://schemas.microsoft.com/office/drawing/2014/main" id="{65F19B92-B61F-431A-BDB9-F68F25F383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03343" y="6009778"/>
            <a:ext cx="382383" cy="386206"/>
          </a:xfrm>
          <a:prstGeom prst="rect">
            <a:avLst/>
          </a:prstGeom>
        </p:spPr>
      </p:pic>
      <p:pic>
        <p:nvPicPr>
          <p:cNvPr id="68" name="図 67">
            <a:extLst>
              <a:ext uri="{FF2B5EF4-FFF2-40B4-BE49-F238E27FC236}">
                <a16:creationId xmlns:a16="http://schemas.microsoft.com/office/drawing/2014/main" id="{66AEA9D2-B1C7-4F3D-ACAE-924BC68BC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8334" y="4585055"/>
            <a:ext cx="390031" cy="382383"/>
          </a:xfrm>
          <a:prstGeom prst="rect">
            <a:avLst/>
          </a:prstGeom>
        </p:spPr>
      </p:pic>
      <p:sp>
        <p:nvSpPr>
          <p:cNvPr id="40" name="テキスト ボックス 39">
            <a:extLst>
              <a:ext uri="{FF2B5EF4-FFF2-40B4-BE49-F238E27FC236}">
                <a16:creationId xmlns:a16="http://schemas.microsoft.com/office/drawing/2014/main" id="{844C9350-5336-43ED-8063-790A731EC7D9}"/>
              </a:ext>
            </a:extLst>
          </p:cNvPr>
          <p:cNvSpPr txBox="1"/>
          <p:nvPr/>
        </p:nvSpPr>
        <p:spPr>
          <a:xfrm>
            <a:off x="1349280" y="2409969"/>
            <a:ext cx="20024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white"/>
                </a:solidFill>
                <a:effectLst/>
                <a:uLnTx/>
                <a:uFillTx/>
                <a:latin typeface="HGP創英角ｺﾞｼｯｸUB"/>
                <a:ea typeface="HGP創英角ｺﾞｼｯｸUB"/>
                <a:cs typeface="+mn-cs"/>
              </a:rPr>
              <a:t>質の高い「軌道事業」</a:t>
            </a:r>
          </a:p>
        </p:txBody>
      </p:sp>
      <p:pic>
        <p:nvPicPr>
          <p:cNvPr id="49" name="図 48">
            <a:extLst>
              <a:ext uri="{FF2B5EF4-FFF2-40B4-BE49-F238E27FC236}">
                <a16:creationId xmlns:a16="http://schemas.microsoft.com/office/drawing/2014/main" id="{3776F5FB-01F6-43EC-B15B-ED55D30102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59793" y="4543197"/>
            <a:ext cx="384773" cy="377431"/>
          </a:xfrm>
          <a:prstGeom prst="rect">
            <a:avLst/>
          </a:prstGeom>
        </p:spPr>
      </p:pic>
      <p:sp>
        <p:nvSpPr>
          <p:cNvPr id="85" name="正方形/長方形 84">
            <a:extLst>
              <a:ext uri="{FF2B5EF4-FFF2-40B4-BE49-F238E27FC236}">
                <a16:creationId xmlns:a16="http://schemas.microsoft.com/office/drawing/2014/main" id="{0912CCE5-6030-40A5-9FBC-E78F1BDE63F3}"/>
              </a:ext>
            </a:extLst>
          </p:cNvPr>
          <p:cNvSpPr/>
          <p:nvPr/>
        </p:nvSpPr>
        <p:spPr>
          <a:xfrm>
            <a:off x="686427" y="4139876"/>
            <a:ext cx="3400078" cy="2445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83" name="テキスト ボックス 82">
            <a:extLst>
              <a:ext uri="{FF2B5EF4-FFF2-40B4-BE49-F238E27FC236}">
                <a16:creationId xmlns:a16="http://schemas.microsoft.com/office/drawing/2014/main" id="{A2010849-08ED-420F-9054-0243E6A5B860}"/>
              </a:ext>
            </a:extLst>
          </p:cNvPr>
          <p:cNvSpPr txBox="1"/>
          <p:nvPr/>
        </p:nvSpPr>
        <p:spPr>
          <a:xfrm>
            <a:off x="836825" y="5013563"/>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交通サービスの向上</a:t>
            </a:r>
          </a:p>
        </p:txBody>
      </p:sp>
      <p:grpSp>
        <p:nvGrpSpPr>
          <p:cNvPr id="21" name="グループ化 20">
            <a:extLst>
              <a:ext uri="{FF2B5EF4-FFF2-40B4-BE49-F238E27FC236}">
                <a16:creationId xmlns:a16="http://schemas.microsoft.com/office/drawing/2014/main" id="{AED80EE1-984B-4F65-A9A9-9F568F8287CA}"/>
              </a:ext>
            </a:extLst>
          </p:cNvPr>
          <p:cNvGrpSpPr/>
          <p:nvPr/>
        </p:nvGrpSpPr>
        <p:grpSpPr>
          <a:xfrm>
            <a:off x="838833" y="4208483"/>
            <a:ext cx="3213377" cy="2276799"/>
            <a:chOff x="838833" y="4208483"/>
            <a:chExt cx="3213377" cy="2276799"/>
          </a:xfrm>
        </p:grpSpPr>
        <p:sp>
          <p:nvSpPr>
            <p:cNvPr id="84" name="テキスト ボックス 83">
              <a:extLst>
                <a:ext uri="{FF2B5EF4-FFF2-40B4-BE49-F238E27FC236}">
                  <a16:creationId xmlns:a16="http://schemas.microsoft.com/office/drawing/2014/main" id="{D564B759-3CF2-46FB-94FC-3AE594B4DFC3}"/>
                </a:ext>
              </a:extLst>
            </p:cNvPr>
            <p:cNvSpPr txBox="1"/>
            <p:nvPr/>
          </p:nvSpPr>
          <p:spPr>
            <a:xfrm>
              <a:off x="869131" y="4208483"/>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安全と安心の徹底</a:t>
              </a:r>
            </a:p>
          </p:txBody>
        </p:sp>
        <p:grpSp>
          <p:nvGrpSpPr>
            <p:cNvPr id="20" name="グループ化 19">
              <a:extLst>
                <a:ext uri="{FF2B5EF4-FFF2-40B4-BE49-F238E27FC236}">
                  <a16:creationId xmlns:a16="http://schemas.microsoft.com/office/drawing/2014/main" id="{621090ED-8A23-47E4-B9AA-EDC309671CDD}"/>
                </a:ext>
              </a:extLst>
            </p:cNvPr>
            <p:cNvGrpSpPr/>
            <p:nvPr/>
          </p:nvGrpSpPr>
          <p:grpSpPr>
            <a:xfrm>
              <a:off x="838833" y="4570992"/>
              <a:ext cx="3129270" cy="1914290"/>
              <a:chOff x="838833" y="4570992"/>
              <a:chExt cx="3129270" cy="1914290"/>
            </a:xfrm>
          </p:grpSpPr>
          <p:sp>
            <p:nvSpPr>
              <p:cNvPr id="8" name="テキスト ボックス 7">
                <a:extLst>
                  <a:ext uri="{FF2B5EF4-FFF2-40B4-BE49-F238E27FC236}">
                    <a16:creationId xmlns:a16="http://schemas.microsoft.com/office/drawing/2014/main" id="{67CFD749-7B2D-4FE0-B95D-BA95D0F02804}"/>
                  </a:ext>
                </a:extLst>
              </p:cNvPr>
              <p:cNvSpPr txBox="1"/>
              <p:nvPr/>
            </p:nvSpPr>
            <p:spPr>
              <a:xfrm>
                <a:off x="838833" y="5788536"/>
                <a:ext cx="20377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南伸事業の推進</a:t>
                </a:r>
              </a:p>
            </p:txBody>
          </p:sp>
          <p:pic>
            <p:nvPicPr>
              <p:cNvPr id="80" name="図 79">
                <a:extLst>
                  <a:ext uri="{FF2B5EF4-FFF2-40B4-BE49-F238E27FC236}">
                    <a16:creationId xmlns:a16="http://schemas.microsoft.com/office/drawing/2014/main" id="{77A7DD48-6888-468B-B0E3-AC2F6F60A4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4919" y="6094506"/>
                <a:ext cx="384773" cy="377431"/>
              </a:xfrm>
              <a:prstGeom prst="rect">
                <a:avLst/>
              </a:prstGeom>
            </p:spPr>
          </p:pic>
          <p:pic>
            <p:nvPicPr>
              <p:cNvPr id="81" name="図 80">
                <a:extLst>
                  <a:ext uri="{FF2B5EF4-FFF2-40B4-BE49-F238E27FC236}">
                    <a16:creationId xmlns:a16="http://schemas.microsoft.com/office/drawing/2014/main" id="{6AE28B5B-7BC9-49ED-AEB9-3566068CA5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8706" y="6086864"/>
                <a:ext cx="390031" cy="382383"/>
              </a:xfrm>
              <a:prstGeom prst="rect">
                <a:avLst/>
              </a:prstGeom>
            </p:spPr>
          </p:pic>
          <p:pic>
            <p:nvPicPr>
              <p:cNvPr id="82" name="図 81">
                <a:extLst>
                  <a:ext uri="{FF2B5EF4-FFF2-40B4-BE49-F238E27FC236}">
                    <a16:creationId xmlns:a16="http://schemas.microsoft.com/office/drawing/2014/main" id="{C0D0F94D-C379-42F8-A07E-8A1BC6047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446" y="6102899"/>
                <a:ext cx="382383" cy="382383"/>
              </a:xfrm>
              <a:prstGeom prst="rect">
                <a:avLst/>
              </a:prstGeom>
            </p:spPr>
          </p:pic>
          <p:grpSp>
            <p:nvGrpSpPr>
              <p:cNvPr id="19" name="グループ化 18">
                <a:extLst>
                  <a:ext uri="{FF2B5EF4-FFF2-40B4-BE49-F238E27FC236}">
                    <a16:creationId xmlns:a16="http://schemas.microsoft.com/office/drawing/2014/main" id="{1E178EC5-8D88-4BAC-840E-EE56D2C7A383}"/>
                  </a:ext>
                </a:extLst>
              </p:cNvPr>
              <p:cNvGrpSpPr/>
              <p:nvPr/>
            </p:nvGrpSpPr>
            <p:grpSpPr>
              <a:xfrm>
                <a:off x="915835" y="4570992"/>
                <a:ext cx="3052268" cy="1162132"/>
                <a:chOff x="915835" y="4570992"/>
                <a:chExt cx="3052268" cy="1162132"/>
              </a:xfrm>
            </p:grpSpPr>
            <p:pic>
              <p:nvPicPr>
                <p:cNvPr id="76" name="図 75">
                  <a:extLst>
                    <a:ext uri="{FF2B5EF4-FFF2-40B4-BE49-F238E27FC236}">
                      <a16:creationId xmlns:a16="http://schemas.microsoft.com/office/drawing/2014/main" id="{87567D7C-3D23-4726-A11A-996BA1A297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8334" y="5346872"/>
                  <a:ext cx="382383" cy="382383"/>
                </a:xfrm>
                <a:prstGeom prst="rect">
                  <a:avLst/>
                </a:prstGeom>
              </p:spPr>
            </p:pic>
            <p:pic>
              <p:nvPicPr>
                <p:cNvPr id="77" name="図 76">
                  <a:extLst>
                    <a:ext uri="{FF2B5EF4-FFF2-40B4-BE49-F238E27FC236}">
                      <a16:creationId xmlns:a16="http://schemas.microsoft.com/office/drawing/2014/main" id="{65B9FD09-730E-4270-B11D-B6547AF9DE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85720" y="5346918"/>
                  <a:ext cx="382383" cy="386206"/>
                </a:xfrm>
                <a:prstGeom prst="rect">
                  <a:avLst/>
                </a:prstGeom>
              </p:spPr>
            </p:pic>
            <p:pic>
              <p:nvPicPr>
                <p:cNvPr id="75" name="図 74">
                  <a:extLst>
                    <a:ext uri="{FF2B5EF4-FFF2-40B4-BE49-F238E27FC236}">
                      <a16:creationId xmlns:a16="http://schemas.microsoft.com/office/drawing/2014/main" id="{BCD2DF50-2269-45BF-B75F-F28E2354D3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2422" y="5335048"/>
                  <a:ext cx="390031" cy="382383"/>
                </a:xfrm>
                <a:prstGeom prst="rect">
                  <a:avLst/>
                </a:prstGeom>
              </p:spPr>
            </p:pic>
            <p:grpSp>
              <p:nvGrpSpPr>
                <p:cNvPr id="17" name="グループ化 16">
                  <a:extLst>
                    <a:ext uri="{FF2B5EF4-FFF2-40B4-BE49-F238E27FC236}">
                      <a16:creationId xmlns:a16="http://schemas.microsoft.com/office/drawing/2014/main" id="{DCED65C1-B519-4F13-9905-7370861303B5}"/>
                    </a:ext>
                  </a:extLst>
                </p:cNvPr>
                <p:cNvGrpSpPr/>
                <p:nvPr/>
              </p:nvGrpSpPr>
              <p:grpSpPr>
                <a:xfrm>
                  <a:off x="915835" y="4570992"/>
                  <a:ext cx="1434681" cy="1140210"/>
                  <a:chOff x="915835" y="4570992"/>
                  <a:chExt cx="1434681" cy="1140210"/>
                </a:xfrm>
              </p:grpSpPr>
              <p:grpSp>
                <p:nvGrpSpPr>
                  <p:cNvPr id="16" name="グループ化 15">
                    <a:extLst>
                      <a:ext uri="{FF2B5EF4-FFF2-40B4-BE49-F238E27FC236}">
                        <a16:creationId xmlns:a16="http://schemas.microsoft.com/office/drawing/2014/main" id="{3463FAEB-7352-41D8-81F5-E76413D085EB}"/>
                      </a:ext>
                    </a:extLst>
                  </p:cNvPr>
                  <p:cNvGrpSpPr/>
                  <p:nvPr/>
                </p:nvGrpSpPr>
                <p:grpSpPr>
                  <a:xfrm>
                    <a:off x="915835" y="4570992"/>
                    <a:ext cx="913439" cy="1140210"/>
                    <a:chOff x="915835" y="4570992"/>
                    <a:chExt cx="913439" cy="1140210"/>
                  </a:xfrm>
                </p:grpSpPr>
                <p:pic>
                  <p:nvPicPr>
                    <p:cNvPr id="46" name="図 45">
                      <a:extLst>
                        <a:ext uri="{FF2B5EF4-FFF2-40B4-BE49-F238E27FC236}">
                          <a16:creationId xmlns:a16="http://schemas.microsoft.com/office/drawing/2014/main" id="{D43F8DE2-1AE7-47E1-9116-98856ED243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7846" y="4570992"/>
                      <a:ext cx="382383" cy="382383"/>
                    </a:xfrm>
                    <a:prstGeom prst="rect">
                      <a:avLst/>
                    </a:prstGeom>
                  </p:spPr>
                </p:pic>
                <p:pic>
                  <p:nvPicPr>
                    <p:cNvPr id="47" name="図 46">
                      <a:extLst>
                        <a:ext uri="{FF2B5EF4-FFF2-40B4-BE49-F238E27FC236}">
                          <a16:creationId xmlns:a16="http://schemas.microsoft.com/office/drawing/2014/main" id="{81B6A966-1CDF-4902-AA48-1805170E369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5835" y="5328560"/>
                      <a:ext cx="380946" cy="373677"/>
                    </a:xfrm>
                    <a:prstGeom prst="rect">
                      <a:avLst/>
                    </a:prstGeom>
                  </p:spPr>
                </p:pic>
                <p:pic>
                  <p:nvPicPr>
                    <p:cNvPr id="48" name="図 47">
                      <a:extLst>
                        <a:ext uri="{FF2B5EF4-FFF2-40B4-BE49-F238E27FC236}">
                          <a16:creationId xmlns:a16="http://schemas.microsoft.com/office/drawing/2014/main" id="{841F0BF1-8A86-4882-9550-103D409F2431}"/>
                        </a:ext>
                      </a:extLst>
                    </p:cNvPr>
                    <p:cNvPicPr preferRelativeResize="0">
                      <a:picLocks/>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47044" y="5327685"/>
                      <a:ext cx="382230" cy="3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図 42">
                    <a:extLst>
                      <a:ext uri="{FF2B5EF4-FFF2-40B4-BE49-F238E27FC236}">
                        <a16:creationId xmlns:a16="http://schemas.microsoft.com/office/drawing/2014/main" id="{ACE35745-778F-45BA-82F7-17CADFFD44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65743" y="5328560"/>
                    <a:ext cx="384773" cy="377431"/>
                  </a:xfrm>
                  <a:prstGeom prst="rect">
                    <a:avLst/>
                  </a:prstGeom>
                </p:spPr>
              </p:pic>
            </p:grpSp>
          </p:grpSp>
          <p:grpSp>
            <p:nvGrpSpPr>
              <p:cNvPr id="12" name="グループ化 11">
                <a:extLst>
                  <a:ext uri="{FF2B5EF4-FFF2-40B4-BE49-F238E27FC236}">
                    <a16:creationId xmlns:a16="http://schemas.microsoft.com/office/drawing/2014/main" id="{B697274F-BEAD-4AAC-A92C-6AEC0C36C2F9}"/>
                  </a:ext>
                </a:extLst>
              </p:cNvPr>
              <p:cNvGrpSpPr/>
              <p:nvPr/>
            </p:nvGrpSpPr>
            <p:grpSpPr>
              <a:xfrm>
                <a:off x="1446489" y="4573194"/>
                <a:ext cx="1431373" cy="1885016"/>
                <a:chOff x="1446489" y="4573194"/>
                <a:chExt cx="1431373" cy="1885016"/>
              </a:xfrm>
            </p:grpSpPr>
            <p:pic>
              <p:nvPicPr>
                <p:cNvPr id="50" name="図 49">
                  <a:extLst>
                    <a:ext uri="{FF2B5EF4-FFF2-40B4-BE49-F238E27FC236}">
                      <a16:creationId xmlns:a16="http://schemas.microsoft.com/office/drawing/2014/main" id="{C4491E04-01B3-49B2-8445-09C0A7C5D7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6489" y="4585686"/>
                  <a:ext cx="390031" cy="382383"/>
                </a:xfrm>
                <a:prstGeom prst="rect">
                  <a:avLst/>
                </a:prstGeom>
              </p:spPr>
            </p:pic>
            <p:pic>
              <p:nvPicPr>
                <p:cNvPr id="73" name="図 72">
                  <a:extLst>
                    <a:ext uri="{FF2B5EF4-FFF2-40B4-BE49-F238E27FC236}">
                      <a16:creationId xmlns:a16="http://schemas.microsoft.com/office/drawing/2014/main" id="{C1A4359C-3E0C-48A0-AFCC-E0F88B8F16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8133" y="4573194"/>
                  <a:ext cx="382383" cy="382383"/>
                </a:xfrm>
                <a:prstGeom prst="rect">
                  <a:avLst/>
                </a:prstGeom>
              </p:spPr>
            </p:pic>
            <p:pic>
              <p:nvPicPr>
                <p:cNvPr id="74" name="図 73">
                  <a:extLst>
                    <a:ext uri="{FF2B5EF4-FFF2-40B4-BE49-F238E27FC236}">
                      <a16:creationId xmlns:a16="http://schemas.microsoft.com/office/drawing/2014/main" id="{485E5412-267F-4254-847F-FD2B549923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95479" y="4585686"/>
                  <a:ext cx="382383" cy="386206"/>
                </a:xfrm>
                <a:prstGeom prst="rect">
                  <a:avLst/>
                </a:prstGeom>
              </p:spPr>
            </p:pic>
            <p:pic>
              <p:nvPicPr>
                <p:cNvPr id="52" name="図 51">
                  <a:extLst>
                    <a:ext uri="{FF2B5EF4-FFF2-40B4-BE49-F238E27FC236}">
                      <a16:creationId xmlns:a16="http://schemas.microsoft.com/office/drawing/2014/main" id="{B6227C3A-BE8F-4259-AB53-45B2D05909B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73247" y="6080779"/>
                  <a:ext cx="377431" cy="377431"/>
                </a:xfrm>
                <a:prstGeom prst="rect">
                  <a:avLst/>
                </a:prstGeom>
              </p:spPr>
            </p:pic>
          </p:grpSp>
        </p:grpSp>
      </p:grpSp>
      <p:sp>
        <p:nvSpPr>
          <p:cNvPr id="86" name="テキスト ボックス 85">
            <a:extLst>
              <a:ext uri="{FF2B5EF4-FFF2-40B4-BE49-F238E27FC236}">
                <a16:creationId xmlns:a16="http://schemas.microsoft.com/office/drawing/2014/main" id="{6E5D7686-A30B-4BFA-9366-85439F211EFE}"/>
              </a:ext>
            </a:extLst>
          </p:cNvPr>
          <p:cNvSpPr txBox="1"/>
          <p:nvPr/>
        </p:nvSpPr>
        <p:spPr>
          <a:xfrm>
            <a:off x="636368" y="2722291"/>
            <a:ext cx="3500195" cy="108777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安全と安心の徹底は当社事業の基本となることを踏まえ、安全投資を確実に実施するとともに、激甚化が想定される災害対応にも取組んでいきます。また、お客さまの満足度向上のため、交通サービスの向上に努め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南伸事業では、沿線地域の活性化など街づくりの発展に貢献していきます。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pic>
        <p:nvPicPr>
          <p:cNvPr id="22" name="図 21">
            <a:extLst>
              <a:ext uri="{FF2B5EF4-FFF2-40B4-BE49-F238E27FC236}">
                <a16:creationId xmlns:a16="http://schemas.microsoft.com/office/drawing/2014/main" id="{348CC9A2-7E6D-4C86-A122-43B30C27923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42348" y="4587198"/>
            <a:ext cx="384081" cy="380240"/>
          </a:xfrm>
          <a:prstGeom prst="rect">
            <a:avLst/>
          </a:prstGeom>
        </p:spPr>
      </p:pic>
      <p:sp>
        <p:nvSpPr>
          <p:cNvPr id="87" name="テキスト ボックス 86">
            <a:extLst>
              <a:ext uri="{FF2B5EF4-FFF2-40B4-BE49-F238E27FC236}">
                <a16:creationId xmlns:a16="http://schemas.microsoft.com/office/drawing/2014/main" id="{3F5948B4-FDBB-42AA-91DA-A4E35B332A31}"/>
              </a:ext>
            </a:extLst>
          </p:cNvPr>
          <p:cNvSpPr txBox="1"/>
          <p:nvPr/>
        </p:nvSpPr>
        <p:spPr>
          <a:xfrm>
            <a:off x="4652358" y="4216027"/>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駅まち事業における３つの機能</a:t>
            </a:r>
          </a:p>
        </p:txBody>
      </p:sp>
      <p:sp>
        <p:nvSpPr>
          <p:cNvPr id="88" name="テキスト ボックス 87">
            <a:extLst>
              <a:ext uri="{FF2B5EF4-FFF2-40B4-BE49-F238E27FC236}">
                <a16:creationId xmlns:a16="http://schemas.microsoft.com/office/drawing/2014/main" id="{B027386B-DD3C-4EEE-A72F-254E8BEAB88F}"/>
              </a:ext>
            </a:extLst>
          </p:cNvPr>
          <p:cNvSpPr txBox="1"/>
          <p:nvPr/>
        </p:nvSpPr>
        <p:spPr>
          <a:xfrm>
            <a:off x="4436563" y="2741612"/>
            <a:ext cx="3500195" cy="108777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沿線価値の向上に努め、暮らし豊かな駅や街づくりの発展に貢献していきます。また、沿線に住む方、沿線で働く方、沿線に訪れる方、すべての方々に安心して楽しくご利用いただけるよう努めます。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駅まち空間のリノベーションでは、多くの人が集まる活気あふれる駅空間を創造していきます。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89" name="テキスト ボックス 88">
            <a:extLst>
              <a:ext uri="{FF2B5EF4-FFF2-40B4-BE49-F238E27FC236}">
                <a16:creationId xmlns:a16="http://schemas.microsoft.com/office/drawing/2014/main" id="{2267B377-D825-49CE-8618-25AF59BA8D0B}"/>
              </a:ext>
            </a:extLst>
          </p:cNvPr>
          <p:cNvSpPr txBox="1"/>
          <p:nvPr/>
        </p:nvSpPr>
        <p:spPr>
          <a:xfrm>
            <a:off x="4621158" y="5005032"/>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シンボル・にぎわい・交流機能</a:t>
            </a:r>
          </a:p>
        </p:txBody>
      </p:sp>
      <p:sp>
        <p:nvSpPr>
          <p:cNvPr id="90" name="テキスト ボックス 89">
            <a:extLst>
              <a:ext uri="{FF2B5EF4-FFF2-40B4-BE49-F238E27FC236}">
                <a16:creationId xmlns:a16="http://schemas.microsoft.com/office/drawing/2014/main" id="{E728536E-1167-4D28-A78D-ACB15F2ADBAC}"/>
              </a:ext>
            </a:extLst>
          </p:cNvPr>
          <p:cNvSpPr txBox="1"/>
          <p:nvPr/>
        </p:nvSpPr>
        <p:spPr>
          <a:xfrm>
            <a:off x="4630123" y="5722693"/>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駅まち空間のリノベーション</a:t>
            </a:r>
          </a:p>
        </p:txBody>
      </p:sp>
      <p:pic>
        <p:nvPicPr>
          <p:cNvPr id="92" name="図 91">
            <a:extLst>
              <a:ext uri="{FF2B5EF4-FFF2-40B4-BE49-F238E27FC236}">
                <a16:creationId xmlns:a16="http://schemas.microsoft.com/office/drawing/2014/main" id="{2C5CAE6C-38E5-4CB7-87A1-0154F02D02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620" y="5321340"/>
            <a:ext cx="382383" cy="382383"/>
          </a:xfrm>
          <a:prstGeom prst="rect">
            <a:avLst/>
          </a:prstGeom>
        </p:spPr>
      </p:pic>
      <p:pic>
        <p:nvPicPr>
          <p:cNvPr id="93" name="図 92">
            <a:extLst>
              <a:ext uri="{FF2B5EF4-FFF2-40B4-BE49-F238E27FC236}">
                <a16:creationId xmlns:a16="http://schemas.microsoft.com/office/drawing/2014/main" id="{4E7FF720-7719-448B-9859-1EF1707819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3543" y="5316794"/>
            <a:ext cx="390031" cy="382383"/>
          </a:xfrm>
          <a:prstGeom prst="rect">
            <a:avLst/>
          </a:prstGeom>
        </p:spPr>
      </p:pic>
      <p:pic>
        <p:nvPicPr>
          <p:cNvPr id="94" name="図 93">
            <a:extLst>
              <a:ext uri="{FF2B5EF4-FFF2-40B4-BE49-F238E27FC236}">
                <a16:creationId xmlns:a16="http://schemas.microsoft.com/office/drawing/2014/main" id="{DDC28FC5-4069-40AE-9D23-B791602B30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5227" y="6026776"/>
            <a:ext cx="382383" cy="382383"/>
          </a:xfrm>
          <a:prstGeom prst="rect">
            <a:avLst/>
          </a:prstGeom>
        </p:spPr>
      </p:pic>
      <p:pic>
        <p:nvPicPr>
          <p:cNvPr id="95" name="図 94">
            <a:extLst>
              <a:ext uri="{FF2B5EF4-FFF2-40B4-BE49-F238E27FC236}">
                <a16:creationId xmlns:a16="http://schemas.microsoft.com/office/drawing/2014/main" id="{37F08CCB-EBD2-4F76-967A-E7A65C88420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59793" y="5323815"/>
            <a:ext cx="384773" cy="377431"/>
          </a:xfrm>
          <a:prstGeom prst="rect">
            <a:avLst/>
          </a:prstGeom>
        </p:spPr>
      </p:pic>
      <p:pic>
        <p:nvPicPr>
          <p:cNvPr id="96" name="図 95">
            <a:extLst>
              <a:ext uri="{FF2B5EF4-FFF2-40B4-BE49-F238E27FC236}">
                <a16:creationId xmlns:a16="http://schemas.microsoft.com/office/drawing/2014/main" id="{DD97D45A-461D-4D2B-98F5-04A126C891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8176" y="5335048"/>
            <a:ext cx="374735" cy="382230"/>
          </a:xfrm>
          <a:prstGeom prst="rect">
            <a:avLst/>
          </a:prstGeom>
        </p:spPr>
      </p:pic>
      <p:pic>
        <p:nvPicPr>
          <p:cNvPr id="97" name="図 96">
            <a:extLst>
              <a:ext uri="{FF2B5EF4-FFF2-40B4-BE49-F238E27FC236}">
                <a16:creationId xmlns:a16="http://schemas.microsoft.com/office/drawing/2014/main" id="{0E133509-4943-4FF1-9567-255F1CB3FC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8284" y="5328128"/>
            <a:ext cx="382383" cy="382383"/>
          </a:xfrm>
          <a:prstGeom prst="rect">
            <a:avLst/>
          </a:prstGeom>
        </p:spPr>
      </p:pic>
      <p:pic>
        <p:nvPicPr>
          <p:cNvPr id="98" name="図 97">
            <a:extLst>
              <a:ext uri="{FF2B5EF4-FFF2-40B4-BE49-F238E27FC236}">
                <a16:creationId xmlns:a16="http://schemas.microsoft.com/office/drawing/2014/main" id="{CBA718F2-8651-43BA-A4CE-FEB3E68E5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8826" y="6024812"/>
            <a:ext cx="390031" cy="382383"/>
          </a:xfrm>
          <a:prstGeom prst="rect">
            <a:avLst/>
          </a:prstGeom>
        </p:spPr>
      </p:pic>
      <p:pic>
        <p:nvPicPr>
          <p:cNvPr id="99" name="図 98">
            <a:extLst>
              <a:ext uri="{FF2B5EF4-FFF2-40B4-BE49-F238E27FC236}">
                <a16:creationId xmlns:a16="http://schemas.microsoft.com/office/drawing/2014/main" id="{1CD8E46C-B008-47C3-B062-266C6549FA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1032" y="4540720"/>
            <a:ext cx="390031" cy="382383"/>
          </a:xfrm>
          <a:prstGeom prst="rect">
            <a:avLst/>
          </a:prstGeom>
        </p:spPr>
      </p:pic>
      <p:sp>
        <p:nvSpPr>
          <p:cNvPr id="100" name="テキスト ボックス 99">
            <a:extLst>
              <a:ext uri="{FF2B5EF4-FFF2-40B4-BE49-F238E27FC236}">
                <a16:creationId xmlns:a16="http://schemas.microsoft.com/office/drawing/2014/main" id="{EBA57FD6-B664-4EFD-AE43-0F0FB655487E}"/>
              </a:ext>
            </a:extLst>
          </p:cNvPr>
          <p:cNvSpPr txBox="1"/>
          <p:nvPr/>
        </p:nvSpPr>
        <p:spPr>
          <a:xfrm>
            <a:off x="8514114" y="4267877"/>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社員のモチベーションの向上</a:t>
            </a:r>
          </a:p>
        </p:txBody>
      </p:sp>
      <p:sp>
        <p:nvSpPr>
          <p:cNvPr id="101" name="テキスト ボックス 100">
            <a:extLst>
              <a:ext uri="{FF2B5EF4-FFF2-40B4-BE49-F238E27FC236}">
                <a16:creationId xmlns:a16="http://schemas.microsoft.com/office/drawing/2014/main" id="{B152FF8A-2615-4116-8A00-18D61949D37C}"/>
              </a:ext>
            </a:extLst>
          </p:cNvPr>
          <p:cNvSpPr txBox="1"/>
          <p:nvPr/>
        </p:nvSpPr>
        <p:spPr>
          <a:xfrm>
            <a:off x="8492416" y="4935608"/>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経営管理の徹底</a:t>
            </a:r>
          </a:p>
        </p:txBody>
      </p:sp>
      <p:sp>
        <p:nvSpPr>
          <p:cNvPr id="102" name="テキスト ボックス 101">
            <a:extLst>
              <a:ext uri="{FF2B5EF4-FFF2-40B4-BE49-F238E27FC236}">
                <a16:creationId xmlns:a16="http://schemas.microsoft.com/office/drawing/2014/main" id="{DB4BF4B0-909E-40C4-979B-145636A71DFF}"/>
              </a:ext>
            </a:extLst>
          </p:cNvPr>
          <p:cNvSpPr txBox="1"/>
          <p:nvPr/>
        </p:nvSpPr>
        <p:spPr>
          <a:xfrm>
            <a:off x="8510920" y="5674681"/>
            <a:ext cx="3183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持続可能な社会への貢献</a:t>
            </a:r>
          </a:p>
        </p:txBody>
      </p:sp>
      <p:pic>
        <p:nvPicPr>
          <p:cNvPr id="103" name="図 102">
            <a:extLst>
              <a:ext uri="{FF2B5EF4-FFF2-40B4-BE49-F238E27FC236}">
                <a16:creationId xmlns:a16="http://schemas.microsoft.com/office/drawing/2014/main" id="{F4FED66E-F76C-4E41-9AEC-C2824E4D69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9207" y="5274294"/>
            <a:ext cx="374735" cy="382230"/>
          </a:xfrm>
          <a:prstGeom prst="rect">
            <a:avLst/>
          </a:prstGeom>
        </p:spPr>
      </p:pic>
      <p:pic>
        <p:nvPicPr>
          <p:cNvPr id="104" name="図 103">
            <a:extLst>
              <a:ext uri="{FF2B5EF4-FFF2-40B4-BE49-F238E27FC236}">
                <a16:creationId xmlns:a16="http://schemas.microsoft.com/office/drawing/2014/main" id="{98E4CE71-1B10-45E5-9D95-7D3DBD411B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86694" y="5274294"/>
            <a:ext cx="384773" cy="377432"/>
          </a:xfrm>
          <a:prstGeom prst="rect">
            <a:avLst/>
          </a:prstGeom>
        </p:spPr>
      </p:pic>
      <p:pic>
        <p:nvPicPr>
          <p:cNvPr id="105" name="図 104">
            <a:extLst>
              <a:ext uri="{FF2B5EF4-FFF2-40B4-BE49-F238E27FC236}">
                <a16:creationId xmlns:a16="http://schemas.microsoft.com/office/drawing/2014/main" id="{3799DBF6-36BC-4CC9-A401-F0840CEB5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22630" y="5274294"/>
            <a:ext cx="382383" cy="386206"/>
          </a:xfrm>
          <a:prstGeom prst="rect">
            <a:avLst/>
          </a:prstGeom>
        </p:spPr>
      </p:pic>
      <p:pic>
        <p:nvPicPr>
          <p:cNvPr id="106" name="図 105">
            <a:extLst>
              <a:ext uri="{FF2B5EF4-FFF2-40B4-BE49-F238E27FC236}">
                <a16:creationId xmlns:a16="http://schemas.microsoft.com/office/drawing/2014/main" id="{A06FEC6C-10E8-4AFD-A9C0-C5DE3DC4F8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05114" y="6012761"/>
            <a:ext cx="384081" cy="380240"/>
          </a:xfrm>
          <a:prstGeom prst="rect">
            <a:avLst/>
          </a:prstGeom>
        </p:spPr>
      </p:pic>
      <p:pic>
        <p:nvPicPr>
          <p:cNvPr id="107" name="図 106">
            <a:extLst>
              <a:ext uri="{FF2B5EF4-FFF2-40B4-BE49-F238E27FC236}">
                <a16:creationId xmlns:a16="http://schemas.microsoft.com/office/drawing/2014/main" id="{88D93E7F-46DB-4BF0-A674-F1D5233210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4175" y="6007308"/>
            <a:ext cx="390031" cy="382383"/>
          </a:xfrm>
          <a:prstGeom prst="rect">
            <a:avLst/>
          </a:prstGeom>
        </p:spPr>
      </p:pic>
      <p:sp>
        <p:nvSpPr>
          <p:cNvPr id="108" name="テキスト ボックス 107">
            <a:extLst>
              <a:ext uri="{FF2B5EF4-FFF2-40B4-BE49-F238E27FC236}">
                <a16:creationId xmlns:a16="http://schemas.microsoft.com/office/drawing/2014/main" id="{3EAA2BB9-3B07-40BD-9362-4016CFB70D69}"/>
              </a:ext>
            </a:extLst>
          </p:cNvPr>
          <p:cNvSpPr txBox="1"/>
          <p:nvPr/>
        </p:nvSpPr>
        <p:spPr>
          <a:xfrm>
            <a:off x="8352361" y="2659345"/>
            <a:ext cx="3500195" cy="108777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社員のモチベーションの向上を図り、働きがいのある成長する会社へ変わるよう「人への投資」を行っていきます。また、南伸開業後を見据えて財務の管理を徹底していきます。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　持続可能な社会への貢献では、利用者や地域の方々とその時々の社会課題の解決に取組むとともに、</a:t>
            </a:r>
            <a:r>
              <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rPr>
              <a:t>2050</a:t>
            </a:r>
            <a:r>
              <a:rPr kumimoji="1" lang="ja-JP" altLang="en-US" sz="1200" b="1" i="0" u="none" strike="noStrike" kern="1200" cap="none" spc="0" normalizeH="0" baseline="0" noProof="0" dirty="0">
                <a:ln>
                  <a:noFill/>
                </a:ln>
                <a:solidFill>
                  <a:prstClr val="white"/>
                </a:solidFill>
                <a:effectLst/>
                <a:uLnTx/>
                <a:uFillTx/>
                <a:latin typeface="HGPｺﾞｼｯｸM"/>
                <a:ea typeface="HGPｺﾞｼｯｸM"/>
                <a:cs typeface="+mn-cs"/>
              </a:rPr>
              <a:t>年カーボンニュートラル実現に貢献します。</a:t>
            </a:r>
            <a:endParaRPr kumimoji="1" lang="en-US" altLang="ja-JP" sz="1200" b="1"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pic>
        <p:nvPicPr>
          <p:cNvPr id="78" name="図 77">
            <a:extLst>
              <a:ext uri="{FF2B5EF4-FFF2-40B4-BE49-F238E27FC236}">
                <a16:creationId xmlns:a16="http://schemas.microsoft.com/office/drawing/2014/main" id="{B63E2A4E-71CA-41A9-A569-A4F478F277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2632" y="5318892"/>
            <a:ext cx="390031" cy="382383"/>
          </a:xfrm>
          <a:prstGeom prst="rect">
            <a:avLst/>
          </a:prstGeom>
        </p:spPr>
      </p:pic>
      <p:sp>
        <p:nvSpPr>
          <p:cNvPr id="3" name="スライド番号プレースホルダー 2">
            <a:extLst>
              <a:ext uri="{FF2B5EF4-FFF2-40B4-BE49-F238E27FC236}">
                <a16:creationId xmlns:a16="http://schemas.microsoft.com/office/drawing/2014/main" id="{7C62ED02-80B7-43FF-8E8E-9D84AC452578}"/>
              </a:ext>
            </a:extLst>
          </p:cNvPr>
          <p:cNvSpPr>
            <a:spLocks noGrp="1"/>
          </p:cNvSpPr>
          <p:nvPr>
            <p:ph type="sldNum" sz="quarter" idx="12"/>
          </p:nvPr>
        </p:nvSpPr>
        <p:spPr/>
        <p:txBody>
          <a:bodyPr/>
          <a:lstStyle/>
          <a:p>
            <a:fld id="{C6BA221B-B92C-4BA5-A9F8-CF39C13EE5C3}" type="slidenum">
              <a:rPr lang="ja-JP" altLang="en-US" smtClean="0"/>
              <a:pPr/>
              <a:t>28</a:t>
            </a:fld>
            <a:endParaRPr lang="ja-JP" altLang="en-US" dirty="0"/>
          </a:p>
        </p:txBody>
      </p:sp>
    </p:spTree>
    <p:extLst>
      <p:ext uri="{BB962C8B-B14F-4D97-AF65-F5344CB8AC3E}">
        <p14:creationId xmlns:p14="http://schemas.microsoft.com/office/powerpoint/2010/main" val="408047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73F84-3A2C-4E2D-BD88-379097486024}"/>
              </a:ext>
            </a:extLst>
          </p:cNvPr>
          <p:cNvSpPr>
            <a:spLocks noGrp="1"/>
          </p:cNvSpPr>
          <p:nvPr>
            <p:ph type="title"/>
          </p:nvPr>
        </p:nvSpPr>
        <p:spPr>
          <a:xfrm>
            <a:off x="871114" y="1177998"/>
            <a:ext cx="5482062" cy="613230"/>
          </a:xfrm>
        </p:spPr>
        <p:txBody>
          <a:bodyPr/>
          <a:lstStyle/>
          <a:p>
            <a:pPr>
              <a:lnSpc>
                <a:spcPct val="120000"/>
              </a:lnSpc>
            </a:pPr>
            <a:r>
              <a:rPr lang="ja-JP" altLang="en-US" sz="2400" dirty="0">
                <a:solidFill>
                  <a:schemeClr val="tx1"/>
                </a:solidFill>
              </a:rPr>
              <a:t> 中期経営計画</a:t>
            </a:r>
            <a:r>
              <a:rPr lang="en-US" altLang="ja-JP" sz="2400" dirty="0">
                <a:solidFill>
                  <a:schemeClr val="tx1"/>
                </a:solidFill>
              </a:rPr>
              <a:t>2025-2029</a:t>
            </a:r>
            <a:r>
              <a:rPr lang="ja-JP" altLang="en-US" sz="2400" dirty="0">
                <a:solidFill>
                  <a:schemeClr val="tx1"/>
                </a:solidFill>
              </a:rPr>
              <a:t>の位置づけ</a:t>
            </a:r>
            <a:br>
              <a:rPr lang="en-US" altLang="ja-JP" sz="2400" dirty="0">
                <a:solidFill>
                  <a:schemeClr val="tx1"/>
                </a:solidFill>
              </a:rPr>
            </a:br>
            <a:r>
              <a:rPr lang="ja-JP" altLang="en-US" sz="2400" dirty="0">
                <a:solidFill>
                  <a:schemeClr val="tx1"/>
                </a:solidFill>
              </a:rPr>
              <a:t> ～設立</a:t>
            </a:r>
            <a:r>
              <a:rPr lang="en-US" altLang="ja-JP" sz="2400" dirty="0">
                <a:solidFill>
                  <a:schemeClr val="tx1"/>
                </a:solidFill>
              </a:rPr>
              <a:t>50</a:t>
            </a:r>
            <a:r>
              <a:rPr lang="ja-JP" altLang="en-US" sz="2400" dirty="0">
                <a:solidFill>
                  <a:schemeClr val="tx1"/>
                </a:solidFill>
              </a:rPr>
              <a:t>年に向けて～</a:t>
            </a:r>
            <a:endParaRPr kumimoji="1" lang="ja-JP" altLang="en-US" sz="2400" dirty="0">
              <a:solidFill>
                <a:schemeClr val="tx1"/>
              </a:solidFill>
            </a:endParaRPr>
          </a:p>
        </p:txBody>
      </p:sp>
      <p:sp>
        <p:nvSpPr>
          <p:cNvPr id="9" name="正方形/長方形 8">
            <a:extLst>
              <a:ext uri="{FF2B5EF4-FFF2-40B4-BE49-F238E27FC236}">
                <a16:creationId xmlns:a16="http://schemas.microsoft.com/office/drawing/2014/main" id="{CE959EBC-88D5-4881-95B0-EB7A6A0DCC79}"/>
              </a:ext>
            </a:extLst>
          </p:cNvPr>
          <p:cNvSpPr/>
          <p:nvPr/>
        </p:nvSpPr>
        <p:spPr>
          <a:xfrm>
            <a:off x="775091" y="1092994"/>
            <a:ext cx="152401" cy="818356"/>
          </a:xfrm>
          <a:prstGeom prst="rect">
            <a:avLst/>
          </a:prstGeom>
          <a:solidFill>
            <a:srgbClr val="14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8AC0D23-E2DB-4191-8D3A-EA3011EBB66C}"/>
              </a:ext>
            </a:extLst>
          </p:cNvPr>
          <p:cNvSpPr>
            <a:spLocks noGrp="1"/>
          </p:cNvSpPr>
          <p:nvPr>
            <p:ph type="sldNum" sz="quarter" idx="12"/>
          </p:nvPr>
        </p:nvSpPr>
        <p:spPr/>
        <p:txBody>
          <a:bodyPr/>
          <a:lstStyle/>
          <a:p>
            <a:fld id="{C6BA221B-B92C-4BA5-A9F8-CF39C13EE5C3}" type="slidenum">
              <a:rPr lang="ja-JP" altLang="en-US" smtClean="0"/>
              <a:pPr/>
              <a:t>2</a:t>
            </a:fld>
            <a:endParaRPr lang="ja-JP" altLang="en-US" dirty="0"/>
          </a:p>
        </p:txBody>
      </p:sp>
      <p:pic>
        <p:nvPicPr>
          <p:cNvPr id="4" name="図 3">
            <a:extLst>
              <a:ext uri="{FF2B5EF4-FFF2-40B4-BE49-F238E27FC236}">
                <a16:creationId xmlns:a16="http://schemas.microsoft.com/office/drawing/2014/main" id="{6ED569F5-9F63-497F-92F2-FC6CF4F1EB9C}"/>
              </a:ext>
            </a:extLst>
          </p:cNvPr>
          <p:cNvPicPr>
            <a:picLocks noChangeAspect="1"/>
          </p:cNvPicPr>
          <p:nvPr/>
        </p:nvPicPr>
        <p:blipFill>
          <a:blip r:embed="rId2"/>
          <a:stretch>
            <a:fillRect/>
          </a:stretch>
        </p:blipFill>
        <p:spPr>
          <a:xfrm>
            <a:off x="1729525" y="892490"/>
            <a:ext cx="9687384" cy="5651482"/>
          </a:xfrm>
          <a:prstGeom prst="rect">
            <a:avLst/>
          </a:prstGeom>
        </p:spPr>
      </p:pic>
    </p:spTree>
    <p:extLst>
      <p:ext uri="{BB962C8B-B14F-4D97-AF65-F5344CB8AC3E}">
        <p14:creationId xmlns:p14="http://schemas.microsoft.com/office/powerpoint/2010/main" val="214798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802406D1-C94D-41D5-BD44-6E212074F7FF}"/>
              </a:ext>
            </a:extLst>
          </p:cNvPr>
          <p:cNvSpPr/>
          <p:nvPr/>
        </p:nvSpPr>
        <p:spPr>
          <a:xfrm>
            <a:off x="8734577" y="2677402"/>
            <a:ext cx="3287296" cy="1041013"/>
          </a:xfrm>
          <a:prstGeom prst="roundRect">
            <a:avLst>
              <a:gd name="adj" fmla="val 606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19" name="四角形: 角を丸くする 18">
            <a:extLst>
              <a:ext uri="{FF2B5EF4-FFF2-40B4-BE49-F238E27FC236}">
                <a16:creationId xmlns:a16="http://schemas.microsoft.com/office/drawing/2014/main" id="{2750C850-CEB5-4EDC-BC0A-DBA7B8B0F521}"/>
              </a:ext>
            </a:extLst>
          </p:cNvPr>
          <p:cNvSpPr/>
          <p:nvPr/>
        </p:nvSpPr>
        <p:spPr>
          <a:xfrm>
            <a:off x="8825555" y="3859788"/>
            <a:ext cx="2517885" cy="1397661"/>
          </a:xfrm>
          <a:prstGeom prst="roundRect">
            <a:avLst>
              <a:gd name="adj" fmla="val 6065"/>
            </a:avLst>
          </a:prstGeom>
          <a:solidFill>
            <a:srgbClr val="FFF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pic>
        <p:nvPicPr>
          <p:cNvPr id="11" name="図 10">
            <a:extLst>
              <a:ext uri="{FF2B5EF4-FFF2-40B4-BE49-F238E27FC236}">
                <a16:creationId xmlns:a16="http://schemas.microsoft.com/office/drawing/2014/main" id="{085DF830-FB7C-4CFE-BCDF-4E2CED5BD0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242" y="3022613"/>
            <a:ext cx="3804234" cy="812689"/>
          </a:xfrm>
          <a:prstGeom prst="rect">
            <a:avLst/>
          </a:prstGeom>
        </p:spPr>
      </p:pic>
      <p:pic>
        <p:nvPicPr>
          <p:cNvPr id="7" name="図 6">
            <a:extLst>
              <a:ext uri="{FF2B5EF4-FFF2-40B4-BE49-F238E27FC236}">
                <a16:creationId xmlns:a16="http://schemas.microsoft.com/office/drawing/2014/main" id="{B2F46CCA-9033-44FD-B3FE-30ADA40498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068" y="5895803"/>
            <a:ext cx="3899408" cy="835224"/>
          </a:xfrm>
          <a:prstGeom prst="rect">
            <a:avLst/>
          </a:prstGeom>
        </p:spPr>
      </p:pic>
      <p:sp>
        <p:nvSpPr>
          <p:cNvPr id="2" name="タイトル 1">
            <a:extLst>
              <a:ext uri="{FF2B5EF4-FFF2-40B4-BE49-F238E27FC236}">
                <a16:creationId xmlns:a16="http://schemas.microsoft.com/office/drawing/2014/main" id="{5F6B274E-EF48-4459-B5B8-17DA67109997}"/>
              </a:ext>
            </a:extLst>
          </p:cNvPr>
          <p:cNvSpPr>
            <a:spLocks noGrp="1"/>
          </p:cNvSpPr>
          <p:nvPr>
            <p:ph type="title"/>
          </p:nvPr>
        </p:nvSpPr>
        <p:spPr>
          <a:xfrm>
            <a:off x="104274" y="1"/>
            <a:ext cx="10103893" cy="613230"/>
          </a:xfrm>
        </p:spPr>
        <p:txBody>
          <a:bodyPr/>
          <a:lstStyle/>
          <a:p>
            <a:r>
              <a:rPr lang="en-US" altLang="ja-JP" dirty="0"/>
              <a:t>6-3-2</a:t>
            </a:r>
            <a:r>
              <a:rPr lang="ja-JP" altLang="en-US" dirty="0" err="1"/>
              <a:t>．</a:t>
            </a:r>
            <a:r>
              <a:rPr lang="ja-JP" altLang="en-US" dirty="0"/>
              <a:t>次代に向けた「組織強化」／持続可能な社会への貢献／いのち輝くプロジェクト</a:t>
            </a:r>
            <a:endParaRPr kumimoji="1" lang="ja-JP" altLang="en-US" dirty="0"/>
          </a:p>
        </p:txBody>
      </p:sp>
      <p:pic>
        <p:nvPicPr>
          <p:cNvPr id="27" name="図 26">
            <a:extLst>
              <a:ext uri="{FF2B5EF4-FFF2-40B4-BE49-F238E27FC236}">
                <a16:creationId xmlns:a16="http://schemas.microsoft.com/office/drawing/2014/main" id="{F456A481-2A11-44F4-A8D2-9D4434AA5A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31588" y="3941402"/>
            <a:ext cx="2105817" cy="1212281"/>
          </a:xfrm>
          <a:prstGeom prst="rect">
            <a:avLst/>
          </a:prstGeom>
          <a:solidFill>
            <a:schemeClr val="bg1"/>
          </a:solidFill>
        </p:spPr>
      </p:pic>
      <p:sp>
        <p:nvSpPr>
          <p:cNvPr id="9" name="正方形/長方形 8">
            <a:extLst>
              <a:ext uri="{FF2B5EF4-FFF2-40B4-BE49-F238E27FC236}">
                <a16:creationId xmlns:a16="http://schemas.microsoft.com/office/drawing/2014/main" id="{9F1A5CF3-C60E-48A8-A4ED-76AC27CC1D29}"/>
              </a:ext>
            </a:extLst>
          </p:cNvPr>
          <p:cNvSpPr/>
          <p:nvPr/>
        </p:nvSpPr>
        <p:spPr>
          <a:xfrm>
            <a:off x="4236450" y="2881571"/>
            <a:ext cx="439575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観光コンテンツ醸成プロジェクト</a:t>
            </a:r>
            <a:endParaRPr kumimoji="1" lang="en-US" altLang="ja-JP"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大阪空港駅大型ステンドグラス「生命の旅」の</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デザインをまとったラッピング列車</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0" name="正方形/長方形 9">
            <a:extLst>
              <a:ext uri="{FF2B5EF4-FFF2-40B4-BE49-F238E27FC236}">
                <a16:creationId xmlns:a16="http://schemas.microsoft.com/office/drawing/2014/main" id="{B7DDB148-F00E-4091-9D3C-D00CECE99460}"/>
              </a:ext>
            </a:extLst>
          </p:cNvPr>
          <p:cNvSpPr/>
          <p:nvPr/>
        </p:nvSpPr>
        <p:spPr>
          <a:xfrm>
            <a:off x="540547" y="3934422"/>
            <a:ext cx="828500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EXPO TRAIN 2025 </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大阪モノレール号≫  </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日～</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2025</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13</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日（予定）　</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2" name="正方形/長方形 11">
            <a:extLst>
              <a:ext uri="{FF2B5EF4-FFF2-40B4-BE49-F238E27FC236}">
                <a16:creationId xmlns:a16="http://schemas.microsoft.com/office/drawing/2014/main" id="{4BA66C43-0295-4E72-A1DA-31691436921C}"/>
              </a:ext>
            </a:extLst>
          </p:cNvPr>
          <p:cNvSpPr/>
          <p:nvPr/>
        </p:nvSpPr>
        <p:spPr>
          <a:xfrm>
            <a:off x="766031" y="5508646"/>
            <a:ext cx="563476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≪ブルーエール号</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2020</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a:t>
            </a:r>
            <a:r>
              <a:rPr kumimoji="1" lang="en-US" altLang="ja-JP"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11</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日～</a:t>
            </a:r>
            <a:r>
              <a:rPr kumimoji="1" lang="en-US" altLang="ja-JP"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2023</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a:t>
            </a:r>
            <a:r>
              <a:rPr kumimoji="1" lang="en-US" altLang="ja-JP"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4</a:t>
            </a:r>
            <a:r>
              <a:rPr kumimoji="1" lang="ja-JP" altLang="en-US" sz="1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日　</a:t>
            </a:r>
          </a:p>
        </p:txBody>
      </p:sp>
      <p:sp>
        <p:nvSpPr>
          <p:cNvPr id="15" name="角丸四角形 19">
            <a:extLst>
              <a:ext uri="{FF2B5EF4-FFF2-40B4-BE49-F238E27FC236}">
                <a16:creationId xmlns:a16="http://schemas.microsoft.com/office/drawing/2014/main" id="{A4717201-E2EE-4EBC-BBF6-EC4F5BDBB2EA}"/>
              </a:ext>
            </a:extLst>
          </p:cNvPr>
          <p:cNvSpPr/>
          <p:nvPr/>
        </p:nvSpPr>
        <p:spPr>
          <a:xfrm>
            <a:off x="470514" y="1306419"/>
            <a:ext cx="11110904" cy="1241685"/>
          </a:xfrm>
          <a:prstGeom prst="roundRect">
            <a:avLst>
              <a:gd name="adj" fmla="val 7150"/>
            </a:avLst>
          </a:prstGeom>
          <a:solidFill>
            <a:schemeClr val="bg1"/>
          </a:solidFill>
          <a:ln w="38100">
            <a:solidFill>
              <a:srgbClr val="EB96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6" name="正方形/長方形 5">
            <a:extLst>
              <a:ext uri="{FF2B5EF4-FFF2-40B4-BE49-F238E27FC236}">
                <a16:creationId xmlns:a16="http://schemas.microsoft.com/office/drawing/2014/main" id="{06F87177-2D51-41CE-8F13-3DA59D38A1FE}"/>
              </a:ext>
            </a:extLst>
          </p:cNvPr>
          <p:cNvSpPr/>
          <p:nvPr/>
        </p:nvSpPr>
        <p:spPr>
          <a:xfrm>
            <a:off x="836065" y="1392801"/>
            <a:ext cx="10885421" cy="1058425"/>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空高く走る大阪モノレールのラッピング列車は遠くまでメッセージを届けることができます。</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2020</a:t>
            </a:r>
            <a:r>
              <a:rPr kumimoji="0"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年から「いのち」をテーマに、ご利用のお客さまや地域の方々とその時々の社会課題の解決に取組んでいます。</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これからもラッピング列車にメッセージをまとって発信し、持続可能な社会へ貢献していきます。</a:t>
            </a:r>
          </a:p>
        </p:txBody>
      </p:sp>
      <p:sp>
        <p:nvSpPr>
          <p:cNvPr id="4" name="正方形/長方形 3">
            <a:extLst>
              <a:ext uri="{FF2B5EF4-FFF2-40B4-BE49-F238E27FC236}">
                <a16:creationId xmlns:a16="http://schemas.microsoft.com/office/drawing/2014/main" id="{2A22630B-E80F-4236-8B9D-C0B1952C2F3E}"/>
              </a:ext>
            </a:extLst>
          </p:cNvPr>
          <p:cNvSpPr/>
          <p:nvPr/>
        </p:nvSpPr>
        <p:spPr>
          <a:xfrm>
            <a:off x="540548" y="2561392"/>
            <a:ext cx="505051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≪生命の旅号≫ </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2025</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年３月～</a:t>
            </a:r>
            <a:r>
              <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2029</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年３月（予定）</a:t>
            </a:r>
          </a:p>
        </p:txBody>
      </p:sp>
      <p:sp>
        <p:nvSpPr>
          <p:cNvPr id="17" name="正方形/長方形 16">
            <a:extLst>
              <a:ext uri="{FF2B5EF4-FFF2-40B4-BE49-F238E27FC236}">
                <a16:creationId xmlns:a16="http://schemas.microsoft.com/office/drawing/2014/main" id="{11E8F46B-B10C-449E-BEA3-06E8FEE00FF7}"/>
              </a:ext>
            </a:extLst>
          </p:cNvPr>
          <p:cNvSpPr/>
          <p:nvPr/>
        </p:nvSpPr>
        <p:spPr>
          <a:xfrm>
            <a:off x="4289546" y="4360872"/>
            <a:ext cx="4235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2025</a:t>
            </a:r>
            <a:r>
              <a:rPr kumimoji="1" lang="ja-JP" altLang="en-US"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年大阪・関西万博機運醸成プロジェクト</a:t>
            </a:r>
            <a:endParaRPr kumimoji="1" lang="en-US" altLang="ja-JP"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万博のテーマである「いのち輝く未来社会」の</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デザインをまとったラッピング列車</a:t>
            </a:r>
          </a:p>
        </p:txBody>
      </p:sp>
      <p:sp>
        <p:nvSpPr>
          <p:cNvPr id="18" name="正方形/長方形 17">
            <a:extLst>
              <a:ext uri="{FF2B5EF4-FFF2-40B4-BE49-F238E27FC236}">
                <a16:creationId xmlns:a16="http://schemas.microsoft.com/office/drawing/2014/main" id="{EF8517C3-494E-4A13-9746-4DEAF420BD55}"/>
              </a:ext>
            </a:extLst>
          </p:cNvPr>
          <p:cNvSpPr/>
          <p:nvPr/>
        </p:nvSpPr>
        <p:spPr>
          <a:xfrm>
            <a:off x="4263345" y="5903950"/>
            <a:ext cx="466437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コロナに負けるな！医療従事者応援プロジェクト</a:t>
            </a:r>
            <a:endParaRPr kumimoji="1" lang="en-US" altLang="ja-JP" sz="1600" b="1"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「みんなで咲かそう生命（いのち）の花」の</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デザインをまとったラッピング列車</a:t>
            </a:r>
          </a:p>
        </p:txBody>
      </p:sp>
      <p:pic>
        <p:nvPicPr>
          <p:cNvPr id="8" name="図 7">
            <a:extLst>
              <a:ext uri="{FF2B5EF4-FFF2-40B4-BE49-F238E27FC236}">
                <a16:creationId xmlns:a16="http://schemas.microsoft.com/office/drawing/2014/main" id="{792574ED-F031-42B6-B4F3-6928844ED1D0}"/>
              </a:ext>
            </a:extLst>
          </p:cNvPr>
          <p:cNvPicPr>
            <a:picLocks noChangeAspect="1"/>
          </p:cNvPicPr>
          <p:nvPr/>
        </p:nvPicPr>
        <p:blipFill>
          <a:blip r:embed="rId5"/>
          <a:stretch>
            <a:fillRect/>
          </a:stretch>
        </p:blipFill>
        <p:spPr>
          <a:xfrm>
            <a:off x="411242" y="4331134"/>
            <a:ext cx="3804234" cy="993734"/>
          </a:xfrm>
          <a:prstGeom prst="rect">
            <a:avLst/>
          </a:prstGeom>
        </p:spPr>
      </p:pic>
      <p:pic>
        <p:nvPicPr>
          <p:cNvPr id="5" name="図 4">
            <a:extLst>
              <a:ext uri="{FF2B5EF4-FFF2-40B4-BE49-F238E27FC236}">
                <a16:creationId xmlns:a16="http://schemas.microsoft.com/office/drawing/2014/main" id="{70C42E5C-F319-439B-954E-5F5C83B24D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5555" y="2823250"/>
            <a:ext cx="3123653" cy="803225"/>
          </a:xfrm>
          <a:prstGeom prst="rect">
            <a:avLst/>
          </a:prstGeom>
        </p:spPr>
      </p:pic>
      <p:sp>
        <p:nvSpPr>
          <p:cNvPr id="20" name="四角形: 角を丸くする 19">
            <a:extLst>
              <a:ext uri="{FF2B5EF4-FFF2-40B4-BE49-F238E27FC236}">
                <a16:creationId xmlns:a16="http://schemas.microsoft.com/office/drawing/2014/main" id="{26A55AF7-924A-4F3B-A6F3-3F9545346DA5}"/>
              </a:ext>
            </a:extLst>
          </p:cNvPr>
          <p:cNvSpPr/>
          <p:nvPr/>
        </p:nvSpPr>
        <p:spPr>
          <a:xfrm>
            <a:off x="8825555" y="5376277"/>
            <a:ext cx="3127486" cy="1397660"/>
          </a:xfrm>
          <a:prstGeom prst="roundRect">
            <a:avLst>
              <a:gd name="adj" fmla="val 60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M"/>
              <a:ea typeface="HGPｺﾞｼｯｸM"/>
              <a:cs typeface="+mn-cs"/>
            </a:endParaRPr>
          </a:p>
        </p:txBody>
      </p:sp>
      <p:sp>
        <p:nvSpPr>
          <p:cNvPr id="23" name="正方形/長方形 22">
            <a:extLst>
              <a:ext uri="{FF2B5EF4-FFF2-40B4-BE49-F238E27FC236}">
                <a16:creationId xmlns:a16="http://schemas.microsoft.com/office/drawing/2014/main" id="{AA0F159E-95B3-410D-BC93-928D9366DB46}"/>
              </a:ext>
            </a:extLst>
          </p:cNvPr>
          <p:cNvSpPr/>
          <p:nvPr/>
        </p:nvSpPr>
        <p:spPr>
          <a:xfrm>
            <a:off x="411242" y="701127"/>
            <a:ext cx="74485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いのち輝くプロジェクト</a:t>
            </a:r>
          </a:p>
        </p:txBody>
      </p:sp>
      <p:pic>
        <p:nvPicPr>
          <p:cNvPr id="22" name="図 21">
            <a:extLst>
              <a:ext uri="{FF2B5EF4-FFF2-40B4-BE49-F238E27FC236}">
                <a16:creationId xmlns:a16="http://schemas.microsoft.com/office/drawing/2014/main" id="{D12BE461-377D-4784-8060-7B4B6920CE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281" y="5465199"/>
            <a:ext cx="2405860" cy="734170"/>
          </a:xfrm>
          <a:prstGeom prst="rect">
            <a:avLst/>
          </a:prstGeom>
        </p:spPr>
      </p:pic>
      <p:pic>
        <p:nvPicPr>
          <p:cNvPr id="25" name="図 24">
            <a:extLst>
              <a:ext uri="{FF2B5EF4-FFF2-40B4-BE49-F238E27FC236}">
                <a16:creationId xmlns:a16="http://schemas.microsoft.com/office/drawing/2014/main" id="{191F4B5D-DD4E-4B96-AF1E-8125582FFE9C}"/>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5000"/>
                    </a14:imgEffect>
                    <a14:imgEffect>
                      <a14:saturation sat="50000"/>
                    </a14:imgEffect>
                  </a14:imgLayer>
                </a14:imgProps>
              </a:ext>
            </a:extLst>
          </a:blip>
          <a:stretch>
            <a:fillRect/>
          </a:stretch>
        </p:blipFill>
        <p:spPr>
          <a:xfrm>
            <a:off x="9269806" y="5884365"/>
            <a:ext cx="1629380" cy="808610"/>
          </a:xfrm>
          <a:prstGeom prst="rect">
            <a:avLst/>
          </a:prstGeom>
        </p:spPr>
      </p:pic>
      <p:sp>
        <p:nvSpPr>
          <p:cNvPr id="3" name="スライド番号プレースホルダー 2">
            <a:extLst>
              <a:ext uri="{FF2B5EF4-FFF2-40B4-BE49-F238E27FC236}">
                <a16:creationId xmlns:a16="http://schemas.microsoft.com/office/drawing/2014/main" id="{C70B74BA-8F2B-41B4-ACA4-55D23D2C1870}"/>
              </a:ext>
            </a:extLst>
          </p:cNvPr>
          <p:cNvSpPr>
            <a:spLocks noGrp="1"/>
          </p:cNvSpPr>
          <p:nvPr>
            <p:ph type="sldNum" sz="quarter" idx="12"/>
          </p:nvPr>
        </p:nvSpPr>
        <p:spPr/>
        <p:txBody>
          <a:bodyPr/>
          <a:lstStyle/>
          <a:p>
            <a:fld id="{C6BA221B-B92C-4BA5-A9F8-CF39C13EE5C3}" type="slidenum">
              <a:rPr lang="ja-JP" altLang="en-US" smtClean="0"/>
              <a:pPr/>
              <a:t>29</a:t>
            </a:fld>
            <a:endParaRPr lang="ja-JP" altLang="en-US" dirty="0"/>
          </a:p>
        </p:txBody>
      </p:sp>
    </p:spTree>
    <p:extLst>
      <p:ext uri="{BB962C8B-B14F-4D97-AF65-F5344CB8AC3E}">
        <p14:creationId xmlns:p14="http://schemas.microsoft.com/office/powerpoint/2010/main" val="203853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CDB8EDE0-AF7B-4D97-8644-B2D40F83265D}"/>
              </a:ext>
            </a:extLst>
          </p:cNvPr>
          <p:cNvSpPr txBox="1">
            <a:spLocks/>
          </p:cNvSpPr>
          <p:nvPr/>
        </p:nvSpPr>
        <p:spPr>
          <a:xfrm>
            <a:off x="1663933"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7</a:t>
            </a:r>
          </a:p>
        </p:txBody>
      </p:sp>
      <p:sp>
        <p:nvSpPr>
          <p:cNvPr id="7" name="タイトル 1">
            <a:extLst>
              <a:ext uri="{FF2B5EF4-FFF2-40B4-BE49-F238E27FC236}">
                <a16:creationId xmlns:a16="http://schemas.microsoft.com/office/drawing/2014/main" id="{5C2017DA-C6A5-43AA-BA4C-114CEABCF2EC}"/>
              </a:ext>
            </a:extLst>
          </p:cNvPr>
          <p:cNvSpPr txBox="1">
            <a:spLocks/>
          </p:cNvSpPr>
          <p:nvPr/>
        </p:nvSpPr>
        <p:spPr>
          <a:xfrm>
            <a:off x="319886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en-US" altLang="ja-JP" sz="4400" b="0" i="0" u="none" strike="noStrike" kern="1200" cap="none" spc="-15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経営目標および計画</a:t>
            </a:r>
          </a:p>
        </p:txBody>
      </p:sp>
      <p:sp>
        <p:nvSpPr>
          <p:cNvPr id="2" name="スライド番号プレースホルダー 1">
            <a:extLst>
              <a:ext uri="{FF2B5EF4-FFF2-40B4-BE49-F238E27FC236}">
                <a16:creationId xmlns:a16="http://schemas.microsoft.com/office/drawing/2014/main" id="{36BCC58A-3D4D-4352-BF11-C8F07813FB3F}"/>
              </a:ext>
            </a:extLst>
          </p:cNvPr>
          <p:cNvSpPr>
            <a:spLocks noGrp="1"/>
          </p:cNvSpPr>
          <p:nvPr>
            <p:ph type="sldNum" sz="quarter" idx="12"/>
          </p:nvPr>
        </p:nvSpPr>
        <p:spPr/>
        <p:txBody>
          <a:bodyPr/>
          <a:lstStyle/>
          <a:p>
            <a:fld id="{3412CDE4-FC3A-4C9D-A60C-BCFB9D35781F}" type="slidenum">
              <a:rPr kumimoji="1" lang="ja-JP" altLang="en-US" smtClean="0"/>
              <a:t>30</a:t>
            </a:fld>
            <a:endParaRPr kumimoji="1" lang="ja-JP" altLang="en-US"/>
          </a:p>
        </p:txBody>
      </p:sp>
      <p:pic>
        <p:nvPicPr>
          <p:cNvPr id="3" name="図 2">
            <a:extLst>
              <a:ext uri="{FF2B5EF4-FFF2-40B4-BE49-F238E27FC236}">
                <a16:creationId xmlns:a16="http://schemas.microsoft.com/office/drawing/2014/main" id="{064E6944-E5BD-47D3-8E25-538D02361D1D}"/>
              </a:ext>
            </a:extLst>
          </p:cNvPr>
          <p:cNvPicPr>
            <a:picLocks noChangeAspect="1"/>
          </p:cNvPicPr>
          <p:nvPr/>
        </p:nvPicPr>
        <p:blipFill>
          <a:blip r:embed="rId2"/>
          <a:stretch>
            <a:fillRect/>
          </a:stretch>
        </p:blipFill>
        <p:spPr>
          <a:xfrm>
            <a:off x="0" y="4300728"/>
            <a:ext cx="12192000" cy="2023872"/>
          </a:xfrm>
          <a:prstGeom prst="rect">
            <a:avLst/>
          </a:prstGeom>
        </p:spPr>
      </p:pic>
    </p:spTree>
    <p:extLst>
      <p:ext uri="{BB962C8B-B14F-4D97-AF65-F5344CB8AC3E}">
        <p14:creationId xmlns:p14="http://schemas.microsoft.com/office/powerpoint/2010/main" val="4245823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AF9522-F025-46D5-91D4-0981B68289AA}"/>
              </a:ext>
            </a:extLst>
          </p:cNvPr>
          <p:cNvSpPr txBox="1"/>
          <p:nvPr/>
        </p:nvSpPr>
        <p:spPr>
          <a:xfrm>
            <a:off x="148476" y="661355"/>
            <a:ext cx="11220450" cy="604221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3" name="テキスト ボックス 2">
            <a:extLst>
              <a:ext uri="{FF2B5EF4-FFF2-40B4-BE49-F238E27FC236}">
                <a16:creationId xmlns:a16="http://schemas.microsoft.com/office/drawing/2014/main" id="{69EE0FC4-7AE0-4DF0-9CBD-58E1CEB217C1}"/>
              </a:ext>
            </a:extLst>
          </p:cNvPr>
          <p:cNvSpPr txBox="1"/>
          <p:nvPr/>
        </p:nvSpPr>
        <p:spPr>
          <a:xfrm>
            <a:off x="70595" y="645566"/>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rPr>
              <a:t>■最重点目標</a:t>
            </a:r>
            <a:endParaRPr kumimoji="1" lang="en-US" altLang="ja-JP" sz="2000" b="1" i="0" u="sng"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9" name="テキスト ボックス 8">
            <a:extLst>
              <a:ext uri="{FF2B5EF4-FFF2-40B4-BE49-F238E27FC236}">
                <a16:creationId xmlns:a16="http://schemas.microsoft.com/office/drawing/2014/main" id="{7D9085BB-251D-4082-AF1B-09ACC7DD57A0}"/>
              </a:ext>
            </a:extLst>
          </p:cNvPr>
          <p:cNvSpPr txBox="1"/>
          <p:nvPr/>
        </p:nvSpPr>
        <p:spPr>
          <a:xfrm>
            <a:off x="70595" y="5031883"/>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rPr>
              <a:t>■財務目標</a:t>
            </a:r>
          </a:p>
        </p:txBody>
      </p:sp>
      <p:sp>
        <p:nvSpPr>
          <p:cNvPr id="10" name="テキスト ボックス 9">
            <a:extLst>
              <a:ext uri="{FF2B5EF4-FFF2-40B4-BE49-F238E27FC236}">
                <a16:creationId xmlns:a16="http://schemas.microsoft.com/office/drawing/2014/main" id="{0A8C7E52-2164-4844-AC0B-F032B54B3097}"/>
              </a:ext>
            </a:extLst>
          </p:cNvPr>
          <p:cNvSpPr txBox="1"/>
          <p:nvPr/>
        </p:nvSpPr>
        <p:spPr>
          <a:xfrm>
            <a:off x="374840" y="1148608"/>
            <a:ext cx="6341972" cy="417219"/>
          </a:xfrm>
          <a:prstGeom prst="rect">
            <a:avLst/>
          </a:prstGeom>
          <a:solidFill>
            <a:schemeClr val="accent4">
              <a:lumMod val="60000"/>
              <a:lumOff val="40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ｺﾞｼｯｸM"/>
                <a:ea typeface="HGPｺﾞｼｯｸM"/>
                <a:cs typeface="+mn-cs"/>
              </a:rPr>
              <a:t>事故・重大インシデント「ゼロ」（</a:t>
            </a:r>
            <a:r>
              <a:rPr kumimoji="1" lang="en-US" altLang="ja-JP" sz="1800" b="1" i="0" u="none" strike="noStrike" kern="1200" cap="none" spc="0" normalizeH="0" baseline="0" noProof="0" dirty="0">
                <a:ln>
                  <a:noFill/>
                </a:ln>
                <a:solidFill>
                  <a:prstClr val="black"/>
                </a:solidFill>
                <a:effectLst/>
                <a:uLnTx/>
                <a:uFillTx/>
                <a:latin typeface="HGPｺﾞｼｯｸM"/>
                <a:ea typeface="HGPｺﾞｼｯｸM"/>
                <a:cs typeface="+mn-cs"/>
              </a:rPr>
              <a:t>2025</a:t>
            </a:r>
            <a:r>
              <a:rPr kumimoji="1" lang="ja-JP" altLang="en-US" sz="1800" b="1" i="0" u="none" strike="noStrike" kern="1200" cap="none" spc="0" normalizeH="0" baseline="0" noProof="0" dirty="0">
                <a:ln>
                  <a:noFill/>
                </a:ln>
                <a:solidFill>
                  <a:prstClr val="black"/>
                </a:solidFill>
                <a:effectLst/>
                <a:uLnTx/>
                <a:uFillTx/>
                <a:latin typeface="HGPｺﾞｼｯｸM"/>
                <a:ea typeface="HGPｺﾞｼｯｸM"/>
                <a:cs typeface="+mn-cs"/>
              </a:rPr>
              <a:t>～</a:t>
            </a:r>
            <a:r>
              <a:rPr kumimoji="1" lang="en-US" altLang="ja-JP" sz="1800" b="1" i="0" u="none" strike="noStrike" kern="1200" cap="none" spc="0" normalizeH="0" baseline="0" noProof="0" dirty="0">
                <a:ln>
                  <a:noFill/>
                </a:ln>
                <a:solidFill>
                  <a:prstClr val="black"/>
                </a:solidFill>
                <a:effectLst/>
                <a:uLnTx/>
                <a:uFillTx/>
                <a:latin typeface="HGPｺﾞｼｯｸM"/>
                <a:ea typeface="HGPｺﾞｼｯｸM"/>
                <a:cs typeface="+mn-cs"/>
              </a:rPr>
              <a:t>2029</a:t>
            </a:r>
            <a:r>
              <a:rPr kumimoji="1" lang="ja-JP" altLang="en-US" sz="1800" b="1" i="0" u="none" strike="noStrike" kern="1200" cap="none" spc="0" normalizeH="0" baseline="0" noProof="0" dirty="0">
                <a:ln>
                  <a:noFill/>
                </a:ln>
                <a:solidFill>
                  <a:prstClr val="black"/>
                </a:solidFill>
                <a:effectLst/>
                <a:uLnTx/>
                <a:uFillTx/>
                <a:latin typeface="HGPｺﾞｼｯｸM"/>
                <a:ea typeface="HGPｺﾞｼｯｸM"/>
                <a:cs typeface="+mn-cs"/>
              </a:rPr>
              <a:t>年度）　</a:t>
            </a:r>
          </a:p>
        </p:txBody>
      </p:sp>
      <p:sp>
        <p:nvSpPr>
          <p:cNvPr id="12" name="テキスト ボックス 11">
            <a:extLst>
              <a:ext uri="{FF2B5EF4-FFF2-40B4-BE49-F238E27FC236}">
                <a16:creationId xmlns:a16="http://schemas.microsoft.com/office/drawing/2014/main" id="{F9CD09AE-7AB6-42B1-AE04-17993019A237}"/>
              </a:ext>
            </a:extLst>
          </p:cNvPr>
          <p:cNvSpPr txBox="1"/>
          <p:nvPr/>
        </p:nvSpPr>
        <p:spPr>
          <a:xfrm>
            <a:off x="70595" y="2369049"/>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prstClr val="black"/>
                </a:solidFill>
                <a:effectLst/>
                <a:uLnTx/>
                <a:uFillTx/>
                <a:latin typeface="HGPｺﾞｼｯｸM"/>
                <a:ea typeface="HGPｺﾞｼｯｸM"/>
                <a:cs typeface="+mn-cs"/>
              </a:rPr>
              <a:t>■重点目標</a:t>
            </a:r>
            <a:endPar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5" name="正方形/長方形 4">
            <a:extLst>
              <a:ext uri="{FF2B5EF4-FFF2-40B4-BE49-F238E27FC236}">
                <a16:creationId xmlns:a16="http://schemas.microsoft.com/office/drawing/2014/main" id="{D830264E-52E7-4851-B7EC-D9578DEC4AB7}"/>
              </a:ext>
            </a:extLst>
          </p:cNvPr>
          <p:cNvSpPr/>
          <p:nvPr/>
        </p:nvSpPr>
        <p:spPr>
          <a:xfrm>
            <a:off x="1883428" y="624684"/>
            <a:ext cx="94031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大阪モノレールは、「安全な鉄道」として、お客さまから信頼される公共交通機関をめざすことが使命であることから、事故・重大インシデント「ゼロ」を最重点目標としました。</a:t>
            </a:r>
          </a:p>
        </p:txBody>
      </p:sp>
      <p:sp>
        <p:nvSpPr>
          <p:cNvPr id="6" name="正方形/長方形 5">
            <a:extLst>
              <a:ext uri="{FF2B5EF4-FFF2-40B4-BE49-F238E27FC236}">
                <a16:creationId xmlns:a16="http://schemas.microsoft.com/office/drawing/2014/main" id="{CB6CAD99-397E-4791-B799-3706A6FB1BE1}"/>
              </a:ext>
            </a:extLst>
          </p:cNvPr>
          <p:cNvSpPr/>
          <p:nvPr/>
        </p:nvSpPr>
        <p:spPr>
          <a:xfrm>
            <a:off x="1883428" y="2307494"/>
            <a:ext cx="96023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お客さま視点で</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CS</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につながる目標として、安全・安心に対する評価として安全輸送の確保を、サービス向上に対する評価として資格取得を、外出機会の創出として駅まち事業の５種類としました。</a:t>
            </a:r>
          </a:p>
        </p:txBody>
      </p:sp>
      <p:sp>
        <p:nvSpPr>
          <p:cNvPr id="15" name="正方形/長方形 14">
            <a:extLst>
              <a:ext uri="{FF2B5EF4-FFF2-40B4-BE49-F238E27FC236}">
                <a16:creationId xmlns:a16="http://schemas.microsoft.com/office/drawing/2014/main" id="{0760C419-2FFD-4D39-8AFB-91B6015C833C}"/>
              </a:ext>
            </a:extLst>
          </p:cNvPr>
          <p:cNvSpPr/>
          <p:nvPr/>
        </p:nvSpPr>
        <p:spPr>
          <a:xfrm>
            <a:off x="1902899" y="4940850"/>
            <a:ext cx="94660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安全・安定運行を継続し、大阪モノレール沿線のポテンシャルを活かした需要喚起策を実施した成果目標として売上高を、本業による純粋な収益力を示し、設備投資の多い企業に適している</a:t>
            </a:r>
            <a:r>
              <a:rPr kumimoji="1" lang="en-US" altLang="ja-JP" sz="1400" b="0" i="0" u="none" strike="noStrike" kern="1200" cap="none" spc="0" normalizeH="0" baseline="0" noProof="0" dirty="0">
                <a:ln>
                  <a:noFill/>
                </a:ln>
                <a:solidFill>
                  <a:prstClr val="black"/>
                </a:solidFill>
                <a:effectLst/>
                <a:uLnTx/>
                <a:uFillTx/>
                <a:latin typeface="HGPｺﾞｼｯｸM"/>
                <a:ea typeface="HGPｺﾞｼｯｸM"/>
                <a:cs typeface="+mn-cs"/>
              </a:rPr>
              <a:t>EBITDA</a:t>
            </a:r>
            <a:r>
              <a:rPr kumimoji="1" lang="ja-JP" altLang="en-US" sz="1400" b="0" i="0" u="none" strike="noStrike" kern="1200" cap="none" spc="0" normalizeH="0" baseline="0" noProof="0" dirty="0">
                <a:ln>
                  <a:noFill/>
                </a:ln>
                <a:solidFill>
                  <a:prstClr val="black"/>
                </a:solidFill>
                <a:effectLst/>
                <a:uLnTx/>
                <a:uFillTx/>
                <a:latin typeface="HGPｺﾞｼｯｸM"/>
                <a:ea typeface="HGPｺﾞｼｯｸM"/>
                <a:cs typeface="+mn-cs"/>
              </a:rPr>
              <a:t>を目標としています。</a:t>
            </a:r>
          </a:p>
        </p:txBody>
      </p:sp>
      <p:sp>
        <p:nvSpPr>
          <p:cNvPr id="7" name="タイトル 6">
            <a:extLst>
              <a:ext uri="{FF2B5EF4-FFF2-40B4-BE49-F238E27FC236}">
                <a16:creationId xmlns:a16="http://schemas.microsoft.com/office/drawing/2014/main" id="{ED73BED5-73A7-460B-BF45-0673304DD726}"/>
              </a:ext>
            </a:extLst>
          </p:cNvPr>
          <p:cNvSpPr>
            <a:spLocks noGrp="1"/>
          </p:cNvSpPr>
          <p:nvPr>
            <p:ph type="title"/>
          </p:nvPr>
        </p:nvSpPr>
        <p:spPr/>
        <p:txBody>
          <a:bodyPr/>
          <a:lstStyle/>
          <a:p>
            <a:r>
              <a:rPr lang="en-US" altLang="ja-JP" dirty="0"/>
              <a:t>7-1</a:t>
            </a:r>
            <a:r>
              <a:rPr lang="ja-JP" altLang="en-US" dirty="0" err="1"/>
              <a:t>．</a:t>
            </a:r>
            <a:r>
              <a:rPr lang="ja-JP" altLang="en-US" dirty="0"/>
              <a:t>経営目標</a:t>
            </a:r>
            <a:endParaRPr kumimoji="1" lang="ja-JP" altLang="en-US" dirty="0"/>
          </a:p>
        </p:txBody>
      </p:sp>
      <p:sp>
        <p:nvSpPr>
          <p:cNvPr id="8" name="スライド番号プレースホルダー 7">
            <a:extLst>
              <a:ext uri="{FF2B5EF4-FFF2-40B4-BE49-F238E27FC236}">
                <a16:creationId xmlns:a16="http://schemas.microsoft.com/office/drawing/2014/main" id="{83AD0119-3BEA-49C3-80C3-D9DEF2D2BC31}"/>
              </a:ext>
            </a:extLst>
          </p:cNvPr>
          <p:cNvSpPr>
            <a:spLocks noGrp="1"/>
          </p:cNvSpPr>
          <p:nvPr>
            <p:ph type="sldNum" sz="quarter" idx="12"/>
          </p:nvPr>
        </p:nvSpPr>
        <p:spPr/>
        <p:txBody>
          <a:bodyPr/>
          <a:lstStyle/>
          <a:p>
            <a:fld id="{C6BA221B-B92C-4BA5-A9F8-CF39C13EE5C3}" type="slidenum">
              <a:rPr lang="ja-JP" altLang="en-US" smtClean="0"/>
              <a:pPr/>
              <a:t>31</a:t>
            </a:fld>
            <a:endParaRPr lang="ja-JP" altLang="en-US" dirty="0"/>
          </a:p>
        </p:txBody>
      </p:sp>
      <p:pic>
        <p:nvPicPr>
          <p:cNvPr id="14" name="図 13">
            <a:extLst>
              <a:ext uri="{FF2B5EF4-FFF2-40B4-BE49-F238E27FC236}">
                <a16:creationId xmlns:a16="http://schemas.microsoft.com/office/drawing/2014/main" id="{ED26A2D4-9E56-45A9-968A-723C18219E60}"/>
              </a:ext>
            </a:extLst>
          </p:cNvPr>
          <p:cNvPicPr>
            <a:picLocks noChangeAspect="1"/>
          </p:cNvPicPr>
          <p:nvPr/>
        </p:nvPicPr>
        <p:blipFill>
          <a:blip r:embed="rId2"/>
          <a:stretch>
            <a:fillRect/>
          </a:stretch>
        </p:blipFill>
        <p:spPr>
          <a:xfrm>
            <a:off x="374839" y="5505703"/>
            <a:ext cx="7248772" cy="1225402"/>
          </a:xfrm>
          <a:prstGeom prst="rect">
            <a:avLst/>
          </a:prstGeom>
        </p:spPr>
      </p:pic>
      <p:pic>
        <p:nvPicPr>
          <p:cNvPr id="16" name="図 15">
            <a:extLst>
              <a:ext uri="{FF2B5EF4-FFF2-40B4-BE49-F238E27FC236}">
                <a16:creationId xmlns:a16="http://schemas.microsoft.com/office/drawing/2014/main" id="{D4F89A08-AAC3-4104-BA6D-9B9BE1FE9D63}"/>
              </a:ext>
            </a:extLst>
          </p:cNvPr>
          <p:cNvPicPr>
            <a:picLocks noChangeAspect="1"/>
          </p:cNvPicPr>
          <p:nvPr/>
        </p:nvPicPr>
        <p:blipFill>
          <a:blip r:embed="rId3"/>
          <a:stretch>
            <a:fillRect/>
          </a:stretch>
        </p:blipFill>
        <p:spPr>
          <a:xfrm>
            <a:off x="374839" y="1545449"/>
            <a:ext cx="11705335" cy="865707"/>
          </a:xfrm>
          <a:prstGeom prst="rect">
            <a:avLst/>
          </a:prstGeom>
        </p:spPr>
      </p:pic>
      <p:pic>
        <p:nvPicPr>
          <p:cNvPr id="17" name="図 16">
            <a:extLst>
              <a:ext uri="{FF2B5EF4-FFF2-40B4-BE49-F238E27FC236}">
                <a16:creationId xmlns:a16="http://schemas.microsoft.com/office/drawing/2014/main" id="{904DA8E2-079B-4A94-9515-10CA30405E46}"/>
              </a:ext>
            </a:extLst>
          </p:cNvPr>
          <p:cNvPicPr>
            <a:picLocks noChangeAspect="1"/>
          </p:cNvPicPr>
          <p:nvPr/>
        </p:nvPicPr>
        <p:blipFill>
          <a:blip r:embed="rId4"/>
          <a:stretch>
            <a:fillRect/>
          </a:stretch>
        </p:blipFill>
        <p:spPr>
          <a:xfrm>
            <a:off x="374839" y="2773405"/>
            <a:ext cx="11705335" cy="2206943"/>
          </a:xfrm>
          <a:prstGeom prst="rect">
            <a:avLst/>
          </a:prstGeom>
        </p:spPr>
      </p:pic>
    </p:spTree>
    <p:extLst>
      <p:ext uri="{BB962C8B-B14F-4D97-AF65-F5344CB8AC3E}">
        <p14:creationId xmlns:p14="http://schemas.microsoft.com/office/powerpoint/2010/main" val="60686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AF9522-F025-46D5-91D4-0981B68289AA}"/>
              </a:ext>
            </a:extLst>
          </p:cNvPr>
          <p:cNvSpPr txBox="1"/>
          <p:nvPr/>
        </p:nvSpPr>
        <p:spPr>
          <a:xfrm>
            <a:off x="372593" y="744069"/>
            <a:ext cx="11220450" cy="604221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3" name="テキスト ボックス 2">
            <a:extLst>
              <a:ext uri="{FF2B5EF4-FFF2-40B4-BE49-F238E27FC236}">
                <a16:creationId xmlns:a16="http://schemas.microsoft.com/office/drawing/2014/main" id="{69EE0FC4-7AE0-4DF0-9CBD-58E1CEB217C1}"/>
              </a:ext>
            </a:extLst>
          </p:cNvPr>
          <p:cNvSpPr txBox="1"/>
          <p:nvPr/>
        </p:nvSpPr>
        <p:spPr>
          <a:xfrm>
            <a:off x="1433231" y="790933"/>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rPr>
              <a:t>■収支計画</a:t>
            </a:r>
            <a:endParaRPr kumimoji="1" lang="en-US" altLang="ja-JP" sz="2000" b="1" i="0" u="sng"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8" name="テキスト ボックス 7">
            <a:extLst>
              <a:ext uri="{FF2B5EF4-FFF2-40B4-BE49-F238E27FC236}">
                <a16:creationId xmlns:a16="http://schemas.microsoft.com/office/drawing/2014/main" id="{B70C340F-8B6B-44D8-A5F5-F468FA8D27F1}"/>
              </a:ext>
            </a:extLst>
          </p:cNvPr>
          <p:cNvSpPr txBox="1"/>
          <p:nvPr/>
        </p:nvSpPr>
        <p:spPr>
          <a:xfrm>
            <a:off x="1433231" y="4895768"/>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rPr>
              <a:t>■投資計画</a:t>
            </a:r>
            <a:endParaRPr kumimoji="1" lang="en-US" altLang="ja-JP" sz="2000" b="1" i="0" u="sng"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10" name="テキスト ボックス 9">
            <a:extLst>
              <a:ext uri="{FF2B5EF4-FFF2-40B4-BE49-F238E27FC236}">
                <a16:creationId xmlns:a16="http://schemas.microsoft.com/office/drawing/2014/main" id="{63E5E8D9-7E6C-4C0E-8C8E-D42655D1ADD0}"/>
              </a:ext>
            </a:extLst>
          </p:cNvPr>
          <p:cNvSpPr txBox="1"/>
          <p:nvPr/>
        </p:nvSpPr>
        <p:spPr>
          <a:xfrm>
            <a:off x="7416024" y="4980533"/>
            <a:ext cx="280681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r>
              <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rPr>
              <a:t>億円</a:t>
            </a: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endPar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11" name="テキスト ボックス 10">
            <a:extLst>
              <a:ext uri="{FF2B5EF4-FFF2-40B4-BE49-F238E27FC236}">
                <a16:creationId xmlns:a16="http://schemas.microsoft.com/office/drawing/2014/main" id="{AC9E2A72-39C3-46A4-8CFD-8E81E4F25D4C}"/>
              </a:ext>
            </a:extLst>
          </p:cNvPr>
          <p:cNvSpPr txBox="1"/>
          <p:nvPr/>
        </p:nvSpPr>
        <p:spPr>
          <a:xfrm>
            <a:off x="7085143" y="944820"/>
            <a:ext cx="31645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r>
              <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rPr>
              <a:t>億円</a:t>
            </a: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endPar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12" name="正方形/長方形 11">
            <a:extLst>
              <a:ext uri="{FF2B5EF4-FFF2-40B4-BE49-F238E27FC236}">
                <a16:creationId xmlns:a16="http://schemas.microsoft.com/office/drawing/2014/main" id="{6B66705C-F0FF-48B3-B4A6-9D657CA93FFC}"/>
              </a:ext>
            </a:extLst>
          </p:cNvPr>
          <p:cNvSpPr/>
          <p:nvPr/>
        </p:nvSpPr>
        <p:spPr>
          <a:xfrm>
            <a:off x="2829173" y="4839292"/>
            <a:ext cx="68078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M"/>
                <a:ea typeface="HGPｺﾞｼｯｸM"/>
                <a:cs typeface="+mn-cs"/>
              </a:rPr>
              <a:t>車両関係と安全投資等の設備投資は、減価償却費の範囲内を投資額としており、南伸事業は、事業の進捗に応じて計画どおり計上しています。</a:t>
            </a:r>
          </a:p>
        </p:txBody>
      </p:sp>
      <p:sp>
        <p:nvSpPr>
          <p:cNvPr id="14" name="正方形/長方形 13">
            <a:extLst>
              <a:ext uri="{FF2B5EF4-FFF2-40B4-BE49-F238E27FC236}">
                <a16:creationId xmlns:a16="http://schemas.microsoft.com/office/drawing/2014/main" id="{DE3B6A59-1F1B-4AC7-825E-2CD32E8E67F1}"/>
              </a:ext>
            </a:extLst>
          </p:cNvPr>
          <p:cNvSpPr/>
          <p:nvPr/>
        </p:nvSpPr>
        <p:spPr>
          <a:xfrm>
            <a:off x="2797268" y="740318"/>
            <a:ext cx="701012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M"/>
                <a:ea typeface="HGPｺﾞｼｯｸM"/>
                <a:cs typeface="+mn-cs"/>
              </a:rPr>
              <a:t>社会環境の変化により、旅客運輸収入の増加が見込めない中、経費は物価上昇などで増加しますが、</a:t>
            </a:r>
            <a:r>
              <a:rPr kumimoji="1" lang="en-US" altLang="ja-JP" sz="1100" b="0" i="0" u="none" strike="noStrike" kern="1200" cap="none" spc="0" normalizeH="0" baseline="0" noProof="0" dirty="0">
                <a:ln>
                  <a:noFill/>
                </a:ln>
                <a:solidFill>
                  <a:prstClr val="black"/>
                </a:solidFill>
                <a:effectLst/>
                <a:uLnTx/>
                <a:uFillTx/>
                <a:latin typeface="HGPｺﾞｼｯｸM"/>
                <a:ea typeface="HGPｺﾞｼｯｸM"/>
                <a:cs typeface="+mn-cs"/>
              </a:rPr>
              <a:t>2026</a:t>
            </a:r>
            <a:r>
              <a:rPr kumimoji="1" lang="ja-JP" altLang="en-US" sz="1100" b="0" i="0" u="none" strike="noStrike" kern="1200" cap="none" spc="0" normalizeH="0" baseline="0" noProof="0" dirty="0">
                <a:ln>
                  <a:noFill/>
                </a:ln>
                <a:solidFill>
                  <a:prstClr val="black"/>
                </a:solidFill>
                <a:effectLst/>
                <a:uLnTx/>
                <a:uFillTx/>
                <a:latin typeface="HGPｺﾞｼｯｸM"/>
                <a:ea typeface="HGPｺﾞｼｯｸM"/>
                <a:cs typeface="+mn-cs"/>
              </a:rPr>
              <a:t>年度以降増収策の実施と経費節減に努め、</a:t>
            </a:r>
            <a:r>
              <a:rPr kumimoji="1" lang="en-US" altLang="ja-JP" sz="1100" b="0" i="0" u="none" strike="noStrike" kern="1200" cap="none" spc="0" normalizeH="0" baseline="0" noProof="0" dirty="0">
                <a:ln>
                  <a:noFill/>
                </a:ln>
                <a:solidFill>
                  <a:prstClr val="black"/>
                </a:solidFill>
                <a:effectLst/>
                <a:uLnTx/>
                <a:uFillTx/>
                <a:latin typeface="HGPｺﾞｼｯｸM"/>
                <a:ea typeface="HGPｺﾞｼｯｸM"/>
                <a:cs typeface="+mn-cs"/>
              </a:rPr>
              <a:t>EBITDA</a:t>
            </a:r>
            <a:r>
              <a:rPr kumimoji="1" lang="ja-JP" altLang="en-US" sz="1100" b="0" i="0" u="none" strike="noStrike" kern="1200" cap="none" spc="0" normalizeH="0" baseline="0" noProof="0" dirty="0">
                <a:ln>
                  <a:noFill/>
                </a:ln>
                <a:solidFill>
                  <a:prstClr val="black"/>
                </a:solidFill>
                <a:effectLst/>
                <a:uLnTx/>
                <a:uFillTx/>
                <a:latin typeface="HGPｺﾞｼｯｸM"/>
                <a:ea typeface="HGPｺﾞｼｯｸM"/>
                <a:cs typeface="+mn-cs"/>
              </a:rPr>
              <a:t>はほぼ横ばいで推移できるよう取組んでいきます。</a:t>
            </a:r>
          </a:p>
        </p:txBody>
      </p:sp>
      <p:sp>
        <p:nvSpPr>
          <p:cNvPr id="4" name="タイトル 3">
            <a:extLst>
              <a:ext uri="{FF2B5EF4-FFF2-40B4-BE49-F238E27FC236}">
                <a16:creationId xmlns:a16="http://schemas.microsoft.com/office/drawing/2014/main" id="{E31B3ABC-1176-4392-9728-22967A0DF8EC}"/>
              </a:ext>
            </a:extLst>
          </p:cNvPr>
          <p:cNvSpPr>
            <a:spLocks noGrp="1"/>
          </p:cNvSpPr>
          <p:nvPr>
            <p:ph type="title"/>
          </p:nvPr>
        </p:nvSpPr>
        <p:spPr/>
        <p:txBody>
          <a:bodyPr/>
          <a:lstStyle/>
          <a:p>
            <a:r>
              <a:rPr lang="en-US" altLang="ja-JP" dirty="0"/>
              <a:t>7-2</a:t>
            </a:r>
            <a:r>
              <a:rPr lang="ja-JP" altLang="en-US" dirty="0" err="1"/>
              <a:t>．</a:t>
            </a:r>
            <a:r>
              <a:rPr lang="ja-JP" altLang="en-US" dirty="0"/>
              <a:t>経営計画</a:t>
            </a:r>
            <a:endParaRPr kumimoji="1" lang="ja-JP" altLang="en-US" dirty="0"/>
          </a:p>
        </p:txBody>
      </p:sp>
      <p:sp>
        <p:nvSpPr>
          <p:cNvPr id="6" name="スライド番号プレースホルダー 5">
            <a:extLst>
              <a:ext uri="{FF2B5EF4-FFF2-40B4-BE49-F238E27FC236}">
                <a16:creationId xmlns:a16="http://schemas.microsoft.com/office/drawing/2014/main" id="{D890B6CC-7E8B-40F2-9D29-4D8D648A0A69}"/>
              </a:ext>
            </a:extLst>
          </p:cNvPr>
          <p:cNvSpPr>
            <a:spLocks noGrp="1"/>
          </p:cNvSpPr>
          <p:nvPr>
            <p:ph type="sldNum" sz="quarter" idx="12"/>
          </p:nvPr>
        </p:nvSpPr>
        <p:spPr/>
        <p:txBody>
          <a:bodyPr/>
          <a:lstStyle/>
          <a:p>
            <a:fld id="{C6BA221B-B92C-4BA5-A9F8-CF39C13EE5C3}" type="slidenum">
              <a:rPr lang="ja-JP" altLang="en-US" smtClean="0"/>
              <a:pPr/>
              <a:t>32</a:t>
            </a:fld>
            <a:endParaRPr lang="ja-JP" altLang="en-US" dirty="0"/>
          </a:p>
        </p:txBody>
      </p:sp>
      <p:pic>
        <p:nvPicPr>
          <p:cNvPr id="7" name="図 6">
            <a:extLst>
              <a:ext uri="{FF2B5EF4-FFF2-40B4-BE49-F238E27FC236}">
                <a16:creationId xmlns:a16="http://schemas.microsoft.com/office/drawing/2014/main" id="{D972174A-105D-4213-9A3D-745D3399547A}"/>
              </a:ext>
            </a:extLst>
          </p:cNvPr>
          <p:cNvPicPr>
            <a:picLocks noChangeAspect="1"/>
          </p:cNvPicPr>
          <p:nvPr/>
        </p:nvPicPr>
        <p:blipFill>
          <a:blip r:embed="rId2"/>
          <a:stretch>
            <a:fillRect/>
          </a:stretch>
        </p:blipFill>
        <p:spPr>
          <a:xfrm>
            <a:off x="1664782" y="1173512"/>
            <a:ext cx="8504657" cy="3627434"/>
          </a:xfrm>
          <a:prstGeom prst="rect">
            <a:avLst/>
          </a:prstGeom>
        </p:spPr>
      </p:pic>
      <p:pic>
        <p:nvPicPr>
          <p:cNvPr id="13" name="図 12">
            <a:extLst>
              <a:ext uri="{FF2B5EF4-FFF2-40B4-BE49-F238E27FC236}">
                <a16:creationId xmlns:a16="http://schemas.microsoft.com/office/drawing/2014/main" id="{2B0F4BD7-61B0-469C-89BA-3FFF1C4CE027}"/>
              </a:ext>
            </a:extLst>
          </p:cNvPr>
          <p:cNvPicPr>
            <a:picLocks noChangeAspect="1"/>
          </p:cNvPicPr>
          <p:nvPr/>
        </p:nvPicPr>
        <p:blipFill>
          <a:blip r:embed="rId3"/>
          <a:stretch>
            <a:fillRect/>
          </a:stretch>
        </p:blipFill>
        <p:spPr>
          <a:xfrm>
            <a:off x="1664781" y="5308525"/>
            <a:ext cx="8504657" cy="1432684"/>
          </a:xfrm>
          <a:prstGeom prst="rect">
            <a:avLst/>
          </a:prstGeom>
        </p:spPr>
      </p:pic>
    </p:spTree>
    <p:extLst>
      <p:ext uri="{BB962C8B-B14F-4D97-AF65-F5344CB8AC3E}">
        <p14:creationId xmlns:p14="http://schemas.microsoft.com/office/powerpoint/2010/main" val="174184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AF9522-F025-46D5-91D4-0981B68289AA}"/>
              </a:ext>
            </a:extLst>
          </p:cNvPr>
          <p:cNvSpPr txBox="1"/>
          <p:nvPr/>
        </p:nvSpPr>
        <p:spPr>
          <a:xfrm>
            <a:off x="372593" y="744069"/>
            <a:ext cx="11220450" cy="604221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3" name="テキスト ボックス 2">
            <a:extLst>
              <a:ext uri="{FF2B5EF4-FFF2-40B4-BE49-F238E27FC236}">
                <a16:creationId xmlns:a16="http://schemas.microsoft.com/office/drawing/2014/main" id="{69EE0FC4-7AE0-4DF0-9CBD-58E1CEB217C1}"/>
              </a:ext>
            </a:extLst>
          </p:cNvPr>
          <p:cNvSpPr txBox="1"/>
          <p:nvPr/>
        </p:nvSpPr>
        <p:spPr>
          <a:xfrm>
            <a:off x="1433231" y="790933"/>
            <a:ext cx="11376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HGPｺﾞｼｯｸM"/>
                <a:ea typeface="HGPｺﾞｼｯｸM"/>
                <a:cs typeface="+mn-cs"/>
              </a:rPr>
              <a:t>■収支実績</a:t>
            </a:r>
            <a:endParaRPr kumimoji="1" lang="en-US" altLang="ja-JP" sz="2000" b="1" i="0" u="sng"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11" name="テキスト ボックス 10">
            <a:extLst>
              <a:ext uri="{FF2B5EF4-FFF2-40B4-BE49-F238E27FC236}">
                <a16:creationId xmlns:a16="http://schemas.microsoft.com/office/drawing/2014/main" id="{AC9E2A72-39C3-46A4-8CFD-8E81E4F25D4C}"/>
              </a:ext>
            </a:extLst>
          </p:cNvPr>
          <p:cNvSpPr txBox="1"/>
          <p:nvPr/>
        </p:nvSpPr>
        <p:spPr>
          <a:xfrm>
            <a:off x="6986530" y="944820"/>
            <a:ext cx="31645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r>
              <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rPr>
              <a:t>億円</a:t>
            </a:r>
            <a:r>
              <a:rPr kumimoji="1" lang="en-US" altLang="ja-JP" sz="1200" b="0" i="0" u="none" strike="noStrike" kern="1200" cap="none" spc="0" normalizeH="0" baseline="0" noProof="0" dirty="0">
                <a:ln>
                  <a:noFill/>
                </a:ln>
                <a:solidFill>
                  <a:prstClr val="black"/>
                </a:solidFill>
                <a:effectLst/>
                <a:uLnTx/>
                <a:uFillTx/>
                <a:latin typeface="HGPｺﾞｼｯｸM"/>
                <a:ea typeface="HGPｺﾞｼｯｸM"/>
                <a:cs typeface="+mn-cs"/>
              </a:rPr>
              <a:t>]</a:t>
            </a:r>
            <a:endParaRPr kumimoji="1" lang="ja-JP" altLang="en-US" sz="1200" b="0" i="0" u="none" strike="noStrike" kern="1200" cap="none" spc="0" normalizeH="0" baseline="0" noProof="0" dirty="0">
              <a:ln>
                <a:noFill/>
              </a:ln>
              <a:solidFill>
                <a:prstClr val="black"/>
              </a:solidFill>
              <a:effectLst/>
              <a:uLnTx/>
              <a:uFillTx/>
              <a:latin typeface="HGPｺﾞｼｯｸM"/>
              <a:ea typeface="HGPｺﾞｼｯｸM"/>
              <a:cs typeface="+mn-cs"/>
            </a:endParaRPr>
          </a:p>
        </p:txBody>
      </p:sp>
      <p:sp>
        <p:nvSpPr>
          <p:cNvPr id="4" name="タイトル 3">
            <a:extLst>
              <a:ext uri="{FF2B5EF4-FFF2-40B4-BE49-F238E27FC236}">
                <a16:creationId xmlns:a16="http://schemas.microsoft.com/office/drawing/2014/main" id="{E31B3ABC-1176-4392-9728-22967A0DF8EC}"/>
              </a:ext>
            </a:extLst>
          </p:cNvPr>
          <p:cNvSpPr>
            <a:spLocks noGrp="1"/>
          </p:cNvSpPr>
          <p:nvPr>
            <p:ph type="title"/>
          </p:nvPr>
        </p:nvSpPr>
        <p:spPr/>
        <p:txBody>
          <a:bodyPr/>
          <a:lstStyle/>
          <a:p>
            <a:r>
              <a:rPr lang="en-US" altLang="ja-JP" dirty="0"/>
              <a:t>7-3</a:t>
            </a:r>
            <a:r>
              <a:rPr lang="ja-JP" altLang="en-US" dirty="0" err="1"/>
              <a:t>．</a:t>
            </a:r>
            <a:r>
              <a:rPr lang="ja-JP" altLang="en-US" dirty="0"/>
              <a:t>過去５年間の収支実績</a:t>
            </a:r>
            <a:endParaRPr kumimoji="1" lang="ja-JP" altLang="en-US" dirty="0"/>
          </a:p>
        </p:txBody>
      </p:sp>
      <p:sp>
        <p:nvSpPr>
          <p:cNvPr id="6" name="スライド番号プレースホルダー 5">
            <a:extLst>
              <a:ext uri="{FF2B5EF4-FFF2-40B4-BE49-F238E27FC236}">
                <a16:creationId xmlns:a16="http://schemas.microsoft.com/office/drawing/2014/main" id="{8B329889-193D-4076-A0BC-91575EE73771}"/>
              </a:ext>
            </a:extLst>
          </p:cNvPr>
          <p:cNvSpPr>
            <a:spLocks noGrp="1"/>
          </p:cNvSpPr>
          <p:nvPr>
            <p:ph type="sldNum" sz="quarter" idx="12"/>
          </p:nvPr>
        </p:nvSpPr>
        <p:spPr/>
        <p:txBody>
          <a:bodyPr/>
          <a:lstStyle/>
          <a:p>
            <a:fld id="{C6BA221B-B92C-4BA5-A9F8-CF39C13EE5C3}" type="slidenum">
              <a:rPr lang="ja-JP" altLang="en-US" smtClean="0"/>
              <a:pPr/>
              <a:t>33</a:t>
            </a:fld>
            <a:endParaRPr lang="ja-JP" altLang="en-US" dirty="0"/>
          </a:p>
        </p:txBody>
      </p:sp>
      <p:pic>
        <p:nvPicPr>
          <p:cNvPr id="7" name="図 6">
            <a:extLst>
              <a:ext uri="{FF2B5EF4-FFF2-40B4-BE49-F238E27FC236}">
                <a16:creationId xmlns:a16="http://schemas.microsoft.com/office/drawing/2014/main" id="{EDCE6C8A-FF4D-4E4A-856B-FEEAA1117F61}"/>
              </a:ext>
            </a:extLst>
          </p:cNvPr>
          <p:cNvPicPr>
            <a:picLocks noChangeAspect="1"/>
          </p:cNvPicPr>
          <p:nvPr/>
        </p:nvPicPr>
        <p:blipFill>
          <a:blip r:embed="rId2"/>
          <a:stretch>
            <a:fillRect/>
          </a:stretch>
        </p:blipFill>
        <p:spPr>
          <a:xfrm>
            <a:off x="1727937" y="1178111"/>
            <a:ext cx="8602202" cy="3627434"/>
          </a:xfrm>
          <a:prstGeom prst="rect">
            <a:avLst/>
          </a:prstGeom>
        </p:spPr>
      </p:pic>
    </p:spTree>
    <p:extLst>
      <p:ext uri="{BB962C8B-B14F-4D97-AF65-F5344CB8AC3E}">
        <p14:creationId xmlns:p14="http://schemas.microsoft.com/office/powerpoint/2010/main" val="153460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452157F-BD50-4213-B51E-E38E0903DB76}"/>
              </a:ext>
            </a:extLst>
          </p:cNvPr>
          <p:cNvSpPr>
            <a:spLocks noGrp="1"/>
          </p:cNvSpPr>
          <p:nvPr>
            <p:ph type="title"/>
          </p:nvPr>
        </p:nvSpPr>
        <p:spPr>
          <a:xfrm>
            <a:off x="622692" y="773282"/>
            <a:ext cx="10103893" cy="613230"/>
          </a:xfrm>
        </p:spPr>
        <p:txBody>
          <a:bodyPr/>
          <a:lstStyle/>
          <a:p>
            <a:r>
              <a:rPr lang="ja-JP" altLang="en-US" sz="2400" dirty="0">
                <a:solidFill>
                  <a:schemeClr val="tx1"/>
                </a:solidFill>
              </a:rPr>
              <a:t>中期経営計画</a:t>
            </a:r>
            <a:r>
              <a:rPr lang="en-US" altLang="ja-JP" sz="2400" dirty="0">
                <a:solidFill>
                  <a:schemeClr val="tx1"/>
                </a:solidFill>
              </a:rPr>
              <a:t>2025-2029</a:t>
            </a:r>
            <a:r>
              <a:rPr lang="ja-JP" altLang="en-US" sz="2400" dirty="0">
                <a:solidFill>
                  <a:schemeClr val="tx1"/>
                </a:solidFill>
              </a:rPr>
              <a:t>の目次</a:t>
            </a:r>
            <a:endParaRPr kumimoji="1" lang="ja-JP" altLang="en-US" sz="2400" dirty="0">
              <a:solidFill>
                <a:schemeClr val="tx1"/>
              </a:solidFill>
            </a:endParaRPr>
          </a:p>
        </p:txBody>
      </p:sp>
      <p:sp>
        <p:nvSpPr>
          <p:cNvPr id="5" name="正方形/長方形 4">
            <a:extLst>
              <a:ext uri="{FF2B5EF4-FFF2-40B4-BE49-F238E27FC236}">
                <a16:creationId xmlns:a16="http://schemas.microsoft.com/office/drawing/2014/main" id="{BD315BE2-1917-47DE-B24F-3FC89A8B5D81}"/>
              </a:ext>
            </a:extLst>
          </p:cNvPr>
          <p:cNvSpPr/>
          <p:nvPr/>
        </p:nvSpPr>
        <p:spPr>
          <a:xfrm>
            <a:off x="470291" y="892969"/>
            <a:ext cx="152401" cy="354806"/>
          </a:xfrm>
          <a:prstGeom prst="rect">
            <a:avLst/>
          </a:prstGeom>
          <a:solidFill>
            <a:srgbClr val="14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2D5C809-6AB1-4428-B4D3-F04E5F525164}"/>
              </a:ext>
            </a:extLst>
          </p:cNvPr>
          <p:cNvSpPr txBox="1"/>
          <p:nvPr/>
        </p:nvSpPr>
        <p:spPr>
          <a:xfrm>
            <a:off x="752474" y="1741714"/>
            <a:ext cx="10363201" cy="4259433"/>
          </a:xfrm>
          <a:prstGeom prst="rect">
            <a:avLst/>
          </a:prstGeom>
          <a:noFill/>
        </p:spPr>
        <p:txBody>
          <a:bodyPr wrap="square" lIns="91440" tIns="45720" rIns="91440" bIns="45720" numCol="2" rtlCol="0" anchor="t">
            <a:spAutoFit/>
          </a:bodyPr>
          <a:lstStyle/>
          <a:p>
            <a:pPr defTabSz="985838">
              <a:lnSpc>
                <a:spcPct val="120000"/>
              </a:lnSpc>
            </a:pPr>
            <a:r>
              <a:rPr lang="ja-JP" altLang="en-US" sz="1400" dirty="0">
                <a:latin typeface="HGSｺﾞｼｯｸE"/>
                <a:ea typeface="HGSｺﾞｼｯｸE"/>
              </a:rPr>
              <a:t>１．事業の変遷 </a:t>
            </a:r>
            <a:r>
              <a:rPr lang="en-US" altLang="ja-JP" sz="1400" u="dottedHeavy" baseline="40000" dirty="0">
                <a:latin typeface="HGSｺﾞｼｯｸE"/>
                <a:ea typeface="HGSｺﾞｼｯｸE"/>
              </a:rPr>
              <a:t>			</a:t>
            </a:r>
            <a:r>
              <a:rPr lang="ja-JP" altLang="en-US" sz="1400" u="dottedHeavy" baseline="40000" dirty="0">
                <a:latin typeface="HGSｺﾞｼｯｸE"/>
                <a:ea typeface="HGSｺﾞｼｯｸE"/>
              </a:rPr>
              <a:t>　</a:t>
            </a:r>
            <a:r>
              <a:rPr lang="ja-JP" altLang="en-US" sz="1200" dirty="0">
                <a:latin typeface="HGSｺﾞｼｯｸM" panose="020B0600000000000000" pitchFamily="50" charset="-128"/>
                <a:ea typeface="HGSｺﾞｼｯｸM" panose="020B0600000000000000" pitchFamily="50" charset="-128"/>
              </a:rPr>
              <a:t> </a:t>
            </a:r>
            <a:r>
              <a:rPr lang="en-US" altLang="ja-JP" sz="1100" dirty="0">
                <a:latin typeface="HGSｺﾞｼｯｸM" panose="020B0600000000000000" pitchFamily="50" charset="-128"/>
                <a:ea typeface="HGSｺﾞｼｯｸM" panose="020B0600000000000000" pitchFamily="50" charset="-128"/>
              </a:rPr>
              <a:t>4</a:t>
            </a:r>
            <a:endParaRPr lang="ja-JP" altLang="en-US" sz="1400" dirty="0">
              <a:latin typeface="HGSｺﾞｼｯｸM" panose="020B0600000000000000" pitchFamily="50" charset="-128"/>
              <a:ea typeface="HGSｺﾞｼｯｸM" panose="020B0600000000000000" pitchFamily="50" charset="-128"/>
            </a:endParaRPr>
          </a:p>
          <a:p>
            <a:pPr>
              <a:lnSpc>
                <a:spcPct val="120000"/>
              </a:lnSpc>
            </a:pPr>
            <a:endParaRPr lang="ja-JP" altLang="en-US" sz="1400" dirty="0">
              <a:latin typeface="+mn-ea"/>
            </a:endParaRPr>
          </a:p>
          <a:p>
            <a:pPr>
              <a:lnSpc>
                <a:spcPct val="120000"/>
              </a:lnSpc>
              <a:tabLst>
                <a:tab pos="3406775" algn="l"/>
                <a:tab pos="3589338" algn="l"/>
                <a:tab pos="4038600" algn="l"/>
              </a:tabLst>
            </a:pPr>
            <a:r>
              <a:rPr lang="ja-JP" altLang="en-US" sz="1400" dirty="0">
                <a:latin typeface="HGSｺﾞｼｯｸE"/>
                <a:ea typeface="HGSｺﾞｼｯｸE"/>
              </a:rPr>
              <a:t>２．前「中期経営計画</a:t>
            </a:r>
            <a:r>
              <a:rPr lang="en-US" altLang="ja-JP" sz="1400" dirty="0">
                <a:latin typeface="HGSｺﾞｼｯｸE"/>
              </a:rPr>
              <a:t>2020-2024</a:t>
            </a:r>
            <a:r>
              <a:rPr lang="ja-JP" altLang="en-US" sz="1400" dirty="0">
                <a:latin typeface="HGSｺﾞｼｯｸE"/>
                <a:ea typeface="HGSｺﾞｼｯｸE"/>
              </a:rPr>
              <a:t>」の振り返り </a:t>
            </a:r>
            <a:r>
              <a:rPr lang="en-US" altLang="ja-JP" sz="1400" u="dottedHeavy" baseline="40000" dirty="0">
                <a:latin typeface="HGSｺﾞｼｯｸE"/>
                <a:ea typeface="HGSｺﾞｼｯｸE"/>
              </a:rPr>
              <a:t>	</a:t>
            </a:r>
            <a:r>
              <a:rPr lang="en-US" altLang="ja-JP" sz="1400" dirty="0">
                <a:latin typeface="HGSｺﾞｼｯｸE"/>
                <a:ea typeface="HGSｺﾞｼｯｸE"/>
              </a:rPr>
              <a:t> </a:t>
            </a:r>
            <a:r>
              <a:rPr lang="en-US" altLang="ja-JP" sz="1100" dirty="0">
                <a:latin typeface="HGSｺﾞｼｯｸM" panose="020B0600000000000000" pitchFamily="50" charset="-128"/>
                <a:ea typeface="HGSｺﾞｼｯｸM" panose="020B0600000000000000" pitchFamily="50" charset="-128"/>
              </a:rPr>
              <a:t>7</a:t>
            </a:r>
            <a:endParaRPr lang="ja-JP" altLang="en-US" sz="1400" dirty="0">
              <a:latin typeface="HGSｺﾞｼｯｸM" panose="020B0600000000000000" pitchFamily="50" charset="-128"/>
              <a:ea typeface="HGSｺﾞｼｯｸM" panose="020B0600000000000000" pitchFamily="50" charset="-128"/>
            </a:endParaRPr>
          </a:p>
          <a:p>
            <a:pPr>
              <a:lnSpc>
                <a:spcPct val="120000"/>
              </a:lnSpc>
            </a:pPr>
            <a:endParaRPr lang="ja-JP" altLang="en-US" sz="1400" dirty="0">
              <a:latin typeface="+mn-ea"/>
            </a:endParaRPr>
          </a:p>
          <a:p>
            <a:pPr defTabSz="808038">
              <a:lnSpc>
                <a:spcPct val="120000"/>
              </a:lnSpc>
              <a:tabLst>
                <a:tab pos="3946525" algn="l"/>
              </a:tabLst>
            </a:pPr>
            <a:r>
              <a:rPr lang="ja-JP" altLang="en-US" sz="1400" dirty="0">
                <a:latin typeface="HGSｺﾞｼｯｸE"/>
                <a:ea typeface="HGSｺﾞｼｯｸE"/>
              </a:rPr>
              <a:t>３</a:t>
            </a:r>
            <a:r>
              <a:rPr lang="ja-JP" altLang="en-US" sz="1400" spc="-700" dirty="0">
                <a:latin typeface="HGSｺﾞｼｯｸE"/>
                <a:ea typeface="HGSｺﾞｼｯｸE"/>
              </a:rPr>
              <a:t>．</a:t>
            </a:r>
            <a:r>
              <a:rPr lang="ja-JP" altLang="en-US" sz="1400" dirty="0">
                <a:latin typeface="HGSｺﾞｼｯｸE"/>
                <a:ea typeface="HGSｺﾞｼｯｸE"/>
              </a:rPr>
              <a:t>「中期経営計画</a:t>
            </a:r>
            <a:r>
              <a:rPr lang="en-US" altLang="ja-JP" sz="1400" dirty="0">
                <a:latin typeface="HGSｺﾞｼｯｸE"/>
              </a:rPr>
              <a:t>2025-2029</a:t>
            </a:r>
            <a:r>
              <a:rPr lang="ja-JP" altLang="en-US" sz="1400" dirty="0">
                <a:latin typeface="HGSｺﾞｼｯｸE"/>
                <a:ea typeface="HGSｺﾞｼｯｸE"/>
              </a:rPr>
              <a:t>」の概要 </a:t>
            </a:r>
            <a:r>
              <a:rPr lang="en-US" altLang="ja-JP" sz="1400" u="dottedHeavy" baseline="40000" dirty="0">
                <a:latin typeface="HGSｺﾞｼｯｸE"/>
                <a:ea typeface="HGSｺﾞｼｯｸE"/>
              </a:rPr>
              <a:t>	</a:t>
            </a:r>
            <a:r>
              <a:rPr lang="ja-JP" altLang="en-US" sz="1400" u="dottedHeavy" baseline="40000" dirty="0">
                <a:latin typeface="HGSｺﾞｼｯｸE"/>
                <a:ea typeface="HGSｺﾞｼｯｸE"/>
              </a:rPr>
              <a:t>　</a:t>
            </a:r>
            <a:r>
              <a:rPr lang="en-US" altLang="ja-JP" sz="1200" dirty="0">
                <a:latin typeface="HGSｺﾞｼｯｸM" panose="020B0600000000000000" pitchFamily="50" charset="-128"/>
                <a:ea typeface="HGSｺﾞｼｯｸM" panose="020B0600000000000000" pitchFamily="50" charset="-128"/>
              </a:rPr>
              <a:t> </a:t>
            </a:r>
            <a:r>
              <a:rPr lang="en-US" altLang="ja-JP" sz="1100" dirty="0">
                <a:latin typeface="HGSｺﾞｼｯｸM" panose="020B0600000000000000" pitchFamily="50" charset="-128"/>
                <a:ea typeface="HGSｺﾞｼｯｸM" panose="020B0600000000000000" pitchFamily="50" charset="-128"/>
              </a:rPr>
              <a:t>10</a:t>
            </a:r>
            <a:endParaRPr lang="ja-JP" altLang="en-US" sz="1400" dirty="0">
              <a:latin typeface="HGSｺﾞｼｯｸM" panose="020B0600000000000000" pitchFamily="50" charset="-128"/>
              <a:ea typeface="HGSｺﾞｼｯｸM" panose="020B0600000000000000" pitchFamily="50" charset="-128"/>
            </a:endParaRPr>
          </a:p>
          <a:p>
            <a:pPr>
              <a:lnSpc>
                <a:spcPct val="120000"/>
              </a:lnSpc>
            </a:pPr>
            <a:endParaRPr lang="ja-JP" altLang="en-US" sz="1400" dirty="0">
              <a:latin typeface="+mn-ea"/>
            </a:endParaRPr>
          </a:p>
          <a:p>
            <a:pPr defTabSz="985838">
              <a:lnSpc>
                <a:spcPct val="150000"/>
              </a:lnSpc>
            </a:pPr>
            <a:r>
              <a:rPr lang="ja-JP" altLang="en-US" sz="1400" dirty="0">
                <a:latin typeface="HGSｺﾞｼｯｸE"/>
                <a:ea typeface="HGSｺﾞｼｯｸE"/>
              </a:rPr>
              <a:t>４．質の高い「軌道事業」</a:t>
            </a:r>
            <a:r>
              <a:rPr lang="en-US" altLang="ja-JP" sz="1400" u="dottedHeavy" baseline="40000" dirty="0">
                <a:latin typeface="HGSｺﾞｼｯｸE"/>
                <a:ea typeface="HGSｺﾞｼｯｸE"/>
              </a:rPr>
              <a:t>	</a:t>
            </a:r>
            <a:r>
              <a:rPr lang="ja-JP" altLang="en-US" sz="1400" u="dottedHeavy" baseline="40000" dirty="0">
                <a:latin typeface="HGSｺﾞｼｯｸE"/>
                <a:ea typeface="HGSｺﾞｼｯｸE"/>
              </a:rPr>
              <a:t>　</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dirty="0">
                <a:latin typeface="HGSｺﾞｼｯｸM" panose="020B0600000000000000" pitchFamily="50" charset="-128"/>
                <a:ea typeface="HGSｺﾞｼｯｸM" panose="020B0600000000000000" pitchFamily="50" charset="-128"/>
              </a:rPr>
              <a:t> </a:t>
            </a:r>
            <a:r>
              <a:rPr lang="en-US" altLang="ja-JP" sz="1100" dirty="0">
                <a:latin typeface="HGSｺﾞｼｯｸM" panose="020B0600000000000000" pitchFamily="50" charset="-128"/>
                <a:ea typeface="HGSｺﾞｼｯｸM" panose="020B0600000000000000" pitchFamily="50" charset="-128"/>
              </a:rPr>
              <a:t>12</a:t>
            </a:r>
            <a:endParaRPr lang="ja-JP" altLang="en-US" sz="1400" dirty="0">
              <a:latin typeface="HGSｺﾞｼｯｸM" panose="020B0600000000000000" pitchFamily="50" charset="-128"/>
              <a:ea typeface="HGSｺﾞｼｯｸM" panose="020B0600000000000000" pitchFamily="50" charset="-128"/>
            </a:endParaRPr>
          </a:p>
          <a:p>
            <a:pPr defTabSz="179388">
              <a:lnSpc>
                <a:spcPct val="120000"/>
              </a:lnSpc>
            </a:pPr>
            <a:r>
              <a:rPr lang="en-US" altLang="ja-JP" sz="1300" dirty="0">
                <a:latin typeface="+mn-ea"/>
              </a:rPr>
              <a:t>	</a:t>
            </a:r>
            <a:r>
              <a:rPr lang="ja-JP" altLang="en-US" sz="1300" dirty="0">
                <a:latin typeface="+mn-ea"/>
              </a:rPr>
              <a:t>４ー１．安全と安心の徹底</a:t>
            </a:r>
          </a:p>
          <a:p>
            <a:pPr defTabSz="179388">
              <a:lnSpc>
                <a:spcPct val="120000"/>
              </a:lnSpc>
            </a:pPr>
            <a:r>
              <a:rPr lang="en-US" altLang="ja-JP" sz="1300" dirty="0">
                <a:latin typeface="+mn-ea"/>
              </a:rPr>
              <a:t>	</a:t>
            </a:r>
            <a:r>
              <a:rPr lang="ja-JP" altLang="en-US" sz="1300" dirty="0">
                <a:latin typeface="+mn-ea"/>
              </a:rPr>
              <a:t>４ー２．交通サービスの向上</a:t>
            </a:r>
          </a:p>
          <a:p>
            <a:pPr defTabSz="179388">
              <a:lnSpc>
                <a:spcPct val="120000"/>
              </a:lnSpc>
            </a:pPr>
            <a:r>
              <a:rPr lang="en-US" altLang="ja-JP" sz="1300" dirty="0">
                <a:latin typeface="+mn-ea"/>
              </a:rPr>
              <a:t>	</a:t>
            </a:r>
            <a:r>
              <a:rPr lang="ja-JP" altLang="en-US" sz="1300" dirty="0">
                <a:latin typeface="+mn-ea"/>
              </a:rPr>
              <a:t>４ー３．南伸事業の推進</a:t>
            </a:r>
          </a:p>
          <a:p>
            <a:pPr>
              <a:lnSpc>
                <a:spcPct val="120000"/>
              </a:lnSpc>
            </a:pPr>
            <a:endParaRPr lang="ja-JP" altLang="en-US" sz="1400" dirty="0">
              <a:latin typeface="+mn-ea"/>
            </a:endParaRPr>
          </a:p>
          <a:p>
            <a:pPr defTabSz="771525">
              <a:lnSpc>
                <a:spcPct val="150000"/>
              </a:lnSpc>
              <a:tabLst>
                <a:tab pos="3856038" algn="l"/>
              </a:tabLst>
            </a:pPr>
            <a:r>
              <a:rPr lang="ja-JP" altLang="en-US" sz="1400" dirty="0">
                <a:latin typeface="HGSｺﾞｼｯｸE"/>
                <a:ea typeface="HGSｺﾞｼｯｸE"/>
              </a:rPr>
              <a:t>５．暮らし豊かな「駅まち事業」</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dirty="0">
                <a:latin typeface="HGPｺﾞｼｯｸM" panose="020B0600000000000000" pitchFamily="50" charset="-128"/>
                <a:ea typeface="HGPｺﾞｼｯｸM" panose="020B0600000000000000" pitchFamily="50" charset="-128"/>
              </a:rPr>
              <a:t> </a:t>
            </a:r>
            <a:r>
              <a:rPr lang="en-US" altLang="ja-JP" sz="1100" dirty="0">
                <a:latin typeface="HGPｺﾞｼｯｸM" panose="020B0600000000000000" pitchFamily="50" charset="-128"/>
                <a:ea typeface="HGPｺﾞｼｯｸM" panose="020B0600000000000000" pitchFamily="50" charset="-128"/>
              </a:rPr>
              <a:t>18</a:t>
            </a:r>
            <a:endParaRPr lang="ja-JP" altLang="en-US" sz="1400" dirty="0">
              <a:latin typeface="HGPｺﾞｼｯｸM" panose="020B0600000000000000" pitchFamily="50" charset="-128"/>
              <a:ea typeface="HGPｺﾞｼｯｸM" panose="020B0600000000000000" pitchFamily="50" charset="-128"/>
            </a:endParaRPr>
          </a:p>
          <a:p>
            <a:pPr defTabSz="179388">
              <a:lnSpc>
                <a:spcPct val="120000"/>
              </a:lnSpc>
            </a:pPr>
            <a:r>
              <a:rPr lang="en-US" altLang="ja-JP" sz="1300" dirty="0">
                <a:latin typeface="+mn-ea"/>
              </a:rPr>
              <a:t>	</a:t>
            </a:r>
            <a:r>
              <a:rPr lang="ja-JP" altLang="en-US" sz="1300" dirty="0">
                <a:latin typeface="+mn-ea"/>
              </a:rPr>
              <a:t>５－１．駅まち事業における３つの機能</a:t>
            </a:r>
          </a:p>
          <a:p>
            <a:pPr defTabSz="179388">
              <a:lnSpc>
                <a:spcPct val="120000"/>
              </a:lnSpc>
            </a:pPr>
            <a:r>
              <a:rPr lang="en-US" altLang="ja-JP" sz="1300" dirty="0">
                <a:latin typeface="+mn-ea"/>
              </a:rPr>
              <a:t>	</a:t>
            </a:r>
            <a:r>
              <a:rPr lang="ja-JP" altLang="en-US" sz="1300" dirty="0">
                <a:latin typeface="+mn-ea"/>
              </a:rPr>
              <a:t>５－２．シンボル・にぎわい・交流機能</a:t>
            </a:r>
          </a:p>
          <a:p>
            <a:pPr defTabSz="179388">
              <a:lnSpc>
                <a:spcPct val="120000"/>
              </a:lnSpc>
            </a:pPr>
            <a:r>
              <a:rPr lang="en-US" altLang="ja-JP" sz="1300" dirty="0">
                <a:latin typeface="+mn-ea"/>
              </a:rPr>
              <a:t>	</a:t>
            </a:r>
            <a:r>
              <a:rPr lang="ja-JP" altLang="en-US" sz="1300" dirty="0">
                <a:latin typeface="+mn-ea"/>
              </a:rPr>
              <a:t>５－３．駅まち空間のリノベーション</a:t>
            </a:r>
          </a:p>
          <a:p>
            <a:pPr>
              <a:lnSpc>
                <a:spcPct val="120000"/>
              </a:lnSpc>
            </a:pPr>
            <a:endParaRPr lang="ja-JP" altLang="en-US" sz="1400" dirty="0">
              <a:latin typeface="+mn-ea"/>
            </a:endParaRPr>
          </a:p>
          <a:p>
            <a:pPr defTabSz="919163">
              <a:lnSpc>
                <a:spcPct val="150000"/>
              </a:lnSpc>
            </a:pPr>
            <a:r>
              <a:rPr lang="ja-JP" altLang="en-US" sz="1400" dirty="0">
                <a:latin typeface="HGSｺﾞｼｯｸE"/>
                <a:ea typeface="HGSｺﾞｼｯｸE"/>
              </a:rPr>
              <a:t>６．次代に向けた「組織強化」</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dirty="0">
                <a:solidFill>
                  <a:prstClr val="black"/>
                </a:solidFill>
                <a:latin typeface="HGPｺﾞｼｯｸM" panose="020B0600000000000000" pitchFamily="50" charset="-128"/>
                <a:ea typeface="HGPｺﾞｼｯｸM" panose="020B0600000000000000" pitchFamily="50" charset="-128"/>
              </a:rPr>
              <a:t> </a:t>
            </a:r>
            <a:r>
              <a:rPr lang="en-US" altLang="ja-JP" sz="1100" dirty="0">
                <a:solidFill>
                  <a:prstClr val="black"/>
                </a:solidFill>
                <a:latin typeface="HGPｺﾞｼｯｸM" panose="020B0600000000000000" pitchFamily="50" charset="-128"/>
                <a:ea typeface="HGPｺﾞｼｯｸM" panose="020B0600000000000000" pitchFamily="50" charset="-128"/>
              </a:rPr>
              <a:t>23</a:t>
            </a:r>
            <a:endParaRPr lang="ja-JP" altLang="en-US" sz="1400" dirty="0">
              <a:latin typeface="HGSｺﾞｼｯｸE"/>
              <a:ea typeface="HGSｺﾞｼｯｸE"/>
            </a:endParaRPr>
          </a:p>
          <a:p>
            <a:pPr defTabSz="179388">
              <a:lnSpc>
                <a:spcPct val="120000"/>
              </a:lnSpc>
            </a:pPr>
            <a:r>
              <a:rPr lang="en-US" altLang="ja-JP" sz="1300" dirty="0">
                <a:latin typeface="+mn-ea"/>
              </a:rPr>
              <a:t>	</a:t>
            </a:r>
            <a:r>
              <a:rPr lang="ja-JP" altLang="en-US" sz="1300" dirty="0">
                <a:latin typeface="+mn-ea"/>
              </a:rPr>
              <a:t>６－１．社員のモチベーションの向上</a:t>
            </a:r>
          </a:p>
          <a:p>
            <a:pPr defTabSz="179388">
              <a:lnSpc>
                <a:spcPct val="120000"/>
              </a:lnSpc>
            </a:pPr>
            <a:r>
              <a:rPr lang="en-US" altLang="ja-JP" sz="1300" dirty="0">
                <a:latin typeface="+mn-ea"/>
              </a:rPr>
              <a:t>	</a:t>
            </a:r>
            <a:r>
              <a:rPr lang="ja-JP" altLang="en-US" sz="1300" dirty="0">
                <a:latin typeface="+mn-ea"/>
              </a:rPr>
              <a:t>６－２．経営管理の徹底</a:t>
            </a:r>
          </a:p>
          <a:p>
            <a:pPr defTabSz="179388">
              <a:lnSpc>
                <a:spcPct val="120000"/>
              </a:lnSpc>
            </a:pPr>
            <a:r>
              <a:rPr lang="en-US" altLang="ja-JP" sz="1300" dirty="0">
                <a:latin typeface="+mn-ea"/>
              </a:rPr>
              <a:t>	</a:t>
            </a:r>
            <a:r>
              <a:rPr lang="ja-JP" altLang="en-US" sz="1300" dirty="0">
                <a:latin typeface="+mn-ea"/>
              </a:rPr>
              <a:t>６－３．持続可能な社会への貢献</a:t>
            </a:r>
          </a:p>
          <a:p>
            <a:pPr>
              <a:lnSpc>
                <a:spcPct val="120000"/>
              </a:lnSpc>
            </a:pPr>
            <a:endParaRPr lang="ja-JP" altLang="en-US" sz="1400" dirty="0">
              <a:latin typeface="+mn-ea"/>
            </a:endParaRPr>
          </a:p>
          <a:p>
            <a:pPr>
              <a:lnSpc>
                <a:spcPct val="120000"/>
              </a:lnSpc>
            </a:pPr>
            <a:r>
              <a:rPr lang="ja-JP" altLang="en-US" sz="1400" dirty="0">
                <a:latin typeface="HGSｺﾞｼｯｸE"/>
                <a:ea typeface="HGSｺﾞｼｯｸE"/>
              </a:rPr>
              <a:t>７．経営目標および計画</a:t>
            </a:r>
            <a:r>
              <a:rPr lang="en-US" altLang="ja-JP" sz="1400" dirty="0">
                <a:latin typeface="HGSｺﾞｼｯｸE"/>
                <a:ea typeface="HGSｺﾞｼｯｸE"/>
              </a:rPr>
              <a:t> </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u="dottedHeavy" baseline="40000" dirty="0">
                <a:latin typeface="HGSｺﾞｼｯｸE"/>
                <a:ea typeface="HGSｺﾞｼｯｸE"/>
              </a:rPr>
              <a:t>	</a:t>
            </a:r>
            <a:r>
              <a:rPr lang="ja-JP" altLang="en-US" sz="1200" u="dottedHeavy" baseline="40000" dirty="0">
                <a:latin typeface="HGSｺﾞｼｯｸE"/>
                <a:ea typeface="HGSｺﾞｼｯｸE"/>
              </a:rPr>
              <a:t>　</a:t>
            </a:r>
            <a:r>
              <a:rPr lang="en-US" altLang="ja-JP" sz="1200" dirty="0">
                <a:solidFill>
                  <a:prstClr val="black"/>
                </a:solidFill>
                <a:latin typeface="HGPｺﾞｼｯｸM" panose="020B0600000000000000" pitchFamily="50" charset="-128"/>
                <a:ea typeface="HGPｺﾞｼｯｸM" panose="020B0600000000000000" pitchFamily="50" charset="-128"/>
              </a:rPr>
              <a:t> </a:t>
            </a:r>
            <a:r>
              <a:rPr lang="en-US" altLang="ja-JP" sz="1100" dirty="0">
                <a:solidFill>
                  <a:prstClr val="black"/>
                </a:solidFill>
                <a:latin typeface="HGPｺﾞｼｯｸM" panose="020B0600000000000000" pitchFamily="50" charset="-128"/>
                <a:ea typeface="HGPｺﾞｼｯｸM" panose="020B0600000000000000" pitchFamily="50" charset="-128"/>
              </a:rPr>
              <a:t>30</a:t>
            </a:r>
            <a:endParaRPr lang="ja-JP" altLang="en-US" sz="1400" dirty="0">
              <a:latin typeface="HGSｺﾞｼｯｸE"/>
              <a:ea typeface="HGSｺﾞｼｯｸE"/>
            </a:endParaRPr>
          </a:p>
          <a:p>
            <a:pPr defTabSz="179388">
              <a:lnSpc>
                <a:spcPct val="120000"/>
              </a:lnSpc>
            </a:pPr>
            <a:r>
              <a:rPr lang="en-US" altLang="ja-JP" sz="1300" dirty="0">
                <a:latin typeface="+mn-ea"/>
              </a:rPr>
              <a:t>	</a:t>
            </a:r>
            <a:r>
              <a:rPr lang="ja-JP" altLang="en-US" sz="1300" dirty="0">
                <a:latin typeface="+mn-ea"/>
              </a:rPr>
              <a:t>７－１．経営目標</a:t>
            </a:r>
          </a:p>
          <a:p>
            <a:pPr defTabSz="179388">
              <a:lnSpc>
                <a:spcPct val="120000"/>
              </a:lnSpc>
            </a:pPr>
            <a:r>
              <a:rPr lang="en-US" altLang="ja-JP" sz="1300" dirty="0">
                <a:latin typeface="+mn-ea"/>
              </a:rPr>
              <a:t>	</a:t>
            </a:r>
            <a:r>
              <a:rPr lang="ja-JP" altLang="en-US" sz="1300" dirty="0">
                <a:latin typeface="+mn-ea"/>
              </a:rPr>
              <a:t>７－２．経営計画</a:t>
            </a:r>
            <a:endParaRPr lang="en-US" altLang="ja-JP" sz="1300" dirty="0">
              <a:latin typeface="+mn-ea"/>
            </a:endParaRPr>
          </a:p>
          <a:p>
            <a:pPr defTabSz="179388">
              <a:lnSpc>
                <a:spcPct val="120000"/>
              </a:lnSpc>
            </a:pPr>
            <a:r>
              <a:rPr lang="en-US" altLang="ja-JP" sz="1300" dirty="0">
                <a:latin typeface="+mn-ea"/>
              </a:rPr>
              <a:t>	</a:t>
            </a:r>
            <a:r>
              <a:rPr lang="ja-JP" altLang="en-US" sz="1300" dirty="0">
                <a:latin typeface="+mn-ea"/>
              </a:rPr>
              <a:t>７－３．過去５年間の収支実績</a:t>
            </a:r>
          </a:p>
          <a:p>
            <a:pPr>
              <a:lnSpc>
                <a:spcPct val="120000"/>
              </a:lnSpc>
            </a:pPr>
            <a:r>
              <a:rPr lang="ja-JP" altLang="en-US" sz="1200" dirty="0">
                <a:latin typeface="+mn-ea"/>
              </a:rPr>
              <a:t>　</a:t>
            </a:r>
          </a:p>
          <a:p>
            <a:pPr>
              <a:lnSpc>
                <a:spcPct val="120000"/>
              </a:lnSpc>
            </a:pPr>
            <a:endParaRPr lang="ja-JP" altLang="en-US" sz="1400" dirty="0">
              <a:latin typeface="+mn-ea"/>
            </a:endParaRPr>
          </a:p>
          <a:p>
            <a:pPr>
              <a:lnSpc>
                <a:spcPct val="120000"/>
              </a:lnSpc>
            </a:pPr>
            <a:endParaRPr lang="ja-JP" altLang="en-US" sz="1400" dirty="0">
              <a:latin typeface="HGSｺﾞｼｯｸE"/>
              <a:ea typeface="HGSｺﾞｼｯｸE"/>
            </a:endParaRPr>
          </a:p>
        </p:txBody>
      </p:sp>
      <p:sp>
        <p:nvSpPr>
          <p:cNvPr id="2" name="スライド番号プレースホルダー 1">
            <a:extLst>
              <a:ext uri="{FF2B5EF4-FFF2-40B4-BE49-F238E27FC236}">
                <a16:creationId xmlns:a16="http://schemas.microsoft.com/office/drawing/2014/main" id="{589E49FC-3FC4-447B-A000-91B10D2C0C78}"/>
              </a:ext>
            </a:extLst>
          </p:cNvPr>
          <p:cNvSpPr>
            <a:spLocks noGrp="1"/>
          </p:cNvSpPr>
          <p:nvPr>
            <p:ph type="sldNum" sz="quarter" idx="12"/>
          </p:nvPr>
        </p:nvSpPr>
        <p:spPr/>
        <p:txBody>
          <a:bodyPr/>
          <a:lstStyle/>
          <a:p>
            <a:fld id="{C6BA221B-B92C-4BA5-A9F8-CF39C13EE5C3}" type="slidenum">
              <a:rPr lang="ja-JP" altLang="en-US" smtClean="0"/>
              <a:pPr/>
              <a:t>3</a:t>
            </a:fld>
            <a:endParaRPr lang="ja-JP" altLang="en-US" dirty="0"/>
          </a:p>
        </p:txBody>
      </p:sp>
    </p:spTree>
    <p:extLst>
      <p:ext uri="{BB962C8B-B14F-4D97-AF65-F5344CB8AC3E}">
        <p14:creationId xmlns:p14="http://schemas.microsoft.com/office/powerpoint/2010/main" val="24967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05FEF33-78EE-4CD2-80FD-6C6B089C86B6}"/>
              </a:ext>
            </a:extLst>
          </p:cNvPr>
          <p:cNvSpPr txBox="1">
            <a:spLocks/>
          </p:cNvSpPr>
          <p:nvPr/>
        </p:nvSpPr>
        <p:spPr>
          <a:xfrm>
            <a:off x="1663933" y="1070412"/>
            <a:ext cx="206034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S創英角ｺﾞｼｯｸUB"/>
                <a:ea typeface="HGS創英角ｺﾞｼｯｸUB"/>
                <a:cs typeface="+mj-cs"/>
              </a:rPr>
              <a:t>1</a:t>
            </a:r>
          </a:p>
        </p:txBody>
      </p:sp>
      <p:sp>
        <p:nvSpPr>
          <p:cNvPr id="7" name="タイトル 1">
            <a:extLst>
              <a:ext uri="{FF2B5EF4-FFF2-40B4-BE49-F238E27FC236}">
                <a16:creationId xmlns:a16="http://schemas.microsoft.com/office/drawing/2014/main" id="{022C0FA5-EAD0-4F9C-806D-82290C8ECCB9}"/>
              </a:ext>
            </a:extLst>
          </p:cNvPr>
          <p:cNvSpPr txBox="1">
            <a:spLocks/>
          </p:cNvSpPr>
          <p:nvPr/>
        </p:nvSpPr>
        <p:spPr>
          <a:xfrm>
            <a:off x="3198861"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en-US" altLang="ja-JP" sz="4400" b="0" i="0" u="none" strike="noStrike" kern="1200" cap="none" spc="-1500" normalizeH="0" baseline="0" noProof="0" dirty="0">
              <a:ln>
                <a:noFill/>
              </a:ln>
              <a:solidFill>
                <a:prstClr val="black"/>
              </a:solidFill>
              <a:effectLst/>
              <a:uLnTx/>
              <a:uFillTx/>
              <a:latin typeface="HGS創英角ｺﾞｼｯｸUB"/>
              <a:ea typeface="HGS創英角ｺﾞｼｯｸUB"/>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S創英角ｺﾞｼｯｸUB"/>
                <a:ea typeface="HGS創英角ｺﾞｼｯｸUB"/>
                <a:cs typeface="+mj-cs"/>
              </a:rPr>
              <a:t>事業の変遷</a:t>
            </a: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HGS創英角ｺﾞｼｯｸUB"/>
              <a:ea typeface="HGS創英角ｺﾞｼｯｸUB"/>
              <a:cs typeface="+mj-cs"/>
            </a:endParaRPr>
          </a:p>
        </p:txBody>
      </p:sp>
      <p:pic>
        <p:nvPicPr>
          <p:cNvPr id="2" name="図 1">
            <a:extLst>
              <a:ext uri="{FF2B5EF4-FFF2-40B4-BE49-F238E27FC236}">
                <a16:creationId xmlns:a16="http://schemas.microsoft.com/office/drawing/2014/main" id="{B08F844F-0E62-419A-B785-E3EB7AF4681D}"/>
              </a:ext>
            </a:extLst>
          </p:cNvPr>
          <p:cNvPicPr>
            <a:picLocks noChangeAspect="1"/>
          </p:cNvPicPr>
          <p:nvPr/>
        </p:nvPicPr>
        <p:blipFill>
          <a:blip r:embed="rId2"/>
          <a:stretch>
            <a:fillRect/>
          </a:stretch>
        </p:blipFill>
        <p:spPr>
          <a:xfrm>
            <a:off x="0" y="4300728"/>
            <a:ext cx="12192000" cy="2023872"/>
          </a:xfrm>
          <a:prstGeom prst="rect">
            <a:avLst/>
          </a:prstGeom>
        </p:spPr>
      </p:pic>
    </p:spTree>
    <p:extLst>
      <p:ext uri="{BB962C8B-B14F-4D97-AF65-F5344CB8AC3E}">
        <p14:creationId xmlns:p14="http://schemas.microsoft.com/office/powerpoint/2010/main" val="405309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19D1B-2DEC-47D1-BFA5-463AD2D5D8D5}"/>
              </a:ext>
            </a:extLst>
          </p:cNvPr>
          <p:cNvSpPr>
            <a:spLocks noGrp="1"/>
          </p:cNvSpPr>
          <p:nvPr>
            <p:ph type="title"/>
          </p:nvPr>
        </p:nvSpPr>
        <p:spPr/>
        <p:txBody>
          <a:bodyPr/>
          <a:lstStyle/>
          <a:p>
            <a:r>
              <a:rPr kumimoji="1" lang="en-US" altLang="ja-JP" dirty="0"/>
              <a:t>1.</a:t>
            </a:r>
            <a:r>
              <a:rPr kumimoji="1" lang="ja-JP" altLang="en-US" dirty="0"/>
              <a:t>事業の変遷</a:t>
            </a:r>
          </a:p>
        </p:txBody>
      </p:sp>
      <p:sp>
        <p:nvSpPr>
          <p:cNvPr id="6" name="四角形: 角を丸くする 5">
            <a:extLst>
              <a:ext uri="{FF2B5EF4-FFF2-40B4-BE49-F238E27FC236}">
                <a16:creationId xmlns:a16="http://schemas.microsoft.com/office/drawing/2014/main" id="{E7CDE3FD-0004-428A-B3CA-32856E58132C}"/>
              </a:ext>
            </a:extLst>
          </p:cNvPr>
          <p:cNvSpPr/>
          <p:nvPr/>
        </p:nvSpPr>
        <p:spPr>
          <a:xfrm>
            <a:off x="716912" y="829604"/>
            <a:ext cx="10758175" cy="979946"/>
          </a:xfrm>
          <a:prstGeom prst="roundRect">
            <a:avLst>
              <a:gd name="adj" fmla="val 13220"/>
            </a:avLst>
          </a:prstGeom>
          <a:solidFill>
            <a:schemeClr val="bg1">
              <a:alpha val="60784"/>
            </a:schemeClr>
          </a:solidFill>
          <a:ln w="25400">
            <a:solidFill>
              <a:srgbClr val="0231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7" name="テキスト ボックス 6">
            <a:extLst>
              <a:ext uri="{FF2B5EF4-FFF2-40B4-BE49-F238E27FC236}">
                <a16:creationId xmlns:a16="http://schemas.microsoft.com/office/drawing/2014/main" id="{E44FC3BB-39AB-43F9-BD90-C61F29877FC3}"/>
              </a:ext>
            </a:extLst>
          </p:cNvPr>
          <p:cNvSpPr txBox="1"/>
          <p:nvPr/>
        </p:nvSpPr>
        <p:spPr>
          <a:xfrm>
            <a:off x="815480" y="878432"/>
            <a:ext cx="10659607" cy="905017"/>
          </a:xfrm>
          <a:prstGeom prst="rect">
            <a:avLst/>
          </a:prstGeom>
          <a:noFill/>
        </p:spPr>
        <p:txBody>
          <a:bodyPr wrap="square" lIns="91440" tIns="45720" rIns="91440" bIns="45720" numCol="1" spcCol="36000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大阪モノレール株式会社は、 </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1990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６月に千里中央駅～南茨木駅間の営業を開始して以来、５回にわたる延伸開業を経て現在の営業区間となり、彩都「国際文化公園都市」を含む沿線地域と大阪国際空港及び他社鉄道路線を環状方向に結ぶ公共交通機関として、</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2025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年６月には開業35年、12月には会社設立45年を迎えることになりました。</a:t>
            </a: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pic>
        <p:nvPicPr>
          <p:cNvPr id="5" name="図 4">
            <a:extLst>
              <a:ext uri="{FF2B5EF4-FFF2-40B4-BE49-F238E27FC236}">
                <a16:creationId xmlns:a16="http://schemas.microsoft.com/office/drawing/2014/main" id="{6DE3AF5B-EBD3-42CC-8D56-7D6BC9DF36E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7800"/>
                    </a14:imgEffect>
                    <a14:imgEffect>
                      <a14:saturation sat="101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1127581" y="2017447"/>
            <a:ext cx="3730170" cy="2003984"/>
          </a:xfrm>
          <a:prstGeom prst="rect">
            <a:avLst/>
          </a:prstGeom>
        </p:spPr>
      </p:pic>
      <p:pic>
        <p:nvPicPr>
          <p:cNvPr id="9" name="図 8">
            <a:extLst>
              <a:ext uri="{FF2B5EF4-FFF2-40B4-BE49-F238E27FC236}">
                <a16:creationId xmlns:a16="http://schemas.microsoft.com/office/drawing/2014/main" id="{3EB5D420-7F8A-41A4-B3B1-9FC635990C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19490" y="2017447"/>
            <a:ext cx="2377353" cy="2003984"/>
          </a:xfrm>
          <a:prstGeom prst="rect">
            <a:avLst/>
          </a:prstGeom>
        </p:spPr>
      </p:pic>
      <p:sp>
        <p:nvSpPr>
          <p:cNvPr id="8" name="テキスト ボックス 7">
            <a:extLst>
              <a:ext uri="{FF2B5EF4-FFF2-40B4-BE49-F238E27FC236}">
                <a16:creationId xmlns:a16="http://schemas.microsoft.com/office/drawing/2014/main" id="{A7B5182C-0CCE-4E62-A173-097D6F50A8B9}"/>
              </a:ext>
            </a:extLst>
          </p:cNvPr>
          <p:cNvSpPr txBox="1"/>
          <p:nvPr/>
        </p:nvSpPr>
        <p:spPr>
          <a:xfrm>
            <a:off x="1037904" y="4011403"/>
            <a:ext cx="3591762" cy="328305"/>
          </a:xfrm>
          <a:prstGeom prst="rect">
            <a:avLst/>
          </a:prstGeom>
          <a:noFill/>
        </p:spPr>
        <p:txBody>
          <a:bodyPr wrap="square" lIns="91440" tIns="45720" rIns="91440" bIns="45720" numCol="1" spcCol="36000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1990</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年</a:t>
            </a: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6</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月</a:t>
            </a: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1</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日 千里中央～南茨木間 開業</a:t>
            </a:r>
            <a:endPar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10" name="テキスト ボックス 9">
            <a:extLst>
              <a:ext uri="{FF2B5EF4-FFF2-40B4-BE49-F238E27FC236}">
                <a16:creationId xmlns:a16="http://schemas.microsoft.com/office/drawing/2014/main" id="{70A20065-AF37-4027-A551-450322468596}"/>
              </a:ext>
            </a:extLst>
          </p:cNvPr>
          <p:cNvSpPr txBox="1"/>
          <p:nvPr/>
        </p:nvSpPr>
        <p:spPr>
          <a:xfrm>
            <a:off x="8946251" y="4011403"/>
            <a:ext cx="2850332" cy="615132"/>
          </a:xfrm>
          <a:prstGeom prst="rect">
            <a:avLst/>
          </a:prstGeom>
          <a:noFill/>
        </p:spPr>
        <p:txBody>
          <a:bodyPr wrap="square" lIns="91440" tIns="45720" rIns="91440" bIns="45720" numCol="1" spcCol="36000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2007</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年</a:t>
            </a: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3</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月</a:t>
            </a:r>
            <a:r>
              <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rPr>
              <a:t>19</a:t>
            </a:r>
            <a:r>
              <a:rPr kumimoji="0" lang="ja-JP" altLang="en-US" sz="900" b="0" i="0" u="none" strike="noStrike" kern="1200" cap="none" spc="0" normalizeH="0" baseline="0" noProof="0" dirty="0">
                <a:ln>
                  <a:noFill/>
                </a:ln>
                <a:solidFill>
                  <a:prstClr val="black"/>
                </a:solidFill>
                <a:effectLst/>
                <a:uLnTx/>
                <a:uFillTx/>
                <a:latin typeface="HGSｺﾞｼｯｸM"/>
                <a:ea typeface="HGSｺﾞｼｯｸM"/>
                <a:cs typeface="+mn-cs"/>
              </a:rPr>
              <a:t>日 阪大病院前～彩都西間 開業</a:t>
            </a:r>
            <a:endParaRPr kumimoji="0" lang="en-US" altLang="ja-JP" sz="9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3" name="スライド番号プレースホルダー 2">
            <a:extLst>
              <a:ext uri="{FF2B5EF4-FFF2-40B4-BE49-F238E27FC236}">
                <a16:creationId xmlns:a16="http://schemas.microsoft.com/office/drawing/2014/main" id="{DC1B8AE5-92A7-437D-9060-F666055A94C5}"/>
              </a:ext>
            </a:extLst>
          </p:cNvPr>
          <p:cNvSpPr>
            <a:spLocks noGrp="1"/>
          </p:cNvSpPr>
          <p:nvPr>
            <p:ph type="sldNum" sz="quarter" idx="12"/>
          </p:nvPr>
        </p:nvSpPr>
        <p:spPr/>
        <p:txBody>
          <a:bodyPr/>
          <a:lstStyle/>
          <a:p>
            <a:fld id="{C6BA221B-B92C-4BA5-A9F8-CF39C13EE5C3}" type="slidenum">
              <a:rPr lang="ja-JP" altLang="en-US" smtClean="0"/>
              <a:pPr/>
              <a:t>5</a:t>
            </a:fld>
            <a:endParaRPr lang="ja-JP" altLang="en-US" dirty="0"/>
          </a:p>
        </p:txBody>
      </p:sp>
      <p:pic>
        <p:nvPicPr>
          <p:cNvPr id="4" name="図 3">
            <a:extLst>
              <a:ext uri="{FF2B5EF4-FFF2-40B4-BE49-F238E27FC236}">
                <a16:creationId xmlns:a16="http://schemas.microsoft.com/office/drawing/2014/main" id="{9641B84C-E5C4-421D-95A4-1B4DB93C5B16}"/>
              </a:ext>
            </a:extLst>
          </p:cNvPr>
          <p:cNvPicPr>
            <a:picLocks noChangeAspect="1"/>
          </p:cNvPicPr>
          <p:nvPr/>
        </p:nvPicPr>
        <p:blipFill>
          <a:blip r:embed="rId5"/>
          <a:stretch>
            <a:fillRect/>
          </a:stretch>
        </p:blipFill>
        <p:spPr>
          <a:xfrm>
            <a:off x="1306776" y="1963675"/>
            <a:ext cx="9224047" cy="4639458"/>
          </a:xfrm>
          <a:prstGeom prst="rect">
            <a:avLst/>
          </a:prstGeom>
        </p:spPr>
      </p:pic>
    </p:spTree>
    <p:extLst>
      <p:ext uri="{BB962C8B-B14F-4D97-AF65-F5344CB8AC3E}">
        <p14:creationId xmlns:p14="http://schemas.microsoft.com/office/powerpoint/2010/main" val="15037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A237999-16DA-425E-89EF-BFA5196D64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1000"/>
                    </a14:imgEffect>
                  </a14:imgLayer>
                </a14:imgProps>
              </a:ext>
              <a:ext uri="{28A0092B-C50C-407E-A947-70E740481C1C}">
                <a14:useLocalDpi xmlns:a14="http://schemas.microsoft.com/office/drawing/2010/main"/>
              </a:ext>
            </a:extLst>
          </a:blip>
          <a:stretch>
            <a:fillRect/>
          </a:stretch>
        </p:blipFill>
        <p:spPr>
          <a:xfrm>
            <a:off x="10015607" y="2712512"/>
            <a:ext cx="935761" cy="3421597"/>
          </a:xfrm>
          <a:prstGeom prst="rect">
            <a:avLst/>
          </a:prstGeom>
        </p:spPr>
      </p:pic>
      <p:sp>
        <p:nvSpPr>
          <p:cNvPr id="2" name="タイトル 1">
            <a:extLst>
              <a:ext uri="{FF2B5EF4-FFF2-40B4-BE49-F238E27FC236}">
                <a16:creationId xmlns:a16="http://schemas.microsoft.com/office/drawing/2014/main" id="{E1919D1B-2DEC-47D1-BFA5-463AD2D5D8D5}"/>
              </a:ext>
            </a:extLst>
          </p:cNvPr>
          <p:cNvSpPr>
            <a:spLocks noGrp="1"/>
          </p:cNvSpPr>
          <p:nvPr>
            <p:ph type="title"/>
          </p:nvPr>
        </p:nvSpPr>
        <p:spPr/>
        <p:txBody>
          <a:bodyPr/>
          <a:lstStyle/>
          <a:p>
            <a:r>
              <a:rPr kumimoji="1" lang="en-US" altLang="ja-JP" dirty="0"/>
              <a:t>1.</a:t>
            </a:r>
            <a:r>
              <a:rPr kumimoji="1" lang="ja-JP" altLang="en-US" dirty="0"/>
              <a:t>事業の変遷</a:t>
            </a:r>
          </a:p>
        </p:txBody>
      </p:sp>
      <p:sp>
        <p:nvSpPr>
          <p:cNvPr id="6" name="四角形: 角を丸くする 5">
            <a:extLst>
              <a:ext uri="{FF2B5EF4-FFF2-40B4-BE49-F238E27FC236}">
                <a16:creationId xmlns:a16="http://schemas.microsoft.com/office/drawing/2014/main" id="{E7CDE3FD-0004-428A-B3CA-32856E58132C}"/>
              </a:ext>
            </a:extLst>
          </p:cNvPr>
          <p:cNvSpPr/>
          <p:nvPr/>
        </p:nvSpPr>
        <p:spPr>
          <a:xfrm>
            <a:off x="716912" y="850496"/>
            <a:ext cx="10758175" cy="1259079"/>
          </a:xfrm>
          <a:prstGeom prst="roundRect">
            <a:avLst>
              <a:gd name="adj" fmla="val 9394"/>
            </a:avLst>
          </a:prstGeom>
          <a:solidFill>
            <a:schemeClr val="bg1">
              <a:alpha val="60784"/>
            </a:schemeClr>
          </a:solidFill>
          <a:ln w="25400">
            <a:solidFill>
              <a:srgbClr val="0231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SｺﾞｼｯｸM"/>
              <a:ea typeface="HGSｺﾞｼｯｸM"/>
              <a:cs typeface="+mn-cs"/>
            </a:endParaRPr>
          </a:p>
        </p:txBody>
      </p:sp>
      <p:sp>
        <p:nvSpPr>
          <p:cNvPr id="7" name="テキスト ボックス 6">
            <a:extLst>
              <a:ext uri="{FF2B5EF4-FFF2-40B4-BE49-F238E27FC236}">
                <a16:creationId xmlns:a16="http://schemas.microsoft.com/office/drawing/2014/main" id="{E44FC3BB-39AB-43F9-BD90-C61F29877FC3}"/>
              </a:ext>
            </a:extLst>
          </p:cNvPr>
          <p:cNvSpPr txBox="1"/>
          <p:nvPr/>
        </p:nvSpPr>
        <p:spPr>
          <a:xfrm>
            <a:off x="793308" y="930461"/>
            <a:ext cx="10659607" cy="1326618"/>
          </a:xfrm>
          <a:prstGeom prst="rect">
            <a:avLst/>
          </a:prstGeom>
          <a:noFill/>
        </p:spPr>
        <p:txBody>
          <a:bodyPr wrap="square" lIns="91440" tIns="45720" rIns="91440" bIns="45720" numCol="1" spcCol="360000" rtlCol="0" anchor="t">
            <a:noAutofit/>
          </a:bodyPr>
          <a:lstStyle>
            <a:defPPr>
              <a:defRPr lang="ja-JP"/>
            </a:defPPr>
            <a:lvl1pPr>
              <a:lnSpc>
                <a:spcPct val="150000"/>
              </a:lnSpc>
              <a:defRPr kumimoji="0" sz="1400">
                <a:solidFill>
                  <a:prstClr val="black"/>
                </a:solidFill>
                <a:latin typeface="游ゴシック Medium" panose="020B0500000000000000" pitchFamily="50" charset="-128"/>
                <a:ea typeface="游ゴシック Medium" panose="020B05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1997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年の本線（大阪空港駅～門真市駅）の全線開業以降、 当社の経営状況は徐々に改善し、 </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2004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年度には債務超過を解消し、</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2015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年度には累積損失を解消するに至りました。</a:t>
            </a: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　しかし、</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2020 </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年に発生した新型コロナウイルス感染症の影響により、</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2020</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年度の旅客運輸収入は</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2019</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年度比で約</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69</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％となるなど非常に大きな打撃を受けたところですが、</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2024</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年度の</a:t>
            </a:r>
            <a:r>
              <a:rPr kumimoji="0" lang="zh-TW"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旅客運輸収入</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は</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2019</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年度比で約</a:t>
            </a:r>
            <a:r>
              <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rPr>
              <a:t>99</a:t>
            </a:r>
            <a:r>
              <a:rPr kumimoji="0" lang="ja-JP" altLang="en-US" sz="1400" b="0" i="0" u="none" strike="noStrike" kern="1200" cap="none" spc="0" normalizeH="0" baseline="0" noProof="0" dirty="0">
                <a:ln>
                  <a:noFill/>
                </a:ln>
                <a:solidFill>
                  <a:prstClr val="black"/>
                </a:solidFill>
                <a:effectLst/>
                <a:uLnTx/>
                <a:uFillTx/>
                <a:latin typeface="HGSｺﾞｼｯｸM"/>
                <a:ea typeface="HGSｺﾞｼｯｸM"/>
                <a:cs typeface="+mn-cs"/>
              </a:rPr>
              <a:t>％まで回復しました。</a:t>
            </a:r>
            <a:endParaRPr kumimoji="0" lang="en-US" altLang="ja-JP" sz="1400" b="0" i="0" u="none" strike="noStrike" kern="1200" cap="none" spc="0" normalizeH="0" baseline="0" noProof="0" dirty="0">
              <a:ln>
                <a:noFill/>
              </a:ln>
              <a:solidFill>
                <a:prstClr val="black"/>
              </a:solidFill>
              <a:effectLst/>
              <a:uLnTx/>
              <a:uFillTx/>
              <a:latin typeface="HGSｺﾞｼｯｸM"/>
              <a:ea typeface="HGSｺﾞｼｯｸM"/>
              <a:cs typeface="+mn-cs"/>
            </a:endParaRPr>
          </a:p>
        </p:txBody>
      </p:sp>
      <p:sp>
        <p:nvSpPr>
          <p:cNvPr id="3" name="スライド番号プレースホルダー 2">
            <a:extLst>
              <a:ext uri="{FF2B5EF4-FFF2-40B4-BE49-F238E27FC236}">
                <a16:creationId xmlns:a16="http://schemas.microsoft.com/office/drawing/2014/main" id="{E2CFB426-C6F9-4431-93C0-87248761DCE3}"/>
              </a:ext>
            </a:extLst>
          </p:cNvPr>
          <p:cNvSpPr>
            <a:spLocks noGrp="1"/>
          </p:cNvSpPr>
          <p:nvPr>
            <p:ph type="sldNum" sz="quarter" idx="12"/>
          </p:nvPr>
        </p:nvSpPr>
        <p:spPr/>
        <p:txBody>
          <a:bodyPr/>
          <a:lstStyle/>
          <a:p>
            <a:fld id="{C6BA221B-B92C-4BA5-A9F8-CF39C13EE5C3}" type="slidenum">
              <a:rPr lang="ja-JP" altLang="en-US" smtClean="0"/>
              <a:pPr/>
              <a:t>6</a:t>
            </a:fld>
            <a:endParaRPr lang="ja-JP" altLang="en-US" dirty="0"/>
          </a:p>
        </p:txBody>
      </p:sp>
      <p:pic>
        <p:nvPicPr>
          <p:cNvPr id="4" name="図 3">
            <a:extLst>
              <a:ext uri="{FF2B5EF4-FFF2-40B4-BE49-F238E27FC236}">
                <a16:creationId xmlns:a16="http://schemas.microsoft.com/office/drawing/2014/main" id="{6A4B8C75-0FC3-4A81-943A-FDA3D6A3415B}"/>
              </a:ext>
            </a:extLst>
          </p:cNvPr>
          <p:cNvPicPr>
            <a:picLocks noChangeAspect="1"/>
          </p:cNvPicPr>
          <p:nvPr/>
        </p:nvPicPr>
        <p:blipFill>
          <a:blip r:embed="rId4"/>
          <a:stretch>
            <a:fillRect/>
          </a:stretch>
        </p:blipFill>
        <p:spPr>
          <a:xfrm>
            <a:off x="104274" y="2416757"/>
            <a:ext cx="11949196" cy="4200508"/>
          </a:xfrm>
          <a:prstGeom prst="rect">
            <a:avLst/>
          </a:prstGeom>
        </p:spPr>
      </p:pic>
    </p:spTree>
    <p:extLst>
      <p:ext uri="{BB962C8B-B14F-4D97-AF65-F5344CB8AC3E}">
        <p14:creationId xmlns:p14="http://schemas.microsoft.com/office/powerpoint/2010/main" val="46278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CEE83E9-C043-4EFC-8287-2645BBF30D31}"/>
              </a:ext>
            </a:extLst>
          </p:cNvPr>
          <p:cNvSpPr txBox="1">
            <a:spLocks/>
          </p:cNvSpPr>
          <p:nvPr/>
        </p:nvSpPr>
        <p:spPr>
          <a:xfrm>
            <a:off x="1578208" y="1070412"/>
            <a:ext cx="1355492" cy="23585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2</a:t>
            </a:r>
          </a:p>
        </p:txBody>
      </p:sp>
      <p:sp>
        <p:nvSpPr>
          <p:cNvPr id="7" name="タイトル 1">
            <a:extLst>
              <a:ext uri="{FF2B5EF4-FFF2-40B4-BE49-F238E27FC236}">
                <a16:creationId xmlns:a16="http://schemas.microsoft.com/office/drawing/2014/main" id="{E9FDA3D2-EB5B-4A9B-A008-5541D5BE117C}"/>
              </a:ext>
            </a:extLst>
          </p:cNvPr>
          <p:cNvSpPr txBox="1">
            <a:spLocks/>
          </p:cNvSpPr>
          <p:nvPr/>
        </p:nvSpPr>
        <p:spPr>
          <a:xfrm>
            <a:off x="3398886" y="2306856"/>
            <a:ext cx="8431163" cy="33796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15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前</a:t>
            </a:r>
            <a:r>
              <a:rPr kumimoji="1" lang="ja-JP" altLang="en-US" sz="4400" b="0" i="0" u="none" strike="noStrike" kern="1200" cap="none" spc="-3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a:t>
            </a:r>
            <a:r>
              <a:rPr kumimoji="1" lang="ja-JP" altLang="en-US" sz="4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中期経営計画</a:t>
            </a:r>
            <a:r>
              <a:rPr kumimoji="1" lang="en-US" altLang="ja-JP" sz="4400" b="0" i="0" u="none" strike="noStrike" kern="1200" cap="none" spc="-3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2020-2024</a:t>
            </a:r>
            <a:r>
              <a:rPr kumimoji="1" lang="ja-JP" altLang="en-US" sz="4400" b="0" i="0" u="none" strike="noStrike" kern="1200" cap="none" spc="-15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a:t>
            </a:r>
            <a:r>
              <a:rPr kumimoji="1" lang="ja-JP" altLang="en-US" sz="4400" b="0" i="0" u="none" strike="noStrike" kern="1200" cap="none" spc="-3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の</a:t>
            </a:r>
            <a:endParaRPr kumimoji="1" lang="en-US" altLang="ja-JP" sz="4400" b="0" i="0" u="none" strike="noStrike" kern="1200" cap="none" spc="-3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4400" b="0" i="0" u="none" strike="noStrike" kern="1200" cap="none" spc="-3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rPr>
              <a:t>振り返り</a:t>
            </a:r>
            <a:endParaRPr kumimoji="1" lang="ja-JP" altLang="en-US" sz="4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j-cs"/>
            </a:endParaRPr>
          </a:p>
        </p:txBody>
      </p:sp>
      <p:sp>
        <p:nvSpPr>
          <p:cNvPr id="2" name="スライド番号プレースホルダー 1">
            <a:extLst>
              <a:ext uri="{FF2B5EF4-FFF2-40B4-BE49-F238E27FC236}">
                <a16:creationId xmlns:a16="http://schemas.microsoft.com/office/drawing/2014/main" id="{36D4FFFC-847F-4A82-94E0-005A15C24FF2}"/>
              </a:ext>
            </a:extLst>
          </p:cNvPr>
          <p:cNvSpPr>
            <a:spLocks noGrp="1"/>
          </p:cNvSpPr>
          <p:nvPr>
            <p:ph type="sldNum" sz="quarter" idx="12"/>
          </p:nvPr>
        </p:nvSpPr>
        <p:spPr/>
        <p:txBody>
          <a:bodyPr/>
          <a:lstStyle/>
          <a:p>
            <a:fld id="{3412CDE4-FC3A-4C9D-A60C-BCFB9D35781F}" type="slidenum">
              <a:rPr kumimoji="1" lang="ja-JP" altLang="en-US" smtClean="0"/>
              <a:t>7</a:t>
            </a:fld>
            <a:endParaRPr kumimoji="1" lang="ja-JP" altLang="en-US"/>
          </a:p>
        </p:txBody>
      </p:sp>
      <p:pic>
        <p:nvPicPr>
          <p:cNvPr id="3" name="図 2">
            <a:extLst>
              <a:ext uri="{FF2B5EF4-FFF2-40B4-BE49-F238E27FC236}">
                <a16:creationId xmlns:a16="http://schemas.microsoft.com/office/drawing/2014/main" id="{8D9AF647-2697-47DE-BAF2-C848397C86BC}"/>
              </a:ext>
            </a:extLst>
          </p:cNvPr>
          <p:cNvPicPr>
            <a:picLocks noChangeAspect="1"/>
          </p:cNvPicPr>
          <p:nvPr/>
        </p:nvPicPr>
        <p:blipFill>
          <a:blip r:embed="rId2"/>
          <a:stretch>
            <a:fillRect/>
          </a:stretch>
        </p:blipFill>
        <p:spPr>
          <a:xfrm>
            <a:off x="0" y="4332478"/>
            <a:ext cx="12192000" cy="2023872"/>
          </a:xfrm>
          <a:prstGeom prst="rect">
            <a:avLst/>
          </a:prstGeom>
        </p:spPr>
      </p:pic>
    </p:spTree>
    <p:extLst>
      <p:ext uri="{BB962C8B-B14F-4D97-AF65-F5344CB8AC3E}">
        <p14:creationId xmlns:p14="http://schemas.microsoft.com/office/powerpoint/2010/main" val="248096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E03BDED-2B92-4D9C-921C-7E606EC89044}"/>
              </a:ext>
            </a:extLst>
          </p:cNvPr>
          <p:cNvSpPr/>
          <p:nvPr/>
        </p:nvSpPr>
        <p:spPr>
          <a:xfrm>
            <a:off x="575484" y="693598"/>
            <a:ext cx="11293236" cy="8969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PｺﾞｼｯｸM"/>
              <a:ea typeface="HGPｺﾞｼｯｸM"/>
              <a:cs typeface="+mn-cs"/>
            </a:endParaRPr>
          </a:p>
        </p:txBody>
      </p:sp>
      <p:sp>
        <p:nvSpPr>
          <p:cNvPr id="16" name="テキスト ボックス 15">
            <a:extLst>
              <a:ext uri="{FF2B5EF4-FFF2-40B4-BE49-F238E27FC236}">
                <a16:creationId xmlns:a16="http://schemas.microsoft.com/office/drawing/2014/main" id="{185EEDC8-72A9-4E16-AB71-9A7B77F434C9}"/>
              </a:ext>
            </a:extLst>
          </p:cNvPr>
          <p:cNvSpPr txBox="1"/>
          <p:nvPr/>
        </p:nvSpPr>
        <p:spPr>
          <a:xfrm>
            <a:off x="1201271" y="6483463"/>
            <a:ext cx="10577799" cy="24622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PｺﾞｼｯｸM"/>
                <a:ea typeface="HGPｺﾞｼｯｸM"/>
                <a:cs typeface="+mn-cs"/>
              </a:rPr>
              <a:t>評価記号　◎：計画通り実施　○：計画を一部見直し実施　▲：検討した結果、実施を先送りとした</a:t>
            </a:r>
          </a:p>
        </p:txBody>
      </p:sp>
      <p:sp>
        <p:nvSpPr>
          <p:cNvPr id="15" name="テキスト ボックス 14">
            <a:extLst>
              <a:ext uri="{FF2B5EF4-FFF2-40B4-BE49-F238E27FC236}">
                <a16:creationId xmlns:a16="http://schemas.microsoft.com/office/drawing/2014/main" id="{DA2D7E31-ADB8-480E-AE3B-D613B16ADDB4}"/>
              </a:ext>
            </a:extLst>
          </p:cNvPr>
          <p:cNvSpPr txBox="1"/>
          <p:nvPr/>
        </p:nvSpPr>
        <p:spPr>
          <a:xfrm>
            <a:off x="424872" y="778307"/>
            <a:ext cx="11517745" cy="6199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安全の徹底</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〕8</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編成目の車両更新を</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2025</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年</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7</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月とするなど、一部施策で計画変更を行いましたが、全体としては概ね予定していた施策を着実に実施しました。</a:t>
            </a:r>
            <a:endPar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サービスの向上</a:t>
            </a:r>
            <a:r>
              <a:rPr kumimoji="1" lang="en-US" altLang="ja-JP"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1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コロナ禍の影響で運輸収入が減少したことから、一部施策について投資時期を見直し、次期中期経営計画において改めて実施することとします。</a:t>
            </a:r>
          </a:p>
        </p:txBody>
      </p:sp>
      <p:sp>
        <p:nvSpPr>
          <p:cNvPr id="2" name="タイトル 1">
            <a:extLst>
              <a:ext uri="{FF2B5EF4-FFF2-40B4-BE49-F238E27FC236}">
                <a16:creationId xmlns:a16="http://schemas.microsoft.com/office/drawing/2014/main" id="{03971DE1-5D8B-45AB-A8EC-D1E67AEB880D}"/>
              </a:ext>
            </a:extLst>
          </p:cNvPr>
          <p:cNvSpPr>
            <a:spLocks noGrp="1"/>
          </p:cNvSpPr>
          <p:nvPr>
            <p:ph type="title"/>
          </p:nvPr>
        </p:nvSpPr>
        <p:spPr/>
        <p:txBody>
          <a:bodyPr/>
          <a:lstStyle/>
          <a:p>
            <a:r>
              <a:rPr lang="en-US" altLang="ja-JP" dirty="0"/>
              <a:t>2-1</a:t>
            </a:r>
            <a:r>
              <a:rPr lang="ja-JP" altLang="en-US" dirty="0" err="1"/>
              <a:t>．</a:t>
            </a:r>
            <a:r>
              <a:rPr lang="ja-JP" altLang="en-US" dirty="0"/>
              <a:t>前「中期経営計画</a:t>
            </a:r>
            <a:r>
              <a:rPr lang="en-US" altLang="ja-JP" dirty="0"/>
              <a:t>2020-2024</a:t>
            </a:r>
            <a:r>
              <a:rPr lang="ja-JP" altLang="en-US" dirty="0"/>
              <a:t>」の振り返り（主な実施項目）</a:t>
            </a:r>
            <a:endParaRPr kumimoji="1" lang="ja-JP" altLang="en-US" dirty="0"/>
          </a:p>
        </p:txBody>
      </p:sp>
      <p:sp>
        <p:nvSpPr>
          <p:cNvPr id="3" name="スライド番号プレースホルダー 2">
            <a:extLst>
              <a:ext uri="{FF2B5EF4-FFF2-40B4-BE49-F238E27FC236}">
                <a16:creationId xmlns:a16="http://schemas.microsoft.com/office/drawing/2014/main" id="{FF335824-8967-4726-9673-270D77775722}"/>
              </a:ext>
            </a:extLst>
          </p:cNvPr>
          <p:cNvSpPr>
            <a:spLocks noGrp="1"/>
          </p:cNvSpPr>
          <p:nvPr>
            <p:ph type="sldNum" sz="quarter" idx="12"/>
          </p:nvPr>
        </p:nvSpPr>
        <p:spPr/>
        <p:txBody>
          <a:bodyPr/>
          <a:lstStyle/>
          <a:p>
            <a:fld id="{C6BA221B-B92C-4BA5-A9F8-CF39C13EE5C3}" type="slidenum">
              <a:rPr lang="ja-JP" altLang="en-US" smtClean="0"/>
              <a:pPr/>
              <a:t>8</a:t>
            </a:fld>
            <a:endParaRPr lang="ja-JP" altLang="en-US" dirty="0"/>
          </a:p>
        </p:txBody>
      </p:sp>
      <p:pic>
        <p:nvPicPr>
          <p:cNvPr id="8" name="図 7">
            <a:extLst>
              <a:ext uri="{FF2B5EF4-FFF2-40B4-BE49-F238E27FC236}">
                <a16:creationId xmlns:a16="http://schemas.microsoft.com/office/drawing/2014/main" id="{73B1DEF5-37AA-470E-9C47-54ADDA3F5F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484" y="1674743"/>
            <a:ext cx="11203586" cy="4864169"/>
          </a:xfrm>
          <a:prstGeom prst="rect">
            <a:avLst/>
          </a:prstGeom>
        </p:spPr>
      </p:pic>
    </p:spTree>
    <p:extLst>
      <p:ext uri="{BB962C8B-B14F-4D97-AF65-F5344CB8AC3E}">
        <p14:creationId xmlns:p14="http://schemas.microsoft.com/office/powerpoint/2010/main" val="19916247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HGS">
      <a:majorFont>
        <a:latin typeface="HGS創英角ｺﾞｼｯｸUB"/>
        <a:ea typeface="HGS創英角ｺﾞｼｯｸUB"/>
        <a:cs typeface=""/>
      </a:majorFont>
      <a:minorFont>
        <a:latin typeface="HGSｺﾞｼｯｸM"/>
        <a:ea typeface="HGSｺﾞｼｯｸ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HGP創英角ｺﾞｼｯｸUB"/>
        <a:ea typeface="HGP創英角ｺﾞｼｯｸUB"/>
        <a:cs typeface=""/>
      </a:majorFont>
      <a:minorFont>
        <a:latin typeface="HGPｺﾞｼｯｸM"/>
        <a:ea typeface="HGPｺﾞｼｯｸ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5126</Words>
  <Application>Microsoft Office PowerPoint</Application>
  <PresentationFormat>ワイド画面</PresentationFormat>
  <Paragraphs>396</Paragraphs>
  <Slides>34</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34</vt:i4>
      </vt:variant>
    </vt:vector>
  </HeadingPairs>
  <TitlesOfParts>
    <vt:vector size="49" baseType="lpstr">
      <vt:lpstr>HGPｺﾞｼｯｸM</vt:lpstr>
      <vt:lpstr>HGP創英角ｺﾞｼｯｸUB</vt:lpstr>
      <vt:lpstr>HGP明朝B</vt:lpstr>
      <vt:lpstr>HGSｺﾞｼｯｸE</vt:lpstr>
      <vt:lpstr>HGSｺﾞｼｯｸM</vt:lpstr>
      <vt:lpstr>HGS創英角ｺﾞｼｯｸUB</vt:lpstr>
      <vt:lpstr>Meiryo UI</vt:lpstr>
      <vt:lpstr>Yu Gothic</vt:lpstr>
      <vt:lpstr>Yu Gothic</vt:lpstr>
      <vt:lpstr>游ゴシック Light</vt:lpstr>
      <vt:lpstr>游ゴシック Medium</vt:lpstr>
      <vt:lpstr>Arial</vt:lpstr>
      <vt:lpstr>Office テーマ</vt:lpstr>
      <vt:lpstr>1_Office テーマ</vt:lpstr>
      <vt:lpstr>2_Office テーマ</vt:lpstr>
      <vt:lpstr>PowerPoint プレゼンテーション</vt:lpstr>
      <vt:lpstr>はじめに</vt:lpstr>
      <vt:lpstr> 中期経営計画2025-2029の位置づけ  ～設立50年に向けて～</vt:lpstr>
      <vt:lpstr>中期経営計画2025-2029の目次</vt:lpstr>
      <vt:lpstr>PowerPoint プレゼンテーション</vt:lpstr>
      <vt:lpstr>1.事業の変遷</vt:lpstr>
      <vt:lpstr>1.事業の変遷</vt:lpstr>
      <vt:lpstr>PowerPoint プレゼンテーション</vt:lpstr>
      <vt:lpstr>2-1．前「中期経営計画2020-2024」の振り返り（主な実施項目）</vt:lpstr>
      <vt:lpstr>2-2．前「中期経営計画2020-2024」の振り返り（数値目標）</vt:lpstr>
      <vt:lpstr>PowerPoint プレゼンテーション</vt:lpstr>
      <vt:lpstr>3．「中期経営計画2025-2029」の概要</vt:lpstr>
      <vt:lpstr>PowerPoint プレゼンテーション</vt:lpstr>
      <vt:lpstr>4-1．質の高い「軌道事業」／ 安全と安心の徹底</vt:lpstr>
      <vt:lpstr>4-2．質の高い「軌道事業」／交通サービスの向上</vt:lpstr>
      <vt:lpstr>4-3-1．質の高い「軌道事業」／南伸事業の推進</vt:lpstr>
      <vt:lpstr>4-3-2．質の高い「軌道事業」／南伸事業の推進</vt:lpstr>
      <vt:lpstr>4-3-3．質の高い「軌道事業」／南伸事業の推進</vt:lpstr>
      <vt:lpstr>PowerPoint プレゼンテーション</vt:lpstr>
      <vt:lpstr>5-1．暮らし豊かな「駅まち事業」／駅まち事業における３つの機能</vt:lpstr>
      <vt:lpstr>5-2-1．暮らし豊かな「駅まち事業」／シンボル・にぎわい・交流機能</vt:lpstr>
      <vt:lpstr>5-2-2．暮らし豊かな「駅まち事業」／シンボル・にぎわい・交流機能</vt:lpstr>
      <vt:lpstr>5-3．暮らし豊かな「駅まち事業」 ／駅まち空間のリノベーション</vt:lpstr>
      <vt:lpstr>PowerPoint プレゼンテーション</vt:lpstr>
      <vt:lpstr>6-1-1．次代に向けた「組織強化」／社員のモチベーションの向上／人材育成</vt:lpstr>
      <vt:lpstr>6-1-2．次代に向けた 「組織強化」 ／ 社員のモチベーションの向上 ／ 顧客体験価値の向上</vt:lpstr>
      <vt:lpstr>6-1-3．次代に向けた「組織強化」／社員のモチベーションの向上／グループ企業理念・ビジョンの策定</vt:lpstr>
      <vt:lpstr>6-2．次代に向けた「組織強化」／経営管理の徹底​</vt:lpstr>
      <vt:lpstr>6-3-1．次代に向けた「組織強化」／持続可能な社会への貢献／SDGs達成への貢献</vt:lpstr>
      <vt:lpstr>6-3-2．次代に向けた「組織強化」／持続可能な社会への貢献／いのち輝くプロジェクト</vt:lpstr>
      <vt:lpstr>PowerPoint プレゼンテーション</vt:lpstr>
      <vt:lpstr>7-1．経営目標</vt:lpstr>
      <vt:lpstr>7-2．経営計画</vt:lpstr>
      <vt:lpstr>7-3．過去５年間の収支実績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2025-03-12T08:27:57Z</dcterms:created>
  <dcterms:modified xsi:type="dcterms:W3CDTF">2025-03-13T02:35:05Z</dcterms:modified>
</cp:coreProperties>
</file>