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7" r:id="rId1"/>
  </p:sldMasterIdLst>
  <p:notesMasterIdLst>
    <p:notesMasterId r:id="rId10"/>
  </p:notesMasterIdLst>
  <p:sldIdLst>
    <p:sldId id="678" r:id="rId2"/>
    <p:sldId id="669" r:id="rId3"/>
    <p:sldId id="670" r:id="rId4"/>
    <p:sldId id="679" r:id="rId5"/>
    <p:sldId id="671" r:id="rId6"/>
    <p:sldId id="674" r:id="rId7"/>
    <p:sldId id="675" r:id="rId8"/>
    <p:sldId id="676" r:id="rId9"/>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6E7"/>
    <a:srgbClr val="4C4F56"/>
    <a:srgbClr val="2B3034"/>
    <a:srgbClr val="B2FFB2"/>
    <a:srgbClr val="66FF99"/>
    <a:srgbClr val="6DBA6D"/>
    <a:srgbClr val="CFD6EB"/>
    <a:srgbClr val="E9EBF5"/>
    <a:srgbClr val="B1FEB1"/>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12" autoAdjust="0"/>
    <p:restoredTop sz="95026" autoAdjust="0"/>
  </p:normalViewPr>
  <p:slideViewPr>
    <p:cSldViewPr snapToGrid="0">
      <p:cViewPr>
        <p:scale>
          <a:sx n="110" d="100"/>
          <a:sy n="110"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3078428" cy="513508"/>
          </a:xfrm>
          <a:prstGeom prst="rect">
            <a:avLst/>
          </a:prstGeom>
        </p:spPr>
        <p:txBody>
          <a:bodyPr vert="horz" lIns="94616" tIns="47309" rIns="94616" bIns="47309"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6"/>
            <a:ext cx="3078428" cy="513508"/>
          </a:xfrm>
          <a:prstGeom prst="rect">
            <a:avLst/>
          </a:prstGeom>
        </p:spPr>
        <p:txBody>
          <a:bodyPr vert="horz" lIns="94616" tIns="47309" rIns="94616" bIns="47309" rtlCol="0"/>
          <a:lstStyle>
            <a:lvl1pPr algn="r">
              <a:defRPr sz="1200"/>
            </a:lvl1pPr>
          </a:lstStyle>
          <a:p>
            <a:fld id="{E8CD6B73-3B4F-4C6A-B605-8F5DC51D47C5}" type="datetimeFigureOut">
              <a:rPr kumimoji="1" lang="ja-JP" altLang="en-US" smtClean="0"/>
              <a:t>2025/3/12</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616" tIns="47309" rIns="94616" bIns="47309" rtlCol="0" anchor="ctr"/>
          <a:lstStyle/>
          <a:p>
            <a:endParaRPr lang="ja-JP" altLang="en-US"/>
          </a:p>
        </p:txBody>
      </p:sp>
      <p:sp>
        <p:nvSpPr>
          <p:cNvPr id="5" name="ノート プレースホルダー 4"/>
          <p:cNvSpPr>
            <a:spLocks noGrp="1"/>
          </p:cNvSpPr>
          <p:nvPr>
            <p:ph type="body" sz="quarter" idx="3"/>
          </p:nvPr>
        </p:nvSpPr>
        <p:spPr>
          <a:xfrm>
            <a:off x="710407" y="4925412"/>
            <a:ext cx="5683250" cy="4029879"/>
          </a:xfrm>
          <a:prstGeom prst="rect">
            <a:avLst/>
          </a:prstGeom>
        </p:spPr>
        <p:txBody>
          <a:bodyPr vert="horz" lIns="94616" tIns="47309" rIns="94616" bIns="473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4616" tIns="47309" rIns="94616" bIns="473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4616" tIns="47309" rIns="94616" bIns="47309" rtlCol="0" anchor="b"/>
          <a:lstStyle>
            <a:lvl1pPr algn="r">
              <a:defRPr sz="1200"/>
            </a:lvl1pPr>
          </a:lstStyle>
          <a:p>
            <a:fld id="{63E3E246-7082-40BE-86E3-E341D9DB8FB9}" type="slidenum">
              <a:rPr kumimoji="1" lang="ja-JP" altLang="en-US" smtClean="0"/>
              <a:t>‹#›</a:t>
            </a:fld>
            <a:endParaRPr kumimoji="1" lang="ja-JP" altLang="en-US"/>
          </a:p>
        </p:txBody>
      </p:sp>
    </p:spTree>
    <p:extLst>
      <p:ext uri="{BB962C8B-B14F-4D97-AF65-F5344CB8AC3E}">
        <p14:creationId xmlns:p14="http://schemas.microsoft.com/office/powerpoint/2010/main" val="3494114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81B51-B220-E329-8161-032EFE4E8EE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6AFF49-565B-D5EB-A93A-757441D0EF9A}"/>
              </a:ext>
            </a:extLst>
          </p:cNvPr>
          <p:cNvSpPr>
            <a:spLocks noGrp="1" noRot="1" noChangeAspect="1"/>
          </p:cNvSpPr>
          <p:nvPr>
            <p:ph type="sldImg"/>
          </p:nvPr>
        </p:nvSpPr>
        <p:spPr>
          <a:xfrm>
            <a:off x="812800" y="1390650"/>
            <a:ext cx="5424488" cy="3756025"/>
          </a:xfrm>
        </p:spPr>
      </p:sp>
      <p:sp>
        <p:nvSpPr>
          <p:cNvPr id="3" name="ノート プレースホルダー 2">
            <a:extLst>
              <a:ext uri="{FF2B5EF4-FFF2-40B4-BE49-F238E27FC236}">
                <a16:creationId xmlns:a16="http://schemas.microsoft.com/office/drawing/2014/main" id="{DC9FDA4A-39E2-0032-B3F0-CC9FCC0F05C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E849F2F-F58A-3A61-C0FB-70EC8E244C56}"/>
              </a:ext>
            </a:extLst>
          </p:cNvPr>
          <p:cNvSpPr>
            <a:spLocks noGrp="1"/>
          </p:cNvSpPr>
          <p:nvPr>
            <p:ph type="sldNum" sz="quarter" idx="10"/>
          </p:nvPr>
        </p:nvSpPr>
        <p:spPr/>
        <p:txBody>
          <a:bodyPr/>
          <a:lstStyle/>
          <a:p>
            <a:pPr defTabSz="473238">
              <a:defRPr/>
            </a:pPr>
            <a:fld id="{669513F7-AF42-4626-B317-78E1D1445BAF}" type="slidenum">
              <a:rPr kumimoji="1" lang="ja-JP" altLang="en-US">
                <a:solidFill>
                  <a:prstClr val="black"/>
                </a:solidFill>
                <a:latin typeface="游ゴシック" panose="020F0502020204030204"/>
                <a:ea typeface="游ゴシック" panose="020B0400000000000000" pitchFamily="50" charset="-128"/>
              </a:rPr>
              <a:pPr defTabSz="473238">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9358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A967C-0061-8194-AE70-066902C3FC8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CEE4D8-DF96-2342-D3A8-169302E7C032}"/>
              </a:ext>
            </a:extLst>
          </p:cNvPr>
          <p:cNvSpPr>
            <a:spLocks noGrp="1" noRot="1" noChangeAspect="1"/>
          </p:cNvSpPr>
          <p:nvPr>
            <p:ph type="sldImg"/>
          </p:nvPr>
        </p:nvSpPr>
        <p:spPr>
          <a:xfrm>
            <a:off x="812800" y="1390650"/>
            <a:ext cx="5424488" cy="3756025"/>
          </a:xfrm>
        </p:spPr>
      </p:sp>
      <p:sp>
        <p:nvSpPr>
          <p:cNvPr id="3" name="ノート プレースホルダー 2">
            <a:extLst>
              <a:ext uri="{FF2B5EF4-FFF2-40B4-BE49-F238E27FC236}">
                <a16:creationId xmlns:a16="http://schemas.microsoft.com/office/drawing/2014/main" id="{BD9A44EB-FA0E-8674-E23F-0EAD5884C55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F9A28E5-43FB-5127-3E37-42F70E045B37}"/>
              </a:ext>
            </a:extLst>
          </p:cNvPr>
          <p:cNvSpPr>
            <a:spLocks noGrp="1"/>
          </p:cNvSpPr>
          <p:nvPr>
            <p:ph type="sldNum" sz="quarter" idx="10"/>
          </p:nvPr>
        </p:nvSpPr>
        <p:spPr/>
        <p:txBody>
          <a:bodyPr/>
          <a:lstStyle/>
          <a:p>
            <a:pPr defTabSz="473238">
              <a:defRPr/>
            </a:pPr>
            <a:fld id="{669513F7-AF42-4626-B317-78E1D1445BAF}" type="slidenum">
              <a:rPr kumimoji="1" lang="ja-JP" altLang="en-US">
                <a:solidFill>
                  <a:prstClr val="black"/>
                </a:solidFill>
                <a:latin typeface="游ゴシック" panose="020F0502020204030204"/>
                <a:ea typeface="游ゴシック" panose="020B0400000000000000" pitchFamily="50" charset="-128"/>
              </a:rPr>
              <a:pPr defTabSz="473238">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9861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79499E-6CAC-46E1-9FAE-CC5121F8E0E9}"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F954D6-D1D7-4026-9A6B-133BF448440C}" type="slidenum">
              <a:rPr kumimoji="1" lang="ja-JP" altLang="en-US" smtClean="0"/>
              <a:t>‹#›</a:t>
            </a:fld>
            <a:endParaRPr kumimoji="1" lang="ja-JP" altLang="en-US"/>
          </a:p>
        </p:txBody>
      </p:sp>
    </p:spTree>
    <p:extLst>
      <p:ext uri="{BB962C8B-B14F-4D97-AF65-F5344CB8AC3E}">
        <p14:creationId xmlns:p14="http://schemas.microsoft.com/office/powerpoint/2010/main" val="25401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B90499-B5D9-49BC-BBB1-71CF941B5370}"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144591553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B90499-B5D9-49BC-BBB1-71CF941B5370}"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166745513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2D1943-EFA3-43B9-8FE3-4C40C519CC6E}"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F954D6-D1D7-4026-9A6B-133BF448440C}" type="slidenum">
              <a:rPr kumimoji="1" lang="ja-JP" altLang="en-US" smtClean="0"/>
              <a:t>‹#›</a:t>
            </a:fld>
            <a:endParaRPr kumimoji="1" lang="ja-JP" altLang="en-US"/>
          </a:p>
        </p:txBody>
      </p:sp>
    </p:spTree>
    <p:extLst>
      <p:ext uri="{BB962C8B-B14F-4D97-AF65-F5344CB8AC3E}">
        <p14:creationId xmlns:p14="http://schemas.microsoft.com/office/powerpoint/2010/main" val="347651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B90499-B5D9-49BC-BBB1-71CF941B5370}"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113055377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B90499-B5D9-49BC-BBB1-71CF941B5370}"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31380725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B90499-B5D9-49BC-BBB1-71CF941B5370}" type="datetime1">
              <a:rPr kumimoji="1" lang="ja-JP" altLang="en-US" smtClean="0"/>
              <a:t>2025/3/12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37652430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B90499-B5D9-49BC-BBB1-71CF941B5370}" type="datetime1">
              <a:rPr kumimoji="1" lang="ja-JP" altLang="en-US" smtClean="0"/>
              <a:t>2025/3/12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149485533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90499-B5D9-49BC-BBB1-71CF941B5370}" type="datetime1">
              <a:rPr kumimoji="1" lang="ja-JP" altLang="en-US" smtClean="0"/>
              <a:t>2025/3/12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1907383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B90499-B5D9-49BC-BBB1-71CF941B5370}"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29775675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BB90499-B5D9-49BC-BBB1-71CF941B5370}"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40426756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90499-B5D9-49BC-BBB1-71CF941B5370}" type="datetime1">
              <a:rPr kumimoji="1" lang="ja-JP" altLang="en-US" smtClean="0"/>
              <a:t>2025/3/12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954D6-D1D7-4026-9A6B-133BF448440C}" type="slidenum">
              <a:rPr kumimoji="1" lang="ja-JP" altLang="en-US" smtClean="0"/>
              <a:pPr/>
              <a:t>‹#›</a:t>
            </a:fld>
            <a:endParaRPr kumimoji="1" lang="ja-JP" altLang="en-US"/>
          </a:p>
        </p:txBody>
      </p:sp>
    </p:spTree>
    <p:extLst>
      <p:ext uri="{BB962C8B-B14F-4D97-AF65-F5344CB8AC3E}">
        <p14:creationId xmlns:p14="http://schemas.microsoft.com/office/powerpoint/2010/main" val="33065924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636D0-13FB-F2E0-1703-DF3088A4B45A}"/>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8FE065F-A920-3F3A-3F34-D007022F074B}"/>
              </a:ext>
            </a:extLst>
          </p:cNvPr>
          <p:cNvSpPr>
            <a:spLocks noGrp="1"/>
          </p:cNvSpPr>
          <p:nvPr>
            <p:ph type="sldNum" sz="quarter" idx="12"/>
          </p:nvPr>
        </p:nvSpPr>
        <p:spPr>
          <a:xfrm>
            <a:off x="7677150" y="6476699"/>
            <a:ext cx="2228850" cy="365125"/>
          </a:xfrm>
        </p:spPr>
        <p:txBody>
          <a:bodyPr/>
          <a:lstStyle/>
          <a:p>
            <a:fld id="{06F954D6-D1D7-4026-9A6B-133BF448440C}" type="slidenum">
              <a:rPr kumimoji="1" lang="ja-JP" altLang="en-US" smtClean="0">
                <a:latin typeface="BIZ UDゴシック" panose="020B0400000000000000" pitchFamily="49" charset="-128"/>
                <a:ea typeface="BIZ UDゴシック" panose="020B0400000000000000" pitchFamily="49" charset="-128"/>
              </a:rPr>
              <a:t>1</a:t>
            </a:fld>
            <a:endParaRPr kumimoji="1" lang="ja-JP" altLang="en-US" dirty="0">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12D7B3A1-9D67-725D-E614-78432F1B738F}"/>
              </a:ext>
            </a:extLst>
          </p:cNvPr>
          <p:cNvSpPr/>
          <p:nvPr/>
        </p:nvSpPr>
        <p:spPr>
          <a:xfrm>
            <a:off x="0" y="141567"/>
            <a:ext cx="9906000" cy="1568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32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大阪府道路公社中期経営計画</a:t>
            </a:r>
            <a:r>
              <a:rPr lang="en-US" altLang="ja-JP" sz="32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32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案</a:t>
            </a:r>
            <a:r>
              <a:rPr lang="en-US" altLang="ja-JP" sz="32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8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チャレンジ</a:t>
            </a:r>
            <a:r>
              <a:rPr lang="en-US" altLang="ja-JP" sz="28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2025(2022</a:t>
            </a:r>
            <a:r>
              <a:rPr lang="ja-JP" altLang="en-US" sz="28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年度～</a:t>
            </a:r>
            <a:r>
              <a:rPr lang="en-US" altLang="ja-JP" sz="28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2025</a:t>
            </a:r>
            <a:r>
              <a:rPr lang="ja-JP" altLang="en-US" sz="28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年度</a:t>
            </a:r>
            <a:r>
              <a:rPr lang="en-US" altLang="ja-JP" sz="28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28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期間延長版の概要</a:t>
            </a:r>
            <a:endParaRPr lang="en-US" altLang="ja-JP" sz="28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安全・安心、スマート、持続可能な道路を目指して　～</a:t>
            </a:r>
            <a:endParaRPr lang="en-US" altLang="ja-JP" sz="2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6" name="コンテンツ プレースホルダー 5">
            <a:extLst>
              <a:ext uri="{FF2B5EF4-FFF2-40B4-BE49-F238E27FC236}">
                <a16:creationId xmlns:a16="http://schemas.microsoft.com/office/drawing/2014/main" id="{0FE29DE4-52FD-CECA-FDE0-77020E9AA4EC}"/>
              </a:ext>
            </a:extLst>
          </p:cNvPr>
          <p:cNvSpPr>
            <a:spLocks noGrp="1"/>
          </p:cNvSpPr>
          <p:nvPr>
            <p:ph idx="1"/>
          </p:nvPr>
        </p:nvSpPr>
        <p:spPr>
          <a:xfrm>
            <a:off x="472598" y="5965601"/>
            <a:ext cx="8899843" cy="876223"/>
          </a:xfrm>
        </p:spPr>
        <p:txBody>
          <a:bodyPr>
            <a:normAutofit lnSpcReduction="10000"/>
          </a:bodyPr>
          <a:lstStyle/>
          <a:p>
            <a:pPr marL="0" indent="0" algn="ctr">
              <a:buNone/>
            </a:pPr>
            <a:r>
              <a:rPr lang="ja-JP" altLang="en-US" sz="2400" dirty="0">
                <a:latin typeface="BIZ UDゴシック" panose="020B0400000000000000" pitchFamily="49" charset="-128"/>
                <a:ea typeface="BIZ UDゴシック" panose="020B0400000000000000" pitchFamily="49" charset="-128"/>
              </a:rPr>
              <a:t>大阪府道路公社</a:t>
            </a:r>
            <a:endParaRPr lang="en-US" altLang="ja-JP" sz="2400" dirty="0">
              <a:latin typeface="BIZ UDゴシック" panose="020B0400000000000000" pitchFamily="49" charset="-128"/>
              <a:ea typeface="BIZ UDゴシック" panose="020B0400000000000000" pitchFamily="49" charset="-128"/>
            </a:endParaRPr>
          </a:p>
          <a:p>
            <a:pPr marL="0" indent="0" algn="ctr">
              <a:buNone/>
            </a:pPr>
            <a:r>
              <a:rPr lang="ja-JP" altLang="en-US" sz="2400" dirty="0">
                <a:latin typeface="BIZ UDゴシック" panose="020B0400000000000000" pitchFamily="49" charset="-128"/>
                <a:ea typeface="BIZ UDゴシック" panose="020B0400000000000000" pitchFamily="49" charset="-128"/>
              </a:rPr>
              <a:t>令和７年３月</a:t>
            </a:r>
          </a:p>
        </p:txBody>
      </p:sp>
      <p:pic>
        <p:nvPicPr>
          <p:cNvPr id="7" name="図 6">
            <a:extLst>
              <a:ext uri="{FF2B5EF4-FFF2-40B4-BE49-F238E27FC236}">
                <a16:creationId xmlns:a16="http://schemas.microsoft.com/office/drawing/2014/main" id="{13C3C993-8ED1-82AB-372E-CE50C59759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222" y="2388104"/>
            <a:ext cx="4817298" cy="3359187"/>
          </a:xfrm>
          <a:prstGeom prst="rect">
            <a:avLst/>
          </a:prstGeom>
        </p:spPr>
      </p:pic>
      <p:pic>
        <p:nvPicPr>
          <p:cNvPr id="9" name="図 8" descr="高速道路を走る車&#10;&#10;AI によって生成されたコンテンツは間違っている可能性があります。">
            <a:extLst>
              <a:ext uri="{FF2B5EF4-FFF2-40B4-BE49-F238E27FC236}">
                <a16:creationId xmlns:a16="http://schemas.microsoft.com/office/drawing/2014/main" id="{024C0047-F5D8-CB77-0C12-CC2ADD3D365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83480" y="2388104"/>
            <a:ext cx="4817298" cy="3359187"/>
          </a:xfrm>
          <a:prstGeom prst="rect">
            <a:avLst/>
          </a:prstGeom>
        </p:spPr>
      </p:pic>
      <p:sp>
        <p:nvSpPr>
          <p:cNvPr id="11" name="正方形/長方形 10">
            <a:extLst>
              <a:ext uri="{FF2B5EF4-FFF2-40B4-BE49-F238E27FC236}">
                <a16:creationId xmlns:a16="http://schemas.microsoft.com/office/drawing/2014/main" id="{054DC0D7-99FD-D49C-4A66-E2F306A6863E}"/>
              </a:ext>
            </a:extLst>
          </p:cNvPr>
          <p:cNvSpPr/>
          <p:nvPr/>
        </p:nvSpPr>
        <p:spPr>
          <a:xfrm>
            <a:off x="6138639" y="2633341"/>
            <a:ext cx="1285782" cy="449580"/>
          </a:xfrm>
          <a:prstGeom prst="rect">
            <a:avLst/>
          </a:prstGeom>
          <a:solidFill>
            <a:srgbClr val="4C4F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7A62E1DC-98AE-278B-5EFA-CE06ADC8C45B}"/>
              </a:ext>
            </a:extLst>
          </p:cNvPr>
          <p:cNvSpPr txBox="1"/>
          <p:nvPr/>
        </p:nvSpPr>
        <p:spPr>
          <a:xfrm>
            <a:off x="152399" y="2058695"/>
            <a:ext cx="4817298" cy="246221"/>
          </a:xfrm>
          <a:prstGeom prst="rect">
            <a:avLst/>
          </a:prstGeom>
          <a:noFill/>
        </p:spPr>
        <p:txBody>
          <a:bodyPr wrap="square">
            <a:spAutoFit/>
          </a:bodyPr>
          <a:lstStyle/>
          <a:p>
            <a:pPr marL="0" indent="63500" algn="ctr">
              <a:lnSpc>
                <a:spcPts val="1200"/>
              </a:lnSpc>
              <a:tabLst>
                <a:tab pos="1543050" algn="l"/>
              </a:tabLst>
            </a:pPr>
            <a:r>
              <a:rPr lang="ja-JP" altLang="ja-JP" sz="1800" kern="100" dirty="0">
                <a:effectLst/>
                <a:latin typeface="BIZ UDゴシック" panose="020B0400000000000000" pitchFamily="49" charset="-128"/>
                <a:ea typeface="BIZ UDゴシック" panose="020B0400000000000000" pitchFamily="49" charset="-128"/>
              </a:rPr>
              <a:t>鳥飼仁和寺大橋有料道路</a:t>
            </a:r>
            <a:endPar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6296C5D6-1369-D8A1-F9F3-54BAA64CF36A}"/>
              </a:ext>
            </a:extLst>
          </p:cNvPr>
          <p:cNvSpPr txBox="1"/>
          <p:nvPr/>
        </p:nvSpPr>
        <p:spPr>
          <a:xfrm>
            <a:off x="4983480" y="2058696"/>
            <a:ext cx="4817298" cy="246221"/>
          </a:xfrm>
          <a:prstGeom prst="rect">
            <a:avLst/>
          </a:prstGeom>
          <a:noFill/>
        </p:spPr>
        <p:txBody>
          <a:bodyPr wrap="square">
            <a:spAutoFit/>
          </a:bodyPr>
          <a:lstStyle/>
          <a:p>
            <a:pPr marL="0" indent="63500" algn="ctr">
              <a:lnSpc>
                <a:spcPts val="1200"/>
              </a:lnSpc>
              <a:tabLst>
                <a:tab pos="1543050" algn="l"/>
              </a:tabLst>
            </a:pPr>
            <a:r>
              <a:rPr lang="ja-JP" altLang="ja-JP" sz="1800" kern="100" dirty="0">
                <a:effectLst/>
                <a:latin typeface="BIZ UDゴシック" panose="020B0400000000000000" pitchFamily="49" charset="-128"/>
                <a:ea typeface="BIZ UDゴシック" panose="020B0400000000000000" pitchFamily="49" charset="-128"/>
              </a:rPr>
              <a:t>箕面有料道路</a:t>
            </a:r>
            <a:r>
              <a:rPr lang="ja-JP" altLang="ja-JP" sz="1600" kern="100" dirty="0">
                <a:effectLst/>
                <a:latin typeface="BIZ UDゴシック" panose="020B0400000000000000" pitchFamily="49" charset="-128"/>
                <a:ea typeface="BIZ UDゴシック" panose="020B0400000000000000" pitchFamily="49" charset="-128"/>
              </a:rPr>
              <a:t>（箕面グリーンロード）</a:t>
            </a:r>
            <a:endParaRPr lang="ja-JP" altLang="ja-JP" sz="18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4F40B291-61BD-4253-8D88-F87F29519DBD}"/>
              </a:ext>
            </a:extLst>
          </p:cNvPr>
          <p:cNvSpPr/>
          <p:nvPr/>
        </p:nvSpPr>
        <p:spPr>
          <a:xfrm>
            <a:off x="9047016" y="72297"/>
            <a:ext cx="720437" cy="364124"/>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sz="14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資料</a:t>
            </a:r>
            <a:r>
              <a:rPr lang="en-US" altLang="ja-JP" sz="14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1</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41449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B264F-6EA3-DBEB-DDFD-A19C52CA517E}"/>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B7545D6E-D88F-72EE-5B93-A24F2098DF83}"/>
              </a:ext>
            </a:extLst>
          </p:cNvPr>
          <p:cNvSpPr/>
          <p:nvPr/>
        </p:nvSpPr>
        <p:spPr>
          <a:xfrm>
            <a:off x="264160" y="788810"/>
            <a:ext cx="1544320" cy="46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〇２路線の概要</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3" name="図 22">
            <a:extLst>
              <a:ext uri="{FF2B5EF4-FFF2-40B4-BE49-F238E27FC236}">
                <a16:creationId xmlns:a16="http://schemas.microsoft.com/office/drawing/2014/main" id="{630C9FF7-A296-FD8C-CCCD-44E37E4B31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44012" y="3001210"/>
            <a:ext cx="4775637" cy="3586404"/>
          </a:xfrm>
          <a:prstGeom prst="rect">
            <a:avLst/>
          </a:prstGeom>
        </p:spPr>
      </p:pic>
      <p:sp>
        <p:nvSpPr>
          <p:cNvPr id="24" name="正方形/長方形 23">
            <a:extLst>
              <a:ext uri="{FF2B5EF4-FFF2-40B4-BE49-F238E27FC236}">
                <a16:creationId xmlns:a16="http://schemas.microsoft.com/office/drawing/2014/main" id="{147A0BC1-71A2-0749-40A8-269A49E6B304}"/>
              </a:ext>
            </a:extLst>
          </p:cNvPr>
          <p:cNvSpPr/>
          <p:nvPr/>
        </p:nvSpPr>
        <p:spPr>
          <a:xfrm>
            <a:off x="5111463" y="2946964"/>
            <a:ext cx="1889760" cy="46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〇路線の位置図</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graphicFrame>
        <p:nvGraphicFramePr>
          <p:cNvPr id="21" name="表 20">
            <a:extLst>
              <a:ext uri="{FF2B5EF4-FFF2-40B4-BE49-F238E27FC236}">
                <a16:creationId xmlns:a16="http://schemas.microsoft.com/office/drawing/2014/main" id="{7C800821-AB07-5A8E-2A87-A7850EC11665}"/>
              </a:ext>
            </a:extLst>
          </p:cNvPr>
          <p:cNvGraphicFramePr>
            <a:graphicFrameLocks noGrp="1"/>
          </p:cNvGraphicFramePr>
          <p:nvPr>
            <p:extLst>
              <p:ext uri="{D42A27DB-BD31-4B8C-83A1-F6EECF244321}">
                <p14:modId xmlns:p14="http://schemas.microsoft.com/office/powerpoint/2010/main" val="4195824785"/>
              </p:ext>
            </p:extLst>
          </p:nvPr>
        </p:nvGraphicFramePr>
        <p:xfrm>
          <a:off x="517806" y="1161551"/>
          <a:ext cx="9030162" cy="1580674"/>
        </p:xfrm>
        <a:graphic>
          <a:graphicData uri="http://schemas.openxmlformats.org/drawingml/2006/table">
            <a:tbl>
              <a:tblPr>
                <a:tableStyleId>{5C22544A-7EE6-4342-B048-85BDC9FD1C3A}</a:tableStyleId>
              </a:tblPr>
              <a:tblGrid>
                <a:gridCol w="2286354">
                  <a:extLst>
                    <a:ext uri="{9D8B030D-6E8A-4147-A177-3AD203B41FA5}">
                      <a16:colId xmlns:a16="http://schemas.microsoft.com/office/drawing/2014/main" val="2301941008"/>
                    </a:ext>
                  </a:extLst>
                </a:gridCol>
                <a:gridCol w="1325880">
                  <a:extLst>
                    <a:ext uri="{9D8B030D-6E8A-4147-A177-3AD203B41FA5}">
                      <a16:colId xmlns:a16="http://schemas.microsoft.com/office/drawing/2014/main" val="18927398"/>
                    </a:ext>
                  </a:extLst>
                </a:gridCol>
                <a:gridCol w="1325880">
                  <a:extLst>
                    <a:ext uri="{9D8B030D-6E8A-4147-A177-3AD203B41FA5}">
                      <a16:colId xmlns:a16="http://schemas.microsoft.com/office/drawing/2014/main" val="110265334"/>
                    </a:ext>
                  </a:extLst>
                </a:gridCol>
                <a:gridCol w="3002280">
                  <a:extLst>
                    <a:ext uri="{9D8B030D-6E8A-4147-A177-3AD203B41FA5}">
                      <a16:colId xmlns:a16="http://schemas.microsoft.com/office/drawing/2014/main" val="2618385180"/>
                    </a:ext>
                  </a:extLst>
                </a:gridCol>
                <a:gridCol w="1089768">
                  <a:extLst>
                    <a:ext uri="{9D8B030D-6E8A-4147-A177-3AD203B41FA5}">
                      <a16:colId xmlns:a16="http://schemas.microsoft.com/office/drawing/2014/main" val="3416077861"/>
                    </a:ext>
                  </a:extLst>
                </a:gridCol>
              </a:tblGrid>
              <a:tr h="413023">
                <a:tc>
                  <a:txBody>
                    <a:bodyPr/>
                    <a:lstStyle/>
                    <a:p>
                      <a:pPr marL="0" indent="63500" algn="ctr">
                        <a:lnSpc>
                          <a:spcPts val="1100"/>
                        </a:lnSpc>
                      </a:pPr>
                      <a:r>
                        <a:rPr lang="ja-JP" sz="1200" kern="100" dirty="0">
                          <a:solidFill>
                            <a:schemeClr val="tx1"/>
                          </a:solidFill>
                          <a:effectLst/>
                          <a:latin typeface="BIZ UDゴシック" panose="020B0400000000000000" pitchFamily="49" charset="-128"/>
                          <a:ea typeface="BIZ UDゴシック" panose="020B0400000000000000" pitchFamily="49" charset="-128"/>
                        </a:rPr>
                        <a:t>路線名</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0" indent="63500" algn="ctr">
                        <a:lnSpc>
                          <a:spcPts val="1100"/>
                        </a:lnSpc>
                      </a:pPr>
                      <a:r>
                        <a:rPr lang="ja-JP" sz="1200" kern="100" dirty="0">
                          <a:solidFill>
                            <a:schemeClr val="tx1"/>
                          </a:solidFill>
                          <a:effectLst/>
                          <a:latin typeface="BIZ UDゴシック" panose="020B0400000000000000" pitchFamily="49" charset="-128"/>
                          <a:ea typeface="BIZ UDゴシック" panose="020B0400000000000000" pitchFamily="49" charset="-128"/>
                        </a:rPr>
                        <a:t>供用年月</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0" indent="63500" algn="ctr">
                        <a:lnSpc>
                          <a:spcPts val="1100"/>
                        </a:lnSpc>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料金徴収期間</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0" indent="63500" algn="ctr">
                        <a:lnSpc>
                          <a:spcPts val="1100"/>
                        </a:lnSpc>
                      </a:pPr>
                      <a:r>
                        <a:rPr lang="ja-JP" sz="1200" kern="100" dirty="0">
                          <a:solidFill>
                            <a:schemeClr val="tx1"/>
                          </a:solidFill>
                          <a:effectLst/>
                          <a:latin typeface="BIZ UDゴシック" panose="020B0400000000000000" pitchFamily="49" charset="-128"/>
                          <a:ea typeface="BIZ UDゴシック" panose="020B0400000000000000" pitchFamily="49" charset="-128"/>
                        </a:rPr>
                        <a:t>施設の概要</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tc>
                  <a:txBody>
                    <a:bodyPr/>
                    <a:lstStyle/>
                    <a:p>
                      <a:pPr marL="0" indent="63500" algn="ctr">
                        <a:lnSpc>
                          <a:spcPts val="1200"/>
                        </a:lnSpc>
                        <a:tabLst>
                          <a:tab pos="1543050" algn="l"/>
                        </a:tabLst>
                      </a:pPr>
                      <a:r>
                        <a:rPr lang="ja-JP" sz="1200" kern="100" dirty="0">
                          <a:solidFill>
                            <a:schemeClr val="tx1"/>
                          </a:solidFill>
                          <a:effectLst/>
                          <a:latin typeface="BIZ UDゴシック" panose="020B0400000000000000" pitchFamily="49" charset="-128"/>
                          <a:ea typeface="BIZ UDゴシック" panose="020B0400000000000000" pitchFamily="49" charset="-128"/>
                        </a:rPr>
                        <a:t>建設事業費</a:t>
                      </a:r>
                    </a:p>
                    <a:p>
                      <a:pPr marL="0" indent="63500" algn="ctr">
                        <a:lnSpc>
                          <a:spcPts val="1200"/>
                        </a:lnSpc>
                      </a:pPr>
                      <a:r>
                        <a:rPr lang="ja-JP" sz="1200" kern="100" dirty="0">
                          <a:solidFill>
                            <a:schemeClr val="tx1"/>
                          </a:solidFill>
                          <a:effectLst/>
                          <a:latin typeface="BIZ UDゴシック" panose="020B0400000000000000" pitchFamily="49" charset="-128"/>
                          <a:ea typeface="BIZ UDゴシック" panose="020B0400000000000000" pitchFamily="49" charset="-128"/>
                        </a:rPr>
                        <a:t>（億円）</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58521125"/>
                  </a:ext>
                </a:extLst>
              </a:tr>
              <a:tr h="413023">
                <a:tc>
                  <a:txBody>
                    <a:bodyPr/>
                    <a:lstStyle/>
                    <a:p>
                      <a:pPr marL="0" indent="63500" algn="ctr">
                        <a:lnSpc>
                          <a:spcPts val="1200"/>
                        </a:lnSpc>
                        <a:tabLst>
                          <a:tab pos="1543050" algn="l"/>
                        </a:tabLst>
                      </a:pPr>
                      <a:r>
                        <a:rPr lang="ja-JP" sz="1200" kern="100" dirty="0">
                          <a:solidFill>
                            <a:schemeClr val="tx1"/>
                          </a:solidFill>
                          <a:effectLst/>
                          <a:latin typeface="BIZ UDゴシック" panose="020B0400000000000000" pitchFamily="49" charset="-128"/>
                          <a:ea typeface="BIZ UDゴシック" panose="020B0400000000000000" pitchFamily="49" charset="-128"/>
                        </a:rPr>
                        <a:t>鳥飼仁和寺大橋有料道路</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63500" algn="ctr">
                        <a:lnSpc>
                          <a:spcPts val="1200"/>
                        </a:lnSpc>
                        <a:tabLst>
                          <a:tab pos="1543050" algn="l"/>
                        </a:tabLst>
                      </a:pPr>
                      <a:r>
                        <a:rPr lang="en-US" sz="1200" kern="100" dirty="0">
                          <a:solidFill>
                            <a:schemeClr val="tx1"/>
                          </a:solidFill>
                          <a:effectLst/>
                          <a:latin typeface="BIZ UDゴシック" panose="020B0400000000000000" pitchFamily="49" charset="-128"/>
                          <a:ea typeface="BIZ UDゴシック" panose="020B0400000000000000" pitchFamily="49" charset="-128"/>
                        </a:rPr>
                        <a:t>1987.2</a:t>
                      </a:r>
                    </a:p>
                    <a:p>
                      <a:pPr marL="0" marR="0" lvl="0" indent="63500" algn="ctr" defTabSz="914400" rtl="0" eaLnBrk="1" fontAlgn="auto" latinLnBrk="0" hangingPunct="1">
                        <a:lnSpc>
                          <a:spcPts val="1200"/>
                        </a:lnSpc>
                        <a:spcBef>
                          <a:spcPts val="0"/>
                        </a:spcBef>
                        <a:spcAft>
                          <a:spcPts val="0"/>
                        </a:spcAft>
                        <a:buClrTx/>
                        <a:buSzTx/>
                        <a:buFontTx/>
                        <a:buNone/>
                        <a:tabLst>
                          <a:tab pos="1543050" algn="l"/>
                        </a:tabLst>
                        <a:defRPr/>
                      </a:pPr>
                      <a:r>
                        <a:rPr kumimoji="1" lang="en-US" altLang="ja-JP" sz="1200" dirty="0">
                          <a:latin typeface="BIZ UDゴシック" panose="020B0400000000000000" pitchFamily="49" charset="-128"/>
                          <a:ea typeface="BIZ UDゴシック" panose="020B0400000000000000" pitchFamily="49" charset="-128"/>
                        </a:rPr>
                        <a:t>(38</a:t>
                      </a:r>
                      <a:r>
                        <a:rPr kumimoji="1" lang="ja-JP" altLang="en-US" sz="1200" dirty="0">
                          <a:latin typeface="BIZ UDゴシック" panose="020B0400000000000000" pitchFamily="49" charset="-128"/>
                          <a:ea typeface="BIZ UDゴシック" panose="020B0400000000000000" pitchFamily="49" charset="-128"/>
                        </a:rPr>
                        <a:t>年経過</a:t>
                      </a:r>
                      <a:r>
                        <a:rPr kumimoji="1" lang="en-US" altLang="ja-JP" sz="1200" dirty="0">
                          <a:latin typeface="BIZ UDゴシック" panose="020B0400000000000000" pitchFamily="49" charset="-128"/>
                          <a:ea typeface="BIZ UDゴシック" panose="020B0400000000000000" pitchFamily="49" charset="-128"/>
                        </a:rPr>
                        <a:t>)</a:t>
                      </a:r>
                      <a:endParaRPr lang="ja-JP"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63500" algn="ctr">
                        <a:lnSpc>
                          <a:spcPts val="1200"/>
                        </a:lnSpc>
                        <a:tabLst>
                          <a:tab pos="1543050" algn="l"/>
                        </a:tabLs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40</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63500" algn="ctr">
                        <a:lnSpc>
                          <a:spcPts val="1200"/>
                        </a:lnSpc>
                        <a:tabLst>
                          <a:tab pos="1543050" algn="l"/>
                        </a:tabLs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2027.2)</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17500" indent="63500" algn="ctr">
                        <a:lnSpc>
                          <a:spcPts val="1200"/>
                        </a:lnSpc>
                        <a:tabLst>
                          <a:tab pos="1543050" algn="l"/>
                        </a:tabLst>
                      </a:pPr>
                      <a:r>
                        <a:rPr lang="ja-JP" sz="1200" kern="100" dirty="0">
                          <a:solidFill>
                            <a:schemeClr val="tx1"/>
                          </a:solidFill>
                          <a:effectLst/>
                          <a:latin typeface="BIZ UDゴシック" panose="020B0400000000000000" pitchFamily="49" charset="-128"/>
                          <a:ea typeface="BIZ UDゴシック" panose="020B0400000000000000" pitchFamily="49" charset="-128"/>
                        </a:rPr>
                        <a:t>摂津市鳥飼中～寝屋川市仁和寺本町</a:t>
                      </a:r>
                    </a:p>
                    <a:p>
                      <a:pPr marL="0" indent="63500" algn="ctr">
                        <a:lnSpc>
                          <a:spcPts val="1200"/>
                        </a:lnSpc>
                      </a:pPr>
                      <a:r>
                        <a:rPr lang="en-US" sz="1200" kern="100" dirty="0">
                          <a:solidFill>
                            <a:schemeClr val="tx1"/>
                          </a:solidFill>
                          <a:effectLst/>
                          <a:latin typeface="BIZ UDゴシック" panose="020B0400000000000000" pitchFamily="49" charset="-128"/>
                          <a:ea typeface="BIZ UDゴシック" panose="020B0400000000000000" pitchFamily="49" charset="-128"/>
                        </a:rPr>
                        <a:t>0.7</a:t>
                      </a:r>
                      <a:r>
                        <a:rPr lang="ja-JP" sz="1200" kern="100" dirty="0">
                          <a:solidFill>
                            <a:schemeClr val="tx1"/>
                          </a:solidFill>
                          <a:effectLst/>
                          <a:latin typeface="BIZ UDゴシック" panose="020B0400000000000000" pitchFamily="49" charset="-128"/>
                          <a:ea typeface="BIZ UDゴシック" panose="020B0400000000000000" pitchFamily="49" charset="-128"/>
                        </a:rPr>
                        <a:t>㎞</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63500" algn="ctr">
                        <a:lnSpc>
                          <a:spcPts val="1200"/>
                        </a:lnSpc>
                      </a:pPr>
                      <a:r>
                        <a:rPr lang="en-US" sz="1400" kern="100" dirty="0">
                          <a:solidFill>
                            <a:schemeClr val="tx1"/>
                          </a:solidFill>
                          <a:effectLst/>
                          <a:latin typeface="BIZ UDゴシック" panose="020B0400000000000000" pitchFamily="49" charset="-128"/>
                          <a:ea typeface="BIZ UDゴシック" panose="020B0400000000000000" pitchFamily="49" charset="-128"/>
                        </a:rPr>
                        <a:t>102</a:t>
                      </a:r>
                      <a:endParaRPr 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238503"/>
                  </a:ext>
                </a:extLst>
              </a:tr>
              <a:tr h="413023">
                <a:tc>
                  <a:txBody>
                    <a:bodyPr/>
                    <a:lstStyle/>
                    <a:p>
                      <a:pPr marL="0" indent="63500" algn="ctr">
                        <a:lnSpc>
                          <a:spcPts val="1200"/>
                        </a:lnSpc>
                        <a:tabLst>
                          <a:tab pos="1543050" algn="l"/>
                        </a:tabLst>
                      </a:pPr>
                      <a:r>
                        <a:rPr lang="ja-JP" sz="1200" kern="100" dirty="0">
                          <a:solidFill>
                            <a:schemeClr val="tx1"/>
                          </a:solidFill>
                          <a:effectLst/>
                          <a:latin typeface="BIZ UDゴシック" panose="020B0400000000000000" pitchFamily="49" charset="-128"/>
                          <a:ea typeface="BIZ UDゴシック" panose="020B0400000000000000" pitchFamily="49" charset="-128"/>
                        </a:rPr>
                        <a:t>箕面有料道路</a:t>
                      </a:r>
                    </a:p>
                    <a:p>
                      <a:pPr marL="0" indent="63500" algn="ctr">
                        <a:lnSpc>
                          <a:spcPts val="1200"/>
                        </a:lnSpc>
                        <a:tabLst>
                          <a:tab pos="1543050" algn="l"/>
                        </a:tabLst>
                      </a:pPr>
                      <a:r>
                        <a:rPr lang="ja-JP" sz="1200" kern="100" dirty="0">
                          <a:solidFill>
                            <a:schemeClr val="tx1"/>
                          </a:solidFill>
                          <a:effectLst/>
                          <a:latin typeface="BIZ UDゴシック" panose="020B0400000000000000" pitchFamily="49" charset="-128"/>
                          <a:ea typeface="BIZ UDゴシック" panose="020B0400000000000000" pitchFamily="49" charset="-128"/>
                        </a:rPr>
                        <a:t>（箕面グリーンロード）</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63500" algn="ctr">
                        <a:lnSpc>
                          <a:spcPts val="1200"/>
                        </a:lnSpc>
                      </a:pPr>
                      <a:r>
                        <a:rPr lang="en-US" sz="1200" kern="100" dirty="0">
                          <a:solidFill>
                            <a:schemeClr val="tx1"/>
                          </a:solidFill>
                          <a:effectLst/>
                          <a:latin typeface="BIZ UDゴシック" panose="020B0400000000000000" pitchFamily="49" charset="-128"/>
                          <a:ea typeface="BIZ UDゴシック" panose="020B0400000000000000" pitchFamily="49" charset="-128"/>
                        </a:rPr>
                        <a:t>2007.5</a:t>
                      </a:r>
                    </a:p>
                    <a:p>
                      <a:pPr marL="0" indent="63500" algn="ctr">
                        <a:lnSpc>
                          <a:spcPts val="1200"/>
                        </a:lnSpc>
                      </a:pPr>
                      <a:r>
                        <a:rPr kumimoji="1" lang="en-US" altLang="ja-JP" sz="1200" dirty="0">
                          <a:latin typeface="BIZ UDゴシック" panose="020B0400000000000000" pitchFamily="49" charset="-128"/>
                          <a:ea typeface="BIZ UDゴシック" panose="020B0400000000000000" pitchFamily="49" charset="-128"/>
                        </a:rPr>
                        <a:t>(17</a:t>
                      </a:r>
                      <a:r>
                        <a:rPr kumimoji="1" lang="ja-JP" altLang="en-US" sz="1200" dirty="0">
                          <a:latin typeface="BIZ UDゴシック" panose="020B0400000000000000" pitchFamily="49" charset="-128"/>
                          <a:ea typeface="BIZ UDゴシック" panose="020B0400000000000000" pitchFamily="49" charset="-128"/>
                        </a:rPr>
                        <a:t>年経過</a:t>
                      </a:r>
                      <a:r>
                        <a:rPr kumimoji="1" lang="en-US" altLang="ja-JP" sz="1200" dirty="0">
                          <a:latin typeface="BIZ UDゴシック" panose="020B0400000000000000" pitchFamily="49" charset="-128"/>
                          <a:ea typeface="BIZ UDゴシック" panose="020B0400000000000000" pitchFamily="49" charset="-128"/>
                        </a:rPr>
                        <a:t>)</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63500" algn="ctr">
                        <a:lnSpc>
                          <a:spcPts val="1200"/>
                        </a:lnSpc>
                        <a:tabLst>
                          <a:tab pos="1543050" algn="l"/>
                        </a:tabLs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40</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endPar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63500" algn="ctr">
                        <a:lnSpc>
                          <a:spcPts val="1200"/>
                        </a:lnSpc>
                        <a:tabLst>
                          <a:tab pos="1543050" algn="l"/>
                        </a:tabLs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2047.5)</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63500" algn="ctr">
                        <a:lnSpc>
                          <a:spcPts val="1200"/>
                        </a:lnSpc>
                        <a:tabLst>
                          <a:tab pos="1543050" algn="l"/>
                        </a:tabLst>
                      </a:pPr>
                      <a:r>
                        <a:rPr lang="ja-JP" sz="1200" kern="100" dirty="0">
                          <a:solidFill>
                            <a:schemeClr val="tx1"/>
                          </a:solidFill>
                          <a:effectLst/>
                          <a:latin typeface="BIZ UDゴシック" panose="020B0400000000000000" pitchFamily="49" charset="-128"/>
                          <a:ea typeface="BIZ UDゴシック" panose="020B0400000000000000" pitchFamily="49" charset="-128"/>
                        </a:rPr>
                        <a:t>箕面市坊島～箕面市下止々呂美</a:t>
                      </a:r>
                    </a:p>
                    <a:p>
                      <a:pPr marL="0" indent="63500" algn="ctr">
                        <a:lnSpc>
                          <a:spcPts val="1200"/>
                        </a:lnSpc>
                      </a:pPr>
                      <a:r>
                        <a:rPr lang="en-US" sz="1200" kern="100" dirty="0">
                          <a:solidFill>
                            <a:schemeClr val="tx1"/>
                          </a:solidFill>
                          <a:effectLst/>
                          <a:latin typeface="BIZ UDゴシック" panose="020B0400000000000000" pitchFamily="49" charset="-128"/>
                          <a:ea typeface="BIZ UDゴシック" panose="020B0400000000000000" pitchFamily="49" charset="-128"/>
                        </a:rPr>
                        <a:t>6.8</a:t>
                      </a:r>
                      <a:r>
                        <a:rPr lang="ja-JP" sz="1200" kern="100" dirty="0">
                          <a:solidFill>
                            <a:schemeClr val="tx1"/>
                          </a:solidFill>
                          <a:effectLst/>
                          <a:latin typeface="BIZ UDゴシック" panose="020B0400000000000000" pitchFamily="49" charset="-128"/>
                          <a:ea typeface="BIZ UDゴシック" panose="020B0400000000000000" pitchFamily="49" charset="-128"/>
                        </a:rPr>
                        <a:t>㎞</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63500" algn="ctr">
                        <a:lnSpc>
                          <a:spcPts val="1200"/>
                        </a:lnSpc>
                      </a:pPr>
                      <a:r>
                        <a:rPr lang="en-US" sz="1400" kern="100" dirty="0">
                          <a:solidFill>
                            <a:schemeClr val="tx1"/>
                          </a:solidFill>
                          <a:effectLst/>
                          <a:latin typeface="BIZ UDゴシック" panose="020B0400000000000000" pitchFamily="49" charset="-128"/>
                          <a:ea typeface="BIZ UDゴシック" panose="020B0400000000000000" pitchFamily="49" charset="-128"/>
                        </a:rPr>
                        <a:t>500</a:t>
                      </a:r>
                      <a:endParaRPr 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2255840"/>
                  </a:ext>
                </a:extLst>
              </a:tr>
              <a:tr h="341605">
                <a:tc>
                  <a:txBody>
                    <a:bodyPr/>
                    <a:lstStyle/>
                    <a:p>
                      <a:pPr marL="0" indent="63500" algn="ctr">
                        <a:lnSpc>
                          <a:spcPts val="1200"/>
                        </a:lnSpc>
                      </a:pPr>
                      <a:r>
                        <a:rPr lang="ja-JP" sz="1200" kern="100" dirty="0">
                          <a:solidFill>
                            <a:schemeClr val="tx1"/>
                          </a:solidFill>
                          <a:effectLst/>
                          <a:latin typeface="BIZ UDゴシック" panose="020B0400000000000000" pitchFamily="49" charset="-128"/>
                          <a:ea typeface="BIZ UDゴシック" panose="020B0400000000000000" pitchFamily="49" charset="-128"/>
                        </a:rPr>
                        <a:t>合計</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17500" indent="63500" algn="ctr">
                        <a:lnSpc>
                          <a:spcPts val="1200"/>
                        </a:lnSpc>
                      </a:pPr>
                      <a:r>
                        <a:rPr lang="en-US" sz="1200" kern="100" dirty="0">
                          <a:solidFill>
                            <a:schemeClr val="tx1"/>
                          </a:solidFill>
                          <a:effectLst/>
                          <a:latin typeface="BIZ UDゴシック" panose="020B0400000000000000" pitchFamily="49" charset="-128"/>
                          <a:ea typeface="BIZ UDゴシック" panose="020B0400000000000000" pitchFamily="49" charset="-128"/>
                        </a:rPr>
                        <a:t> </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17500" indent="63500" algn="ctr">
                        <a:lnSpc>
                          <a:spcPts val="1200"/>
                        </a:lnSpc>
                      </a:pP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63500" algn="ctr">
                        <a:lnSpc>
                          <a:spcPts val="1200"/>
                        </a:lnSpc>
                      </a:pPr>
                      <a:r>
                        <a:rPr lang="en-US" sz="1200" kern="100" dirty="0">
                          <a:solidFill>
                            <a:schemeClr val="tx1"/>
                          </a:solidFill>
                          <a:effectLst/>
                          <a:latin typeface="BIZ UDゴシック" panose="020B0400000000000000" pitchFamily="49" charset="-128"/>
                          <a:ea typeface="BIZ UDゴシック" panose="020B0400000000000000" pitchFamily="49" charset="-128"/>
                        </a:rPr>
                        <a:t>7.5</a:t>
                      </a:r>
                      <a:r>
                        <a:rPr lang="ja-JP" sz="1200" kern="100" dirty="0">
                          <a:solidFill>
                            <a:schemeClr val="tx1"/>
                          </a:solidFill>
                          <a:effectLst/>
                          <a:latin typeface="BIZ UDゴシック" panose="020B0400000000000000" pitchFamily="49" charset="-128"/>
                          <a:ea typeface="BIZ UDゴシック" panose="020B0400000000000000" pitchFamily="49" charset="-128"/>
                        </a:rPr>
                        <a:t>㎞</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63500" algn="ctr">
                        <a:lnSpc>
                          <a:spcPts val="1200"/>
                        </a:lnSpc>
                      </a:pPr>
                      <a:r>
                        <a:rPr lang="en-US" sz="1400" kern="100" dirty="0">
                          <a:solidFill>
                            <a:schemeClr val="tx1"/>
                          </a:solidFill>
                          <a:effectLst/>
                          <a:latin typeface="BIZ UDゴシック" panose="020B0400000000000000" pitchFamily="49" charset="-128"/>
                          <a:ea typeface="BIZ UDゴシック" panose="020B0400000000000000" pitchFamily="49" charset="-128"/>
                        </a:rPr>
                        <a:t>602</a:t>
                      </a:r>
                      <a:endParaRPr 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134629"/>
                  </a:ext>
                </a:extLst>
              </a:tr>
            </a:tbl>
          </a:graphicData>
        </a:graphic>
      </p:graphicFrame>
      <p:sp>
        <p:nvSpPr>
          <p:cNvPr id="26" name="スライド番号プレースホルダー 3">
            <a:extLst>
              <a:ext uri="{FF2B5EF4-FFF2-40B4-BE49-F238E27FC236}">
                <a16:creationId xmlns:a16="http://schemas.microsoft.com/office/drawing/2014/main" id="{EC315859-53BE-E372-A1DC-266A35D82EF3}"/>
              </a:ext>
            </a:extLst>
          </p:cNvPr>
          <p:cNvSpPr>
            <a:spLocks noGrp="1"/>
          </p:cNvSpPr>
          <p:nvPr>
            <p:ph type="sldNum" sz="quarter" idx="12"/>
          </p:nvPr>
        </p:nvSpPr>
        <p:spPr>
          <a:xfrm>
            <a:off x="7677150" y="6492875"/>
            <a:ext cx="2228850" cy="365125"/>
          </a:xfrm>
        </p:spPr>
        <p:txBody>
          <a:bodyPr/>
          <a:lstStyle/>
          <a:p>
            <a:fld id="{06F954D6-D1D7-4026-9A6B-133BF448440C}" type="slidenum">
              <a:rPr kumimoji="1" lang="ja-JP" altLang="en-US" smtClean="0">
                <a:latin typeface="BIZ UDゴシック" panose="020B0400000000000000" pitchFamily="49" charset="-128"/>
                <a:ea typeface="BIZ UDゴシック" panose="020B0400000000000000" pitchFamily="49" charset="-128"/>
              </a:rPr>
              <a:t>2</a:t>
            </a:fld>
            <a:endParaRPr kumimoji="1" lang="ja-JP" altLang="en-US" dirty="0">
              <a:latin typeface="BIZ UDゴシック" panose="020B0400000000000000" pitchFamily="49" charset="-128"/>
              <a:ea typeface="BIZ UDゴシック" panose="020B0400000000000000" pitchFamily="49" charset="-128"/>
            </a:endParaRPr>
          </a:p>
        </p:txBody>
      </p:sp>
      <p:graphicFrame>
        <p:nvGraphicFramePr>
          <p:cNvPr id="5" name="表 4">
            <a:extLst>
              <a:ext uri="{FF2B5EF4-FFF2-40B4-BE49-F238E27FC236}">
                <a16:creationId xmlns:a16="http://schemas.microsoft.com/office/drawing/2014/main" id="{74AAD3A0-BB37-C654-BC43-B198B0B8354B}"/>
              </a:ext>
            </a:extLst>
          </p:cNvPr>
          <p:cNvGraphicFramePr>
            <a:graphicFrameLocks noGrp="1"/>
          </p:cNvGraphicFramePr>
          <p:nvPr>
            <p:extLst>
              <p:ext uri="{D42A27DB-BD31-4B8C-83A1-F6EECF244321}">
                <p14:modId xmlns:p14="http://schemas.microsoft.com/office/powerpoint/2010/main" val="4046594192"/>
              </p:ext>
            </p:extLst>
          </p:nvPr>
        </p:nvGraphicFramePr>
        <p:xfrm>
          <a:off x="517806" y="4433543"/>
          <a:ext cx="3987800" cy="1674560"/>
        </p:xfrm>
        <a:graphic>
          <a:graphicData uri="http://schemas.openxmlformats.org/drawingml/2006/table">
            <a:tbl>
              <a:tblPr/>
              <a:tblGrid>
                <a:gridCol w="1629685">
                  <a:extLst>
                    <a:ext uri="{9D8B030D-6E8A-4147-A177-3AD203B41FA5}">
                      <a16:colId xmlns:a16="http://schemas.microsoft.com/office/drawing/2014/main" val="2533212036"/>
                    </a:ext>
                  </a:extLst>
                </a:gridCol>
                <a:gridCol w="1311910">
                  <a:extLst>
                    <a:ext uri="{9D8B030D-6E8A-4147-A177-3AD203B41FA5}">
                      <a16:colId xmlns:a16="http://schemas.microsoft.com/office/drawing/2014/main" val="178203598"/>
                    </a:ext>
                  </a:extLst>
                </a:gridCol>
                <a:gridCol w="1046205">
                  <a:extLst>
                    <a:ext uri="{9D8B030D-6E8A-4147-A177-3AD203B41FA5}">
                      <a16:colId xmlns:a16="http://schemas.microsoft.com/office/drawing/2014/main" val="3337087800"/>
                    </a:ext>
                  </a:extLst>
                </a:gridCol>
              </a:tblGrid>
              <a:tr h="319748">
                <a:tc>
                  <a:txBody>
                    <a:bodyPr/>
                    <a:lstStyle/>
                    <a:p>
                      <a:pPr marL="0" indent="63500" algn="ctr">
                        <a:lnSpc>
                          <a:spcPts val="1200"/>
                        </a:lnSpc>
                      </a:pPr>
                      <a:r>
                        <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路線名</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indent="63500" algn="ctr">
                        <a:lnSpc>
                          <a:spcPts val="1200"/>
                        </a:lnSpc>
                      </a:pPr>
                      <a:r>
                        <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供用年月</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indent="63500" algn="ctr">
                        <a:lnSpc>
                          <a:spcPts val="1200"/>
                        </a:lnSpc>
                        <a:tabLst>
                          <a:tab pos="1543050" algn="l"/>
                        </a:tabLst>
                      </a:pPr>
                      <a:r>
                        <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移管年月</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574698303"/>
                  </a:ext>
                </a:extLst>
              </a:tr>
              <a:tr h="451604">
                <a:tc>
                  <a:txBody>
                    <a:bodyPr/>
                    <a:lstStyle/>
                    <a:p>
                      <a:pPr marL="0" indent="63500" algn="ctr">
                        <a:lnSpc>
                          <a:spcPts val="1200"/>
                        </a:lnSpc>
                      </a:pPr>
                      <a:r>
                        <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堺泉北有料道路</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lnSpc>
                          <a:spcPts val="1200"/>
                        </a:lnSpc>
                      </a:pPr>
                      <a:r>
                        <a:rPr 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1991.3</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lnSpc>
                          <a:spcPts val="1200"/>
                        </a:lnSpc>
                      </a:pPr>
                      <a:r>
                        <a:rPr 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2018.4</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373361"/>
                  </a:ext>
                </a:extLst>
              </a:tr>
              <a:tr h="451604">
                <a:tc>
                  <a:txBody>
                    <a:bodyPr/>
                    <a:lstStyle/>
                    <a:p>
                      <a:pPr marL="0" indent="63500" algn="ctr">
                        <a:lnSpc>
                          <a:spcPts val="1200"/>
                        </a:lnSpc>
                      </a:pPr>
                      <a:r>
                        <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南阪奈有料道路</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lnSpc>
                          <a:spcPts val="1200"/>
                        </a:lnSpc>
                      </a:pPr>
                      <a:r>
                        <a:rPr 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2004.3</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lnSpc>
                          <a:spcPts val="1200"/>
                        </a:lnSpc>
                      </a:pPr>
                      <a:r>
                        <a:rPr 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2018.4</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4018272"/>
                  </a:ext>
                </a:extLst>
              </a:tr>
              <a:tr h="451604">
                <a:tc>
                  <a:txBody>
                    <a:bodyPr/>
                    <a:lstStyle/>
                    <a:p>
                      <a:pPr marL="0" indent="63500" algn="ctr">
                        <a:lnSpc>
                          <a:spcPts val="1200"/>
                        </a:lnSpc>
                        <a:tabLst>
                          <a:tab pos="92075" algn="l"/>
                        </a:tabLst>
                      </a:pPr>
                      <a:r>
                        <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第二阪奈有料道路</a:t>
                      </a: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lnSpc>
                          <a:spcPts val="1200"/>
                        </a:lnSpc>
                      </a:pPr>
                      <a:r>
                        <a:rPr 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1997.4</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lnSpc>
                          <a:spcPts val="1200"/>
                        </a:lnSpc>
                      </a:pPr>
                      <a:r>
                        <a:rPr 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2019.4</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408902"/>
                  </a:ext>
                </a:extLst>
              </a:tr>
            </a:tbl>
          </a:graphicData>
        </a:graphic>
      </p:graphicFrame>
      <p:sp>
        <p:nvSpPr>
          <p:cNvPr id="6" name="正方形/長方形 5">
            <a:extLst>
              <a:ext uri="{FF2B5EF4-FFF2-40B4-BE49-F238E27FC236}">
                <a16:creationId xmlns:a16="http://schemas.microsoft.com/office/drawing/2014/main" id="{348DCC63-0088-4064-9E54-2BCBE4956CA8}"/>
              </a:ext>
            </a:extLst>
          </p:cNvPr>
          <p:cNvSpPr/>
          <p:nvPr/>
        </p:nvSpPr>
        <p:spPr>
          <a:xfrm>
            <a:off x="390832" y="3951497"/>
            <a:ext cx="3987800"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（参考）西日本高速道路株式会社への移管３路線</a:t>
            </a:r>
            <a:endParaRPr lang="en-US" altLang="ja-JP" sz="14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8F71CE0A-E88B-4B68-93F1-1FF26DC0B1E0}"/>
              </a:ext>
            </a:extLst>
          </p:cNvPr>
          <p:cNvSpPr/>
          <p:nvPr/>
        </p:nvSpPr>
        <p:spPr>
          <a:xfrm>
            <a:off x="90539" y="100162"/>
            <a:ext cx="2421167" cy="46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Ⅰ</a:t>
            </a:r>
            <a:r>
              <a:rPr lang="ja-JP" altLang="en-US"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．道路公社の現状</a:t>
            </a:r>
            <a:endPar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D905107D-ABBE-4A12-FF29-4B27B19AA56F}"/>
              </a:ext>
            </a:extLst>
          </p:cNvPr>
          <p:cNvSpPr/>
          <p:nvPr/>
        </p:nvSpPr>
        <p:spPr>
          <a:xfrm>
            <a:off x="264160" y="2983056"/>
            <a:ext cx="4935548" cy="679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〇これまで、５路線を建設・管理し、このうち３路線は</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2018</a:t>
            </a: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2019</a:t>
            </a: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年に西日本高速道路株式会社へ移管</a:t>
            </a:r>
          </a:p>
        </p:txBody>
      </p:sp>
      <p:sp>
        <p:nvSpPr>
          <p:cNvPr id="9" name="正方形/長方形 8">
            <a:extLst>
              <a:ext uri="{FF2B5EF4-FFF2-40B4-BE49-F238E27FC236}">
                <a16:creationId xmlns:a16="http://schemas.microsoft.com/office/drawing/2014/main" id="{1742C5CA-B62D-EB9C-9E68-ECCE01FAF8EA}"/>
              </a:ext>
            </a:extLst>
          </p:cNvPr>
          <p:cNvSpPr/>
          <p:nvPr/>
        </p:nvSpPr>
        <p:spPr>
          <a:xfrm>
            <a:off x="264160" y="564413"/>
            <a:ext cx="9283808" cy="432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〇現在、淀川を渡河する鳥飼仁和寺大橋有料道路、国土軸と大阪都心部を接続する箕面有料道路の２路線を管理</a:t>
            </a:r>
          </a:p>
          <a:p>
            <a:pPr marL="0" marR="0" lvl="0" indent="0" defTabSz="457200" rtl="0" eaLnBrk="1" fontAlgn="auto" latinLnBrk="0" hangingPunct="1">
              <a:lnSpc>
                <a:spcPct val="100000"/>
              </a:lnSpc>
              <a:spcBef>
                <a:spcPts val="0"/>
              </a:spcBef>
              <a:spcAft>
                <a:spcPts val="0"/>
              </a:spcAft>
              <a:buClrTx/>
              <a:buSzTx/>
              <a:buFontTx/>
              <a:buNone/>
              <a:tabLst/>
              <a:defRPr/>
            </a:pPr>
            <a:endPar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307235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E05F0-B881-E3CD-6372-2C6E296FC3D9}"/>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84E9B94-B1B3-123B-B057-71D59D7DAA23}"/>
              </a:ext>
            </a:extLst>
          </p:cNvPr>
          <p:cNvSpPr/>
          <p:nvPr/>
        </p:nvSpPr>
        <p:spPr>
          <a:xfrm>
            <a:off x="264160" y="640703"/>
            <a:ext cx="1544320" cy="46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〇建設資金の構成</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2" name="図 1">
            <a:extLst>
              <a:ext uri="{FF2B5EF4-FFF2-40B4-BE49-F238E27FC236}">
                <a16:creationId xmlns:a16="http://schemas.microsoft.com/office/drawing/2014/main" id="{7BACDB89-F3C4-40D3-1A36-D37FD73C65DE}"/>
              </a:ext>
            </a:extLst>
          </p:cNvPr>
          <p:cNvPicPr>
            <a:picLocks noChangeAspect="1"/>
          </p:cNvPicPr>
          <p:nvPr/>
        </p:nvPicPr>
        <p:blipFill>
          <a:blip r:embed="rId3"/>
          <a:stretch>
            <a:fillRect/>
          </a:stretch>
        </p:blipFill>
        <p:spPr>
          <a:xfrm>
            <a:off x="253372" y="1012192"/>
            <a:ext cx="9652628" cy="5276225"/>
          </a:xfrm>
          <a:prstGeom prst="rect">
            <a:avLst/>
          </a:prstGeom>
        </p:spPr>
      </p:pic>
      <p:sp>
        <p:nvSpPr>
          <p:cNvPr id="5" name="スライド番号プレースホルダー 3">
            <a:extLst>
              <a:ext uri="{FF2B5EF4-FFF2-40B4-BE49-F238E27FC236}">
                <a16:creationId xmlns:a16="http://schemas.microsoft.com/office/drawing/2014/main" id="{7ECF525C-466F-6FB2-3C90-BAA2A36DFCC6}"/>
              </a:ext>
            </a:extLst>
          </p:cNvPr>
          <p:cNvSpPr>
            <a:spLocks noGrp="1"/>
          </p:cNvSpPr>
          <p:nvPr>
            <p:ph type="sldNum" sz="quarter" idx="12"/>
          </p:nvPr>
        </p:nvSpPr>
        <p:spPr>
          <a:xfrm>
            <a:off x="7677150" y="6463829"/>
            <a:ext cx="2228850" cy="365125"/>
          </a:xfrm>
        </p:spPr>
        <p:txBody>
          <a:bodyPr/>
          <a:lstStyle/>
          <a:p>
            <a:fld id="{06F954D6-D1D7-4026-9A6B-133BF448440C}" type="slidenum">
              <a:rPr kumimoji="1" lang="ja-JP" altLang="en-US" smtClean="0">
                <a:latin typeface="BIZ UDゴシック" panose="020B0400000000000000" pitchFamily="49" charset="-128"/>
                <a:ea typeface="BIZ UDゴシック" panose="020B0400000000000000" pitchFamily="49" charset="-128"/>
              </a:rPr>
              <a:t>3</a:t>
            </a:fld>
            <a:endParaRPr kumimoji="1" lang="ja-JP" altLang="en-US" dirty="0">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08A5D223-586F-4979-FDD7-B52ECD2C5F39}"/>
              </a:ext>
            </a:extLst>
          </p:cNvPr>
          <p:cNvSpPr/>
          <p:nvPr/>
        </p:nvSpPr>
        <p:spPr>
          <a:xfrm>
            <a:off x="90539" y="92314"/>
            <a:ext cx="2421167" cy="46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Ⅱ</a:t>
            </a:r>
            <a:r>
              <a:rPr lang="ja-JP" altLang="en-US"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．経営の推移及び現状</a:t>
            </a:r>
            <a:endPar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240740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15E6C-8D43-5A20-E0B5-36712D5E2A2C}"/>
            </a:ext>
          </a:extLst>
        </p:cNvPr>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31A2CD3D-ED8E-853A-B721-A0855278044C}"/>
              </a:ext>
            </a:extLst>
          </p:cNvPr>
          <p:cNvSpPr/>
          <p:nvPr/>
        </p:nvSpPr>
        <p:spPr>
          <a:xfrm>
            <a:off x="90539" y="92314"/>
            <a:ext cx="2421167" cy="46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Ⅲ</a:t>
            </a:r>
            <a:r>
              <a:rPr lang="ja-JP" altLang="en-US"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．今後の経営計画</a:t>
            </a:r>
            <a:endPar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4FFF0712-1C83-9428-BBEE-DE9F078C6AB5}"/>
              </a:ext>
            </a:extLst>
          </p:cNvPr>
          <p:cNvSpPr>
            <a:spLocks noGrp="1"/>
          </p:cNvSpPr>
          <p:nvPr>
            <p:ph type="sldNum" sz="quarter" idx="12"/>
          </p:nvPr>
        </p:nvSpPr>
        <p:spPr>
          <a:xfrm>
            <a:off x="7652607" y="6467207"/>
            <a:ext cx="2228850" cy="365125"/>
          </a:xfrm>
        </p:spPr>
        <p:txBody>
          <a:bodyPr/>
          <a:lstStyle/>
          <a:p>
            <a:fld id="{06F954D6-D1D7-4026-9A6B-133BF448440C}" type="slidenum">
              <a:rPr kumimoji="1" lang="ja-JP" altLang="en-US" smtClean="0">
                <a:latin typeface="BIZ UDゴシック" panose="020B0400000000000000" pitchFamily="49" charset="-128"/>
                <a:ea typeface="BIZ UDゴシック" panose="020B0400000000000000" pitchFamily="49" charset="-128"/>
              </a:rPr>
              <a:t>4</a:t>
            </a:fld>
            <a:endParaRPr kumimoji="1" lang="ja-JP" altLang="en-US" dirty="0">
              <a:latin typeface="BIZ UDゴシック" panose="020B0400000000000000" pitchFamily="49" charset="-128"/>
              <a:ea typeface="BIZ UDゴシック" panose="020B0400000000000000" pitchFamily="49" charset="-128"/>
            </a:endParaRPr>
          </a:p>
        </p:txBody>
      </p:sp>
      <p:sp>
        <p:nvSpPr>
          <p:cNvPr id="23" name="四角形: 角を丸くする 22">
            <a:extLst>
              <a:ext uri="{FF2B5EF4-FFF2-40B4-BE49-F238E27FC236}">
                <a16:creationId xmlns:a16="http://schemas.microsoft.com/office/drawing/2014/main" id="{675EA698-9CEF-0765-E8EF-006A67AEA852}"/>
              </a:ext>
            </a:extLst>
          </p:cNvPr>
          <p:cNvSpPr/>
          <p:nvPr/>
        </p:nvSpPr>
        <p:spPr>
          <a:xfrm>
            <a:off x="386080" y="1719673"/>
            <a:ext cx="9235440" cy="4747533"/>
          </a:xfrm>
          <a:prstGeom prst="roundRect">
            <a:avLst>
              <a:gd name="adj" fmla="val 6313"/>
            </a:avLst>
          </a:prstGeom>
          <a:solidFill>
            <a:srgbClr val="B4C6E7"/>
          </a:solid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BIZ UDゴシック" panose="020B0400000000000000" pitchFamily="49" charset="-128"/>
              <a:ea typeface="BIZ UDゴシック" panose="020B0400000000000000" pitchFamily="49" charset="-128"/>
            </a:endParaRPr>
          </a:p>
        </p:txBody>
      </p:sp>
      <p:sp>
        <p:nvSpPr>
          <p:cNvPr id="25" name="正方形/長方形 24">
            <a:extLst>
              <a:ext uri="{FF2B5EF4-FFF2-40B4-BE49-F238E27FC236}">
                <a16:creationId xmlns:a16="http://schemas.microsoft.com/office/drawing/2014/main" id="{AC6889A1-C601-43E4-AC91-DB960EACE4E7}"/>
              </a:ext>
            </a:extLst>
          </p:cNvPr>
          <p:cNvSpPr>
            <a:spLocks/>
          </p:cNvSpPr>
          <p:nvPr/>
        </p:nvSpPr>
        <p:spPr>
          <a:xfrm>
            <a:off x="1976995" y="1998383"/>
            <a:ext cx="7380000" cy="1080000"/>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defTabSz="914400">
              <a:lnSpc>
                <a:spcPts val="1400"/>
              </a:lnSpc>
              <a:spcAft>
                <a:spcPts val="800"/>
              </a:spcAft>
              <a:defRPr/>
            </a:pPr>
            <a:r>
              <a:rPr kumimoji="0" lang="ja-JP" altLang="en-US" sz="16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１．平常時・非常時を問わず機能を失わない安全・安心な道路</a:t>
            </a:r>
            <a:endParaRPr kumimoji="0" lang="en-US" altLang="ja-JP" sz="16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defTabSz="914400">
              <a:lnSpc>
                <a:spcPts val="1400"/>
              </a:lnSpc>
              <a:spcAft>
                <a:spcPts val="800"/>
              </a:spcAft>
              <a:defRPr/>
            </a:pPr>
            <a:r>
              <a:rPr lang="ja-JP" altLang="en-US" sz="1800" kern="100" dirty="0">
                <a:effectLst/>
                <a:latin typeface="メイリオ" panose="020B0604030504040204" pitchFamily="50" charset="-128"/>
                <a:ea typeface="BIZ UDゴシック" panose="020B0400000000000000" pitchFamily="49" charset="-128"/>
                <a:cs typeface="Times New Roman" panose="02020603050405020304" pitchFamily="18" charset="0"/>
              </a:rPr>
              <a:t>　</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Safe Road</a:t>
            </a:r>
            <a:r>
              <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0" lang="ja-JP" altLang="en-US" sz="1600" b="0" i="0" u="none" strike="noStrike" kern="100" cap="none" spc="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320040" marR="0" lvl="0" indent="-457200" algn="just" defTabSz="914400" eaLnBrk="1" fontAlgn="auto" latinLnBrk="0" hangingPunct="1">
              <a:lnSpc>
                <a:spcPct val="107000"/>
              </a:lnSpc>
              <a:spcBef>
                <a:spcPts val="0"/>
              </a:spcBef>
              <a:spcAft>
                <a:spcPts val="800"/>
              </a:spcAft>
              <a:buClrTx/>
              <a:buSzTx/>
              <a:buFontTx/>
              <a:buNone/>
              <a:tabLst/>
              <a:defRPr/>
            </a:pPr>
            <a:r>
              <a:rPr kumimoji="0" lang="ja-JP" altLang="en-US" sz="16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b="1"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お客様に</a:t>
            </a:r>
            <a:r>
              <a:rPr kumimoji="0" lang="en-US"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24</a:t>
            </a:r>
            <a:r>
              <a:rPr kumimoji="0" lang="ja-JP" altLang="en-US"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時間</a:t>
            </a:r>
            <a:r>
              <a:rPr kumimoji="0" lang="en-US"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365</a:t>
            </a:r>
            <a:r>
              <a:rPr kumimoji="0" lang="ja-JP" altLang="en-US"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日、安全で安心できる道路サービスの提供</a:t>
            </a:r>
            <a:r>
              <a:rPr lang="en-US" altLang="ja-JP" sz="14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0" lang="ja-JP" altLang="en-US" sz="1600" b="0" i="0" u="none" strike="noStrike" kern="100" cap="none" spc="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6" name="正方形/長方形 25">
            <a:extLst>
              <a:ext uri="{FF2B5EF4-FFF2-40B4-BE49-F238E27FC236}">
                <a16:creationId xmlns:a16="http://schemas.microsoft.com/office/drawing/2014/main" id="{55832FC3-C00B-4652-95F0-A9ACD8457B36}"/>
              </a:ext>
            </a:extLst>
          </p:cNvPr>
          <p:cNvSpPr>
            <a:spLocks/>
          </p:cNvSpPr>
          <p:nvPr/>
        </p:nvSpPr>
        <p:spPr>
          <a:xfrm>
            <a:off x="2002992" y="3537528"/>
            <a:ext cx="7380000" cy="1080000"/>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ts val="1400"/>
              </a:lnSpc>
              <a:spcBef>
                <a:spcPts val="0"/>
              </a:spcBef>
              <a:spcAft>
                <a:spcPts val="800"/>
              </a:spcAft>
              <a:buClrTx/>
              <a:buSzTx/>
              <a:buFontTx/>
              <a:buNone/>
              <a:tabLst/>
              <a:defRPr/>
            </a:pPr>
            <a:r>
              <a:rPr kumimoji="0" lang="ja-JP" altLang="en-US" sz="16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２．道路ユーザー等の生産性・快適性が向上するスマートな道路</a:t>
            </a:r>
            <a:endParaRPr kumimoji="0" lang="en-US" altLang="ja-JP" sz="16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just" defTabSz="914400" eaLnBrk="1" fontAlgn="auto" latinLnBrk="0" hangingPunct="1">
              <a:lnSpc>
                <a:spcPts val="1400"/>
              </a:lnSpc>
              <a:spcBef>
                <a:spcPts val="0"/>
              </a:spcBef>
              <a:spcAft>
                <a:spcPts val="800"/>
              </a:spcAft>
              <a:buClrTx/>
              <a:buSzTx/>
              <a:buFontTx/>
              <a:buNone/>
              <a:tabLst/>
              <a:defRPr/>
            </a:pPr>
            <a:r>
              <a:rPr lang="ja-JP" altLang="en-US" sz="1600" b="1"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6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600" dirty="0">
                <a:effectLst/>
                <a:latin typeface="BIZ UDゴシック" panose="020B0400000000000000" pitchFamily="49" charset="-128"/>
                <a:ea typeface="BIZ UDゴシック" panose="020B0400000000000000" pitchFamily="49" charset="-128"/>
                <a:cs typeface="Times New Roman" panose="02020603050405020304" pitchFamily="18" charset="0"/>
              </a:rPr>
              <a:t>Smart Road</a:t>
            </a:r>
            <a:r>
              <a:rPr lang="ja-JP" altLang="ja-JP" sz="16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0" lang="ja-JP" altLang="en-US" sz="1600" b="0" i="0" u="none" strike="noStrike" kern="100" cap="none" spc="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320040" marR="0" lvl="0" indent="-457200" algn="just" defTabSz="914400" eaLnBrk="1" fontAlgn="auto" latinLnBrk="0" hangingPunct="1">
              <a:lnSpc>
                <a:spcPct val="107000"/>
              </a:lnSpc>
              <a:spcBef>
                <a:spcPts val="0"/>
              </a:spcBef>
              <a:spcAft>
                <a:spcPts val="800"/>
              </a:spcAft>
              <a:buClrTx/>
              <a:buSzTx/>
              <a:buFontTx/>
              <a:buNone/>
              <a:tabLst/>
              <a:defRPr/>
            </a:pPr>
            <a:r>
              <a:rPr kumimoji="0" lang="ja-JP" altLang="en-US" sz="16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en-US"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ETC</a:t>
            </a:r>
            <a:r>
              <a:rPr kumimoji="0" lang="ja-JP" altLang="en-US"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技術を活用し、更に利便性の高い道路サービスの提供</a:t>
            </a:r>
            <a:r>
              <a:rPr lang="en-US" altLang="ja-JP" sz="14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0" lang="ja-JP" altLang="en-US" sz="1600" b="0" i="0" u="none" strike="noStrike" kern="100" cap="none" spc="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cxnSp>
        <p:nvCxnSpPr>
          <p:cNvPr id="27" name="直線コネクタ 26">
            <a:extLst>
              <a:ext uri="{FF2B5EF4-FFF2-40B4-BE49-F238E27FC236}">
                <a16:creationId xmlns:a16="http://schemas.microsoft.com/office/drawing/2014/main" id="{8795A075-186F-4A00-4A43-AFF994BD75CF}"/>
              </a:ext>
            </a:extLst>
          </p:cNvPr>
          <p:cNvCxnSpPr>
            <a:cxnSpLocks/>
            <a:stCxn id="26" idx="1"/>
            <a:endCxn id="31" idx="3"/>
          </p:cNvCxnSpPr>
          <p:nvPr/>
        </p:nvCxnSpPr>
        <p:spPr>
          <a:xfrm flipH="1">
            <a:off x="1054419" y="4077528"/>
            <a:ext cx="948573" cy="0"/>
          </a:xfrm>
          <a:prstGeom prst="line">
            <a:avLst/>
          </a:prstGeom>
          <a:noFill/>
          <a:ln w="19050" cap="flat" cmpd="sng" algn="ctr">
            <a:solidFill>
              <a:sysClr val="windowText" lastClr="000000"/>
            </a:solidFill>
            <a:prstDash val="solid"/>
            <a:miter lim="800000"/>
          </a:ln>
          <a:effectLst/>
        </p:spPr>
      </p:cxnSp>
      <p:cxnSp>
        <p:nvCxnSpPr>
          <p:cNvPr id="28" name="直線コネクタ 27">
            <a:extLst>
              <a:ext uri="{FF2B5EF4-FFF2-40B4-BE49-F238E27FC236}">
                <a16:creationId xmlns:a16="http://schemas.microsoft.com/office/drawing/2014/main" id="{7691A981-4794-3208-0D1A-439A2EEA8673}"/>
              </a:ext>
            </a:extLst>
          </p:cNvPr>
          <p:cNvCxnSpPr>
            <a:cxnSpLocks/>
          </p:cNvCxnSpPr>
          <p:nvPr/>
        </p:nvCxnSpPr>
        <p:spPr>
          <a:xfrm flipH="1">
            <a:off x="1045524" y="2545080"/>
            <a:ext cx="931471" cy="1547408"/>
          </a:xfrm>
          <a:prstGeom prst="line">
            <a:avLst/>
          </a:prstGeom>
          <a:noFill/>
          <a:ln w="19050" cap="flat" cmpd="sng" algn="ctr">
            <a:solidFill>
              <a:sysClr val="windowText" lastClr="000000"/>
            </a:solidFill>
            <a:prstDash val="solid"/>
            <a:miter lim="800000"/>
          </a:ln>
          <a:effectLst/>
        </p:spPr>
      </p:cxnSp>
      <p:cxnSp>
        <p:nvCxnSpPr>
          <p:cNvPr id="29" name="直線コネクタ 28">
            <a:extLst>
              <a:ext uri="{FF2B5EF4-FFF2-40B4-BE49-F238E27FC236}">
                <a16:creationId xmlns:a16="http://schemas.microsoft.com/office/drawing/2014/main" id="{4417973F-323A-D37E-A284-C6763953B29A}"/>
              </a:ext>
            </a:extLst>
          </p:cNvPr>
          <p:cNvCxnSpPr>
            <a:cxnSpLocks/>
            <a:stCxn id="31" idx="3"/>
            <a:endCxn id="30" idx="1"/>
          </p:cNvCxnSpPr>
          <p:nvPr/>
        </p:nvCxnSpPr>
        <p:spPr>
          <a:xfrm>
            <a:off x="1054419" y="4077528"/>
            <a:ext cx="936942" cy="1553484"/>
          </a:xfrm>
          <a:prstGeom prst="line">
            <a:avLst/>
          </a:prstGeom>
          <a:noFill/>
          <a:ln w="19050" cap="flat" cmpd="sng" algn="ctr">
            <a:solidFill>
              <a:sysClr val="windowText" lastClr="000000"/>
            </a:solidFill>
            <a:prstDash val="solid"/>
            <a:miter lim="800000"/>
          </a:ln>
          <a:effectLst/>
        </p:spPr>
      </p:cxnSp>
      <p:sp>
        <p:nvSpPr>
          <p:cNvPr id="30" name="正方形/長方形 29">
            <a:extLst>
              <a:ext uri="{FF2B5EF4-FFF2-40B4-BE49-F238E27FC236}">
                <a16:creationId xmlns:a16="http://schemas.microsoft.com/office/drawing/2014/main" id="{B5A11DEF-C154-4642-8F87-C147F46E576C}"/>
              </a:ext>
            </a:extLst>
          </p:cNvPr>
          <p:cNvSpPr>
            <a:spLocks/>
          </p:cNvSpPr>
          <p:nvPr/>
        </p:nvSpPr>
        <p:spPr>
          <a:xfrm>
            <a:off x="1991361" y="5091012"/>
            <a:ext cx="7380000" cy="1080000"/>
          </a:xfrm>
          <a:prstGeom prst="rect">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spcBef>
                <a:spcPts val="0"/>
              </a:spcBef>
              <a:buClrTx/>
              <a:buSzTx/>
              <a:buFontTx/>
              <a:buNone/>
              <a:tabLst/>
              <a:defRPr/>
            </a:pPr>
            <a:r>
              <a:rPr kumimoji="0" lang="ja-JP" altLang="en-US" sz="16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３．社会環境の変化やインフラの老朽化に対応できる持続可能な道路</a:t>
            </a:r>
            <a:endParaRPr kumimoji="0" lang="en-US" altLang="ja-JP" sz="1600" b="1"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lang="ja-JP" altLang="en-US" dirty="0">
                <a:ea typeface="BIZ UDゴシック" panose="020B0400000000000000" pitchFamily="49" charset="-128"/>
                <a:cs typeface="Times New Roman" panose="02020603050405020304" pitchFamily="18" charset="0"/>
              </a:rPr>
              <a:t>　</a:t>
            </a:r>
            <a:r>
              <a:rPr lang="ja-JP" altLang="ja-JP" sz="16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600" dirty="0">
                <a:effectLst/>
                <a:latin typeface="BIZ UDゴシック" panose="020B0400000000000000" pitchFamily="49" charset="-128"/>
                <a:ea typeface="BIZ UDゴシック" panose="020B0400000000000000" pitchFamily="49" charset="-128"/>
                <a:cs typeface="Times New Roman" panose="02020603050405020304" pitchFamily="18" charset="0"/>
              </a:rPr>
              <a:t>Sustainable Road</a:t>
            </a:r>
            <a:r>
              <a:rPr lang="ja-JP" altLang="ja-JP" sz="1600" dirty="0">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0" lang="ja-JP" altLang="en-US" sz="1600" b="0" i="0" u="none" strike="noStrike" kern="100" cap="none" spc="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a:p>
            <a:pPr marL="0" marR="0" lvl="0" indent="0" algn="just" defTabSz="914400" eaLnBrk="1" fontAlgn="auto" latinLnBrk="0" hangingPunct="1">
              <a:lnSpc>
                <a:spcPct val="107000"/>
              </a:lnSpc>
              <a:spcBef>
                <a:spcPts val="0"/>
              </a:spcBef>
              <a:spcAft>
                <a:spcPts val="800"/>
              </a:spcAft>
              <a:buClrTx/>
              <a:buSzTx/>
              <a:buFontTx/>
              <a:buNone/>
              <a:tabLst/>
              <a:defRPr/>
            </a:pPr>
            <a:r>
              <a:rPr kumimoji="0" lang="ja-JP" altLang="en-US"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a:t>
            </a:r>
            <a:r>
              <a:rPr lang="en-US" altLang="ja-JP" sz="14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kumimoji="0" lang="ja-JP" altLang="en-US" sz="1400" b="0" i="0" u="none" strike="noStrike" kern="1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時代の変革に対応した組織体制の見直し等により、持続可能な道路サービスの提供</a:t>
            </a:r>
            <a:r>
              <a:rPr lang="en-US" altLang="ja-JP" sz="1400" kern="100" dirty="0">
                <a:solidFill>
                  <a:srgbClr val="000000"/>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kumimoji="0" lang="ja-JP" altLang="en-US" sz="1400" b="0" i="0" u="none" strike="noStrike" kern="100" cap="none" spc="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1" name="テキスト ボックス 1">
            <a:extLst>
              <a:ext uri="{FF2B5EF4-FFF2-40B4-BE49-F238E27FC236}">
                <a16:creationId xmlns:a16="http://schemas.microsoft.com/office/drawing/2014/main" id="{948EF6F5-61ED-0813-A952-36F33CF32943}"/>
              </a:ext>
            </a:extLst>
          </p:cNvPr>
          <p:cNvSpPr txBox="1"/>
          <p:nvPr/>
        </p:nvSpPr>
        <p:spPr>
          <a:xfrm>
            <a:off x="650559" y="3537528"/>
            <a:ext cx="403860" cy="1080000"/>
          </a:xfrm>
          <a:prstGeom prst="rect">
            <a:avLst/>
          </a:prstGeom>
          <a:solidFill>
            <a:sysClr val="window" lastClr="FFFFFF"/>
          </a:solidFill>
          <a:ln w="19050">
            <a:solidFill>
              <a:prstClr val="black"/>
            </a:solidFill>
          </a:ln>
        </p:spPr>
        <p:txBody>
          <a:bodyPr rot="0" spcFirstLastPara="0" vert="horz" wrap="square" lIns="91440" tIns="45720" rIns="91440" bIns="45720" numCol="1" spcCol="0" rtlCol="0" fromWordArt="0" anchor="ctr" anchorCtr="0" forceAA="0" upright="1" compatLnSpc="1">
            <a:prstTxWarp prst="textNoShape">
              <a:avLst/>
            </a:prstTxWarp>
            <a:sp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ja-JP" altLang="en-US" sz="1600" b="1" i="0" u="none" strike="noStrike" kern="100" cap="none" spc="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基本方針</a:t>
            </a:r>
            <a:endParaRPr kumimoji="0" lang="ja-JP" altLang="en-US" sz="1600" b="0" i="0" u="none" strike="noStrike" kern="100" cap="none" spc="0" normalizeH="0" baseline="0" noProof="0" dirty="0">
              <a:ln>
                <a:noFill/>
              </a:ln>
              <a:solidFill>
                <a:sysClr val="windowText" lastClr="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5" name="テキスト ボックス 44">
            <a:extLst>
              <a:ext uri="{FF2B5EF4-FFF2-40B4-BE49-F238E27FC236}">
                <a16:creationId xmlns:a16="http://schemas.microsoft.com/office/drawing/2014/main" id="{4F6231ED-5B10-0454-CF7D-F8215B9C7C7A}"/>
              </a:ext>
            </a:extLst>
          </p:cNvPr>
          <p:cNvSpPr txBox="1"/>
          <p:nvPr/>
        </p:nvSpPr>
        <p:spPr>
          <a:xfrm>
            <a:off x="187198" y="731245"/>
            <a:ext cx="7326122" cy="309444"/>
          </a:xfrm>
          <a:prstGeom prst="rect">
            <a:avLst/>
          </a:prstGeom>
          <a:noFill/>
        </p:spPr>
        <p:txBody>
          <a:bodyPr wrap="square">
            <a:spAutoFit/>
          </a:bodyPr>
          <a:lstStyle/>
          <a:p>
            <a:pPr>
              <a:lnSpc>
                <a:spcPct val="107000"/>
              </a:lnSpc>
              <a:spcAft>
                <a:spcPts val="800"/>
              </a:spcAft>
            </a:pPr>
            <a:r>
              <a:rPr lang="ja-JP" altLang="en-US" sz="1400" b="1" kern="100" dirty="0">
                <a:effectLst/>
                <a:latin typeface="游明朝" panose="02020400000000000000" pitchFamily="18" charset="-128"/>
                <a:ea typeface="BIZ UDゴシック" panose="020B0400000000000000" pitchFamily="49" charset="-128"/>
                <a:cs typeface="Times New Roman" panose="02020603050405020304" pitchFamily="18" charset="0"/>
              </a:rPr>
              <a:t>〇経営計画の基本的考え方</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7" name="テキスト ボックス 56">
            <a:extLst>
              <a:ext uri="{FF2B5EF4-FFF2-40B4-BE49-F238E27FC236}">
                <a16:creationId xmlns:a16="http://schemas.microsoft.com/office/drawing/2014/main" id="{A4FA879A-F96A-270B-EEC6-3AFE71DBDC6A}"/>
              </a:ext>
            </a:extLst>
          </p:cNvPr>
          <p:cNvSpPr txBox="1"/>
          <p:nvPr/>
        </p:nvSpPr>
        <p:spPr>
          <a:xfrm>
            <a:off x="187198" y="1207330"/>
            <a:ext cx="8773160" cy="309444"/>
          </a:xfrm>
          <a:prstGeom prst="rect">
            <a:avLst/>
          </a:prstGeom>
          <a:noFill/>
        </p:spPr>
        <p:txBody>
          <a:bodyPr wrap="square">
            <a:spAutoFit/>
          </a:bodyPr>
          <a:lstStyle/>
          <a:p>
            <a:pPr>
              <a:lnSpc>
                <a:spcPct val="107000"/>
              </a:lnSpc>
              <a:spcAft>
                <a:spcPts val="800"/>
              </a:spcAft>
            </a:pPr>
            <a:r>
              <a:rPr lang="ja-JP" altLang="en-US" sz="1400" b="1" kern="100" dirty="0">
                <a:effectLst/>
                <a:latin typeface="游明朝" panose="02020400000000000000" pitchFamily="18" charset="-128"/>
                <a:ea typeface="BIZ UDゴシック" panose="020B0400000000000000" pitchFamily="49" charset="-128"/>
                <a:cs typeface="Times New Roman" panose="02020603050405020304" pitchFamily="18" charset="0"/>
              </a:rPr>
              <a:t>　・以下の</a:t>
            </a:r>
            <a:r>
              <a:rPr lang="ja-JP" altLang="ja-JP" sz="1400" b="1" kern="100" dirty="0">
                <a:effectLst/>
                <a:latin typeface="游明朝" panose="02020400000000000000" pitchFamily="18" charset="-128"/>
                <a:ea typeface="BIZ UDゴシック" panose="020B0400000000000000" pitchFamily="49" charset="-128"/>
                <a:cs typeface="Times New Roman" panose="02020603050405020304" pitchFamily="18" charset="0"/>
              </a:rPr>
              <a:t>３つの基本方針のもと取組を実施</a:t>
            </a:r>
            <a:endPar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569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3124750B-5DC5-9AA5-4BB0-29ACB5A2313A}"/>
              </a:ext>
            </a:extLst>
          </p:cNvPr>
          <p:cNvSpPr/>
          <p:nvPr/>
        </p:nvSpPr>
        <p:spPr>
          <a:xfrm>
            <a:off x="90539" y="92314"/>
            <a:ext cx="2421167" cy="46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Ⅲ</a:t>
            </a:r>
            <a:r>
              <a:rPr lang="ja-JP" altLang="en-US"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．今後の経営計画</a:t>
            </a:r>
            <a:endPar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2733302B-0455-649A-30C5-583FD6E0CF44}"/>
              </a:ext>
            </a:extLst>
          </p:cNvPr>
          <p:cNvSpPr>
            <a:spLocks noGrp="1"/>
          </p:cNvSpPr>
          <p:nvPr>
            <p:ph type="sldNum" sz="quarter" idx="12"/>
          </p:nvPr>
        </p:nvSpPr>
        <p:spPr>
          <a:xfrm>
            <a:off x="7652607" y="6364171"/>
            <a:ext cx="2228850" cy="365125"/>
          </a:xfrm>
        </p:spPr>
        <p:txBody>
          <a:bodyPr/>
          <a:lstStyle/>
          <a:p>
            <a:fld id="{06F954D6-D1D7-4026-9A6B-133BF448440C}" type="slidenum">
              <a:rPr kumimoji="1" lang="ja-JP" altLang="en-US" smtClean="0">
                <a:latin typeface="BIZ UDゴシック" panose="020B0400000000000000" pitchFamily="49" charset="-128"/>
                <a:ea typeface="BIZ UDゴシック" panose="020B0400000000000000" pitchFamily="49" charset="-128"/>
              </a:rPr>
              <a:t>5</a:t>
            </a:fld>
            <a:endParaRPr kumimoji="1" lang="ja-JP" altLang="en-US" dirty="0">
              <a:latin typeface="BIZ UDゴシック" panose="020B0400000000000000" pitchFamily="49" charset="-128"/>
              <a:ea typeface="BIZ UDゴシック" panose="020B0400000000000000" pitchFamily="49" charset="-128"/>
            </a:endParaRPr>
          </a:p>
        </p:txBody>
      </p:sp>
      <p:sp>
        <p:nvSpPr>
          <p:cNvPr id="8" name="スクロール: 横 7">
            <a:extLst>
              <a:ext uri="{FF2B5EF4-FFF2-40B4-BE49-F238E27FC236}">
                <a16:creationId xmlns:a16="http://schemas.microsoft.com/office/drawing/2014/main" id="{BC96F656-457A-2164-2C5A-663293A689DD}"/>
              </a:ext>
            </a:extLst>
          </p:cNvPr>
          <p:cNvSpPr/>
          <p:nvPr/>
        </p:nvSpPr>
        <p:spPr>
          <a:xfrm>
            <a:off x="466344" y="530225"/>
            <a:ext cx="8988552" cy="1051623"/>
          </a:xfrm>
          <a:prstGeom prst="horizontalScroll">
            <a:avLst>
              <a:gd name="adj" fmla="val 0"/>
            </a:avLst>
          </a:prstGeom>
          <a:solidFill>
            <a:srgbClr val="4472C4">
              <a:lumMod val="60000"/>
              <a:lumOff val="40000"/>
            </a:srgbClr>
          </a:solidFill>
          <a:ln w="12700" cap="flat" cmpd="dbl"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2058670" algn="l"/>
            <a:r>
              <a:rPr lang="ja-JP" altLang="en-US"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基本方針１</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marR="2058670" algn="l"/>
            <a:r>
              <a:rPr lang="ja-JP" altLang="en-US" sz="12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平常時・非常時を問わず機能を失わない安全・安心な道路</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266950" indent="63500" algn="l"/>
            <a:r>
              <a:rPr 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Safe Road</a:t>
            </a:r>
            <a:r>
              <a:rPr 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pic>
        <p:nvPicPr>
          <p:cNvPr id="9" name="図 8" descr="アイコン が含まれている画像&#10;&#10;自動的に生成された説明">
            <a:extLst>
              <a:ext uri="{FF2B5EF4-FFF2-40B4-BE49-F238E27FC236}">
                <a16:creationId xmlns:a16="http://schemas.microsoft.com/office/drawing/2014/main" id="{FD960558-EF8D-9553-8747-8376218695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10245" y="602616"/>
            <a:ext cx="878664" cy="878664"/>
          </a:xfrm>
          <a:prstGeom prst="rect">
            <a:avLst/>
          </a:prstGeom>
        </p:spPr>
      </p:pic>
      <p:pic>
        <p:nvPicPr>
          <p:cNvPr id="10" name="図 9" descr="アイコン が含まれている画像&#10;&#10;自動的に生成された説明">
            <a:extLst>
              <a:ext uri="{FF2B5EF4-FFF2-40B4-BE49-F238E27FC236}">
                <a16:creationId xmlns:a16="http://schemas.microsoft.com/office/drawing/2014/main" id="{BEE721F3-8354-E4BD-B497-BC92972C81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36455" y="610236"/>
            <a:ext cx="878664" cy="878664"/>
          </a:xfrm>
          <a:prstGeom prst="rect">
            <a:avLst/>
          </a:prstGeom>
        </p:spPr>
      </p:pic>
      <p:graphicFrame>
        <p:nvGraphicFramePr>
          <p:cNvPr id="3" name="表 2">
            <a:extLst>
              <a:ext uri="{FF2B5EF4-FFF2-40B4-BE49-F238E27FC236}">
                <a16:creationId xmlns:a16="http://schemas.microsoft.com/office/drawing/2014/main" id="{FACFD323-4824-D583-2760-46BC3367F29E}"/>
              </a:ext>
            </a:extLst>
          </p:cNvPr>
          <p:cNvGraphicFramePr>
            <a:graphicFrameLocks noGrp="1"/>
          </p:cNvGraphicFramePr>
          <p:nvPr>
            <p:extLst>
              <p:ext uri="{D42A27DB-BD31-4B8C-83A1-F6EECF244321}">
                <p14:modId xmlns:p14="http://schemas.microsoft.com/office/powerpoint/2010/main" val="3623967455"/>
              </p:ext>
            </p:extLst>
          </p:nvPr>
        </p:nvGraphicFramePr>
        <p:xfrm>
          <a:off x="589280" y="2525409"/>
          <a:ext cx="8727440" cy="3900409"/>
        </p:xfrm>
        <a:graphic>
          <a:graphicData uri="http://schemas.openxmlformats.org/drawingml/2006/table">
            <a:tbl>
              <a:tblPr/>
              <a:tblGrid>
                <a:gridCol w="816273">
                  <a:extLst>
                    <a:ext uri="{9D8B030D-6E8A-4147-A177-3AD203B41FA5}">
                      <a16:colId xmlns:a16="http://schemas.microsoft.com/office/drawing/2014/main" val="1890656627"/>
                    </a:ext>
                  </a:extLst>
                </a:gridCol>
                <a:gridCol w="2300167">
                  <a:extLst>
                    <a:ext uri="{9D8B030D-6E8A-4147-A177-3AD203B41FA5}">
                      <a16:colId xmlns:a16="http://schemas.microsoft.com/office/drawing/2014/main" val="40915506"/>
                    </a:ext>
                  </a:extLst>
                </a:gridCol>
                <a:gridCol w="1121496">
                  <a:extLst>
                    <a:ext uri="{9D8B030D-6E8A-4147-A177-3AD203B41FA5}">
                      <a16:colId xmlns:a16="http://schemas.microsoft.com/office/drawing/2014/main" val="2287050316"/>
                    </a:ext>
                  </a:extLst>
                </a:gridCol>
                <a:gridCol w="1122376">
                  <a:extLst>
                    <a:ext uri="{9D8B030D-6E8A-4147-A177-3AD203B41FA5}">
                      <a16:colId xmlns:a16="http://schemas.microsoft.com/office/drawing/2014/main" val="156611709"/>
                    </a:ext>
                  </a:extLst>
                </a:gridCol>
                <a:gridCol w="1122376">
                  <a:extLst>
                    <a:ext uri="{9D8B030D-6E8A-4147-A177-3AD203B41FA5}">
                      <a16:colId xmlns:a16="http://schemas.microsoft.com/office/drawing/2014/main" val="2367266878"/>
                    </a:ext>
                  </a:extLst>
                </a:gridCol>
                <a:gridCol w="1122376">
                  <a:extLst>
                    <a:ext uri="{9D8B030D-6E8A-4147-A177-3AD203B41FA5}">
                      <a16:colId xmlns:a16="http://schemas.microsoft.com/office/drawing/2014/main" val="730227253"/>
                    </a:ext>
                  </a:extLst>
                </a:gridCol>
                <a:gridCol w="1122376">
                  <a:extLst>
                    <a:ext uri="{9D8B030D-6E8A-4147-A177-3AD203B41FA5}">
                      <a16:colId xmlns:a16="http://schemas.microsoft.com/office/drawing/2014/main" val="1818281490"/>
                    </a:ext>
                  </a:extLst>
                </a:gridCol>
              </a:tblGrid>
              <a:tr h="497298">
                <a:tc>
                  <a:txBody>
                    <a:bodyPr/>
                    <a:lstStyle/>
                    <a:p>
                      <a:pPr algn="ct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路線名</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工事内容</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en-US"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2022</a:t>
                      </a: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en-US" sz="1200" kern="10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2023</a:t>
                      </a:r>
                      <a:r>
                        <a:rPr lang="ja-JP" sz="1200" kern="10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en-US" sz="12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2024</a:t>
                      </a:r>
                      <a:r>
                        <a:rPr lang="ja-JP" sz="12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2025</a:t>
                      </a: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以降</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4137915506"/>
                  </a:ext>
                </a:extLst>
              </a:tr>
              <a:tr h="908107">
                <a:tc>
                  <a:txBody>
                    <a:bodyPr/>
                    <a:lstStyle/>
                    <a:p>
                      <a:pPr algn="ct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鳥飼</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仁和寺</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pPr>
                      <a:r>
                        <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橋梁定期点検</a:t>
                      </a:r>
                      <a:endParaRPr lang="ja-JP" sz="120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just">
                        <a:lnSpc>
                          <a:spcPct val="150000"/>
                        </a:lnSpc>
                      </a:pPr>
                      <a:r>
                        <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耐震対策</a:t>
                      </a:r>
                      <a:endParaRPr lang="ja-JP" sz="120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just">
                        <a:lnSpc>
                          <a:spcPct val="150000"/>
                        </a:lnSpc>
                      </a:pPr>
                      <a:r>
                        <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橋梁補修</a:t>
                      </a:r>
                      <a:endPar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endParaRPr lang="en-US" sz="1200" kern="10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endParaRPr lang="en-US" sz="1200" kern="10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endParaRPr lang="en-US"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0" indent="139700" algn="just"/>
                      <a:r>
                        <a:rPr lang="en-US" sz="1200" kern="10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0160205"/>
                  </a:ext>
                </a:extLst>
              </a:tr>
              <a:tr h="2495004">
                <a:tc>
                  <a:txBody>
                    <a:bodyPr/>
                    <a:lstStyle/>
                    <a:p>
                      <a:pPr algn="ct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箕面</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pPr>
                      <a:r>
                        <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トンネル</a:t>
                      </a:r>
                      <a:r>
                        <a:rPr 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橋梁含む</a:t>
                      </a:r>
                      <a:r>
                        <a:rPr 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点検</a:t>
                      </a:r>
                      <a:endParaRPr lang="ja-JP" sz="120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just">
                        <a:lnSpc>
                          <a:spcPct val="150000"/>
                        </a:lnSpc>
                      </a:pPr>
                      <a:r>
                        <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土砂災害対策</a:t>
                      </a:r>
                      <a:endParaRPr lang="ja-JP" sz="120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just">
                        <a:lnSpc>
                          <a:spcPct val="150000"/>
                        </a:lnSpc>
                      </a:pPr>
                      <a:r>
                        <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誤進入対策</a:t>
                      </a:r>
                      <a:endParaRPr lang="ja-JP" sz="120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just">
                        <a:lnSpc>
                          <a:spcPct val="150000"/>
                        </a:lnSpc>
                      </a:pPr>
                      <a:r>
                        <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舗装等補修</a:t>
                      </a:r>
                      <a:endPar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just">
                        <a:lnSpc>
                          <a:spcPct val="150000"/>
                        </a:lnSpc>
                      </a:pPr>
                      <a:r>
                        <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設備更新</a:t>
                      </a:r>
                      <a:endParaRPr lang="ja-JP" sz="1200" dirty="0">
                        <a:solidFill>
                          <a:schemeClr val="tx1"/>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marL="66675" algn="just">
                        <a:lnSpc>
                          <a:spcPct val="150000"/>
                        </a:lnSpc>
                      </a:pPr>
                      <a:r>
                        <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・道路情報提供設備</a:t>
                      </a:r>
                      <a:endPar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marL="66675" algn="just">
                        <a:lnSpc>
                          <a:spcPct val="150000"/>
                        </a:lnSpc>
                      </a:pPr>
                      <a:r>
                        <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・監視制御設備</a:t>
                      </a:r>
                      <a:endPar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marL="66675" algn="just">
                        <a:lnSpc>
                          <a:spcPct val="150000"/>
                        </a:lnSpc>
                      </a:pPr>
                      <a:r>
                        <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・火災検知器等防災設備</a:t>
                      </a:r>
                      <a:endPar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endParaRPr lang="en-US"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endParaRPr lang="en-US"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endParaRPr lang="en-US"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66750" indent="139700" algn="just"/>
                      <a:r>
                        <a:rPr lang="en-US"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5414265"/>
                  </a:ext>
                </a:extLst>
              </a:tr>
            </a:tbl>
          </a:graphicData>
        </a:graphic>
      </p:graphicFrame>
      <p:sp>
        <p:nvSpPr>
          <p:cNvPr id="6" name="AutoShape 750">
            <a:extLst>
              <a:ext uri="{FF2B5EF4-FFF2-40B4-BE49-F238E27FC236}">
                <a16:creationId xmlns:a16="http://schemas.microsoft.com/office/drawing/2014/main" id="{FB568682-4F44-A3D4-D587-6B3B4F02F7D6}"/>
              </a:ext>
            </a:extLst>
          </p:cNvPr>
          <p:cNvSpPr>
            <a:spLocks noChangeArrowheads="1"/>
          </p:cNvSpPr>
          <p:nvPr/>
        </p:nvSpPr>
        <p:spPr bwMode="auto">
          <a:xfrm>
            <a:off x="5959793" y="3173348"/>
            <a:ext cx="1115377" cy="142875"/>
          </a:xfrm>
          <a:prstGeom prst="rightArrow">
            <a:avLst>
              <a:gd name="adj1" fmla="val 62537"/>
              <a:gd name="adj2" fmla="val 63087"/>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7" name="AutoShape 10">
            <a:extLst>
              <a:ext uri="{FF2B5EF4-FFF2-40B4-BE49-F238E27FC236}">
                <a16:creationId xmlns:a16="http://schemas.microsoft.com/office/drawing/2014/main" id="{2AA20469-4F20-3F80-8EE4-108E118ED0DC}"/>
              </a:ext>
            </a:extLst>
          </p:cNvPr>
          <p:cNvSpPr>
            <a:spLocks noChangeArrowheads="1"/>
          </p:cNvSpPr>
          <p:nvPr/>
        </p:nvSpPr>
        <p:spPr bwMode="auto">
          <a:xfrm>
            <a:off x="3713004" y="3428054"/>
            <a:ext cx="5603715" cy="142875"/>
          </a:xfrm>
          <a:prstGeom prst="rightArrow">
            <a:avLst>
              <a:gd name="adj1" fmla="val 62537"/>
              <a:gd name="adj2" fmla="val 62832"/>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1" name="AutoShape 8">
            <a:extLst>
              <a:ext uri="{FF2B5EF4-FFF2-40B4-BE49-F238E27FC236}">
                <a16:creationId xmlns:a16="http://schemas.microsoft.com/office/drawing/2014/main" id="{14D3EDC6-CE47-C5BC-E5D5-D24B4A1FCAD5}"/>
              </a:ext>
            </a:extLst>
          </p:cNvPr>
          <p:cNvSpPr>
            <a:spLocks noChangeArrowheads="1"/>
          </p:cNvSpPr>
          <p:nvPr/>
        </p:nvSpPr>
        <p:spPr bwMode="auto">
          <a:xfrm>
            <a:off x="7555546" y="3720154"/>
            <a:ext cx="1761173" cy="142875"/>
          </a:xfrm>
          <a:prstGeom prst="rightArrow">
            <a:avLst>
              <a:gd name="adj1" fmla="val 62537"/>
              <a:gd name="adj2" fmla="val 63226"/>
            </a:avLst>
          </a:prstGeom>
          <a:solidFill>
            <a:srgbClr val="FF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2" name="AutoShape 6">
            <a:extLst>
              <a:ext uri="{FF2B5EF4-FFF2-40B4-BE49-F238E27FC236}">
                <a16:creationId xmlns:a16="http://schemas.microsoft.com/office/drawing/2014/main" id="{6FBE9F91-1AB9-358C-C596-F213B91A3544}"/>
              </a:ext>
            </a:extLst>
          </p:cNvPr>
          <p:cNvSpPr>
            <a:spLocks noChangeArrowheads="1"/>
          </p:cNvSpPr>
          <p:nvPr/>
        </p:nvSpPr>
        <p:spPr bwMode="auto">
          <a:xfrm>
            <a:off x="3713004" y="4191267"/>
            <a:ext cx="1121886" cy="142875"/>
          </a:xfrm>
          <a:prstGeom prst="rightArrow">
            <a:avLst>
              <a:gd name="adj1" fmla="val 62537"/>
              <a:gd name="adj2" fmla="val 61859"/>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3" name="AutoShape 7">
            <a:extLst>
              <a:ext uri="{FF2B5EF4-FFF2-40B4-BE49-F238E27FC236}">
                <a16:creationId xmlns:a16="http://schemas.microsoft.com/office/drawing/2014/main" id="{06E40D60-D3E8-611B-929B-4726C3ADD3E7}"/>
              </a:ext>
            </a:extLst>
          </p:cNvPr>
          <p:cNvSpPr>
            <a:spLocks noChangeArrowheads="1"/>
          </p:cNvSpPr>
          <p:nvPr/>
        </p:nvSpPr>
        <p:spPr bwMode="auto">
          <a:xfrm>
            <a:off x="3713004" y="4473574"/>
            <a:ext cx="3042126" cy="142875"/>
          </a:xfrm>
          <a:prstGeom prst="rightArrow">
            <a:avLst>
              <a:gd name="adj1" fmla="val 62537"/>
              <a:gd name="adj2" fmla="val 64891"/>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4" name="AutoShape 5">
            <a:extLst>
              <a:ext uri="{FF2B5EF4-FFF2-40B4-BE49-F238E27FC236}">
                <a16:creationId xmlns:a16="http://schemas.microsoft.com/office/drawing/2014/main" id="{C2956039-A5ED-2D3B-E8C8-B77A370C6E12}"/>
              </a:ext>
            </a:extLst>
          </p:cNvPr>
          <p:cNvSpPr>
            <a:spLocks noChangeArrowheads="1"/>
          </p:cNvSpPr>
          <p:nvPr/>
        </p:nvSpPr>
        <p:spPr bwMode="auto">
          <a:xfrm>
            <a:off x="3713004" y="4716557"/>
            <a:ext cx="1121886" cy="142875"/>
          </a:xfrm>
          <a:prstGeom prst="rightArrow">
            <a:avLst>
              <a:gd name="adj1" fmla="val 62537"/>
              <a:gd name="adj2" fmla="val 62473"/>
            </a:avLst>
          </a:prstGeom>
          <a:solidFill>
            <a:srgbClr val="D8D8D8"/>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5" name="AutoShape 4">
            <a:extLst>
              <a:ext uri="{FF2B5EF4-FFF2-40B4-BE49-F238E27FC236}">
                <a16:creationId xmlns:a16="http://schemas.microsoft.com/office/drawing/2014/main" id="{98775F98-53F4-5A0B-5803-59B127A4D704}"/>
              </a:ext>
            </a:extLst>
          </p:cNvPr>
          <p:cNvSpPr>
            <a:spLocks noChangeArrowheads="1"/>
          </p:cNvSpPr>
          <p:nvPr/>
        </p:nvSpPr>
        <p:spPr bwMode="auto">
          <a:xfrm>
            <a:off x="5794374" y="5012943"/>
            <a:ext cx="3522345" cy="142875"/>
          </a:xfrm>
          <a:prstGeom prst="rightArrow">
            <a:avLst>
              <a:gd name="adj1" fmla="val 62537"/>
              <a:gd name="adj2" fmla="val 62500"/>
            </a:avLst>
          </a:prstGeom>
          <a:solidFill>
            <a:srgbClr val="FF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6" name="AutoShape 3">
            <a:extLst>
              <a:ext uri="{FF2B5EF4-FFF2-40B4-BE49-F238E27FC236}">
                <a16:creationId xmlns:a16="http://schemas.microsoft.com/office/drawing/2014/main" id="{772369AE-80EE-3852-9C90-4965FDBF961F}"/>
              </a:ext>
            </a:extLst>
          </p:cNvPr>
          <p:cNvSpPr>
            <a:spLocks noChangeArrowheads="1"/>
          </p:cNvSpPr>
          <p:nvPr/>
        </p:nvSpPr>
        <p:spPr bwMode="auto">
          <a:xfrm>
            <a:off x="5026279" y="5574982"/>
            <a:ext cx="1728851" cy="142875"/>
          </a:xfrm>
          <a:prstGeom prst="rightArrow">
            <a:avLst>
              <a:gd name="adj1" fmla="val 62537"/>
              <a:gd name="adj2" fmla="val 66229"/>
            </a:avLst>
          </a:prstGeom>
          <a:solidFill>
            <a:srgbClr val="FF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7" name="AutoShape 2">
            <a:extLst>
              <a:ext uri="{FF2B5EF4-FFF2-40B4-BE49-F238E27FC236}">
                <a16:creationId xmlns:a16="http://schemas.microsoft.com/office/drawing/2014/main" id="{8B7C66E4-4BF1-2100-5204-B454DE9DED19}"/>
              </a:ext>
            </a:extLst>
          </p:cNvPr>
          <p:cNvSpPr>
            <a:spLocks noChangeArrowheads="1"/>
          </p:cNvSpPr>
          <p:nvPr/>
        </p:nvSpPr>
        <p:spPr bwMode="auto">
          <a:xfrm>
            <a:off x="7555545" y="5814251"/>
            <a:ext cx="1761173" cy="166369"/>
          </a:xfrm>
          <a:prstGeom prst="rightArrow">
            <a:avLst>
              <a:gd name="adj1" fmla="val 62537"/>
              <a:gd name="adj2" fmla="val 62242"/>
            </a:avLst>
          </a:prstGeom>
          <a:solidFill>
            <a:srgbClr val="FF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8" name="AutoShape 1">
            <a:extLst>
              <a:ext uri="{FF2B5EF4-FFF2-40B4-BE49-F238E27FC236}">
                <a16:creationId xmlns:a16="http://schemas.microsoft.com/office/drawing/2014/main" id="{2B53E91F-225A-049A-9535-BBB50E5F8C45}"/>
              </a:ext>
            </a:extLst>
          </p:cNvPr>
          <p:cNvSpPr>
            <a:spLocks noChangeArrowheads="1"/>
          </p:cNvSpPr>
          <p:nvPr/>
        </p:nvSpPr>
        <p:spPr bwMode="auto">
          <a:xfrm>
            <a:off x="7556877" y="6078411"/>
            <a:ext cx="1759841" cy="166369"/>
          </a:xfrm>
          <a:prstGeom prst="rightArrow">
            <a:avLst>
              <a:gd name="adj1" fmla="val 62537"/>
              <a:gd name="adj2" fmla="val 62177"/>
            </a:avLst>
          </a:prstGeom>
          <a:solidFill>
            <a:srgbClr val="FF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 name="正方形/長方形 1">
            <a:extLst>
              <a:ext uri="{FF2B5EF4-FFF2-40B4-BE49-F238E27FC236}">
                <a16:creationId xmlns:a16="http://schemas.microsoft.com/office/drawing/2014/main" id="{9CA83E58-FB1C-EC61-8CF2-947EA0656FCB}"/>
              </a:ext>
            </a:extLst>
          </p:cNvPr>
          <p:cNvSpPr/>
          <p:nvPr/>
        </p:nvSpPr>
        <p:spPr>
          <a:xfrm>
            <a:off x="264160" y="2076385"/>
            <a:ext cx="3962400"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〇本計画期間内に実施する主な工事</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9" name="正方形/長方形 18">
            <a:extLst>
              <a:ext uri="{FF2B5EF4-FFF2-40B4-BE49-F238E27FC236}">
                <a16:creationId xmlns:a16="http://schemas.microsoft.com/office/drawing/2014/main" id="{053B5D79-41D4-CD6E-25BE-ABDB88756DBD}"/>
              </a:ext>
            </a:extLst>
          </p:cNvPr>
          <p:cNvSpPr/>
          <p:nvPr/>
        </p:nvSpPr>
        <p:spPr>
          <a:xfrm>
            <a:off x="264160" y="1599048"/>
            <a:ext cx="7169912"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お客様に２４時間３６５日、安全で安心できる道路サービスを提供</a:t>
            </a:r>
            <a:r>
              <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p>
        </p:txBody>
      </p:sp>
      <p:sp>
        <p:nvSpPr>
          <p:cNvPr id="20" name="四角形: 角を丸くする 19">
            <a:extLst>
              <a:ext uri="{FF2B5EF4-FFF2-40B4-BE49-F238E27FC236}">
                <a16:creationId xmlns:a16="http://schemas.microsoft.com/office/drawing/2014/main" id="{DCE551EA-374B-DCEC-570B-582D2AFDFE60}"/>
              </a:ext>
            </a:extLst>
          </p:cNvPr>
          <p:cNvSpPr/>
          <p:nvPr/>
        </p:nvSpPr>
        <p:spPr>
          <a:xfrm>
            <a:off x="7075170" y="2477698"/>
            <a:ext cx="1115377" cy="3986984"/>
          </a:xfrm>
          <a:prstGeom prst="roundRect">
            <a:avLst/>
          </a:prstGeom>
          <a:noFill/>
          <a:ln w="41275">
            <a:solidFill>
              <a:srgbClr val="FF0000"/>
            </a:solidFill>
            <a:prstDash val="solid"/>
            <a:extLst>
              <a:ext uri="{C807C97D-BFC1-408E-A445-0C87EB9F89A2}">
                <ask:lineSketchStyleProps xmlns:ask="http://schemas.microsoft.com/office/drawing/2018/sketchyshapes" sd="1219033472">
                  <a:custGeom>
                    <a:avLst/>
                    <a:gdLst>
                      <a:gd name="connsiteX0" fmla="*/ 0 w 1115377"/>
                      <a:gd name="connsiteY0" fmla="*/ 185900 h 4226926"/>
                      <a:gd name="connsiteX1" fmla="*/ 185900 w 1115377"/>
                      <a:gd name="connsiteY1" fmla="*/ 0 h 4226926"/>
                      <a:gd name="connsiteX2" fmla="*/ 572560 w 1115377"/>
                      <a:gd name="connsiteY2" fmla="*/ 0 h 4226926"/>
                      <a:gd name="connsiteX3" fmla="*/ 929477 w 1115377"/>
                      <a:gd name="connsiteY3" fmla="*/ 0 h 4226926"/>
                      <a:gd name="connsiteX4" fmla="*/ 1115377 w 1115377"/>
                      <a:gd name="connsiteY4" fmla="*/ 185900 h 4226926"/>
                      <a:gd name="connsiteX5" fmla="*/ 1115377 w 1115377"/>
                      <a:gd name="connsiteY5" fmla="*/ 659530 h 4226926"/>
                      <a:gd name="connsiteX6" fmla="*/ 1115377 w 1115377"/>
                      <a:gd name="connsiteY6" fmla="*/ 1287365 h 4226926"/>
                      <a:gd name="connsiteX7" fmla="*/ 1115377 w 1115377"/>
                      <a:gd name="connsiteY7" fmla="*/ 1760994 h 4226926"/>
                      <a:gd name="connsiteX8" fmla="*/ 1115377 w 1115377"/>
                      <a:gd name="connsiteY8" fmla="*/ 2388829 h 4226926"/>
                      <a:gd name="connsiteX9" fmla="*/ 1115377 w 1115377"/>
                      <a:gd name="connsiteY9" fmla="*/ 2823908 h 4226926"/>
                      <a:gd name="connsiteX10" fmla="*/ 1115377 w 1115377"/>
                      <a:gd name="connsiteY10" fmla="*/ 3374640 h 4226926"/>
                      <a:gd name="connsiteX11" fmla="*/ 1115377 w 1115377"/>
                      <a:gd name="connsiteY11" fmla="*/ 4041026 h 4226926"/>
                      <a:gd name="connsiteX12" fmla="*/ 929477 w 1115377"/>
                      <a:gd name="connsiteY12" fmla="*/ 4226926 h 4226926"/>
                      <a:gd name="connsiteX13" fmla="*/ 557689 w 1115377"/>
                      <a:gd name="connsiteY13" fmla="*/ 4226926 h 4226926"/>
                      <a:gd name="connsiteX14" fmla="*/ 185900 w 1115377"/>
                      <a:gd name="connsiteY14" fmla="*/ 4226926 h 4226926"/>
                      <a:gd name="connsiteX15" fmla="*/ 0 w 1115377"/>
                      <a:gd name="connsiteY15" fmla="*/ 4041026 h 4226926"/>
                      <a:gd name="connsiteX16" fmla="*/ 0 w 1115377"/>
                      <a:gd name="connsiteY16" fmla="*/ 3451742 h 4226926"/>
                      <a:gd name="connsiteX17" fmla="*/ 0 w 1115377"/>
                      <a:gd name="connsiteY17" fmla="*/ 3016664 h 4226926"/>
                      <a:gd name="connsiteX18" fmla="*/ 0 w 1115377"/>
                      <a:gd name="connsiteY18" fmla="*/ 2543034 h 4226926"/>
                      <a:gd name="connsiteX19" fmla="*/ 0 w 1115377"/>
                      <a:gd name="connsiteY19" fmla="*/ 1915199 h 4226926"/>
                      <a:gd name="connsiteX20" fmla="*/ 0 w 1115377"/>
                      <a:gd name="connsiteY20" fmla="*/ 1364467 h 4226926"/>
                      <a:gd name="connsiteX21" fmla="*/ 0 w 1115377"/>
                      <a:gd name="connsiteY21" fmla="*/ 890837 h 4226926"/>
                      <a:gd name="connsiteX22" fmla="*/ 0 w 1115377"/>
                      <a:gd name="connsiteY22" fmla="*/ 185900 h 422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5377" h="4226926" extrusionOk="0">
                        <a:moveTo>
                          <a:pt x="0" y="185900"/>
                        </a:moveTo>
                        <a:cubicBezTo>
                          <a:pt x="-22456" y="69379"/>
                          <a:pt x="56247" y="10127"/>
                          <a:pt x="185900" y="0"/>
                        </a:cubicBezTo>
                        <a:cubicBezTo>
                          <a:pt x="272375" y="-31668"/>
                          <a:pt x="437331" y="40443"/>
                          <a:pt x="572560" y="0"/>
                        </a:cubicBezTo>
                        <a:cubicBezTo>
                          <a:pt x="707789" y="-40443"/>
                          <a:pt x="756613" y="70"/>
                          <a:pt x="929477" y="0"/>
                        </a:cubicBezTo>
                        <a:cubicBezTo>
                          <a:pt x="1021667" y="-5734"/>
                          <a:pt x="1122318" y="86546"/>
                          <a:pt x="1115377" y="185900"/>
                        </a:cubicBezTo>
                        <a:cubicBezTo>
                          <a:pt x="1119496" y="392563"/>
                          <a:pt x="1104965" y="497636"/>
                          <a:pt x="1115377" y="659530"/>
                        </a:cubicBezTo>
                        <a:cubicBezTo>
                          <a:pt x="1125789" y="821424"/>
                          <a:pt x="1080579" y="1056552"/>
                          <a:pt x="1115377" y="1287365"/>
                        </a:cubicBezTo>
                        <a:cubicBezTo>
                          <a:pt x="1150175" y="1518178"/>
                          <a:pt x="1071249" y="1574909"/>
                          <a:pt x="1115377" y="1760994"/>
                        </a:cubicBezTo>
                        <a:cubicBezTo>
                          <a:pt x="1159505" y="1947079"/>
                          <a:pt x="1058256" y="2108718"/>
                          <a:pt x="1115377" y="2388829"/>
                        </a:cubicBezTo>
                        <a:cubicBezTo>
                          <a:pt x="1172498" y="2668940"/>
                          <a:pt x="1096732" y="2689114"/>
                          <a:pt x="1115377" y="2823908"/>
                        </a:cubicBezTo>
                        <a:cubicBezTo>
                          <a:pt x="1134022" y="2958702"/>
                          <a:pt x="1080575" y="3213699"/>
                          <a:pt x="1115377" y="3374640"/>
                        </a:cubicBezTo>
                        <a:cubicBezTo>
                          <a:pt x="1150179" y="3535581"/>
                          <a:pt x="1094498" y="3823328"/>
                          <a:pt x="1115377" y="4041026"/>
                        </a:cubicBezTo>
                        <a:cubicBezTo>
                          <a:pt x="1131921" y="4127348"/>
                          <a:pt x="1057964" y="4210279"/>
                          <a:pt x="929477" y="4226926"/>
                        </a:cubicBezTo>
                        <a:cubicBezTo>
                          <a:pt x="841913" y="4232907"/>
                          <a:pt x="717730" y="4209012"/>
                          <a:pt x="557689" y="4226926"/>
                        </a:cubicBezTo>
                        <a:cubicBezTo>
                          <a:pt x="397648" y="4244840"/>
                          <a:pt x="332362" y="4195502"/>
                          <a:pt x="185900" y="4226926"/>
                        </a:cubicBezTo>
                        <a:cubicBezTo>
                          <a:pt x="62158" y="4207073"/>
                          <a:pt x="-12279" y="4125341"/>
                          <a:pt x="0" y="4041026"/>
                        </a:cubicBezTo>
                        <a:cubicBezTo>
                          <a:pt x="-63978" y="3763996"/>
                          <a:pt x="31603" y="3691456"/>
                          <a:pt x="0" y="3451742"/>
                        </a:cubicBezTo>
                        <a:cubicBezTo>
                          <a:pt x="-31603" y="3212028"/>
                          <a:pt x="40722" y="3131193"/>
                          <a:pt x="0" y="3016664"/>
                        </a:cubicBezTo>
                        <a:cubicBezTo>
                          <a:pt x="-40722" y="2902135"/>
                          <a:pt x="52997" y="2749340"/>
                          <a:pt x="0" y="2543034"/>
                        </a:cubicBezTo>
                        <a:cubicBezTo>
                          <a:pt x="-52997" y="2336728"/>
                          <a:pt x="45912" y="2141878"/>
                          <a:pt x="0" y="1915199"/>
                        </a:cubicBezTo>
                        <a:cubicBezTo>
                          <a:pt x="-45912" y="1688521"/>
                          <a:pt x="9247" y="1500316"/>
                          <a:pt x="0" y="1364467"/>
                        </a:cubicBezTo>
                        <a:cubicBezTo>
                          <a:pt x="-9247" y="1228618"/>
                          <a:pt x="6475" y="1074263"/>
                          <a:pt x="0" y="890837"/>
                        </a:cubicBezTo>
                        <a:cubicBezTo>
                          <a:pt x="-6475" y="707411"/>
                          <a:pt x="40993" y="515772"/>
                          <a:pt x="0" y="18590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B2BD6CC2-F9A5-ADE6-3117-A18D90606781}"/>
              </a:ext>
            </a:extLst>
          </p:cNvPr>
          <p:cNvGrpSpPr/>
          <p:nvPr/>
        </p:nvGrpSpPr>
        <p:grpSpPr>
          <a:xfrm>
            <a:off x="5950758" y="5214073"/>
            <a:ext cx="1965007" cy="363276"/>
            <a:chOff x="5959793" y="5057775"/>
            <a:chExt cx="1965007" cy="363276"/>
          </a:xfrm>
        </p:grpSpPr>
        <p:sp>
          <p:nvSpPr>
            <p:cNvPr id="22" name="AutoShape 3">
              <a:extLst>
                <a:ext uri="{FF2B5EF4-FFF2-40B4-BE49-F238E27FC236}">
                  <a16:creationId xmlns:a16="http://schemas.microsoft.com/office/drawing/2014/main" id="{6F5F76CB-B884-6275-EA41-BAC754E77F4B}"/>
                </a:ext>
              </a:extLst>
            </p:cNvPr>
            <p:cNvSpPr>
              <a:spLocks noChangeArrowheads="1"/>
            </p:cNvSpPr>
            <p:nvPr/>
          </p:nvSpPr>
          <p:spPr bwMode="auto">
            <a:xfrm>
              <a:off x="5959793" y="5057775"/>
              <a:ext cx="1965007" cy="363276"/>
            </a:xfrm>
            <a:prstGeom prst="rightArrow">
              <a:avLst>
                <a:gd name="adj1" fmla="val 62537"/>
                <a:gd name="adj2" fmla="val 66229"/>
              </a:avLst>
            </a:prstGeom>
            <a:noFill/>
            <a:ln w="25400">
              <a:solidFill>
                <a:srgbClr val="FF0000"/>
              </a:solidFill>
              <a:prstDash val="solid"/>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 name="テキスト ボックス 4">
              <a:extLst>
                <a:ext uri="{FF2B5EF4-FFF2-40B4-BE49-F238E27FC236}">
                  <a16:creationId xmlns:a16="http://schemas.microsoft.com/office/drawing/2014/main" id="{F5E1E6FA-014E-547C-25FD-21210C9DA3DF}"/>
                </a:ext>
              </a:extLst>
            </p:cNvPr>
            <p:cNvSpPr txBox="1"/>
            <p:nvPr/>
          </p:nvSpPr>
          <p:spPr>
            <a:xfrm>
              <a:off x="6103016" y="5074286"/>
              <a:ext cx="1114107" cy="338554"/>
            </a:xfrm>
            <a:prstGeom prst="rect">
              <a:avLst/>
            </a:prstGeom>
            <a:noFill/>
          </p:spPr>
          <p:txBody>
            <a:bodyPr wrap="square" rtlCol="0">
              <a:spAutoFit/>
            </a:bodyPr>
            <a:lstStyle/>
            <a:p>
              <a:r>
                <a:rPr kumimoji="1" lang="ja-JP" altLang="en-US" sz="1600" dirty="0"/>
                <a:t>計画策定</a:t>
              </a:r>
            </a:p>
          </p:txBody>
        </p:sp>
      </p:grpSp>
    </p:spTree>
    <p:extLst>
      <p:ext uri="{BB962C8B-B14F-4D97-AF65-F5344CB8AC3E}">
        <p14:creationId xmlns:p14="http://schemas.microsoft.com/office/powerpoint/2010/main" val="207110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24B5-896F-9A70-6479-AB9442DE5197}"/>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8CCE1BEE-3CF5-B174-33FE-38032B9F822E}"/>
              </a:ext>
            </a:extLst>
          </p:cNvPr>
          <p:cNvSpPr/>
          <p:nvPr/>
        </p:nvSpPr>
        <p:spPr>
          <a:xfrm>
            <a:off x="90539" y="92314"/>
            <a:ext cx="2421167" cy="46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Ⅲ</a:t>
            </a:r>
            <a:r>
              <a:rPr lang="ja-JP" altLang="en-US"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．今後の経営計画</a:t>
            </a:r>
            <a:endPar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スクロール: 横 6">
            <a:extLst>
              <a:ext uri="{FF2B5EF4-FFF2-40B4-BE49-F238E27FC236}">
                <a16:creationId xmlns:a16="http://schemas.microsoft.com/office/drawing/2014/main" id="{C95E0A49-CD1C-7EA0-A7E0-B8222094DDAD}"/>
              </a:ext>
            </a:extLst>
          </p:cNvPr>
          <p:cNvSpPr/>
          <p:nvPr/>
        </p:nvSpPr>
        <p:spPr>
          <a:xfrm>
            <a:off x="466344" y="530225"/>
            <a:ext cx="8988552" cy="1051623"/>
          </a:xfrm>
          <a:prstGeom prst="horizontalScroll">
            <a:avLst>
              <a:gd name="adj" fmla="val 0"/>
            </a:avLst>
          </a:prstGeom>
          <a:solidFill>
            <a:srgbClr val="4472C4">
              <a:lumMod val="60000"/>
              <a:lumOff val="40000"/>
            </a:srgbClr>
          </a:solidFill>
          <a:ln w="12700" cap="flat" cmpd="dbl"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altLang="en-US"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基本方針２</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altLang="en-US" sz="12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600" b="1" kern="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道路ユーザー等の生産性・快適性が向上するスマートな道路</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266950" indent="63500" algn="l"/>
            <a:r>
              <a:rPr lang="ja-JP" alt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Smart Road</a:t>
            </a:r>
            <a:r>
              <a:rPr lang="ja-JP" alt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4220B027-6E7D-95CE-AE3E-1787840EC73F}"/>
              </a:ext>
            </a:extLst>
          </p:cNvPr>
          <p:cNvSpPr>
            <a:spLocks noGrp="1"/>
          </p:cNvSpPr>
          <p:nvPr>
            <p:ph type="sldNum" sz="quarter" idx="12"/>
          </p:nvPr>
        </p:nvSpPr>
        <p:spPr>
          <a:xfrm>
            <a:off x="7677150" y="6492875"/>
            <a:ext cx="2228850" cy="365125"/>
          </a:xfrm>
        </p:spPr>
        <p:txBody>
          <a:bodyPr/>
          <a:lstStyle/>
          <a:p>
            <a:fld id="{06F954D6-D1D7-4026-9A6B-133BF448440C}" type="slidenum">
              <a:rPr kumimoji="1" lang="ja-JP" altLang="en-US" smtClean="0">
                <a:latin typeface="BIZ UDゴシック" panose="020B0400000000000000" pitchFamily="49" charset="-128"/>
                <a:ea typeface="BIZ UDゴシック" panose="020B0400000000000000" pitchFamily="49" charset="-128"/>
              </a:rPr>
              <a:t>6</a:t>
            </a:fld>
            <a:endParaRPr kumimoji="1" lang="ja-JP" altLang="en-US" dirty="0">
              <a:latin typeface="BIZ UDゴシック" panose="020B0400000000000000" pitchFamily="49" charset="-128"/>
              <a:ea typeface="BIZ UDゴシック" panose="020B0400000000000000" pitchFamily="49" charset="-128"/>
            </a:endParaRPr>
          </a:p>
        </p:txBody>
      </p:sp>
      <p:graphicFrame>
        <p:nvGraphicFramePr>
          <p:cNvPr id="12" name="表 11">
            <a:extLst>
              <a:ext uri="{FF2B5EF4-FFF2-40B4-BE49-F238E27FC236}">
                <a16:creationId xmlns:a16="http://schemas.microsoft.com/office/drawing/2014/main" id="{6D506E56-9874-F36A-6888-500D82CFA525}"/>
              </a:ext>
            </a:extLst>
          </p:cNvPr>
          <p:cNvGraphicFramePr>
            <a:graphicFrameLocks noGrp="1"/>
          </p:cNvGraphicFramePr>
          <p:nvPr>
            <p:extLst>
              <p:ext uri="{D42A27DB-BD31-4B8C-83A1-F6EECF244321}">
                <p14:modId xmlns:p14="http://schemas.microsoft.com/office/powerpoint/2010/main" val="811721774"/>
              </p:ext>
            </p:extLst>
          </p:nvPr>
        </p:nvGraphicFramePr>
        <p:xfrm>
          <a:off x="871220" y="4186550"/>
          <a:ext cx="8394700" cy="712825"/>
        </p:xfrm>
        <a:graphic>
          <a:graphicData uri="http://schemas.openxmlformats.org/drawingml/2006/table">
            <a:tbl>
              <a:tblPr firstRow="1" firstCol="1" bandRow="1"/>
              <a:tblGrid>
                <a:gridCol w="2344420">
                  <a:extLst>
                    <a:ext uri="{9D8B030D-6E8A-4147-A177-3AD203B41FA5}">
                      <a16:colId xmlns:a16="http://schemas.microsoft.com/office/drawing/2014/main" val="2675796609"/>
                    </a:ext>
                  </a:extLst>
                </a:gridCol>
                <a:gridCol w="984885">
                  <a:extLst>
                    <a:ext uri="{9D8B030D-6E8A-4147-A177-3AD203B41FA5}">
                      <a16:colId xmlns:a16="http://schemas.microsoft.com/office/drawing/2014/main" val="3966344867"/>
                    </a:ext>
                  </a:extLst>
                </a:gridCol>
                <a:gridCol w="984885">
                  <a:extLst>
                    <a:ext uri="{9D8B030D-6E8A-4147-A177-3AD203B41FA5}">
                      <a16:colId xmlns:a16="http://schemas.microsoft.com/office/drawing/2014/main" val="3326523917"/>
                    </a:ext>
                  </a:extLst>
                </a:gridCol>
                <a:gridCol w="984885">
                  <a:extLst>
                    <a:ext uri="{9D8B030D-6E8A-4147-A177-3AD203B41FA5}">
                      <a16:colId xmlns:a16="http://schemas.microsoft.com/office/drawing/2014/main" val="409346627"/>
                    </a:ext>
                  </a:extLst>
                </a:gridCol>
                <a:gridCol w="984885">
                  <a:extLst>
                    <a:ext uri="{9D8B030D-6E8A-4147-A177-3AD203B41FA5}">
                      <a16:colId xmlns:a16="http://schemas.microsoft.com/office/drawing/2014/main" val="1421658157"/>
                    </a:ext>
                  </a:extLst>
                </a:gridCol>
                <a:gridCol w="2110740">
                  <a:extLst>
                    <a:ext uri="{9D8B030D-6E8A-4147-A177-3AD203B41FA5}">
                      <a16:colId xmlns:a16="http://schemas.microsoft.com/office/drawing/2014/main" val="3960028309"/>
                    </a:ext>
                  </a:extLst>
                </a:gridCol>
              </a:tblGrid>
              <a:tr h="447914">
                <a:tc>
                  <a:txBody>
                    <a:bodyPr/>
                    <a:lstStyle/>
                    <a:p>
                      <a:pPr marL="317500" indent="63500" algn="just"/>
                      <a:r>
                        <a:rPr 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indent="63500" algn="ct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2022</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63500" algn="ct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実績</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indent="63500" algn="ct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2023</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63500" algn="ct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実績</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indent="63500" algn="ct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2024</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63500" algn="ct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見込</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indent="63500" algn="ctr"/>
                      <a:r>
                        <a:rPr 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2025</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0" indent="63500" algn="ctr">
                        <a:tabLst>
                          <a:tab pos="0" algn="l"/>
                        </a:tabLst>
                      </a:pPr>
                      <a:r>
                        <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計画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indent="63500" algn="ctr"/>
                      <a:r>
                        <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計画期間計（年平均）</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91340695"/>
                  </a:ext>
                </a:extLst>
              </a:tr>
              <a:tr h="264911">
                <a:tc>
                  <a:txBody>
                    <a:bodyPr/>
                    <a:lstStyle/>
                    <a:p>
                      <a:pPr marL="0" indent="63500" algn="just"/>
                      <a:r>
                        <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コスト縮減額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12</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17</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76</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r>
                        <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26</a:t>
                      </a:r>
                      <a:endPar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63500" algn="ctr"/>
                      <a:r>
                        <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131</a:t>
                      </a:r>
                      <a:r>
                        <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en-US"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33)</a:t>
                      </a:r>
                      <a:endPar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855555"/>
                  </a:ext>
                </a:extLst>
              </a:tr>
            </a:tbl>
          </a:graphicData>
        </a:graphic>
      </p:graphicFrame>
      <p:sp>
        <p:nvSpPr>
          <p:cNvPr id="2" name="正方形/長方形 1">
            <a:extLst>
              <a:ext uri="{FF2B5EF4-FFF2-40B4-BE49-F238E27FC236}">
                <a16:creationId xmlns:a16="http://schemas.microsoft.com/office/drawing/2014/main" id="{47CDB9CB-392C-E257-7417-5B061B57B0F2}"/>
              </a:ext>
            </a:extLst>
          </p:cNvPr>
          <p:cNvSpPr/>
          <p:nvPr/>
        </p:nvSpPr>
        <p:spPr>
          <a:xfrm>
            <a:off x="264160" y="3805965"/>
            <a:ext cx="1544320"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・コスト縮減額</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8CBB1002-EE84-1047-FBA9-A7C4F9DF786D}"/>
              </a:ext>
            </a:extLst>
          </p:cNvPr>
          <p:cNvSpPr/>
          <p:nvPr/>
        </p:nvSpPr>
        <p:spPr>
          <a:xfrm>
            <a:off x="264160" y="4843670"/>
            <a:ext cx="1544320"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〇主な利用促進</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47DBD065-DEA2-AD96-2EDF-A82C6A75861F}"/>
              </a:ext>
            </a:extLst>
          </p:cNvPr>
          <p:cNvSpPr/>
          <p:nvPr/>
        </p:nvSpPr>
        <p:spPr>
          <a:xfrm>
            <a:off x="264160" y="2279707"/>
            <a:ext cx="2127884"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〇主なコスト縮減の取組</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graphicFrame>
        <p:nvGraphicFramePr>
          <p:cNvPr id="13" name="表 12">
            <a:extLst>
              <a:ext uri="{FF2B5EF4-FFF2-40B4-BE49-F238E27FC236}">
                <a16:creationId xmlns:a16="http://schemas.microsoft.com/office/drawing/2014/main" id="{6C19A7D6-26B0-0364-F740-740388BD68C1}"/>
              </a:ext>
            </a:extLst>
          </p:cNvPr>
          <p:cNvGraphicFramePr>
            <a:graphicFrameLocks noGrp="1"/>
          </p:cNvGraphicFramePr>
          <p:nvPr>
            <p:extLst>
              <p:ext uri="{D42A27DB-BD31-4B8C-83A1-F6EECF244321}">
                <p14:modId xmlns:p14="http://schemas.microsoft.com/office/powerpoint/2010/main" val="666648790"/>
              </p:ext>
            </p:extLst>
          </p:nvPr>
        </p:nvGraphicFramePr>
        <p:xfrm>
          <a:off x="871222" y="2662045"/>
          <a:ext cx="8394698" cy="1213220"/>
        </p:xfrm>
        <a:graphic>
          <a:graphicData uri="http://schemas.openxmlformats.org/drawingml/2006/table">
            <a:tbl>
              <a:tblPr firstRow="1" firstCol="1" bandRow="1"/>
              <a:tblGrid>
                <a:gridCol w="1201418">
                  <a:extLst>
                    <a:ext uri="{9D8B030D-6E8A-4147-A177-3AD203B41FA5}">
                      <a16:colId xmlns:a16="http://schemas.microsoft.com/office/drawing/2014/main" val="1889469505"/>
                    </a:ext>
                  </a:extLst>
                </a:gridCol>
                <a:gridCol w="7193280">
                  <a:extLst>
                    <a:ext uri="{9D8B030D-6E8A-4147-A177-3AD203B41FA5}">
                      <a16:colId xmlns:a16="http://schemas.microsoft.com/office/drawing/2014/main" val="554500458"/>
                    </a:ext>
                  </a:extLst>
                </a:gridCol>
              </a:tblGrid>
              <a:tr h="242613">
                <a:tc>
                  <a:txBody>
                    <a:bodyPr/>
                    <a:lstStyle/>
                    <a:p>
                      <a:pPr marL="254000" indent="-254000" algn="ct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項目</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254000" indent="-254000" algn="ctr"/>
                      <a:r>
                        <a:rPr lang="ja-JP" alt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主な</a:t>
                      </a: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コスト縮減内容</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763360275"/>
                  </a:ext>
                </a:extLst>
              </a:tr>
              <a:tr h="970607">
                <a:tc>
                  <a:txBody>
                    <a:bodyPr/>
                    <a:lstStyle/>
                    <a:p>
                      <a:pPr marL="254000" indent="-254000" algn="l"/>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維持管理方法</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ja-JP" alt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 </a:t>
                      </a:r>
                      <a:r>
                        <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維持管理方法の工夫</a:t>
                      </a:r>
                    </a:p>
                    <a:p>
                      <a:pPr marL="254000" indent="-254000" algn="just"/>
                      <a:r>
                        <a:rPr lang="ja-JP" alt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　</a:t>
                      </a:r>
                      <a:r>
                        <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ETCX</a:t>
                      </a:r>
                      <a:r>
                        <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導入に伴う回数券の廃止及び料金収受体制の見直し</a:t>
                      </a:r>
                    </a:p>
                    <a:p>
                      <a:pPr algn="just"/>
                      <a:r>
                        <a:rPr lang="ja-JP" alt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　</a:t>
                      </a:r>
                      <a:r>
                        <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・深夜帯の交通管理体制の見直し</a:t>
                      </a:r>
                    </a:p>
                    <a:p>
                      <a:pPr marL="254000" indent="-254000" algn="l"/>
                      <a:r>
                        <a:rPr lang="ja-JP" alt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　</a:t>
                      </a: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・道路パトロール車をリース契約に見直し</a:t>
                      </a:r>
                      <a:endParaRPr lang="en-US" alt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marL="254000" indent="-254000" algn="l"/>
                      <a:r>
                        <a:rPr lang="ja-JP" altLang="en-US"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　・工場検査や現場検査における遠隔臨場の実施、</a:t>
                      </a:r>
                      <a:r>
                        <a:rPr lang="en-US" alt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Web</a:t>
                      </a:r>
                      <a:r>
                        <a:rPr lang="ja-JP" altLang="en-US"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会議の活用などＤＸの推進による業務の効率化</a:t>
                      </a:r>
                      <a:endParaRPr lang="en-US" alt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1674696"/>
                  </a:ext>
                </a:extLst>
              </a:tr>
            </a:tbl>
          </a:graphicData>
        </a:graphic>
      </p:graphicFrame>
      <p:graphicFrame>
        <p:nvGraphicFramePr>
          <p:cNvPr id="14" name="表 13">
            <a:extLst>
              <a:ext uri="{FF2B5EF4-FFF2-40B4-BE49-F238E27FC236}">
                <a16:creationId xmlns:a16="http://schemas.microsoft.com/office/drawing/2014/main" id="{E274232E-4DC3-5CE2-BEDB-B4586C9ACFF8}"/>
              </a:ext>
            </a:extLst>
          </p:cNvPr>
          <p:cNvGraphicFramePr>
            <a:graphicFrameLocks noGrp="1"/>
          </p:cNvGraphicFramePr>
          <p:nvPr>
            <p:extLst>
              <p:ext uri="{D42A27DB-BD31-4B8C-83A1-F6EECF244321}">
                <p14:modId xmlns:p14="http://schemas.microsoft.com/office/powerpoint/2010/main" val="2713476450"/>
              </p:ext>
            </p:extLst>
          </p:nvPr>
        </p:nvGraphicFramePr>
        <p:xfrm>
          <a:off x="871220" y="5221071"/>
          <a:ext cx="8394700" cy="1554480"/>
        </p:xfrm>
        <a:graphic>
          <a:graphicData uri="http://schemas.openxmlformats.org/drawingml/2006/table">
            <a:tbl>
              <a:tblPr firstRow="1" firstCol="1" bandRow="1"/>
              <a:tblGrid>
                <a:gridCol w="2733040">
                  <a:extLst>
                    <a:ext uri="{9D8B030D-6E8A-4147-A177-3AD203B41FA5}">
                      <a16:colId xmlns:a16="http://schemas.microsoft.com/office/drawing/2014/main" val="2028015826"/>
                    </a:ext>
                  </a:extLst>
                </a:gridCol>
                <a:gridCol w="5661660">
                  <a:extLst>
                    <a:ext uri="{9D8B030D-6E8A-4147-A177-3AD203B41FA5}">
                      <a16:colId xmlns:a16="http://schemas.microsoft.com/office/drawing/2014/main" val="1147991316"/>
                    </a:ext>
                  </a:extLst>
                </a:gridCol>
              </a:tblGrid>
              <a:tr h="259080">
                <a:tc>
                  <a:txBody>
                    <a:bodyPr/>
                    <a:lstStyle/>
                    <a:p>
                      <a:pPr algn="ctr">
                        <a:lnSpc>
                          <a:spcPts val="1500"/>
                        </a:lnSpc>
                      </a:pPr>
                      <a:r>
                        <a:rPr lang="ja-JP" alt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主な</a:t>
                      </a: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取組内容</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3497" marR="63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ts val="1500"/>
                        </a:lnSpc>
                      </a:pP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具体的内容</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3497" marR="63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839711682"/>
                  </a:ext>
                </a:extLst>
              </a:tr>
              <a:tr h="335280">
                <a:tc>
                  <a:txBody>
                    <a:bodyPr/>
                    <a:lstStyle/>
                    <a:p>
                      <a:pPr algn="just">
                        <a:lnSpc>
                          <a:spcPts val="12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ホームページでの情報発信・魅力向上</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3497" marR="63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・Ｘ､ｲﾝｽﾀｸﾞﾗﾑ､</a:t>
                      </a:r>
                      <a:r>
                        <a:rPr lang="en-US"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YouTube</a:t>
                      </a: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等による情報発信</a:t>
                      </a:r>
                      <a:endParaRPr lang="en-US" altLang="ja-JP" sz="1200" kern="12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3497" marR="63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0664015"/>
                  </a:ext>
                </a:extLst>
              </a:tr>
              <a:tr h="480060">
                <a:tc>
                  <a:txBody>
                    <a:bodyPr/>
                    <a:lstStyle/>
                    <a:p>
                      <a:pPr algn="just">
                        <a:lnSpc>
                          <a:spcPts val="12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ＰＲ活動</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3497" marR="63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市民祭り・道の駅近隣の集客施設やイベントでのリーフレット等の配布</a:t>
                      </a:r>
                      <a:endParaRPr lang="ja-JP" alt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marL="0" indent="0" algn="just">
                        <a:lnSpc>
                          <a:spcPct val="100000"/>
                        </a:lnSpc>
                      </a:pPr>
                      <a:r>
                        <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・京都（亀岡、南丹）方面の観光、イベント案内配布</a:t>
                      </a:r>
                      <a:endPar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3497" marR="63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6551875"/>
                  </a:ext>
                </a:extLst>
              </a:tr>
              <a:tr h="480060">
                <a:tc>
                  <a:txBody>
                    <a:bodyPr/>
                    <a:lstStyle/>
                    <a:p>
                      <a:pPr algn="just">
                        <a:lnSpc>
                          <a:spcPts val="15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道路サービスの向上</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3497" marR="63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・ＥＴＣＸ導入に関する利用者満足度調査、利用者アンケート調査等</a:t>
                      </a:r>
                      <a:endParaRPr lang="en-US" altLang="ja-JP" sz="1200" kern="12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000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・渋滞状況などのリアルタイムな発信（Ｘ）</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3497" marR="634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5270546"/>
                  </a:ext>
                </a:extLst>
              </a:tr>
            </a:tbl>
          </a:graphicData>
        </a:graphic>
      </p:graphicFrame>
      <p:sp>
        <p:nvSpPr>
          <p:cNvPr id="15" name="正方形/長方形 14">
            <a:extLst>
              <a:ext uri="{FF2B5EF4-FFF2-40B4-BE49-F238E27FC236}">
                <a16:creationId xmlns:a16="http://schemas.microsoft.com/office/drawing/2014/main" id="{103AC0F4-E09B-E3E7-8E37-5C69385265A1}"/>
              </a:ext>
            </a:extLst>
          </p:cNvPr>
          <p:cNvSpPr/>
          <p:nvPr/>
        </p:nvSpPr>
        <p:spPr>
          <a:xfrm>
            <a:off x="7908923" y="3875265"/>
            <a:ext cx="1544320" cy="366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（単位：百万円）</a:t>
            </a: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F9716505-1907-CCB3-4F5A-F3E8383BB0F8}"/>
              </a:ext>
            </a:extLst>
          </p:cNvPr>
          <p:cNvSpPr/>
          <p:nvPr/>
        </p:nvSpPr>
        <p:spPr>
          <a:xfrm>
            <a:off x="264160" y="1591076"/>
            <a:ext cx="9357360"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lvl="0">
              <a:defRPr/>
            </a:pPr>
            <a:r>
              <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ＥＴＣ技術等の活用や維持管理方法の工夫を通じて、コスト縮減を図るとともに、より利便性の高い道路サービス</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lvl="0">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を提供</a:t>
            </a:r>
            <a:r>
              <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p>
        </p:txBody>
      </p:sp>
      <p:pic>
        <p:nvPicPr>
          <p:cNvPr id="6" name="図 5" descr="アイコン が含まれている画像&#10;&#10;自動的に生成された説明">
            <a:extLst>
              <a:ext uri="{FF2B5EF4-FFF2-40B4-BE49-F238E27FC236}">
                <a16:creationId xmlns:a16="http://schemas.microsoft.com/office/drawing/2014/main" id="{56F8064D-6380-510D-2F57-3BEA5A561B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6455" y="610236"/>
            <a:ext cx="878664" cy="878664"/>
          </a:xfrm>
          <a:prstGeom prst="rect">
            <a:avLst/>
          </a:prstGeom>
        </p:spPr>
      </p:pic>
      <p:sp>
        <p:nvSpPr>
          <p:cNvPr id="9" name="テキスト ボックス 8">
            <a:extLst>
              <a:ext uri="{FF2B5EF4-FFF2-40B4-BE49-F238E27FC236}">
                <a16:creationId xmlns:a16="http://schemas.microsoft.com/office/drawing/2014/main" id="{FB8A0DE6-C9CD-4A10-4ED6-CCCA3ABED326}"/>
              </a:ext>
            </a:extLst>
          </p:cNvPr>
          <p:cNvSpPr txBox="1"/>
          <p:nvPr/>
        </p:nvSpPr>
        <p:spPr>
          <a:xfrm>
            <a:off x="53340" y="2050047"/>
            <a:ext cx="9568180" cy="341940"/>
          </a:xfrm>
          <a:prstGeom prst="rect">
            <a:avLst/>
          </a:prstGeom>
          <a:noFill/>
        </p:spPr>
        <p:txBody>
          <a:bodyPr wrap="square">
            <a:spAutoFit/>
          </a:bodyPr>
          <a:lstStyle/>
          <a:p>
            <a:pPr marL="285750" indent="-152400" algn="just">
              <a:lnSpc>
                <a:spcPts val="2000"/>
              </a:lnSpc>
            </a:pPr>
            <a:r>
              <a:rPr lang="ja-JP" altLang="en-US" sz="1400" b="1" kern="100" dirty="0">
                <a:effectLst/>
                <a:latin typeface="メイリオ" panose="020B0604030504040204" pitchFamily="50" charset="-128"/>
                <a:ea typeface="BIZ UDゴシック" panose="020B0400000000000000" pitchFamily="49" charset="-128"/>
                <a:cs typeface="Times New Roman" panose="02020603050405020304" pitchFamily="18" charset="0"/>
              </a:rPr>
              <a:t>〇ネットワーク型</a:t>
            </a:r>
            <a:r>
              <a:rPr lang="ja-JP" altLang="ja-JP" sz="1400" b="1" kern="100" dirty="0">
                <a:effectLst/>
                <a:latin typeface="メイリオ" panose="020B0604030504040204" pitchFamily="50" charset="-128"/>
                <a:ea typeface="BIZ UDゴシック" panose="020B0400000000000000" pitchFamily="49" charset="-128"/>
                <a:cs typeface="Times New Roman" panose="02020603050405020304" pitchFamily="18" charset="0"/>
              </a:rPr>
              <a:t>ＥＴＣに併せて導入した利用回数に応じた割引による利便性</a:t>
            </a:r>
            <a:r>
              <a:rPr lang="ja-JP" altLang="en-US" sz="1400" b="1" kern="100" dirty="0">
                <a:effectLst/>
                <a:latin typeface="メイリオ" panose="020B0604030504040204" pitchFamily="50" charset="-128"/>
                <a:ea typeface="BIZ UDゴシック" panose="020B0400000000000000" pitchFamily="49" charset="-128"/>
                <a:cs typeface="Times New Roman" panose="02020603050405020304" pitchFamily="18" charset="0"/>
              </a:rPr>
              <a:t>向上</a:t>
            </a:r>
            <a:r>
              <a:rPr lang="ja-JP" altLang="ja-JP" sz="1400" b="1" kern="100" dirty="0">
                <a:effectLst/>
                <a:latin typeface="メイリオ" panose="020B0604030504040204" pitchFamily="50" charset="-128"/>
                <a:ea typeface="BIZ UDゴシック" panose="020B0400000000000000" pitchFamily="49" charset="-128"/>
                <a:cs typeface="Times New Roman" panose="02020603050405020304" pitchFamily="18" charset="0"/>
              </a:rPr>
              <a:t>に</a:t>
            </a:r>
            <a:r>
              <a:rPr lang="ja-JP" altLang="en-US" sz="1400" b="1" kern="100" dirty="0">
                <a:effectLst/>
                <a:latin typeface="メイリオ" panose="020B0604030504040204" pitchFamily="50" charset="-128"/>
                <a:ea typeface="BIZ UDゴシック" panose="020B0400000000000000" pitchFamily="49" charset="-128"/>
                <a:cs typeface="Times New Roman" panose="02020603050405020304" pitchFamily="18" charset="0"/>
              </a:rPr>
              <a:t>、</a:t>
            </a:r>
            <a:r>
              <a:rPr lang="ja-JP" altLang="ja-JP" sz="1400" b="1" kern="100" dirty="0">
                <a:effectLst/>
                <a:latin typeface="メイリオ" panose="020B0604030504040204" pitchFamily="50" charset="-128"/>
                <a:ea typeface="BIZ UDゴシック" panose="020B0400000000000000" pitchFamily="49" charset="-128"/>
                <a:cs typeface="Times New Roman" panose="02020603050405020304" pitchFamily="18" charset="0"/>
              </a:rPr>
              <a:t>引き続き</a:t>
            </a:r>
            <a:r>
              <a:rPr lang="ja-JP" altLang="en-US" sz="1400" b="1" kern="100" dirty="0">
                <a:effectLst/>
                <a:latin typeface="メイリオ" panose="020B0604030504040204" pitchFamily="50" charset="-128"/>
                <a:ea typeface="BIZ UDゴシック" panose="020B0400000000000000" pitchFamily="49" charset="-128"/>
                <a:cs typeface="Times New Roman" panose="02020603050405020304" pitchFamily="18" charset="0"/>
              </a:rPr>
              <a:t>取り組む</a:t>
            </a:r>
            <a:endParaRPr lang="ja-JP" altLang="ja-JP" sz="14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51828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E38C4-045A-C0CF-FE4A-5296E6F52544}"/>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465401FD-0C12-2F37-5DBE-A66275E74518}"/>
              </a:ext>
            </a:extLst>
          </p:cNvPr>
          <p:cNvSpPr/>
          <p:nvPr/>
        </p:nvSpPr>
        <p:spPr>
          <a:xfrm>
            <a:off x="90539" y="92314"/>
            <a:ext cx="2421167" cy="46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Ⅲ</a:t>
            </a:r>
            <a:r>
              <a:rPr lang="ja-JP" altLang="en-US"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．今後の経営計画</a:t>
            </a:r>
            <a:endPar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3" name="スクロール: 横 2">
            <a:extLst>
              <a:ext uri="{FF2B5EF4-FFF2-40B4-BE49-F238E27FC236}">
                <a16:creationId xmlns:a16="http://schemas.microsoft.com/office/drawing/2014/main" id="{E3A88E4B-B681-A861-3EA2-D839446E05A5}"/>
              </a:ext>
            </a:extLst>
          </p:cNvPr>
          <p:cNvSpPr/>
          <p:nvPr/>
        </p:nvSpPr>
        <p:spPr>
          <a:xfrm>
            <a:off x="466344" y="530225"/>
            <a:ext cx="8988552" cy="1051623"/>
          </a:xfrm>
          <a:prstGeom prst="horizontalScroll">
            <a:avLst>
              <a:gd name="adj" fmla="val 0"/>
            </a:avLst>
          </a:prstGeom>
          <a:solidFill>
            <a:srgbClr val="4472C4">
              <a:lumMod val="60000"/>
              <a:lumOff val="40000"/>
            </a:srgbClr>
          </a:solidFill>
          <a:ln w="12700" cap="flat" cmpd="dbl"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altLang="en-US"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基本方針３</a:t>
            </a:r>
            <a:endParaRPr lang="en-US" altLang="ja-JP" sz="16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gn="l"/>
            <a:r>
              <a:rPr lang="ja-JP" altLang="en-US"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社会環境の変化やインフラの老朽化に対応できる持続可能な道路</a:t>
            </a:r>
            <a:endPar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2266950" indent="63500" algn="l"/>
            <a:r>
              <a:rPr lang="ja-JP" alt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Sustainable Road</a:t>
            </a:r>
            <a:r>
              <a:rPr lang="ja-JP" altLang="ja-JP" sz="1600" b="1" kern="100" dirty="0">
                <a:solidFill>
                  <a:srgbClr val="FFFFFF"/>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altLang="ja-JP" sz="16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4D30876B-C124-B2AB-78A1-300C54BA3D3F}"/>
              </a:ext>
            </a:extLst>
          </p:cNvPr>
          <p:cNvSpPr>
            <a:spLocks noGrp="1"/>
          </p:cNvSpPr>
          <p:nvPr>
            <p:ph type="sldNum" sz="quarter" idx="12"/>
          </p:nvPr>
        </p:nvSpPr>
        <p:spPr>
          <a:xfrm>
            <a:off x="7677150" y="6480810"/>
            <a:ext cx="2228850" cy="365125"/>
          </a:xfrm>
        </p:spPr>
        <p:txBody>
          <a:bodyPr/>
          <a:lstStyle/>
          <a:p>
            <a:fld id="{06F954D6-D1D7-4026-9A6B-133BF448440C}" type="slidenum">
              <a:rPr kumimoji="1" lang="ja-JP" altLang="en-US" smtClean="0">
                <a:latin typeface="BIZ UDゴシック" panose="020B0400000000000000" pitchFamily="49" charset="-128"/>
                <a:ea typeface="BIZ UDゴシック" panose="020B0400000000000000" pitchFamily="49" charset="-128"/>
              </a:rPr>
              <a:t>7</a:t>
            </a:fld>
            <a:endParaRPr kumimoji="1" lang="ja-JP" altLang="en-US" dirty="0">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9733C1AB-44EC-58A9-50D7-A7C175C93D95}"/>
              </a:ext>
            </a:extLst>
          </p:cNvPr>
          <p:cNvSpPr/>
          <p:nvPr/>
        </p:nvSpPr>
        <p:spPr>
          <a:xfrm>
            <a:off x="266989" y="1933293"/>
            <a:ext cx="1544320"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〇人件費の総額</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70C9086E-EF3D-03B4-7D1F-DCDEB7E950D0}"/>
              </a:ext>
            </a:extLst>
          </p:cNvPr>
          <p:cNvSpPr/>
          <p:nvPr/>
        </p:nvSpPr>
        <p:spPr>
          <a:xfrm>
            <a:off x="7908923" y="2088122"/>
            <a:ext cx="1544320" cy="366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（単位：百万円）</a:t>
            </a: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graphicFrame>
        <p:nvGraphicFramePr>
          <p:cNvPr id="19" name="表 18">
            <a:extLst>
              <a:ext uri="{FF2B5EF4-FFF2-40B4-BE49-F238E27FC236}">
                <a16:creationId xmlns:a16="http://schemas.microsoft.com/office/drawing/2014/main" id="{52C0FAE3-766D-6D21-35F4-4F961B94AEFE}"/>
              </a:ext>
            </a:extLst>
          </p:cNvPr>
          <p:cNvGraphicFramePr>
            <a:graphicFrameLocks noGrp="1"/>
          </p:cNvGraphicFramePr>
          <p:nvPr>
            <p:extLst>
              <p:ext uri="{D42A27DB-BD31-4B8C-83A1-F6EECF244321}">
                <p14:modId xmlns:p14="http://schemas.microsoft.com/office/powerpoint/2010/main" val="1172106077"/>
              </p:ext>
            </p:extLst>
          </p:nvPr>
        </p:nvGraphicFramePr>
        <p:xfrm>
          <a:off x="859693" y="2421395"/>
          <a:ext cx="8362408" cy="624200"/>
        </p:xfrm>
        <a:graphic>
          <a:graphicData uri="http://schemas.openxmlformats.org/drawingml/2006/table">
            <a:tbl>
              <a:tblPr firstRow="1" firstCol="1" bandRow="1"/>
              <a:tblGrid>
                <a:gridCol w="2161925">
                  <a:extLst>
                    <a:ext uri="{9D8B030D-6E8A-4147-A177-3AD203B41FA5}">
                      <a16:colId xmlns:a16="http://schemas.microsoft.com/office/drawing/2014/main" val="3516543288"/>
                    </a:ext>
                  </a:extLst>
                </a:gridCol>
                <a:gridCol w="2066519">
                  <a:extLst>
                    <a:ext uri="{9D8B030D-6E8A-4147-A177-3AD203B41FA5}">
                      <a16:colId xmlns:a16="http://schemas.microsoft.com/office/drawing/2014/main" val="3821089464"/>
                    </a:ext>
                  </a:extLst>
                </a:gridCol>
                <a:gridCol w="2066519">
                  <a:extLst>
                    <a:ext uri="{9D8B030D-6E8A-4147-A177-3AD203B41FA5}">
                      <a16:colId xmlns:a16="http://schemas.microsoft.com/office/drawing/2014/main" val="890539360"/>
                    </a:ext>
                  </a:extLst>
                </a:gridCol>
                <a:gridCol w="2067445">
                  <a:extLst>
                    <a:ext uri="{9D8B030D-6E8A-4147-A177-3AD203B41FA5}">
                      <a16:colId xmlns:a16="http://schemas.microsoft.com/office/drawing/2014/main" val="205270507"/>
                    </a:ext>
                  </a:extLst>
                </a:gridCol>
              </a:tblGrid>
              <a:tr h="312100">
                <a:tc>
                  <a:txBody>
                    <a:bodyPr/>
                    <a:lstStyle/>
                    <a:p>
                      <a:pPr algn="ctr"/>
                      <a:r>
                        <a:rPr 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2024</a:t>
                      </a: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年度</a:t>
                      </a: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見込み</a:t>
                      </a: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en-US"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2025</a:t>
                      </a: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年度</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478415113"/>
                  </a:ext>
                </a:extLst>
              </a:tr>
              <a:tr h="312100">
                <a:tc>
                  <a:txBody>
                    <a:bodyPr/>
                    <a:lstStyle/>
                    <a:p>
                      <a:pPr algn="ctr"/>
                      <a:r>
                        <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公社人件費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221</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197</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205</a:t>
                      </a:r>
                      <a:endParaRPr lang="ja-JP" sz="12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2874693"/>
                  </a:ext>
                </a:extLst>
              </a:tr>
            </a:tbl>
          </a:graphicData>
        </a:graphic>
      </p:graphicFrame>
      <p:sp>
        <p:nvSpPr>
          <p:cNvPr id="20" name="正方形/長方形 19">
            <a:extLst>
              <a:ext uri="{FF2B5EF4-FFF2-40B4-BE49-F238E27FC236}">
                <a16:creationId xmlns:a16="http://schemas.microsoft.com/office/drawing/2014/main" id="{AE7B3B71-6549-7EE4-FDF9-0CCC0451BF62}"/>
              </a:ext>
            </a:extLst>
          </p:cNvPr>
          <p:cNvSpPr/>
          <p:nvPr/>
        </p:nvSpPr>
        <p:spPr>
          <a:xfrm>
            <a:off x="266989" y="3969552"/>
            <a:ext cx="4559435"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〇ＤＸ（デジタルトランスフォーメーション）の推進</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graphicFrame>
        <p:nvGraphicFramePr>
          <p:cNvPr id="21" name="表 20">
            <a:extLst>
              <a:ext uri="{FF2B5EF4-FFF2-40B4-BE49-F238E27FC236}">
                <a16:creationId xmlns:a16="http://schemas.microsoft.com/office/drawing/2014/main" id="{80ABB14D-7479-5D81-71B5-E462BB1888EA}"/>
              </a:ext>
            </a:extLst>
          </p:cNvPr>
          <p:cNvGraphicFramePr>
            <a:graphicFrameLocks noGrp="1"/>
          </p:cNvGraphicFramePr>
          <p:nvPr>
            <p:extLst>
              <p:ext uri="{D42A27DB-BD31-4B8C-83A1-F6EECF244321}">
                <p14:modId xmlns:p14="http://schemas.microsoft.com/office/powerpoint/2010/main" val="1838590731"/>
              </p:ext>
            </p:extLst>
          </p:nvPr>
        </p:nvGraphicFramePr>
        <p:xfrm>
          <a:off x="859693" y="4403611"/>
          <a:ext cx="8362408" cy="2131979"/>
        </p:xfrm>
        <a:graphic>
          <a:graphicData uri="http://schemas.openxmlformats.org/drawingml/2006/table">
            <a:tbl>
              <a:tblPr firstRow="1" firstCol="1" bandRow="1"/>
              <a:tblGrid>
                <a:gridCol w="2138150">
                  <a:extLst>
                    <a:ext uri="{9D8B030D-6E8A-4147-A177-3AD203B41FA5}">
                      <a16:colId xmlns:a16="http://schemas.microsoft.com/office/drawing/2014/main" val="3813493972"/>
                    </a:ext>
                  </a:extLst>
                </a:gridCol>
                <a:gridCol w="6224258">
                  <a:extLst>
                    <a:ext uri="{9D8B030D-6E8A-4147-A177-3AD203B41FA5}">
                      <a16:colId xmlns:a16="http://schemas.microsoft.com/office/drawing/2014/main" val="130283339"/>
                    </a:ext>
                  </a:extLst>
                </a:gridCol>
              </a:tblGrid>
              <a:tr h="271886">
                <a:tc>
                  <a:txBody>
                    <a:bodyPr/>
                    <a:lstStyle/>
                    <a:p>
                      <a:pPr algn="ctr"/>
                      <a:r>
                        <a:rPr lang="ja-JP" sz="1200" dirty="0">
                          <a:solidFill>
                            <a:srgbClr val="00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取組内容</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r>
                        <a:rPr lang="ja-JP" altLang="en-US" sz="1200" dirty="0">
                          <a:solidFill>
                            <a:srgbClr val="00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主な</a:t>
                      </a:r>
                      <a:r>
                        <a:rPr lang="ja-JP" sz="1200" dirty="0">
                          <a:solidFill>
                            <a:srgbClr val="00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具体的内容</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782965830"/>
                  </a:ext>
                </a:extLst>
              </a:tr>
              <a:tr h="749892">
                <a:tc>
                  <a:txBody>
                    <a:bodyPr/>
                    <a:lstStyle/>
                    <a:p>
                      <a:pPr algn="ct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利用者サービスの向上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7000" indent="-127000" algn="just">
                        <a:lnSpc>
                          <a:spcPct val="150000"/>
                        </a:lnSpc>
                      </a:pP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・災害時の通行止め時間の短縮のため、高所点検</a:t>
                      </a:r>
                      <a:r>
                        <a:rPr lang="en-US"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法面、橋梁</a:t>
                      </a:r>
                      <a:r>
                        <a:rPr lang="en-US"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等にドローンを使用</a:t>
                      </a:r>
                    </a:p>
                    <a:p>
                      <a:pPr marL="127000" indent="-127000" algn="just">
                        <a:lnSpc>
                          <a:spcPct val="150000"/>
                        </a:lnSpc>
                      </a:pP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・トンネル内監視カメラへのＡＩ導入の検討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6353709"/>
                  </a:ext>
                </a:extLst>
              </a:tr>
              <a:tr h="1110201">
                <a:tc>
                  <a:txBody>
                    <a:bodyPr/>
                    <a:lstStyle/>
                    <a:p>
                      <a:pPr algn="ct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経営の効率化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7000" indent="-127000" algn="l">
                        <a:lnSpc>
                          <a:spcPct val="150000"/>
                        </a:lnSpc>
                        <a:tabLst>
                          <a:tab pos="2839720" algn="ctr"/>
                        </a:tabLst>
                      </a:pP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・工事や点検整備で実施する工場確認、現場確認における遠隔臨場の実施</a:t>
                      </a:r>
                    </a:p>
                    <a:p>
                      <a:pPr marL="127000" indent="-127000" algn="l">
                        <a:lnSpc>
                          <a:spcPct val="150000"/>
                        </a:lnSpc>
                        <a:tabLst>
                          <a:tab pos="2839720" algn="ctr"/>
                        </a:tabLst>
                      </a:pP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・電子決裁システムの導入、クラウド型の財務会計システムへの更新の検討</a:t>
                      </a:r>
                    </a:p>
                    <a:p>
                      <a:pPr marL="127000" indent="-127000" algn="l">
                        <a:lnSpc>
                          <a:spcPct val="150000"/>
                        </a:lnSpc>
                        <a:tabLst>
                          <a:tab pos="2839720" algn="ctr"/>
                        </a:tabLst>
                      </a:pP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・交通量集計等に</a:t>
                      </a:r>
                      <a:r>
                        <a:rPr lang="en-US"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RPA(</a:t>
                      </a: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ロボティック・プロセス・オートメーション</a:t>
                      </a:r>
                      <a:r>
                        <a:rPr lang="en-US"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a:t>
                      </a:r>
                      <a:r>
                        <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の導入を検討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4472001"/>
                  </a:ext>
                </a:extLst>
              </a:tr>
            </a:tbl>
          </a:graphicData>
        </a:graphic>
      </p:graphicFrame>
      <p:sp>
        <p:nvSpPr>
          <p:cNvPr id="2" name="正方形/長方形 1">
            <a:extLst>
              <a:ext uri="{FF2B5EF4-FFF2-40B4-BE49-F238E27FC236}">
                <a16:creationId xmlns:a16="http://schemas.microsoft.com/office/drawing/2014/main" id="{E0917BAD-343E-1B2E-E611-60EE96B9C3DF}"/>
              </a:ext>
            </a:extLst>
          </p:cNvPr>
          <p:cNvSpPr/>
          <p:nvPr/>
        </p:nvSpPr>
        <p:spPr>
          <a:xfrm>
            <a:off x="253099" y="1634836"/>
            <a:ext cx="8969002"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時代の変革に対応した組織体制の見直しやＤＸの推進等により、持続可能な道路サービスを提供</a:t>
            </a:r>
            <a:r>
              <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p>
        </p:txBody>
      </p:sp>
      <p:pic>
        <p:nvPicPr>
          <p:cNvPr id="5" name="図 4" descr="アイコン が含まれている画像&#10;&#10;自動的に生成された説明">
            <a:extLst>
              <a:ext uri="{FF2B5EF4-FFF2-40B4-BE49-F238E27FC236}">
                <a16:creationId xmlns:a16="http://schemas.microsoft.com/office/drawing/2014/main" id="{D6236BCC-50CA-D619-170F-B9C1487AF6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36455" y="610236"/>
            <a:ext cx="878664" cy="878664"/>
          </a:xfrm>
          <a:prstGeom prst="rect">
            <a:avLst/>
          </a:prstGeom>
        </p:spPr>
      </p:pic>
      <p:sp>
        <p:nvSpPr>
          <p:cNvPr id="6" name="正方形/長方形 5">
            <a:extLst>
              <a:ext uri="{FF2B5EF4-FFF2-40B4-BE49-F238E27FC236}">
                <a16:creationId xmlns:a16="http://schemas.microsoft.com/office/drawing/2014/main" id="{4596E58C-FE21-0FC1-5541-D9645AEFA99D}"/>
              </a:ext>
            </a:extLst>
          </p:cNvPr>
          <p:cNvSpPr/>
          <p:nvPr/>
        </p:nvSpPr>
        <p:spPr>
          <a:xfrm>
            <a:off x="266988" y="3157971"/>
            <a:ext cx="9639012" cy="768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〇人材育成の強化</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marL="360000" marR="0" lvl="0" indent="-50400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・これまで公社が培ってきた長大トンネルや橋梁のノウハウを伝承するため、次世代の道路技術者の育成に取り組む</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343061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5F5B6-1B8C-FA7A-A3EF-1246EDE6A633}"/>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039FCEB3-A359-9A57-5500-AAEBB3FD7E7E}"/>
              </a:ext>
            </a:extLst>
          </p:cNvPr>
          <p:cNvSpPr/>
          <p:nvPr/>
        </p:nvSpPr>
        <p:spPr>
          <a:xfrm>
            <a:off x="90539" y="92314"/>
            <a:ext cx="2421167" cy="460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Ⅲ</a:t>
            </a:r>
            <a:r>
              <a:rPr lang="ja-JP" altLang="en-US"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．今後の経営計画</a:t>
            </a:r>
            <a:endParaRPr lang="en-US" altLang="ja-JP" sz="16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E7769C0-1015-093C-A344-06D9E7EBDA9F}"/>
              </a:ext>
            </a:extLst>
          </p:cNvPr>
          <p:cNvSpPr>
            <a:spLocks noGrp="1"/>
          </p:cNvSpPr>
          <p:nvPr>
            <p:ph type="sldNum" sz="quarter" idx="12"/>
          </p:nvPr>
        </p:nvSpPr>
        <p:spPr>
          <a:xfrm>
            <a:off x="7677150" y="6480810"/>
            <a:ext cx="2228850" cy="365125"/>
          </a:xfrm>
        </p:spPr>
        <p:txBody>
          <a:bodyPr/>
          <a:lstStyle/>
          <a:p>
            <a:fld id="{06F954D6-D1D7-4026-9A6B-133BF448440C}" type="slidenum">
              <a:rPr kumimoji="1" lang="ja-JP" altLang="en-US" smtClean="0">
                <a:latin typeface="BIZ UDゴシック" panose="020B0400000000000000" pitchFamily="49" charset="-128"/>
                <a:ea typeface="BIZ UDゴシック" panose="020B0400000000000000" pitchFamily="49" charset="-128"/>
              </a:rPr>
              <a:t>8</a:t>
            </a:fld>
            <a:endParaRPr kumimoji="1" lang="ja-JP" altLang="en-US" dirty="0">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032F59E6-1FD4-210A-F7F4-174E316A9A86}"/>
              </a:ext>
            </a:extLst>
          </p:cNvPr>
          <p:cNvSpPr/>
          <p:nvPr/>
        </p:nvSpPr>
        <p:spPr>
          <a:xfrm>
            <a:off x="264159" y="633104"/>
            <a:ext cx="1964057"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〇中期経営計画の目標</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8" name="正方形/長方形 17">
            <a:extLst>
              <a:ext uri="{FF2B5EF4-FFF2-40B4-BE49-F238E27FC236}">
                <a16:creationId xmlns:a16="http://schemas.microsoft.com/office/drawing/2014/main" id="{6E93DC27-C238-E4E1-D394-DA4295557788}"/>
              </a:ext>
            </a:extLst>
          </p:cNvPr>
          <p:cNvSpPr/>
          <p:nvPr/>
        </p:nvSpPr>
        <p:spPr>
          <a:xfrm>
            <a:off x="7908924" y="726973"/>
            <a:ext cx="1544320" cy="366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（単位：億円）</a:t>
            </a: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00B422B9-80D8-803A-B5FA-D25841D77572}"/>
              </a:ext>
            </a:extLst>
          </p:cNvPr>
          <p:cNvSpPr/>
          <p:nvPr/>
        </p:nvSpPr>
        <p:spPr>
          <a:xfrm>
            <a:off x="264159" y="3152817"/>
            <a:ext cx="2140326" cy="460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≪各年度の項目別内訳≫</a:t>
            </a:r>
            <a:endParaRPr lang="en-US" altLang="ja-JP"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graphicFrame>
        <p:nvGraphicFramePr>
          <p:cNvPr id="2" name="表 1">
            <a:extLst>
              <a:ext uri="{FF2B5EF4-FFF2-40B4-BE49-F238E27FC236}">
                <a16:creationId xmlns:a16="http://schemas.microsoft.com/office/drawing/2014/main" id="{A94158CB-A3EE-C461-966E-62037CDE0C95}"/>
              </a:ext>
            </a:extLst>
          </p:cNvPr>
          <p:cNvGraphicFramePr>
            <a:graphicFrameLocks noGrp="1"/>
          </p:cNvGraphicFramePr>
          <p:nvPr>
            <p:extLst>
              <p:ext uri="{D42A27DB-BD31-4B8C-83A1-F6EECF244321}">
                <p14:modId xmlns:p14="http://schemas.microsoft.com/office/powerpoint/2010/main" val="257150192"/>
              </p:ext>
            </p:extLst>
          </p:nvPr>
        </p:nvGraphicFramePr>
        <p:xfrm>
          <a:off x="859692" y="1093241"/>
          <a:ext cx="8362407" cy="1820088"/>
        </p:xfrm>
        <a:graphic>
          <a:graphicData uri="http://schemas.openxmlformats.org/drawingml/2006/table">
            <a:tbl>
              <a:tblPr/>
              <a:tblGrid>
                <a:gridCol w="2442308">
                  <a:extLst>
                    <a:ext uri="{9D8B030D-6E8A-4147-A177-3AD203B41FA5}">
                      <a16:colId xmlns:a16="http://schemas.microsoft.com/office/drawing/2014/main" val="15184516"/>
                    </a:ext>
                  </a:extLst>
                </a:gridCol>
                <a:gridCol w="928624">
                  <a:extLst>
                    <a:ext uri="{9D8B030D-6E8A-4147-A177-3AD203B41FA5}">
                      <a16:colId xmlns:a16="http://schemas.microsoft.com/office/drawing/2014/main" val="3089151172"/>
                    </a:ext>
                  </a:extLst>
                </a:gridCol>
                <a:gridCol w="928624">
                  <a:extLst>
                    <a:ext uri="{9D8B030D-6E8A-4147-A177-3AD203B41FA5}">
                      <a16:colId xmlns:a16="http://schemas.microsoft.com/office/drawing/2014/main" val="1915676109"/>
                    </a:ext>
                  </a:extLst>
                </a:gridCol>
                <a:gridCol w="928624">
                  <a:extLst>
                    <a:ext uri="{9D8B030D-6E8A-4147-A177-3AD203B41FA5}">
                      <a16:colId xmlns:a16="http://schemas.microsoft.com/office/drawing/2014/main" val="2180622792"/>
                    </a:ext>
                  </a:extLst>
                </a:gridCol>
                <a:gridCol w="928624">
                  <a:extLst>
                    <a:ext uri="{9D8B030D-6E8A-4147-A177-3AD203B41FA5}">
                      <a16:colId xmlns:a16="http://schemas.microsoft.com/office/drawing/2014/main" val="4002594470"/>
                    </a:ext>
                  </a:extLst>
                </a:gridCol>
                <a:gridCol w="928624">
                  <a:extLst>
                    <a:ext uri="{9D8B030D-6E8A-4147-A177-3AD203B41FA5}">
                      <a16:colId xmlns:a16="http://schemas.microsoft.com/office/drawing/2014/main" val="1906521329"/>
                    </a:ext>
                  </a:extLst>
                </a:gridCol>
                <a:gridCol w="1276979">
                  <a:extLst>
                    <a:ext uri="{9D8B030D-6E8A-4147-A177-3AD203B41FA5}">
                      <a16:colId xmlns:a16="http://schemas.microsoft.com/office/drawing/2014/main" val="3162348427"/>
                    </a:ext>
                  </a:extLst>
                </a:gridCol>
              </a:tblGrid>
              <a:tr h="392568">
                <a:tc>
                  <a:txBody>
                    <a:bodyPr/>
                    <a:lstStyle/>
                    <a:p>
                      <a:pPr marL="133350" indent="132715" algn="ctr"/>
                      <a:r>
                        <a:rPr lang="x-none"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項目</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132080" indent="-128270" algn="ctr">
                        <a:lnSpc>
                          <a:spcPts val="1200"/>
                        </a:lnSpc>
                      </a:pPr>
                      <a:r>
                        <a:rPr lang="x-none"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実績</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132080" indent="-128270" algn="ctr">
                        <a:lnSpc>
                          <a:spcPts val="1200"/>
                        </a:lnSpc>
                      </a:pPr>
                      <a:r>
                        <a:rPr lang="x-none"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2022</a:t>
                      </a: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実績</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132080" indent="-128270" algn="ctr">
                        <a:lnSpc>
                          <a:spcPts val="1200"/>
                        </a:lnSpc>
                      </a:pPr>
                      <a:r>
                        <a:rPr lang="x-none"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2023</a:t>
                      </a: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実績</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132080" indent="-128270" algn="ctr">
                        <a:lnSpc>
                          <a:spcPts val="1200"/>
                        </a:lnSpc>
                      </a:pPr>
                      <a:r>
                        <a:rPr lang="x-none"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2024</a:t>
                      </a: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見込</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132080" indent="-128270" algn="ctr">
                        <a:lnSpc>
                          <a:spcPts val="1200"/>
                        </a:lnSpc>
                      </a:pPr>
                      <a:r>
                        <a:rPr lang="x-none"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2025</a:t>
                      </a: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計画</a:t>
                      </a:r>
                      <a:endParaRPr lang="ja-JP" sz="1200" kern="10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132080" indent="-128270" algn="ctr">
                        <a:lnSpc>
                          <a:spcPts val="1200"/>
                        </a:lnSpc>
                      </a:pP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計画期間計</a:t>
                      </a:r>
                      <a:endParaRPr lang="en-US" alt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marL="132080" indent="-128270" algn="ctr">
                        <a:lnSpc>
                          <a:spcPts val="1200"/>
                        </a:lnSpc>
                      </a:pPr>
                      <a:r>
                        <a:rPr lang="x-none"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(2022-2025)</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9050" cap="flat" cmpd="dbl"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408427953"/>
                  </a:ext>
                </a:extLst>
              </a:tr>
              <a:tr h="713760">
                <a:tc>
                  <a:txBody>
                    <a:bodyPr/>
                    <a:lstStyle/>
                    <a:p>
                      <a:pPr algn="ctr">
                        <a:lnSpc>
                          <a:spcPts val="1200"/>
                        </a:lnSpc>
                      </a:pPr>
                      <a:r>
                        <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償還準備金等繰入額</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8.3</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10.0</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7.4</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6.5</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0.1</a:t>
                      </a:r>
                      <a:endParaRPr lang="ja-JP" sz="14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24.0</a:t>
                      </a:r>
                      <a:endParaRPr lang="ja-JP" sz="14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9050" cap="flat" cmpd="dbl"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4132373"/>
                  </a:ext>
                </a:extLst>
              </a:tr>
              <a:tr h="713760">
                <a:tc>
                  <a:txBody>
                    <a:bodyPr/>
                    <a:lstStyle/>
                    <a:p>
                      <a:pPr algn="ctr">
                        <a:lnSpc>
                          <a:spcPts val="1200"/>
                        </a:lnSpc>
                      </a:pPr>
                      <a:r>
                        <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償還準備金等積立額</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139.0</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149.0</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156.4</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162.9</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163.0</a:t>
                      </a:r>
                      <a:endParaRPr lang="ja-JP" sz="14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lnSpc>
                          <a:spcPts val="1200"/>
                        </a:lnSpc>
                      </a:pPr>
                      <a:r>
                        <a:rPr lang="x-none"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lnL w="19050" cap="flat" cmpd="dbl"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noFill/>
                  </a:tcPr>
                </a:tc>
                <a:extLst>
                  <a:ext uri="{0D108BD9-81ED-4DB2-BD59-A6C34878D82A}">
                    <a16:rowId xmlns:a16="http://schemas.microsoft.com/office/drawing/2014/main" val="474713679"/>
                  </a:ext>
                </a:extLst>
              </a:tr>
            </a:tbl>
          </a:graphicData>
        </a:graphic>
      </p:graphicFrame>
      <p:graphicFrame>
        <p:nvGraphicFramePr>
          <p:cNvPr id="3" name="表 2">
            <a:extLst>
              <a:ext uri="{FF2B5EF4-FFF2-40B4-BE49-F238E27FC236}">
                <a16:creationId xmlns:a16="http://schemas.microsoft.com/office/drawing/2014/main" id="{B185CC93-B4FA-2461-0DB2-478D4EBC3660}"/>
              </a:ext>
            </a:extLst>
          </p:cNvPr>
          <p:cNvGraphicFramePr>
            <a:graphicFrameLocks noGrp="1"/>
          </p:cNvGraphicFramePr>
          <p:nvPr>
            <p:extLst>
              <p:ext uri="{D42A27DB-BD31-4B8C-83A1-F6EECF244321}">
                <p14:modId xmlns:p14="http://schemas.microsoft.com/office/powerpoint/2010/main" val="3595508307"/>
              </p:ext>
            </p:extLst>
          </p:nvPr>
        </p:nvGraphicFramePr>
        <p:xfrm>
          <a:off x="859691" y="3632200"/>
          <a:ext cx="8362405" cy="2829364"/>
        </p:xfrm>
        <a:graphic>
          <a:graphicData uri="http://schemas.openxmlformats.org/drawingml/2006/table">
            <a:tbl>
              <a:tblPr/>
              <a:tblGrid>
                <a:gridCol w="2439094">
                  <a:extLst>
                    <a:ext uri="{9D8B030D-6E8A-4147-A177-3AD203B41FA5}">
                      <a16:colId xmlns:a16="http://schemas.microsoft.com/office/drawing/2014/main" val="1644283198"/>
                    </a:ext>
                  </a:extLst>
                </a:gridCol>
                <a:gridCol w="1018615">
                  <a:extLst>
                    <a:ext uri="{9D8B030D-6E8A-4147-A177-3AD203B41FA5}">
                      <a16:colId xmlns:a16="http://schemas.microsoft.com/office/drawing/2014/main" val="69230085"/>
                    </a:ext>
                  </a:extLst>
                </a:gridCol>
                <a:gridCol w="1226174">
                  <a:extLst>
                    <a:ext uri="{9D8B030D-6E8A-4147-A177-3AD203B41FA5}">
                      <a16:colId xmlns:a16="http://schemas.microsoft.com/office/drawing/2014/main" val="1452051353"/>
                    </a:ext>
                  </a:extLst>
                </a:gridCol>
                <a:gridCol w="1226174">
                  <a:extLst>
                    <a:ext uri="{9D8B030D-6E8A-4147-A177-3AD203B41FA5}">
                      <a16:colId xmlns:a16="http://schemas.microsoft.com/office/drawing/2014/main" val="3559649188"/>
                    </a:ext>
                  </a:extLst>
                </a:gridCol>
                <a:gridCol w="1226174">
                  <a:extLst>
                    <a:ext uri="{9D8B030D-6E8A-4147-A177-3AD203B41FA5}">
                      <a16:colId xmlns:a16="http://schemas.microsoft.com/office/drawing/2014/main" val="2252668451"/>
                    </a:ext>
                  </a:extLst>
                </a:gridCol>
                <a:gridCol w="1226174">
                  <a:extLst>
                    <a:ext uri="{9D8B030D-6E8A-4147-A177-3AD203B41FA5}">
                      <a16:colId xmlns:a16="http://schemas.microsoft.com/office/drawing/2014/main" val="4213393964"/>
                    </a:ext>
                  </a:extLst>
                </a:gridCol>
              </a:tblGrid>
              <a:tr h="387065">
                <a:tc>
                  <a:txBody>
                    <a:bodyPr/>
                    <a:lstStyle/>
                    <a:p>
                      <a:pPr algn="ctr"/>
                      <a:r>
                        <a:rPr lang="x-none"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損益計算書ベース）</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x-none"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2021</a:t>
                      </a:r>
                      <a:r>
                        <a:rPr lang="ja-JP" sz="12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実績</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x-none"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2022</a:t>
                      </a: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実績</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x-none"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2023</a:t>
                      </a: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実績</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x-none"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2024</a:t>
                      </a: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見込</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x-none"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2025</a:t>
                      </a:r>
                      <a:r>
                        <a:rPr lang="ja-JP" sz="1200" kern="10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計画</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916558509"/>
                  </a:ext>
                </a:extLst>
              </a:tr>
              <a:tr h="967662">
                <a:tc>
                  <a:txBody>
                    <a:bodyPr/>
                    <a:lstStyle/>
                    <a:p>
                      <a:pPr algn="ctr">
                        <a:lnSpc>
                          <a:spcPct val="1500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日平均交通量（台</a:t>
                      </a:r>
                      <a:r>
                        <a:rPr lang="x-none"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a:t>
                      </a: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indent="127000" algn="ctr">
                        <a:lnSpc>
                          <a:spcPct val="1500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（うち鳥飼仁和寺）</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indent="127000" algn="ctr">
                        <a:lnSpc>
                          <a:spcPct val="1500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（うち箕面）</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20,303</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(10,019)</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(10,284)</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21,758</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(9,945)</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(11,813)</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21,360</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(10,181)</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(11,179)</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21,809</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(10,226)</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(11,583)</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14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21,400</a:t>
                      </a:r>
                      <a:endParaRPr lang="ja-JP" sz="14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en-US"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(10,400)</a:t>
                      </a:r>
                      <a:endPar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en-US"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(11,000)</a:t>
                      </a:r>
                      <a:endPar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6829030"/>
                  </a:ext>
                </a:extLst>
              </a:tr>
              <a:tr h="580597">
                <a:tc>
                  <a:txBody>
                    <a:bodyPr/>
                    <a:lstStyle/>
                    <a:p>
                      <a:pPr algn="ctr">
                        <a:lnSpc>
                          <a:spcPct val="1500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収益（料金収入等）　</a:t>
                      </a:r>
                      <a:r>
                        <a:rPr lang="en-US" alt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　Ａ</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a:lnSpc>
                          <a:spcPct val="150000"/>
                        </a:lnSpc>
                      </a:pPr>
                      <a:r>
                        <a:rPr lang="ja-JP" sz="1200" kern="100" dirty="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（うち料金収入）</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x-none"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2,323</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(1,965)</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x-none"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2,195</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(2,187)</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x-none"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2,147</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ct val="150000"/>
                        </a:lnSpc>
                      </a:pPr>
                      <a:r>
                        <a:rPr lang="en-US"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(2,132)</a:t>
                      </a:r>
                      <a:endParaRPr lang="ja-JP" sz="12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x-none"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2,673</a:t>
                      </a:r>
                      <a:endParaRPr lang="ja-JP" sz="14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ct val="150000"/>
                        </a:lnSpc>
                      </a:pPr>
                      <a:r>
                        <a:rPr lang="x-none"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(2,192)</a:t>
                      </a:r>
                      <a:endParaRPr lang="ja-JP" sz="12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x-none" sz="14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3,492</a:t>
                      </a:r>
                      <a:endParaRPr lang="ja-JP" sz="1400" kern="100" dirty="0">
                        <a:solidFill>
                          <a:srgbClr val="FF0000"/>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ctr">
                        <a:lnSpc>
                          <a:spcPct val="150000"/>
                        </a:lnSpc>
                      </a:pPr>
                      <a:r>
                        <a:rPr lang="en-US"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(2,105)</a:t>
                      </a:r>
                      <a:endParaRPr lang="ja-JP" sz="12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2720060"/>
                  </a:ext>
                </a:extLst>
              </a:tr>
              <a:tr h="387065">
                <a:tc>
                  <a:txBody>
                    <a:bodyPr/>
                    <a:lstStyle/>
                    <a:p>
                      <a:pPr algn="ctr"/>
                      <a:r>
                        <a:rPr lang="ja-JP" sz="1200" kern="100">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費用（道路管理費等）　 Ｂ</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1,493</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1,196</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1,407</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2,025</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4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3,484</a:t>
                      </a:r>
                      <a:endParaRPr lang="ja-JP" sz="14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3189761"/>
                  </a:ext>
                </a:extLst>
              </a:tr>
              <a:tr h="506975">
                <a:tc>
                  <a:txBody>
                    <a:bodyPr/>
                    <a:lstStyle/>
                    <a:p>
                      <a:pPr algn="ctr">
                        <a:lnSpc>
                          <a:spcPts val="1700"/>
                        </a:lnSpc>
                      </a:pPr>
                      <a:r>
                        <a:rPr lang="ja-JP" sz="1200" b="1" spc="15">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償還準備金等繰入額</a:t>
                      </a:r>
                      <a:r>
                        <a:rPr lang="ja-JP" sz="1200" b="1">
                          <a:solidFill>
                            <a:srgbClr val="444444"/>
                          </a:solidFill>
                          <a:effectLst/>
                          <a:latin typeface="BIZ UDゴシック" panose="020B0400000000000000" pitchFamily="49" charset="-128"/>
                          <a:ea typeface="BIZ UDゴシック" panose="020B0400000000000000" pitchFamily="49" charset="-128"/>
                          <a:cs typeface="Times New Roman" panose="02020603050405020304" pitchFamily="18" charset="0"/>
                        </a:rPr>
                        <a:t>（Ａ－Ｂ）</a:t>
                      </a:r>
                      <a:endParaRPr lang="ja-JP" sz="12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400" b="1"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830</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400" b="1">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999</a:t>
                      </a:r>
                      <a:endParaRPr lang="ja-JP" sz="140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400" b="1"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740</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400" b="1"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648</a:t>
                      </a:r>
                      <a:endParaRPr lang="ja-JP" sz="1400" dirty="0">
                        <a:solidFill>
                          <a:srgbClr val="444444"/>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tc>
                  <a:txBody>
                    <a:bodyPr/>
                    <a:lstStyle/>
                    <a:p>
                      <a:pPr algn="ctr"/>
                      <a:r>
                        <a:rPr lang="en-US" sz="1400" b="1"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rPr>
                        <a:t>8</a:t>
                      </a:r>
                      <a:endParaRPr lang="ja-JP" sz="1400" dirty="0">
                        <a:solidFill>
                          <a:srgbClr val="FF0000"/>
                        </a:solidFill>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a:txBody>
                  <a:tcPr marL="62865" marR="62865"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5613251"/>
                  </a:ext>
                </a:extLst>
              </a:tr>
            </a:tbl>
          </a:graphicData>
        </a:graphic>
      </p:graphicFrame>
      <p:sp>
        <p:nvSpPr>
          <p:cNvPr id="6" name="正方形/長方形 5">
            <a:extLst>
              <a:ext uri="{FF2B5EF4-FFF2-40B4-BE49-F238E27FC236}">
                <a16:creationId xmlns:a16="http://schemas.microsoft.com/office/drawing/2014/main" id="{C3D1F668-0B95-2FE2-DE08-0948B8304544}"/>
              </a:ext>
            </a:extLst>
          </p:cNvPr>
          <p:cNvSpPr/>
          <p:nvPr/>
        </p:nvSpPr>
        <p:spPr>
          <a:xfrm>
            <a:off x="7908923" y="3267076"/>
            <a:ext cx="1544320" cy="366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 tIns="34290" rIns="1800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（単位：百万円）</a:t>
            </a: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Tree>
    <p:extLst>
      <p:ext uri="{BB962C8B-B14F-4D97-AF65-F5344CB8AC3E}">
        <p14:creationId xmlns:p14="http://schemas.microsoft.com/office/powerpoint/2010/main" val="635982215"/>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1240</Words>
  <Application>Microsoft Office PowerPoint</Application>
  <PresentationFormat>A4 210 x 297 mm</PresentationFormat>
  <Paragraphs>258</Paragraphs>
  <Slides>8</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BIZ UDゴシック</vt:lpstr>
      <vt:lpstr>Meiryo UI</vt:lpstr>
      <vt:lpstr>メイリオ</vt:lpstr>
      <vt:lpstr>游ゴシック</vt:lpstr>
      <vt:lpstr>游明朝</vt:lpstr>
      <vt:lpstr>Arial</vt:lpstr>
      <vt:lpstr>Calibri</vt:lpstr>
      <vt:lpstr>Calibri Light</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2025-03-12T07:26:17Z</dcterms:created>
  <dcterms:modified xsi:type="dcterms:W3CDTF">2025-03-12T07:47:49Z</dcterms:modified>
</cp:coreProperties>
</file>