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1" r:id="rId1"/>
    <p:sldMasterId id="2147483798" r:id="rId2"/>
  </p:sldMasterIdLst>
  <p:notesMasterIdLst>
    <p:notesMasterId r:id="rId4"/>
  </p:notesMasterIdLst>
  <p:handoutMasterIdLst>
    <p:handoutMasterId r:id="rId5"/>
  </p:handoutMasterIdLst>
  <p:sldIdLst>
    <p:sldId id="315" r:id="rId3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4DE9A6D-09AE-4B76-A94E-E7C7E89765D1}">
          <p14:sldIdLst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97" autoAdjust="0"/>
  </p:normalViewPr>
  <p:slideViewPr>
    <p:cSldViewPr snapToGrid="0">
      <p:cViewPr varScale="1">
        <p:scale>
          <a:sx n="111" d="100"/>
          <a:sy n="111" d="100"/>
        </p:scale>
        <p:origin x="109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140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0"/>
            <a:ext cx="4301385" cy="340835"/>
          </a:xfrm>
          <a:prstGeom prst="rect">
            <a:avLst/>
          </a:prstGeom>
        </p:spPr>
        <p:txBody>
          <a:bodyPr vert="horz" lIns="91235" tIns="45615" rIns="91235" bIns="456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087" y="10"/>
            <a:ext cx="4302970" cy="340835"/>
          </a:xfrm>
          <a:prstGeom prst="rect">
            <a:avLst/>
          </a:prstGeom>
        </p:spPr>
        <p:txBody>
          <a:bodyPr vert="horz" lIns="91235" tIns="45615" rIns="91235" bIns="45615" rtlCol="0"/>
          <a:lstStyle>
            <a:lvl1pPr algn="r">
              <a:defRPr sz="1200"/>
            </a:lvl1pPr>
          </a:lstStyle>
          <a:p>
            <a:fld id="{EBFFDF43-59BD-4CFE-989B-6AA58B2061B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6456841"/>
            <a:ext cx="4301385" cy="340834"/>
          </a:xfrm>
          <a:prstGeom prst="rect">
            <a:avLst/>
          </a:prstGeom>
        </p:spPr>
        <p:txBody>
          <a:bodyPr vert="horz" lIns="91235" tIns="45615" rIns="91235" bIns="456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64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4302402" cy="341251"/>
          </a:xfrm>
          <a:prstGeom prst="rect">
            <a:avLst/>
          </a:prstGeom>
        </p:spPr>
        <p:txBody>
          <a:bodyPr vert="horz" lIns="92029" tIns="46018" rIns="92029" bIns="460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897" y="6"/>
            <a:ext cx="4302400" cy="341251"/>
          </a:xfrm>
          <a:prstGeom prst="rect">
            <a:avLst/>
          </a:prstGeom>
        </p:spPr>
        <p:txBody>
          <a:bodyPr vert="horz" lIns="92029" tIns="46018" rIns="92029" bIns="46018" rtlCol="0"/>
          <a:lstStyle>
            <a:lvl1pPr algn="r">
              <a:defRPr sz="1200"/>
            </a:lvl1pPr>
          </a:lstStyle>
          <a:p>
            <a:fld id="{F17213A4-0184-420A-AB96-2D885C0546A6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9" tIns="46018" rIns="92029" bIns="460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1962" y="3271423"/>
            <a:ext cx="7942715" cy="2676413"/>
          </a:xfrm>
          <a:prstGeom prst="rect">
            <a:avLst/>
          </a:prstGeom>
        </p:spPr>
        <p:txBody>
          <a:bodyPr vert="horz" lIns="92029" tIns="46018" rIns="92029" bIns="460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56431"/>
            <a:ext cx="4302402" cy="341251"/>
          </a:xfrm>
          <a:prstGeom prst="rect">
            <a:avLst/>
          </a:prstGeom>
        </p:spPr>
        <p:txBody>
          <a:bodyPr vert="horz" lIns="92029" tIns="46018" rIns="92029" bIns="460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897" y="6456431"/>
            <a:ext cx="4302400" cy="341251"/>
          </a:xfrm>
          <a:prstGeom prst="rect">
            <a:avLst/>
          </a:prstGeom>
        </p:spPr>
        <p:txBody>
          <a:bodyPr vert="horz" lIns="92029" tIns="46018" rIns="92029" bIns="46018" rtlCol="0" anchor="b"/>
          <a:lstStyle>
            <a:lvl1pPr algn="r">
              <a:defRPr sz="1200"/>
            </a:lvl1pPr>
          </a:lstStyle>
          <a:p>
            <a:fld id="{E7544AE5-18A4-44F9-933A-21133033C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395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544AE5-18A4-44F9-933A-21133033CC2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570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4284" y="2514601"/>
            <a:ext cx="715048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4284" y="4777381"/>
            <a:ext cx="715048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531F-FAA4-4D7A-BF4E-C8680B0857A2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4362" y="4321159"/>
            <a:ext cx="1511762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612" y="4529542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09600"/>
            <a:ext cx="7141317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88DF-2B63-4F49-81C8-3F16534EC22C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36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17303" y="3505200"/>
            <a:ext cx="612504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808FF-16C5-4CAD-9905-3E740B44EE7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561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438402"/>
            <a:ext cx="7141317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CD1E-8060-4472-BC07-21ED29DEF1F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62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3" y="4343400"/>
            <a:ext cx="72456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5181600"/>
            <a:ext cx="72456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CDA9-D31E-49D8-9C7C-C335D1D83BE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397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27407"/>
            <a:ext cx="7141316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4" y="4343400"/>
            <a:ext cx="7141317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D861-4CA8-4B5A-907A-8CAD5088E9F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37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E5A-BF95-4F48-835D-8A1FB0326A0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6975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1746" y="627407"/>
            <a:ext cx="1794143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84" y="627407"/>
            <a:ext cx="5109377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FCD-2D80-47A9-8EDE-1060880A4A0F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896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F79B-5FA6-4C6D-B8C3-209A7090C182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84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112-4B96-4689-986A-0D63BF546BCE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10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D627-7336-42B8-9B44-A397DA81317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6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2" y="624110"/>
            <a:ext cx="71382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284" y="2133600"/>
            <a:ext cx="7141317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3944-887B-43C8-966D-F40A0D522882}" type="datetime1">
              <a:rPr kumimoji="1" lang="ja-JP" altLang="en-US" smtClean="0"/>
              <a:t>2025/3/11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255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BD0B-9223-4322-AECC-B1BA77E1C3DA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303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A3D8-0AF7-4B82-A515-DCBEBA55D3D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0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9A98-A14C-452B-A68C-296AC341D123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376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4029-A6D4-4003-AA9B-10937533CFA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63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5B9C-0D71-4F99-8E92-683DE6011EF4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826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0309-8792-42F3-ADB1-BF98FEEB57E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98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0445-C398-4678-98FD-76F40B7D4FF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121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AB19-1DCF-4C8A-AC0E-DF94DE5C34F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0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074562"/>
            <a:ext cx="7141317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3581400"/>
            <a:ext cx="714131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59E6-2739-42C2-AB0A-2FE60D765B5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5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85" y="2136707"/>
            <a:ext cx="3463992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2083" y="2136707"/>
            <a:ext cx="3463517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8D08-7216-46EB-8398-D9F346A6662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4131" y="2226626"/>
            <a:ext cx="311414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4283" y="2802889"/>
            <a:ext cx="3463993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7501" y="2223398"/>
            <a:ext cx="31126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8191" y="2799661"/>
            <a:ext cx="3461987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ED-4D00-4136-880C-007D47789A8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5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2F6D-55F0-4619-94E0-E5CF34938863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6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A28A-2979-42A9-9166-9234F7BD56A9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23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3" y="446088"/>
            <a:ext cx="2848716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85" y="446090"/>
            <a:ext cx="4106815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1598613"/>
            <a:ext cx="284871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F79D-E7A4-47D7-924D-16598D9BC36A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624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4800600"/>
            <a:ext cx="714131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04284" y="634965"/>
            <a:ext cx="7141317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367338"/>
            <a:ext cx="714131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E4E1-ED9B-4F5F-8ADB-EAF1A3ED8B6D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0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1463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123" y="205"/>
            <a:ext cx="2114961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9812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2133600"/>
            <a:ext cx="7141317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0100" y="6135090"/>
            <a:ext cx="830245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2C7FA-E60B-4EC2-8F4D-A6ADA86E7B35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4283" y="6135810"/>
            <a:ext cx="619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❶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830" y="787784"/>
            <a:ext cx="6337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379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50E5D-B880-44B0-876E-E0E8282EEB0C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6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0CCDAF45-52B2-4569-AE71-786449EF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153" y="693135"/>
            <a:ext cx="5856951" cy="503205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基本方針２：ピースおおさかの利用促進</a:t>
            </a: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E5896927-8BE5-4DA5-B9CF-AD6D3275B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70202"/>
              </p:ext>
            </p:extLst>
          </p:nvPr>
        </p:nvGraphicFramePr>
        <p:xfrm>
          <a:off x="1517156" y="1615447"/>
          <a:ext cx="7571628" cy="2837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675">
                  <a:extLst>
                    <a:ext uri="{9D8B030D-6E8A-4147-A177-3AD203B41FA5}">
                      <a16:colId xmlns:a16="http://schemas.microsoft.com/office/drawing/2014/main" val="3502923548"/>
                    </a:ext>
                  </a:extLst>
                </a:gridCol>
                <a:gridCol w="705510">
                  <a:extLst>
                    <a:ext uri="{9D8B030D-6E8A-4147-A177-3AD203B41FA5}">
                      <a16:colId xmlns:a16="http://schemas.microsoft.com/office/drawing/2014/main" val="937821177"/>
                    </a:ext>
                  </a:extLst>
                </a:gridCol>
                <a:gridCol w="3946443">
                  <a:extLst>
                    <a:ext uri="{9D8B030D-6E8A-4147-A177-3AD203B41FA5}">
                      <a16:colId xmlns:a16="http://schemas.microsoft.com/office/drawing/2014/main" val="1471520529"/>
                    </a:ext>
                  </a:extLst>
                </a:gridCol>
              </a:tblGrid>
              <a:tr h="3527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対応方針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具体的取組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090551"/>
                  </a:ext>
                </a:extLst>
              </a:tr>
              <a:tr h="973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イベントの魅力向上の強化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・特別展・平和祈念事業等の企画事業の充実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・ユニセフ・ユネスコなどの国際的な機関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日本平和博物　　</a:t>
                      </a:r>
                      <a:br>
                        <a:rPr kumimoji="1" lang="en-US" altLang="ja-JP" sz="1100" dirty="0">
                          <a:solidFill>
                            <a:srgbClr val="000000"/>
                          </a:solidFill>
                        </a:rPr>
                      </a:br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　館会議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等や外部</a:t>
                      </a:r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団体との連携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・校外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学習での来館が見込めない</a:t>
                      </a:r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夏休みなどの小中学生向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　けの催しの充実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1245370"/>
                  </a:ext>
                </a:extLst>
              </a:tr>
              <a:tr h="8705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情報発信、ニーズの把握の強化</a:t>
                      </a:r>
                      <a:endParaRPr kumimoji="1" lang="en-US" altLang="ja-JP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・ホームページや</a:t>
                      </a:r>
                      <a:r>
                        <a:rPr kumimoji="1" lang="en-US" altLang="ja-JP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ea"/>
                          <a:ea typeface="+mn-ea"/>
                        </a:rPr>
                        <a:t>SNS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を活用した情報発信</a:t>
                      </a:r>
                      <a:endParaRPr kumimoji="1" lang="en-US" altLang="ja-JP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・大阪周遊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パス等へ</a:t>
                      </a:r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の参画による観光客への誘致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・多言語ガイダンスの充実や展示解説の多言語化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・外国人アンケート結果を踏まえた対応への取組</a:t>
                      </a:r>
                      <a:endParaRPr kumimoji="1" lang="en-US" altLang="ja-JP" sz="1100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456915"/>
                  </a:ext>
                </a:extLst>
              </a:tr>
              <a:tr h="6413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strike="noStrike" dirty="0">
                          <a:solidFill>
                            <a:srgbClr val="000000"/>
                          </a:solidFill>
                        </a:rPr>
                        <a:t>人権学習活用場所の提供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strike="noStrike" dirty="0">
                          <a:solidFill>
                            <a:srgbClr val="000000"/>
                          </a:solidFill>
                        </a:rPr>
                        <a:t>・自治体</a:t>
                      </a:r>
                      <a:r>
                        <a:rPr kumimoji="1" lang="ja-JP" altLang="en-US" sz="1100" strike="noStrike" dirty="0">
                          <a:solidFill>
                            <a:schemeClr val="tx1"/>
                          </a:solidFill>
                        </a:rPr>
                        <a:t>、教員等によ</a:t>
                      </a:r>
                      <a:r>
                        <a:rPr kumimoji="1" lang="ja-JP" altLang="en-US" sz="1100" strike="noStrike" dirty="0">
                          <a:solidFill>
                            <a:srgbClr val="000000"/>
                          </a:solidFill>
                        </a:rPr>
                        <a:t>る平和・人権研修の誘致</a:t>
                      </a:r>
                      <a:endParaRPr kumimoji="1" lang="en-US" altLang="ja-JP" sz="1100" strike="noStrike" dirty="0">
                        <a:solidFill>
                          <a:srgbClr val="0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3423187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94C9856-BE4F-4D8E-91B5-7F7531A4C7F4}"/>
              </a:ext>
            </a:extLst>
          </p:cNvPr>
          <p:cNvSpPr txBox="1"/>
          <p:nvPr/>
        </p:nvSpPr>
        <p:spPr>
          <a:xfrm>
            <a:off x="1420616" y="1271273"/>
            <a:ext cx="4000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■</a:t>
            </a:r>
            <a:r>
              <a:rPr kumimoji="1" lang="ja-JP" altLang="en-US" sz="1400" b="1" dirty="0"/>
              <a:t>対応方針と具体的取組</a:t>
            </a:r>
          </a:p>
        </p:txBody>
      </p:sp>
      <p:graphicFrame>
        <p:nvGraphicFramePr>
          <p:cNvPr id="20" name="表 3">
            <a:extLst>
              <a:ext uri="{FF2B5EF4-FFF2-40B4-BE49-F238E27FC236}">
                <a16:creationId xmlns:a16="http://schemas.microsoft.com/office/drawing/2014/main" id="{B6E94917-096C-4EB6-B56C-37D1AE4EB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18"/>
              </p:ext>
            </p:extLst>
          </p:nvPr>
        </p:nvGraphicFramePr>
        <p:xfrm>
          <a:off x="1517156" y="4855929"/>
          <a:ext cx="5308645" cy="1415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550">
                  <a:extLst>
                    <a:ext uri="{9D8B030D-6E8A-4147-A177-3AD203B41FA5}">
                      <a16:colId xmlns:a16="http://schemas.microsoft.com/office/drawing/2014/main" val="2663597764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val="682352009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val="2225174424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val="2076564020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val="3976344354"/>
                    </a:ext>
                  </a:extLst>
                </a:gridCol>
                <a:gridCol w="698147">
                  <a:extLst>
                    <a:ext uri="{9D8B030D-6E8A-4147-A177-3AD203B41FA5}">
                      <a16:colId xmlns:a16="http://schemas.microsoft.com/office/drawing/2014/main" val="2900301779"/>
                    </a:ext>
                  </a:extLst>
                </a:gridCol>
                <a:gridCol w="698360">
                  <a:extLst>
                    <a:ext uri="{9D8B030D-6E8A-4147-A177-3AD203B41FA5}">
                      <a16:colId xmlns:a16="http://schemas.microsoft.com/office/drawing/2014/main" val="805698"/>
                    </a:ext>
                  </a:extLst>
                </a:gridCol>
              </a:tblGrid>
              <a:tr h="5360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目標項目／年度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令和６</a:t>
                      </a:r>
                      <a:endParaRPr kumimoji="1" lang="en-US" altLang="ja-JP" sz="1000" b="0" i="0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（見込）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27698"/>
                  </a:ext>
                </a:extLst>
              </a:tr>
              <a:tr h="4603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入館者数（人）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76,945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75,600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77,400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77,500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77,700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77,900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874008"/>
                  </a:ext>
                </a:extLst>
              </a:tr>
              <a:tr h="419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うち外国人</a:t>
                      </a:r>
                      <a:endParaRPr kumimoji="1" lang="en-US" altLang="ja-JP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kumimoji="1" lang="ja-JP" alt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入館者数（人）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8,000</a:t>
                      </a:r>
                      <a:endParaRPr kumimoji="1" lang="ja-JP" altLang="en-US" sz="11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+mn-ea"/>
                          <a:ea typeface="+mn-ea"/>
                        </a:rPr>
                        <a:t>7,969</a:t>
                      </a:r>
                      <a:endParaRPr kumimoji="1" lang="ja-JP" altLang="en-US" sz="1100" b="0" i="0" dirty="0">
                        <a:solidFill>
                          <a:srgbClr val="FF0000"/>
                        </a:solidFill>
                        <a:highlight>
                          <a:srgbClr val="FFFF00"/>
                        </a:highlight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8,264</a:t>
                      </a:r>
                      <a:endParaRPr kumimoji="1" lang="ja-JP" altLang="en-US" sz="11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8,396</a:t>
                      </a:r>
                      <a:endParaRPr kumimoji="1" lang="ja-JP" altLang="en-US" sz="11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8,528</a:t>
                      </a:r>
                      <a:endParaRPr kumimoji="1" lang="ja-JP" altLang="en-US" sz="11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8,660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61117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28B682F-45DB-4F27-83FA-E458E7BDD6EF}"/>
              </a:ext>
            </a:extLst>
          </p:cNvPr>
          <p:cNvSpPr txBox="1"/>
          <p:nvPr/>
        </p:nvSpPr>
        <p:spPr>
          <a:xfrm>
            <a:off x="1420616" y="4539799"/>
            <a:ext cx="969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■</a:t>
            </a:r>
            <a:r>
              <a:rPr kumimoji="1" lang="ja-JP" altLang="en-US" sz="1400" b="1" dirty="0"/>
              <a:t>目標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06DB023-947D-4488-92A9-B8EA54E087FF}"/>
              </a:ext>
            </a:extLst>
          </p:cNvPr>
          <p:cNvSpPr txBox="1"/>
          <p:nvPr/>
        </p:nvSpPr>
        <p:spPr>
          <a:xfrm>
            <a:off x="6938872" y="4855929"/>
            <a:ext cx="2149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000000"/>
                </a:solidFill>
              </a:rPr>
              <a:t>【</a:t>
            </a:r>
            <a:r>
              <a:rPr kumimoji="1" lang="ja-JP" altLang="en-US" sz="1200" dirty="0">
                <a:solidFill>
                  <a:srgbClr val="000000"/>
                </a:solidFill>
              </a:rPr>
              <a:t>目標設定の考え方</a:t>
            </a:r>
            <a:r>
              <a:rPr kumimoji="1" lang="en-US" altLang="ja-JP" sz="1200" dirty="0">
                <a:solidFill>
                  <a:srgbClr val="000000"/>
                </a:solidFill>
              </a:rPr>
              <a:t>】</a:t>
            </a:r>
          </a:p>
          <a:p>
            <a:r>
              <a:rPr kumimoji="1" lang="ja-JP" altLang="en-US" sz="1200" dirty="0">
                <a:solidFill>
                  <a:srgbClr val="000000"/>
                </a:solidFill>
                <a:latin typeface="+mn-ea"/>
              </a:rPr>
              <a:t>　</a:t>
            </a:r>
            <a:r>
              <a:rPr lang="ja-JP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上記取組により、入館者数及び外国人入館者数について、いずれも毎年度増加するよう目標設定する（計画最終年度：入館者数</a:t>
            </a:r>
            <a:r>
              <a:rPr lang="en-US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77,900</a:t>
            </a:r>
            <a:r>
              <a:rPr lang="ja-JP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人、</a:t>
            </a:r>
            <a:r>
              <a:rPr lang="ja-JP" altLang="en-US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うち</a:t>
            </a:r>
            <a:r>
              <a:rPr lang="ja-JP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外国人入館者数</a:t>
            </a:r>
            <a:r>
              <a:rPr lang="en-US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8,660</a:t>
            </a:r>
            <a:r>
              <a:rPr lang="ja-JP" altLang="ja-JP" sz="1200" kern="1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Courier New" panose="02070309020205020404" pitchFamily="49" charset="0"/>
              </a:rPr>
              <a:t>人）。</a:t>
            </a:r>
          </a:p>
        </p:txBody>
      </p:sp>
      <p:sp>
        <p:nvSpPr>
          <p:cNvPr id="11" name="矢印: 右 17">
            <a:extLst>
              <a:ext uri="{FF2B5EF4-FFF2-40B4-BE49-F238E27FC236}">
                <a16:creationId xmlns:a16="http://schemas.microsoft.com/office/drawing/2014/main" id="{9CC2639A-37AF-4B88-BB99-118270D4E0C4}"/>
              </a:ext>
            </a:extLst>
          </p:cNvPr>
          <p:cNvSpPr/>
          <p:nvPr/>
        </p:nvSpPr>
        <p:spPr>
          <a:xfrm>
            <a:off x="4445631" y="2322892"/>
            <a:ext cx="670309" cy="250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7">
            <a:extLst>
              <a:ext uri="{FF2B5EF4-FFF2-40B4-BE49-F238E27FC236}">
                <a16:creationId xmlns:a16="http://schemas.microsoft.com/office/drawing/2014/main" id="{9CC2639A-37AF-4B88-BB99-118270D4E0C4}"/>
              </a:ext>
            </a:extLst>
          </p:cNvPr>
          <p:cNvSpPr/>
          <p:nvPr/>
        </p:nvSpPr>
        <p:spPr>
          <a:xfrm>
            <a:off x="4445630" y="3268479"/>
            <a:ext cx="670309" cy="244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矢印: 右 17">
            <a:extLst>
              <a:ext uri="{FF2B5EF4-FFF2-40B4-BE49-F238E27FC236}">
                <a16:creationId xmlns:a16="http://schemas.microsoft.com/office/drawing/2014/main" id="{9CC2639A-37AF-4B88-BB99-118270D4E0C4}"/>
              </a:ext>
            </a:extLst>
          </p:cNvPr>
          <p:cNvSpPr/>
          <p:nvPr/>
        </p:nvSpPr>
        <p:spPr>
          <a:xfrm>
            <a:off x="4445629" y="3993026"/>
            <a:ext cx="670309" cy="250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000000" y="6480000"/>
            <a:ext cx="633726" cy="365125"/>
          </a:xfrm>
        </p:spPr>
        <p:txBody>
          <a:bodyPr/>
          <a:lstStyle/>
          <a:p>
            <a:r>
              <a:rPr kumimoji="1" lang="en-US" altLang="ja-JP">
                <a:solidFill>
                  <a:schemeClr val="tx1"/>
                </a:solidFill>
              </a:rPr>
              <a:t>15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6C149EEB-1616-4B3E-B726-31B207C9D485}"/>
              </a:ext>
            </a:extLst>
          </p:cNvPr>
          <p:cNvSpPr txBox="1">
            <a:spLocks/>
          </p:cNvSpPr>
          <p:nvPr/>
        </p:nvSpPr>
        <p:spPr>
          <a:xfrm>
            <a:off x="3844090" y="6280053"/>
            <a:ext cx="3308133" cy="4415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00" dirty="0">
                <a:solidFill>
                  <a:srgbClr val="000000"/>
                </a:solidFill>
                <a:latin typeface="+mn-ea"/>
                <a:ea typeface="+mn-ea"/>
              </a:rPr>
              <a:t>令和</a:t>
            </a:r>
            <a:r>
              <a:rPr lang="en-US" altLang="ja-JP" sz="800" dirty="0">
                <a:solidFill>
                  <a:srgbClr val="000000"/>
                </a:solidFill>
                <a:latin typeface="+mn-ea"/>
                <a:ea typeface="+mn-ea"/>
              </a:rPr>
              <a:t>7</a:t>
            </a:r>
            <a:r>
              <a:rPr lang="ja-JP" altLang="en-US" sz="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年度の入館者数は修繕工事による臨時休館等の影響を見込む。</a:t>
            </a:r>
          </a:p>
          <a:p>
            <a:endParaRPr lang="ja-JP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6F82BE5-D553-4589-BE04-08AAB442897A}"/>
              </a:ext>
            </a:extLst>
          </p:cNvPr>
          <p:cNvSpPr/>
          <p:nvPr/>
        </p:nvSpPr>
        <p:spPr>
          <a:xfrm>
            <a:off x="8946791" y="139385"/>
            <a:ext cx="777628" cy="3066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/>
              <a:t>別紙３</a:t>
            </a:r>
          </a:p>
        </p:txBody>
      </p:sp>
    </p:spTree>
    <p:extLst>
      <p:ext uri="{BB962C8B-B14F-4D97-AF65-F5344CB8AC3E}">
        <p14:creationId xmlns:p14="http://schemas.microsoft.com/office/powerpoint/2010/main" val="3141851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258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Century Gothic</vt:lpstr>
      <vt:lpstr>Wingdings 3</vt:lpstr>
      <vt:lpstr>ウィスプ</vt:lpstr>
      <vt:lpstr>デザインの設定</vt:lpstr>
      <vt:lpstr>基本方針２：ピースおおさかの利用促進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2025-03-11T01:09:06Z</dcterms:created>
  <dcterms:modified xsi:type="dcterms:W3CDTF">2025-03-11T01:09:20Z</dcterms:modified>
</cp:coreProperties>
</file>