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81" r:id="rId1"/>
    <p:sldMasterId id="2147483798" r:id="rId2"/>
  </p:sldMasterIdLst>
  <p:notesMasterIdLst>
    <p:notesMasterId r:id="rId4"/>
  </p:notesMasterIdLst>
  <p:handoutMasterIdLst>
    <p:handoutMasterId r:id="rId5"/>
  </p:handoutMasterIdLst>
  <p:sldIdLst>
    <p:sldId id="353" r:id="rId3"/>
  </p:sldIdLst>
  <p:sldSz cx="9906000" cy="6858000" type="A4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24DE9A6D-09AE-4B76-A94E-E7C7E89765D1}">
          <p14:sldIdLst>
            <p14:sldId id="35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作成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テーマ スタイル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5" autoAdjust="0"/>
    <p:restoredTop sz="94697" autoAdjust="0"/>
  </p:normalViewPr>
  <p:slideViewPr>
    <p:cSldViewPr snapToGrid="0">
      <p:cViewPr varScale="1">
        <p:scale>
          <a:sx n="111" d="100"/>
          <a:sy n="111" d="100"/>
        </p:scale>
        <p:origin x="498" y="7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01" d="100"/>
          <a:sy n="101" d="100"/>
        </p:scale>
        <p:origin x="1406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6" y="10"/>
            <a:ext cx="4301385" cy="340835"/>
          </a:xfrm>
          <a:prstGeom prst="rect">
            <a:avLst/>
          </a:prstGeom>
        </p:spPr>
        <p:txBody>
          <a:bodyPr vert="horz" lIns="91235" tIns="45615" rIns="91235" bIns="456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2087" y="10"/>
            <a:ext cx="4302970" cy="340835"/>
          </a:xfrm>
          <a:prstGeom prst="rect">
            <a:avLst/>
          </a:prstGeom>
        </p:spPr>
        <p:txBody>
          <a:bodyPr vert="horz" lIns="91235" tIns="45615" rIns="91235" bIns="45615" rtlCol="0"/>
          <a:lstStyle>
            <a:lvl1pPr algn="r">
              <a:defRPr sz="1200"/>
            </a:lvl1pPr>
          </a:lstStyle>
          <a:p>
            <a:fld id="{EBFFDF43-59BD-4CFE-989B-6AA58B2061B0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6" y="6456841"/>
            <a:ext cx="4301385" cy="340834"/>
          </a:xfrm>
          <a:prstGeom prst="rect">
            <a:avLst/>
          </a:prstGeom>
        </p:spPr>
        <p:txBody>
          <a:bodyPr vert="horz" lIns="91235" tIns="45615" rIns="91235" bIns="456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46490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6"/>
            <a:ext cx="4302402" cy="341251"/>
          </a:xfrm>
          <a:prstGeom prst="rect">
            <a:avLst/>
          </a:prstGeom>
        </p:spPr>
        <p:txBody>
          <a:bodyPr vert="horz" lIns="92029" tIns="46018" rIns="92029" bIns="460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1897" y="6"/>
            <a:ext cx="4302400" cy="341251"/>
          </a:xfrm>
          <a:prstGeom prst="rect">
            <a:avLst/>
          </a:prstGeom>
        </p:spPr>
        <p:txBody>
          <a:bodyPr vert="horz" lIns="92029" tIns="46018" rIns="92029" bIns="46018" rtlCol="0"/>
          <a:lstStyle>
            <a:lvl1pPr algn="r">
              <a:defRPr sz="1200"/>
            </a:lvl1pPr>
          </a:lstStyle>
          <a:p>
            <a:fld id="{F17213A4-0184-420A-AB96-2D885C0546A6}" type="datetimeFigureOut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306763" y="849313"/>
            <a:ext cx="3313112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29" tIns="46018" rIns="92029" bIns="460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1962" y="3271423"/>
            <a:ext cx="7942715" cy="2676413"/>
          </a:xfrm>
          <a:prstGeom prst="rect">
            <a:avLst/>
          </a:prstGeom>
        </p:spPr>
        <p:txBody>
          <a:bodyPr vert="horz" lIns="92029" tIns="46018" rIns="92029" bIns="4601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6456431"/>
            <a:ext cx="4302402" cy="341251"/>
          </a:xfrm>
          <a:prstGeom prst="rect">
            <a:avLst/>
          </a:prstGeom>
        </p:spPr>
        <p:txBody>
          <a:bodyPr vert="horz" lIns="92029" tIns="46018" rIns="92029" bIns="460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1897" y="6456431"/>
            <a:ext cx="4302400" cy="341251"/>
          </a:xfrm>
          <a:prstGeom prst="rect">
            <a:avLst/>
          </a:prstGeom>
        </p:spPr>
        <p:txBody>
          <a:bodyPr vert="horz" lIns="92029" tIns="46018" rIns="92029" bIns="46018" rtlCol="0" anchor="b"/>
          <a:lstStyle>
            <a:lvl1pPr algn="r">
              <a:defRPr sz="1200"/>
            </a:lvl1pPr>
          </a:lstStyle>
          <a:p>
            <a:fld id="{E7544AE5-18A4-44F9-933A-21133033CC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93958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200150" y="1143000"/>
            <a:ext cx="44577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544AE5-18A4-44F9-933A-21133033CC20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5142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04284" y="2514601"/>
            <a:ext cx="715048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04284" y="4777381"/>
            <a:ext cx="715048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5531F-FAA4-4D7A-BF4E-C8680B0857A2}" type="datetime1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❶</a:t>
            </a:r>
          </a:p>
        </p:txBody>
      </p:sp>
      <p:sp>
        <p:nvSpPr>
          <p:cNvPr id="9" name="Freeform 8"/>
          <p:cNvSpPr/>
          <p:nvPr/>
        </p:nvSpPr>
        <p:spPr bwMode="auto">
          <a:xfrm>
            <a:off x="-34362" y="4321159"/>
            <a:ext cx="1511762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8612" y="4529542"/>
            <a:ext cx="633726" cy="365125"/>
          </a:xfrm>
        </p:spPr>
        <p:txBody>
          <a:bodyPr/>
          <a:lstStyle/>
          <a:p>
            <a:fld id="{867D2AE3-84C1-4C66-AF0B-1E5AD0CB41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447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4284" y="609600"/>
            <a:ext cx="7141317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4284" y="4354046"/>
            <a:ext cx="7141317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888DF-2B63-4F49-81C8-3F16534EC22C}" type="datetime1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❶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63" y="3166528"/>
            <a:ext cx="147155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3830" y="3244141"/>
            <a:ext cx="633726" cy="365125"/>
          </a:xfrm>
        </p:spPr>
        <p:txBody>
          <a:bodyPr/>
          <a:lstStyle/>
          <a:p>
            <a:fld id="{867D2AE3-84C1-4C66-AF0B-1E5AD0CB41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9364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0467" y="609600"/>
            <a:ext cx="6618719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617303" y="3505200"/>
            <a:ext cx="6125045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4284" y="4354046"/>
            <a:ext cx="7141317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808FF-16C5-4CAD-9905-3E740B44EE77}" type="datetime1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❶</a:t>
            </a:r>
          </a:p>
        </p:txBody>
      </p:sp>
      <p:sp>
        <p:nvSpPr>
          <p:cNvPr id="19" name="Freeform 11"/>
          <p:cNvSpPr/>
          <p:nvPr/>
        </p:nvSpPr>
        <p:spPr bwMode="auto">
          <a:xfrm flipV="1">
            <a:off x="63" y="3166528"/>
            <a:ext cx="147155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3830" y="3244141"/>
            <a:ext cx="633726" cy="365125"/>
          </a:xfrm>
        </p:spPr>
        <p:txBody>
          <a:bodyPr/>
          <a:lstStyle/>
          <a:p>
            <a:fld id="{867D2AE3-84C1-4C66-AF0B-1E5AD0CB41B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959010" y="648005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850328" y="2905306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135615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4284" y="2438402"/>
            <a:ext cx="7141317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4284" y="5181600"/>
            <a:ext cx="7141317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6CD1E-8060-4472-BC07-21ED29DEF1FB}" type="datetime1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❶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63" y="4910661"/>
            <a:ext cx="147155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53830" y="4983089"/>
            <a:ext cx="633726" cy="365125"/>
          </a:xfrm>
        </p:spPr>
        <p:txBody>
          <a:bodyPr/>
          <a:lstStyle/>
          <a:p>
            <a:fld id="{867D2AE3-84C1-4C66-AF0B-1E5AD0CB41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29621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370467" y="609600"/>
            <a:ext cx="6618719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104283" y="4343400"/>
            <a:ext cx="72456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4283" y="5181600"/>
            <a:ext cx="72456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5CDA9-D31E-49D8-9C7C-C335D1D83BE6}" type="datetime1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❶</a:t>
            </a:r>
          </a:p>
        </p:txBody>
      </p:sp>
      <p:sp>
        <p:nvSpPr>
          <p:cNvPr id="20" name="Freeform 11"/>
          <p:cNvSpPr/>
          <p:nvPr/>
        </p:nvSpPr>
        <p:spPr bwMode="auto">
          <a:xfrm flipV="1">
            <a:off x="63" y="4910661"/>
            <a:ext cx="147155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53830" y="4983089"/>
            <a:ext cx="633726" cy="365125"/>
          </a:xfrm>
        </p:spPr>
        <p:txBody>
          <a:bodyPr/>
          <a:lstStyle/>
          <a:p>
            <a:fld id="{867D2AE3-84C1-4C66-AF0B-1E5AD0CB41B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1959010" y="648005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850328" y="2905306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023971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4284" y="627407"/>
            <a:ext cx="7141316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104284" y="4343400"/>
            <a:ext cx="7141317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4284" y="5181600"/>
            <a:ext cx="7141317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2D861-4CA8-4B5A-907A-8CAD5088E9F7}" type="datetime1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❶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63" y="4910661"/>
            <a:ext cx="147155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53830" y="4983089"/>
            <a:ext cx="633726" cy="365125"/>
          </a:xfrm>
        </p:spPr>
        <p:txBody>
          <a:bodyPr/>
          <a:lstStyle/>
          <a:p>
            <a:fld id="{867D2AE3-84C1-4C66-AF0B-1E5AD0CB41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82379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F1E5A-BF95-4F48-835D-8A1FB0326A07}" type="datetime1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❶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63" y="711194"/>
            <a:ext cx="147155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D2AE3-84C1-4C66-AF0B-1E5AD0CB41BF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469755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51746" y="627407"/>
            <a:ext cx="1794143" cy="5283817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04284" y="627407"/>
            <a:ext cx="5109377" cy="5283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25FCD-2D80-47A9-8EDE-1060880A4A0F}" type="datetime1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❶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63" y="711194"/>
            <a:ext cx="147155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D2AE3-84C1-4C66-AF0B-1E5AD0CB41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38968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CF79B-5FA6-4C6D-B8C3-209A7090C182}" type="datetime1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❶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57B40-E4E7-456E-99AC-65CF035F2B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54843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5C112-4B96-4689-986A-0D63BF546BCE}" type="datetime1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❶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57B40-E4E7-456E-99AC-65CF035F2B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47100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ED627-7336-42B8-9B44-A397DA813177}" type="datetime1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❶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57B40-E4E7-456E-99AC-65CF035F2B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6569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7302" y="624110"/>
            <a:ext cx="7138299" cy="12808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4284" y="2133600"/>
            <a:ext cx="7141317" cy="377762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43944-887B-43C8-966D-F40A0D522882}" type="datetime1">
              <a:rPr kumimoji="1" lang="ja-JP" altLang="en-US" smtClean="0"/>
              <a:t>2025/3/11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❶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63" y="711194"/>
            <a:ext cx="147155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D2AE3-84C1-4C66-AF0B-1E5AD0CB41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62558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195762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825625"/>
            <a:ext cx="4195763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2BD0B-9223-4322-AECC-B1BA77E1C3DA}" type="datetime1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❶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57B40-E4E7-456E-99AC-65CF035F2B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63039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4A3D8-0AF7-4B82-A515-DCBEBA55D3D6}" type="datetime1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❶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57B40-E4E7-456E-99AC-65CF035F2B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06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E9A98-A14C-452B-A68C-296AC341D123}" type="datetime1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❶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57B40-E4E7-456E-99AC-65CF035F2B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8376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84029-A6D4-4003-AA9B-10937533CFA6}" type="datetime1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❶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57B40-E4E7-456E-99AC-65CF035F2B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2637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75B9C-0D71-4F99-8E92-683DE6011EF4}" type="datetime1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❶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57B40-E4E7-456E-99AC-65CF035F2B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082628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50309-8792-42F3-ADB1-BF98FEEB57E7}" type="datetime1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❶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57B40-E4E7-456E-99AC-65CF035F2B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58982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70445-C398-4678-98FD-76F40B7D4FF7}" type="datetime1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❶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57B40-E4E7-456E-99AC-65CF035F2B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93121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9775" y="365125"/>
            <a:ext cx="2135188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56337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DAB19-1DCF-4C8A-AC0E-DF94DE5C34F6}" type="datetime1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❶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57B40-E4E7-456E-99AC-65CF035F2B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8301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4284" y="2074562"/>
            <a:ext cx="7141317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4284" y="3581400"/>
            <a:ext cx="7141317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59E6-2739-42C2-AB0A-2FE60D765B57}" type="datetime1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❶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63" y="3166528"/>
            <a:ext cx="147155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3830" y="3244141"/>
            <a:ext cx="633726" cy="365125"/>
          </a:xfrm>
        </p:spPr>
        <p:txBody>
          <a:bodyPr/>
          <a:lstStyle/>
          <a:p>
            <a:fld id="{867D2AE3-84C1-4C66-AF0B-1E5AD0CB41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759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04285" y="2136707"/>
            <a:ext cx="3463992" cy="376739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82083" y="2136707"/>
            <a:ext cx="3463517" cy="376739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68D08-7216-46EB-8398-D9F346A6662B}" type="datetime1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❶</a:t>
            </a:r>
          </a:p>
        </p:txBody>
      </p:sp>
      <p:sp>
        <p:nvSpPr>
          <p:cNvPr id="12" name="Freeform 11"/>
          <p:cNvSpPr/>
          <p:nvPr/>
        </p:nvSpPr>
        <p:spPr bwMode="auto">
          <a:xfrm flipV="1">
            <a:off x="63" y="711194"/>
            <a:ext cx="147155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3830" y="787784"/>
            <a:ext cx="633726" cy="365125"/>
          </a:xfrm>
        </p:spPr>
        <p:txBody>
          <a:bodyPr/>
          <a:lstStyle/>
          <a:p>
            <a:fld id="{867D2AE3-84C1-4C66-AF0B-1E5AD0CB41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273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4131" y="2226626"/>
            <a:ext cx="311414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04283" y="2802889"/>
            <a:ext cx="3463993" cy="3105703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7501" y="2223398"/>
            <a:ext cx="31126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78191" y="2799661"/>
            <a:ext cx="3461987" cy="3105703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4E5ED-4D00-4136-880C-007D47789A8B}" type="datetime1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❶</a:t>
            </a:r>
          </a:p>
        </p:txBody>
      </p:sp>
      <p:sp>
        <p:nvSpPr>
          <p:cNvPr id="11" name="Freeform 11"/>
          <p:cNvSpPr/>
          <p:nvPr/>
        </p:nvSpPr>
        <p:spPr bwMode="auto">
          <a:xfrm flipV="1">
            <a:off x="63" y="711194"/>
            <a:ext cx="147155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3830" y="787784"/>
            <a:ext cx="633726" cy="365125"/>
          </a:xfrm>
        </p:spPr>
        <p:txBody>
          <a:bodyPr/>
          <a:lstStyle/>
          <a:p>
            <a:fld id="{867D2AE3-84C1-4C66-AF0B-1E5AD0CB41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7656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7300" y="624110"/>
            <a:ext cx="7138300" cy="12808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22F6D-55F0-4619-94E0-E5CF34938863}" type="datetime1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❶</a:t>
            </a:r>
          </a:p>
        </p:txBody>
      </p:sp>
      <p:sp>
        <p:nvSpPr>
          <p:cNvPr id="8" name="Freeform 11"/>
          <p:cNvSpPr/>
          <p:nvPr/>
        </p:nvSpPr>
        <p:spPr bwMode="auto">
          <a:xfrm flipV="1">
            <a:off x="63" y="711194"/>
            <a:ext cx="147155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D2AE3-84C1-4C66-AF0B-1E5AD0CB41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967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DA28A-2979-42A9-9166-9234F7BD56A9}" type="datetime1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❶</a:t>
            </a:r>
          </a:p>
        </p:txBody>
      </p:sp>
      <p:sp>
        <p:nvSpPr>
          <p:cNvPr id="6" name="Freeform 11"/>
          <p:cNvSpPr/>
          <p:nvPr/>
        </p:nvSpPr>
        <p:spPr bwMode="auto">
          <a:xfrm flipV="1">
            <a:off x="63" y="711194"/>
            <a:ext cx="147155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D2AE3-84C1-4C66-AF0B-1E5AD0CB41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6236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4283" y="446088"/>
            <a:ext cx="2848716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8785" y="446090"/>
            <a:ext cx="4106815" cy="5414963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4283" y="1598613"/>
            <a:ext cx="2848716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BF79D-E7A4-47D7-924D-16598D9BC36A}" type="datetime1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❶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63" y="711194"/>
            <a:ext cx="147155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D2AE3-84C1-4C66-AF0B-1E5AD0CB41BF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26249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4284" y="4800600"/>
            <a:ext cx="714131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04284" y="634965"/>
            <a:ext cx="7141317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4284" y="5367338"/>
            <a:ext cx="7141317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CE4E1-ED9B-4F5F-8ADB-EAF1A3ED8B6D}" type="datetime1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❶</a:t>
            </a:r>
          </a:p>
        </p:txBody>
      </p:sp>
      <p:sp>
        <p:nvSpPr>
          <p:cNvPr id="10" name="Freeform 11"/>
          <p:cNvSpPr/>
          <p:nvPr/>
        </p:nvSpPr>
        <p:spPr bwMode="auto">
          <a:xfrm flipV="1">
            <a:off x="63" y="4910661"/>
            <a:ext cx="147155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53830" y="4983089"/>
            <a:ext cx="633726" cy="365125"/>
          </a:xfrm>
        </p:spPr>
        <p:txBody>
          <a:bodyPr/>
          <a:lstStyle/>
          <a:p>
            <a:fld id="{867D2AE3-84C1-4C66-AF0B-1E5AD0CB41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2307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21463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2123" y="205"/>
            <a:ext cx="2114961" cy="6853049"/>
            <a:chOff x="6627813" y="195650"/>
            <a:chExt cx="1952625" cy="5678101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65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9812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07300" y="624110"/>
            <a:ext cx="71383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4284" y="2133600"/>
            <a:ext cx="7141317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20100" y="6135090"/>
            <a:ext cx="830245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2C7FA-E60B-4EC2-8F4D-A6ADA86E7B35}" type="datetime1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04283" y="6135810"/>
            <a:ext cx="6192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❶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3830" y="787784"/>
            <a:ext cx="6337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67D2AE3-84C1-4C66-AF0B-1E5AD0CB41BF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63799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  <p:sldLayoutId id="2147483793" r:id="rId12"/>
    <p:sldLayoutId id="2147483794" r:id="rId13"/>
    <p:sldLayoutId id="2147483795" r:id="rId14"/>
    <p:sldLayoutId id="2147483796" r:id="rId15"/>
    <p:sldLayoutId id="2147483797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5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50E5D-B880-44B0-876E-E0E8282EEB0C}" type="datetime1">
              <a:rPr kumimoji="1" lang="ja-JP" altLang="en-US" smtClean="0"/>
              <a:t>2025/3/11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❶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57B40-E4E7-456E-99AC-65CF035F2B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5969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タイトル 1">
            <a:extLst>
              <a:ext uri="{FF2B5EF4-FFF2-40B4-BE49-F238E27FC236}">
                <a16:creationId xmlns:a16="http://schemas.microsoft.com/office/drawing/2014/main" id="{0CCDAF45-52B2-4569-AE71-786449EFA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0965" y="709682"/>
            <a:ext cx="4630412" cy="503205"/>
          </a:xfrm>
        </p:spPr>
        <p:txBody>
          <a:bodyPr>
            <a:normAutofit/>
          </a:bodyPr>
          <a:lstStyle/>
          <a:p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基本方針１：平和学習の推進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9000000" y="6480002"/>
            <a:ext cx="633726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>
                <a:solidFill>
                  <a:prstClr val="black"/>
                </a:solidFill>
                <a:latin typeface="Century Gothic" panose="020B0502020202020204"/>
                <a:ea typeface="メイリオ" panose="020B0604030504040204" pitchFamily="50" charset="-128"/>
              </a:rPr>
              <a:t>12</a:t>
            </a:r>
            <a:endParaRPr kumimoji="0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メイリオ" panose="020B0604030504040204" pitchFamily="50" charset="-128"/>
              <a:cs typeface="+mn-cs"/>
            </a:endParaRPr>
          </a:p>
        </p:txBody>
      </p:sp>
      <p:graphicFrame>
        <p:nvGraphicFramePr>
          <p:cNvPr id="12" name="表 12">
            <a:extLst>
              <a:ext uri="{FF2B5EF4-FFF2-40B4-BE49-F238E27FC236}">
                <a16:creationId xmlns:a16="http://schemas.microsoft.com/office/drawing/2014/main" id="{E5896927-8BE5-4DA5-B9CF-AD6D3275B5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2878261"/>
              </p:ext>
            </p:extLst>
          </p:nvPr>
        </p:nvGraphicFramePr>
        <p:xfrm>
          <a:off x="1450967" y="1614029"/>
          <a:ext cx="7814369" cy="2241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3278">
                  <a:extLst>
                    <a:ext uri="{9D8B030D-6E8A-4147-A177-3AD203B41FA5}">
                      <a16:colId xmlns:a16="http://schemas.microsoft.com/office/drawing/2014/main" val="3502923548"/>
                    </a:ext>
                  </a:extLst>
                </a:gridCol>
                <a:gridCol w="728128">
                  <a:extLst>
                    <a:ext uri="{9D8B030D-6E8A-4147-A177-3AD203B41FA5}">
                      <a16:colId xmlns:a16="http://schemas.microsoft.com/office/drawing/2014/main" val="937821177"/>
                    </a:ext>
                  </a:extLst>
                </a:gridCol>
                <a:gridCol w="4072963">
                  <a:extLst>
                    <a:ext uri="{9D8B030D-6E8A-4147-A177-3AD203B41FA5}">
                      <a16:colId xmlns:a16="http://schemas.microsoft.com/office/drawing/2014/main" val="1471520529"/>
                    </a:ext>
                  </a:extLst>
                </a:gridCol>
              </a:tblGrid>
              <a:tr h="3299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対応方針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具体的取組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0090551"/>
                  </a:ext>
                </a:extLst>
              </a:tr>
              <a:tr h="10364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rgbClr val="000000"/>
                          </a:solidFill>
                        </a:rPr>
                        <a:t>学校等への働きかけの強化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・府内全小中学校に対する来館案内を行う。</a:t>
                      </a:r>
                      <a:endParaRPr kumimoji="1" lang="en-US" altLang="ja-JP" sz="11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・市町村教育委員会や校長会等において</a:t>
                      </a:r>
                      <a:r>
                        <a:rPr kumimoji="1" lang="en-US" altLang="ja-JP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PR</a:t>
                      </a:r>
                      <a:r>
                        <a:rPr kumimoji="1" lang="ja-JP" altLang="en-US" sz="11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を実施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し、特に　　  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</a:rPr>
                        <a:t>    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来館率の低いエリアについては、優先的に働きかける。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・ピースおおさかの講堂や会議室を活用した平和や人権研修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</a:rPr>
                        <a:t>    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の誘致を行い、教員等に対する認知度を高め、来館校の増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</a:rPr>
                        <a:t>    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加につなげる。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31245370"/>
                  </a:ext>
                </a:extLst>
              </a:tr>
              <a:tr h="8142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rgbClr val="000000"/>
                          </a:solidFill>
                        </a:rPr>
                        <a:t>効果的な平和学習機会の提供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・交通の便などで来館が困難な学校には、貸出資料やデジタ</a:t>
                      </a:r>
                      <a:endParaRPr kumimoji="1" lang="en-US" altLang="ja-JP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kumimoji="1" lang="ja-JP" alt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ルコンテンツ等の利用を促進する。</a:t>
                      </a:r>
                      <a:endParaRPr kumimoji="1" lang="en-US" altLang="ja-JP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・来館したすべての学校の教員向けにアンケートを実施し、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</a:rPr>
                        <a:t>    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効果的な平和学習のニーズを把握する。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32456915"/>
                  </a:ext>
                </a:extLst>
              </a:tr>
            </a:tbl>
          </a:graphicData>
        </a:graphic>
      </p:graphicFrame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94C9856-BE4F-4D8E-91B5-7F7531A4C7F4}"/>
              </a:ext>
            </a:extLst>
          </p:cNvPr>
          <p:cNvSpPr txBox="1"/>
          <p:nvPr/>
        </p:nvSpPr>
        <p:spPr>
          <a:xfrm>
            <a:off x="1380730" y="1366076"/>
            <a:ext cx="33715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メイリオ" panose="020B0604030504040204" pitchFamily="50" charset="-128"/>
                <a:cs typeface="+mn-cs"/>
              </a:rPr>
              <a:t>■</a:t>
            </a:r>
            <a:r>
              <a:rPr kumimoji="0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メイリオ" panose="020B0604030504040204" pitchFamily="50" charset="-128"/>
                <a:cs typeface="+mn-cs"/>
              </a:rPr>
              <a:t>対応方針と具体的取組</a:t>
            </a:r>
          </a:p>
        </p:txBody>
      </p:sp>
      <p:graphicFrame>
        <p:nvGraphicFramePr>
          <p:cNvPr id="20" name="表 3">
            <a:extLst>
              <a:ext uri="{FF2B5EF4-FFF2-40B4-BE49-F238E27FC236}">
                <a16:creationId xmlns:a16="http://schemas.microsoft.com/office/drawing/2014/main" id="{B6E94917-096C-4EB6-B56C-37D1AE4EBE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8767012"/>
              </p:ext>
            </p:extLst>
          </p:nvPr>
        </p:nvGraphicFramePr>
        <p:xfrm>
          <a:off x="1450965" y="4329626"/>
          <a:ext cx="5671050" cy="15831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9392">
                  <a:extLst>
                    <a:ext uri="{9D8B030D-6E8A-4147-A177-3AD203B41FA5}">
                      <a16:colId xmlns:a16="http://schemas.microsoft.com/office/drawing/2014/main" val="2663597764"/>
                    </a:ext>
                  </a:extLst>
                </a:gridCol>
                <a:gridCol w="691943">
                  <a:extLst>
                    <a:ext uri="{9D8B030D-6E8A-4147-A177-3AD203B41FA5}">
                      <a16:colId xmlns:a16="http://schemas.microsoft.com/office/drawing/2014/main" val="682352009"/>
                    </a:ext>
                  </a:extLst>
                </a:gridCol>
                <a:gridCol w="691943">
                  <a:extLst>
                    <a:ext uri="{9D8B030D-6E8A-4147-A177-3AD203B41FA5}">
                      <a16:colId xmlns:a16="http://schemas.microsoft.com/office/drawing/2014/main" val="172121446"/>
                    </a:ext>
                  </a:extLst>
                </a:gridCol>
                <a:gridCol w="691943">
                  <a:extLst>
                    <a:ext uri="{9D8B030D-6E8A-4147-A177-3AD203B41FA5}">
                      <a16:colId xmlns:a16="http://schemas.microsoft.com/office/drawing/2014/main" val="431345944"/>
                    </a:ext>
                  </a:extLst>
                </a:gridCol>
                <a:gridCol w="691943">
                  <a:extLst>
                    <a:ext uri="{9D8B030D-6E8A-4147-A177-3AD203B41FA5}">
                      <a16:colId xmlns:a16="http://schemas.microsoft.com/office/drawing/2014/main" val="3326416117"/>
                    </a:ext>
                  </a:extLst>
                </a:gridCol>
                <a:gridCol w="691943">
                  <a:extLst>
                    <a:ext uri="{9D8B030D-6E8A-4147-A177-3AD203B41FA5}">
                      <a16:colId xmlns:a16="http://schemas.microsoft.com/office/drawing/2014/main" val="1868760372"/>
                    </a:ext>
                  </a:extLst>
                </a:gridCol>
                <a:gridCol w="691943">
                  <a:extLst>
                    <a:ext uri="{9D8B030D-6E8A-4147-A177-3AD203B41FA5}">
                      <a16:colId xmlns:a16="http://schemas.microsoft.com/office/drawing/2014/main" val="2245826908"/>
                    </a:ext>
                  </a:extLst>
                </a:gridCol>
              </a:tblGrid>
              <a:tr h="3540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solidFill>
                            <a:schemeClr val="tx1"/>
                          </a:solidFill>
                        </a:rPr>
                        <a:t>目標項目／年度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solidFill>
                            <a:schemeClr val="tx1"/>
                          </a:solidFill>
                        </a:rPr>
                        <a:t>令和６</a:t>
                      </a:r>
                      <a:endParaRPr kumimoji="1" lang="en-US" altLang="ja-JP" sz="1000" b="0" i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000" b="0" i="0" dirty="0">
                          <a:solidFill>
                            <a:schemeClr val="tx1"/>
                          </a:solidFill>
                        </a:rPr>
                        <a:t>（見込）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solidFill>
                            <a:srgbClr val="000000"/>
                          </a:solidFill>
                        </a:rPr>
                        <a:t>令和７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dirty="0">
                          <a:solidFill>
                            <a:srgbClr val="000000"/>
                          </a:solidFill>
                        </a:rPr>
                        <a:t>令和８</a:t>
                      </a:r>
                      <a:endParaRPr kumimoji="1" lang="en-US" altLang="ja-JP" sz="1000" b="0" i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dirty="0">
                          <a:solidFill>
                            <a:srgbClr val="000000"/>
                          </a:solidFill>
                        </a:rPr>
                        <a:t>令和９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dirty="0">
                          <a:solidFill>
                            <a:srgbClr val="000000"/>
                          </a:solidFill>
                        </a:rPr>
                        <a:t>令和</a:t>
                      </a:r>
                      <a:r>
                        <a:rPr kumimoji="1" lang="en-US" altLang="ja-JP" sz="1000" b="0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10</a:t>
                      </a:r>
                      <a:endParaRPr kumimoji="1" lang="ja-JP" altLang="en-US" sz="1000" b="0" i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dirty="0">
                          <a:solidFill>
                            <a:srgbClr val="000000"/>
                          </a:solidFill>
                        </a:rPr>
                        <a:t>令和</a:t>
                      </a:r>
                      <a:r>
                        <a:rPr kumimoji="1" lang="en-US" altLang="ja-JP" sz="1000" b="0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11</a:t>
                      </a:r>
                      <a:endParaRPr kumimoji="1" lang="ja-JP" altLang="en-US" sz="1000" b="0" i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2727698"/>
                  </a:ext>
                </a:extLst>
              </a:tr>
              <a:tr h="39389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dirty="0">
                          <a:solidFill>
                            <a:srgbClr val="000000"/>
                          </a:solidFill>
                        </a:rPr>
                        <a:t>府内公立小中学校</a:t>
                      </a:r>
                      <a:endParaRPr kumimoji="1" lang="en-US" altLang="ja-JP" sz="1000" b="0" i="0" dirty="0">
                        <a:solidFill>
                          <a:srgbClr val="000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dirty="0">
                          <a:solidFill>
                            <a:srgbClr val="000000"/>
                          </a:solidFill>
                        </a:rPr>
                        <a:t>来館率（％）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31.4</a:t>
                      </a:r>
                      <a:endParaRPr kumimoji="1" lang="ja-JP" altLang="en-US" sz="1200" b="0" i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31.6</a:t>
                      </a:r>
                      <a:endParaRPr kumimoji="1" lang="ja-JP" altLang="en-US" sz="1200" b="0" i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31.8</a:t>
                      </a:r>
                      <a:endParaRPr kumimoji="1" lang="ja-JP" altLang="en-US" sz="1200" b="0" i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31.9</a:t>
                      </a:r>
                      <a:endParaRPr kumimoji="1" lang="ja-JP" altLang="en-US" sz="1200" b="0" i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32.1</a:t>
                      </a:r>
                      <a:endParaRPr kumimoji="1" lang="ja-JP" altLang="en-US" sz="1200" b="0" i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32.3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1136787"/>
                  </a:ext>
                </a:extLst>
              </a:tr>
              <a:tr h="3944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solidFill>
                            <a:srgbClr val="000000"/>
                          </a:solidFill>
                        </a:rPr>
                        <a:t>学校関係への</a:t>
                      </a:r>
                      <a:r>
                        <a:rPr kumimoji="1" lang="en-US" altLang="ja-JP" sz="1000" b="0" i="0" dirty="0">
                          <a:solidFill>
                            <a:srgbClr val="000000"/>
                          </a:solidFill>
                        </a:rPr>
                        <a:t>PR</a:t>
                      </a:r>
                      <a:r>
                        <a:rPr kumimoji="1" lang="ja-JP" altLang="en-US" sz="1000" b="0" i="0" dirty="0">
                          <a:solidFill>
                            <a:srgbClr val="000000"/>
                          </a:solidFill>
                        </a:rPr>
                        <a:t>（回）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30</a:t>
                      </a:r>
                      <a:endParaRPr kumimoji="1" lang="ja-JP" altLang="en-US" sz="1200" b="0" i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30</a:t>
                      </a:r>
                      <a:endParaRPr kumimoji="1" lang="ja-JP" altLang="en-US" sz="1200" b="0" i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30</a:t>
                      </a:r>
                      <a:endParaRPr kumimoji="1" lang="ja-JP" altLang="en-US" sz="1200" b="0" i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30</a:t>
                      </a:r>
                      <a:endParaRPr kumimoji="1" lang="ja-JP" altLang="en-US" sz="1200" b="0" i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30</a:t>
                      </a:r>
                      <a:endParaRPr kumimoji="1" lang="ja-JP" altLang="en-US" sz="1200" b="0" i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30</a:t>
                      </a:r>
                      <a:endParaRPr kumimoji="1" lang="ja-JP" altLang="en-US" sz="1200" b="0" i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4874008"/>
                  </a:ext>
                </a:extLst>
              </a:tr>
              <a:tr h="3456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平和学習満足度</a:t>
                      </a:r>
                      <a:r>
                        <a:rPr kumimoji="1" lang="ja-JP" altLang="en-US" sz="1000" b="0" i="0" dirty="0">
                          <a:solidFill>
                            <a:srgbClr val="000000"/>
                          </a:solidFill>
                        </a:rPr>
                        <a:t>（％）</a:t>
                      </a:r>
                      <a:r>
                        <a:rPr kumimoji="1" lang="en-US" altLang="ja-JP" sz="1000" b="0" i="0" dirty="0">
                          <a:solidFill>
                            <a:srgbClr val="000000"/>
                          </a:solidFill>
                        </a:rPr>
                        <a:t>※</a:t>
                      </a:r>
                      <a:endParaRPr kumimoji="1" lang="ja-JP" altLang="en-US" sz="1000" b="0" i="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95.7</a:t>
                      </a:r>
                      <a:endParaRPr kumimoji="1" lang="ja-JP" altLang="en-US" sz="1200" b="0" i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90</a:t>
                      </a:r>
                      <a:endParaRPr kumimoji="1" lang="ja-JP" altLang="en-US" sz="1200" b="0" i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90</a:t>
                      </a:r>
                      <a:endParaRPr kumimoji="1" lang="ja-JP" altLang="en-US" sz="1200" b="0" i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90</a:t>
                      </a:r>
                      <a:endParaRPr kumimoji="1" lang="ja-JP" altLang="en-US" sz="1200" b="0" i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90</a:t>
                      </a:r>
                      <a:endParaRPr kumimoji="1" lang="ja-JP" altLang="en-US" sz="1200" b="0" i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i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90</a:t>
                      </a:r>
                      <a:endParaRPr kumimoji="1" lang="ja-JP" altLang="en-US" sz="1200" b="0" i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0261117"/>
                  </a:ext>
                </a:extLst>
              </a:tr>
            </a:tbl>
          </a:graphicData>
        </a:graphic>
      </p:graphicFrame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28B682F-45DB-4F27-83FA-E458E7BDD6EF}"/>
              </a:ext>
            </a:extLst>
          </p:cNvPr>
          <p:cNvSpPr txBox="1"/>
          <p:nvPr/>
        </p:nvSpPr>
        <p:spPr>
          <a:xfrm>
            <a:off x="1380730" y="4018952"/>
            <a:ext cx="33715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メイリオ" panose="020B0604030504040204" pitchFamily="50" charset="-128"/>
                <a:cs typeface="+mn-cs"/>
              </a:rPr>
              <a:t>■</a:t>
            </a:r>
            <a:r>
              <a:rPr kumimoji="0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メイリオ" panose="020B0604030504040204" pitchFamily="50" charset="-128"/>
                <a:cs typeface="+mn-cs"/>
              </a:rPr>
              <a:t>目標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2022923-72DE-48C9-A0EB-AD89533ED093}"/>
              </a:ext>
            </a:extLst>
          </p:cNvPr>
          <p:cNvSpPr txBox="1"/>
          <p:nvPr/>
        </p:nvSpPr>
        <p:spPr>
          <a:xfrm>
            <a:off x="1356927" y="6203001"/>
            <a:ext cx="808839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/>
                <a:ea typeface="メイリオ" panose="020B0604030504040204" pitchFamily="50" charset="-128"/>
                <a:cs typeface="+mn-cs"/>
              </a:rPr>
              <a:t>※</a:t>
            </a:r>
            <a:r>
              <a:rPr kumimoji="0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Century Gothic" panose="020B0502020202020204"/>
                <a:ea typeface="メイリオ" panose="020B0604030504040204" pitchFamily="50" charset="-128"/>
                <a:cs typeface="+mn-cs"/>
              </a:rPr>
              <a:t>平和学習満足度</a:t>
            </a:r>
            <a:r>
              <a:rPr kumimoji="0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/>
                <a:ea typeface="メイリオ" panose="020B0604030504040204" pitchFamily="50" charset="-128"/>
                <a:cs typeface="+mn-cs"/>
              </a:rPr>
              <a:t>⇒学校向けアンケートを実施し、「ピースおおさかが平和学習の場として役立ったか」という問いに対し、「</a:t>
            </a:r>
            <a:r>
              <a:rPr kumimoji="0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/>
                <a:ea typeface="メイリオ" panose="020B0604030504040204" pitchFamily="50" charset="-128"/>
                <a:cs typeface="+mn-cs"/>
              </a:rPr>
              <a:t> </a:t>
            </a:r>
            <a:r>
              <a:rPr kumimoji="0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/>
                <a:ea typeface="メイリオ" panose="020B0604030504040204" pitchFamily="50" charset="-128"/>
                <a:cs typeface="+mn-cs"/>
              </a:rPr>
              <a:t>役立った」と回答した割合（％）</a:t>
            </a:r>
            <a:endParaRPr kumimoji="0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 panose="020B0502020202020204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/>
                <a:ea typeface="メイリオ" panose="020B0604030504040204" pitchFamily="50" charset="-128"/>
                <a:cs typeface="+mn-cs"/>
              </a:rPr>
              <a:t>（選択肢は「役立った」「役立ったが、もう少し工夫・改善があればなお良い」「あまり役立たなかった」「役立たなかった」）</a:t>
            </a:r>
          </a:p>
        </p:txBody>
      </p:sp>
      <p:sp>
        <p:nvSpPr>
          <p:cNvPr id="11" name="矢印: 右 17">
            <a:extLst>
              <a:ext uri="{FF2B5EF4-FFF2-40B4-BE49-F238E27FC236}">
                <a16:creationId xmlns:a16="http://schemas.microsoft.com/office/drawing/2014/main" id="{9CC2639A-37AF-4B88-BB99-118270D4E0C4}"/>
              </a:ext>
            </a:extLst>
          </p:cNvPr>
          <p:cNvSpPr/>
          <p:nvPr/>
        </p:nvSpPr>
        <p:spPr>
          <a:xfrm>
            <a:off x="4490564" y="2365230"/>
            <a:ext cx="670309" cy="2506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3" name="矢印: 右 17">
            <a:extLst>
              <a:ext uri="{FF2B5EF4-FFF2-40B4-BE49-F238E27FC236}">
                <a16:creationId xmlns:a16="http://schemas.microsoft.com/office/drawing/2014/main" id="{9CC2639A-37AF-4B88-BB99-118270D4E0C4}"/>
              </a:ext>
            </a:extLst>
          </p:cNvPr>
          <p:cNvSpPr/>
          <p:nvPr/>
        </p:nvSpPr>
        <p:spPr>
          <a:xfrm>
            <a:off x="4490563" y="3298449"/>
            <a:ext cx="670309" cy="2506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46F6B3C-870A-476E-B867-7ADBCAAA8691}"/>
              </a:ext>
            </a:extLst>
          </p:cNvPr>
          <p:cNvSpPr txBox="1"/>
          <p:nvPr/>
        </p:nvSpPr>
        <p:spPr>
          <a:xfrm>
            <a:off x="7192250" y="4163981"/>
            <a:ext cx="2593485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 【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目標設定の考え方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kumimoji="1" lang="ja-JP" altLang="en-US" sz="1100" dirty="0"/>
              <a:t>　</a:t>
            </a:r>
            <a:r>
              <a:rPr kumimoji="1" lang="ja-JP" altLang="en-US" sz="1050" dirty="0">
                <a:solidFill>
                  <a:srgbClr val="FF0000"/>
                </a:solidFill>
                <a:highlight>
                  <a:srgbClr val="FFFF00"/>
                </a:highlight>
                <a:latin typeface="+mn-ea"/>
              </a:rPr>
              <a:t>少子化の影響により学校数が減少するため、仮に来館校数が同数であっても来館率は上昇する結果となるが、さらなる平和学習の推進のため、上記取組により毎年度来館校数を増加させ、府内公立小中学校来館率を上昇させることを目標として設定する</a:t>
            </a:r>
            <a:r>
              <a:rPr kumimoji="1" lang="ja-JP" altLang="en-US" sz="1050" dirty="0">
                <a:latin typeface="+mn-ea"/>
              </a:rPr>
              <a:t>（計画最終年度：</a:t>
            </a:r>
            <a:r>
              <a:rPr kumimoji="1" lang="en-US" altLang="ja-JP" sz="1050" dirty="0">
                <a:latin typeface="+mn-ea"/>
              </a:rPr>
              <a:t>32.3%</a:t>
            </a:r>
            <a:r>
              <a:rPr kumimoji="1" lang="ja-JP" altLang="en-US" sz="1050" dirty="0">
                <a:latin typeface="+mn-ea"/>
              </a:rPr>
              <a:t>）。</a:t>
            </a:r>
          </a:p>
          <a:p>
            <a:r>
              <a:rPr kumimoji="1" lang="ja-JP" altLang="en-US" sz="1050" dirty="0">
                <a:latin typeface="+mn-ea"/>
              </a:rPr>
              <a:t>　また、学校向けアンケートについて、毎年度「</a:t>
            </a:r>
            <a:r>
              <a:rPr kumimoji="1" lang="ja-JP" altLang="en-US" sz="1050" dirty="0">
                <a:solidFill>
                  <a:srgbClr val="FF0000"/>
                </a:solidFill>
                <a:highlight>
                  <a:srgbClr val="FFFF00"/>
                </a:highlight>
                <a:latin typeface="+mn-ea"/>
              </a:rPr>
              <a:t>平和学習満足度</a:t>
            </a:r>
            <a:r>
              <a:rPr kumimoji="1" lang="ja-JP" altLang="en-US" sz="1050" dirty="0">
                <a:latin typeface="+mn-ea"/>
              </a:rPr>
              <a:t>」</a:t>
            </a:r>
            <a:r>
              <a:rPr kumimoji="1" lang="en-US" altLang="ja-JP" sz="1050" dirty="0">
                <a:latin typeface="+mn-ea"/>
              </a:rPr>
              <a:t>90%</a:t>
            </a:r>
            <a:r>
              <a:rPr kumimoji="1" lang="ja-JP" altLang="en-US" sz="1050" dirty="0">
                <a:latin typeface="+mn-ea"/>
              </a:rPr>
              <a:t>を維持する。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372A7175-2549-4986-A85A-551BDEA1A095}"/>
              </a:ext>
            </a:extLst>
          </p:cNvPr>
          <p:cNvSpPr/>
          <p:nvPr/>
        </p:nvSpPr>
        <p:spPr>
          <a:xfrm>
            <a:off x="8928049" y="133704"/>
            <a:ext cx="777628" cy="30660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b="1" dirty="0"/>
              <a:t>別紙２</a:t>
            </a:r>
          </a:p>
        </p:txBody>
      </p:sp>
    </p:spTree>
    <p:extLst>
      <p:ext uri="{BB962C8B-B14F-4D97-AF65-F5344CB8AC3E}">
        <p14:creationId xmlns:p14="http://schemas.microsoft.com/office/powerpoint/2010/main" val="33850404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392</Words>
  <Application>Microsoft Office PowerPoint</Application>
  <PresentationFormat>A4 210 x 297 mm</PresentationFormat>
  <Paragraphs>55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HG丸ｺﾞｼｯｸM-PRO</vt:lpstr>
      <vt:lpstr>Meiryo UI</vt:lpstr>
      <vt:lpstr>游ゴシック</vt:lpstr>
      <vt:lpstr>游ゴシック Light</vt:lpstr>
      <vt:lpstr>Arial</vt:lpstr>
      <vt:lpstr>Century Gothic</vt:lpstr>
      <vt:lpstr>Wingdings 3</vt:lpstr>
      <vt:lpstr>ウィスプ</vt:lpstr>
      <vt:lpstr>デザインの設定</vt:lpstr>
      <vt:lpstr>基本方針１：平和学習の推進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2025-03-11T01:07:58Z</dcterms:created>
  <dcterms:modified xsi:type="dcterms:W3CDTF">2025-03-11T01:08:22Z</dcterms:modified>
</cp:coreProperties>
</file>