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1"/>
    <p:sldMasterId id="2147483798" r:id="rId2"/>
  </p:sldMasterIdLst>
  <p:notesMasterIdLst>
    <p:notesMasterId r:id="rId4"/>
  </p:notesMasterIdLst>
  <p:handoutMasterIdLst>
    <p:handoutMasterId r:id="rId5"/>
  </p:handoutMasterIdLst>
  <p:sldIdLst>
    <p:sldId id="353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4DE9A6D-09AE-4B76-A94E-E7C7E89765D1}">
          <p14:sldIdLst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97" autoAdjust="0"/>
  </p:normalViewPr>
  <p:slideViewPr>
    <p:cSldViewPr snapToGrid="0">
      <p:cViewPr varScale="1">
        <p:scale>
          <a:sx n="111" d="100"/>
          <a:sy n="111" d="100"/>
        </p:scale>
        <p:origin x="49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140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0"/>
            <a:ext cx="4301385" cy="340835"/>
          </a:xfrm>
          <a:prstGeom prst="rect">
            <a:avLst/>
          </a:prstGeom>
        </p:spPr>
        <p:txBody>
          <a:bodyPr vert="horz" lIns="91235" tIns="45615" rIns="91235" bIns="456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087" y="10"/>
            <a:ext cx="4302970" cy="340835"/>
          </a:xfrm>
          <a:prstGeom prst="rect">
            <a:avLst/>
          </a:prstGeom>
        </p:spPr>
        <p:txBody>
          <a:bodyPr vert="horz" lIns="91235" tIns="45615" rIns="91235" bIns="45615" rtlCol="0"/>
          <a:lstStyle>
            <a:lvl1pPr algn="r">
              <a:defRPr sz="1200"/>
            </a:lvl1pPr>
          </a:lstStyle>
          <a:p>
            <a:fld id="{EBFFDF43-59BD-4CFE-989B-6AA58B2061B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6456841"/>
            <a:ext cx="4301385" cy="340834"/>
          </a:xfrm>
          <a:prstGeom prst="rect">
            <a:avLst/>
          </a:prstGeom>
        </p:spPr>
        <p:txBody>
          <a:bodyPr vert="horz" lIns="91235" tIns="45615" rIns="91235" bIns="456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64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302402" cy="341251"/>
          </a:xfrm>
          <a:prstGeom prst="rect">
            <a:avLst/>
          </a:prstGeom>
        </p:spPr>
        <p:txBody>
          <a:bodyPr vert="horz" lIns="92029" tIns="46018" rIns="92029" bIns="460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897" y="6"/>
            <a:ext cx="4302400" cy="341251"/>
          </a:xfrm>
          <a:prstGeom prst="rect">
            <a:avLst/>
          </a:prstGeom>
        </p:spPr>
        <p:txBody>
          <a:bodyPr vert="horz" lIns="92029" tIns="46018" rIns="92029" bIns="46018" rtlCol="0"/>
          <a:lstStyle>
            <a:lvl1pPr algn="r">
              <a:defRPr sz="1200"/>
            </a:lvl1pPr>
          </a:lstStyle>
          <a:p>
            <a:fld id="{F17213A4-0184-420A-AB96-2D885C0546A6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9" tIns="46018" rIns="92029" bIns="460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1962" y="3271423"/>
            <a:ext cx="7942715" cy="2676413"/>
          </a:xfrm>
          <a:prstGeom prst="rect">
            <a:avLst/>
          </a:prstGeom>
        </p:spPr>
        <p:txBody>
          <a:bodyPr vert="horz" lIns="92029" tIns="46018" rIns="92029" bIns="460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56431"/>
            <a:ext cx="4302402" cy="341251"/>
          </a:xfrm>
          <a:prstGeom prst="rect">
            <a:avLst/>
          </a:prstGeom>
        </p:spPr>
        <p:txBody>
          <a:bodyPr vert="horz" lIns="92029" tIns="46018" rIns="92029" bIns="460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897" y="6456431"/>
            <a:ext cx="4302400" cy="341251"/>
          </a:xfrm>
          <a:prstGeom prst="rect">
            <a:avLst/>
          </a:prstGeom>
        </p:spPr>
        <p:txBody>
          <a:bodyPr vert="horz" lIns="92029" tIns="46018" rIns="92029" bIns="46018" rtlCol="0" anchor="b"/>
          <a:lstStyle>
            <a:lvl1pPr algn="r">
              <a:defRPr sz="1200"/>
            </a:lvl1pPr>
          </a:lstStyle>
          <a:p>
            <a:fld id="{E7544AE5-18A4-44F9-933A-21133033C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395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544AE5-18A4-44F9-933A-21133033CC2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14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531F-FAA4-4D7A-BF4E-C8680B0857A2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4362" y="4321159"/>
            <a:ext cx="1511762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4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88DF-2B63-4F49-81C8-3F16534EC22C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36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08FF-16C5-4CAD-9905-3E740B44EE7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56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CD1E-8060-4472-BC07-21ED29DEF1F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6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CDA9-D31E-49D8-9C7C-C335D1D83BE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39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D861-4CA8-4B5A-907A-8CAD5088E9F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37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E5A-BF95-4F48-835D-8A1FB0326A0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97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FCD-2D80-47A9-8EDE-1060880A4A0F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89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79B-5FA6-4C6D-B8C3-209A7090C182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84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112-4B96-4689-986A-0D63BF546BCE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10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D627-7336-42B8-9B44-A397DA81317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3944-887B-43C8-966D-F40A0D522882}" type="datetime1">
              <a:rPr kumimoji="1" lang="ja-JP" altLang="en-US" smtClean="0"/>
              <a:t>2025/3/11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255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BD0B-9223-4322-AECC-B1BA77E1C3DA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30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A3D8-0AF7-4B82-A515-DCBEBA55D3D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0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A98-A14C-452B-A68C-296AC341D123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37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4029-A6D4-4003-AA9B-10937533CFA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63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5B9C-0D71-4F99-8E92-683DE6011EF4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26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0309-8792-42F3-ADB1-BF98FEEB57E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98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445-C398-4678-98FD-76F40B7D4FF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12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AB19-1DCF-4C8A-AC0E-DF94DE5C34F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59E6-2739-42C2-AB0A-2FE60D765B5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8D08-7216-46EB-8398-D9F346A6662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ED-4D00-4136-880C-007D47789A8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5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2F6D-55F0-4619-94E0-E5CF34938863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6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A28A-2979-42A9-9166-9234F7BD56A9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2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79D-E7A4-47D7-924D-16598D9BC36A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624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E4E1-ED9B-4F5F-8ADB-EAF1A3ED8B6D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0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123" y="205"/>
            <a:ext cx="2114961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C7FA-E60B-4EC2-8F4D-A6ADA86E7B35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❶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379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0E5D-B880-44B0-876E-E0E8282EEB0C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6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>
            <a:extLst>
              <a:ext uri="{FF2B5EF4-FFF2-40B4-BE49-F238E27FC236}">
                <a16:creationId xmlns:a16="http://schemas.microsoft.com/office/drawing/2014/main" id="{0CCDAF45-52B2-4569-AE71-786449EF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65" y="709682"/>
            <a:ext cx="4630412" cy="503205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基本方針１：平和学習の推進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000000" y="6480002"/>
            <a:ext cx="63372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>
                <a:solidFill>
                  <a:prstClr val="black"/>
                </a:solidFill>
                <a:latin typeface="Century Gothic" panose="020B0502020202020204"/>
                <a:ea typeface="メイリオ" panose="020B0604030504040204" pitchFamily="50" charset="-128"/>
              </a:rPr>
              <a:t>12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E5896927-8BE5-4DA5-B9CF-AD6D3275B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78261"/>
              </p:ext>
            </p:extLst>
          </p:nvPr>
        </p:nvGraphicFramePr>
        <p:xfrm>
          <a:off x="1450967" y="1614029"/>
          <a:ext cx="7814369" cy="224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278">
                  <a:extLst>
                    <a:ext uri="{9D8B030D-6E8A-4147-A177-3AD203B41FA5}">
                      <a16:colId xmlns:a16="http://schemas.microsoft.com/office/drawing/2014/main" val="3502923548"/>
                    </a:ext>
                  </a:extLst>
                </a:gridCol>
                <a:gridCol w="728128">
                  <a:extLst>
                    <a:ext uri="{9D8B030D-6E8A-4147-A177-3AD203B41FA5}">
                      <a16:colId xmlns:a16="http://schemas.microsoft.com/office/drawing/2014/main" val="937821177"/>
                    </a:ext>
                  </a:extLst>
                </a:gridCol>
                <a:gridCol w="4072963">
                  <a:extLst>
                    <a:ext uri="{9D8B030D-6E8A-4147-A177-3AD203B41FA5}">
                      <a16:colId xmlns:a16="http://schemas.microsoft.com/office/drawing/2014/main" val="1471520529"/>
                    </a:ext>
                  </a:extLst>
                </a:gridCol>
              </a:tblGrid>
              <a:tr h="329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対応方針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具体的取組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090551"/>
                  </a:ext>
                </a:extLst>
              </a:tr>
              <a:tr h="10364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学校等への働きかけの強化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・府内全小中学校に対する来館案内を行う。</a:t>
                      </a:r>
                      <a:endParaRPr kumimoji="1" lang="en-US" altLang="ja-JP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・市町村教育委員会や校長会等において</a:t>
                      </a:r>
                      <a:r>
                        <a:rPr kumimoji="1" lang="en-US" altLang="ja-JP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を実施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し、特に　　  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来館率の低いエリアについては、優先的に働きかける。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・ピースおおさかの講堂や会議室を活用した平和や人権研修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の誘致を行い、教員等に対する認知度を高め、来館校の増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加につなげる。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245370"/>
                  </a:ext>
                </a:extLst>
              </a:tr>
              <a:tr h="814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効果的な平和学習機会の提供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・交通の便などで来館が困難な学校には、貸出資料やデジタ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ルコンテンツ等の利用を促進する。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・来館したすべての学校の教員向けにアンケートを実施し、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効果的な平和学習のニーズを把握する。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245691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94C9856-BE4F-4D8E-91B5-7F7531A4C7F4}"/>
              </a:ext>
            </a:extLst>
          </p:cNvPr>
          <p:cNvSpPr txBox="1"/>
          <p:nvPr/>
        </p:nvSpPr>
        <p:spPr>
          <a:xfrm>
            <a:off x="1380730" y="1366076"/>
            <a:ext cx="3371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■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対応方針と具体的取組</a:t>
            </a:r>
          </a:p>
        </p:txBody>
      </p:sp>
      <p:graphicFrame>
        <p:nvGraphicFramePr>
          <p:cNvPr id="20" name="表 3">
            <a:extLst>
              <a:ext uri="{FF2B5EF4-FFF2-40B4-BE49-F238E27FC236}">
                <a16:creationId xmlns:a16="http://schemas.microsoft.com/office/drawing/2014/main" id="{B6E94917-096C-4EB6-B56C-37D1AE4EB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67012"/>
              </p:ext>
            </p:extLst>
          </p:nvPr>
        </p:nvGraphicFramePr>
        <p:xfrm>
          <a:off x="1450965" y="4329626"/>
          <a:ext cx="5671050" cy="158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92">
                  <a:extLst>
                    <a:ext uri="{9D8B030D-6E8A-4147-A177-3AD203B41FA5}">
                      <a16:colId xmlns:a16="http://schemas.microsoft.com/office/drawing/2014/main" val="2663597764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682352009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172121446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431345944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3326416117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1868760372"/>
                    </a:ext>
                  </a:extLst>
                </a:gridCol>
                <a:gridCol w="691943">
                  <a:extLst>
                    <a:ext uri="{9D8B030D-6E8A-4147-A177-3AD203B41FA5}">
                      <a16:colId xmlns:a16="http://schemas.microsoft.com/office/drawing/2014/main" val="2245826908"/>
                    </a:ext>
                  </a:extLst>
                </a:gridCol>
              </a:tblGrid>
              <a:tr h="354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chemeClr val="tx1"/>
                          </a:solidFill>
                        </a:rPr>
                        <a:t>目標項目／年度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chemeClr val="tx1"/>
                          </a:solidFill>
                        </a:rPr>
                        <a:t>令和６</a:t>
                      </a:r>
                      <a:endParaRPr kumimoji="1" lang="en-US" altLang="ja-JP" sz="1000" b="0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solidFill>
                            <a:schemeClr val="tx1"/>
                          </a:solidFill>
                        </a:rPr>
                        <a:t>（見込）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令和８</a:t>
                      </a:r>
                      <a:endParaRPr kumimoji="1" lang="en-US" altLang="ja-JP" sz="1000" b="0" i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27698"/>
                  </a:ext>
                </a:extLst>
              </a:tr>
              <a:tr h="39389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府内公立小中学校</a:t>
                      </a:r>
                      <a:endParaRPr kumimoji="1" lang="en-US" altLang="ja-JP" sz="1000" b="0" i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来館率（％）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31.4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31.6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31.8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31.9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32.1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136787"/>
                  </a:ext>
                </a:extLst>
              </a:tr>
              <a:tr h="3944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学校関係への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</a:rPr>
                        <a:t>PR</a:t>
                      </a: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（回）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874008"/>
                  </a:ext>
                </a:extLst>
              </a:tr>
              <a:tr h="3456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平和学習満足度</a:t>
                      </a:r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（％）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</a:rPr>
                        <a:t>※</a:t>
                      </a:r>
                      <a:endParaRPr kumimoji="1" lang="ja-JP" altLang="en-US" sz="1000" b="0" i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95.7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</a:t>
                      </a:r>
                      <a:endParaRPr kumimoji="1" lang="ja-JP" altLang="en-US" sz="12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261117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8B682F-45DB-4F27-83FA-E458E7BDD6EF}"/>
              </a:ext>
            </a:extLst>
          </p:cNvPr>
          <p:cNvSpPr txBox="1"/>
          <p:nvPr/>
        </p:nvSpPr>
        <p:spPr>
          <a:xfrm>
            <a:off x="1380730" y="4018952"/>
            <a:ext cx="3371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■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目標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2022923-72DE-48C9-A0EB-AD89533ED093}"/>
              </a:ext>
            </a:extLst>
          </p:cNvPr>
          <p:cNvSpPr txBox="1"/>
          <p:nvPr/>
        </p:nvSpPr>
        <p:spPr>
          <a:xfrm>
            <a:off x="1356927" y="6203001"/>
            <a:ext cx="808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平和学習満足度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⇒学校向けアンケートを実施し、「ピースおおさかが平和学習の場として役立ったか」という問いに対し、「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役立った」と回答した割合（％）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（選択肢は「役立った」「役立ったが、もう少し工夫・改善があればなお良い」「あまり役立たなかった」「役立たなかった」）</a:t>
            </a:r>
          </a:p>
        </p:txBody>
      </p:sp>
      <p:sp>
        <p:nvSpPr>
          <p:cNvPr id="11" name="矢印: 右 17">
            <a:extLst>
              <a:ext uri="{FF2B5EF4-FFF2-40B4-BE49-F238E27FC236}">
                <a16:creationId xmlns:a16="http://schemas.microsoft.com/office/drawing/2014/main" id="{9CC2639A-37AF-4B88-BB99-118270D4E0C4}"/>
              </a:ext>
            </a:extLst>
          </p:cNvPr>
          <p:cNvSpPr/>
          <p:nvPr/>
        </p:nvSpPr>
        <p:spPr>
          <a:xfrm>
            <a:off x="4490564" y="2365230"/>
            <a:ext cx="670309" cy="250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矢印: 右 17">
            <a:extLst>
              <a:ext uri="{FF2B5EF4-FFF2-40B4-BE49-F238E27FC236}">
                <a16:creationId xmlns:a16="http://schemas.microsoft.com/office/drawing/2014/main" id="{9CC2639A-37AF-4B88-BB99-118270D4E0C4}"/>
              </a:ext>
            </a:extLst>
          </p:cNvPr>
          <p:cNvSpPr/>
          <p:nvPr/>
        </p:nvSpPr>
        <p:spPr>
          <a:xfrm>
            <a:off x="4490563" y="3298449"/>
            <a:ext cx="670309" cy="250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6F6B3C-870A-476E-B867-7ADBCAAA8691}"/>
              </a:ext>
            </a:extLst>
          </p:cNvPr>
          <p:cNvSpPr txBox="1"/>
          <p:nvPr/>
        </p:nvSpPr>
        <p:spPr>
          <a:xfrm>
            <a:off x="7192250" y="4163981"/>
            <a:ext cx="2593485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目標設定の考え方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100" dirty="0"/>
              <a:t>　</a:t>
            </a:r>
            <a:r>
              <a:rPr kumimoji="1" lang="ja-JP" altLang="en-US" sz="1050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少子化の影響により学校数が減少するため、仮に来館校数が同数であっても来館率は上昇する結果となるが、さらなる平和学習の推進のため、上記取組により毎年度来館校数を増加させ、府内公立小中学校来館率を上昇させることを目標として設定する</a:t>
            </a:r>
            <a:r>
              <a:rPr kumimoji="1" lang="ja-JP" altLang="en-US" sz="1050" dirty="0">
                <a:latin typeface="+mn-ea"/>
              </a:rPr>
              <a:t>（計画最終年度：</a:t>
            </a:r>
            <a:r>
              <a:rPr kumimoji="1" lang="en-US" altLang="ja-JP" sz="1050" dirty="0">
                <a:latin typeface="+mn-ea"/>
              </a:rPr>
              <a:t>32.3%</a:t>
            </a:r>
            <a:r>
              <a:rPr kumimoji="1" lang="ja-JP" altLang="en-US" sz="1050" dirty="0">
                <a:latin typeface="+mn-ea"/>
              </a:rPr>
              <a:t>）。</a:t>
            </a:r>
          </a:p>
          <a:p>
            <a:r>
              <a:rPr kumimoji="1" lang="ja-JP" altLang="en-US" sz="1050" dirty="0">
                <a:latin typeface="+mn-ea"/>
              </a:rPr>
              <a:t>　また、学校向けアンケートについて、毎年度「</a:t>
            </a:r>
            <a:r>
              <a:rPr kumimoji="1" lang="ja-JP" altLang="en-US" sz="1050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平和学習満足度</a:t>
            </a:r>
            <a:r>
              <a:rPr kumimoji="1" lang="ja-JP" altLang="en-US" sz="1050" dirty="0">
                <a:latin typeface="+mn-ea"/>
              </a:rPr>
              <a:t>」</a:t>
            </a:r>
            <a:r>
              <a:rPr kumimoji="1" lang="en-US" altLang="ja-JP" sz="1050" dirty="0">
                <a:latin typeface="+mn-ea"/>
              </a:rPr>
              <a:t>90%</a:t>
            </a:r>
            <a:r>
              <a:rPr kumimoji="1" lang="ja-JP" altLang="en-US" sz="1050" dirty="0">
                <a:latin typeface="+mn-ea"/>
              </a:rPr>
              <a:t>を維持する。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72A7175-2549-4986-A85A-551BDEA1A095}"/>
              </a:ext>
            </a:extLst>
          </p:cNvPr>
          <p:cNvSpPr/>
          <p:nvPr/>
        </p:nvSpPr>
        <p:spPr>
          <a:xfrm>
            <a:off x="8928049" y="133704"/>
            <a:ext cx="777628" cy="3066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/>
              <a:t>別紙２</a:t>
            </a:r>
          </a:p>
        </p:txBody>
      </p:sp>
    </p:spTree>
    <p:extLst>
      <p:ext uri="{BB962C8B-B14F-4D97-AF65-F5344CB8AC3E}">
        <p14:creationId xmlns:p14="http://schemas.microsoft.com/office/powerpoint/2010/main" val="3385040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392</Words>
  <Application>Microsoft Office PowerPoint</Application>
  <PresentationFormat>A4 210 x 297 mm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Light</vt:lpstr>
      <vt:lpstr>Arial</vt:lpstr>
      <vt:lpstr>Century Gothic</vt:lpstr>
      <vt:lpstr>Wingdings 3</vt:lpstr>
      <vt:lpstr>ウィスプ</vt:lpstr>
      <vt:lpstr>デザインの設定</vt:lpstr>
      <vt:lpstr>基本方針１：平和学習の推進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2025-03-11T01:07:58Z</dcterms:created>
  <dcterms:modified xsi:type="dcterms:W3CDTF">2025-03-11T01:08:22Z</dcterms:modified>
</cp:coreProperties>
</file>